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3"/>
  </p:notesMasterIdLst>
  <p:handoutMasterIdLst>
    <p:handoutMasterId r:id="rId24"/>
  </p:handoutMasterIdLst>
  <p:sldIdLst>
    <p:sldId id="296" r:id="rId5"/>
    <p:sldId id="297" r:id="rId6"/>
    <p:sldId id="286" r:id="rId7"/>
    <p:sldId id="261" r:id="rId8"/>
    <p:sldId id="298" r:id="rId9"/>
    <p:sldId id="299" r:id="rId10"/>
    <p:sldId id="300" r:id="rId11"/>
    <p:sldId id="301" r:id="rId12"/>
    <p:sldId id="302" r:id="rId13"/>
    <p:sldId id="303" r:id="rId14"/>
    <p:sldId id="304" r:id="rId15"/>
    <p:sldId id="306" r:id="rId16"/>
    <p:sldId id="307" r:id="rId17"/>
    <p:sldId id="308" r:id="rId18"/>
    <p:sldId id="309" r:id="rId19"/>
    <p:sldId id="310" r:id="rId20"/>
    <p:sldId id="311" r:id="rId21"/>
    <p:sldId id="28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7887" autoAdjust="0"/>
  </p:normalViewPr>
  <p:slideViewPr>
    <p:cSldViewPr snapToGrid="0" showGuides="1">
      <p:cViewPr varScale="1">
        <p:scale>
          <a:sx n="113" d="100"/>
          <a:sy n="113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1560" y="-146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243D74-B9C1-450A-B0F3-6C6DCB0CF2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C27C33-9BB1-41D5-A236-12767E7E72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AB3EA8-A58D-4C92-A3AB-D271CCC294C7}" type="datetimeFigureOut">
              <a:rPr lang="en-US" smtClean="0"/>
              <a:t>12/16/2024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A7EADB-04A4-4093-B238-438E2C7317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D8696-706D-440E-AE04-4C644F0613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2A5DE8-F2C4-4DB3-88D1-656DCD59E73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8243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FB4FA-E877-413E-B608-88789D806C57}" type="datetimeFigureOut">
              <a:rPr lang="en-US" noProof="0" smtClean="0"/>
              <a:t>12/16/2024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36304E-FDE3-4B4F-A3B7-EBE87F3FA5E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36304E-FDE3-4B4F-A3B7-EBE87F3FA5E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190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5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5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5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15.sv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D93970-B13A-F96D-A4B1-3A1EE748410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" y="0"/>
            <a:ext cx="12202379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10954512" cy="3246120"/>
          </a:xfrm>
        </p:spPr>
        <p:txBody>
          <a:bodyPr anchor="b">
            <a:noAutofit/>
          </a:bodyPr>
          <a:lstStyle>
            <a:lvl1pPr algn="ctr">
              <a:defRPr sz="6600" b="1" i="0" cap="none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758183"/>
            <a:ext cx="10954512" cy="1307592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98299DF-E702-8750-30F5-798D7C96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FAE94C-C299-8167-1BD9-4FC98C04C63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207008" y="2523744"/>
            <a:ext cx="9720072" cy="325526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1B32A35F-9C9A-7C7D-DE93-B55FFF07D66E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80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7A51A8B-A15C-2A94-1E48-F9615101DF4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8991" t="11245" r="3785" b="1531"/>
          <a:stretch/>
        </p:blipFill>
        <p:spPr>
          <a:xfrm>
            <a:off x="0" y="2917"/>
            <a:ext cx="12197192" cy="685508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1600200"/>
            <a:ext cx="10991088" cy="3657600"/>
          </a:xfrm>
        </p:spPr>
        <p:txBody>
          <a:bodyPr anchor="ctr">
            <a:noAutofit/>
          </a:bodyPr>
          <a:lstStyle>
            <a:lvl1pPr algn="ctr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9492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4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3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4">
            <a:extLst>
              <a:ext uri="{FF2B5EF4-FFF2-40B4-BE49-F238E27FC236}">
                <a16:creationId xmlns:a16="http://schemas.microsoft.com/office/drawing/2014/main" id="{5697808D-10E0-D8A5-5D07-E176EBB8F2BB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0234D012-F86E-04CE-78C8-2C5A6613028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1004" r="-148"/>
          <a:stretch/>
        </p:blipFill>
        <p:spPr>
          <a:xfrm rot="5400000">
            <a:off x="6378170" y="40082"/>
            <a:ext cx="1579705" cy="1600089"/>
          </a:xfrm>
          <a:prstGeom prst="rect">
            <a:avLst/>
          </a:prstGeom>
        </p:spPr>
      </p:pic>
      <p:pic>
        <p:nvPicPr>
          <p:cNvPr id="15" name="Picture 7">
            <a:extLst>
              <a:ext uri="{FF2B5EF4-FFF2-40B4-BE49-F238E27FC236}">
                <a16:creationId xmlns:a16="http://schemas.microsoft.com/office/drawing/2014/main" id="{0BC42061-F838-920E-632E-10EDE7E553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239" r="25335" b="-1"/>
          <a:stretch/>
        </p:blipFill>
        <p:spPr>
          <a:xfrm rot="16200000">
            <a:off x="6298833" y="-161472"/>
            <a:ext cx="752715" cy="1075657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58BEE67F-530E-E41D-FD19-2615180DC3F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15931"/>
          <a:stretch/>
        </p:blipFill>
        <p:spPr>
          <a:xfrm>
            <a:off x="10439102" y="4145165"/>
            <a:ext cx="1780703" cy="216431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82CFCA46-5F5A-867F-B19C-4F9ED5BA15A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46794"/>
          <a:stretch/>
        </p:blipFill>
        <p:spPr>
          <a:xfrm rot="10800000">
            <a:off x="-27806" y="2452933"/>
            <a:ext cx="1370742" cy="2632414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11E8F80C-ACB2-552E-4433-1A8A2708F1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" b="-9728"/>
          <a:stretch/>
        </p:blipFill>
        <p:spPr>
          <a:xfrm rot="18286209">
            <a:off x="887827" y="4958926"/>
            <a:ext cx="910220" cy="1020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1DCC4A1-0DB3-3480-3A1A-78FC85FE7E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93608" y="2441447"/>
            <a:ext cx="3063240" cy="3575303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850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4ACFCA6-7ECE-9BFB-9389-6DB74C86285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1" r="21"/>
          <a:stretch/>
        </p:blipFill>
        <p:spPr>
          <a:xfrm>
            <a:off x="-5192" y="-1"/>
            <a:ext cx="12197192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856" y="56450"/>
            <a:ext cx="9912096" cy="2743200"/>
          </a:xfrm>
        </p:spPr>
        <p:txBody>
          <a:bodyPr anchor="b">
            <a:noAutofit/>
          </a:bodyPr>
          <a:lstStyle>
            <a:lvl1pPr algn="l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5304" y="3110546"/>
            <a:ext cx="4114800" cy="2743200"/>
          </a:xfr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spcBef>
                <a:spcPts val="0"/>
              </a:spcBef>
              <a:buNone/>
              <a:defRPr sz="24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0835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1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850392"/>
            <a:ext cx="3913632" cy="4800600"/>
          </a:xfrm>
        </p:spPr>
        <p:txBody>
          <a:bodyPr/>
          <a:lstStyle>
            <a:lvl1pPr>
              <a:defRPr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1965960"/>
            <a:ext cx="4050792" cy="2953512"/>
          </a:xfrm>
        </p:spPr>
        <p:txBody>
          <a:bodyPr anchor="ctr" anchorCtr="0"/>
          <a:lstStyle>
            <a:lvl1pPr>
              <a:defRPr cap="all" baseline="0">
                <a:solidFill>
                  <a:schemeClr val="accent2">
                    <a:lumMod val="25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906EB944-76A9-6F98-104E-59CD34F5CF94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7">
            <a:extLst>
              <a:ext uri="{FF2B5EF4-FFF2-40B4-BE49-F238E27FC236}">
                <a16:creationId xmlns:a16="http://schemas.microsoft.com/office/drawing/2014/main" id="{898C8E3F-6992-0D8A-CCA1-3DD2C147AA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4756"/>
          <a:stretch/>
        </p:blipFill>
        <p:spPr>
          <a:xfrm>
            <a:off x="8853067" y="1"/>
            <a:ext cx="1875091" cy="1605320"/>
          </a:xfrm>
          <a:prstGeom prst="rect">
            <a:avLst/>
          </a:prstGeom>
        </p:spPr>
      </p:pic>
      <p:pic>
        <p:nvPicPr>
          <p:cNvPr id="13" name="Picture 7">
            <a:extLst>
              <a:ext uri="{FF2B5EF4-FFF2-40B4-BE49-F238E27FC236}">
                <a16:creationId xmlns:a16="http://schemas.microsoft.com/office/drawing/2014/main" id="{4417AC45-4CB7-72E8-3723-B1A3D81FB6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13775" y="5533690"/>
            <a:ext cx="493392" cy="495528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AE5941EF-B160-313A-DA99-73C86EDC4C1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46794"/>
          <a:stretch/>
        </p:blipFill>
        <p:spPr>
          <a:xfrm>
            <a:off x="10316909" y="2723673"/>
            <a:ext cx="1875091" cy="3600981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EEC16221-5852-F1A3-24D1-8EF5E90717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1791"/>
          <a:stretch/>
        </p:blipFill>
        <p:spPr>
          <a:xfrm>
            <a:off x="3497179" y="6324654"/>
            <a:ext cx="910220" cy="541368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5D8B34C3-E35E-0B4E-1F8E-59C449A3C8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31904"/>
          <a:stretch/>
        </p:blipFill>
        <p:spPr>
          <a:xfrm>
            <a:off x="1601212" y="0"/>
            <a:ext cx="1032928" cy="71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55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1FEFCE-5DDA-D353-F1BF-36752F5F079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2917"/>
            <a:ext cx="12197191" cy="6855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824" y="1325880"/>
            <a:ext cx="10460736" cy="2286000"/>
          </a:xfrm>
        </p:spPr>
        <p:txBody>
          <a:bodyPr anchor="b">
            <a:noAutofit/>
          </a:bodyPr>
          <a:lstStyle>
            <a:lvl1pPr algn="ctr">
              <a:defRPr sz="66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7824" y="3749040"/>
            <a:ext cx="10460736" cy="2286000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02723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2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3">
            <a:extLst>
              <a:ext uri="{FF2B5EF4-FFF2-40B4-BE49-F238E27FC236}">
                <a16:creationId xmlns:a16="http://schemas.microsoft.com/office/drawing/2014/main" id="{B6718ABD-4EA5-E3C5-0225-F6671DCA53AD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D721A955-CA2D-A65D-6E60-DAAAA4ACFA3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1050"/>
          <a:stretch/>
        </p:blipFill>
        <p:spPr>
          <a:xfrm>
            <a:off x="0" y="2887579"/>
            <a:ext cx="2432421" cy="360466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B70155A-604C-AD00-BE69-4505C75CE01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5874" b="-1"/>
          <a:stretch/>
        </p:blipFill>
        <p:spPr>
          <a:xfrm rot="5400000">
            <a:off x="11281284" y="2493882"/>
            <a:ext cx="1032928" cy="88789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F74D1084-EF5E-D016-13E0-1840BDFFD0A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b="-880"/>
          <a:stretch/>
        </p:blipFill>
        <p:spPr>
          <a:xfrm>
            <a:off x="9897978" y="5987153"/>
            <a:ext cx="490012" cy="5050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313432"/>
            <a:ext cx="6327648" cy="3218688"/>
          </a:xfrm>
        </p:spPr>
        <p:txBody>
          <a:bodyPr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03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E1B9A11-4222-BB4A-66D3-D37C79AC57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-1" r="21" b="21"/>
          <a:stretch/>
        </p:blipFill>
        <p:spPr>
          <a:xfrm>
            <a:off x="-2595" y="1459"/>
            <a:ext cx="12197191" cy="68550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6" y="27432"/>
            <a:ext cx="7004304" cy="3566160"/>
          </a:xfrm>
        </p:spPr>
        <p:txBody>
          <a:bodyPr anchor="b">
            <a:noAutofit/>
          </a:bodyPr>
          <a:lstStyle>
            <a:lvl1pPr algn="ctr">
              <a:defRPr sz="6000" b="1" i="0" cap="none" spc="-150" baseline="0">
                <a:solidFill>
                  <a:schemeClr val="accent2">
                    <a:lumMod val="25000"/>
                  </a:schemeClr>
                </a:solidFill>
                <a:latin typeface="+mj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5" y="3767328"/>
            <a:ext cx="7004303" cy="1161288"/>
          </a:xfrm>
        </p:spPr>
        <p:txBody>
          <a:bodyPr>
            <a:noAutofit/>
          </a:bodyPr>
          <a:lstStyle>
            <a:lvl1pPr marL="0" indent="0" algn="ctr">
              <a:buNone/>
              <a:defRPr sz="3200" b="0" cap="all" baseline="0">
                <a:solidFill>
                  <a:schemeClr val="accent2">
                    <a:lumMod val="25000"/>
                  </a:schemeClr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9623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21594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72C86F9-080E-93F7-C7B1-F5BEAD84E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5064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97280" y="2432304"/>
            <a:ext cx="3108960" cy="34123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36592" y="1920240"/>
            <a:ext cx="6620256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FF98F94-8801-13BE-8EB4-01921AC196C8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7BF5718-9534-FD92-79D7-ECC66603E7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2387"/>
          <a:stretch/>
        </p:blipFill>
        <p:spPr>
          <a:xfrm rot="5400000">
            <a:off x="1778676" y="5204330"/>
            <a:ext cx="907513" cy="246532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4FF40650-9AD0-96F8-F702-185D1729AF8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3558" y="5429608"/>
            <a:ext cx="406214" cy="415066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83AC8518-2F0B-6FC0-0C0E-6CE9D00EAC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-4860" b="-1"/>
          <a:stretch/>
        </p:blipFill>
        <p:spPr>
          <a:xfrm>
            <a:off x="10214191" y="365126"/>
            <a:ext cx="1032928" cy="110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60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03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7B4AF60-AC65-3E7A-4A5D-EBF1A7030D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3063" b="3063"/>
          <a:stretch/>
        </p:blipFill>
        <p:spPr>
          <a:xfrm>
            <a:off x="1" y="2917"/>
            <a:ext cx="12197189" cy="6855082"/>
          </a:xfrm>
          <a:prstGeom prst="rect">
            <a:avLst/>
          </a:prstGeom>
        </p:spPr>
      </p:pic>
      <p:sp>
        <p:nvSpPr>
          <p:cNvPr id="12" name="Rounded Rectangle 4">
            <a:extLst>
              <a:ext uri="{FF2B5EF4-FFF2-40B4-BE49-F238E27FC236}">
                <a16:creationId xmlns:a16="http://schemas.microsoft.com/office/drawing/2014/main" id="{95671103-2960-81E2-9A76-0E7FDE6B3E55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276856"/>
            <a:ext cx="6327648" cy="3090672"/>
          </a:xfrm>
        </p:spPr>
        <p:txBody>
          <a:bodyPr anchor="ctr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64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 02"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6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86060D16-E6F6-EA0E-E58E-526234AB6564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E0958AA-6F1A-C4A2-FB66-1A6F7F8834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095" b="-1"/>
          <a:stretch/>
        </p:blipFill>
        <p:spPr>
          <a:xfrm>
            <a:off x="569419" y="4426479"/>
            <a:ext cx="1472805" cy="1596616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DEADFA2-398E-9388-8295-063D31FB38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-6095" b="-1"/>
          <a:stretch/>
        </p:blipFill>
        <p:spPr>
          <a:xfrm rot="3765410" flipV="1">
            <a:off x="1448505" y="4094575"/>
            <a:ext cx="862484" cy="934988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D09A7588-8EFD-A0C5-4235-45B7D657EC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35453"/>
          <a:stretch/>
        </p:blipFill>
        <p:spPr>
          <a:xfrm>
            <a:off x="9469547" y="5719093"/>
            <a:ext cx="1756858" cy="1138907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EF04D7D6-513C-D18A-AF21-D10F0E5D3B8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-1" r="-750"/>
          <a:stretch/>
        </p:blipFill>
        <p:spPr>
          <a:xfrm>
            <a:off x="8844546" y="50582"/>
            <a:ext cx="1307037" cy="132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5304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1DCC4A1-0DB3-3480-3A1A-78FC85FE7E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671816" y="2441448"/>
            <a:ext cx="3602736" cy="3575304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728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6">
            <a:extLst>
              <a:ext uri="{FF2B5EF4-FFF2-40B4-BE49-F238E27FC236}">
                <a16:creationId xmlns:a16="http://schemas.microsoft.com/office/drawing/2014/main" id="{1B32A35F-9C9A-7C7D-DE93-B55FFF07D66E}"/>
              </a:ext>
            </a:extLst>
          </p:cNvPr>
          <p:cNvSpPr/>
          <p:nvPr userDrawn="1"/>
        </p:nvSpPr>
        <p:spPr>
          <a:xfrm>
            <a:off x="256674" y="256674"/>
            <a:ext cx="11678651" cy="6352673"/>
          </a:xfrm>
          <a:prstGeom prst="roundRect">
            <a:avLst>
              <a:gd name="adj" fmla="val 4303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98299DF-E702-8750-30F5-798D7C96A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365760"/>
            <a:ext cx="10277856" cy="1655064"/>
          </a:xfrm>
        </p:spPr>
        <p:txBody>
          <a:bodyPr anchor="b"/>
          <a:lstStyle>
            <a:lvl1pPr>
              <a:defRPr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0CE72F6-1D9D-E61E-F1EE-2861FDF76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0432" y="2459736"/>
            <a:ext cx="2843784" cy="3090672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EFAE94C-C299-8167-1BD9-4FC98C04C63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33672" y="2523744"/>
            <a:ext cx="6693408" cy="3273552"/>
          </a:xfrm>
        </p:spPr>
        <p:txBody>
          <a:bodyPr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8/6/20XX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947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3001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noProof="0" dirty="0"/>
              <a:t>8/6/20XX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63001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75912" y="6563001"/>
            <a:ext cx="2743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71654-96A5-4280-94F3-931C61A9F92C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accent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b="0" i="0" kern="1200">
          <a:solidFill>
            <a:schemeClr val="accent2">
              <a:lumMod val="2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10954512" cy="3246120"/>
          </a:xfrm>
        </p:spPr>
        <p:txBody>
          <a:bodyPr anchor="b"/>
          <a:lstStyle/>
          <a:p>
            <a:r>
              <a:rPr lang="fa-IR" dirty="0">
                <a:cs typeface="B Elham" panose="00000400000000000000" pitchFamily="2" charset="-78"/>
              </a:rPr>
              <a:t>مصاحبه با مدیر پروژه های فناوری اطلاعات</a:t>
            </a:r>
            <a:endParaRPr lang="en-US" dirty="0">
              <a:cs typeface="B Elham" panose="000004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FF0EFE-C50F-44EB-8978-B97795477C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758183"/>
            <a:ext cx="10954512" cy="130759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a-IR" dirty="0">
                <a:cs typeface="B Zar" panose="00000400000000000000" pitchFamily="2" charset="-78"/>
              </a:rPr>
              <a:t>ارائه شده توسط: سپهرعبادی و محمدرئوف اعرابی</a:t>
            </a:r>
            <a:endParaRPr lang="en-US" dirty="0">
              <a:cs typeface="B Zar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2633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7B9109-9E17-1A7A-3A9A-0F1C07BF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265C78-F81F-49F6-967F-81614E44C6DD}"/>
              </a:ext>
            </a:extLst>
          </p:cNvPr>
          <p:cNvSpPr txBox="1"/>
          <p:nvPr/>
        </p:nvSpPr>
        <p:spPr>
          <a:xfrm>
            <a:off x="2805953" y="772495"/>
            <a:ext cx="6858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در مدیریت زمان‌بندی و بودجه پروژه، 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اساسی‌ترین مسأله</a:t>
            </a:r>
            <a:r>
              <a:rPr lang="ar-S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از منظر من، دستیابی به 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تعادل میان محدودیت‌ها، منابع، و انتظارات ذینفعان</a:t>
            </a:r>
            <a:r>
              <a:rPr lang="ar-S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است. به طور خاص، این تعادل در سه حوزه کلیدی چالش‌برانگیزتر است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9EF4D5-21C2-4391-84F1-201070F541CC}"/>
              </a:ext>
            </a:extLst>
          </p:cNvPr>
          <p:cNvSpPr txBox="1"/>
          <p:nvPr/>
        </p:nvSpPr>
        <p:spPr>
          <a:xfrm>
            <a:off x="3370729" y="1798348"/>
            <a:ext cx="62932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عدم دقت در برآورد اولیه زمان و هزینه</a:t>
            </a:r>
            <a:r>
              <a:rPr lang="fa-I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:</a:t>
            </a:r>
          </a:p>
          <a:p>
            <a:pPr algn="r" rtl="1"/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بسیاری از پروژه‌ها با برآوردهای غیرواقعی شروع می‌شوند که به دلایلی مانند کمبود داده‌های تاریخی، خوش‌بینی بیش‌ازحد یا فشار مدیریت برای کاهش زمان و هزینه رخ می‌دهد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fa-IR" b="1" dirty="0"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algn="r" rtl="1"/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این امر منجر به تاخیر در تکمیل پروژه یا نیاز به بودجه اضافی می‌شود</a:t>
            </a:r>
            <a:r>
              <a:rPr lang="fa-IR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A2773C-4F73-4444-875E-7C19A3A5B46D}"/>
              </a:ext>
            </a:extLst>
          </p:cNvPr>
          <p:cNvSpPr txBox="1"/>
          <p:nvPr/>
        </p:nvSpPr>
        <p:spPr>
          <a:xfrm>
            <a:off x="3370729" y="3429000"/>
            <a:ext cx="6293224" cy="106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تغییرات در الزامات پروژه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(Scope Creep)</a:t>
            </a:r>
            <a:endParaRPr lang="fa-IR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ar-S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تغییر یا گسترش دامنه پروژه بدون تطبیق متناسب زمان و بودجه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fa-I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L="285750" marR="0" lvl="0" indent="-28575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افزایش هزینه‌ها و طولانی‌تر شدن زمان‌بندی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6FCF17-E399-4286-99AF-A8D1F1058645}"/>
              </a:ext>
            </a:extLst>
          </p:cNvPr>
          <p:cNvSpPr txBox="1"/>
          <p:nvPr/>
        </p:nvSpPr>
        <p:spPr>
          <a:xfrm>
            <a:off x="3370729" y="4646974"/>
            <a:ext cx="6293224" cy="1064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S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نارسایی در تخصیص منابع</a:t>
            </a:r>
            <a:endParaRPr lang="fa-IR" sz="18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ar-S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تخصیص ناکافی یا نامناسب منابع (مانند نیروی انسانی، تجهیزات، یا پول) به فعالیت‌ها</a:t>
            </a:r>
            <a:r>
              <a:rPr lang="fa-IR" kern="100" dirty="0"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،</a:t>
            </a:r>
            <a:endParaRPr lang="fa-IR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B Nazanin" panose="00000400000000000000" pitchFamily="2" charset="-78"/>
            </a:endParaRPr>
          </a:p>
          <a:p>
            <a:pPr marR="0" lvl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fa-IR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که منجر به </a:t>
            </a:r>
            <a:r>
              <a:rPr lang="ar-SA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کاهش بهره‌وری، کندی پیشرفت و افزایش هزینه‌ها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.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2663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083" y="2286000"/>
            <a:ext cx="10460736" cy="2286000"/>
          </a:xfrm>
          <a:noFill/>
        </p:spPr>
        <p:txBody>
          <a:bodyPr>
            <a:noAutofit/>
          </a:bodyPr>
          <a:lstStyle/>
          <a:p>
            <a:r>
              <a:rPr lang="fa-IR" dirty="0">
                <a:cs typeface="B Elham" panose="00000400000000000000" pitchFamily="2" charset="-78"/>
              </a:rPr>
              <a:t>مهم ترین عامل های موفقیت و شکست پروژه های فناوری اطلاعات را چه می دانند؟</a:t>
            </a:r>
            <a:endParaRPr lang="en-US" dirty="0">
              <a:cs typeface="B Elham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19058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7B9109-9E17-1A7A-3A9A-0F1C07BF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Table Placeholder 3">
            <a:extLst>
              <a:ext uri="{FF2B5EF4-FFF2-40B4-BE49-F238E27FC236}">
                <a16:creationId xmlns:a16="http://schemas.microsoft.com/office/drawing/2014/main" id="{A03E590B-1477-4EF3-9F0C-22F9AD3811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66323691"/>
              </p:ext>
            </p:extLst>
          </p:nvPr>
        </p:nvGraphicFramePr>
        <p:xfrm>
          <a:off x="573741" y="945878"/>
          <a:ext cx="10542495" cy="4966244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514165">
                  <a:extLst>
                    <a:ext uri="{9D8B030D-6E8A-4147-A177-3AD203B41FA5}">
                      <a16:colId xmlns:a16="http://schemas.microsoft.com/office/drawing/2014/main" val="130956065"/>
                    </a:ext>
                  </a:extLst>
                </a:gridCol>
                <a:gridCol w="3514165">
                  <a:extLst>
                    <a:ext uri="{9D8B030D-6E8A-4147-A177-3AD203B41FA5}">
                      <a16:colId xmlns:a16="http://schemas.microsoft.com/office/drawing/2014/main" val="2749965458"/>
                    </a:ext>
                  </a:extLst>
                </a:gridCol>
                <a:gridCol w="3514165">
                  <a:extLst>
                    <a:ext uri="{9D8B030D-6E8A-4147-A177-3AD203B41FA5}">
                      <a16:colId xmlns:a16="http://schemas.microsoft.com/office/drawing/2014/main" val="2116711163"/>
                    </a:ext>
                  </a:extLst>
                </a:gridCol>
              </a:tblGrid>
              <a:tr h="253728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solidFill>
                            <a:schemeClr val="accent2">
                              <a:lumMod val="25000"/>
                            </a:schemeClr>
                          </a:solidFill>
                          <a:cs typeface="B Zar" panose="00000400000000000000" pitchFamily="2" charset="-78"/>
                        </a:rPr>
                        <a:t>نام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solidFill>
                            <a:schemeClr val="accent2">
                              <a:lumMod val="25000"/>
                            </a:schemeClr>
                          </a:solidFill>
                          <a:cs typeface="B Zar" panose="00000400000000000000" pitchFamily="2" charset="-78"/>
                        </a:rPr>
                        <a:t>اهمیت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solidFill>
                            <a:schemeClr val="accent2">
                              <a:lumMod val="25000"/>
                            </a:schemeClr>
                          </a:solidFill>
                          <a:cs typeface="B Zar" panose="00000400000000000000" pitchFamily="2" charset="-78"/>
                        </a:rPr>
                        <a:t>راه حل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017008"/>
                  </a:ext>
                </a:extLst>
              </a:tr>
              <a:tr h="1032588">
                <a:tc>
                  <a:txBody>
                    <a:bodyPr/>
                    <a:lstStyle/>
                    <a:p>
                      <a:pPr lvl="0" algn="ctr" rtl="1"/>
                      <a:r>
                        <a:rPr lang="ar-S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تعریف دقیق اهداف و نیازمندی‌ها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شفافیت در تعریف اهداف و الزامات پروژه باعث می‌شود تمام اعضای تیم و ذینفعان انتظارات مشخصی داشته باشند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مستندسازی الزامات و تأیید آن‌ها توسط ذینفعان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.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888340"/>
                  </a:ext>
                </a:extLst>
              </a:tr>
              <a:tr h="706508">
                <a:tc>
                  <a:txBody>
                    <a:bodyPr/>
                    <a:lstStyle/>
                    <a:p>
                      <a:pPr lvl="0" algn="ctr" rtl="1"/>
                      <a:r>
                        <a:rPr lang="ar-S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برنامه‌ریزی مناسب و دقیق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برنامه‌ریزی واقع‌بینانه در زمان‌بندی، تخصیص منابع و بودجه، احتمال انحراف پروژه را کاهش می‌دهد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استفاده از متدولوژی‌های مدیریت پروژه مانند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 Agile</a:t>
                      </a:r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، 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Scrum </a:t>
                      </a:r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یا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 PMBOK</a:t>
                      </a:r>
                      <a:r>
                        <a:rPr lang="fa-I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 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089168"/>
                  </a:ext>
                </a:extLst>
              </a:tr>
              <a:tr h="706508">
                <a:tc>
                  <a:txBody>
                    <a:bodyPr/>
                    <a:lstStyle/>
                    <a:p>
                      <a:pPr lvl="0" algn="ctr" rtl="1"/>
                      <a:r>
                        <a:rPr lang="ar-S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تعهد و حمایت مدیریت ارشد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حمایت مالی و معنوی از سوی مدیریت ارشد برای موفقیت پروژه‌های فناوری اطلاعات ضروری است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.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گزارش‌دهی منظم به مدیریت و جلب مشارکت آن‌ها در تصمیم‌گیری‌ها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.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597798"/>
                  </a:ext>
                </a:extLst>
              </a:tr>
              <a:tr h="869548">
                <a:tc>
                  <a:txBody>
                    <a:bodyPr/>
                    <a:lstStyle/>
                    <a:p>
                      <a:pPr lvl="0" algn="ctr" rtl="1"/>
                      <a:r>
                        <a:rPr lang="ar-S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استفاده از تیم‌های متخصص و با تجربه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تخصص و تجربه تیم پروژه تأثیر مستقیم بر کیفیت و زمان‌بندی پروژه دارد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انتخاب دقیق اعضای تیم و آموزش مستمر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376521"/>
                  </a:ext>
                </a:extLst>
              </a:tr>
              <a:tr h="869548">
                <a:tc>
                  <a:txBody>
                    <a:bodyPr/>
                    <a:lstStyle/>
                    <a:p>
                      <a:pPr lvl="0" algn="ctr" rtl="1"/>
                      <a:r>
                        <a:rPr lang="ar-S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مدیریت تغییرات و انعطاف‌پذیری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پروژه‌های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 IT </a:t>
                      </a:r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معمولاً در طول اجرا دچار تغییراتی می‌شوند؛ مدیریت این تغییرات ضروری است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.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ایجاد فرآیند رسمی برای مدیریت تغییرات و بازبینی برنامه پروژه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.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266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650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632" y="779928"/>
            <a:ext cx="10460736" cy="4633857"/>
          </a:xfrm>
          <a:noFill/>
        </p:spPr>
        <p:txBody>
          <a:bodyPr>
            <a:noAutofit/>
          </a:bodyPr>
          <a:lstStyle/>
          <a:p>
            <a:r>
              <a:rPr lang="fa-IR" sz="6000" dirty="0">
                <a:cs typeface="B Elham" panose="00000400000000000000" pitchFamily="2" charset="-78"/>
              </a:rPr>
              <a:t>در پروژه ها ارزش سازمانی (اندازه پذیر) به عنوان معیار موفقیت پروژه تعریف می شود؟ اگر پاسخ مثبت هست این ارزش در پروژه های ایشان چه مواردی و یا در چه حوزه هایی بوده است؟</a:t>
            </a:r>
            <a:endParaRPr lang="en-US" sz="6000" dirty="0">
              <a:cs typeface="B Elham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241480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7B9109-9E17-1A7A-3A9A-0F1C07BF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265C78-F81F-49F6-967F-81614E44C6DD}"/>
              </a:ext>
            </a:extLst>
          </p:cNvPr>
          <p:cNvSpPr txBox="1"/>
          <p:nvPr/>
        </p:nvSpPr>
        <p:spPr>
          <a:xfrm>
            <a:off x="2729753" y="2130280"/>
            <a:ext cx="6858000" cy="16573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algn="r" rtl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ar-S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بله، </a:t>
            </a:r>
            <a:r>
              <a:rPr lang="ar-S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ارزش سازمانی</a:t>
            </a: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(Business Value)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</a:t>
            </a:r>
            <a:r>
              <a:rPr lang="ar-S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یکی از معیارهای کلیدی برای سنجش موفقیت پروژه‌ها است، به‌ویژه در پروژه‌های فناوری اطلاعات. این ارزش می‌تواند در حوزه‌های مختلف سازمانی و با استفاده از شاخص‌های اندازه‌پذیر تعریف شود. در پروژه‌های من به‌عنوان مدیر تیم توسعه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 IoT</a:t>
            </a:r>
            <a:r>
              <a:rPr lang="ar-SA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، ارزش سازمانی در قالب معیارهای زیر تعریف و اندازه‌گیری شده است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B Nazanin" panose="00000400000000000000" pitchFamily="2" charset="-78"/>
              </a:rPr>
              <a:t>: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r" rt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436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7B9109-9E17-1A7A-3A9A-0F1C07BF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Table Placeholder 3">
            <a:extLst>
              <a:ext uri="{FF2B5EF4-FFF2-40B4-BE49-F238E27FC236}">
                <a16:creationId xmlns:a16="http://schemas.microsoft.com/office/drawing/2014/main" id="{A03E590B-1477-4EF3-9F0C-22F9AD3811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9512724"/>
              </p:ext>
            </p:extLst>
          </p:nvPr>
        </p:nvGraphicFramePr>
        <p:xfrm>
          <a:off x="385482" y="527961"/>
          <a:ext cx="11474823" cy="576072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824941">
                  <a:extLst>
                    <a:ext uri="{9D8B030D-6E8A-4147-A177-3AD203B41FA5}">
                      <a16:colId xmlns:a16="http://schemas.microsoft.com/office/drawing/2014/main" val="130956065"/>
                    </a:ext>
                  </a:extLst>
                </a:gridCol>
                <a:gridCol w="3824941">
                  <a:extLst>
                    <a:ext uri="{9D8B030D-6E8A-4147-A177-3AD203B41FA5}">
                      <a16:colId xmlns:a16="http://schemas.microsoft.com/office/drawing/2014/main" val="2749965458"/>
                    </a:ext>
                  </a:extLst>
                </a:gridCol>
                <a:gridCol w="3824941">
                  <a:extLst>
                    <a:ext uri="{9D8B030D-6E8A-4147-A177-3AD203B41FA5}">
                      <a16:colId xmlns:a16="http://schemas.microsoft.com/office/drawing/2014/main" val="2116711163"/>
                    </a:ext>
                  </a:extLst>
                </a:gridCol>
              </a:tblGrid>
              <a:tr h="253728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solidFill>
                            <a:schemeClr val="accent2">
                              <a:lumMod val="25000"/>
                            </a:schemeClr>
                          </a:solidFill>
                          <a:cs typeface="B Zar" panose="00000400000000000000" pitchFamily="2" charset="-78"/>
                        </a:rPr>
                        <a:t>نام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solidFill>
                            <a:schemeClr val="accent2">
                              <a:lumMod val="25000"/>
                            </a:schemeClr>
                          </a:solidFill>
                          <a:cs typeface="B Zar" panose="00000400000000000000" pitchFamily="2" charset="-78"/>
                        </a:rPr>
                        <a:t>حوزه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solidFill>
                            <a:schemeClr val="accent2">
                              <a:lumMod val="25000"/>
                            </a:schemeClr>
                          </a:solidFill>
                          <a:cs typeface="B Zar" panose="00000400000000000000" pitchFamily="2" charset="-78"/>
                        </a:rPr>
                        <a:t>ارزش ایجاد شده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017008"/>
                  </a:ext>
                </a:extLst>
              </a:tr>
              <a:tr h="1032588">
                <a:tc>
                  <a:txBody>
                    <a:bodyPr/>
                    <a:lstStyle/>
                    <a:p>
                      <a:pPr lvl="0" algn="ctr" rtl="1"/>
                      <a:r>
                        <a:rPr lang="ar-S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افزایش درآمد یا سهم بازار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effectLst/>
                        <a:cs typeface="B Zar" panose="00000400000000000000" pitchFamily="2" charset="-78"/>
                      </a:endParaRPr>
                    </a:p>
                    <a:p>
                      <a:pPr lvl="1"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فروش و بازاریابی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rtl="1"/>
                      <a:r>
                        <a:rPr lang="fa-I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پ</a:t>
                      </a:r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روژه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 "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SmartControl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" </a:t>
                      </a:r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که امکان کنترل لوازم خانگی از راه دور را فراهم کرد، باعث افزایش تقاضا برای محصولات هوشمند شد. این پروژه سهم بازار محصولات جدید شرکت را تا 25% افزایش داد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888340"/>
                  </a:ext>
                </a:extLst>
              </a:tr>
              <a:tr h="706508">
                <a:tc>
                  <a:txBody>
                    <a:bodyPr/>
                    <a:lstStyle/>
                    <a:p>
                      <a:pPr lvl="0" algn="ctr" rtl="1"/>
                      <a:r>
                        <a:rPr lang="ar-S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کاهش هزینه‌های عملیاتی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effectLst/>
                        <a:cs typeface="B Zar" panose="00000400000000000000" pitchFamily="2" charset="-78"/>
                      </a:endParaRPr>
                    </a:p>
                    <a:p>
                      <a:pPr lvl="1"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بهینه‌سازی فرآیندها و کاهش هزینه‌ها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پروژه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 "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EcoHome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" </a:t>
                      </a:r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که مصرف انرژی دستگاه‌ها را کاهش داد، علاوه بر ارائه مزیت رقابتی، هزینه‌های مرتبط با سرویس‌دهی و پشتیبانی را کاهش داد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089168"/>
                  </a:ext>
                </a:extLst>
              </a:tr>
              <a:tr h="706508">
                <a:tc>
                  <a:txBody>
                    <a:bodyPr/>
                    <a:lstStyle/>
                    <a:p>
                      <a:pPr lvl="0" algn="ctr" rtl="1"/>
                      <a:r>
                        <a:rPr lang="ar-S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بهبود رضایت و وفاداری مشتریان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تجربه کاربری و خدمات مشتری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1"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پروژه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 "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SafeKitchen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" </a:t>
                      </a:r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با قابلیت هشدار نشت گاز و آتش‌سوزی باعث افزایش حس امنیت در مشتریان و وفاداری به برند شد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597798"/>
                  </a:ext>
                </a:extLst>
              </a:tr>
              <a:tr h="869548">
                <a:tc>
                  <a:txBody>
                    <a:bodyPr/>
                    <a:lstStyle/>
                    <a:p>
                      <a:pPr lvl="0" algn="ctr" rtl="1"/>
                      <a:r>
                        <a:rPr lang="ar-S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تسریع در زمان عرضه به بازار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 (Time-to-Market)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endParaRPr lang="en-US" dirty="0">
                        <a:effectLst/>
                        <a:cs typeface="B Zar" panose="00000400000000000000" pitchFamily="2" charset="-78"/>
                      </a:endParaRPr>
                    </a:p>
                    <a:p>
                      <a:pPr lvl="1"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بهره‌وری و رقابت‌پذیری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پروژه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 "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VoiceHome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" </a:t>
                      </a:r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با ادغام کنترل صوتی در محصولات، باعث شد محصولات شرکت سریع‌تر از رقبا وارد بازار شوند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376521"/>
                  </a:ext>
                </a:extLst>
              </a:tr>
              <a:tr h="869548">
                <a:tc>
                  <a:txBody>
                    <a:bodyPr/>
                    <a:lstStyle/>
                    <a:p>
                      <a:pPr lvl="0" algn="ctr" rtl="1"/>
                      <a:r>
                        <a:rPr lang="ar-S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ارتقاء امنیت و انطباق با استانداردها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امنیت سایبری و قوانین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پروژه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 "IoT Secure" </a:t>
                      </a:r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که پروتکل‌های امنیتی را در محصولات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 IoT </a:t>
                      </a:r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پیاده‌سازی کرد، اعتماد مشتریان به محصولات شرکت را افزایش داد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.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266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6613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632" y="2500256"/>
            <a:ext cx="10460736" cy="2286000"/>
          </a:xfrm>
          <a:noFill/>
        </p:spPr>
        <p:txBody>
          <a:bodyPr>
            <a:noAutofit/>
          </a:bodyPr>
          <a:lstStyle/>
          <a:p>
            <a:r>
              <a:rPr lang="fa-IR" sz="6000" dirty="0">
                <a:cs typeface="B Elham" panose="00000400000000000000" pitchFamily="2" charset="-78"/>
              </a:rPr>
              <a:t>آیا در پروژه های انجام شده ریسک های جدی داشته اند؟ چه ریسک هایی</a:t>
            </a:r>
            <a:br>
              <a:rPr lang="fa-IR" sz="6000" dirty="0">
                <a:cs typeface="B Elham" panose="00000400000000000000" pitchFamily="2" charset="-78"/>
              </a:rPr>
            </a:br>
            <a:r>
              <a:rPr lang="fa-IR" sz="6000" dirty="0">
                <a:cs typeface="B Elham" panose="00000400000000000000" pitchFamily="2" charset="-78"/>
              </a:rPr>
              <a:t>بوده اند؟</a:t>
            </a:r>
            <a:endParaRPr lang="en-US" sz="6000" dirty="0">
              <a:cs typeface="B Elham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5785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7B9109-9E17-1A7A-3A9A-0F1C07BF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Table Placeholder 3">
            <a:extLst>
              <a:ext uri="{FF2B5EF4-FFF2-40B4-BE49-F238E27FC236}">
                <a16:creationId xmlns:a16="http://schemas.microsoft.com/office/drawing/2014/main" id="{A03E590B-1477-4EF3-9F0C-22F9AD3811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36591481"/>
              </p:ext>
            </p:extLst>
          </p:nvPr>
        </p:nvGraphicFramePr>
        <p:xfrm>
          <a:off x="546846" y="1153770"/>
          <a:ext cx="10883154" cy="45504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3627718">
                  <a:extLst>
                    <a:ext uri="{9D8B030D-6E8A-4147-A177-3AD203B41FA5}">
                      <a16:colId xmlns:a16="http://schemas.microsoft.com/office/drawing/2014/main" val="130956065"/>
                    </a:ext>
                  </a:extLst>
                </a:gridCol>
                <a:gridCol w="3627718">
                  <a:extLst>
                    <a:ext uri="{9D8B030D-6E8A-4147-A177-3AD203B41FA5}">
                      <a16:colId xmlns:a16="http://schemas.microsoft.com/office/drawing/2014/main" val="2749965458"/>
                    </a:ext>
                  </a:extLst>
                </a:gridCol>
                <a:gridCol w="3627718">
                  <a:extLst>
                    <a:ext uri="{9D8B030D-6E8A-4147-A177-3AD203B41FA5}">
                      <a16:colId xmlns:a16="http://schemas.microsoft.com/office/drawing/2014/main" val="2116711163"/>
                    </a:ext>
                  </a:extLst>
                </a:gridCol>
              </a:tblGrid>
              <a:tr h="253728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solidFill>
                            <a:schemeClr val="accent2">
                              <a:lumMod val="25000"/>
                            </a:schemeClr>
                          </a:solidFill>
                          <a:cs typeface="B Zar" panose="00000400000000000000" pitchFamily="2" charset="-78"/>
                        </a:rPr>
                        <a:t>نام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solidFill>
                            <a:schemeClr val="accent2">
                              <a:lumMod val="25000"/>
                            </a:schemeClr>
                          </a:solidFill>
                          <a:cs typeface="B Zar" panose="00000400000000000000" pitchFamily="2" charset="-78"/>
                        </a:rPr>
                        <a:t>ریسک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solidFill>
                            <a:schemeClr val="accent2">
                              <a:lumMod val="25000"/>
                            </a:schemeClr>
                          </a:solidFill>
                          <a:cs typeface="B Zar" panose="00000400000000000000" pitchFamily="2" charset="-78"/>
                        </a:rPr>
                        <a:t>اثر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017008"/>
                  </a:ext>
                </a:extLst>
              </a:tr>
              <a:tr h="1032588">
                <a:tc>
                  <a:txBody>
                    <a:bodyPr/>
                    <a:lstStyle/>
                    <a:p>
                      <a:pPr algn="ctr" rtl="1"/>
                      <a:r>
                        <a:rPr lang="ar-S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ریسک زیرساختی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عدم پایداری زیرساخت‌های اینترنت و ارتباطات در ایران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کاهش کارایی دستگاه‌های متصل و افزایش نارضایتی کاربران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888340"/>
                  </a:ext>
                </a:extLst>
              </a:tr>
              <a:tr h="706508">
                <a:tc>
                  <a:txBody>
                    <a:bodyPr/>
                    <a:lstStyle/>
                    <a:p>
                      <a:pPr algn="ctr" rtl="1"/>
                      <a:r>
                        <a:rPr lang="ar-S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ریسک تأمین قطعات و تجهیزات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نوسانات ارزی و تحریم‌ها که منجر به مشکلات در واردات قطعات موردنیاز شد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افزایش هزینه‌ها، تأخیر در توسعه محصولات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089168"/>
                  </a:ext>
                </a:extLst>
              </a:tr>
              <a:tr h="706508">
                <a:tc>
                  <a:txBody>
                    <a:bodyPr/>
                    <a:lstStyle/>
                    <a:p>
                      <a:pPr algn="ctr" rtl="1"/>
                      <a:r>
                        <a:rPr lang="ar-S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ریسک امنیت سایبری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احتمال هک شدن یا دسترسی غیرمجاز به داده‌های دستگاه‌ها و کاربران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آسیب به اعتبار شرکت و کاهش اعتماد کاربران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597798"/>
                  </a:ext>
                </a:extLst>
              </a:tr>
              <a:tr h="869548">
                <a:tc>
                  <a:txBody>
                    <a:bodyPr/>
                    <a:lstStyle/>
                    <a:p>
                      <a:pPr algn="ctr" rtl="1"/>
                      <a:r>
                        <a:rPr lang="ar-S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ریسک تغییرات در الزامات پروژه</a:t>
                      </a:r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 (Scope Creep)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تغییر مداوم یا گسترش دامنه پروژه به دلیل درخواست‌های جدید ذینفعان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افزایش هزینه‌ها، طولانی‌تر شدن زمان پروژه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376521"/>
                  </a:ext>
                </a:extLst>
              </a:tr>
              <a:tr h="869548">
                <a:tc>
                  <a:txBody>
                    <a:bodyPr/>
                    <a:lstStyle/>
                    <a:p>
                      <a:pPr algn="ctr" rtl="1"/>
                      <a:r>
                        <a:rPr lang="ar-S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ریسک عدم پذیرش توسط بازار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احتمال استقبال کم از محصولات هوشمند به دلیل هزینه یا نگرانی‌های امنیتی کاربران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.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کاهش فروش و زیان اقتصادی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266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2214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2A0D7AA-8A21-B977-56ED-94406F299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3856" y="56450"/>
            <a:ext cx="9912096" cy="2743200"/>
          </a:xfrm>
          <a:noFill/>
        </p:spPr>
        <p:txBody>
          <a:bodyPr anchor="b">
            <a:noAutofit/>
          </a:bodyPr>
          <a:lstStyle/>
          <a:p>
            <a:r>
              <a:rPr lang="fa-IR" dirty="0">
                <a:cs typeface="B Elham" panose="00000400000000000000" pitchFamily="2" charset="-78"/>
              </a:rPr>
              <a:t>با تشکر</a:t>
            </a:r>
            <a:endParaRPr lang="en-US" dirty="0">
              <a:cs typeface="B Elham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51616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850392"/>
            <a:ext cx="3913632" cy="4800600"/>
          </a:xfrm>
          <a:noFill/>
        </p:spPr>
        <p:txBody>
          <a:bodyPr anchor="ctr">
            <a:noAutofit/>
          </a:bodyPr>
          <a:lstStyle/>
          <a:p>
            <a:r>
              <a:rPr lang="fa-IR" dirty="0">
                <a:cs typeface="B Elham" panose="00000400000000000000" pitchFamily="2" charset="-78"/>
              </a:rPr>
              <a:t>فهرست</a:t>
            </a:r>
            <a:endParaRPr lang="en-US" dirty="0">
              <a:cs typeface="B Elham" panose="00000400000000000000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8384" y="1965959"/>
            <a:ext cx="4050792" cy="3610087"/>
          </a:xfrm>
          <a:noFill/>
        </p:spPr>
        <p:txBody>
          <a:bodyPr>
            <a:noAutofit/>
          </a:bodyPr>
          <a:lstStyle/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fa-IR" sz="2400" dirty="0">
                <a:cs typeface="B Elham" panose="00000400000000000000" pitchFamily="2" charset="-78"/>
              </a:rPr>
              <a:t>معرفی و سابقه حضور 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fa-IR" sz="2400" dirty="0">
                <a:cs typeface="B Elham" panose="00000400000000000000" pitchFamily="2" charset="-78"/>
              </a:rPr>
              <a:t>پروژه ها 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fa-IR" sz="2400" dirty="0">
                <a:cs typeface="B Elham" panose="00000400000000000000" pitchFamily="2" charset="-78"/>
              </a:rPr>
              <a:t>چالش ها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fa-IR" sz="2400" dirty="0">
                <a:cs typeface="B Elham" panose="00000400000000000000" pitchFamily="2" charset="-78"/>
              </a:rPr>
              <a:t>اساسی ترین مساله 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fa-IR" sz="2400" dirty="0">
                <a:cs typeface="B Elham" panose="00000400000000000000" pitchFamily="2" charset="-78"/>
              </a:rPr>
              <a:t>مهم ترین عامل موفقیت یا شکست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fa-IR" sz="2400" dirty="0">
                <a:cs typeface="B Elham" panose="00000400000000000000" pitchFamily="2" charset="-78"/>
              </a:rPr>
              <a:t>ارزش سازمانی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fa-IR" sz="2400" dirty="0">
                <a:cs typeface="B Elham" panose="00000400000000000000" pitchFamily="2" charset="-78"/>
              </a:rPr>
              <a:t>ریسک ها </a:t>
            </a:r>
          </a:p>
          <a:p>
            <a:pPr marL="342900" indent="-342900" algn="r" rtl="1">
              <a:buFont typeface="Wingdings" panose="05000000000000000000" pitchFamily="2" charset="2"/>
              <a:buChar char="Ø"/>
            </a:pPr>
            <a:r>
              <a:rPr lang="fa-IR" sz="2400" dirty="0">
                <a:cs typeface="B Elham" panose="00000400000000000000" pitchFamily="2" charset="-78"/>
              </a:rPr>
              <a:t>یادگیری </a:t>
            </a:r>
            <a:endParaRPr lang="en-US" sz="2400" dirty="0">
              <a:cs typeface="B Elham" panose="00000400000000000000" pitchFamily="2" charset="-78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cs typeface="B Elham" panose="00000400000000000000" pitchFamily="2" charset="-78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AA7FF5-11CA-8F71-5951-B1099396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507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824" y="1325880"/>
            <a:ext cx="10460736" cy="2286000"/>
          </a:xfrm>
          <a:noFill/>
        </p:spPr>
        <p:txBody>
          <a:bodyPr>
            <a:noAutofit/>
          </a:bodyPr>
          <a:lstStyle/>
          <a:p>
            <a:r>
              <a:rPr lang="fa-IR" dirty="0">
                <a:cs typeface="B Elham" panose="00000400000000000000" pitchFamily="2" charset="-78"/>
              </a:rPr>
              <a:t>معرفی و سابقه حضور در بازار فناوری اطلاعات</a:t>
            </a:r>
            <a:endParaRPr lang="en-US" dirty="0">
              <a:cs typeface="B Elham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850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2754" y="2115671"/>
            <a:ext cx="4096870" cy="2390708"/>
          </a:xfrm>
          <a:noFill/>
        </p:spPr>
        <p:txBody>
          <a:bodyPr>
            <a:noAutofit/>
          </a:bodyPr>
          <a:lstStyle/>
          <a:p>
            <a:pPr algn="ctr" rtl="1"/>
            <a:r>
              <a:rPr lang="fa-IR" sz="2800" b="1" dirty="0">
                <a:cs typeface="B Elham" panose="00000400000000000000" pitchFamily="2" charset="-78"/>
              </a:rPr>
              <a:t>هومان حافظی </a:t>
            </a:r>
          </a:p>
          <a:p>
            <a:pPr algn="ctr" rtl="1"/>
            <a:endParaRPr lang="fa-IR" sz="2800" b="1" dirty="0">
              <a:cs typeface="B Elham" panose="00000400000000000000" pitchFamily="2" charset="-78"/>
            </a:endParaRPr>
          </a:p>
          <a:p>
            <a:pPr algn="ctr" rtl="1"/>
            <a:r>
              <a:rPr lang="fa-IR" sz="2400" dirty="0">
                <a:cs typeface="B Zar" panose="00000400000000000000" pitchFamily="2" charset="-78"/>
              </a:rPr>
              <a:t>هد بک اند شرکت اسنوا</a:t>
            </a:r>
          </a:p>
          <a:p>
            <a:pPr algn="ctr" rtl="1"/>
            <a:r>
              <a:rPr lang="fa-IR" sz="2400" dirty="0">
                <a:cs typeface="B Zar" panose="00000400000000000000" pitchFamily="2" charset="-78"/>
              </a:rPr>
              <a:t>مدیر تیم توسعه </a:t>
            </a:r>
            <a:r>
              <a:rPr lang="en-US" sz="2400" dirty="0">
                <a:cs typeface="B Zar" panose="00000400000000000000" pitchFamily="2" charset="-78"/>
              </a:rPr>
              <a:t>IOT</a:t>
            </a:r>
          </a:p>
          <a:p>
            <a:pPr algn="ctr" rtl="1"/>
            <a:r>
              <a:rPr lang="en-US" sz="2400" dirty="0">
                <a:cs typeface="B Zar" panose="00000400000000000000" pitchFamily="2" charset="-78"/>
              </a:rPr>
              <a:t>5 </a:t>
            </a:r>
            <a:r>
              <a:rPr lang="fa-IR" sz="2400" dirty="0">
                <a:cs typeface="B Zar" panose="00000400000000000000" pitchFamily="2" charset="-78"/>
              </a:rPr>
              <a:t> سال</a:t>
            </a:r>
            <a:endParaRPr lang="en-US" sz="2400" dirty="0">
              <a:cs typeface="B Zar" panose="00000400000000000000" pitchFamily="2" charset="-78"/>
            </a:endParaRPr>
          </a:p>
          <a:p>
            <a:pPr algn="ctr"/>
            <a:endParaRPr lang="en-US" sz="2400" dirty="0">
              <a:cs typeface="B Zar" panose="00000400000000000000" pitchFamily="2" charset="-78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7B9109-9E17-1A7A-3A9A-0F1C07BF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344E27-2076-42F5-8B2B-5D8DDCEE40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37" t="1464" r="1879" b="4860"/>
          <a:stretch/>
        </p:blipFill>
        <p:spPr>
          <a:xfrm>
            <a:off x="7689130" y="1531191"/>
            <a:ext cx="2572470" cy="2627216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479" y="2241175"/>
            <a:ext cx="10460736" cy="1083833"/>
          </a:xfrm>
          <a:noFill/>
        </p:spPr>
        <p:txBody>
          <a:bodyPr>
            <a:noAutofit/>
          </a:bodyPr>
          <a:lstStyle/>
          <a:p>
            <a:r>
              <a:rPr lang="fa-IR" dirty="0">
                <a:cs typeface="B Elham" panose="00000400000000000000" pitchFamily="2" charset="-78"/>
              </a:rPr>
              <a:t>پروژه های جدی</a:t>
            </a:r>
            <a:endParaRPr lang="en-US" dirty="0">
              <a:cs typeface="B Elham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3133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7B9109-9E17-1A7A-3A9A-0F1C07BF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Table Placeholder 3">
            <a:extLst>
              <a:ext uri="{FF2B5EF4-FFF2-40B4-BE49-F238E27FC236}">
                <a16:creationId xmlns:a16="http://schemas.microsoft.com/office/drawing/2014/main" id="{E1F81FC1-395C-4C91-8DAF-430CAFDDD16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6589092"/>
              </p:ext>
            </p:extLst>
          </p:nvPr>
        </p:nvGraphicFramePr>
        <p:xfrm>
          <a:off x="654423" y="822960"/>
          <a:ext cx="10659032" cy="521208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64758">
                  <a:extLst>
                    <a:ext uri="{9D8B030D-6E8A-4147-A177-3AD203B41FA5}">
                      <a16:colId xmlns:a16="http://schemas.microsoft.com/office/drawing/2014/main" val="130956065"/>
                    </a:ext>
                  </a:extLst>
                </a:gridCol>
                <a:gridCol w="2664758">
                  <a:extLst>
                    <a:ext uri="{9D8B030D-6E8A-4147-A177-3AD203B41FA5}">
                      <a16:colId xmlns:a16="http://schemas.microsoft.com/office/drawing/2014/main" val="2749965458"/>
                    </a:ext>
                  </a:extLst>
                </a:gridCol>
                <a:gridCol w="2664758">
                  <a:extLst>
                    <a:ext uri="{9D8B030D-6E8A-4147-A177-3AD203B41FA5}">
                      <a16:colId xmlns:a16="http://schemas.microsoft.com/office/drawing/2014/main" val="2116711163"/>
                    </a:ext>
                  </a:extLst>
                </a:gridCol>
                <a:gridCol w="2664758">
                  <a:extLst>
                    <a:ext uri="{9D8B030D-6E8A-4147-A177-3AD203B41FA5}">
                      <a16:colId xmlns:a16="http://schemas.microsoft.com/office/drawing/2014/main" val="1186885001"/>
                    </a:ext>
                  </a:extLst>
                </a:gridCol>
              </a:tblGrid>
              <a:tr h="253728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solidFill>
                            <a:schemeClr val="accent2">
                              <a:lumMod val="25000"/>
                            </a:schemeClr>
                          </a:solidFill>
                          <a:cs typeface="B Zar" panose="00000400000000000000" pitchFamily="2" charset="-78"/>
                        </a:rPr>
                        <a:t>نام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solidFill>
                            <a:schemeClr val="accent2">
                              <a:lumMod val="25000"/>
                            </a:schemeClr>
                          </a:solidFill>
                          <a:cs typeface="B Zar" panose="00000400000000000000" pitchFamily="2" charset="-78"/>
                        </a:rPr>
                        <a:t>توضیح کوتاه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solidFill>
                            <a:schemeClr val="accent2">
                              <a:lumMod val="25000"/>
                            </a:schemeClr>
                          </a:solidFill>
                          <a:cs typeface="B Zar" panose="00000400000000000000" pitchFamily="2" charset="-78"/>
                        </a:rPr>
                        <a:t>موضوع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solidFill>
                            <a:schemeClr val="accent2">
                              <a:lumMod val="25000"/>
                            </a:schemeClr>
                          </a:solidFill>
                          <a:cs typeface="B Zar" panose="00000400000000000000" pitchFamily="2" charset="-78"/>
                        </a:rPr>
                        <a:t>هدف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017008"/>
                  </a:ext>
                </a:extLst>
              </a:tr>
              <a:tr h="1032588">
                <a:tc>
                  <a:txBody>
                    <a:bodyPr/>
                    <a:lstStyle/>
                    <a:p>
                      <a:pPr algn="ctr" rtl="1"/>
                      <a:r>
                        <a:rPr lang="en-US" b="1" dirty="0" err="1">
                          <a:solidFill>
                            <a:schemeClr val="tx1"/>
                          </a:solidFill>
                          <a:cs typeface="B Zar" panose="00000400000000000000" pitchFamily="2" charset="-78"/>
                        </a:rPr>
                        <a:t>SmartControl</a:t>
                      </a:r>
                      <a:endParaRPr lang="en-US" b="1" dirty="0">
                        <a:solidFill>
                          <a:schemeClr val="tx1"/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سیستم مدیریت از راه دور لوازم خانگی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توسعه اپلیکیشنی برای کنترل و مانیتورینگ لوازم خانگی هوشمند مانند یخچال، ماشین لباسشویی، و کولر از طریق اینترنت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ایجاد تجربه کاربری یکپارچه برای مشتریان جهت کنترل دستگاه‌ها از راه دور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888340"/>
                  </a:ext>
                </a:extLst>
              </a:tr>
              <a:tr h="706508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EcoHome</a:t>
                      </a:r>
                      <a:endParaRPr lang="en-US" b="1" dirty="0">
                        <a:solidFill>
                          <a:schemeClr val="tx1"/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بهینه‌سازی مصرف انرژی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پیاده‌سازی الگوریتم‌های یادگیری ماشین برای کاهش مصرف انرژی در دستگاه‌های متصل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کاهش مصرف انرژی لوازم خانگی با حفظ عملکرد بهینه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089168"/>
                  </a:ext>
                </a:extLst>
              </a:tr>
              <a:tr h="706508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SafeKitchen</a:t>
                      </a:r>
                      <a:endParaRPr lang="en-US" b="1" dirty="0">
                        <a:solidFill>
                          <a:schemeClr val="tx1"/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آشپزخانه هوشمند و ایمن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طراحی و توسعه اجاق گاز و فر هوشمند با قابلیت تشخیص نشت گاز و آتش‌سوزی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سیستم هشدار فوری به اپلیکیشن موبایل و ارسال فرمان خاموش کردن گاز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597798"/>
                  </a:ext>
                </a:extLst>
              </a:tr>
              <a:tr h="869548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VoiceHome</a:t>
                      </a:r>
                      <a:endParaRPr lang="en-US" b="1" dirty="0">
                        <a:solidFill>
                          <a:schemeClr val="tx1"/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ادغام کنترل صوتی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توسعه سیستم کنترل لوازم خانگی با دستیارهای صوتی مانند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 Google Assistant </a:t>
                      </a:r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و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 Alexa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افزایش راحتی کاربر در تعامل با دستگاه‌ها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376521"/>
                  </a:ext>
                </a:extLst>
              </a:tr>
              <a:tr h="869548">
                <a:tc>
                  <a:txBody>
                    <a:bodyPr/>
                    <a:lstStyle/>
                    <a:p>
                      <a:pPr algn="ctr" rtl="1"/>
                      <a:r>
                        <a:rPr lang="en-US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IoT Secure</a:t>
                      </a:r>
                      <a:endParaRPr lang="en-US" b="1" dirty="0">
                        <a:solidFill>
                          <a:schemeClr val="tx1"/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امنیت در دستگاه‌های متصل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طراحی و پیاده‌سازی پروتکل‌های امنیتی برای جلوگیری از هک و دسترسی غیرمجاز به دستگاه‌ها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رمزنگاری داده‌ها، احراز هویت دو مرحله‌ای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266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8643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824" y="1325880"/>
            <a:ext cx="10460736" cy="2286000"/>
          </a:xfrm>
          <a:noFill/>
        </p:spPr>
        <p:txBody>
          <a:bodyPr>
            <a:noAutofit/>
          </a:bodyPr>
          <a:lstStyle/>
          <a:p>
            <a:r>
              <a:rPr lang="fa-IR" dirty="0">
                <a:cs typeface="B Elham" panose="00000400000000000000" pitchFamily="2" charset="-78"/>
              </a:rPr>
              <a:t>مهم ترین چالش های مدیریت پروژه در ایران از منظر ایشان چه بوده است؟</a:t>
            </a:r>
            <a:endParaRPr lang="en-US" dirty="0">
              <a:cs typeface="B Elham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4012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33000">
              <a:schemeClr val="bg2"/>
            </a:gs>
            <a:gs pos="59000">
              <a:schemeClr val="tx2">
                <a:lumMod val="90000"/>
                <a:alpha val="65163"/>
              </a:schemeClr>
            </a:gs>
          </a:gsLst>
          <a:lin ang="19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D7B9109-9E17-1A7A-3A9A-0F1C07BF3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75912" y="6563001"/>
            <a:ext cx="2743200" cy="228600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Table Placeholder 3">
            <a:extLst>
              <a:ext uri="{FF2B5EF4-FFF2-40B4-BE49-F238E27FC236}">
                <a16:creationId xmlns:a16="http://schemas.microsoft.com/office/drawing/2014/main" id="{A03E590B-1477-4EF3-9F0C-22F9AD3811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2379903"/>
              </p:ext>
            </p:extLst>
          </p:nvPr>
        </p:nvGraphicFramePr>
        <p:xfrm>
          <a:off x="573741" y="527961"/>
          <a:ext cx="10659032" cy="5604588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2664758">
                  <a:extLst>
                    <a:ext uri="{9D8B030D-6E8A-4147-A177-3AD203B41FA5}">
                      <a16:colId xmlns:a16="http://schemas.microsoft.com/office/drawing/2014/main" val="130956065"/>
                    </a:ext>
                  </a:extLst>
                </a:gridCol>
                <a:gridCol w="2664758">
                  <a:extLst>
                    <a:ext uri="{9D8B030D-6E8A-4147-A177-3AD203B41FA5}">
                      <a16:colId xmlns:a16="http://schemas.microsoft.com/office/drawing/2014/main" val="2749965458"/>
                    </a:ext>
                  </a:extLst>
                </a:gridCol>
                <a:gridCol w="2664758">
                  <a:extLst>
                    <a:ext uri="{9D8B030D-6E8A-4147-A177-3AD203B41FA5}">
                      <a16:colId xmlns:a16="http://schemas.microsoft.com/office/drawing/2014/main" val="2116711163"/>
                    </a:ext>
                  </a:extLst>
                </a:gridCol>
                <a:gridCol w="2664758">
                  <a:extLst>
                    <a:ext uri="{9D8B030D-6E8A-4147-A177-3AD203B41FA5}">
                      <a16:colId xmlns:a16="http://schemas.microsoft.com/office/drawing/2014/main" val="1186885001"/>
                    </a:ext>
                  </a:extLst>
                </a:gridCol>
              </a:tblGrid>
              <a:tr h="253728"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solidFill>
                            <a:schemeClr val="accent2">
                              <a:lumMod val="25000"/>
                            </a:schemeClr>
                          </a:solidFill>
                          <a:cs typeface="B Zar" panose="00000400000000000000" pitchFamily="2" charset="-78"/>
                        </a:rPr>
                        <a:t>نام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solidFill>
                            <a:schemeClr val="accent2">
                              <a:lumMod val="25000"/>
                            </a:schemeClr>
                          </a:solidFill>
                          <a:cs typeface="B Zar" panose="00000400000000000000" pitchFamily="2" charset="-78"/>
                        </a:rPr>
                        <a:t>توضیح کوتاه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solidFill>
                            <a:schemeClr val="accent2">
                              <a:lumMod val="25000"/>
                            </a:schemeClr>
                          </a:solidFill>
                          <a:cs typeface="B Zar" panose="00000400000000000000" pitchFamily="2" charset="-78"/>
                        </a:rPr>
                        <a:t>اثر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dirty="0">
                          <a:solidFill>
                            <a:schemeClr val="accent2">
                              <a:lumMod val="25000"/>
                            </a:schemeClr>
                          </a:solidFill>
                          <a:cs typeface="B Zar" panose="00000400000000000000" pitchFamily="2" charset="-78"/>
                        </a:rPr>
                        <a:t>راه حل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1017008"/>
                  </a:ext>
                </a:extLst>
              </a:tr>
              <a:tr h="1032588">
                <a:tc>
                  <a:txBody>
                    <a:bodyPr/>
                    <a:lstStyle/>
                    <a:p>
                      <a:pPr algn="ctr" rtl="1"/>
                      <a:r>
                        <a:rPr lang="fa-IR" b="1" dirty="0">
                          <a:solidFill>
                            <a:schemeClr val="tx1"/>
                          </a:solidFill>
                          <a:cs typeface="B Zar" panose="00000400000000000000" pitchFamily="2" charset="-78"/>
                        </a:rPr>
                        <a:t>محدودیت های زیر ساختی</a:t>
                      </a:r>
                      <a:endParaRPr lang="en-US" b="1" dirty="0">
                        <a:solidFill>
                          <a:schemeClr val="tx1"/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کمبود زیرساخت‌های پایدار اینترنت و ارتباطات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تأثیر منفی بر عملکرد دستگاه‌های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 IoT </a:t>
                      </a:r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که نیازمند ارتباط مداوم با سرورها هستند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استفاده از سرورهای محلی، بهینه‌سازی ارتباطات، و طراحی سیستم‌هایی با قابلیت عملکرد آفلاین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1888340"/>
                  </a:ext>
                </a:extLst>
              </a:tr>
              <a:tr h="706508">
                <a:tc>
                  <a:txBody>
                    <a:bodyPr/>
                    <a:lstStyle/>
                    <a:p>
                      <a:pPr algn="ctr" rtl="1"/>
                      <a:r>
                        <a:rPr lang="ar-S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تحریم‌ها و محدودیت‌های فناوری</a:t>
                      </a:r>
                      <a:endParaRPr lang="en-US" b="1" dirty="0">
                        <a:solidFill>
                          <a:schemeClr val="tx1"/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عدم دسترسی به برخی تکنولوژی‌های پیشرفته و محدودیت در استفاده از خدمات ابری بین‌المللی مانند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 AWS </a:t>
                      </a:r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یا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 Google Cloud</a:t>
                      </a:r>
                      <a:r>
                        <a:rPr lang="fa-I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 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افزایش هزینه‌ها و کاهش سرعت توسعه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استفاده از سرویس‌های ابری بومی و یا راه‌اندازی دیتاسنترهای اختصاصی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7089168"/>
                  </a:ext>
                </a:extLst>
              </a:tr>
              <a:tr h="706508">
                <a:tc>
                  <a:txBody>
                    <a:bodyPr/>
                    <a:lstStyle/>
                    <a:p>
                      <a:pPr algn="ctr" rtl="1"/>
                      <a:r>
                        <a:rPr lang="ar-S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کمبود نیروی متخصص</a:t>
                      </a:r>
                      <a:endParaRPr lang="en-US" b="1" dirty="0">
                        <a:solidFill>
                          <a:schemeClr val="tx1"/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کمبود نیروی انسانی متخصص در حوزه</a:t>
                      </a:r>
                      <a:r>
                        <a:rPr lang="en-US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 IoT </a:t>
                      </a:r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و برنامه‌نویسی مرتبط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تأخیر در پیشبرد پروژه‌ها و کاهش کیفیت برخی از خروجی‌ها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سرمایه‌گذاری در آموزش نیروی انسانی، برگزاری کارگاه‌های آموزشی داخلی، و همکاری با دانشگاه‌ها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1597798"/>
                  </a:ext>
                </a:extLst>
              </a:tr>
              <a:tr h="869548">
                <a:tc>
                  <a:txBody>
                    <a:bodyPr/>
                    <a:lstStyle/>
                    <a:p>
                      <a:pPr algn="ctr" rtl="1"/>
                      <a:r>
                        <a:rPr lang="ar-S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پایداری و قابلیت اطمینان قطعات سخت‌افزاری</a:t>
                      </a:r>
                      <a:endParaRPr lang="en-US" b="1" dirty="0">
                        <a:solidFill>
                          <a:schemeClr val="tx1"/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کیفیت پایین یا عدم دسترسی به قطعات الکترونیکی باکیفیت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افزایش نرخ خرابی محصولات و هزینه‌های خدمات پس از فروش</a:t>
                      </a:r>
                      <a:endParaRPr lang="en-US" sz="180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تعامل با تأمین‌کنندگان معتبر داخلی و خارجی و تست‌های کنترل کیفیت سختگیرانه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376521"/>
                  </a:ext>
                </a:extLst>
              </a:tr>
              <a:tr h="869548">
                <a:tc>
                  <a:txBody>
                    <a:bodyPr/>
                    <a:lstStyle/>
                    <a:p>
                      <a:pPr algn="ctr" rtl="1"/>
                      <a:r>
                        <a:rPr lang="ar-SA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مسائل اقتصادی و نوسانات ارزی</a:t>
                      </a:r>
                      <a:endParaRPr lang="en-US" b="1" dirty="0">
                        <a:solidFill>
                          <a:schemeClr val="tx1"/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افزایش ناگهانی هزینه‌های واردات قطعات و عدم ثبات قیمت‌ها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افزایش قیمت نهایی محصولات و کاهش توان رقابتی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ar-SA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B Zar" panose="00000400000000000000" pitchFamily="2" charset="-78"/>
                        </a:rPr>
                        <a:t>برنامه‌ریزی خرید استراتژیک، استفاده از قطعات جایگزین بومی، و کاهش وابستگی به واردات</a:t>
                      </a:r>
                      <a:endParaRPr lang="en-US" dirty="0">
                        <a:solidFill>
                          <a:schemeClr val="accent2">
                            <a:lumMod val="25000"/>
                          </a:schemeClr>
                        </a:solidFill>
                        <a:cs typeface="B Zar" panose="00000400000000000000" pitchFamily="2" charset="-7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18266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87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5632" y="2159597"/>
            <a:ext cx="10460736" cy="2286000"/>
          </a:xfrm>
          <a:noFill/>
        </p:spPr>
        <p:txBody>
          <a:bodyPr>
            <a:noAutofit/>
          </a:bodyPr>
          <a:lstStyle/>
          <a:p>
            <a:r>
              <a:rPr lang="fa-IR" dirty="0">
                <a:cs typeface="B Elham" panose="00000400000000000000" pitchFamily="2" charset="-78"/>
              </a:rPr>
              <a:t>اساسی ترین مساله در مدیریت زمان بندی و بودجه پروژه از منظر ایشان</a:t>
            </a:r>
            <a:br>
              <a:rPr lang="fa-IR" dirty="0">
                <a:cs typeface="B Elham" panose="00000400000000000000" pitchFamily="2" charset="-78"/>
              </a:rPr>
            </a:br>
            <a:r>
              <a:rPr lang="fa-IR" dirty="0">
                <a:cs typeface="B Elham" panose="00000400000000000000" pitchFamily="2" charset="-78"/>
              </a:rPr>
              <a:t>چیست؟</a:t>
            </a:r>
            <a:endParaRPr lang="en-US" dirty="0">
              <a:cs typeface="B Elham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63298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theme/theme1.xml><?xml version="1.0" encoding="utf-8"?>
<a:theme xmlns:a="http://schemas.openxmlformats.org/drawingml/2006/main" name="Custom">
  <a:themeElements>
    <a:clrScheme name="Blue spheres">
      <a:dk1>
        <a:srgbClr val="000000"/>
      </a:dk1>
      <a:lt1>
        <a:srgbClr val="FFFFFF"/>
      </a:lt1>
      <a:dk2>
        <a:srgbClr val="E3E7ED"/>
      </a:dk2>
      <a:lt2>
        <a:srgbClr val="E8E8E8"/>
      </a:lt2>
      <a:accent1>
        <a:srgbClr val="7673F7"/>
      </a:accent1>
      <a:accent2>
        <a:srgbClr val="B8C2FD"/>
      </a:accent2>
      <a:accent3>
        <a:srgbClr val="DFE3FC"/>
      </a:accent3>
      <a:accent4>
        <a:srgbClr val="55B3FD"/>
      </a:accent4>
      <a:accent5>
        <a:srgbClr val="99F7F7"/>
      </a:accent5>
      <a:accent6>
        <a:srgbClr val="FEE43F"/>
      </a:accent6>
      <a:hlink>
        <a:srgbClr val="467886"/>
      </a:hlink>
      <a:folHlink>
        <a:srgbClr val="96607D"/>
      </a:folHlink>
    </a:clrScheme>
    <a:fontScheme name="Custom 23">
      <a:majorFont>
        <a:latin typeface="Aptos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4076243_win32_CP_V3" id="{81AB0711-29F9-49D0-8A73-16AF25FD4C08}" vid="{D5AD44AB-53B9-4654-A4F8-1821A28F27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EA9B47F-3DD8-4645-81DC-B88780643C07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B0C07E3D-60A7-4F4E-8208-D9CCD01982C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7F3CB5-3475-4129-AB60-D0C937DE91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Blue spheres presentation</Template>
  <TotalTime>153</TotalTime>
  <Words>1208</Words>
  <Application>Microsoft Office PowerPoint</Application>
  <PresentationFormat>Widescreen</PresentationFormat>
  <Paragraphs>150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Aptos</vt:lpstr>
      <vt:lpstr>Arial</vt:lpstr>
      <vt:lpstr>B Zar</vt:lpstr>
      <vt:lpstr>Calibri</vt:lpstr>
      <vt:lpstr>Wingdings</vt:lpstr>
      <vt:lpstr>Custom</vt:lpstr>
      <vt:lpstr>مصاحبه با مدیر پروژه های فناوری اطلاعات</vt:lpstr>
      <vt:lpstr>فهرست</vt:lpstr>
      <vt:lpstr>معرفی و سابقه حضور در بازار فناوری اطلاعات</vt:lpstr>
      <vt:lpstr>PowerPoint Presentation</vt:lpstr>
      <vt:lpstr>پروژه های جدی</vt:lpstr>
      <vt:lpstr>PowerPoint Presentation</vt:lpstr>
      <vt:lpstr>مهم ترین چالش های مدیریت پروژه در ایران از منظر ایشان چه بوده است؟</vt:lpstr>
      <vt:lpstr>PowerPoint Presentation</vt:lpstr>
      <vt:lpstr>اساسی ترین مساله در مدیریت زمان بندی و بودجه پروژه از منظر ایشان چیست؟</vt:lpstr>
      <vt:lpstr>PowerPoint Presentation</vt:lpstr>
      <vt:lpstr>مهم ترین عامل های موفقیت و شکست پروژه های فناوری اطلاعات را چه می دانند؟</vt:lpstr>
      <vt:lpstr>PowerPoint Presentation</vt:lpstr>
      <vt:lpstr>در پروژه ها ارزش سازمانی (اندازه پذیر) به عنوان معیار موفقیت پروژه تعریف می شود؟ اگر پاسخ مثبت هست این ارزش در پروژه های ایشان چه مواردی و یا در چه حوزه هایی بوده است؟</vt:lpstr>
      <vt:lpstr>PowerPoint Presentation</vt:lpstr>
      <vt:lpstr>PowerPoint Presentation</vt:lpstr>
      <vt:lpstr>آیا در پروژه های انجام شده ریسک های جدی داشته اند؟ چه ریسک هایی بوده اند؟</vt:lpstr>
      <vt:lpstr>PowerPoint Presentation</vt:lpstr>
      <vt:lpstr>با تشکر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مدیریت پروژه های فناوری اطلاعات و چالش ها</dc:title>
  <dc:creator>Sepehr Ebadi</dc:creator>
  <cp:lastModifiedBy>Sepehr Ebadi</cp:lastModifiedBy>
  <cp:revision>14</cp:revision>
  <dcterms:created xsi:type="dcterms:W3CDTF">2024-12-04T18:39:23Z</dcterms:created>
  <dcterms:modified xsi:type="dcterms:W3CDTF">2024-12-16T20:15:34Z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