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96" r:id="rId5"/>
    <p:sldId id="297" r:id="rId6"/>
    <p:sldId id="286" r:id="rId7"/>
    <p:sldId id="261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10" r:id="rId19"/>
    <p:sldId id="314" r:id="rId20"/>
    <p:sldId id="312" r:id="rId21"/>
    <p:sldId id="313" r:id="rId22"/>
    <p:sldId id="28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887" autoAdjust="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/>
          <a:lstStyle/>
          <a:p>
            <a:r>
              <a:rPr lang="fa-IR" dirty="0">
                <a:cs typeface="B Elham" panose="00000400000000000000" pitchFamily="2" charset="-78"/>
              </a:rPr>
              <a:t>مدیریت پروژه های فناوری اطلاعات و چالش ها </a:t>
            </a:r>
            <a:endParaRPr lang="en-US" dirty="0">
              <a:cs typeface="B Elham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a-IR" dirty="0">
                <a:cs typeface="B Zar" panose="00000400000000000000" pitchFamily="2" charset="-78"/>
              </a:rPr>
              <a:t>ارائه شده توسط: سپهرعبادی و محمدرئوف اعرابی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667000" y="1881628"/>
            <a:ext cx="6858000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شفافیت در نیازمندی‌های پروژه در تعریف پروژه</a:t>
            </a:r>
          </a:p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شروع پروژه‌ها بدون برآورد کامل نیازمندی‌ها و مستندات اولیه مانند اسکچ صفحات و تعریف ویژگی‌ها و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user story </a:t>
            </a: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 مناسب</a:t>
            </a:r>
          </a:p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در نظر نگرفتن موارد مهم و پنهان پروژه‌ها مانند ریسک‌ها و فرآیند تست نرم‌افزار و خطایابی که در حدود ۱۵ تا ۳۰ درصد زمان پروژه‌ها را در بر میگیرد.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0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083" y="228600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مهم ترین عامل های موفقیت و شکست پروژه های فناوری اطلاعات را چه می دانند؟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90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D688D-A7B4-491B-BFB7-64DFCFF623D0}"/>
              </a:ext>
            </a:extLst>
          </p:cNvPr>
          <p:cNvSpPr txBox="1"/>
          <p:nvPr/>
        </p:nvSpPr>
        <p:spPr>
          <a:xfrm>
            <a:off x="3302000" y="999067"/>
            <a:ext cx="6400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457200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عوامل موفقیت: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مدیریت و رهبری مؤثر: وجود مدیر پروژه و مدیر فنی باتجربه که بتواند اعضای تیم را راهنمایی کند و به برنامه زمان‌بندی و بودجه پایبند باشد و در رهبری هوشمندانه تیم به سمت اهداف پروژه کوشا باشد .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تعامل و ارتباطات مؤثر: برقراری ارتباط باز میان اعضای تیم و ذینفعان می‌تواند مشکلات را زودتر شناسایی کند.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آموزش و توسعه: سرمایه‌گذاری در آموزش مداوم نیروها به‌خصوص در موضوعات و تکنولوژی‌های جدید می‌تواند به افزایش کیفیت پروژه کمک کند.</a:t>
            </a:r>
          </a:p>
          <a:p>
            <a:pPr algn="r" rtl="1"/>
            <a:endParaRPr lang="en-US" sz="2000" dirty="0">
              <a:cs typeface="B Zar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A68CC-EC53-441C-A475-0C26C930C359}"/>
              </a:ext>
            </a:extLst>
          </p:cNvPr>
          <p:cNvSpPr txBox="1"/>
          <p:nvPr/>
        </p:nvSpPr>
        <p:spPr>
          <a:xfrm>
            <a:off x="3302000" y="3892167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457200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عوامل شکست: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خستگی و نارضایتی اعضای تیم: بار اضافی و فشار بیش از حد بر اعضای تیم معمولا منجر به کاهش بهره‌وری و کیفیت کار می‌شود.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مدیریت ناکافی ریسک‌ها: نادیده گرفتن یا عدم شناسایی ریسک‌ها می‌تواند به نتایج ناخواسته منجر شود.</a:t>
            </a:r>
          </a:p>
          <a:p>
            <a:pPr marL="742950" marR="457200" lvl="1" indent="-285750" algn="r" rtl="1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راستا بودن اهداف: عدم تطابق بین اهداف پروژه و استراتژی‌های کلان سازمان می‌تواند به نتایج نامطلوبی منجر شود.</a:t>
            </a:r>
          </a:p>
        </p:txBody>
      </p:sp>
    </p:spTree>
    <p:extLst>
      <p:ext uri="{BB962C8B-B14F-4D97-AF65-F5344CB8AC3E}">
        <p14:creationId xmlns:p14="http://schemas.microsoft.com/office/powerpoint/2010/main" val="37736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779928"/>
            <a:ext cx="10460736" cy="4633857"/>
          </a:xfrm>
          <a:noFill/>
        </p:spPr>
        <p:txBody>
          <a:bodyPr>
            <a:noAutofit/>
          </a:bodyPr>
          <a:lstStyle/>
          <a:p>
            <a:r>
              <a:rPr lang="fa-IR" sz="6000" dirty="0">
                <a:cs typeface="B Elham" panose="00000400000000000000" pitchFamily="2" charset="-78"/>
              </a:rPr>
              <a:t>در پروژه ها ارزش سازمانی (اندازه پذیر) به عنوان معیار موفقیت پروژه تعریف می شود؟ اگر پاسخ مثبت هست این ارزش در پروژه های ایشان چه مواردی و یا در چه حوزه هایی بوده است؟</a:t>
            </a:r>
            <a:endParaRPr lang="en-US" sz="6000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14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729753" y="213028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r" rtl="1">
              <a:spcBef>
                <a:spcPts val="0"/>
              </a:spcBef>
              <a:spcAft>
                <a:spcPts val="0"/>
              </a:spcAft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بله، در پروژه‌های ما، ارزش‌های سازمانی مانند بهبود تجربه کاربری، افزایش رضایت مشتری و بهینه‌سازی فرآیندها غالباً به عنوان معیار موفقیت پروژه‌ها در نظر گرفته می‌شوند.</a:t>
            </a:r>
            <a:endParaRPr lang="fa-IR" b="0" dirty="0">
              <a:effectLst/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14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500256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sz="6000" dirty="0">
                <a:cs typeface="B Elham" panose="00000400000000000000" pitchFamily="2" charset="-78"/>
              </a:rPr>
              <a:t>آیا در پروژه های انجام شده ریسک های جدی داشته اند؟ چه ریسک هایی</a:t>
            </a:r>
            <a:br>
              <a:rPr lang="fa-IR" sz="6000" dirty="0">
                <a:cs typeface="B Elham" panose="00000400000000000000" pitchFamily="2" charset="-78"/>
              </a:rPr>
            </a:br>
            <a:r>
              <a:rPr lang="fa-IR" sz="6000" dirty="0">
                <a:cs typeface="B Elham" panose="00000400000000000000" pitchFamily="2" charset="-78"/>
              </a:rPr>
              <a:t>بوده اند و نحوه مواجهه ایشان با این ریسک ها چه بوده است؟</a:t>
            </a:r>
            <a:endParaRPr lang="en-US" sz="6000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8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729753" y="2130280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algn="r" rtl="1">
              <a:spcBef>
                <a:spcPts val="0"/>
              </a:spcBef>
              <a:spcAft>
                <a:spcPts val="0"/>
              </a:spcAft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ریسک های </a:t>
            </a:r>
            <a:r>
              <a:rPr lang="fa-I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تکنولوژیکی</a:t>
            </a: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 و </a:t>
            </a:r>
            <a:r>
              <a:rPr lang="fa-I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مالی</a:t>
            </a: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 و </a:t>
            </a:r>
            <a:r>
              <a:rPr lang="fa-IR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انسانی</a:t>
            </a: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 معمولا در پروژه‌ها وجود دارند. </a:t>
            </a:r>
          </a:p>
          <a:p>
            <a:pPr marL="914400" algn="r" rtl="1">
              <a:spcBef>
                <a:spcPts val="0"/>
              </a:spcBef>
              <a:spcAft>
                <a:spcPts val="0"/>
              </a:spcAft>
            </a:pPr>
            <a:endParaRPr lang="fa-IR" dirty="0">
              <a:solidFill>
                <a:srgbClr val="000000"/>
              </a:solidFill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marL="914400" algn="r" rtl="1">
              <a:spcBef>
                <a:spcPts val="0"/>
              </a:spcBef>
              <a:spcAft>
                <a:spcPts val="0"/>
              </a:spcAft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مثالی که در ریسک تکنولوژیکی به آن میتوانم اشاره کنم این است که در یک پروژه تکنولوژی جدیدی را با خواندن مستندات و بررسی ارزیابی‌های مختلف شروع به استفاده کردیم که در ابتدای کار متوجه شدیم که با تکنولوژی دیگری در فرآیند توسعه تداخل دارد و هنوز منبع مناسب و کاملی در این زمینه ارائه نشده و در صورت ادامه زمان توسعه طولانی و سعی و خطاهایی را پیش بینی میکردیم در نتیجه آن تکنولوژی را کنار گذاشتیم.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679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385" y="2482327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sz="6000" dirty="0">
                <a:cs typeface="B Elham" panose="00000400000000000000" pitchFamily="2" charset="-78"/>
              </a:rPr>
              <a:t>مدیریت تیم، درسهای آموخته شده و یادگیری در تیم و سازمان ایشان به چه صورت انجام می شود و آیا ضرورت آن درتیم ( سازمان ) آنها نهادینه شده است ؟</a:t>
            </a:r>
            <a:endParaRPr lang="en-US" sz="6000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4201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729753" y="2130280"/>
            <a:ext cx="6858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cs typeface="B Zar" panose="00000400000000000000" pitchFamily="2" charset="-78"/>
              </a:rPr>
              <a:t>برگزاری جلسات بازخورد برای بررسی نتایج پروژه‌ها و شناسایی نقاط قوت و ضعف می‌تواند به یادگیری مستمر کمک کند.</a:t>
            </a:r>
          </a:p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cs typeface="B Zar" panose="00000400000000000000" pitchFamily="2" charset="-78"/>
              </a:rPr>
              <a:t>ایجاد فضایی که اعضای تیم احساس امنیت کنند تا نظرات و ایده‌های خود را به اشتراک بگذارند، بسیار مؤثر است.</a:t>
            </a:r>
          </a:p>
          <a:p>
            <a:pPr marL="285750" marR="457200" indent="-285750" algn="r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cs typeface="B Zar" panose="00000400000000000000" pitchFamily="2" charset="-78"/>
              </a:rPr>
              <a:t>برگزاری دوره‌های آموزشی داخلی و دعوت از مدرسان از بیرون برای آموزش مهارت‌های جدید برای تیم.</a:t>
            </a:r>
          </a:p>
        </p:txBody>
      </p:sp>
    </p:spTree>
    <p:extLst>
      <p:ext uri="{BB962C8B-B14F-4D97-AF65-F5344CB8AC3E}">
        <p14:creationId xmlns:p14="http://schemas.microsoft.com/office/powerpoint/2010/main" val="18445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با تشکر 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  <a:noFill/>
        </p:spPr>
        <p:txBody>
          <a:bodyPr anchor="ctr"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فهرست</a:t>
            </a:r>
            <a:endParaRPr lang="en-US" dirty="0">
              <a:cs typeface="B Elham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59"/>
            <a:ext cx="4050792" cy="3610087"/>
          </a:xfrm>
          <a:noFill/>
        </p:spPr>
        <p:txBody>
          <a:bodyPr>
            <a:noAutofit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معرفی و سابقه حضور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پروژه ها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چالش ها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اساسی ترین مساله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مهم ترین عامل موفقیت یا شکست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ارزش سازمانی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ریسک ها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یادگیری </a:t>
            </a:r>
            <a:endParaRPr lang="en-US" sz="2400" dirty="0">
              <a:cs typeface="B Elham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B Elham" panose="00000400000000000000" pitchFamily="2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معرفی و سابقه حضور در بازار فناوری اطلاعات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4" y="2115671"/>
            <a:ext cx="4096870" cy="2390708"/>
          </a:xfrm>
          <a:noFill/>
        </p:spPr>
        <p:txBody>
          <a:bodyPr>
            <a:noAutofit/>
          </a:bodyPr>
          <a:lstStyle/>
          <a:p>
            <a:pPr algn="ctr" rtl="1"/>
            <a:r>
              <a:rPr lang="fa-IR" sz="2800" b="1" dirty="0">
                <a:cs typeface="B Elham" panose="00000400000000000000" pitchFamily="2" charset="-78"/>
              </a:rPr>
              <a:t>محمد رضا نوروزی</a:t>
            </a:r>
          </a:p>
          <a:p>
            <a:pPr algn="ctr" rtl="1"/>
            <a:endParaRPr lang="fa-IR" sz="2800" b="1" dirty="0">
              <a:cs typeface="B Elham" panose="00000400000000000000" pitchFamily="2" charset="-78"/>
            </a:endParaRP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هد فرانت اند شرکت اسنوا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15</a:t>
            </a:r>
            <a:r>
              <a:rPr lang="en-US" sz="2400" dirty="0">
                <a:cs typeface="B Zar" panose="00000400000000000000" pitchFamily="2" charset="-78"/>
              </a:rPr>
              <a:t> </a:t>
            </a:r>
            <a:r>
              <a:rPr lang="fa-IR" sz="2400" dirty="0">
                <a:cs typeface="B Zar" panose="00000400000000000000" pitchFamily="2" charset="-78"/>
              </a:rPr>
              <a:t> سال</a:t>
            </a:r>
            <a:endParaRPr lang="en-US" sz="2400" dirty="0">
              <a:cs typeface="B Zar" panose="00000400000000000000" pitchFamily="2" charset="-78"/>
            </a:endParaRPr>
          </a:p>
          <a:p>
            <a:pPr algn="ctr"/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D51C7-6FB4-4DEA-A0E4-8D6A881529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87" t="627" r="3750" b="20623"/>
          <a:stretch/>
        </p:blipFill>
        <p:spPr>
          <a:xfrm>
            <a:off x="7479168" y="1606555"/>
            <a:ext cx="3268344" cy="32554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79" y="2241175"/>
            <a:ext cx="10460736" cy="1083833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پروژه های جدی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13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E1F81FC1-395C-4C91-8DAF-430CAFDDD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50985"/>
              </p:ext>
            </p:extLst>
          </p:nvPr>
        </p:nvGraphicFramePr>
        <p:xfrm>
          <a:off x="2098863" y="1153770"/>
          <a:ext cx="7994274" cy="4550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4758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توضیح کوتاه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موضوع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هوشمند سازی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 هوشمندسازی محصولات(پلتفرم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IoT </a:t>
                      </a:r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)گروه صنعتی انتخاب</a:t>
                      </a:r>
                      <a:endParaRPr lang="en-US" b="0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توسعه پلتفرم اینترنت اشیاء در لوازم خانگی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Social Media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 شبکه اجتماعی متخصصین رزومی</a:t>
                      </a: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اپلیکیشن شبکه اجتماعی شبیه به لینکدین برای متخصصین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خندوانه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توسعه اپلیکیشن خندوانه</a:t>
                      </a:r>
                      <a:endParaRPr lang="en-US" b="0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 اپلیکیشن خندوانه برای مجموعه تلوزیونی خندوانه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سازمان سنجش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 اپلیکیشن سنجش همراه</a:t>
                      </a:r>
                      <a:endParaRPr lang="en-US" b="0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کتابخوان و آزمون‌های آنلاین سازمان سنجش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SOC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مربوط به زیرساخت مخابرات کشور</a:t>
                      </a:r>
                      <a:endParaRPr lang="en-US" b="0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سامانه جامع مرکز عملیات امنیت شبکه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86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مهم ترین چالش های مدیریت پروژه در ایران از منظر ایشان چه بوده است؟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1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07FCE1-8F1C-4308-94B9-DB33F61DC942}"/>
              </a:ext>
            </a:extLst>
          </p:cNvPr>
          <p:cNvSpPr txBox="1"/>
          <p:nvPr/>
        </p:nvSpPr>
        <p:spPr>
          <a:xfrm>
            <a:off x="2607733" y="744963"/>
            <a:ext cx="7586134" cy="5368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شناخت کامل و مشخص نیازمندی‌های پروژه توسط کارفرمایان یا ذینفعان پروژه‌ها و ایجاد تغییرات مکرر در روند پروژه‌ها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کمبود نیروی متخصص و با تجربه و پیچیدگی فرآیندهای جذب و نگهداری منابع انسانی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فرهنگ کار تیمی مؤثر و شناخت کافی مدیران از روشهای نوین مدیریتی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شناخت و تجربه کافی در مورد ابزارهای مدیریت پروژه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آگاهی کامل افراد تیم‌ها و مدیران با فرآیندهای تولید نرم‌افزار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مدیریت سنتی و استفاده نادرست و شناخت ناکافی از ابزارهای نوین مدیریت پروژه و متدولوژی‌های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agile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توازن در حجم پروژه‌ها با منابع انسانی متخصص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عدم آگاهی و تجربه کار تیمی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fa-I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B Zar" panose="00000400000000000000" pitchFamily="2" charset="-78"/>
              </a:rPr>
              <a:t>نامتوازن بودن حجم پروژه‌ها با حقوق و هزینه‌های تولید نرم‌افزار</a:t>
            </a:r>
          </a:p>
          <a:p>
            <a:pPr marL="285750" marR="457200" indent="-285750" algn="justLow" rtl="1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fa-IR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B Zar" panose="00000400000000000000" pitchFamily="2" charset="-78"/>
            </a:endParaRPr>
          </a:p>
          <a:p>
            <a:pPr marL="285750" indent="-285750" algn="justLow" rt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28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159597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اساسی ترین مساله در مدیریت زمان بندی و بودجه پروژه از منظر ایشان</a:t>
            </a:r>
            <a:br>
              <a:rPr lang="fa-IR" dirty="0">
                <a:cs typeface="B Elham" panose="00000400000000000000" pitchFamily="2" charset="-78"/>
              </a:rPr>
            </a:br>
            <a:r>
              <a:rPr lang="fa-IR" dirty="0">
                <a:cs typeface="B Elham" panose="00000400000000000000" pitchFamily="2" charset="-78"/>
              </a:rPr>
              <a:t>چیست؟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2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174</TotalTime>
  <Words>791</Words>
  <Application>Microsoft Office PowerPoint</Application>
  <PresentationFormat>Widescreen</PresentationFormat>
  <Paragraphs>79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B Zar</vt:lpstr>
      <vt:lpstr>Calibri</vt:lpstr>
      <vt:lpstr>Roboto</vt:lpstr>
      <vt:lpstr>Wingdings</vt:lpstr>
      <vt:lpstr>Custom</vt:lpstr>
      <vt:lpstr>مدیریت پروژه های فناوری اطلاعات و چالش ها </vt:lpstr>
      <vt:lpstr>فهرست</vt:lpstr>
      <vt:lpstr>معرفی و سابقه حضور در بازار فناوری اطلاعات</vt:lpstr>
      <vt:lpstr>PowerPoint Presentation</vt:lpstr>
      <vt:lpstr>پروژه های جدی</vt:lpstr>
      <vt:lpstr>PowerPoint Presentation</vt:lpstr>
      <vt:lpstr>مهم ترین چالش های مدیریت پروژه در ایران از منظر ایشان چه بوده است؟</vt:lpstr>
      <vt:lpstr>PowerPoint Presentation</vt:lpstr>
      <vt:lpstr>اساسی ترین مساله در مدیریت زمان بندی و بودجه پروژه از منظر ایشان چیست؟</vt:lpstr>
      <vt:lpstr>PowerPoint Presentation</vt:lpstr>
      <vt:lpstr>مهم ترین عامل های موفقیت و شکست پروژه های فناوری اطلاعات را چه می دانند؟</vt:lpstr>
      <vt:lpstr>PowerPoint Presentation</vt:lpstr>
      <vt:lpstr>در پروژه ها ارزش سازمانی (اندازه پذیر) به عنوان معیار موفقیت پروژه تعریف می شود؟ اگر پاسخ مثبت هست این ارزش در پروژه های ایشان چه مواردی و یا در چه حوزه هایی بوده است؟</vt:lpstr>
      <vt:lpstr>PowerPoint Presentation</vt:lpstr>
      <vt:lpstr>آیا در پروژه های انجام شده ریسک های جدی داشته اند؟ چه ریسک هایی بوده اند و نحوه مواجهه ایشان با این ریسک ها چه بوده است؟</vt:lpstr>
      <vt:lpstr>PowerPoint Presentation</vt:lpstr>
      <vt:lpstr>مدیریت تیم، درسهای آموخته شده و یادگیری در تیم و سازمان ایشان به چه صورت انجام می شود و آیا ضرورت آن درتیم ( سازمان ) آنها نهادینه شده است ؟</vt:lpstr>
      <vt:lpstr>PowerPoint Presentation</vt:lpstr>
      <vt:lpstr>با تشکر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مدیریت پروژه های فناوری اطلاعات و چالش ها</dc:title>
  <dc:creator>Sepehr Ebadi</dc:creator>
  <cp:lastModifiedBy>Sepehr Ebadi</cp:lastModifiedBy>
  <cp:revision>16</cp:revision>
  <dcterms:created xsi:type="dcterms:W3CDTF">2024-12-04T18:39:23Z</dcterms:created>
  <dcterms:modified xsi:type="dcterms:W3CDTF">2024-12-16T14:40:10Z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