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6"/>
  </p:notesMasterIdLst>
  <p:handoutMasterIdLst>
    <p:handoutMasterId r:id="rId67"/>
  </p:handoutMasterIdLst>
  <p:sldIdLst>
    <p:sldId id="423" r:id="rId2"/>
    <p:sldId id="337" r:id="rId3"/>
    <p:sldId id="424" r:id="rId4"/>
    <p:sldId id="421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0" r:id="rId37"/>
    <p:sldId id="371" r:id="rId38"/>
    <p:sldId id="373" r:id="rId39"/>
    <p:sldId id="374" r:id="rId40"/>
    <p:sldId id="375" r:id="rId41"/>
    <p:sldId id="376" r:id="rId42"/>
    <p:sldId id="377" r:id="rId43"/>
    <p:sldId id="378" r:id="rId44"/>
    <p:sldId id="425" r:id="rId45"/>
    <p:sldId id="426" r:id="rId46"/>
    <p:sldId id="427" r:id="rId47"/>
    <p:sldId id="430" r:id="rId48"/>
    <p:sldId id="431" r:id="rId49"/>
    <p:sldId id="432" r:id="rId50"/>
    <p:sldId id="433" r:id="rId51"/>
    <p:sldId id="434" r:id="rId52"/>
    <p:sldId id="435" r:id="rId53"/>
    <p:sldId id="437" r:id="rId54"/>
    <p:sldId id="438" r:id="rId55"/>
    <p:sldId id="439" r:id="rId56"/>
    <p:sldId id="440" r:id="rId57"/>
    <p:sldId id="441" r:id="rId58"/>
    <p:sldId id="442" r:id="rId59"/>
    <p:sldId id="443" r:id="rId60"/>
    <p:sldId id="444" r:id="rId61"/>
    <p:sldId id="445" r:id="rId62"/>
    <p:sldId id="446" r:id="rId63"/>
    <p:sldId id="447" r:id="rId64"/>
    <p:sldId id="419" r:id="rId65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Sudarshan" initials="SS" lastIdx="1" clrIdx="0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0562" autoAdjust="0"/>
  </p:normalViewPr>
  <p:slideViewPr>
    <p:cSldViewPr snapToGrid="0">
      <p:cViewPr varScale="1">
        <p:scale>
          <a:sx n="76" d="100"/>
          <a:sy n="76" d="100"/>
        </p:scale>
        <p:origin x="1092" y="9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9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8D77EB-8DA4-473C-85D9-A2C867216A15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2298E3-52AF-4F84-BC83-1D80A0E7F6B5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C87BE7-122B-4399-B1F6-35CC3C43642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54D2032-F7A1-47FB-8029-FF01734C1A4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6698B-82E8-4243-BAB0-D6783EE2B84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75EE63-BBAB-4B59-AB6C-C7C62F9D7EF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A286EA-37A2-4E74-A5EA-47322F5F22B9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F34FE36-22BB-471F-B5BA-20ABB5BF6430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6F3D21-A5A9-4DF0-817E-313DA5AE0CC9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81DB7B-8BB9-428D-983D-60F2DF463925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1469615-0B6C-4E37-A5DC-FDCF4C566C3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F97F58-FA04-4838-BA8D-1673429622FF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8ABFFE-D826-4EF9-B15D-4180085C23C7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A9C970B-8220-4517-837F-B56840EC81F1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CB53E9A-4F1C-4562-B43B-B5CFB7E98BB2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71DE7E-FF0D-4034-AE63-651A3A350F6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281BB1-9FD8-4756-B07C-05F43DCBB1D1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2CC610-2C92-4BB3-8D98-C7E1312CA104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44853C-1565-4D82-BAFB-17FA6226FCB3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5E82CE-5F33-4AA9-922C-5F54A696631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7696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7696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9107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449F55-0331-42F3-8185-5550FA6588AF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A24CF4-9A58-4D8C-8B4A-1F5B4A557C17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733CA9-4ACE-4C8E-94A6-AF7CB20743E9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DD1ABD-49B5-439D-89A5-0D9922344811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D2532D8-F19F-403F-A34B-7117B24BF533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40ADC53-D181-43CB-9865-BA969C5AAEFD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94E467F-6EAC-4F92-B33E-2BE268A09E9A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F7D5D7-1528-465C-90C3-10C59F6113C4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D1A45DA-CA64-41FA-A1E8-AD1BAE08C0BB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64DA130-9CE3-4E7D-9E7F-223297258F10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F0CAC2-290B-4447-A1A9-9DF2412B29D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B2FFBC-ECC8-4E72-ACD7-AC5B3AC7D391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33A54A-C6D5-44D3-B193-2B68843B2348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7AE074-BB24-467C-A389-042288128DCE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507090B-43B1-4E96-BBBD-29C4E144CED6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A60B134-387B-41E7-B677-3964AC0C6785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85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F59032-4CC8-49AA-B921-0985818A4A69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24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B37812-7A60-4D4D-B158-CDF22B62669D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56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1C0836-68E5-499B-9488-51A72A955B8C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5793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25D0B9-C0C0-40E8-996B-37789D8CE8CB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55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6294EE-9918-45CD-8B30-53914648990E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52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202F3DB-D83B-4369-B6DF-4EFAC58302F7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B36896-4F4E-48BE-8ED8-64318D033CE8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837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DE8E9FC-6F08-40BB-B772-EA0C2AE1A7A0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1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999CF1A-EE2D-40C7-88BC-5CB4646E5D8B}" type="slidenum">
              <a:rPr lang="en-US" altLang="en-US" sz="1200"/>
              <a:pPr algn="r"/>
              <a:t>52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142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1747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934C981-6806-4B1C-8EC3-8AAD8F35AA7C}" type="slidenum">
              <a:rPr lang="en-US" altLang="en-US" sz="1200"/>
              <a:pPr algn="r"/>
              <a:t>54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242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00DFA9D-6D5B-4797-B1CA-7EEB8BD7226F}" type="slidenum">
              <a:rPr lang="en-US" altLang="en-US" sz="1200"/>
              <a:pPr algn="r"/>
              <a:t>55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4777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CD7BD46-B851-41F6-BDE0-EE3DE5BA6FCC}" type="slidenum">
              <a:rPr lang="en-US" altLang="en-US" sz="1200"/>
              <a:pPr algn="r"/>
              <a:t>56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8864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8506864-7409-4F31-A643-622503D4FBA6}" type="slidenum">
              <a:rPr lang="en-US" altLang="en-US" sz="1200"/>
              <a:pPr algn="r"/>
              <a:t>57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9770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DB985E1-F95E-4DDA-9035-000ADC85BF1B}" type="slidenum">
              <a:rPr lang="en-US" altLang="en-US" sz="1200"/>
              <a:pPr algn="r"/>
              <a:t>58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250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A716B33-9885-4347-A6EC-10A44624E185}" type="slidenum">
              <a:rPr lang="en-US" altLang="en-US" sz="1200"/>
              <a:pPr algn="r"/>
              <a:t>59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62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4932D46-DD78-4BAB-BBDC-DC51872AFEF6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ABF513D-38FF-41B0-951F-F069DAE8A50D}" type="slidenum">
              <a:rPr lang="en-US" altLang="en-US" sz="1200"/>
              <a:pPr algn="r"/>
              <a:t>60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5476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AD77A2-2119-4E7C-B11C-A31372FFAE35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947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819C23-332F-464A-B228-80F79B607C9B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5893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AE7BDE-6BAD-4869-BA94-42F764CB0731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26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372408-51E1-415E-A2FF-CF1B7A173FF8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966171" y="8820783"/>
            <a:ext cx="3031529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572F582-7A30-44E2-B9AE-85A1CA63CB6B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3EEFE5-6DA2-40BF-A0EC-25CFBBE7FBB4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76179E-0825-42BA-A86D-E07CE2CDFB4A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27.emf"/><Relationship Id="rId4" Type="http://schemas.openxmlformats.org/officeDocument/2006/relationships/image" Target="../media/image26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DBFC5-E763-46C1-ABAD-DD42419B93B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Database Design Using the E-R Model</a:t>
            </a:r>
          </a:p>
        </p:txBody>
      </p:sp>
    </p:spTree>
    <p:extLst>
      <p:ext uri="{BB962C8B-B14F-4D97-AF65-F5344CB8AC3E}">
        <p14:creationId xmlns:p14="http://schemas.microsoft.com/office/powerpoint/2010/main" val="416223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0696CC-41D0-4058-A673-1DB6F539427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Entity 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394"/>
            <a:ext cx="7514515" cy="4998159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</a:t>
            </a:r>
            <a:r>
              <a:rPr lang="en-US" altLang="en-US" sz="1700" b="1" dirty="0"/>
              <a:t> </a:t>
            </a:r>
            <a:r>
              <a:rPr lang="en-US" altLang="en-US" sz="1700" dirty="0"/>
              <a:t>is an object that exists and is distinguishable from other objects.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 specific person, company, event, plant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set of entities of the same type that share the same properties.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set of all persons, companies, trees, holidays</a:t>
            </a:r>
          </a:p>
          <a:p>
            <a:r>
              <a:rPr lang="en-US" altLang="en-US" sz="1700" dirty="0"/>
              <a:t>An entity is represented by a set of attributes; i.e., descriptive properties possessed by all members of an entity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    	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 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ID, name, salary 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br>
              <a:rPr lang="en-US" altLang="en-US" sz="1700" i="1" dirty="0">
                <a:ea typeface="ＭＳ Ｐゴシック" panose="020B0600070205080204" pitchFamily="34" charset="-128"/>
              </a:rPr>
            </a:br>
            <a:r>
              <a:rPr lang="en-US" altLang="en-US" sz="1700" i="1" dirty="0">
                <a:ea typeface="ＭＳ Ｐゴシック" panose="020B0600070205080204" pitchFamily="34" charset="-128"/>
              </a:rPr>
              <a:t>	course= </a:t>
            </a:r>
            <a:r>
              <a:rPr lang="en-US" altLang="en-US" sz="1700" dirty="0">
                <a:ea typeface="ＭＳ Ｐゴシック" panose="020B0600070205080204" pitchFamily="34" charset="-128"/>
              </a:rPr>
              <a:t>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course_id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title, credits</a:t>
            </a:r>
            <a:r>
              <a:rPr lang="en-US" altLang="en-US" sz="1700" dirty="0">
                <a:ea typeface="ＭＳ Ｐゴシック" panose="020B0600070205080204" pitchFamily="34" charset="-128"/>
              </a:rPr>
              <a:t>)</a:t>
            </a:r>
            <a:endParaRPr lang="en-US" altLang="en-US" sz="1700" i="1" dirty="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A subset of the attributes form a  </a:t>
            </a:r>
            <a:r>
              <a:rPr lang="en-US" altLang="en-US" sz="1700" b="1" dirty="0">
                <a:solidFill>
                  <a:srgbClr val="002060"/>
                </a:solidFill>
              </a:rPr>
              <a:t>primary key </a:t>
            </a:r>
            <a:r>
              <a:rPr lang="en-US" altLang="en-US" sz="1700" dirty="0"/>
              <a:t>of the entity set; i.e., uniquely identifying each member of the set.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50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Entity Sets --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instructor 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and </a:t>
            </a:r>
            <a:r>
              <a:rPr lang="en-US" i="1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student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charset="-128"/>
            </a:endParaRPr>
          </a:p>
        </p:txBody>
      </p:sp>
      <p:pic>
        <p:nvPicPr>
          <p:cNvPr id="143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1430338"/>
            <a:ext cx="5795962" cy="322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12435AE-617D-44C7-8B87-71DB3CDF765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Entity sets in ER Diagram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81235" y="1109663"/>
            <a:ext cx="7615561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Entity sets can be represented graphically as follows: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Rectangles represent entity sets.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Attributes listed inside entity rectangle</a:t>
            </a:r>
          </a:p>
          <a:p>
            <a:pPr marL="914400" lvl="1" indent="-4572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Underline indicates primary key attributes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90F8C-1B79-4693-9B6C-81A613B75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719" y="3435718"/>
            <a:ext cx="4465041" cy="17154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74E6FC-02E6-4B65-AD45-B06E1C45B29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7031"/>
            <a:ext cx="776605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</a:t>
            </a:r>
            <a:r>
              <a:rPr lang="en-US" altLang="en-US" sz="1700" dirty="0"/>
              <a:t> is an association among several entities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	Example:</a:t>
            </a:r>
            <a:br>
              <a:rPr lang="en-US" altLang="en-US" sz="1700" dirty="0"/>
            </a:br>
            <a:r>
              <a:rPr lang="en-US" altLang="en-US" sz="1700" dirty="0"/>
              <a:t>	 44553 (Peltier</a:t>
            </a:r>
            <a:r>
              <a:rPr lang="en-US" altLang="en-US" sz="1700" u="sng" dirty="0"/>
              <a:t>)</a:t>
            </a:r>
            <a:r>
              <a:rPr lang="en-US" altLang="en-US" sz="1700" dirty="0"/>
              <a:t> 	</a:t>
            </a:r>
            <a:r>
              <a:rPr lang="en-US" altLang="en-US" sz="1700" i="1" u="sng" dirty="0"/>
              <a:t>advisor</a:t>
            </a:r>
            <a:r>
              <a:rPr lang="en-US" altLang="en-US" sz="1700" dirty="0"/>
              <a:t>	 22222 (</a:t>
            </a:r>
            <a:r>
              <a:rPr lang="en-US" altLang="en-US" sz="1700" u="sng" dirty="0"/>
              <a:t>Einstein)</a:t>
            </a:r>
            <a:r>
              <a:rPr lang="en-US" altLang="en-US" sz="1700" dirty="0"/>
              <a:t> </a:t>
            </a:r>
            <a:br>
              <a:rPr lang="en-US" altLang="en-US" sz="1700" u="sng" dirty="0"/>
            </a:br>
            <a:r>
              <a:rPr lang="en-US" altLang="en-US" sz="1700" dirty="0"/>
              <a:t>	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entity	relationship set	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relationship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mathematical relation among </a:t>
            </a:r>
            <a:r>
              <a:rPr lang="en-US" altLang="en-US" sz="1700" i="1" dirty="0"/>
              <a:t>n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		{(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|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  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  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where 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,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, …, </a:t>
            </a:r>
            <a:r>
              <a:rPr lang="en-US" altLang="en-US" sz="1700" i="1" dirty="0" err="1">
                <a:sym typeface="Symbol" panose="05050102010706020507" pitchFamily="18" charset="2"/>
              </a:rPr>
              <a:t>e</a:t>
            </a:r>
            <a:r>
              <a:rPr lang="en-US" altLang="en-US" sz="1700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sz="1700" dirty="0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Example: </a:t>
            </a:r>
          </a:p>
          <a:p>
            <a:pPr lvl="1"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  <a:sym typeface="Symbol" panose="05050102010706020507" pitchFamily="18" charset="2"/>
              </a:rPr>
              <a:t>		        (44553,22222)  </a:t>
            </a:r>
            <a:r>
              <a:rPr lang="en-US" altLang="en-US" sz="17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advisor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519C1B-53E7-465F-B2F5-C1D824F17F9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85725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109663"/>
            <a:ext cx="7521391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Example: we define the relationship set 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to denote the associations between students and the instructors who act as their advisors.</a:t>
            </a:r>
          </a:p>
          <a:p>
            <a:pPr marL="457200" indent="-4572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Pictorially, we draw a line between related entities.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11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174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2488483"/>
            <a:ext cx="4967024" cy="2756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A44E25-1815-4B95-9BF0-190672492B6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750" y="85725"/>
            <a:ext cx="83502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Relationship  Sets via ER Diagrams 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823595" y="1205034"/>
            <a:ext cx="749681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Diamonds represent relationship sets.</a:t>
            </a:r>
          </a:p>
        </p:txBody>
      </p:sp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281" y="2012264"/>
            <a:ext cx="6006782" cy="12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11BF5E-0D22-4F77-9B3A-CB373E33C1E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21047" cy="1250759"/>
          </a:xfrm>
        </p:spPr>
        <p:txBody>
          <a:bodyPr/>
          <a:lstStyle/>
          <a:p>
            <a:r>
              <a:rPr lang="en-US" altLang="en-US" sz="1700" dirty="0"/>
              <a:t>An attribute can also be associated with a relationship set.</a:t>
            </a:r>
          </a:p>
          <a:p>
            <a:r>
              <a:rPr lang="en-US" altLang="en-US" sz="1700" dirty="0"/>
              <a:t>For instance, the </a:t>
            </a:r>
            <a:r>
              <a:rPr lang="en-US" altLang="en-US" sz="1700" i="1" dirty="0"/>
              <a:t>advisor </a:t>
            </a:r>
            <a:r>
              <a:rPr lang="en-US" altLang="en-US" sz="1700" dirty="0"/>
              <a:t>relationship set between entity sets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may have the attribute </a:t>
            </a:r>
            <a:r>
              <a:rPr lang="en-US" altLang="en-US" sz="1700" i="1" dirty="0"/>
              <a:t>date </a:t>
            </a:r>
            <a:r>
              <a:rPr lang="en-US" altLang="en-US" sz="1700" dirty="0"/>
              <a:t>which tracks when the student started being associated with the advisor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825" y="2511552"/>
            <a:ext cx="5993450" cy="284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8CB72F-FF9B-4DEC-8E2A-4D7317ABCAA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Relationship Sets with Attributes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87500"/>
            <a:ext cx="69326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701F842-A753-4C1B-8632-C62B81979A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Roles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1349"/>
            <a:ext cx="7888097" cy="1476375"/>
          </a:xfrm>
        </p:spPr>
        <p:txBody>
          <a:bodyPr/>
          <a:lstStyle/>
          <a:p>
            <a:r>
              <a:rPr kumimoji="0" lang="en-US" altLang="en-US" sz="1700" dirty="0"/>
              <a:t>Entity sets of a relationship need not be distinct</a:t>
            </a:r>
          </a:p>
          <a:p>
            <a:pPr lvl="1"/>
            <a:r>
              <a:rPr kumimoji="0" lang="en-US" altLang="en-US" sz="1700" dirty="0">
                <a:ea typeface="ＭＳ Ｐゴシック" panose="020B0600070205080204" pitchFamily="34" charset="-128"/>
              </a:rPr>
              <a:t>Each occurrence of an entity set plays a “role” in the relationship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dirty="0"/>
              <a:t>The labels “</a:t>
            </a:r>
            <a:r>
              <a:rPr lang="en-US" altLang="ja-JP" sz="1700" i="1" dirty="0" err="1"/>
              <a:t>course_id</a:t>
            </a:r>
            <a:r>
              <a:rPr lang="en-US" altLang="en-US" sz="1700" dirty="0"/>
              <a:t>”</a:t>
            </a:r>
            <a:r>
              <a:rPr lang="en-US" altLang="ja-JP" sz="1700" dirty="0"/>
              <a:t> and </a:t>
            </a:r>
            <a:r>
              <a:rPr lang="en-US" altLang="en-US" sz="1700" dirty="0"/>
              <a:t>“</a:t>
            </a:r>
            <a:r>
              <a:rPr lang="en-US" altLang="ja-JP" sz="1700" i="1" dirty="0" err="1"/>
              <a:t>prereq_id</a:t>
            </a:r>
            <a:r>
              <a:rPr lang="en-US" altLang="en-US" sz="1700" dirty="0"/>
              <a:t>”</a:t>
            </a:r>
            <a:r>
              <a:rPr lang="en-US" altLang="ja-JP" sz="1700" dirty="0"/>
              <a:t> are called </a:t>
            </a:r>
            <a:r>
              <a:rPr lang="en-US" altLang="ja-JP" sz="1700" b="1" dirty="0">
                <a:solidFill>
                  <a:srgbClr val="002060"/>
                </a:solidFill>
              </a:rPr>
              <a:t>roles</a:t>
            </a:r>
            <a:r>
              <a:rPr lang="en-US" altLang="ja-JP" sz="1700" dirty="0"/>
              <a:t>.</a:t>
            </a:r>
            <a:endParaRPr lang="en-US" altLang="en-US" sz="1700" dirty="0"/>
          </a:p>
        </p:txBody>
      </p:sp>
      <p:pic>
        <p:nvPicPr>
          <p:cNvPr id="2150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520" y="2478346"/>
            <a:ext cx="5139204" cy="1516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9D097E6-19A2-465A-AE4B-A74A87D9A89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Degree of a Relationship 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58787" cy="3783012"/>
          </a:xfrm>
        </p:spPr>
        <p:txBody>
          <a:bodyPr/>
          <a:lstStyle/>
          <a:p>
            <a:r>
              <a:rPr lang="en-US" altLang="en-US" sz="1700" dirty="0"/>
              <a:t>Binary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involve two entity sets (or degree two).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most relationship sets in a database system are binary.</a:t>
            </a:r>
          </a:p>
          <a:p>
            <a:r>
              <a:rPr lang="en-US" altLang="en-US" sz="1700" dirty="0"/>
              <a:t>Relationships between more than two entity sets are rare.  Most relationships are binary. (More on this later.)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work on research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projects</a:t>
            </a:r>
            <a:r>
              <a:rPr lang="en-US" altLang="en-US" sz="1700" dirty="0">
                <a:ea typeface="ＭＳ Ｐゴシック" panose="020B0600070205080204" pitchFamily="34" charset="-128"/>
              </a:rPr>
              <a:t> under the guidance of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. </a:t>
            </a:r>
          </a:p>
          <a:p>
            <a:pPr lvl="1">
              <a:buClr>
                <a:srgbClr val="FF9933"/>
              </a:buClr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 ternary relationship between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instructor, student,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project</a:t>
            </a:r>
            <a:endParaRPr kumimoji="0" lang="en-US" altLang="en-US" sz="1700" dirty="0">
              <a:ea typeface="ＭＳ Ｐゴシック" panose="020B0600070205080204" pitchFamily="34" charset="-128"/>
            </a:endParaRPr>
          </a:p>
          <a:p>
            <a:pPr lvl="1"/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8E9369-7062-4D0C-AC8D-5A7E652C03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85799"/>
            <a:ext cx="7473949" cy="4105529"/>
          </a:xfrm>
        </p:spPr>
        <p:txBody>
          <a:bodyPr/>
          <a:lstStyle/>
          <a:p>
            <a:r>
              <a:rPr lang="en-US" altLang="en-US" sz="1700" dirty="0"/>
              <a:t>Overview of the Design Process</a:t>
            </a:r>
          </a:p>
          <a:p>
            <a:r>
              <a:rPr lang="en-US" altLang="en-US" sz="1700" dirty="0"/>
              <a:t>The Entity-Relationship Model</a:t>
            </a:r>
          </a:p>
          <a:p>
            <a:r>
              <a:rPr lang="en-US" altLang="en-US" sz="1700" dirty="0"/>
              <a:t>Complex Attributes</a:t>
            </a:r>
          </a:p>
          <a:p>
            <a:r>
              <a:rPr lang="en-US" altLang="en-US" sz="1700" dirty="0"/>
              <a:t>Mapping Cardinalities</a:t>
            </a:r>
          </a:p>
          <a:p>
            <a:r>
              <a:rPr lang="en-US" altLang="en-US" sz="1700" dirty="0"/>
              <a:t>Primary Key</a:t>
            </a:r>
          </a:p>
          <a:p>
            <a:r>
              <a:rPr lang="en-US" altLang="en-US" sz="1700" dirty="0"/>
              <a:t>Removing Redundant Attributes in Entity Sets</a:t>
            </a:r>
          </a:p>
          <a:p>
            <a:r>
              <a:rPr lang="en-US" altLang="en-US" sz="1700" dirty="0"/>
              <a:t>Reducing ER Diagrams to Relational Schemas</a:t>
            </a:r>
          </a:p>
          <a:p>
            <a:r>
              <a:rPr lang="en-US" altLang="en-US" dirty="0"/>
              <a:t>Extended E-R Features</a:t>
            </a:r>
          </a:p>
          <a:p>
            <a:r>
              <a:rPr lang="en-US" altLang="en-US" dirty="0"/>
              <a:t>Entity-Relationship Design Issues</a:t>
            </a:r>
          </a:p>
          <a:p>
            <a:r>
              <a:rPr lang="en-US" altLang="en-US" dirty="0"/>
              <a:t>Alternative Notations for Modeling Data</a:t>
            </a:r>
          </a:p>
          <a:p>
            <a:r>
              <a:rPr lang="en-US" altLang="en-US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6AF3CF1-7052-4132-BC05-7C4131D52E9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Non-binary Relationship Sets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84275"/>
            <a:ext cx="7634796" cy="1680845"/>
          </a:xfrm>
        </p:spPr>
        <p:txBody>
          <a:bodyPr/>
          <a:lstStyle/>
          <a:p>
            <a:r>
              <a:rPr lang="en-US" altLang="en-US" sz="1700" dirty="0"/>
              <a:t>Most relationship sets are binary</a:t>
            </a:r>
          </a:p>
          <a:p>
            <a:r>
              <a:rPr lang="en-US" altLang="en-US" sz="1700" dirty="0"/>
              <a:t>There are  occasions when it is more convenient to represent relationships as non-binary.</a:t>
            </a:r>
          </a:p>
          <a:p>
            <a:r>
              <a:rPr lang="en-US" altLang="en-US" sz="1700" dirty="0"/>
              <a:t>E-R Diagram with a Ternary Relationship</a:t>
            </a:r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23556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52" y="2755392"/>
            <a:ext cx="5098159" cy="196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47FF76-3AD8-4E24-9552-77EC77D1DBA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Complex Attributes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753859" cy="3335210"/>
          </a:xfrm>
        </p:spPr>
        <p:txBody>
          <a:bodyPr/>
          <a:lstStyle/>
          <a:p>
            <a:r>
              <a:rPr lang="en-US" altLang="en-US" sz="1700" dirty="0"/>
              <a:t>Attribute types: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Simple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composite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Single-valued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multivalued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multivalued attribute: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phone_numbers</a:t>
            </a:r>
            <a:endParaRPr lang="en-US" altLang="en-US" sz="1700" i="1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Derived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Can be computed from other attributes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 age, given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date_of_birth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/>
              <a:t> – the set of permitted values for each attribute 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3743894-A7D2-481D-9232-969407554A7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Composite Attributes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58786" cy="901700"/>
          </a:xfrm>
        </p:spPr>
        <p:txBody>
          <a:bodyPr/>
          <a:lstStyle/>
          <a:p>
            <a:r>
              <a:rPr lang="en-US" altLang="en-US" sz="1700" dirty="0"/>
              <a:t>Composite attributes allow us to divided attributes  into subparts (other attributes).</a:t>
            </a:r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524" y="1987296"/>
            <a:ext cx="6119901" cy="188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1E5383E-01AA-44A8-9245-3174AB52F5DC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3480" y="73025"/>
            <a:ext cx="8158578" cy="639763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Complex Attributes  in ER Diagram</a:t>
            </a: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1268413"/>
            <a:ext cx="1916113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951B197-0634-436E-AF91-B9FCD0568D3D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Cardinality Constraints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12170" cy="4114800"/>
          </a:xfrm>
        </p:spPr>
        <p:txBody>
          <a:bodyPr/>
          <a:lstStyle/>
          <a:p>
            <a:r>
              <a:rPr lang="en-US" altLang="en-US" sz="1700" dirty="0"/>
              <a:t>Express the number of entities to which another entity can be associated via a relationship set.</a:t>
            </a:r>
          </a:p>
          <a:p>
            <a:r>
              <a:rPr lang="en-US" altLang="en-US" sz="1700" dirty="0"/>
              <a:t>Most useful in describing binary relationship sets.</a:t>
            </a:r>
          </a:p>
          <a:p>
            <a:r>
              <a:rPr lang="en-US" altLang="en-US" sz="1700" dirty="0"/>
              <a:t>For a binary relationship set the mapping cardinality must be one of the following types: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One to many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one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Many to many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FDFECB-BF84-4C4B-9869-536D9A33F5E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529459" y="4675886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one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265696" y="4679855"/>
            <a:ext cx="14874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many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488821" y="5267579"/>
            <a:ext cx="60692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</a:t>
            </a:r>
            <a:r>
              <a:rPr kumimoji="1" lang="en-US" altLang="en-US" sz="1700" i="1" dirty="0"/>
              <a:t>A</a:t>
            </a:r>
            <a:r>
              <a:rPr kumimoji="1" lang="en-US" altLang="en-US" sz="1700" dirty="0"/>
              <a:t> and </a:t>
            </a:r>
            <a:r>
              <a:rPr kumimoji="1" lang="en-US" altLang="en-US" sz="1700" i="1" dirty="0"/>
              <a:t>B</a:t>
            </a:r>
            <a:r>
              <a:rPr kumimoji="1" lang="en-US" altLang="en-US" sz="1700" dirty="0"/>
              <a:t>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8678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389379"/>
            <a:ext cx="5939028" cy="30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131B0C-19E4-4A63-BF29-BB039C88E9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284921" y="4593781"/>
            <a:ext cx="168967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one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5962206" y="4632452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many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1507109" y="5126038"/>
            <a:ext cx="60451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A and B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9702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77156"/>
            <a:ext cx="5851524" cy="305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71FF3-63AB-41B5-B0A2-FC5B1E933C3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Cardinality Constraints in ER Diagram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647681" cy="274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We express cardinality constraints by drawing either a directed line (</a:t>
            </a:r>
            <a:r>
              <a:rPr lang="en-US" altLang="en-US" sz="1700" dirty="0"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700" dirty="0"/>
              <a:t>One-to-one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 </a:t>
            </a:r>
            <a:r>
              <a:rPr lang="en-US" altLang="en-US" sz="17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the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department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 via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stud_dept</a:t>
            </a:r>
            <a:endParaRPr lang="en-US" altLang="en-US" sz="1700" dirty="0">
              <a:ea typeface="ＭＳ Ｐゴシック" panose="020B0600070205080204" pitchFamily="34" charset="-128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2267712" y="3654347"/>
            <a:ext cx="5534851" cy="14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84CFEF-5B98-4A34-910C-283EB9B840B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One-to-Many Relationship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1" y="1087438"/>
            <a:ext cx="7643672" cy="1582610"/>
          </a:xfrm>
        </p:spPr>
        <p:txBody>
          <a:bodyPr/>
          <a:lstStyle/>
          <a:p>
            <a:r>
              <a:rPr lang="en-US" altLang="en-US" sz="1700" dirty="0"/>
              <a:t>one-to-many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 is associated with several (including 0) students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 student is associated with at most one instructor via advisor, </a:t>
            </a:r>
          </a:p>
        </p:txBody>
      </p:sp>
      <p:pic>
        <p:nvPicPr>
          <p:cNvPr id="317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2340864" y="2372472"/>
            <a:ext cx="5152400" cy="149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DA7C434-1F11-433B-B868-5B8C52821A1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2254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Many-to-One Relationships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724" y="1108012"/>
            <a:ext cx="7752101" cy="1814512"/>
          </a:xfrm>
        </p:spPr>
        <p:txBody>
          <a:bodyPr/>
          <a:lstStyle/>
          <a:p>
            <a:r>
              <a:rPr lang="en-US" altLang="en-US" sz="1700" dirty="0"/>
              <a:t>In a many-to-one relationship between an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a </a:t>
            </a:r>
            <a:r>
              <a:rPr lang="en-US" altLang="en-US" sz="1700" i="1" dirty="0"/>
              <a:t>student,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 instructor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 is associated with at most one student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a student is associated with several (including 0) instructors via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advisor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11A9D3-B35F-4D20-8A97-EE883DFF5759}"/>
              </a:ext>
            </a:extLst>
          </p:cNvPr>
          <p:cNvGrpSpPr/>
          <p:nvPr/>
        </p:nvGrpSpPr>
        <p:grpSpPr>
          <a:xfrm>
            <a:off x="1999869" y="2532454"/>
            <a:ext cx="5876163" cy="1814513"/>
            <a:chOff x="1999869" y="2532454"/>
            <a:chExt cx="5876163" cy="1814513"/>
          </a:xfrm>
        </p:grpSpPr>
        <p:pic>
          <p:nvPicPr>
            <p:cNvPr id="32772" name="Picture 5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1999869" y="2532454"/>
              <a:ext cx="5876163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3" name="Line 6"/>
            <p:cNvSpPr>
              <a:spLocks noChangeShapeType="1"/>
            </p:cNvSpPr>
            <p:nvPr/>
          </p:nvSpPr>
          <p:spPr bwMode="auto">
            <a:xfrm>
              <a:off x="6361211" y="3472078"/>
              <a:ext cx="2286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AFE568E-7EE2-451B-AB3F-F04DFB7B76F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222375"/>
            <a:ext cx="7620254" cy="2861945"/>
          </a:xfrm>
        </p:spPr>
        <p:txBody>
          <a:bodyPr/>
          <a:lstStyle/>
          <a:p>
            <a:r>
              <a:rPr lang="en-US" altLang="en-US" sz="1700" dirty="0"/>
              <a:t>Extended E-R Features</a:t>
            </a:r>
          </a:p>
          <a:p>
            <a:r>
              <a:rPr lang="en-US" altLang="en-US" sz="1700" dirty="0"/>
              <a:t>Entity-Relationship Design Issues</a:t>
            </a:r>
          </a:p>
          <a:p>
            <a:r>
              <a:rPr lang="en-US" altLang="en-US" sz="1700" dirty="0"/>
              <a:t>Alternative Notations for Modeling Data</a:t>
            </a:r>
          </a:p>
          <a:p>
            <a:r>
              <a:rPr lang="en-US" altLang="en-US" sz="1700" dirty="0"/>
              <a:t>Other Aspects of Database Design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2138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D901F7-E18E-4092-8CEE-D775F0E83EE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Many-to-Many Relationship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772972" cy="1546225"/>
          </a:xfrm>
        </p:spPr>
        <p:txBody>
          <a:bodyPr/>
          <a:lstStyle/>
          <a:p>
            <a:r>
              <a:rPr lang="en-US" altLang="en-US" sz="1700" dirty="0"/>
              <a:t>An instructor is associated with several (possibly 0) students via </a:t>
            </a:r>
            <a:r>
              <a:rPr lang="en-US" altLang="en-US" sz="1700" i="1" dirty="0"/>
              <a:t>advisor</a:t>
            </a:r>
          </a:p>
          <a:p>
            <a:r>
              <a:rPr lang="en-US" altLang="en-US" sz="1700" dirty="0"/>
              <a:t>A student is associated with several (possibly 0) instructors via </a:t>
            </a:r>
            <a:r>
              <a:rPr lang="en-US" altLang="en-US" sz="1700" i="1" dirty="0"/>
              <a:t>advisor</a:t>
            </a:r>
            <a:r>
              <a:rPr lang="en-US" altLang="en-US" sz="1700" dirty="0"/>
              <a:t> 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34480"/>
            <a:ext cx="6161088" cy="126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AD82A-5D5B-40A7-94DA-C76C720BA78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6988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Total and Partial Participation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72357" y="1068642"/>
            <a:ext cx="7762043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Total participation </a:t>
            </a:r>
            <a:r>
              <a:rPr kumimoji="1" lang="en-US" altLang="en-US" sz="1700" dirty="0"/>
              <a:t>(indicated by double line):  every entity in the entity set participates in at least one relationship in the relationship set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chemeClr val="hlink"/>
              </a:buClr>
              <a:buSzPct val="80000"/>
            </a:pPr>
            <a:r>
              <a:rPr kumimoji="1" lang="en-US" altLang="en-US" sz="1700" dirty="0"/>
              <a:t>participation of </a:t>
            </a:r>
            <a:r>
              <a:rPr kumimoji="1" lang="en-US" altLang="en-US" sz="1700" i="1" dirty="0"/>
              <a:t>student  </a:t>
            </a:r>
            <a:r>
              <a:rPr kumimoji="1" lang="en-US" altLang="en-US" sz="1700" dirty="0"/>
              <a:t>in </a:t>
            </a:r>
            <a:r>
              <a:rPr kumimoji="1" lang="en-US" altLang="en-US" sz="1700" i="1" dirty="0"/>
              <a:t>advisor r</a:t>
            </a:r>
            <a:r>
              <a:rPr kumimoji="1" lang="en-US" altLang="en-US" sz="1700" dirty="0"/>
              <a:t>elation is total</a:t>
            </a:r>
          </a:p>
          <a:p>
            <a:pPr marL="1200150" lvl="2" indent="-342900">
              <a:spcBef>
                <a:spcPct val="35000"/>
              </a:spcBef>
              <a:buClr>
                <a:srgbClr val="33CC33"/>
              </a:buClr>
              <a:buSzPct val="9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 every </a:t>
            </a:r>
            <a:r>
              <a:rPr kumimoji="1" lang="en-US" altLang="en-US" sz="1700" i="1" dirty="0"/>
              <a:t>student </a:t>
            </a:r>
            <a:r>
              <a:rPr kumimoji="1" lang="en-US" altLang="en-US" sz="1700" dirty="0"/>
              <a:t>must have an associated instructor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Partial participation</a:t>
            </a:r>
            <a:r>
              <a:rPr kumimoji="1" lang="en-US" altLang="en-US" sz="1700" dirty="0"/>
              <a:t>:  some entities may not participate in any relationship in the relationship set</a:t>
            </a:r>
          </a:p>
          <a:p>
            <a:pPr marL="800100" lvl="1" indent="-342900">
              <a:spcBef>
                <a:spcPct val="35000"/>
              </a:spcBef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Example: participation of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 in </a:t>
            </a:r>
            <a:r>
              <a:rPr kumimoji="1" lang="en-US" altLang="en-US" sz="1700" i="1" dirty="0"/>
              <a:t>advisor</a:t>
            </a:r>
            <a:r>
              <a:rPr kumimoji="1" lang="en-US" altLang="en-US" sz="1700" dirty="0"/>
              <a:t> is partial</a:t>
            </a:r>
          </a:p>
        </p:txBody>
      </p:sp>
      <p:pic>
        <p:nvPicPr>
          <p:cNvPr id="504851" name="Picture 504850">
            <a:extLst>
              <a:ext uri="{FF2B5EF4-FFF2-40B4-BE49-F238E27FC236}">
                <a16:creationId xmlns:a16="http://schemas.microsoft.com/office/drawing/2014/main" id="{7AD8FC18-4D82-4ED5-AF97-0EC81F62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753" y="1836380"/>
            <a:ext cx="5985366" cy="11811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7BCFE4-7BE2-4D24-8AB3-C7558E9772FA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Notation for Expressing More Complex Constraints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0707" y="1106487"/>
            <a:ext cx="7632954" cy="446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line may have an associated minimum and maximum cardinality, shown in the form </a:t>
            </a:r>
            <a:r>
              <a:rPr kumimoji="1" lang="en-US" altLang="en-US" sz="1700" i="1" dirty="0" err="1"/>
              <a:t>l..h</a:t>
            </a:r>
            <a:r>
              <a:rPr kumimoji="1" lang="en-US" altLang="en-US" sz="1700" dirty="0"/>
              <a:t>, where </a:t>
            </a:r>
            <a:r>
              <a:rPr kumimoji="1" lang="en-US" altLang="en-US" sz="1700" i="1" dirty="0"/>
              <a:t>l</a:t>
            </a:r>
            <a:r>
              <a:rPr kumimoji="1" lang="en-US" altLang="en-US" sz="1700" dirty="0"/>
              <a:t> is the minimum and </a:t>
            </a:r>
            <a:r>
              <a:rPr kumimoji="1" lang="en-US" altLang="en-US" sz="1700" i="1" dirty="0"/>
              <a:t>h</a:t>
            </a:r>
            <a:r>
              <a:rPr kumimoji="1" lang="en-US" altLang="en-US" sz="1700" dirty="0"/>
              <a:t> the maximum cardinality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minimum value of 1 indicates total participation.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1 indicates that the entity participates  in at most one relationship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A maximum value of * indicates no limit.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Example</a:t>
            </a:r>
          </a:p>
          <a:p>
            <a:pPr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kumimoji="1" lang="en-US" altLang="en-US" sz="1700" dirty="0"/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Instructor can advise 0 or more students.  A student must have 1 advisor; cannot have multiple advisors</a:t>
            </a:r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700" dirty="0"/>
          </a:p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US" altLang="en-US" sz="1700" dirty="0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57" y="3602833"/>
            <a:ext cx="5392484" cy="105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EE80D2-CFF8-494A-BF2A-53B032EA69B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08660" y="53975"/>
            <a:ext cx="84963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Cardinality Constraints on Ternary Relationship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0300"/>
            <a:ext cx="7518203" cy="5189538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We allow at most one arrow out of a ternary (or greater degree) relationship to indicate a cardinality constraint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For example, an arrow from </a:t>
            </a:r>
            <a:r>
              <a:rPr lang="en-US" altLang="en-US" sz="1700" i="1" dirty="0" err="1">
                <a:ea typeface="ＭＳ Ｐゴシック" charset="-128"/>
              </a:rPr>
              <a:t>proj_guide</a:t>
            </a:r>
            <a:r>
              <a:rPr lang="en-US" altLang="en-US" sz="1700" dirty="0">
                <a:ea typeface="ＭＳ Ｐゴシック" charset="-128"/>
              </a:rPr>
              <a:t> to </a:t>
            </a:r>
            <a:r>
              <a:rPr lang="en-US" altLang="en-US" sz="1700" i="1" dirty="0">
                <a:ea typeface="ＭＳ Ｐゴシック" charset="-128"/>
              </a:rPr>
              <a:t>instructor</a:t>
            </a:r>
            <a:r>
              <a:rPr lang="en-US" altLang="en-US" sz="1700" dirty="0">
                <a:ea typeface="ＭＳ Ｐゴシック" charset="-128"/>
              </a:rPr>
              <a:t> indicates each student has at most one guide for a project</a:t>
            </a:r>
          </a:p>
          <a:p>
            <a:pPr>
              <a:defRPr/>
            </a:pPr>
            <a:r>
              <a:rPr lang="en-US" altLang="en-US" sz="1700" dirty="0">
                <a:ea typeface="ＭＳ Ｐゴシック" charset="-128"/>
              </a:rPr>
              <a:t>If there is more than one arrow, there are two ways of defining the meaning.  </a:t>
            </a:r>
          </a:p>
          <a:p>
            <a:pPr lvl="1">
              <a:defRPr/>
            </a:pPr>
            <a:r>
              <a:rPr lang="en-US" altLang="en-US" sz="1700" dirty="0"/>
              <a:t>For example, a ternary relationship </a:t>
            </a:r>
            <a:r>
              <a:rPr lang="en-US" altLang="en-US" sz="1700" i="1" dirty="0"/>
              <a:t>R </a:t>
            </a:r>
            <a:r>
              <a:rPr lang="en-US" altLang="en-US" sz="1700" dirty="0"/>
              <a:t>between </a:t>
            </a:r>
            <a:r>
              <a:rPr lang="en-US" altLang="en-US" sz="1700" i="1" dirty="0"/>
              <a:t>A</a:t>
            </a:r>
            <a:r>
              <a:rPr lang="en-US" altLang="en-US" sz="1700" dirty="0"/>
              <a:t>,</a:t>
            </a:r>
            <a:r>
              <a:rPr lang="en-US" altLang="en-US" sz="1700" i="1" dirty="0"/>
              <a:t> 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with arrows to </a:t>
            </a:r>
            <a:r>
              <a:rPr lang="en-US" altLang="en-US" sz="1700" i="1" dirty="0"/>
              <a:t>B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could mean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	     1.      Each </a:t>
            </a:r>
            <a:r>
              <a:rPr lang="en-US" altLang="en-US" sz="1700" i="1" dirty="0"/>
              <a:t>A </a:t>
            </a:r>
            <a:r>
              <a:rPr lang="en-US" altLang="en-US" sz="1700" dirty="0"/>
              <a:t>entity is associated with a unique entity from B</a:t>
            </a:r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en-US" sz="1700" dirty="0"/>
              <a:t>                and </a:t>
            </a:r>
            <a:r>
              <a:rPr lang="en-US" altLang="en-US" sz="1700" i="1" dirty="0"/>
              <a:t>C </a:t>
            </a:r>
            <a:r>
              <a:rPr lang="en-US" altLang="en-US" sz="1700" dirty="0"/>
              <a:t>or </a:t>
            </a:r>
          </a:p>
          <a:p>
            <a:pPr lvl="2">
              <a:buFont typeface="Monotype Sorts" charset="2"/>
              <a:buNone/>
              <a:defRPr/>
            </a:pPr>
            <a:r>
              <a:rPr lang="en-US" altLang="en-US" sz="1700" dirty="0"/>
              <a:t>	   2.     Each pair of entities from (</a:t>
            </a:r>
            <a:r>
              <a:rPr lang="en-US" altLang="en-US" sz="1700" i="1" dirty="0"/>
              <a:t>A, B</a:t>
            </a:r>
            <a:r>
              <a:rPr lang="en-US" altLang="en-US" sz="1700" dirty="0"/>
              <a:t>) is associated with a   	unique  </a:t>
            </a:r>
            <a:r>
              <a:rPr lang="en-US" altLang="en-US" sz="1700" i="1" dirty="0"/>
              <a:t>C </a:t>
            </a:r>
            <a:r>
              <a:rPr lang="en-US" altLang="en-US" sz="1700" dirty="0"/>
              <a:t>entity, and each pair (</a:t>
            </a:r>
            <a:r>
              <a:rPr lang="en-US" altLang="en-US" sz="1700" i="1" dirty="0"/>
              <a:t>A, C</a:t>
            </a:r>
            <a:r>
              <a:rPr lang="en-US" altLang="en-US" sz="1700" dirty="0"/>
              <a:t>) is associated 	with a unique </a:t>
            </a:r>
            <a:r>
              <a:rPr lang="en-US" altLang="en-US" sz="1700" i="1" dirty="0"/>
              <a:t>B</a:t>
            </a:r>
          </a:p>
          <a:p>
            <a:pPr lvl="1">
              <a:defRPr/>
            </a:pPr>
            <a:r>
              <a:rPr lang="en-US" altLang="en-US" sz="1700" dirty="0"/>
              <a:t>Each alternative has been used in different formalisms</a:t>
            </a:r>
          </a:p>
          <a:p>
            <a:pPr lvl="1">
              <a:defRPr/>
            </a:pPr>
            <a:r>
              <a:rPr lang="en-US" altLang="en-US" sz="1700" dirty="0"/>
              <a:t>To avoid confusion we outlaw more than one arrow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C6DFD9-7FC0-49F4-952D-5E315506DDB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222375"/>
            <a:ext cx="7647681" cy="3386201"/>
          </a:xfrm>
        </p:spPr>
        <p:txBody>
          <a:bodyPr/>
          <a:lstStyle/>
          <a:p>
            <a:r>
              <a:rPr lang="en-US" altLang="en-US" sz="1700" dirty="0"/>
              <a:t>Primary keys provide a way to specify how entities and  relations are distinguished.  We will consider: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Weak entity sets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15450F-CD50-4228-93A1-517A01BC9FC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Entity Sets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7925"/>
            <a:ext cx="7534401" cy="3893947"/>
          </a:xfrm>
        </p:spPr>
        <p:txBody>
          <a:bodyPr/>
          <a:lstStyle/>
          <a:p>
            <a:r>
              <a:rPr lang="en-US" altLang="en-US" sz="1700" dirty="0"/>
              <a:t>By definition, individual entities are distinct.</a:t>
            </a:r>
          </a:p>
          <a:p>
            <a:r>
              <a:rPr lang="en-US" altLang="en-US" sz="1700" dirty="0"/>
              <a:t>From database perspective, the differences among them must be expressed in terms of their attributes.</a:t>
            </a:r>
          </a:p>
          <a:p>
            <a:r>
              <a:rPr lang="en-US" altLang="en-US" sz="1700" dirty="0"/>
              <a:t>The values of the attribute values of an entity must be such that they can uniquely identify the entity.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No two entities in an entity set are allowed to have exactly the same value for all attributes.</a:t>
            </a:r>
          </a:p>
          <a:p>
            <a:r>
              <a:rPr lang="en-US" altLang="en-US" sz="1700" dirty="0"/>
              <a:t>A key for an entity is a set of attributes that suffice to distinguish entities from each other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B272E9-6B86-466C-89CA-04C4FFF714A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Primary Key for Relationship Sets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3857"/>
            <a:ext cx="7665436" cy="4462272"/>
          </a:xfrm>
        </p:spPr>
        <p:txBody>
          <a:bodyPr/>
          <a:lstStyle/>
          <a:p>
            <a:r>
              <a:rPr lang="en-US" altLang="en-US" sz="1700" dirty="0"/>
              <a:t>To distinguish among the various relationships of a relationship set we use the individual  primary keys of the entities in the relationship set.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Let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be a relationship set involving entity sets E1, E2, ..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for R is consists of the  union of the primary keys of entity sets E1, E2, ..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En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If the relationship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1700" dirty="0">
                <a:ea typeface="ＭＳ Ｐゴシック" panose="020B0600070205080204" pitchFamily="34" charset="-128"/>
              </a:rPr>
              <a:t> has attributes  a1, a2, .., am associated with it, then the  primary key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 </a:t>
            </a:r>
            <a:r>
              <a:rPr lang="en-US" altLang="en-US" sz="1700" dirty="0">
                <a:ea typeface="ＭＳ Ｐゴシック" panose="020B0600070205080204" pitchFamily="34" charset="-128"/>
              </a:rPr>
              <a:t>also includes the attributes  a1, a2, .., am </a:t>
            </a:r>
          </a:p>
          <a:p>
            <a:r>
              <a:rPr lang="en-US" altLang="en-US" sz="1700" dirty="0"/>
              <a:t>Example: relationship set “advisor”.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 primary key  consists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instructor.ID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s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tudent.ID</a:t>
            </a:r>
          </a:p>
          <a:p>
            <a:r>
              <a:rPr lang="en-US" altLang="en-US" sz="1700" dirty="0"/>
              <a:t>The choice of the primary key for a relationship set depends on  the mapping cardinality of the relationship set.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133808-BDE8-4C4B-BE46-AB5DFF7F91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5123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Choice of Primary key for Binary Relationship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93869"/>
            <a:ext cx="7741328" cy="5096060"/>
          </a:xfrm>
        </p:spPr>
        <p:txBody>
          <a:bodyPr/>
          <a:lstStyle/>
          <a:p>
            <a:r>
              <a:rPr lang="en-US" altLang="en-US" sz="1700" dirty="0"/>
              <a:t>Many-to-Many relationships.   The preceding union of the primary keys is a minimal superkey and is chosen  as the primary key.</a:t>
            </a:r>
          </a:p>
          <a:p>
            <a:r>
              <a:rPr lang="en-US" altLang="en-US" sz="1700" dirty="0"/>
              <a:t>One-to-Many relationships . The primary key of the “Many” side is a minimal superkey and is used as the primary key.</a:t>
            </a:r>
          </a:p>
          <a:p>
            <a:r>
              <a:rPr lang="en-US" altLang="en-US" sz="1700" dirty="0"/>
              <a:t>Many-to-one relationships. The primary key of the “Many” side is a minimal superkey and is used as the primary key.</a:t>
            </a:r>
          </a:p>
          <a:p>
            <a:r>
              <a:rPr lang="en-US" altLang="en-US" sz="1700" dirty="0"/>
              <a:t>One-to-one relationships. The primary key of either one of the participating entity sets forms a minimal superkey, and either one can be chosen as the primary key.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7992AA-4E72-44C7-8240-7058EF6CCDF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89371"/>
            <a:ext cx="7629925" cy="4138533"/>
          </a:xfrm>
        </p:spPr>
        <p:txBody>
          <a:bodyPr/>
          <a:lstStyle/>
          <a:p>
            <a:r>
              <a:rPr lang="en-US" altLang="en-US" sz="1700" dirty="0"/>
              <a:t>Consider a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entity, which is uniquely identified by a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semester, year</a:t>
            </a:r>
            <a:r>
              <a:rPr lang="en-US" altLang="en-US" sz="1700" dirty="0"/>
              <a:t>, and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Clearly, section entities are related to course entities. Suppose we create a relationship set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between entity sets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information in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is redundant, since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already has an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which identifies the course with which the section is related. </a:t>
            </a:r>
          </a:p>
          <a:p>
            <a:r>
              <a:rPr lang="en-US" altLang="en-US" sz="1700" dirty="0"/>
              <a:t>One option to deal with this redundancy is to get rid of the relationship </a:t>
            </a:r>
            <a:r>
              <a:rPr lang="en-US" altLang="en-US" sz="1700" dirty="0" err="1"/>
              <a:t>s</a:t>
            </a:r>
            <a:r>
              <a:rPr lang="en-US" altLang="en-US" sz="1700" i="1" dirty="0" err="1"/>
              <a:t>ec_course</a:t>
            </a:r>
            <a:r>
              <a:rPr lang="en-US" altLang="en-US" sz="1700" dirty="0"/>
              <a:t>;  however, by doing so the relationship between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becomes implicit in an attribute, which is not desirable.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6D73449-60D4-4B06-B02E-221FA5D7001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668514" cy="5042732"/>
          </a:xfrm>
        </p:spPr>
        <p:txBody>
          <a:bodyPr/>
          <a:lstStyle/>
          <a:p>
            <a:r>
              <a:rPr lang="en-US" altLang="en-US" sz="1700" dirty="0"/>
              <a:t>An alternative way to deal with this redundancy is to not store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entity and to only store the remaining attributes </a:t>
            </a:r>
            <a:r>
              <a:rPr lang="en-US" altLang="en-US" sz="1700" i="1" dirty="0" err="1"/>
              <a:t>section_id</a:t>
            </a:r>
            <a:r>
              <a:rPr lang="en-US" altLang="en-US" sz="1700" dirty="0"/>
              <a:t>,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semester.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the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then does not have enough attributes to identify a particular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section</a:t>
            </a:r>
            <a:r>
              <a:rPr lang="en-US" altLang="en-US" sz="1700" dirty="0">
                <a:ea typeface="ＭＳ Ｐゴシック" panose="020B0600070205080204" pitchFamily="34" charset="-128"/>
              </a:rPr>
              <a:t> entity uniquely</a:t>
            </a:r>
          </a:p>
          <a:p>
            <a:r>
              <a:rPr lang="en-US" altLang="en-US" sz="1700" dirty="0"/>
              <a:t>To deal with this problem, we treat the relationship </a:t>
            </a:r>
            <a:r>
              <a:rPr lang="en-US" altLang="en-US" sz="1700" i="1" dirty="0" err="1"/>
              <a:t>sec_course</a:t>
            </a:r>
            <a:r>
              <a:rPr lang="en-US" altLang="en-US" sz="1700" dirty="0"/>
              <a:t>  as a special relationship that provides extra information, in this case, the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required to identify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entities uniquely.</a:t>
            </a:r>
          </a:p>
          <a:p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weak entity set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one whose existence is dependent on another entity, called its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entity</a:t>
            </a:r>
            <a:endParaRPr lang="en-US" altLang="en-US" sz="1700" dirty="0">
              <a:solidFill>
                <a:srgbClr val="002060"/>
              </a:solidFill>
            </a:endParaRPr>
          </a:p>
          <a:p>
            <a:r>
              <a:rPr lang="en-US" altLang="en-US" sz="1700" dirty="0"/>
              <a:t>Instead of associating a primary key with a weak entity, we use the identifying entity, along with extra attributes called </a:t>
            </a:r>
            <a:r>
              <a:rPr lang="en-US" altLang="en-US" sz="1700" b="1" dirty="0">
                <a:solidFill>
                  <a:srgbClr val="002060"/>
                </a:solidFill>
              </a:rPr>
              <a:t>discriminator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to uniquely identify a weak entity. 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8CDAE9-E387-4B01-A720-4ACF35118A5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25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/>
              </a:rPr>
              <a:t>Design Phases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1" y="1185799"/>
            <a:ext cx="7595870" cy="3764153"/>
          </a:xfrm>
        </p:spPr>
        <p:txBody>
          <a:bodyPr/>
          <a:lstStyle/>
          <a:p>
            <a:r>
              <a:rPr lang="en-US" altLang="en-US" sz="1800" dirty="0"/>
              <a:t>Initial phase -- characterize fully the data needs of the prospective database users. </a:t>
            </a:r>
          </a:p>
          <a:p>
            <a:r>
              <a:rPr lang="en-US" altLang="en-US" sz="1800" dirty="0"/>
              <a:t>Second phase  -- choosing  a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Applying the concepts of the chosen data model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Translating  these requirements into a conceptual schema of the database.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A fully developed conceptual schema indicates the functional requirements of the enterprise. 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Describe the kinds of operations (or transactions) that will be performed on the data.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4C3A8C8-1BA7-4535-808C-0989B0B796D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8415"/>
            <a:ext cx="7534402" cy="4630593"/>
          </a:xfrm>
        </p:spPr>
        <p:txBody>
          <a:bodyPr/>
          <a:lstStyle/>
          <a:p>
            <a:r>
              <a:rPr lang="en-US" altLang="en-US" sz="1700" dirty="0"/>
              <a:t>An entity set that is not a weak entity set is termed a </a:t>
            </a:r>
            <a:r>
              <a:rPr lang="en-US" altLang="en-US" sz="1700" b="1" dirty="0">
                <a:solidFill>
                  <a:srgbClr val="002060"/>
                </a:solidFill>
              </a:rPr>
              <a:t>strong entity set</a:t>
            </a:r>
            <a:r>
              <a:rPr lang="en-US" altLang="en-US" sz="1700" dirty="0">
                <a:solidFill>
                  <a:srgbClr val="000099"/>
                </a:solidFill>
              </a:rPr>
              <a:t>.</a:t>
            </a:r>
          </a:p>
          <a:p>
            <a:r>
              <a:rPr lang="en-US" altLang="en-US" sz="1700" dirty="0"/>
              <a:t>Every weak entity must be associated with an identifying entity; that is, the weak entity set is said to be </a:t>
            </a:r>
            <a:r>
              <a:rPr lang="en-US" altLang="en-US" sz="1700" b="1" dirty="0">
                <a:solidFill>
                  <a:srgbClr val="002060"/>
                </a:solidFill>
              </a:rPr>
              <a:t>existence dependent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on the identifying entity set. </a:t>
            </a:r>
          </a:p>
          <a:p>
            <a:r>
              <a:rPr lang="en-US" altLang="en-US" sz="1700" dirty="0"/>
              <a:t>The identifying entity set is said to </a:t>
            </a:r>
            <a:r>
              <a:rPr lang="en-US" altLang="en-US" sz="1700" b="1" dirty="0">
                <a:solidFill>
                  <a:srgbClr val="002060"/>
                </a:solidFill>
              </a:rPr>
              <a:t>own</a:t>
            </a:r>
            <a:r>
              <a:rPr lang="en-US" altLang="en-US" sz="1700" dirty="0"/>
              <a:t> the weak entity set that it identifies. </a:t>
            </a:r>
          </a:p>
          <a:p>
            <a:r>
              <a:rPr lang="en-US" altLang="en-US" sz="1700" dirty="0"/>
              <a:t>The relationship associating the weak entity set with the identifying entity set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identifying relationship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Note that the relational schema we eventually create from the entity set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does have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for reasons that will become clear later, even though we have dropped the attribute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from the entity set </a:t>
            </a:r>
            <a:r>
              <a:rPr lang="en-US" altLang="en-US" sz="1700" i="1" dirty="0"/>
              <a:t>section.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7B4A19-FF1C-465B-95AB-C7FE48D7DDD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Expressing Weak Entity Sets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42557"/>
            <a:ext cx="7411789" cy="2222436"/>
          </a:xfrm>
        </p:spPr>
        <p:txBody>
          <a:bodyPr/>
          <a:lstStyle/>
          <a:p>
            <a:r>
              <a:rPr lang="en-US" altLang="en-US" sz="1700" dirty="0"/>
              <a:t>In E-R diagrams, a weak entity set is depicted via a double rectangle.</a:t>
            </a:r>
          </a:p>
          <a:p>
            <a:r>
              <a:rPr lang="en-US" altLang="en-US" sz="1700" dirty="0"/>
              <a:t>We underline the discriminator of a weak entity set  with a dashed line.</a:t>
            </a:r>
          </a:p>
          <a:p>
            <a:r>
              <a:rPr lang="en-US" altLang="en-US" sz="1700" dirty="0"/>
              <a:t>The relationship set connecting the  weak entity set to the identifying strong entity set is depicted by a double diamond. </a:t>
            </a:r>
          </a:p>
          <a:p>
            <a:r>
              <a:rPr lang="en-US" altLang="en-US" sz="1700" dirty="0"/>
              <a:t>Primary key for </a:t>
            </a:r>
            <a:r>
              <a:rPr lang="en-US" altLang="en-US" sz="1700" i="1" dirty="0"/>
              <a:t>section </a:t>
            </a:r>
            <a:r>
              <a:rPr lang="en-US" altLang="en-US" sz="1700" dirty="0"/>
              <a:t>– 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20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AEF5BF-475C-4A31-832E-515CEDA7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65" y="3429000"/>
            <a:ext cx="6591616" cy="135128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FE1A20F-926A-46D5-878A-CC8BCEA5D0C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Redundant Attributes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5145"/>
            <a:ext cx="7594415" cy="3313975"/>
          </a:xfrm>
        </p:spPr>
        <p:txBody>
          <a:bodyPr/>
          <a:lstStyle/>
          <a:p>
            <a:r>
              <a:rPr lang="en-US" altLang="en-US" sz="1700" dirty="0"/>
              <a:t>Suppose we have entity sets: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sz="1700" dirty="0">
                <a:ea typeface="ＭＳ Ｐゴシック" panose="020B0600070205080204" pitchFamily="34" charset="-128"/>
              </a:rPr>
              <a:t>, with attributes: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ID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tot_cred</a:t>
            </a:r>
            <a:r>
              <a:rPr lang="en-US" altLang="en-US" sz="1700" dirty="0">
                <a:ea typeface="ＭＳ Ｐゴシック" panose="020B0600070205080204" pitchFamily="34" charset="-128"/>
              </a:rPr>
              <a:t>,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dept_name</a:t>
            </a:r>
          </a:p>
          <a:p>
            <a:pPr lvl="1"/>
            <a:r>
              <a:rPr lang="en-US" altLang="en-US" sz="1700" i="1" dirty="0">
                <a:ea typeface="ＭＳ Ｐゴシック" panose="020B0600070205080204" pitchFamily="34" charset="-128"/>
              </a:rPr>
              <a:t>department, </a:t>
            </a:r>
            <a:r>
              <a:rPr lang="en-US" altLang="en-US" sz="1700" dirty="0">
                <a:ea typeface="ＭＳ Ｐゴシック" panose="020B0600070205080204" pitchFamily="34" charset="-128"/>
              </a:rPr>
              <a:t>with attributes: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building, budget</a:t>
            </a:r>
          </a:p>
          <a:p>
            <a:r>
              <a:rPr lang="en-US" altLang="en-US" sz="1700" dirty="0"/>
              <a:t>We model the fact that each student has an associated department</a:t>
            </a:r>
            <a:r>
              <a:rPr lang="en-US" altLang="en-US" sz="1700" i="1" dirty="0"/>
              <a:t> </a:t>
            </a:r>
            <a:r>
              <a:rPr lang="en-US" altLang="en-US" sz="1700" dirty="0"/>
              <a:t>using a relationship set </a:t>
            </a:r>
            <a:r>
              <a:rPr lang="en-US" altLang="en-US" i="1" dirty="0" err="1"/>
              <a:t>stud</a:t>
            </a:r>
            <a:r>
              <a:rPr lang="en-US" altLang="en-US" sz="1700" i="1" dirty="0" err="1"/>
              <a:t>_dept</a:t>
            </a:r>
            <a:endParaRPr lang="en-US" altLang="en-US" sz="1700" i="1" dirty="0"/>
          </a:p>
          <a:p>
            <a:r>
              <a:rPr lang="en-US" altLang="en-US" sz="1700" dirty="0"/>
              <a:t>The attribute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in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below replicates information present in the relationship and is therefore  redundant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and needs to be removed.</a:t>
            </a:r>
          </a:p>
          <a:p>
            <a:r>
              <a:rPr lang="en-US" altLang="en-US" sz="1700" dirty="0"/>
              <a:t>BUT: when converting back to tables, in some cases the attribute gets reintroduced, as we will see later.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DC5132-C467-4720-85B4-2A913437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79" y="4655471"/>
            <a:ext cx="5560258" cy="208505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3C57B-A0A6-425B-ABE4-183F329F79F4}"/>
              </a:ext>
            </a:extLst>
          </p:cNvPr>
          <p:cNvCxnSpPr/>
          <p:nvPr/>
        </p:nvCxnSpPr>
        <p:spPr bwMode="auto">
          <a:xfrm>
            <a:off x="2006599" y="6075680"/>
            <a:ext cx="9245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F9C4E9B-3D94-4F2A-98AF-58F41B64941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2950" y="3810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Diagram for a University Enterprise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F3C4F-CF32-4104-A221-A27D4040C2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934"/>
          <a:stretch/>
        </p:blipFill>
        <p:spPr>
          <a:xfrm>
            <a:off x="1247095" y="863601"/>
            <a:ext cx="6464227" cy="5740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76AC4-F330-4D11-A19E-B6BCAEE76B9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E-R Features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4922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08D798C-4676-4394-951D-313370757CC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8089"/>
            <a:ext cx="7674314" cy="3924744"/>
          </a:xfrm>
        </p:spPr>
        <p:txBody>
          <a:bodyPr/>
          <a:lstStyle/>
          <a:p>
            <a:r>
              <a:rPr lang="en-US" altLang="en-US" sz="1700" dirty="0"/>
              <a:t>Top-down design process; we designate sub-groupings within an entity set that are distinctive from other entities in the set.</a:t>
            </a:r>
          </a:p>
          <a:p>
            <a:r>
              <a:rPr lang="en-US" altLang="en-US" sz="1700" dirty="0"/>
              <a:t>These sub-groupings become lower-level entity sets that have attributes or participate in relationships that do not apply to the higher-level entity set.</a:t>
            </a:r>
          </a:p>
          <a:p>
            <a:r>
              <a:rPr lang="en-US" altLang="en-US" sz="1700" dirty="0"/>
              <a:t>Depicted by a </a:t>
            </a:r>
            <a:r>
              <a:rPr lang="en-US" altLang="en-US" sz="1700" i="1" dirty="0"/>
              <a:t>triangle</a:t>
            </a:r>
            <a:r>
              <a:rPr lang="en-US" altLang="en-US" sz="1700" dirty="0"/>
              <a:t> component labeled ISA (e.g.,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“is a” </a:t>
            </a:r>
            <a:r>
              <a:rPr lang="en-US" altLang="en-US" sz="1700" i="1" dirty="0"/>
              <a:t>person</a:t>
            </a:r>
            <a:r>
              <a:rPr lang="en-US" altLang="en-US" sz="1700" dirty="0"/>
              <a:t>).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Attribute inheritance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a lower-level entity set inherits all the attributes and relationship participation of the higher-level entity set to which it is linked.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3707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F89BDF-93E5-44B2-AF99-B53F9EA76A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93775"/>
            <a:ext cx="7692898" cy="124095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Overlapping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student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Disjoint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secretary</a:t>
            </a:r>
          </a:p>
          <a:p>
            <a:r>
              <a:rPr lang="en-US" altLang="en-US" sz="1700" dirty="0"/>
              <a:t>Total and partial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F3536-A890-497F-97EC-7CB9E837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63" y="2250822"/>
            <a:ext cx="3496612" cy="36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81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B7603E-9E27-4651-BDF9-F99DC2BE23A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Generalization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68400"/>
            <a:ext cx="7541149" cy="267493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A bottom-up design process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combine a number of entity sets that share the same features into a higher-level entity set.</a:t>
            </a:r>
          </a:p>
          <a:p>
            <a:r>
              <a:rPr lang="en-US" altLang="en-US" sz="1700" dirty="0"/>
              <a:t>Specialization and generalization are simple inversions of each other; they are represented in an E-R diagram in the same way.</a:t>
            </a:r>
          </a:p>
          <a:p>
            <a:r>
              <a:rPr lang="en-US" altLang="en-US" sz="1700" dirty="0"/>
              <a:t>The terms specialization and generalization are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725667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E5D142-6198-48DE-9A8C-0A4EBCEB4A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883" y="1187451"/>
            <a:ext cx="7471591" cy="3165094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Completeness constraint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total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must belong to one of the lower-level entity sets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partial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need not belong to one of the lower-level entity sets</a:t>
            </a:r>
          </a:p>
          <a:p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6976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8E0E32-A40D-46FA-A542-E938EC8A1F3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233995"/>
            <a:ext cx="7354144" cy="3926657"/>
          </a:xfrm>
        </p:spPr>
        <p:txBody>
          <a:bodyPr/>
          <a:lstStyle/>
          <a:p>
            <a:r>
              <a:rPr lang="en-US" altLang="en-US" sz="1700" dirty="0"/>
              <a:t>Partial generalization is the default.  </a:t>
            </a:r>
          </a:p>
          <a:p>
            <a:r>
              <a:rPr lang="en-US" altLang="en-US" sz="1700" dirty="0"/>
              <a:t>We can specify total generalization in an ER diagram by adding the keyword </a:t>
            </a:r>
            <a:r>
              <a:rPr lang="en-US" altLang="en-US" sz="1700" b="1" dirty="0"/>
              <a:t>total</a:t>
            </a:r>
            <a:r>
              <a:rPr lang="en-US" altLang="en-US" sz="1700" dirty="0"/>
              <a:t> in the diagram and drawing a dashed line from the keyword to the corresponding hollow arrow-head to which it applies (for a total generalization), or to the set of hollow arrow-heads to which it applies (for an overlapping generalization).</a:t>
            </a:r>
          </a:p>
          <a:p>
            <a:r>
              <a:rPr lang="en-US" altLang="en-US" sz="1700" dirty="0"/>
              <a:t>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generalization is total: All student entities must be either graduate or undergraduate. Because the higher-level entity set arrived at through generalization is generally composed of only those entities in the lower-level entity sets, the completeness constraint for a generalized higher-level entity set is usually total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98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C1640C5-367D-4A64-85B5-D5EF1C9AED4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Phases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6762" y="1175195"/>
            <a:ext cx="7610476" cy="4375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Final Phase -- Moving from an abstract data model to the implementation of the database</a:t>
            </a:r>
            <a:endParaRPr lang="en-US" altLang="en-US" sz="1700" i="1" dirty="0"/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Logical Design –  Deciding on the database schema. </a:t>
            </a:r>
          </a:p>
          <a:p>
            <a:pPr marL="1143000" lvl="2" indent="-342900"/>
            <a:r>
              <a:rPr lang="en-US" altLang="en-US" dirty="0">
                <a:ea typeface="ＭＳ Ｐゴシック" panose="020B0600070205080204" pitchFamily="34" charset="-128"/>
              </a:rPr>
              <a:t>Database design requires that we find a “good” collection of relation schemas.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Business decision – What attributes should we record in the database?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Computer Science decision –  What relation schemas should we have and how should the attributes be distributed among the various relation schemas?</a:t>
            </a:r>
          </a:p>
          <a:p>
            <a:pPr marL="800100" lvl="1" indent="-342900"/>
            <a:r>
              <a:rPr lang="en-US" altLang="en-US" sz="1700" dirty="0">
                <a:ea typeface="ＭＳ Ｐゴシック" panose="020B0600070205080204" pitchFamily="34" charset="-128"/>
              </a:rPr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927100" y="1074738"/>
            <a:ext cx="745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r>
              <a:rPr lang="en-US" altLang="en-US">
                <a:sym typeface="Symbol" panose="05050102010706020507" pitchFamily="18" charset="2"/>
              </a:rPr>
              <a:t> </a:t>
            </a: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44043F-A027-4FC0-ABC7-723F0ED4AB87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10215" y="1071563"/>
            <a:ext cx="7679184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Consider the ternary relationship </a:t>
            </a:r>
            <a:r>
              <a:rPr kumimoji="1" lang="en-US" altLang="en-US" sz="1700" i="1" dirty="0" err="1"/>
              <a:t>proj_guide</a:t>
            </a:r>
            <a:r>
              <a:rPr kumimoji="1" lang="en-US" altLang="en-US" sz="1700" dirty="0"/>
              <a:t>, which we saw earlier</a:t>
            </a:r>
          </a:p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Suppose we want to record evaluations of a student by a guide on a project</a:t>
            </a:r>
          </a:p>
        </p:txBody>
      </p:sp>
      <p:pic>
        <p:nvPicPr>
          <p:cNvPr id="6656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2201769"/>
            <a:ext cx="4140454" cy="32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4882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20832C-B96D-4B75-BA34-D9E99EE91A3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4275"/>
            <a:ext cx="7677723" cy="3760587"/>
          </a:xfrm>
        </p:spPr>
        <p:txBody>
          <a:bodyPr/>
          <a:lstStyle/>
          <a:p>
            <a:r>
              <a:rPr lang="en-US" altLang="en-US" sz="1700" dirty="0"/>
              <a:t>Relationship sets </a:t>
            </a:r>
            <a:r>
              <a:rPr lang="en-US" altLang="en-US" sz="1700" i="1" dirty="0" err="1"/>
              <a:t>eval_for</a:t>
            </a:r>
            <a:r>
              <a:rPr lang="en-US" altLang="en-US" sz="1700" i="1" dirty="0"/>
              <a:t> </a:t>
            </a:r>
            <a:r>
              <a:rPr lang="en-US" altLang="en-US" sz="1700" dirty="0"/>
              <a:t>and </a:t>
            </a:r>
            <a:r>
              <a:rPr lang="en-US" altLang="en-US" sz="1700" i="1" dirty="0" err="1"/>
              <a:t>proj_guide</a:t>
            </a:r>
            <a:r>
              <a:rPr lang="en-US" altLang="en-US" sz="1700" dirty="0"/>
              <a:t> represent overlapping information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Every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 corresponds to 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some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may not correspond to any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So we can’t discard the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Treat relationship as an abstract entity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Allows relationships between relationships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Abstraction of relationship into new entity</a:t>
            </a:r>
          </a:p>
        </p:txBody>
      </p:sp>
    </p:spTree>
    <p:extLst>
      <p:ext uri="{BB962C8B-B14F-4D97-AF65-F5344CB8AC3E}">
        <p14:creationId xmlns:p14="http://schemas.microsoft.com/office/powerpoint/2010/main" val="25069988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140C94-6C41-4365-BD45-45ADE443FAB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06488"/>
            <a:ext cx="7647680" cy="1773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r>
              <a:rPr lang="en-US" altLang="en-US" sz="1700" dirty="0"/>
              <a:t> without introducing redundancy, the following diagram represents: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guided by a particular instructor on a particular project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6861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92" y="2837298"/>
            <a:ext cx="3677389" cy="295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10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1904062-BFCB-4299-9B25-5F1784B3C43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06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ffectLst/>
              </a:rPr>
              <a:t>Design Issues</a:t>
            </a:r>
          </a:p>
        </p:txBody>
      </p:sp>
    </p:spTree>
    <p:extLst>
      <p:ext uri="{BB962C8B-B14F-4D97-AF65-F5344CB8AC3E}">
        <p14:creationId xmlns:p14="http://schemas.microsoft.com/office/powerpoint/2010/main" val="969661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639CB37-6CED-4366-8B08-6552F9E6A39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396283" cy="503364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Example of erroneous E-R diagrams </a:t>
            </a:r>
            <a:br>
              <a:rPr lang="en-US" altLang="en-US" sz="2000" dirty="0"/>
            </a:br>
            <a:br>
              <a:rPr lang="en-US" altLang="en-US" sz="2000" b="1" dirty="0">
                <a:solidFill>
                  <a:schemeClr val="tx2"/>
                </a:solidFill>
              </a:rPr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endParaRPr lang="en-US" altLang="en-US" sz="2000" dirty="0"/>
          </a:p>
          <a:p>
            <a:pPr>
              <a:buFont typeface="Monotype Sorts" charset="2"/>
              <a:buNone/>
            </a:pPr>
            <a:endParaRPr lang="en-US" alt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F4A2C6-AD3A-4980-A730-8ECCCC93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763" y="1597152"/>
            <a:ext cx="5515470" cy="46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305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750DED-DE3D-4B85-A29E-EEF4A31DE8E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Common Mistakes in E-R Diagrams (Cont.)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CD4B8B1-B217-4EE5-92FB-5CD6F41963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36205" t="105595" r="36205" b="-56126"/>
          <a:stretch/>
        </p:blipFill>
        <p:spPr>
          <a:xfrm>
            <a:off x="2060437" y="4277264"/>
            <a:ext cx="5023126" cy="2149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A6C23-F47F-4655-AC8F-8208C2E54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65" y="2478943"/>
            <a:ext cx="6322431" cy="39884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7A24E2-46AE-4A30-BC73-9BEC3131440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4302"/>
          <a:stretch/>
        </p:blipFill>
        <p:spPr>
          <a:xfrm>
            <a:off x="4145280" y="652463"/>
            <a:ext cx="4398328" cy="20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464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F10E6B3-244B-40B7-92EA-A85265E64CD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428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Attributes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93788"/>
            <a:ext cx="7606861" cy="436822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entity sets vs. attributes</a:t>
            </a:r>
            <a:br>
              <a:rPr lang="en-US" altLang="en-US" sz="1700" dirty="0"/>
            </a:br>
            <a:br>
              <a:rPr lang="en-US" altLang="en-US" sz="1700" b="1" dirty="0">
                <a:solidFill>
                  <a:schemeClr val="tx2"/>
                </a:solidFill>
              </a:rPr>
            </a:br>
            <a:br>
              <a:rPr lang="en-US" altLang="en-US" sz="1700" dirty="0"/>
            </a:br>
            <a:br>
              <a:rPr lang="en-US" altLang="en-US" sz="1700" dirty="0"/>
            </a:br>
            <a:br>
              <a:rPr lang="en-US" altLang="en-US" sz="1700" dirty="0"/>
            </a:b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Use of phone as an entity allows extra information about phone numbers (plus multiple phone numbers)</a:t>
            </a:r>
          </a:p>
        </p:txBody>
      </p:sp>
      <p:pic>
        <p:nvPicPr>
          <p:cNvPr id="737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1600228" y="1835368"/>
            <a:ext cx="5598097" cy="121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60400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97334F-3F8E-4C9E-A3BB-1813819B40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Entities vs. Relationship sets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416862" cy="499002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b="1" dirty="0">
                <a:solidFill>
                  <a:srgbClr val="002060"/>
                </a:solidFill>
              </a:rPr>
              <a:t>Use of entity sets vs. relationship sets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700" b="1" dirty="0">
              <a:solidFill>
                <a:srgbClr val="00206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1700" dirty="0"/>
              <a:t>      Possible guideline is to designate a relationship set to describe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en-US" sz="1700" dirty="0"/>
              <a:t>an action that occurs between entities</a:t>
            </a: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sz="1700" b="1" dirty="0">
              <a:solidFill>
                <a:srgbClr val="002060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Placement of relationship attributes</a:t>
            </a:r>
            <a:endParaRPr lang="en-US" altLang="en-US" sz="2000" b="1" dirty="0">
              <a:solidFill>
                <a:srgbClr val="002060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endParaRPr lang="en-US" altLang="en-US" sz="2000" b="1" dirty="0">
              <a:solidFill>
                <a:srgbClr val="000099"/>
              </a:solidFill>
            </a:endParaRPr>
          </a:p>
          <a:p>
            <a:pPr marL="37931725" lvl="1" indent="-37474525"/>
            <a:endParaRPr lang="en-US" altLang="en-US" sz="2000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296" y="2280273"/>
            <a:ext cx="5343596" cy="1964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7464" y="4935746"/>
            <a:ext cx="6309656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sz="1700" dirty="0">
                <a:latin typeface="+mn-lt"/>
                <a:ea typeface="ＭＳ Ｐゴシック" charset="-128"/>
              </a:rPr>
              <a:t>For example, attribute date as attribute of advisor or as attribute of student</a:t>
            </a:r>
          </a:p>
          <a:p>
            <a:pPr>
              <a:defRPr/>
            </a:pPr>
            <a:endParaRPr kumimoji="1" lang="en-US" sz="1700" dirty="0"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48453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DE380F1-487D-4B55-B4CE-F7BC3AB4144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95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Binary Vs. Non-Binary Relationships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8" y="1107341"/>
            <a:ext cx="7572652" cy="4932779"/>
          </a:xfrm>
        </p:spPr>
        <p:txBody>
          <a:bodyPr/>
          <a:lstStyle/>
          <a:p>
            <a:r>
              <a:rPr lang="en-US" altLang="en-US" sz="1700" dirty="0"/>
              <a:t>Although it is possible to replace any non-binary (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, for </a:t>
            </a:r>
            <a:r>
              <a:rPr lang="en-US" altLang="en-US" sz="1700" i="1" dirty="0"/>
              <a:t>n</a:t>
            </a:r>
            <a:r>
              <a:rPr lang="en-US" altLang="en-US" sz="1700" dirty="0"/>
              <a:t> &gt; 2) relationship set by a number of distinct binary relationship sets, a </a:t>
            </a:r>
            <a:r>
              <a:rPr lang="en-US" altLang="en-US" sz="1700" i="1" dirty="0"/>
              <a:t>n</a:t>
            </a:r>
            <a:r>
              <a:rPr lang="en-US" altLang="en-US" sz="1700" dirty="0"/>
              <a:t>-</a:t>
            </a:r>
            <a:r>
              <a:rPr lang="en-US" altLang="en-US" sz="1700" dirty="0" err="1"/>
              <a:t>ary</a:t>
            </a:r>
            <a:r>
              <a:rPr lang="en-US" altLang="en-US" sz="1700" dirty="0"/>
              <a:t> relationship set shows more clearly that several entities participate in a single relationship.</a:t>
            </a:r>
          </a:p>
          <a:p>
            <a:r>
              <a:rPr lang="en-US" altLang="en-US" sz="1700" dirty="0"/>
              <a:t>Some relationships that appear to be non-binary may be better represented using binary relationships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For example,  a ternary relationship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parents</a:t>
            </a:r>
            <a:r>
              <a:rPr lang="en-US" altLang="en-US" sz="1700" dirty="0">
                <a:ea typeface="ＭＳ Ｐゴシック" panose="020B0600070205080204" pitchFamily="34" charset="-128"/>
              </a:rPr>
              <a:t>, relating a child to his/her father and mother, is best replaced by two binary relationships,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father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mother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Using two binary relationships allows partial information (e.g., only mother being known)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But there are some relationships that are naturally non-binary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Example: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endParaRPr lang="en-US" altLang="en-US" sz="17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11330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3F0691-02FD-4F01-B16B-37F0C98E765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5663" y="698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to Binary Form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57" y="1050925"/>
            <a:ext cx="8012512" cy="31796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Replace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between entity sets A, B and C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</a:t>
            </a:r>
            <a:r>
              <a:rPr lang="en-US" altLang="en-US" sz="1700" dirty="0">
                <a:ea typeface="ＭＳ Ｐゴシック" panose="020B0600070205080204" pitchFamily="34" charset="-128"/>
              </a:rPr>
              <a:t>by an entity set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</a:t>
            </a:r>
            <a:r>
              <a:rPr lang="en-US" altLang="en-US" sz="1700" dirty="0">
                <a:ea typeface="ＭＳ Ｐゴシック" panose="020B0600070205080204" pitchFamily="34" charset="-128"/>
              </a:rPr>
              <a:t>, and three relationship sets: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	1.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A        </a:t>
            </a:r>
            <a:r>
              <a:rPr lang="en-US" altLang="en-US" sz="1700" dirty="0"/>
              <a:t>2. 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B    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3.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  <a:r>
              <a:rPr lang="en-US" altLang="en-US" sz="1700" dirty="0"/>
              <a:t>, relating </a:t>
            </a:r>
            <a:r>
              <a:rPr lang="en-US" altLang="en-US" sz="1700" i="1" dirty="0"/>
              <a:t>E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Create an identifying attribute for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and </a:t>
            </a:r>
            <a:r>
              <a:rPr lang="en-US" altLang="en-US" sz="1700" dirty="0">
                <a:ea typeface="ＭＳ Ｐゴシック" panose="020B0600070205080204" pitchFamily="34" charset="-128"/>
              </a:rPr>
              <a:t>add any attributes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ea typeface="ＭＳ Ｐゴシック" panose="020B0600070205080204" pitchFamily="34" charset="-128"/>
              </a:rPr>
              <a:t>For each relationship (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a</a:t>
            </a:r>
            <a:r>
              <a:rPr lang="en-US" altLang="en-US" sz="1700" i="1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b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, c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en-US" sz="1700" dirty="0">
                <a:ea typeface="ＭＳ Ｐゴシック" panose="020B0600070205080204" pitchFamily="34" charset="-128"/>
              </a:rPr>
              <a:t>) in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R,</a:t>
            </a:r>
            <a:r>
              <a:rPr lang="en-US" altLang="en-US" sz="1700" dirty="0">
                <a:ea typeface="ＭＳ Ｐゴシック" panose="020B0600070205080204" pitchFamily="34" charset="-128"/>
              </a:rPr>
              <a:t> create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1. a new entity 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in the entity set </a:t>
            </a:r>
            <a:r>
              <a:rPr lang="en-US" altLang="en-US" sz="1700" i="1" dirty="0"/>
              <a:t>E       </a:t>
            </a:r>
            <a:r>
              <a:rPr lang="en-US" altLang="en-US" sz="1700" dirty="0"/>
              <a:t>2.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</a:t>
            </a:r>
            <a:r>
              <a:rPr lang="en-US" altLang="en-US" sz="1700" i="1" dirty="0" err="1"/>
              <a:t>a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A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700" dirty="0"/>
              <a:t>	      3.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b</a:t>
            </a:r>
            <a:r>
              <a:rPr lang="en-US" altLang="en-US" sz="1700" i="1" baseline="-25000" dirty="0"/>
              <a:t>i</a:t>
            </a:r>
            <a:r>
              <a:rPr lang="en-US" altLang="en-US" sz="1700" i="1" dirty="0"/>
              <a:t>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B</a:t>
            </a:r>
            <a:r>
              <a:rPr lang="en-US" altLang="en-US" sz="1700" i="1" dirty="0"/>
              <a:t>      </a:t>
            </a:r>
            <a:r>
              <a:rPr lang="en-US" altLang="en-US" sz="1700" dirty="0"/>
              <a:t>	             4. add (</a:t>
            </a:r>
            <a:r>
              <a:rPr lang="en-US" altLang="en-US" sz="1700" i="1" dirty="0" err="1"/>
              <a:t>e</a:t>
            </a:r>
            <a:r>
              <a:rPr lang="en-US" altLang="en-US" sz="1700" i="1" baseline="-25000" dirty="0" err="1"/>
              <a:t>i</a:t>
            </a:r>
            <a:r>
              <a:rPr lang="en-US" altLang="en-US" sz="1700" i="1" dirty="0"/>
              <a:t> , c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) to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98D97-0C41-4127-8946-9AD5E153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3" y="4230624"/>
            <a:ext cx="6516802" cy="221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9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275412E-4708-4FFB-A8BD-6C255990832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Alternatives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23950"/>
            <a:ext cx="7612170" cy="44477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In designing a database schema, we must ensure that we avoid two major pitfalls: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Redundancy:  a bad design  may result in repeat information.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Redundant representation of information may lead to data inconsistency among the various copies of information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Incompleteness: a bad design may make certain aspects of the enterprise difficult or impossible to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Avoiding bad designs is not enough. There may be a  large number  of  good designs from which we must choose.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75FB3B-D5B1-47CA-AF72-600243D3EE2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1050" y="-15875"/>
            <a:ext cx="8096250" cy="696913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Converting Non-Binary Relationships (Cont.)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294" y="1160463"/>
            <a:ext cx="7594854" cy="3387153"/>
          </a:xfrm>
        </p:spPr>
        <p:txBody>
          <a:bodyPr/>
          <a:lstStyle/>
          <a:p>
            <a:r>
              <a:rPr lang="en-US" altLang="en-US" sz="1700" dirty="0"/>
              <a:t>Also need to translate constraints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Translating all constraints may not be possible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There may be instances in the translated schema that</a:t>
            </a:r>
            <a:br>
              <a:rPr lang="en-US" altLang="en-US" sz="1700" dirty="0">
                <a:ea typeface="ＭＳ Ｐゴシック" panose="020B0600070205080204" pitchFamily="34" charset="-128"/>
              </a:rPr>
            </a:br>
            <a:r>
              <a:rPr lang="en-US" altLang="en-US" sz="1700" dirty="0">
                <a:ea typeface="ＭＳ Ｐゴシック" panose="020B0600070205080204" pitchFamily="34" charset="-128"/>
              </a:rPr>
              <a:t>cannot correspond to any instance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Exercise: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 add constraints to the relationships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A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,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B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 and R</a:t>
            </a:r>
            <a:r>
              <a:rPr lang="en-US" altLang="en-US" sz="1700" i="1" baseline="-25000" dirty="0">
                <a:ea typeface="ＭＳ Ｐゴシック" panose="020B0600070205080204" pitchFamily="34" charset="-128"/>
              </a:rPr>
              <a:t>C </a:t>
            </a:r>
            <a:r>
              <a:rPr lang="en-US" altLang="en-US" sz="1700" dirty="0">
                <a:ea typeface="ＭＳ Ｐゴシック" panose="020B0600070205080204" pitchFamily="34" charset="-128"/>
              </a:rPr>
              <a:t>to ensure that a newly created entity corresponds to exactly one entity in each of entity sets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A, B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We can avoid creating an identifying attribute by making E a weak entity set (described shortly) identified by the three relationship sets 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19469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C2CC3E-3224-40AD-B723-310FED80F62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E-R Design Decisions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6941"/>
            <a:ext cx="7523394" cy="4136580"/>
          </a:xfrm>
        </p:spPr>
        <p:txBody>
          <a:bodyPr/>
          <a:lstStyle/>
          <a:p>
            <a:r>
              <a:rPr lang="en-US" altLang="en-US" sz="1700" dirty="0"/>
              <a:t>The use of an attribute or entity set to represent an object.</a:t>
            </a:r>
          </a:p>
          <a:p>
            <a:r>
              <a:rPr lang="en-US" altLang="en-US" sz="1700" dirty="0"/>
              <a:t>Whether a real-world concept is best expressed by an entity set or a relationship set.</a:t>
            </a:r>
          </a:p>
          <a:p>
            <a:r>
              <a:rPr lang="en-US" altLang="en-US" sz="1700" dirty="0"/>
              <a:t>The use of a ternary relationship versus a pair of binary relationships.</a:t>
            </a:r>
          </a:p>
          <a:p>
            <a:r>
              <a:rPr lang="en-US" altLang="en-US" sz="1700" dirty="0"/>
              <a:t>The use of a strong or weak entity set.</a:t>
            </a:r>
          </a:p>
          <a:p>
            <a:r>
              <a:rPr lang="en-US" altLang="en-US" sz="1700" dirty="0"/>
              <a:t>The use of specialization/generalization – contributes to modularity in the design.</a:t>
            </a:r>
          </a:p>
          <a:p>
            <a:r>
              <a:rPr lang="en-US" altLang="en-US" sz="1700" dirty="0"/>
              <a:t>The use of aggregation – can treat the aggregate entity set as a single unit without concern for the details of its internal structure.</a:t>
            </a:r>
          </a:p>
        </p:txBody>
      </p:sp>
    </p:spTree>
    <p:extLst>
      <p:ext uri="{BB962C8B-B14F-4D97-AF65-F5344CB8AC3E}">
        <p14:creationId xmlns:p14="http://schemas.microsoft.com/office/powerpoint/2010/main" val="24730635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E487B1-7683-4B92-9A2E-C2E588216CFE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4501" y="155575"/>
            <a:ext cx="7874494" cy="61678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Summary of Symbols Used in E-R Notation</a:t>
            </a:r>
          </a:p>
        </p:txBody>
      </p:sp>
      <p:pic>
        <p:nvPicPr>
          <p:cNvPr id="798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56"/>
          <a:stretch>
            <a:fillRect/>
          </a:stretch>
        </p:blipFill>
        <p:spPr bwMode="auto">
          <a:xfrm>
            <a:off x="1078261" y="1344062"/>
            <a:ext cx="6987477" cy="4008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26831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F001CFF-1B65-48E2-A103-E7276A4941A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Symbols Used in E-R Notation (Cont.)</a:t>
            </a:r>
          </a:p>
        </p:txBody>
      </p:sp>
      <p:pic>
        <p:nvPicPr>
          <p:cNvPr id="808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72"/>
          <a:stretch>
            <a:fillRect/>
          </a:stretch>
        </p:blipFill>
        <p:spPr bwMode="auto">
          <a:xfrm>
            <a:off x="1719072" y="1265716"/>
            <a:ext cx="6511416" cy="442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7901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544F2F2-5A6B-4799-91D5-5773E98E905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End of  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Chapter  2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DAB4D9-DBE9-41E1-A278-0E7435847F7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Approaches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23950"/>
            <a:ext cx="7763090" cy="458190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Entity Relationship Model (covered in this chapter)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Models an enterprise as a collection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entities </a:t>
            </a:r>
            <a:r>
              <a:rPr lang="en-US" altLang="en-US" sz="1700" dirty="0">
                <a:ea typeface="ＭＳ Ｐゴシック" panose="020B0600070205080204" pitchFamily="34" charset="-128"/>
              </a:rPr>
              <a:t>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relationships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Entity: a “thing” or “object” in the enterprise that is distinguishable from other objects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Described by a set of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attributes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 dirty="0">
                <a:ea typeface="ＭＳ Ｐゴシック" panose="020B0600070205080204" pitchFamily="34" charset="-128"/>
              </a:rPr>
              <a:t>Relationship: an association among several entities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Represented diagrammatically by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entity-relationship diagram: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Normalization Theory (Chapter 7)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Formalize what designs are bad, and test for them</a:t>
            </a:r>
          </a:p>
          <a:p>
            <a:pPr lvl="1">
              <a:buFont typeface="Monotype Sorts" charset="2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334E2B-E53E-40B6-95AC-130B7A6B180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 of the ER Model</a:t>
            </a: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62F591-5EAB-44B3-8668-C4274CA39F6F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ER model -- Database Modeling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2375"/>
            <a:ext cx="7619746" cy="3678809"/>
          </a:xfrm>
        </p:spPr>
        <p:txBody>
          <a:bodyPr/>
          <a:lstStyle/>
          <a:p>
            <a:r>
              <a:rPr lang="en-US" altLang="en-US" sz="1700" dirty="0"/>
              <a:t>The ER data mode was developed to facilitate database design by allowing specification of an </a:t>
            </a:r>
            <a:r>
              <a:rPr lang="en-US" altLang="en-US" sz="1700" b="1" dirty="0">
                <a:solidFill>
                  <a:srgbClr val="002060"/>
                </a:solidFill>
              </a:rPr>
              <a:t>enterprise schema </a:t>
            </a:r>
            <a:r>
              <a:rPr lang="en-US" altLang="en-US" sz="1700" dirty="0"/>
              <a:t>that represents the overall logical structure of a database.</a:t>
            </a:r>
          </a:p>
          <a:p>
            <a:r>
              <a:rPr lang="en-US" altLang="en-US" sz="1700" dirty="0"/>
              <a:t>The ER data model employs three basic concepts: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entity sets,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relationship sets,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attributes.</a:t>
            </a:r>
          </a:p>
          <a:p>
            <a:r>
              <a:rPr lang="en-US" altLang="en-US" sz="1700" dirty="0"/>
              <a:t>The ER model also has an associated diagrammatic representation, the </a:t>
            </a:r>
            <a:r>
              <a:rPr lang="en-US" altLang="en-US" sz="1700" b="1" dirty="0">
                <a:solidFill>
                  <a:srgbClr val="002060"/>
                </a:solidFill>
              </a:rPr>
              <a:t>ER diagram</a:t>
            </a:r>
            <a:r>
              <a:rPr lang="en-US" altLang="en-US" sz="1700" dirty="0"/>
              <a:t>, which can express the overall logical structure of a database graphically</a:t>
            </a:r>
            <a:r>
              <a:rPr lang="en-US" altLang="en-US" sz="2000" dirty="0"/>
              <a:t>.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119461</TotalTime>
  <Words>3741</Words>
  <Application>Microsoft Office PowerPoint</Application>
  <PresentationFormat>On-screen Show (4:3)</PresentationFormat>
  <Paragraphs>400</Paragraphs>
  <Slides>64</Slides>
  <Notes>64</Notes>
  <HiddenSlides>4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  <vt:variant>
        <vt:lpstr>Custom Shows</vt:lpstr>
      </vt:variant>
      <vt:variant>
        <vt:i4>1</vt:i4>
      </vt:variant>
    </vt:vector>
  </HeadingPairs>
  <TitlesOfParts>
    <vt:vector size="74" baseType="lpstr">
      <vt:lpstr>ＭＳ Ｐゴシック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2: Database Design Using the E-R Model</vt:lpstr>
      <vt:lpstr>Outline</vt:lpstr>
      <vt:lpstr>Outline</vt:lpstr>
      <vt:lpstr>Design Phases</vt:lpstr>
      <vt:lpstr>Design Phases (Cont.)</vt:lpstr>
      <vt:lpstr>Design Alternatives</vt:lpstr>
      <vt:lpstr>Design Approaches</vt:lpstr>
      <vt:lpstr>Outline of the ER Model</vt:lpstr>
      <vt:lpstr>ER model -- Database Modeling</vt:lpstr>
      <vt:lpstr>Entity Sets</vt:lpstr>
      <vt:lpstr>Entity Sets -- instructor and student</vt:lpstr>
      <vt:lpstr>Representing Entity sets in ER Diagram</vt:lpstr>
      <vt:lpstr>Relationship Sets</vt:lpstr>
      <vt:lpstr>Relationship Sets (Cont.)</vt:lpstr>
      <vt:lpstr>Representing Relationship  Sets via ER Diagrams </vt:lpstr>
      <vt:lpstr>Relationship Sets (Cont.)</vt:lpstr>
      <vt:lpstr>Relationship Sets with Attributes</vt:lpstr>
      <vt:lpstr>Roles</vt:lpstr>
      <vt:lpstr>Degree of a Relationship Set</vt:lpstr>
      <vt:lpstr>Non-binary Relationship Sets</vt:lpstr>
      <vt:lpstr>Complex Attributes</vt:lpstr>
      <vt:lpstr>Composite Attributes</vt:lpstr>
      <vt:lpstr>Representing Complex Attributes  in ER Diagram</vt:lpstr>
      <vt:lpstr>Mapping Cardinality Constraints</vt:lpstr>
      <vt:lpstr>Mapping Cardinalities</vt:lpstr>
      <vt:lpstr>Mapping Cardinalities </vt:lpstr>
      <vt:lpstr>Representing Cardinality Constraints in ER Diagram</vt:lpstr>
      <vt:lpstr>One-to-Many Relationship</vt:lpstr>
      <vt:lpstr>Many-to-One Relationships</vt:lpstr>
      <vt:lpstr>Many-to-Many Relationship</vt:lpstr>
      <vt:lpstr>Total and Partial Participation</vt:lpstr>
      <vt:lpstr>Notation for Expressing More Complex Constraints</vt:lpstr>
      <vt:lpstr>Cardinality Constraints on Ternary Relationship</vt:lpstr>
      <vt:lpstr>Primary Key</vt:lpstr>
      <vt:lpstr>Primary key for Entity Sets</vt:lpstr>
      <vt:lpstr>Primary Key for Relationship Sets</vt:lpstr>
      <vt:lpstr>Choice of Primary key for Binary Relationship</vt:lpstr>
      <vt:lpstr>Weak Entity Sets</vt:lpstr>
      <vt:lpstr>Weak Entity Sets (Cont.)</vt:lpstr>
      <vt:lpstr>Weak Entity Sets (Cont.)</vt:lpstr>
      <vt:lpstr>Expressing Weak Entity Sets</vt:lpstr>
      <vt:lpstr>Redundant Attributes</vt:lpstr>
      <vt:lpstr>E-R Diagram for a University Enterprise</vt:lpstr>
      <vt:lpstr>Extended E-R Features</vt:lpstr>
      <vt:lpstr>Specialization</vt:lpstr>
      <vt:lpstr>Specialization Example</vt:lpstr>
      <vt:lpstr>Generalization</vt:lpstr>
      <vt:lpstr>Completeness constraint</vt:lpstr>
      <vt:lpstr>Completeness constraint (Cont.)</vt:lpstr>
      <vt:lpstr>Aggregation</vt:lpstr>
      <vt:lpstr>Aggregation (Cont.)</vt:lpstr>
      <vt:lpstr>Aggregation (Cont.)</vt:lpstr>
      <vt:lpstr>Design Issues</vt:lpstr>
      <vt:lpstr>Common Mistakes in E-R Diagrams</vt:lpstr>
      <vt:lpstr>Common Mistakes in E-R Diagrams (Cont.)</vt:lpstr>
      <vt:lpstr>Entities vs. Attributes</vt:lpstr>
      <vt:lpstr>Entities vs. Relationship sets</vt:lpstr>
      <vt:lpstr>Binary Vs. Non-Binary Relationships</vt:lpstr>
      <vt:lpstr>Converting Non-Binary Relationships to Binary Form</vt:lpstr>
      <vt:lpstr>Converting Non-Binary Relationships (Cont.)</vt:lpstr>
      <vt:lpstr>E-R Design Decisions</vt:lpstr>
      <vt:lpstr>Summary of Symbols Used in E-R Notation</vt:lpstr>
      <vt:lpstr>Symbols Used in E-R Notation (Cont.)</vt:lpstr>
      <vt:lpstr>End of  Chapter  2 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hamid ravaee</cp:lastModifiedBy>
  <cp:revision>499</cp:revision>
  <cp:lastPrinted>1999-06-28T19:27:31Z</cp:lastPrinted>
  <dcterms:created xsi:type="dcterms:W3CDTF">2009-12-21T15:40:22Z</dcterms:created>
  <dcterms:modified xsi:type="dcterms:W3CDTF">2024-02-26T20:01:27Z</dcterms:modified>
</cp:coreProperties>
</file>