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handoutMasterIdLst>
    <p:handoutMasterId r:id="rId33"/>
  </p:handoutMasterIdLst>
  <p:sldIdLst>
    <p:sldId id="335" r:id="rId2"/>
    <p:sldId id="336" r:id="rId3"/>
    <p:sldId id="337" r:id="rId4"/>
    <p:sldId id="367" r:id="rId5"/>
    <p:sldId id="338" r:id="rId6"/>
    <p:sldId id="364" r:id="rId7"/>
    <p:sldId id="340" r:id="rId8"/>
    <p:sldId id="341" r:id="rId9"/>
    <p:sldId id="342" r:id="rId10"/>
    <p:sldId id="343" r:id="rId11"/>
    <p:sldId id="344" r:id="rId12"/>
    <p:sldId id="345" r:id="rId13"/>
    <p:sldId id="368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6517" autoAdjust="0"/>
  </p:normalViewPr>
  <p:slideViewPr>
    <p:cSldViewPr snapToGrid="0">
      <p:cViewPr varScale="1">
        <p:scale>
          <a:sx n="67" d="100"/>
          <a:sy n="67" d="100"/>
        </p:scale>
        <p:origin x="1332" y="6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21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9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 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Procedural versus non-procedural, or declarative</a:t>
            </a:r>
          </a:p>
          <a:p>
            <a:r>
              <a:rPr lang="en-US" altLang="en-US" sz="1700" dirty="0"/>
              <a:t>“Pure” languages:</a:t>
            </a:r>
          </a:p>
          <a:p>
            <a:pPr lvl="1"/>
            <a:r>
              <a:rPr lang="en-US" altLang="en-US" sz="1700" dirty="0"/>
              <a:t>Relational algebra</a:t>
            </a:r>
          </a:p>
          <a:p>
            <a:pPr lvl="1"/>
            <a:r>
              <a:rPr lang="en-US" altLang="en-US" sz="1700" dirty="0"/>
              <a:t>Tuple relational calculus</a:t>
            </a:r>
          </a:p>
          <a:p>
            <a:pPr lvl="1"/>
            <a:r>
              <a:rPr lang="en-US" altLang="en-US" sz="1700" dirty="0"/>
              <a:t>Domain relational calculus</a:t>
            </a:r>
          </a:p>
          <a:p>
            <a:r>
              <a:rPr lang="en-US" altLang="en-US" sz="1700" dirty="0"/>
              <a:t>The above 3 pure languages are equivalent in computing power</a:t>
            </a:r>
          </a:p>
          <a:p>
            <a:r>
              <a:rPr lang="en-US" altLang="en-US" sz="1700" dirty="0"/>
              <a:t>We will concentrate in this chapter on relational algebra</a:t>
            </a:r>
          </a:p>
          <a:p>
            <a:pPr lvl="1"/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</a:t>
            </a:r>
          </a:p>
          <a:p>
            <a:pPr lvl="1"/>
            <a:r>
              <a:rPr lang="en-US" altLang="en-US" sz="1700" dirty="0"/>
              <a:t>Consists of 6 basic operations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1700" dirty="0"/>
              <a:t>Six basic operators</a:t>
            </a:r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endParaRPr lang="en-US" altLang="en-US" sz="1700" dirty="0"/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Cartesian product: x</a:t>
            </a:r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1858"/>
          <a:stretch/>
        </p:blipFill>
        <p:spPr>
          <a:xfrm>
            <a:off x="1735698" y="4125699"/>
            <a:ext cx="4932139" cy="12231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83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9823"/>
          <a:stretch/>
        </p:blipFill>
        <p:spPr>
          <a:xfrm>
            <a:off x="2386431" y="2422578"/>
            <a:ext cx="4216669" cy="37498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2" b="6551"/>
          <a:stretch/>
        </p:blipFill>
        <p:spPr>
          <a:xfrm>
            <a:off x="1669591" y="727075"/>
            <a:ext cx="5459492" cy="59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878"/>
          <a:stretch/>
        </p:blipFill>
        <p:spPr>
          <a:xfrm>
            <a:off x="938783" y="1926336"/>
            <a:ext cx="7416310" cy="41345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>
                <a:blip r:embed="rId3"/>
                <a:stretch>
                  <a:fillRect l="-558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046BBCE-73BA-4F9A-A63C-4CE16E87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7449" r="37780" b="13863"/>
          <a:stretch/>
        </p:blipFill>
        <p:spPr>
          <a:xfrm>
            <a:off x="3481551" y="2414016"/>
            <a:ext cx="1818732" cy="28747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FD242B5-7E15-4908-A992-5D9C0D3A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817" r="40862" b="33302"/>
          <a:stretch/>
        </p:blipFill>
        <p:spPr>
          <a:xfrm>
            <a:off x="3584772" y="4723514"/>
            <a:ext cx="1373862" cy="82431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B4CEA55-B6FE-4CA5-8F34-E2CFAC349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709" r="41294" b="41353"/>
          <a:stretch/>
        </p:blipFill>
        <p:spPr>
          <a:xfrm>
            <a:off x="3971064" y="4882073"/>
            <a:ext cx="1201872" cy="983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sz="1700" dirty="0"/>
              <a:t>Query 1</a:t>
            </a:r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</a:p>
              <a:p>
                <a:r>
                  <a:rPr lang="en-US" altLang="en-US" sz="17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151978-E921-4884-8DCD-8A5563064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3197"/>
          <a:stretch/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4900"/>
            <a:ext cx="6790690" cy="3515868"/>
          </a:xfrm>
        </p:spPr>
        <p:txBody>
          <a:bodyPr lIns="90488" tIns="44450" rIns="90488" bIns="44450"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instructor 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name, dept_name, salary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364921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</a:p>
          <a:p>
            <a:r>
              <a:rPr lang="en-US" altLang="en-US" sz="1700" dirty="0"/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2967B4-430E-442F-B611-B9DC46ED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1948917" y="2188304"/>
            <a:ext cx="4702738" cy="3713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D43850F-C798-4B0C-AB3F-7891AC7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2589387" y="2909279"/>
            <a:ext cx="4483051" cy="3540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64768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</a:t>
            </a:r>
            <a:r>
              <a:rPr lang="en-US" altLang="en-US" sz="1700" dirty="0">
                <a:sym typeface="Symbol" panose="05050102010706020507" pitchFamily="18" charset="2"/>
              </a:rPr>
              <a:t>hich one?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 in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sym typeface="Symbol" panose="05050102010706020507" pitchFamily="18" charset="2"/>
              </a:rPr>
              <a:t>department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002" y="1383738"/>
            <a:ext cx="8131996" cy="48719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93891</TotalTime>
  <Words>2048</Words>
  <Application>Microsoft Office PowerPoint</Application>
  <PresentationFormat>On-screen Show (4:3)</PresentationFormat>
  <Paragraphs>234</Paragraphs>
  <Slides>30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  <vt:variant>
        <vt:lpstr>Custom Shows</vt:lpstr>
      </vt:variant>
      <vt:variant>
        <vt:i4>1</vt:i4>
      </vt:variant>
    </vt:vector>
  </HeadingPairs>
  <TitlesOfParts>
    <vt:vector size="41" baseType="lpstr">
      <vt:lpstr>ＭＳ Ｐゴシック</vt:lpstr>
      <vt:lpstr>Arial</vt:lpstr>
      <vt:lpstr>Cambria Math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3: Intro to 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 Schema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 Operation</vt:lpstr>
      <vt:lpstr>Join Operation (Cont.)</vt:lpstr>
      <vt:lpstr>Join Operation (Cont.)</vt:lpstr>
      <vt:lpstr>Union Operation</vt:lpstr>
      <vt:lpstr>Union Operation (Cont.)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Equivalent 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hamid ravaee</cp:lastModifiedBy>
  <cp:revision>482</cp:revision>
  <cp:lastPrinted>1999-06-28T19:27:31Z</cp:lastPrinted>
  <dcterms:created xsi:type="dcterms:W3CDTF">2009-12-21T15:40:22Z</dcterms:created>
  <dcterms:modified xsi:type="dcterms:W3CDTF">2024-02-13T09:06:43Z</dcterms:modified>
</cp:coreProperties>
</file>