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8"/>
  </p:notesMasterIdLst>
  <p:handoutMasterIdLst>
    <p:handoutMasterId r:id="rId59"/>
  </p:handoutMasterIdLst>
  <p:sldIdLst>
    <p:sldId id="438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372" r:id="rId38"/>
    <p:sldId id="373" r:id="rId39"/>
    <p:sldId id="374" r:id="rId40"/>
    <p:sldId id="375" r:id="rId41"/>
    <p:sldId id="376" r:id="rId42"/>
    <p:sldId id="43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4" autoAdjust="0"/>
    <p:restoredTop sz="94737" autoAdjust="0"/>
  </p:normalViewPr>
  <p:slideViewPr>
    <p:cSldViewPr snapToGrid="0">
      <p:cViewPr varScale="1">
        <p:scale>
          <a:sx n="105" d="100"/>
          <a:sy n="105" d="100"/>
        </p:scale>
        <p:origin x="1530" y="9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C98366-10B6-4C97-9C68-1B8DAD89E8AC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9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0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1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7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8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9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9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2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4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13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78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39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07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89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90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00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48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9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9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6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8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69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82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8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32EFA-99EE-40E3-9AB5-36B847B8CD1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81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4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5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04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6: 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537974" cy="3124643"/>
          </a:xfrm>
        </p:spPr>
        <p:txBody>
          <a:bodyPr/>
          <a:lstStyle/>
          <a:p>
            <a:r>
              <a:rPr lang="en-US" altLang="en-US" sz="1700" dirty="0"/>
              <a:t>Decide whether a particular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decompose it into  set of relations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 </a:t>
            </a:r>
          </a:p>
          <a:p>
            <a:pPr lvl="1"/>
            <a:r>
              <a:rPr lang="en-US" altLang="en-US" sz="1700" dirty="0"/>
              <a:t>Each relation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r>
              <a:rPr lang="en-US" altLang="en-US" sz="1700" dirty="0"/>
              <a:t>Our theory is based on:</a:t>
            </a:r>
          </a:p>
          <a:p>
            <a:pPr lvl="1"/>
            <a:r>
              <a:rPr lang="en-US" altLang="en-US" sz="1700" dirty="0"/>
              <a:t>Functional dependencies</a:t>
            </a:r>
          </a:p>
          <a:p>
            <a:pPr lvl="1"/>
            <a:r>
              <a:rPr lang="en-US" altLang="en-US" sz="17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There are usually a variety of constraints (rules) on the data in the real world.</a:t>
            </a:r>
            <a:endParaRPr lang="en-US" altLang="en-US" sz="1700" i="1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For example, some of the constraints that are expected to hold  in a university database are: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Students and instructors are uniquely identified by their ID.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student and instructor has only one name.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instructor and student is (primarily) associated with only one department.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department has only one value for its budget, and only one associated building.</a:t>
            </a:r>
          </a:p>
        </p:txBody>
      </p:sp>
    </p:spTree>
    <p:extLst>
      <p:ext uri="{BB962C8B-B14F-4D97-AF65-F5344CB8AC3E}">
        <p14:creationId xmlns:p14="http://schemas.microsoft.com/office/powerpoint/2010/main" val="68786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7"/>
            <a:ext cx="7619746" cy="2990531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An instance of a relation that satisfies all such real-world constraints is called a 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legal instance </a:t>
            </a:r>
            <a:r>
              <a:rPr lang="en-US" altLang="en-US" sz="1700" dirty="0">
                <a:ea typeface="ＭＳ Ｐゴシック" pitchFamily="34" charset="-128"/>
              </a:rPr>
              <a:t>of the relation;</a:t>
            </a:r>
            <a:endParaRPr lang="en-US" altLang="en-US" sz="1700" dirty="0"/>
          </a:p>
          <a:p>
            <a:r>
              <a:rPr lang="en-US" altLang="en-US" sz="1700" dirty="0">
                <a:ea typeface="ＭＳ Ｐゴシック" pitchFamily="34" charset="-128"/>
              </a:rPr>
              <a:t> A legal instance of a database is one where all the relation instances are legal instances</a:t>
            </a:r>
            <a:endParaRPr lang="en-US" altLang="en-US" sz="1700" dirty="0"/>
          </a:p>
          <a:p>
            <a:r>
              <a:rPr lang="en-US" altLang="en-US" sz="1700" dirty="0"/>
              <a:t>Constraints on the set of legal relations.</a:t>
            </a:r>
          </a:p>
          <a:p>
            <a:r>
              <a:rPr lang="en-US" altLang="en-US" sz="1700" dirty="0"/>
              <a:t>Require that the value for a certain set of attributes determines uniquely the value for another set of attributes.</a:t>
            </a:r>
          </a:p>
          <a:p>
            <a:r>
              <a:rPr lang="en-US" altLang="en-US" sz="1700" dirty="0"/>
              <a:t>A functional dependency is a generalization of the notion of a </a:t>
            </a:r>
            <a:r>
              <a:rPr lang="en-US" altLang="en-US" sz="1700" i="1" dirty="0"/>
              <a:t>key.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43218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On this instance, </a:t>
            </a:r>
            <a:r>
              <a:rPr lang="en-US" altLang="en-US" sz="1700" i="1" dirty="0"/>
              <a:t>B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/>
              <a:t> </a:t>
            </a:r>
            <a:r>
              <a:rPr lang="en-US" altLang="en-US" sz="1700" i="1" dirty="0"/>
              <a:t>A</a:t>
            </a:r>
            <a:r>
              <a:rPr lang="en-US" altLang="en-US" sz="1700" dirty="0"/>
              <a:t> hold;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B</a:t>
            </a:r>
            <a:r>
              <a:rPr lang="en-US" altLang="en-US" sz="1700" dirty="0"/>
              <a:t> does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 hold,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14157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4" y="1217613"/>
            <a:ext cx="7546019" cy="2720403"/>
          </a:xfrm>
        </p:spPr>
        <p:txBody>
          <a:bodyPr/>
          <a:lstStyle/>
          <a:p>
            <a:r>
              <a:rPr lang="en-US" altLang="en-US" sz="1700" dirty="0"/>
              <a:t>Given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set of functional dependencies, there are certain other functional dependencies that are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dirty="0"/>
              <a:t> If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and 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</a:t>
            </a:r>
            <a:r>
              <a:rPr lang="en-US" altLang="en-US" sz="1700" dirty="0">
                <a:sym typeface="Monotype Sorts" pitchFamily="-84" charset="2"/>
              </a:rPr>
              <a:t>,  then we can infer that 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sz="1700" dirty="0">
                <a:sym typeface="Monotype Sorts" pitchFamily="-84" charset="2"/>
              </a:rPr>
              <a:t>etc.</a:t>
            </a:r>
            <a:endParaRPr lang="en-US" altLang="en-US" sz="1700" dirty="0"/>
          </a:p>
          <a:p>
            <a:r>
              <a:rPr lang="en-US" altLang="en-US" sz="1700" dirty="0"/>
              <a:t>The set of </a:t>
            </a:r>
            <a:r>
              <a:rPr lang="en-US" altLang="en-US" sz="1700" b="1" dirty="0">
                <a:solidFill>
                  <a:srgbClr val="002060"/>
                </a:solidFill>
              </a:rPr>
              <a:t>all</a:t>
            </a:r>
            <a:r>
              <a:rPr lang="en-US" altLang="en-US" sz="1700" dirty="0"/>
              <a:t> functional dependencies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 is the </a:t>
            </a:r>
            <a:r>
              <a:rPr lang="en-US" altLang="en-US" sz="1700" b="1" dirty="0">
                <a:solidFill>
                  <a:srgbClr val="002060"/>
                </a:solidFill>
              </a:rPr>
              <a:t>closure</a:t>
            </a:r>
            <a:r>
              <a:rPr lang="en-US" altLang="en-US" sz="1700" dirty="0"/>
              <a:t> 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We denote the </a:t>
            </a:r>
            <a:r>
              <a:rPr lang="en-US" altLang="en-US" sz="1700" i="1" dirty="0"/>
              <a:t>closure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 by </a:t>
            </a:r>
            <a:r>
              <a:rPr lang="en-US" altLang="en-US" sz="1700" b="1" i="1" dirty="0">
                <a:solidFill>
                  <a:srgbClr val="002060"/>
                </a:solidFill>
              </a:rPr>
              <a:t>F</a:t>
            </a:r>
            <a:r>
              <a:rPr lang="en-US" altLang="en-US" sz="1700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sz="1700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425141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Keys and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for relation schema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</a:t>
            </a:r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dirty="0">
                <a:sym typeface="Monotype Sorts" pitchFamily="-84" charset="2"/>
              </a:rPr>
              <a:t> is a candidate key for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for no </a:t>
            </a:r>
            <a:r>
              <a:rPr lang="en-US" altLang="en-US" sz="1700" dirty="0">
                <a:sym typeface="Symbol" panose="05050102010706020507" pitchFamily="18" charset="2"/>
              </a:rPr>
              <a:t>  </a:t>
            </a:r>
            <a:r>
              <a:rPr lang="en-US" altLang="en-US" sz="1700" i="1" dirty="0">
                <a:sym typeface="Symbol" panose="05050102010706020507" pitchFamily="18" charset="2"/>
              </a:rPr>
              <a:t>K, </a:t>
            </a:r>
            <a:r>
              <a:rPr lang="en-US" altLang="en-US" sz="1700" dirty="0">
                <a:sym typeface="Symbol" panose="05050102010706020507" pitchFamily="18" charset="2"/>
              </a:rPr>
              <a:t> 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Functional dependencies allow us to express constraints that cannot be expressed using </a:t>
            </a:r>
            <a:r>
              <a:rPr lang="en-US" altLang="en-US" sz="1700" dirty="0" err="1"/>
              <a:t>superkeys</a:t>
            </a:r>
            <a:r>
              <a:rPr lang="en-US" altLang="en-US" sz="1700" dirty="0"/>
              <a:t>.  Consider the schema: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r>
              <a:rPr lang="en-US" altLang="en-US" sz="1700" i="1" dirty="0"/>
              <a:t>.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We expect these functional dependencies to hold: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                      ID </a:t>
            </a:r>
            <a:r>
              <a:rPr lang="en-US" altLang="en-US" sz="1700" dirty="0">
                <a:sym typeface="Wingdings" panose="05000000000000000000" pitchFamily="2" charset="2"/>
              </a:rPr>
              <a:t></a:t>
            </a:r>
            <a:r>
              <a:rPr lang="en-US" altLang="en-US" sz="1700" i="1" dirty="0">
                <a:sym typeface="Wingdings" panose="05000000000000000000" pitchFamily="2" charset="2"/>
              </a:rPr>
              <a:t> building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	</a:t>
            </a:r>
            <a:r>
              <a:rPr lang="en-US" altLang="en-US" sz="1700" dirty="0">
                <a:sym typeface="Monotype Sorts" pitchFamily="-84" charset="2"/>
              </a:rPr>
              <a:t>but would not expect the following to hold: 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			</a:t>
            </a:r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salary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847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Functional Dependencies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1700" dirty="0"/>
              <a:t>We use functional dependencies to:</a:t>
            </a:r>
          </a:p>
          <a:p>
            <a:pPr lvl="1"/>
            <a:r>
              <a:rPr lang="en-US" altLang="en-US" sz="1700" dirty="0"/>
              <a:t>To test relations to see if they are legal under a given set of functional dependencies. </a:t>
            </a:r>
          </a:p>
          <a:p>
            <a:pPr lvl="2"/>
            <a:r>
              <a:rPr lang="en-US" altLang="en-US" sz="1700" dirty="0"/>
              <a:t> If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legal under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dependencies, we say that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satisfies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i="1" dirty="0"/>
              <a:t>F.</a:t>
            </a:r>
            <a:endParaRPr lang="en-US" altLang="en-US" sz="1700" dirty="0"/>
          </a:p>
          <a:p>
            <a:pPr lvl="1"/>
            <a:r>
              <a:rPr lang="en-US" altLang="en-US" sz="1700" dirty="0"/>
              <a:t>To specify constraints on the set of legal relations</a:t>
            </a:r>
          </a:p>
          <a:p>
            <a:pPr lvl="2"/>
            <a:r>
              <a:rPr lang="en-US" altLang="en-US" sz="1700" dirty="0"/>
              <a:t>We say that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if all legal relations 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satisfy the set of functional dependencies </a:t>
            </a:r>
            <a:r>
              <a:rPr lang="en-US" altLang="en-US" sz="1700" i="1" dirty="0"/>
              <a:t>F.</a:t>
            </a:r>
          </a:p>
          <a:p>
            <a:r>
              <a:rPr lang="en-US" altLang="en-US" sz="1700" dirty="0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 altLang="en-US" sz="1700" dirty="0"/>
              <a:t>For example, a specific instance 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may, by chance, satisfy 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88239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Trivial Functional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Monotype Sorts" pitchFamily="-84" charset="2"/>
              </a:rPr>
              <a:t>functional dependency is 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trivial</a:t>
            </a:r>
            <a:r>
              <a:rPr lang="en-US" altLang="en-US" sz="1700" dirty="0">
                <a:sym typeface="Monotype Sorts" pitchFamily="-84" charset="2"/>
              </a:rPr>
              <a:t> if it is satisfied by all instances of a relation</a:t>
            </a:r>
          </a:p>
          <a:p>
            <a:r>
              <a:rPr lang="en-US" altLang="en-US" sz="1800" dirty="0">
                <a:sym typeface="Monotype Sorts" pitchFamily="-84" charset="2"/>
              </a:rPr>
              <a:t>Example</a:t>
            </a:r>
            <a:r>
              <a:rPr lang="en-US" altLang="en-US" sz="1800" i="1" dirty="0">
                <a:sym typeface="Monotype Sorts" pitchFamily="-84" charset="2"/>
              </a:rPr>
              <a:t>: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ID, 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name</a:t>
            </a:r>
          </a:p>
          <a:p>
            <a:r>
              <a:rPr lang="en-US" altLang="en-US" sz="1800" dirty="0">
                <a:sym typeface="Monotype Sorts" pitchFamily="-84" charset="2"/>
              </a:rPr>
              <a:t>In general, </a:t>
            </a:r>
            <a:r>
              <a:rPr lang="en-US" altLang="en-US" sz="1800" dirty="0">
                <a:sym typeface="Symbol" panose="05050102010706020507" pitchFamily="18" charset="2"/>
              </a:rPr>
              <a:t> </a:t>
            </a:r>
            <a:r>
              <a:rPr lang="en-US" altLang="en-US" sz="1800" dirty="0">
                <a:sym typeface="Monotype Sorts" pitchFamily="-84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 </a:t>
            </a:r>
            <a:r>
              <a:rPr lang="en-US" altLang="en-US" sz="1800" dirty="0">
                <a:sym typeface="Symbol" panose="05050102010706020507" pitchFamily="18" charset="2"/>
              </a:rPr>
              <a:t>is trivial if</a:t>
            </a:r>
            <a:r>
              <a:rPr lang="en-US" altLang="en-US" sz="1800" i="1" dirty="0">
                <a:sym typeface="Symbol" panose="05050102010706020507" pitchFamily="18" charset="2"/>
              </a:rPr>
              <a:t> </a:t>
            </a:r>
            <a:r>
              <a:rPr lang="en-US" altLang="en-US" sz="1800" dirty="0">
                <a:sym typeface="Symbol" panose="05050102010706020507" pitchFamily="18" charset="2"/>
              </a:rPr>
              <a:t>   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180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We can use functional dependencies to show when certain decomposition are lossless. 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For the case of</a:t>
            </a:r>
            <a:r>
              <a:rPr lang="en-US" altLang="en-US" sz="1700" i="1" dirty="0"/>
              <a:t> R</a:t>
            </a:r>
            <a:r>
              <a:rPr lang="en-US" altLang="en-US" sz="1700" dirty="0"/>
              <a:t> = (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)</a:t>
            </a:r>
            <a:r>
              <a:rPr lang="en-US" altLang="en-US" sz="1700" i="1" dirty="0"/>
              <a:t>,</a:t>
            </a:r>
            <a:r>
              <a:rPr lang="en-US" altLang="en-US" sz="1700" dirty="0"/>
              <a:t> we require that for all possible relations </a:t>
            </a:r>
            <a:r>
              <a:rPr lang="en-US" altLang="en-US" sz="1700" i="1" dirty="0"/>
              <a:t>r</a:t>
            </a:r>
            <a:r>
              <a:rPr lang="en-US" altLang="en-US" sz="1700" dirty="0"/>
              <a:t> on schema </a:t>
            </a:r>
            <a:r>
              <a:rPr lang="en-US" altLang="en-US" sz="1700" i="1" dirty="0"/>
              <a:t>R</a:t>
            </a:r>
          </a:p>
          <a:p>
            <a:pPr>
              <a:buFont typeface="Monotype Sorts" pitchFamily="-84" charset="2"/>
              <a:buNone/>
              <a:tabLst>
                <a:tab pos="2292350" algn="l"/>
                <a:tab pos="2976563" algn="l"/>
              </a:tabLst>
            </a:pPr>
            <a:r>
              <a:rPr lang="en-US" altLang="en-US" sz="1700" baseline="-25000" dirty="0"/>
              <a:t>		</a:t>
            </a:r>
            <a:r>
              <a:rPr lang="en-US" altLang="en-US" sz="1700" i="1" dirty="0"/>
              <a:t>r =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   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 is lossless decomposition  if at</a:t>
            </a:r>
            <a:r>
              <a:rPr lang="en-US" altLang="en-US" sz="1700" dirty="0"/>
              <a:t> least one of the following dependencies is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endParaRPr lang="en-US" altLang="en-US" sz="1700" dirty="0"/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4192247" y="251722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     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Note: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 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</a:t>
            </a:r>
            <a:r>
              <a:rPr lang="en-US" altLang="en-US" sz="1700" dirty="0">
                <a:sym typeface="Monotype Sorts" pitchFamily="-84" charset="2"/>
              </a:rPr>
              <a:t>is a shorthand notation for 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B, C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13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113" y="1163638"/>
            <a:ext cx="6920103" cy="1847786"/>
          </a:xfrm>
        </p:spPr>
        <p:txBody>
          <a:bodyPr/>
          <a:lstStyle/>
          <a:p>
            <a:r>
              <a:rPr lang="en-US" altLang="en-US" sz="1700" dirty="0"/>
              <a:t>Features of Good Relational Design</a:t>
            </a:r>
          </a:p>
          <a:p>
            <a:r>
              <a:rPr lang="en-US" altLang="en-US" sz="1700" dirty="0"/>
              <a:t>Functional Dependencies</a:t>
            </a:r>
          </a:p>
          <a:p>
            <a:r>
              <a:rPr lang="en-US" altLang="en-US" sz="1700" dirty="0"/>
              <a:t>Decomposition Using Functional Dependencies</a:t>
            </a:r>
          </a:p>
          <a:p>
            <a:r>
              <a:rPr lang="en-US" altLang="en-US" sz="1700" dirty="0"/>
              <a:t>Normal Forms</a:t>
            </a:r>
          </a:p>
          <a:p>
            <a:r>
              <a:rPr lang="en-US" altLang="en-US" sz="1700" dirty="0"/>
              <a:t>Functional Dependency Theory</a:t>
            </a:r>
          </a:p>
          <a:p>
            <a:r>
              <a:rPr lang="en-US" altLang="en-US" sz="1700" dirty="0"/>
              <a:t>Algorithms for Decomposition using Functional Dependencies</a:t>
            </a:r>
          </a:p>
          <a:p>
            <a:r>
              <a:rPr lang="en-US" altLang="en-US" sz="1700" dirty="0"/>
              <a:t>Decomposition Using Multivalued Dependencies </a:t>
            </a:r>
          </a:p>
          <a:p>
            <a:r>
              <a:rPr lang="en-US" altLang="en-US" sz="1700" dirty="0"/>
              <a:t>More Normal Form</a:t>
            </a:r>
          </a:p>
          <a:p>
            <a:r>
              <a:rPr lang="en-US" altLang="en-US" sz="1700" dirty="0"/>
              <a:t>Atomic Domains and First Normal Form</a:t>
            </a:r>
          </a:p>
          <a:p>
            <a:r>
              <a:rPr lang="en-US" altLang="en-US" sz="1700" dirty="0"/>
              <a:t>Database-Design Process</a:t>
            </a:r>
          </a:p>
          <a:p>
            <a:r>
              <a:rPr lang="en-US" altLang="en-US" sz="1700" dirty="0"/>
              <a:t>Modeling Temporal Data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852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396283" cy="3539172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Testing functional dependency constraints each time the database is updated can be costly</a:t>
            </a:r>
          </a:p>
          <a:p>
            <a:pPr>
              <a:defRPr/>
            </a:pPr>
            <a:r>
              <a:rPr lang="en-US" altLang="en-US" sz="1700" dirty="0"/>
              <a:t>It is useful to design the database in a way that constraints can be tested efficiently.  </a:t>
            </a:r>
          </a:p>
          <a:p>
            <a:pPr>
              <a:defRPr/>
            </a:pPr>
            <a:r>
              <a:rPr lang="en-US" altLang="en-US" sz="1700" dirty="0"/>
              <a:t>If testing a functional dependency can be done by considering just one relation, then the cost of testing this constraint is low</a:t>
            </a:r>
          </a:p>
          <a:p>
            <a:pPr>
              <a:defRPr/>
            </a:pPr>
            <a:r>
              <a:rPr lang="en-US" altLang="en-US" sz="1700" dirty="0"/>
              <a:t>When decomposing a relation it is possible that it is no longer possible to do the testing without having to perform a Cartesian Produced.</a:t>
            </a:r>
          </a:p>
          <a:p>
            <a:pPr>
              <a:defRPr/>
            </a:pPr>
            <a:r>
              <a:rPr lang="en-US" altLang="en-US" sz="1700" dirty="0"/>
              <a:t>A decomposition that makes it computationally hard to enforce functional dependency is said to be NOT </a:t>
            </a:r>
            <a:r>
              <a:rPr lang="en-US" altLang="en-US" sz="17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itchFamily="18" charset="2"/>
              </a:rPr>
              <a:t>dept_advisor</a:t>
            </a:r>
            <a:r>
              <a:rPr lang="en-US" altLang="en-US" sz="1700" dirty="0">
                <a:sym typeface="Symbol" pitchFamily="18" charset="2"/>
              </a:rPr>
              <a:t> relationship.  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 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1700" dirty="0">
              <a:sym typeface="Symbol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80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Normal Forms</a:t>
            </a:r>
          </a:p>
        </p:txBody>
      </p:sp>
    </p:spTree>
    <p:extLst>
      <p:ext uri="{BB962C8B-B14F-4D97-AF65-F5344CB8AC3E}">
        <p14:creationId xmlns:p14="http://schemas.microsoft.com/office/powerpoint/2010/main" val="201582762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 with respect to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 dependencies if for all functional dependencies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 of the form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    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i="1" dirty="0">
                <a:sym typeface="Greek Symbols"/>
              </a:rPr>
              <a:t>      </a:t>
            </a:r>
            <a:r>
              <a:rPr lang="en-US" altLang="en-US" sz="1700" dirty="0">
                <a:sym typeface="Greek Symbols"/>
              </a:rPr>
              <a:t>where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and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at least one of the following holds: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3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 (Cont.)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Example schema  that is </a:t>
            </a:r>
            <a:r>
              <a:rPr lang="en-US" altLang="en-US" sz="1700" b="1" i="1" dirty="0"/>
              <a:t>not</a:t>
            </a:r>
            <a:r>
              <a:rPr lang="en-US" altLang="en-US" sz="1700" dirty="0"/>
              <a:t>  in BCNF: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because :</a:t>
            </a:r>
          </a:p>
          <a:p>
            <a:pPr lvl="1"/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building, budget  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holds on </a:t>
            </a:r>
            <a:r>
              <a:rPr lang="en-US" altLang="en-US" sz="1700" i="1" dirty="0" err="1">
                <a:sym typeface="Monotype Sorts" pitchFamily="-84" charset="2"/>
              </a:rPr>
              <a:t>in_dep</a:t>
            </a:r>
            <a:endParaRPr lang="en-US" altLang="en-US" sz="1700" i="1" dirty="0">
              <a:sym typeface="Monotype Sorts" pitchFamily="-84" charset="2"/>
            </a:endParaRPr>
          </a:p>
          <a:p>
            <a:pPr lvl="2"/>
            <a:r>
              <a:rPr lang="en-US" altLang="en-US" sz="1700" dirty="0">
                <a:sym typeface="Monotype Sorts" pitchFamily="-84" charset="2"/>
              </a:rPr>
              <a:t>but </a:t>
            </a:r>
          </a:p>
          <a:p>
            <a:pPr lvl="1"/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When decompose  </a:t>
            </a:r>
            <a:r>
              <a:rPr lang="en-US" altLang="en-US" sz="1700" i="1" dirty="0" err="1">
                <a:sym typeface="Monotype Sorts" pitchFamily="-84" charset="2"/>
              </a:rPr>
              <a:t>in_dept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into</a:t>
            </a:r>
            <a:r>
              <a:rPr lang="en-US" altLang="en-US" sz="1700" i="1" dirty="0">
                <a:sym typeface="Monotype Sorts" pitchFamily="-84" charset="2"/>
              </a:rPr>
              <a:t> instructor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department 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instructor</a:t>
            </a:r>
            <a:r>
              <a:rPr lang="en-US" altLang="en-US" sz="1700" dirty="0">
                <a:sym typeface="Monotype Sorts" pitchFamily="-84" charset="2"/>
              </a:rPr>
              <a:t>  is in BCNF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department </a:t>
            </a:r>
            <a:r>
              <a:rPr lang="en-US" altLang="en-US" sz="1700" dirty="0">
                <a:sym typeface="Monotype Sorts" pitchFamily="-84" charset="2"/>
              </a:rPr>
              <a:t>is in BCNF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7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Let  R be a schema </a:t>
            </a:r>
            <a:r>
              <a:rPr lang="en-US" altLang="en-US" sz="1700" i="1" dirty="0"/>
              <a:t>R  </a:t>
            </a:r>
            <a:r>
              <a:rPr lang="en-US" altLang="en-US" sz="1700" dirty="0"/>
              <a:t>that is not in BCNF.  Let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kumimoji="0"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be the FD that </a:t>
            </a:r>
            <a:r>
              <a:rPr lang="en-US" altLang="en-US" sz="1700" dirty="0"/>
              <a:t>causes a violation of BCNF.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We decompose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into: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In our example of </a:t>
            </a:r>
            <a:r>
              <a:rPr lang="en-US" altLang="en-US" sz="1700" i="1" dirty="0" err="1"/>
              <a:t>in_dep</a:t>
            </a:r>
            <a:r>
              <a:rPr lang="en-US" altLang="en-US" sz="17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 =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sym typeface="Symbol" panose="05050102010706020507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700" dirty="0"/>
              <a:t>and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is replaced by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 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 = (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building, budget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 = ( </a:t>
            </a:r>
            <a:r>
              <a:rPr lang="en-US" altLang="en-US" sz="1700" i="1" dirty="0">
                <a:sym typeface="Symbol" panose="05050102010706020507" pitchFamily="18" charset="2"/>
              </a:rPr>
              <a:t>ID, name,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salary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62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Not dependency preserving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(cannot check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 </a:t>
            </a:r>
            <a:r>
              <a:rPr lang="en-US" altLang="en-US" sz="1700" dirty="0">
                <a:sym typeface="Monotype Sorts" pitchFamily="-84" charset="2"/>
              </a:rPr>
              <a:t>without computing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dirty="0">
                <a:sym typeface="Monotype Sorts" pitchFamily="-84" charset="2"/>
              </a:rPr>
              <a:t>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56" y="4474921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and Dependency Preservation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It is not always possible to achieve both BCNF and dependency preservation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i="1" dirty="0"/>
              <a:t>dept_advisor </a:t>
            </a:r>
            <a:r>
              <a:rPr lang="en-US" altLang="en-US" sz="1700" dirty="0"/>
              <a:t>is not in BCNF </a:t>
            </a:r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 is not a superkey.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 of </a:t>
            </a:r>
            <a:r>
              <a:rPr lang="en-US" altLang="en-US" sz="1700" i="1" dirty="0"/>
              <a:t>dept_advisor </a:t>
            </a:r>
            <a:r>
              <a:rPr lang="en-US" altLang="en-US" sz="1700" dirty="0">
                <a:sym typeface="Symbol" pitchFamily="18" charset="2"/>
              </a:rPr>
              <a:t>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is 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</a:t>
            </a:r>
            <a:endParaRPr lang="en-US" altLang="en-US" sz="17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367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en-US" altLang="en-US" sz="17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if for all: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Monotype Sorts" pitchFamily="-84" charset="2"/>
              </a:rPr>
              <a:t> in </a:t>
            </a:r>
            <a:r>
              <a:rPr lang="en-US" altLang="en-US" sz="1700" i="1" dirty="0">
                <a:sym typeface="Monotype Sorts" pitchFamily="-84" charset="2"/>
              </a:rPr>
              <a:t>F</a:t>
            </a:r>
            <a:r>
              <a:rPr lang="en-US" altLang="en-US" sz="1700" baseline="30000" dirty="0">
                <a:sym typeface="Monotype Sorts" pitchFamily="-84" charset="2"/>
              </a:rPr>
              <a:t>+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800" dirty="0">
                <a:sym typeface="Monotype Sorts" pitchFamily="-84" charset="2"/>
              </a:rPr>
              <a:t>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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Each attribute </a:t>
            </a:r>
            <a:r>
              <a:rPr lang="en-US" altLang="en-US" sz="1700" i="1" dirty="0">
                <a:sym typeface="Greek Symbols"/>
              </a:rPr>
              <a:t>A</a:t>
            </a:r>
            <a:r>
              <a:rPr lang="en-US" altLang="en-US" sz="1700" dirty="0">
                <a:sym typeface="Greek Symbols"/>
              </a:rPr>
              <a:t> in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–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contained in a candidate key for </a:t>
            </a:r>
            <a:r>
              <a:rPr lang="en-US" altLang="en-US" sz="1700" i="1" dirty="0">
                <a:sym typeface="Greek Symbols"/>
              </a:rPr>
              <a:t>R.</a:t>
            </a:r>
          </a:p>
          <a:p>
            <a:pPr lvl="1"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(</a:t>
            </a:r>
            <a:r>
              <a:rPr lang="en-US" altLang="en-US" sz="1700" b="1" dirty="0">
                <a:sym typeface="Greek Symbols"/>
              </a:rPr>
              <a:t>NOTE</a:t>
            </a:r>
            <a:r>
              <a:rPr lang="en-US" altLang="en-US" sz="1700" i="1" dirty="0">
                <a:sym typeface="Greek Symbols"/>
              </a:rPr>
              <a:t>: </a:t>
            </a:r>
            <a:r>
              <a:rPr lang="en-US" altLang="en-US" sz="1700" dirty="0">
                <a:sym typeface="Greek Symbols"/>
              </a:rPr>
              <a:t>each attribute may be in a different candidate key)</a:t>
            </a:r>
            <a:endParaRPr lang="en-US" altLang="en-US" sz="1700" i="1" dirty="0">
              <a:sym typeface="Greek Symbols"/>
            </a:endParaRPr>
          </a:p>
          <a:p>
            <a:pPr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altLang="en-US" sz="1700" dirty="0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56966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</a:t>
            </a:r>
            <a:r>
              <a:rPr lang="en-US" altLang="en-US" sz="1700" dirty="0">
                <a:solidFill>
                  <a:srgbClr val="002060"/>
                </a:solidFill>
                <a:sym typeface="Monotype Sorts" pitchFamily="-84" charset="2"/>
              </a:rPr>
              <a:t>not</a:t>
            </a:r>
            <a:r>
              <a:rPr lang="en-US" altLang="en-US" sz="1700" dirty="0">
                <a:sym typeface="Monotype Sorts" pitchFamily="-84" charset="2"/>
              </a:rPr>
              <a:t> in BCNF</a:t>
            </a:r>
          </a:p>
          <a:p>
            <a:r>
              <a:rPr lang="en-US" altLang="en-US" sz="1700" i="1" dirty="0">
                <a:sym typeface="Monotype Sorts" pitchFamily="-84" charset="2"/>
              </a:rPr>
              <a:t>R,  </a:t>
            </a:r>
            <a:r>
              <a:rPr lang="en-US" altLang="en-US" sz="1700" dirty="0">
                <a:sym typeface="Monotype Sorts" pitchFamily="-84" charset="2"/>
              </a:rPr>
              <a:t>however, 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in  3NF</a:t>
            </a:r>
          </a:p>
          <a:p>
            <a:pPr lvl="1"/>
            <a:r>
              <a:rPr lang="en-US" altLang="en-US" sz="1700" i="1" dirty="0"/>
              <a:t>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pPr lvl="1"/>
            <a:r>
              <a:rPr lang="en-US" altLang="en-US" sz="1700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 and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r>
              <a:rPr lang="en-US" altLang="en-US" sz="1700" dirty="0">
                <a:sym typeface="Monotype Sorts" pitchFamily="-84" charset="2"/>
              </a:rPr>
              <a:t>, but: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{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} – {</a:t>
            </a:r>
            <a:r>
              <a:rPr lang="en-US" altLang="en-US" sz="1700" i="1" dirty="0" err="1"/>
              <a:t>i_ID</a:t>
            </a:r>
            <a:r>
              <a:rPr lang="en-US" altLang="en-US" sz="1700" dirty="0">
                <a:sym typeface="Monotype Sorts" pitchFamily="-84" charset="2"/>
              </a:rPr>
              <a:t> }  = 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} and</a:t>
            </a:r>
          </a:p>
          <a:p>
            <a:pPr lvl="2"/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Greek Symbols"/>
              </a:rPr>
              <a:t>is contained in a  candidate key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303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798064"/>
            <a:ext cx="5589587" cy="866274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Overview of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1231972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Redundancy in 3NF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1700" dirty="0"/>
              <a:t>Consider  the schema R below,  which is in 3NF</a:t>
            </a:r>
          </a:p>
          <a:p>
            <a:pPr marL="0" indent="0">
              <a:buNone/>
            </a:pP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800" dirty="0"/>
              <a:t>What is wrong with the table?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R = </a:t>
            </a:r>
            <a:r>
              <a:rPr lang="en-US" altLang="en-US" sz="1700" dirty="0"/>
              <a:t>(</a:t>
            </a:r>
            <a:r>
              <a:rPr lang="en-US" altLang="en-US" sz="1700" i="1" dirty="0"/>
              <a:t>J, K, L </a:t>
            </a:r>
            <a:r>
              <a:rPr lang="en-US" altLang="en-US" sz="1700" dirty="0"/>
              <a:t>)</a:t>
            </a:r>
            <a:endParaRPr lang="en-US" altLang="en-US" sz="17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F = </a:t>
            </a:r>
            <a:r>
              <a:rPr lang="en-US" altLang="en-US" sz="1700" dirty="0"/>
              <a:t>{</a:t>
            </a:r>
            <a:r>
              <a:rPr lang="en-US" altLang="en-US" sz="1700" i="1" dirty="0"/>
              <a:t>JK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L, L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Monotype Sorts" pitchFamily="-84" charset="2"/>
              </a:rPr>
              <a:t>}</a:t>
            </a: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ym typeface="Monotype Sorts" pitchFamily="-84" charset="2"/>
              </a:rPr>
              <a:t>And an instance table: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316201"/>
            <a:ext cx="747293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Repetition of information</a:t>
            </a:r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Need to use null values (e.g., to represent the relationship </a:t>
            </a:r>
            <a:r>
              <a:rPr lang="en-US" altLang="en-US" sz="1700" i="1" dirty="0">
                <a:sym typeface="Monotype Sorts" pitchFamily="-84" charset="2"/>
              </a:rPr>
              <a:t>l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, </a:t>
            </a: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 </a:t>
            </a: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1700" dirty="0">
                <a:sym typeface="Monotype Sorts" pitchFamily="-84" charset="2"/>
              </a:rPr>
              <a:t>     where there is no corresponding value for </a:t>
            </a:r>
            <a:r>
              <a:rPr lang="en-US" altLang="en-US" sz="1700" i="1" dirty="0">
                <a:sym typeface="Monotype Sorts" pitchFamily="-84" charset="2"/>
              </a:rPr>
              <a:t>J</a:t>
            </a:r>
            <a:r>
              <a:rPr lang="en-US" altLang="en-US" sz="1700" dirty="0">
                <a:sym typeface="Monotype Sorts" pitchFamily="-84" charset="2"/>
              </a:rPr>
              <a:t>)</a:t>
            </a:r>
            <a:endParaRPr lang="en-US" alt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43" y="2565463"/>
            <a:ext cx="933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sz="1700" dirty="0"/>
              <a:t>Advantages to 3NF over BCNF.  It is always possible to obtain a 3NF design without sacrificing </a:t>
            </a:r>
            <a:r>
              <a:rPr lang="en-US" altLang="en-US" sz="1700" dirty="0" err="1"/>
              <a:t>losslessness</a:t>
            </a:r>
            <a:r>
              <a:rPr lang="en-US" altLang="en-US" sz="1700" dirty="0"/>
              <a:t> or dependency preservation. </a:t>
            </a:r>
          </a:p>
          <a:p>
            <a:r>
              <a:rPr lang="en-US" altLang="en-US" sz="1700" dirty="0"/>
              <a:t>Disadvantages to 3NF. </a:t>
            </a:r>
          </a:p>
          <a:p>
            <a:pPr lvl="1"/>
            <a:r>
              <a:rPr lang="en-US" altLang="en-US" sz="1700" dirty="0"/>
              <a:t>We may have to use null values to represent some of the possible meaningful relationships among data items.</a:t>
            </a:r>
          </a:p>
          <a:p>
            <a:pPr lvl="1"/>
            <a:r>
              <a:rPr lang="en-US" altLang="en-US" sz="1700" dirty="0"/>
              <a:t> There is the problem of repetition of information.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8924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Goals of Normalization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scheme with a set</a:t>
            </a:r>
            <a:r>
              <a:rPr lang="en-US" altLang="en-US" sz="1700" i="1" dirty="0"/>
              <a:t> F</a:t>
            </a:r>
            <a:r>
              <a:rPr lang="en-US" altLang="en-US" sz="1700" dirty="0"/>
              <a:t> of functional dependencies.</a:t>
            </a:r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scheme 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</a:p>
          <a:p>
            <a:pPr lvl="1"/>
            <a:r>
              <a:rPr lang="en-US" altLang="en-US" sz="1700" dirty="0"/>
              <a:t>Each relation scheme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pPr lvl="1"/>
            <a:r>
              <a:rPr lang="en-US" altLang="en-US" sz="1700" dirty="0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858938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en-US" sz="1700" dirty="0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 altLang="en-US" sz="1700" dirty="0"/>
              <a:t>Consider a relation </a:t>
            </a:r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(ID, </a:t>
            </a:r>
            <a:r>
              <a:rPr lang="en-US" altLang="en-US" sz="1700" i="1" dirty="0" err="1"/>
              <a:t>child_name</a:t>
            </a:r>
            <a:r>
              <a:rPr lang="en-US" altLang="en-US" sz="1700" i="1" dirty="0"/>
              <a:t>, phone)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where an instructor may have more than one phone and can have multiple children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Instance of </a:t>
            </a:r>
            <a:r>
              <a:rPr lang="en-US" altLang="en-US" sz="1700" i="1" dirty="0" err="1"/>
              <a:t>inst_info</a:t>
            </a:r>
            <a:endParaRPr lang="en-US" altLang="en-US" sz="1700" i="1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5" y="3648464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535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Insertion anomalies – i.e., if we add a phone 981-992-3443 to 99999, we need to add two tuples</a:t>
            </a:r>
          </a:p>
          <a:p>
            <a:pPr>
              <a:buFont typeface="Monotype Sorts" pitchFamily="-84" charset="2"/>
              <a:buNone/>
              <a:tabLst>
                <a:tab pos="1993900" algn="l"/>
              </a:tabLst>
            </a:pPr>
            <a:r>
              <a:rPr kumimoji="0" lang="en-US" altLang="en-US" sz="1700" dirty="0"/>
              <a:t>		(99999, David,   981-992-3443)</a:t>
            </a:r>
            <a:br>
              <a:rPr kumimoji="0" lang="en-US" altLang="en-US" sz="1700" dirty="0"/>
            </a:br>
            <a:r>
              <a:rPr kumimoji="0" lang="en-US" altLang="en-US" sz="1700" dirty="0"/>
              <a:t>	(99999, William, 981-992-3443)</a:t>
            </a:r>
            <a:br>
              <a:rPr kumimoji="0" lang="en-US" altLang="en-US" sz="1700" dirty="0"/>
            </a:br>
            <a:endParaRPr kumimoji="0" lang="en-US" altLang="en-US" sz="17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 (Cont.)</a:t>
            </a:r>
          </a:p>
        </p:txBody>
      </p:sp>
    </p:spTree>
    <p:extLst>
      <p:ext uri="{BB962C8B-B14F-4D97-AF65-F5344CB8AC3E}">
        <p14:creationId xmlns:p14="http://schemas.microsoft.com/office/powerpoint/2010/main" val="223658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1700" dirty="0"/>
              <a:t>It is better to decompose 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</a:t>
            </a:r>
            <a:r>
              <a:rPr lang="en-US" altLang="en-US" sz="1700" dirty="0"/>
              <a:t>into:</a:t>
            </a:r>
          </a:p>
          <a:p>
            <a:pPr lvl="1"/>
            <a:r>
              <a:rPr lang="en-US" altLang="en-US" sz="1700" i="1" dirty="0" err="1"/>
              <a:t>inst_child</a:t>
            </a:r>
            <a:r>
              <a:rPr lang="en-US" altLang="en-US" sz="1700" dirty="0"/>
              <a:t>:</a:t>
            </a:r>
          </a:p>
          <a:p>
            <a:pPr lvl="1"/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/>
            <a:r>
              <a:rPr lang="en-US" altLang="en-US" sz="1700" i="1" dirty="0" err="1"/>
              <a:t>inst_phone</a:t>
            </a:r>
            <a:r>
              <a:rPr lang="en-US" altLang="en-US" sz="1700" i="1" dirty="0"/>
              <a:t>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dirty="0"/>
              <a:t>This suggests the need for higher normal forms, such as Fourth Normal Form (4NF), which we shall see later</a:t>
            </a:r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Higher Normal Forms </a:t>
            </a: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1835421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3299428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75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67" y="2927700"/>
            <a:ext cx="6364461" cy="60798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Functional-Dependency Theory</a:t>
            </a:r>
          </a:p>
        </p:txBody>
      </p:sp>
    </p:spTree>
    <p:extLst>
      <p:ext uri="{BB962C8B-B14F-4D97-AF65-F5344CB8AC3E}">
        <p14:creationId xmlns:p14="http://schemas.microsoft.com/office/powerpoint/2010/main" val="225421901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Functional-Dependency Theory Roadmap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dirty="0"/>
              <a:t>We now consider the formal theory that tells us which functional dependencies are implied logically by a given set of functional dependencies.</a:t>
            </a:r>
          </a:p>
          <a:p>
            <a:r>
              <a:rPr lang="en-US" altLang="en-US" dirty="0"/>
              <a:t>We then develop algorithms to generate lossless decompositions into BCNF and 3NF</a:t>
            </a:r>
          </a:p>
          <a:p>
            <a:r>
              <a:rPr lang="en-US" altLang="en-US" dirty="0"/>
              <a:t>We then develop algorithms to test if a decomposition is dependency-preserving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/>
              <a:t>F</a:t>
            </a:r>
            <a:r>
              <a:rPr lang="en-US" altLang="en-US" dirty="0"/>
              <a:t> set 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 If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and 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r>
              <a:rPr lang="en-US" altLang="en-US" dirty="0">
                <a:sym typeface="Monotype Sorts" pitchFamily="-84" charset="2"/>
              </a:rPr>
              <a:t>,  then we can infer that 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dirty="0">
                <a:sym typeface="Monotype Sorts" pitchFamily="-84" charset="2"/>
              </a:rPr>
              <a:t>etc.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2060"/>
                </a:solidFill>
              </a:rPr>
              <a:t>all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Axioms</a:t>
            </a:r>
            <a:r>
              <a:rPr lang="en-US" altLang="ja-JP" b="1" dirty="0">
                <a:solidFill>
                  <a:srgbClr val="000099"/>
                </a:solidFill>
              </a:rPr>
              <a:t>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rule: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84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-- generate only functional dependencies that actually hold,  and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 -- generate all functional dependencies that hold.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Features of Good Relational Designs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1700" dirty="0"/>
              <a:t>Suppose we combine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There is repetition of information</a:t>
            </a:r>
          </a:p>
          <a:p>
            <a:r>
              <a:rPr lang="en-US" altLang="en-US" sz="1700" dirty="0"/>
              <a:t>Need to use null values (if we add a new department with no instructors) </a:t>
            </a:r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2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r>
              <a:rPr lang="en-US" altLang="en-US" dirty="0">
                <a:sym typeface="Monotype Sorts" pitchFamily="-84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 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 </a:t>
            </a:r>
            <a:r>
              <a:rPr lang="en-US" altLang="en-US" dirty="0">
                <a:sym typeface="Monotype Sorts" pitchFamily="-84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CG 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           </a:t>
            </a:r>
            <a:r>
              <a:rPr lang="en-US" altLang="en-US" dirty="0">
                <a:sym typeface="Monotype Sorts" pitchFamily="-84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  <a:r>
              <a:rPr lang="en-US" altLang="en-US" dirty="0">
                <a:sym typeface="Monotype Sorts" pitchFamily="-84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CG</a:t>
            </a:r>
            <a:r>
              <a:rPr lang="en-US" altLang="en-US" i="1" dirty="0">
                <a:sym typeface="Monotype Sorts" pitchFamily="-84" charset="2"/>
              </a:rPr>
              <a:t>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</a:t>
            </a:r>
            <a:r>
              <a:rPr lang="en-US" altLang="en-US" dirty="0">
                <a:sym typeface="Monotype Sorts" pitchFamily="-84" charset="2"/>
              </a:rPr>
              <a:t>to infer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                         </a:t>
            </a:r>
            <a:r>
              <a:rPr lang="en-US" altLang="en-US" dirty="0">
                <a:sym typeface="Monotype Sorts" pitchFamily="-84" charset="2"/>
              </a:rPr>
              <a:t>and then transitivity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Functional Dependencies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dirty="0"/>
              <a:t>Additional rules: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Decomposition rule</a:t>
            </a:r>
            <a:r>
              <a:rPr lang="en-US" altLang="en-US" dirty="0">
                <a:sym typeface="Monotype Sorts" pitchFamily="-84" charset="2"/>
              </a:rPr>
              <a:t>:</a:t>
            </a:r>
            <a:r>
              <a:rPr lang="en-US" altLang="en-US" b="1" dirty="0">
                <a:sym typeface="Monotype Sorts" pitchFamily="-84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holds.</a:t>
            </a:r>
          </a:p>
          <a:p>
            <a:pPr lvl="1"/>
            <a:r>
              <a:rPr lang="en-US" altLang="en-US" b="1" dirty="0" err="1">
                <a:sym typeface="Greek Symbols"/>
              </a:rPr>
              <a:t>Pseudotransitivity</a:t>
            </a:r>
            <a:r>
              <a:rPr lang="en-US" altLang="en-US" b="1" dirty="0">
                <a:sym typeface="Greek Symbols"/>
              </a:rPr>
              <a:t> </a:t>
            </a:r>
            <a:r>
              <a:rPr lang="en-US" altLang="en-US" b="1" dirty="0" err="1">
                <a:sym typeface="Greek Symbols"/>
              </a:rPr>
              <a:t>rule</a:t>
            </a:r>
            <a:r>
              <a:rPr lang="en-US" altLang="en-US" dirty="0" err="1">
                <a:sym typeface="Greek Symbols"/>
              </a:rPr>
              <a:t>:</a:t>
            </a:r>
            <a:r>
              <a:rPr lang="en-US" altLang="en-US" dirty="0" err="1">
                <a:sym typeface="Monotype Sorts" pitchFamily="-84" charset="2"/>
              </a:rPr>
              <a:t>If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</a:t>
            </a:r>
            <a:r>
              <a:rPr lang="en-US" altLang="en-US" b="1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 above rules can be inferred from Armstrong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dirty="0">
                <a:sym typeface="Greek Symbols"/>
              </a:rPr>
              <a:t>s axioms.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2525"/>
            <a:ext cx="7709824" cy="3720264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To compute the closure of a set of functional dependencies F:</a:t>
            </a:r>
            <a:endParaRPr lang="en-US" altLang="en-US" i="1" dirty="0"/>
          </a:p>
          <a:p>
            <a:pPr>
              <a:buFont typeface="Monotype Sorts" pitchFamily="-84" charset="2"/>
              <a:buNone/>
            </a:pPr>
            <a:r>
              <a:rPr lang="en-US" altLang="en-US" i="1" dirty="0"/>
              <a:t>         F </a:t>
            </a:r>
            <a:r>
              <a:rPr lang="en-US" altLang="en-US" baseline="30000" dirty="0"/>
              <a:t>+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repeat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for each</a:t>
            </a:r>
            <a:r>
              <a:rPr lang="en-US" altLang="en-US" dirty="0"/>
              <a:t> functional dependency </a:t>
            </a:r>
            <a:r>
              <a:rPr lang="en-US" altLang="en-US" i="1" dirty="0"/>
              <a:t>f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apply reflexivity and augmentation rules on </a:t>
            </a:r>
            <a:r>
              <a:rPr lang="en-US" altLang="en-US" i="1" dirty="0"/>
              <a:t>f</a:t>
            </a:r>
            <a:br>
              <a:rPr lang="en-US" altLang="en-US" i="1" dirty="0"/>
            </a:br>
            <a:r>
              <a:rPr lang="en-US" altLang="en-US" i="1" dirty="0"/>
              <a:t>	       </a:t>
            </a:r>
            <a:r>
              <a:rPr lang="en-US" altLang="en-US" dirty="0"/>
              <a:t>add the resulting functional dependencies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b="1" dirty="0"/>
              <a:t>for each </a:t>
            </a:r>
            <a:r>
              <a:rPr lang="en-US" altLang="en-US" dirty="0"/>
              <a:t>pair of functional dependencies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in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can be combined using transitivity</a:t>
            </a:r>
            <a:br>
              <a:rPr lang="en-US" altLang="en-US" dirty="0"/>
            </a:br>
            <a:r>
              <a:rPr lang="en-US" altLang="en-US" dirty="0"/>
              <a:t>	             </a:t>
            </a:r>
            <a:r>
              <a:rPr lang="en-US" altLang="en-US" b="1" dirty="0"/>
              <a:t>then</a:t>
            </a:r>
            <a:r>
              <a:rPr lang="en-US" altLang="en-US" dirty="0"/>
              <a:t> add the resulting functional dependency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       </a:t>
            </a:r>
            <a:r>
              <a:rPr lang="en-US" altLang="en-US" b="1" dirty="0"/>
              <a:t>until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 does not change any further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b="1" dirty="0"/>
              <a:t> NOTE</a:t>
            </a:r>
            <a:r>
              <a:rPr lang="en-US" altLang="en-US" dirty="0"/>
              <a:t>:  We shall see an alternative procedure for this task later</a:t>
            </a:r>
            <a:endParaRPr lang="en-US" altLang="en-US" i="1" baseline="-25000" dirty="0"/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Given a set of attributes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dirty="0"/>
              <a:t> define the </a:t>
            </a:r>
            <a:r>
              <a:rPr lang="en-US" altLang="en-US" b="1" i="1" dirty="0">
                <a:solidFill>
                  <a:srgbClr val="002060"/>
                </a:solidFill>
              </a:rPr>
              <a:t>closure</a:t>
            </a:r>
            <a:r>
              <a:rPr lang="en-US" altLang="en-US" i="1" dirty="0"/>
              <a:t> </a:t>
            </a:r>
            <a:r>
              <a:rPr lang="en-US" altLang="en-US" dirty="0"/>
              <a:t>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(denoted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) as the set of attributes that are functionally determined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>
                <a:sym typeface="Greek Symbols"/>
              </a:rPr>
              <a:t> Algorithm to compute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the closure 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dirty="0">
                <a:sym typeface="Greek Symbols"/>
              </a:rPr>
              <a:t>      	result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for each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if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</a:t>
            </a:r>
            <a:r>
              <a:rPr lang="en-US" altLang="en-US" sz="1600" i="1" dirty="0">
                <a:sym typeface="Symbol" panose="05050102010706020507" pitchFamily="18" charset="2"/>
              </a:rPr>
              <a:t>AG</a:t>
            </a:r>
            <a:r>
              <a:rPr lang="en-US" altLang="en-US" sz="1600" dirty="0"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R? 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  <a:endParaRPr lang="en-US" altLang="en-US" sz="1600" i="1" dirty="0">
              <a:sym typeface="Monotype Sorts" pitchFamily="-84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Is any subset of AG a </a:t>
            </a:r>
            <a:r>
              <a:rPr lang="en-US" altLang="en-US" sz="1600" dirty="0" err="1">
                <a:sym typeface="Monotype Sorts" pitchFamily="-84" charset="2"/>
              </a:rPr>
              <a:t>superkey</a:t>
            </a:r>
            <a:r>
              <a:rPr lang="en-US" altLang="en-US" sz="1600" dirty="0">
                <a:sym typeface="Monotype Sorts" pitchFamily="-84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</a:t>
            </a:r>
            <a:r>
              <a:rPr lang="en-US" altLang="en-US" sz="1600" i="1" dirty="0">
                <a:sym typeface="Monotype Sorts" pitchFamily="-84" charset="2"/>
              </a:rPr>
              <a:t>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(A)</a:t>
            </a:r>
            <a:r>
              <a:rPr lang="en-US" altLang="en-US" sz="1600" baseline="30000" dirty="0">
                <a:sym typeface="Monotype Sorts" pitchFamily="-84" charset="2"/>
              </a:rPr>
              <a:t>+   </a:t>
            </a:r>
            <a:endParaRPr lang="en-US" altLang="en-US" sz="1600" dirty="0"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G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 </a:t>
            </a:r>
            <a:r>
              <a:rPr lang="en-US" altLang="en-US" sz="1600" dirty="0">
                <a:sym typeface="Monotype Sorts" pitchFamily="-84" charset="2"/>
              </a:rPr>
              <a:t>(G)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In general: check for each subset of size </a:t>
            </a:r>
            <a:r>
              <a:rPr lang="en-US" altLang="en-US" sz="1600" i="1" dirty="0">
                <a:sym typeface="Monotype Sorts" pitchFamily="-84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4" y="1093788"/>
            <a:ext cx="7563774" cy="448886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There are several uses of the attribute closure algorithm: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Testing for </a:t>
            </a:r>
            <a:r>
              <a:rPr lang="en-US" altLang="en-US" dirty="0" err="1"/>
              <a:t>superkey</a:t>
            </a:r>
            <a:r>
              <a:rPr lang="en-US" altLang="en-US" dirty="0"/>
              <a:t>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To test if </a:t>
            </a:r>
            <a:r>
              <a:rPr lang="en-US" altLang="en-US" dirty="0">
                <a:sym typeface="Symbol" panose="05050102010706020507" pitchFamily="18" charset="2"/>
              </a:rPr>
              <a:t> is a </a:t>
            </a: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+,</a:t>
            </a:r>
            <a:r>
              <a:rPr lang="en-US" altLang="en-US" dirty="0">
                <a:sym typeface="Symbol" panose="05050102010706020507" pitchFamily="18" charset="2"/>
              </a:rPr>
              <a:t> and check if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contains all attributes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Testing functional dependencies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Is a simple and cheap test, and very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Computing closure of F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For each  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we find the closure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and for each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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84910"/>
            <a:ext cx="7647680" cy="442555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Suppose that we have a set of functional dependencies </a:t>
            </a:r>
            <a:r>
              <a:rPr lang="en-US" altLang="en-US" i="1" dirty="0"/>
              <a:t>F</a:t>
            </a:r>
            <a:r>
              <a:rPr lang="en-US" altLang="en-US" dirty="0"/>
              <a:t> on a relation schema. Whenever a user performs an update on the relation, the database system must ensure that the update does not violate any functional dependencies; that is, all the functional dependencies in </a:t>
            </a:r>
            <a:r>
              <a:rPr lang="en-US" altLang="en-US" i="1" dirty="0"/>
              <a:t>F</a:t>
            </a:r>
            <a:r>
              <a:rPr lang="en-US" altLang="en-US" dirty="0"/>
              <a:t> are satisfied in the new database state.</a:t>
            </a:r>
          </a:p>
          <a:p>
            <a:pPr>
              <a:defRPr/>
            </a:pPr>
            <a:r>
              <a:rPr lang="en-US" altLang="en-US" dirty="0"/>
              <a:t>If an update violates any functional dependencies in the set </a:t>
            </a:r>
            <a:r>
              <a:rPr lang="en-US" altLang="en-US" i="1" dirty="0"/>
              <a:t>F, </a:t>
            </a:r>
            <a:r>
              <a:rPr lang="en-US" altLang="en-US" dirty="0"/>
              <a:t>the system must roll back the update.</a:t>
            </a:r>
          </a:p>
          <a:p>
            <a:pPr>
              <a:defRPr/>
            </a:pPr>
            <a:r>
              <a:rPr lang="en-US" altLang="en-US" dirty="0"/>
              <a:t>We can reduce the effort spent in checking for violations by testing a simplified set of functional dependencies that has the same closure as the given set. </a:t>
            </a:r>
          </a:p>
          <a:p>
            <a:pPr>
              <a:defRPr/>
            </a:pPr>
            <a:r>
              <a:rPr lang="en-US" altLang="en-US" dirty="0"/>
              <a:t>This simplified set is termed the </a:t>
            </a:r>
            <a:r>
              <a:rPr lang="en-US" altLang="en-US" b="1" dirty="0">
                <a:solidFill>
                  <a:srgbClr val="002060"/>
                </a:solidFill>
              </a:rPr>
              <a:t>canonical cover</a:t>
            </a: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To define canonical cover we must first define </a:t>
            </a: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</a:t>
            </a:r>
            <a:r>
              <a:rPr lang="en-US" altLang="en-US" b="1" dirty="0">
                <a:solidFill>
                  <a:srgbClr val="002060"/>
                </a:solidFill>
              </a:rPr>
              <a:t>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attributes</a:t>
            </a:r>
            <a:r>
              <a:rPr lang="en-US" altLang="en-US" b="1" dirty="0">
                <a:solidFill>
                  <a:srgbClr val="000099"/>
                </a:solidFill>
              </a:rPr>
              <a:t>.</a:t>
            </a:r>
          </a:p>
          <a:p>
            <a:pPr lvl="1">
              <a:defRPr/>
            </a:pPr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dirty="0"/>
              <a:t>Removing an attribute from the left side of a functional dependency could make it a stronger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remove B, we get the possibly stronger result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C.  It may be stronger because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 logically implies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but 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does not, on its own, logically imply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</a:t>
            </a:r>
          </a:p>
          <a:p>
            <a:r>
              <a:rPr lang="en-US" altLang="en-US" dirty="0"/>
              <a:t>But, depending on what our set F of functional dependencies happens to be, we may be able to remove B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/>
            <a:r>
              <a:rPr lang="en-US" altLang="en-US" dirty="0"/>
              <a:t>F =  {AB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D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C}</a:t>
            </a:r>
          </a:p>
          <a:p>
            <a:pPr lvl="1"/>
            <a:r>
              <a:rPr lang="en-US" altLang="en-US" dirty="0"/>
              <a:t>Then we can show that F logically implies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making extraneous in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dirty="0"/>
              <a:t>Removing an attribute from the right side of a functional dependency could make it a weaker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and remove C, we get the possibly weaker result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D.  It may be weaker because using just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no longer 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r>
              <a:rPr lang="en-US" altLang="en-US" dirty="0"/>
              <a:t>But, depending on what our set F of functional dependencies happens to be, we may be able to remove C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       F = {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C.</a:t>
            </a:r>
          </a:p>
          <a:p>
            <a:pPr lvl="1"/>
            <a:r>
              <a:rPr lang="en-US" altLang="en-US" dirty="0"/>
              <a:t>Then we can show that even after replacing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 by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still infer $AB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thus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076"/>
            <a:ext cx="7674314" cy="4511608"/>
          </a:xfrm>
        </p:spPr>
        <p:txBody>
          <a:bodyPr/>
          <a:lstStyle/>
          <a:p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Consider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 and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left side</a:t>
            </a:r>
            <a:r>
              <a:rPr lang="en-US" altLang="en-US" dirty="0">
                <a:sym typeface="Monotype Sorts" pitchFamily="-84" charset="2"/>
              </a:rPr>
              <a:t>: Attribute A is </a:t>
            </a:r>
            <a:r>
              <a:rPr lang="en-US" altLang="en-US" b="1" dirty="0">
                <a:solidFill>
                  <a:srgbClr val="002060"/>
                </a:solidFill>
                <a:sym typeface="Monotype Sorts" pitchFamily="-84" charset="2"/>
              </a:rPr>
              <a:t>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if</a:t>
            </a:r>
          </a:p>
          <a:p>
            <a:pPr lvl="2"/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/>
              </a:rPr>
              <a:t>  and </a:t>
            </a:r>
          </a:p>
          <a:p>
            <a:pPr lvl="2"/>
            <a:r>
              <a:rPr lang="en-US" altLang="en-US" i="1" dirty="0">
                <a:sym typeface="Greek Symbols"/>
              </a:rPr>
              <a:t>F </a:t>
            </a:r>
            <a:r>
              <a:rPr lang="en-US" altLang="en-US" dirty="0">
                <a:sym typeface="Greek Symbols"/>
              </a:rPr>
              <a:t> logically implies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{(</a:t>
            </a:r>
            <a:r>
              <a:rPr lang="en-US" altLang="en-US" dirty="0">
                <a:sym typeface="Greek Symbols"/>
              </a:rPr>
              <a:t>  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right side</a:t>
            </a:r>
            <a:r>
              <a:rPr lang="en-US" altLang="en-US" dirty="0">
                <a:sym typeface="Monotype Sorts" pitchFamily="-84" charset="2"/>
              </a:rPr>
              <a:t>: </a:t>
            </a:r>
            <a:r>
              <a:rPr lang="en-US" altLang="en-US" dirty="0">
                <a:sym typeface="Greek Symbols"/>
              </a:rPr>
              <a:t>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dirty="0">
                <a:sym typeface="Symbol" panose="05050102010706020507" pitchFamily="18" charset="2"/>
              </a:rPr>
              <a:t> if</a:t>
            </a:r>
          </a:p>
          <a:p>
            <a:pPr lvl="2"/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and </a:t>
            </a:r>
          </a:p>
          <a:p>
            <a:pPr lvl="2"/>
            <a:r>
              <a:rPr lang="en-US" altLang="en-US" dirty="0">
                <a:sym typeface="Greek Symbols"/>
              </a:rPr>
              <a:t>The set of functional dependencies   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Greek Symbols"/>
              </a:rPr>
              <a:t>       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Greek Symbols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)} logically implies </a:t>
            </a:r>
            <a:r>
              <a:rPr lang="en-US" altLang="en-US" i="1" dirty="0">
                <a:sym typeface="Greek Symbols"/>
              </a:rPr>
              <a:t>F.</a:t>
            </a:r>
          </a:p>
          <a:p>
            <a:r>
              <a:rPr lang="en-US" altLang="en-US" i="1" dirty="0">
                <a:sym typeface="Greek Symbols"/>
              </a:rPr>
              <a:t>Note: </a:t>
            </a:r>
            <a:r>
              <a:rPr lang="en-US" altLang="en-US" dirty="0">
                <a:sym typeface="Greek Symbols"/>
              </a:rPr>
              <a:t>implication in the opposite direction is trivial in each of the cases above, since a 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“</a:t>
            </a:r>
            <a:r>
              <a:rPr lang="en-US" altLang="ja-JP" dirty="0">
                <a:sym typeface="Greek Symbols"/>
              </a:rPr>
              <a:t>stronger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”</a:t>
            </a:r>
            <a:r>
              <a:rPr lang="en-US" altLang="ja-JP" dirty="0">
                <a:sym typeface="Greek Symbols"/>
              </a:rPr>
              <a:t> functional dependency always implies a weaker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Combined Schema Without Repetition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3" y="1648321"/>
            <a:ext cx="6884399" cy="2634921"/>
          </a:xfrm>
        </p:spPr>
        <p:txBody>
          <a:bodyPr/>
          <a:lstStyle/>
          <a:p>
            <a:r>
              <a:rPr lang="en-US" altLang="en-US" sz="1800" dirty="0"/>
              <a:t>Consider combining relations </a:t>
            </a:r>
          </a:p>
          <a:p>
            <a:pPr lvl="1"/>
            <a:r>
              <a:rPr lang="en-US" altLang="en-US" sz="1700" i="1" dirty="0" err="1"/>
              <a:t>sec_class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r>
              <a:rPr lang="en-US" altLang="en-US" sz="1700" dirty="0"/>
              <a:t> and 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1700" dirty="0"/>
              <a:t>into one relation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year, </a:t>
            </a:r>
            <a:br>
              <a:rPr lang="en-US" altLang="en-US" sz="1700" i="1" dirty="0"/>
            </a:br>
            <a:r>
              <a:rPr lang="en-US" altLang="en-US" sz="1700" i="1" dirty="0"/>
              <a:t>              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endParaRPr lang="en-US" altLang="en-US" sz="1700" dirty="0"/>
          </a:p>
          <a:p>
            <a:r>
              <a:rPr lang="en-US" altLang="en-US" sz="1800" dirty="0"/>
              <a:t>No repetition in this case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480" y="1216944"/>
            <a:ext cx="66479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Not all combined schemas result in repetition of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8607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if an Attribute is Extraneous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 be  a relation  schema and  let  </a:t>
            </a:r>
            <a:r>
              <a:rPr lang="en-US" altLang="en-US" i="1" dirty="0"/>
              <a:t>F </a:t>
            </a:r>
            <a:r>
              <a:rPr lang="en-US" altLang="en-US" dirty="0"/>
              <a:t> be  a set of functional dependencies that hold on </a:t>
            </a:r>
            <a:r>
              <a:rPr lang="en-US" altLang="en-US" i="1" dirty="0"/>
              <a:t>R</a:t>
            </a:r>
            <a:r>
              <a:rPr lang="en-US" altLang="en-US" dirty="0"/>
              <a:t> . Consider an attribute  in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.</a:t>
            </a:r>
          </a:p>
          <a:p>
            <a:pPr marL="381000" indent="-381000"/>
            <a:r>
              <a:rPr lang="en-US" altLang="en-US" dirty="0">
                <a:sym typeface="Greek Symbols"/>
              </a:rPr>
              <a:t>To test if 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 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Consider the set: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F</a:t>
            </a:r>
            <a:r>
              <a:rPr lang="en-US" altLang="ja-JP" dirty="0"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dirty="0">
                <a:sym typeface="Greek Symbols"/>
              </a:rPr>
              <a:t> = (</a:t>
            </a:r>
            <a:r>
              <a:rPr lang="en-US" altLang="ja-JP" i="1" dirty="0">
                <a:sym typeface="Greek Symbols"/>
              </a:rPr>
              <a:t>F</a:t>
            </a:r>
            <a:r>
              <a:rPr lang="en-US" altLang="ja-JP" dirty="0">
                <a:sym typeface="Greek Symbols"/>
              </a:rPr>
              <a:t>  – {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dirty="0">
                <a:sym typeface="Greek Symbols"/>
              </a:rPr>
              <a:t>}) </a:t>
            </a:r>
            <a:r>
              <a:rPr lang="en-US" altLang="ja-JP" dirty="0">
                <a:sym typeface="Symbol" panose="05050102010706020507" pitchFamily="18" charset="2"/>
              </a:rPr>
              <a:t> {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i="1" dirty="0">
                <a:sym typeface="Greek Symbols"/>
              </a:rPr>
              <a:t>(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i="1" dirty="0">
                <a:sym typeface="Greek Symbols"/>
              </a:rPr>
              <a:t> </a:t>
            </a:r>
            <a:r>
              <a:rPr lang="en-US" altLang="ja-JP" dirty="0">
                <a:sym typeface="Greek Symbols"/>
              </a:rPr>
              <a:t>– </a:t>
            </a:r>
            <a:r>
              <a:rPr lang="en-US" altLang="ja-JP" i="1" dirty="0">
                <a:sym typeface="Greek Symbols"/>
              </a:rPr>
              <a:t>A</a:t>
            </a:r>
            <a:r>
              <a:rPr lang="en-US" altLang="ja-JP" dirty="0">
                <a:sym typeface="Greek Symbols"/>
              </a:rPr>
              <a:t>)},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Greek Symbols"/>
              </a:rPr>
              <a:t> contains </a:t>
            </a:r>
            <a:r>
              <a:rPr lang="en-US" altLang="en-US" i="1" dirty="0">
                <a:sym typeface="Greek Symbols"/>
              </a:rPr>
              <a:t>A; </a:t>
            </a:r>
            <a:r>
              <a:rPr lang="en-US" altLang="en-US" dirty="0">
                <a:sym typeface="Greek Symbols"/>
              </a:rPr>
              <a:t>if it does</a:t>
            </a:r>
            <a:r>
              <a:rPr lang="en-US" altLang="en-US" i="1" dirty="0">
                <a:sym typeface="Greek Symbols"/>
              </a:rPr>
              <a:t>, A </a:t>
            </a:r>
            <a:r>
              <a:rPr lang="en-US" altLang="en-US" dirty="0">
                <a:sym typeface="Greek Symbols"/>
              </a:rPr>
              <a:t>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381000" indent="-381000"/>
            <a:r>
              <a:rPr lang="en-US" altLang="en-US" dirty="0">
                <a:sym typeface="Monotype Sorts" pitchFamily="-84" charset="2"/>
              </a:rPr>
              <a:t>To test if attribute 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Monotype Sorts" pitchFamily="-84" charset="2"/>
              </a:rPr>
              <a:t> is 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Let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=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Greek Symbols"/>
              </a:rPr>
              <a:t>– {A</a:t>
            </a:r>
            <a:r>
              <a:rPr lang="en-US" altLang="en-US" dirty="0">
                <a:sym typeface="Symbol" panose="05050102010706020507" pitchFamily="18" charset="2"/>
              </a:rPr>
              <a:t>}. Check if  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can be inferred  from </a:t>
            </a:r>
            <a:r>
              <a:rPr lang="en-US" altLang="en-US" i="1" dirty="0">
                <a:sym typeface="Symbol" panose="05050102010706020507" pitchFamily="18" charset="2"/>
              </a:rPr>
              <a:t>F. </a:t>
            </a: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Compute 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using the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If </a:t>
            </a:r>
            <a:r>
              <a:rPr lang="en-US" altLang="en-US" baseline="30000" dirty="0">
                <a:sym typeface="Greek Symbols"/>
              </a:rPr>
              <a:t>+  </a:t>
            </a:r>
            <a:r>
              <a:rPr lang="en-US" altLang="en-US" dirty="0">
                <a:sym typeface="Symbol" panose="05050102010706020507" pitchFamily="18" charset="2"/>
              </a:rPr>
              <a:t>includes all attributes in  then 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extraneous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Examples of 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</a:t>
            </a:r>
          </a:p>
          <a:p>
            <a:r>
              <a:rPr lang="en-US" altLang="en-US" dirty="0"/>
              <a:t>To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CD, </a:t>
            </a:r>
            <a:r>
              <a:rPr lang="en-US" altLang="en-US" dirty="0"/>
              <a:t>we:</a:t>
            </a:r>
          </a:p>
          <a:p>
            <a:pPr lvl="1"/>
            <a:r>
              <a:rPr lang="en-US" altLang="en-US" i="1" dirty="0"/>
              <a:t> </a:t>
            </a:r>
            <a:r>
              <a:rPr lang="en-US" altLang="en-US" dirty="0"/>
              <a:t>Compute the attribute closure of AB under </a:t>
            </a:r>
            <a:r>
              <a:rPr lang="en-US" altLang="en-US" i="1" dirty="0"/>
              <a:t>F</a:t>
            </a:r>
            <a:r>
              <a:rPr lang="en-US" altLang="en-US" dirty="0"/>
              <a:t>'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D,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C}</a:t>
            </a:r>
          </a:p>
          <a:p>
            <a:pPr lvl="1"/>
            <a:r>
              <a:rPr lang="en-US" altLang="en-US" dirty="0"/>
              <a:t>The closure is </a:t>
            </a:r>
            <a:r>
              <a:rPr lang="en-US" altLang="en-US" i="1" dirty="0"/>
              <a:t>ABCDE, </a:t>
            </a:r>
            <a:r>
              <a:rPr lang="en-US" altLang="en-US" dirty="0"/>
              <a:t>which includes </a:t>
            </a:r>
            <a:r>
              <a:rPr lang="en-US" altLang="en-US" i="1" dirty="0"/>
              <a:t>CD</a:t>
            </a:r>
          </a:p>
          <a:p>
            <a:pPr lvl="1"/>
            <a:r>
              <a:rPr lang="en-US" altLang="en-US" dirty="0"/>
              <a:t>This implies tha</a:t>
            </a:r>
            <a:r>
              <a:rPr lang="en-US" altLang="en-US" i="1" dirty="0"/>
              <a:t>t C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extraneous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5" y="1524586"/>
            <a:ext cx="7378695" cy="250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logically implies all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, and 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logically implies all dependencies in </a:t>
            </a:r>
            <a:r>
              <a:rPr lang="en-US" altLang="en-US" i="1" dirty="0">
                <a:sym typeface="Greek Symbols"/>
              </a:rPr>
              <a:t>F,</a:t>
            </a:r>
            <a:r>
              <a:rPr lang="en-US" altLang="en-US" dirty="0">
                <a:sym typeface="Greek Symbols"/>
              </a:rPr>
              <a:t>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contains an extraneous attribute,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Each left side of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unique. That is, there are no two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such that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18934"/>
            <a:ext cx="65348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>
                <a:sym typeface="Greek Symbols"/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17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for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dirty="0">
                <a:sym typeface="Greek Symbols"/>
              </a:rPr>
              <a:t> is a set of dependencies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i="1" baseline="-25000" dirty="0">
                <a:sym typeface="Greek Symbols"/>
              </a:rPr>
              <a:t>c </a:t>
            </a:r>
            <a:r>
              <a:rPr lang="en-US" altLang="en-US" sz="1700" dirty="0">
                <a:sym typeface="Greek Symbols"/>
              </a:rPr>
              <a:t>such that </a:t>
            </a: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compute a canonical cover for </a:t>
            </a:r>
            <a:r>
              <a:rPr lang="en-US" altLang="en-US" i="1" dirty="0"/>
              <a:t>F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/>
              <a:t> </a:t>
            </a:r>
            <a:br>
              <a:rPr lang="en-US" altLang="en-US" dirty="0"/>
            </a:br>
            <a:r>
              <a:rPr lang="en-US" altLang="en-US" b="1" dirty="0"/>
              <a:t>repeat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/>
              <a:t>	         </a:t>
            </a:r>
            <a:r>
              <a:rPr lang="en-US" altLang="en-US" dirty="0"/>
              <a:t>Use the union rule to replace any dependencies in </a:t>
            </a:r>
            <a:r>
              <a:rPr lang="en-US" altLang="en-US" i="1" dirty="0"/>
              <a:t>F </a:t>
            </a:r>
            <a:r>
              <a:rPr lang="en-US" altLang="en-US" dirty="0"/>
              <a:t>of the form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i="1" dirty="0"/>
              <a:t> </a:t>
            </a:r>
            <a:br>
              <a:rPr lang="en-US" altLang="en-US" i="1" dirty="0"/>
            </a:br>
            <a:r>
              <a:rPr lang="en-US" altLang="en-US" i="1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Find a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with an extraneous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              attribute either 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or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-84" charset="2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/* Note: test for extraneous attributes done using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c,</a:t>
            </a:r>
            <a:r>
              <a:rPr lang="en-US" altLang="en-US" dirty="0">
                <a:sym typeface="Greek Symbols"/>
              </a:rPr>
              <a:t> not F*/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	If an extraneous attribute is found, delete it from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until  </a:t>
            </a:r>
            <a:r>
              <a:rPr lang="en-US" altLang="en-US" dirty="0">
                <a:sym typeface="Greek Symbols"/>
              </a:rPr>
              <a:t>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not change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Note: 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Example: Computing a Canonical Cover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dirty="0">
                <a:sym typeface="Monotype Sorts" pitchFamily="-84" charset="2"/>
              </a:rPr>
            </a:br>
            <a:r>
              <a:rPr lang="en-US" altLang="en-US" sz="1600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Combine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into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C, 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 </a:t>
            </a:r>
            <a:r>
              <a:rPr lang="en-US" altLang="en-US" sz="1600" dirty="0">
                <a:sym typeface="Monotype Sorts" pitchFamily="-84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Yes: in fact, 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i="1" dirty="0">
              <a:sym typeface="Monotype Sorts" pitchFamily="-84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r>
              <a:rPr lang="en-US" altLang="en-US" sz="1600" dirty="0">
                <a:sym typeface="Monotype Sorts" pitchFamily="-84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logically implied by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</a:t>
            </a:r>
            <a:r>
              <a:rPr lang="en-US" altLang="en-US" sz="1600" i="1" dirty="0">
                <a:sym typeface="Monotype Sorts" pitchFamily="-84" charset="2"/>
              </a:rPr>
              <a:t>: </a:t>
            </a:r>
            <a:r>
              <a:rPr lang="en-US" altLang="en-US" sz="1600" dirty="0">
                <a:sym typeface="Monotype Sorts" pitchFamily="-84" charset="2"/>
              </a:rPr>
              <a:t>using transitivity on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Can use attribute closure of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The canonical cover is: 	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Using the above definition,  testing for dependency preservation take exponential time.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dirty="0"/>
              <a:t>then checking updates for violation of functional dependencies may require computing joins, which is expensive.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688998" cy="346618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 </a:t>
            </a:r>
            <a:r>
              <a:rPr lang="en-US" altLang="en-US" i="1" baseline="-25000" dirty="0"/>
              <a:t> </a:t>
            </a:r>
            <a:r>
              <a:rPr lang="en-US" altLang="en-US" dirty="0"/>
              <a:t>be the set of dependencies  on schema </a:t>
            </a:r>
            <a:r>
              <a:rPr lang="en-US" altLang="en-US" i="1" dirty="0"/>
              <a:t>R</a:t>
            </a:r>
            <a:r>
              <a:rPr lang="en-US" altLang="en-US" dirty="0"/>
              <a:t>  and 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 .., R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 be a decomposition of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restriction of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the set </a:t>
            </a:r>
            <a:r>
              <a:rPr lang="en-US" altLang="en-US" i="1" dirty="0"/>
              <a:t>F</a:t>
            </a:r>
            <a:r>
              <a:rPr lang="en-US" altLang="en-US" baseline="-25000" dirty="0"/>
              <a:t>i  </a:t>
            </a:r>
            <a:r>
              <a:rPr lang="en-US" altLang="en-US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that include </a:t>
            </a:r>
            <a:r>
              <a:rPr lang="en-US" altLang="en-US" b="1" dirty="0">
                <a:sym typeface="Symbol" panose="05050102010706020507" pitchFamily="18" charset="2"/>
              </a:rPr>
              <a:t>only</a:t>
            </a:r>
            <a:r>
              <a:rPr lang="en-US" altLang="en-US" dirty="0">
                <a:sym typeface="Symbol" panose="05050102010706020507" pitchFamily="18" charset="2"/>
              </a:rPr>
              <a:t> attributes 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not just those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/>
              <a:t>The set of restrictions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 .. 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is the set of functional  dependencies that can be checked efficiently.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594414" cy="5178425"/>
          </a:xfrm>
        </p:spPr>
        <p:txBody>
          <a:bodyPr/>
          <a:lstStyle/>
          <a:p>
            <a:r>
              <a:rPr lang="en-US" altLang="en-US" sz="1700" dirty="0"/>
              <a:t>The only way to avoid the repetition-of-information problem in the </a:t>
            </a:r>
            <a:r>
              <a:rPr lang="en-US" altLang="en-US" sz="1700" dirty="0" err="1"/>
              <a:t>i</a:t>
            </a:r>
            <a:r>
              <a:rPr lang="en-US" altLang="en-US" sz="1700" i="1" dirty="0" err="1"/>
              <a:t>n_dep</a:t>
            </a:r>
            <a:r>
              <a:rPr lang="en-US" altLang="en-US" sz="1700" dirty="0"/>
              <a:t> schema is to decompose it into two schemas – instructor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schemas.</a:t>
            </a:r>
          </a:p>
          <a:p>
            <a:r>
              <a:rPr lang="en-US" altLang="en-US" sz="1700" dirty="0"/>
              <a:t>Not all decompositions are good.  Suppose we decompose</a:t>
            </a:r>
          </a:p>
          <a:p>
            <a:pPr>
              <a:buFont typeface="Monotype Sorts" pitchFamily="-84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i="1" dirty="0"/>
              <a:t>employee(ID, name, street, city, salary)</a:t>
            </a:r>
            <a:r>
              <a:rPr lang="en-US" altLang="en-US" sz="1700" dirty="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employee1</a:t>
            </a:r>
            <a:r>
              <a:rPr lang="en-US" altLang="en-US" sz="1700" dirty="0"/>
              <a:t> (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employee2</a:t>
            </a:r>
            <a:r>
              <a:rPr lang="en-US" altLang="en-US" sz="1700" dirty="0"/>
              <a:t> (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street, city, salary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The problem arises when we have two employees with the same name</a:t>
            </a:r>
          </a:p>
          <a:p>
            <a:r>
              <a:rPr lang="en-US" altLang="en-US" sz="1700" dirty="0"/>
              <a:t>The next slide shows how we lose information -- we cannot reconstruct the original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relation -- and so, this is a </a:t>
            </a:r>
            <a:r>
              <a:rPr lang="en-US" altLang="en-US" sz="17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1700" dirty="0"/>
              <a:t>.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i="1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20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4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R with the two relation schemas</a:t>
            </a:r>
            <a:r>
              <a:rPr lang="en-US" altLang="en-US" sz="1700" i="1" dirty="0"/>
              <a:t> 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 dirty="0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>
            <a:spLocks/>
          </p:cNvSpPr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Lossless Decomposition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40147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93862</TotalTime>
  <Words>5082</Words>
  <Application>Microsoft Office PowerPoint</Application>
  <PresentationFormat>On-screen Show (4:3)</PresentationFormat>
  <Paragraphs>509</Paragraphs>
  <Slides>56</Slides>
  <Notes>55</Notes>
  <HiddenSlides>4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  <vt:variant>
        <vt:lpstr>Custom Shows</vt:lpstr>
      </vt:variant>
      <vt:variant>
        <vt:i4>1</vt:i4>
      </vt:variant>
    </vt:vector>
  </HeadingPairs>
  <TitlesOfParts>
    <vt:vector size="71" baseType="lpstr">
      <vt:lpstr>MS PGothic</vt:lpstr>
      <vt:lpstr>MS PGothic</vt:lpstr>
      <vt:lpstr>Arial</vt:lpstr>
      <vt:lpstr>Greek Symbols</vt:lpstr>
      <vt:lpstr>Helvetica</vt:lpstr>
      <vt:lpstr>Iconic Symbols Ext</vt:lpstr>
      <vt:lpstr>Monotype Sorts</vt:lpstr>
      <vt:lpstr>MS LineDraw</vt:lpstr>
      <vt:lpstr>Symbol</vt:lpstr>
      <vt:lpstr>Times</vt:lpstr>
      <vt:lpstr>Times New Roman</vt:lpstr>
      <vt:lpstr>Webdings</vt:lpstr>
      <vt:lpstr>Wingdings</vt:lpstr>
      <vt:lpstr>2_db-5-grey</vt:lpstr>
      <vt:lpstr>Chapter 6:  Normalization</vt:lpstr>
      <vt:lpstr>Outline</vt:lpstr>
      <vt:lpstr>PowerPoint Presentation</vt:lpstr>
      <vt:lpstr>Features of Good Relational Designs</vt:lpstr>
      <vt:lpstr>A Combined Schema Without Repetition</vt:lpstr>
      <vt:lpstr>Decomposition</vt:lpstr>
      <vt:lpstr>A Lossy Decomposition</vt:lpstr>
      <vt:lpstr>Lossless Decomposition</vt:lpstr>
      <vt:lpstr>Example of Lossless Decomposition </vt:lpstr>
      <vt:lpstr>Normalization Theory</vt:lpstr>
      <vt:lpstr>Functional Dependencies</vt:lpstr>
      <vt:lpstr>Functional Dependencies (Cont.)</vt:lpstr>
      <vt:lpstr>Functional Dependencies Definition </vt:lpstr>
      <vt:lpstr>Closure of a Set of Functional Dependencies</vt:lpstr>
      <vt:lpstr>Keys and Functional Dependencies</vt:lpstr>
      <vt:lpstr>Use of Functional Dependencies</vt:lpstr>
      <vt:lpstr>Trivial Functional Dependencies</vt:lpstr>
      <vt:lpstr>Lossless Decomposition</vt:lpstr>
      <vt:lpstr>Example</vt:lpstr>
      <vt:lpstr>Dependency Preservation</vt:lpstr>
      <vt:lpstr>Dependency Preservation Example</vt:lpstr>
      <vt:lpstr>PowerPoint Presentation</vt:lpstr>
      <vt:lpstr>Boyce-Codd Normal Form</vt:lpstr>
      <vt:lpstr>Boyce-Codd Normal Form (Cont.)</vt:lpstr>
      <vt:lpstr>Decomposing a Schema into BCNF</vt:lpstr>
      <vt:lpstr>Example</vt:lpstr>
      <vt:lpstr>BCNF and Dependency Preservation</vt:lpstr>
      <vt:lpstr>Third Normal Form</vt:lpstr>
      <vt:lpstr>3NF Example</vt:lpstr>
      <vt:lpstr>Redundancy in 3NF</vt:lpstr>
      <vt:lpstr>Comparison of BCNF and 3NF</vt:lpstr>
      <vt:lpstr>Goals of Normalization</vt:lpstr>
      <vt:lpstr>How good is BCNF?</vt:lpstr>
      <vt:lpstr>How good is BCNF? (Cont.)</vt:lpstr>
      <vt:lpstr>Higher Normal Forms </vt:lpstr>
      <vt:lpstr>PowerPoint Presentation</vt:lpstr>
      <vt:lpstr>Functional-Dependency Theory Roadmap</vt:lpstr>
      <vt:lpstr>Closure of a Set of Functional Dependencies</vt:lpstr>
      <vt:lpstr>Closure of a Set of Functional Dependencies</vt:lpstr>
      <vt:lpstr>Example of  F+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Dependency Preservation</vt:lpstr>
      <vt:lpstr>Dependency Preservation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SERVER</cp:lastModifiedBy>
  <cp:revision>478</cp:revision>
  <cp:lastPrinted>1999-06-28T19:27:31Z</cp:lastPrinted>
  <dcterms:created xsi:type="dcterms:W3CDTF">2009-12-21T15:40:22Z</dcterms:created>
  <dcterms:modified xsi:type="dcterms:W3CDTF">2024-06-08T12:27:30Z</dcterms:modified>
</cp:coreProperties>
</file>