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9"/>
  </p:notesMasterIdLst>
  <p:handoutMasterIdLst>
    <p:handoutMasterId r:id="rId40"/>
  </p:handoutMasterIdLst>
  <p:sldIdLst>
    <p:sldId id="336" r:id="rId2"/>
    <p:sldId id="337" r:id="rId3"/>
    <p:sldId id="405" r:id="rId4"/>
    <p:sldId id="366" r:id="rId5"/>
    <p:sldId id="367" r:id="rId6"/>
    <p:sldId id="368" r:id="rId7"/>
    <p:sldId id="395" r:id="rId8"/>
    <p:sldId id="396" r:id="rId9"/>
    <p:sldId id="397" r:id="rId10"/>
    <p:sldId id="372" r:id="rId11"/>
    <p:sldId id="399" r:id="rId12"/>
    <p:sldId id="400" r:id="rId13"/>
    <p:sldId id="375" r:id="rId14"/>
    <p:sldId id="401" r:id="rId15"/>
    <p:sldId id="377" r:id="rId16"/>
    <p:sldId id="378" r:id="rId17"/>
    <p:sldId id="379" r:id="rId18"/>
    <p:sldId id="402" r:id="rId19"/>
    <p:sldId id="381" r:id="rId20"/>
    <p:sldId id="382" r:id="rId21"/>
    <p:sldId id="383" r:id="rId22"/>
    <p:sldId id="384" r:id="rId23"/>
    <p:sldId id="385" r:id="rId24"/>
    <p:sldId id="386" r:id="rId25"/>
    <p:sldId id="387" r:id="rId26"/>
    <p:sldId id="403" r:id="rId27"/>
    <p:sldId id="389" r:id="rId28"/>
    <p:sldId id="444" r:id="rId29"/>
    <p:sldId id="445" r:id="rId30"/>
    <p:sldId id="446" r:id="rId31"/>
    <p:sldId id="447" r:id="rId32"/>
    <p:sldId id="448" r:id="rId33"/>
    <p:sldId id="449" r:id="rId34"/>
    <p:sldId id="450" r:id="rId35"/>
    <p:sldId id="451" r:id="rId36"/>
    <p:sldId id="452" r:id="rId37"/>
    <p:sldId id="469" r:id="rId38"/>
  </p:sldIdLst>
  <p:sldSz cx="9144000" cy="6858000" type="screen4x3"/>
  <p:notesSz cx="6997700" cy="9283700"/>
  <p:custShowLst>
    <p:custShow name="Custom Show 1" id="0">
      <p:sldLst/>
    </p:custShow>
  </p:custShow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07">
          <p15:clr>
            <a:srgbClr val="A4A3A4"/>
          </p15:clr>
        </p15:guide>
        <p15:guide id="2" pos="57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22" autoAdjust="0"/>
    <p:restoredTop sz="94737" autoAdjust="0"/>
  </p:normalViewPr>
  <p:slideViewPr>
    <p:cSldViewPr snapToGrid="0">
      <p:cViewPr varScale="1">
        <p:scale>
          <a:sx n="105" d="100"/>
          <a:sy n="105" d="100"/>
        </p:scale>
        <p:origin x="1518" y="96"/>
      </p:cViewPr>
      <p:guideLst>
        <p:guide orient="horz" pos="707"/>
        <p:guide pos="5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03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>
            <a:extLst>
              <a:ext uri="{FF2B5EF4-FFF2-40B4-BE49-F238E27FC236}">
                <a16:creationId xmlns:a16="http://schemas.microsoft.com/office/drawing/2014/main" id="{C6EF5354-BFFB-44DF-8FA7-1A088153BD8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t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7" name="Rectangle 3">
            <a:extLst>
              <a:ext uri="{FF2B5EF4-FFF2-40B4-BE49-F238E27FC236}">
                <a16:creationId xmlns:a16="http://schemas.microsoft.com/office/drawing/2014/main" id="{5BBF6CF9-ADFE-4F6E-89A0-8CB582D8FFC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8" name="Rectangle 4">
            <a:extLst>
              <a:ext uri="{FF2B5EF4-FFF2-40B4-BE49-F238E27FC236}">
                <a16:creationId xmlns:a16="http://schemas.microsoft.com/office/drawing/2014/main" id="{8C120FC7-7BCE-4696-BB5D-C087861E4B4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b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9" name="Rectangle 5">
            <a:extLst>
              <a:ext uri="{FF2B5EF4-FFF2-40B4-BE49-F238E27FC236}">
                <a16:creationId xmlns:a16="http://schemas.microsoft.com/office/drawing/2014/main" id="{6735A123-7D3E-455E-AB82-1C3749BB052A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/>
            </a:lvl1pPr>
          </a:lstStyle>
          <a:p>
            <a:pPr>
              <a:defRPr/>
            </a:pPr>
            <a:fld id="{A8B4C920-550B-4EA7-9CB5-2D8883A273B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>
            <a:extLst>
              <a:ext uri="{FF2B5EF4-FFF2-40B4-BE49-F238E27FC236}">
                <a16:creationId xmlns:a16="http://schemas.microsoft.com/office/drawing/2014/main" id="{2E8AF117-EF14-4BF3-AB7D-D75C4F934CC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t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0643" name="Rectangle 3">
            <a:extLst>
              <a:ext uri="{FF2B5EF4-FFF2-40B4-BE49-F238E27FC236}">
                <a16:creationId xmlns:a16="http://schemas.microsoft.com/office/drawing/2014/main" id="{D7D2DA5C-BED3-45D1-AFD2-94AF29863ABC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A2936E5F-4C9B-4144-9261-C3F188AA67D9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0645" name="Rectangle 5">
            <a:extLst>
              <a:ext uri="{FF2B5EF4-FFF2-40B4-BE49-F238E27FC236}">
                <a16:creationId xmlns:a16="http://schemas.microsoft.com/office/drawing/2014/main" id="{D73F14C5-05F8-4300-9D01-F3633C854740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10075"/>
            <a:ext cx="5133975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0646" name="Rectangle 6">
            <a:extLst>
              <a:ext uri="{FF2B5EF4-FFF2-40B4-BE49-F238E27FC236}">
                <a16:creationId xmlns:a16="http://schemas.microsoft.com/office/drawing/2014/main" id="{BCB6CAD9-A006-4455-8054-9CACB290288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b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0647" name="Rectangle 7">
            <a:extLst>
              <a:ext uri="{FF2B5EF4-FFF2-40B4-BE49-F238E27FC236}">
                <a16:creationId xmlns:a16="http://schemas.microsoft.com/office/drawing/2014/main" id="{63060AD7-0C3D-477B-BD60-55C8EBDB945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/>
            </a:lvl1pPr>
          </a:lstStyle>
          <a:p>
            <a:pPr>
              <a:defRPr/>
            </a:pPr>
            <a:fld id="{AE66C03C-4B0E-4149-8287-A3B340EB818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E384C445-B1F5-490F-A9C4-D80A2FD64200}" type="slidenum">
              <a:rPr lang="en-US" altLang="en-US" sz="1200"/>
              <a:pPr/>
              <a:t>1</a:t>
            </a:fld>
            <a:endParaRPr lang="en-US" altLang="en-US" sz="120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A0A2931-304C-4865-B2DC-2F6371DEAF73}" type="slidenum">
              <a:rPr lang="en-US" altLang="en-US" sz="1200"/>
              <a:pPr/>
              <a:t>10</a:t>
            </a:fld>
            <a:endParaRPr lang="en-US" altLang="en-US" sz="1200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1761" indent="-285293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1171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97640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4108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0577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67045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3514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79982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7174961-0CF3-42A6-8222-18520414FAD4}" type="slidenum">
              <a:rPr lang="en-US" altLang="en-US" sz="1200"/>
              <a:pPr/>
              <a:t>11</a:t>
            </a:fld>
            <a:endParaRPr lang="en-US" altLang="en-US" sz="1200" dirty="0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759" y="4410392"/>
            <a:ext cx="5134182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15122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1761" indent="-285293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1171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97640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4108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0577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67045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3514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79982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7174961-0CF3-42A6-8222-18520414FAD4}" type="slidenum">
              <a:rPr lang="en-US" altLang="en-US" sz="1200"/>
              <a:pPr/>
              <a:t>12</a:t>
            </a:fld>
            <a:endParaRPr lang="en-US" altLang="en-US" sz="1200" dirty="0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759" y="4410392"/>
            <a:ext cx="5134182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15122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4C7B0BBF-B3C9-440E-B986-950E14E24760}" type="slidenum">
              <a:rPr lang="en-US" altLang="en-US" sz="1200"/>
              <a:pPr/>
              <a:t>13</a:t>
            </a:fld>
            <a:endParaRPr lang="en-US" altLang="en-US" sz="1200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1761" indent="-285293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1171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97640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4108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0577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67045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3514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79982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7174961-0CF3-42A6-8222-18520414FAD4}" type="slidenum">
              <a:rPr lang="en-US" altLang="en-US" sz="1200"/>
              <a:pPr/>
              <a:t>14</a:t>
            </a:fld>
            <a:endParaRPr lang="en-US" altLang="en-US" sz="1200" dirty="0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759" y="4410392"/>
            <a:ext cx="5134182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15122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6283D157-7C62-425E-BB0E-CE8BAE867B64}" type="slidenum">
              <a:rPr lang="en-US" altLang="en-US" sz="1200"/>
              <a:pPr/>
              <a:t>15</a:t>
            </a:fld>
            <a:endParaRPr lang="en-US" altLang="en-US" sz="1200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84AC97B1-25CD-474B-98A6-5180BA18AE28}" type="slidenum">
              <a:rPr lang="en-US" altLang="en-US" sz="1200"/>
              <a:pPr/>
              <a:t>16</a:t>
            </a:fld>
            <a:endParaRPr lang="en-US" altLang="en-US" sz="1200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3AFD31E9-BE10-4267-BC2D-73ADA680375F}" type="slidenum">
              <a:rPr lang="en-US" altLang="en-US" sz="1200"/>
              <a:pPr/>
              <a:t>17</a:t>
            </a:fld>
            <a:endParaRPr lang="en-US" altLang="en-US" sz="1200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1761" indent="-285293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1171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97640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4108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0577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67045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3514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79982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7174961-0CF3-42A6-8222-18520414FAD4}" type="slidenum">
              <a:rPr lang="en-US" altLang="en-US" sz="1200"/>
              <a:pPr/>
              <a:t>18</a:t>
            </a:fld>
            <a:endParaRPr lang="en-US" altLang="en-US" sz="1200" dirty="0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759" y="4410392"/>
            <a:ext cx="5134182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15122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A1350AA7-056F-4860-8F4F-423CF851BA62}" type="slidenum">
              <a:rPr lang="en-US" altLang="en-US" sz="1200"/>
              <a:pPr/>
              <a:t>2</a:t>
            </a:fld>
            <a:endParaRPr lang="en-US" altLang="en-US" sz="120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7F04CF4B-324E-46D0-BA47-9EB6AD9CA672}" type="slidenum">
              <a:rPr lang="en-US" altLang="en-US" sz="1200"/>
              <a:pPr/>
              <a:t>20</a:t>
            </a:fld>
            <a:endParaRPr lang="en-US" altLang="en-US" sz="1200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A0967849-B9F5-4791-B1A9-03C13B822321}" type="slidenum">
              <a:rPr lang="en-US" altLang="en-US" sz="1200"/>
              <a:pPr/>
              <a:t>21</a:t>
            </a:fld>
            <a:endParaRPr lang="en-US" altLang="en-US" sz="1200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8667AE9D-16D3-4C16-919A-75B127D37AD1}" type="slidenum">
              <a:rPr lang="en-US" altLang="en-US" sz="1200"/>
              <a:pPr/>
              <a:t>22</a:t>
            </a:fld>
            <a:endParaRPr lang="en-US" altLang="en-US" sz="1200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B6F0339C-7A5B-4860-8D42-52F584D09780}" type="slidenum">
              <a:rPr lang="en-US" altLang="en-US" sz="1200"/>
              <a:pPr/>
              <a:t>23</a:t>
            </a:fld>
            <a:endParaRPr lang="en-US" altLang="en-US" sz="1200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3516BC0A-7AF6-411D-BE71-BCBBBCBA9517}" type="slidenum">
              <a:rPr lang="en-US" altLang="en-US" sz="1200"/>
              <a:pPr/>
              <a:t>24</a:t>
            </a:fld>
            <a:endParaRPr lang="en-US" altLang="en-US" sz="1200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0C6C070-221F-4423-9214-3514A79EC7A3}" type="slidenum">
              <a:rPr lang="en-US" altLang="en-US" sz="1200"/>
              <a:pPr/>
              <a:t>25</a:t>
            </a:fld>
            <a:endParaRPr lang="en-US" altLang="en-US" sz="1200"/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1761" indent="-285293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1171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97640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4108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0577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67045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3514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79982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7174961-0CF3-42A6-8222-18520414FAD4}" type="slidenum">
              <a:rPr lang="en-US" altLang="en-US" sz="1200"/>
              <a:pPr/>
              <a:t>26</a:t>
            </a:fld>
            <a:endParaRPr lang="en-US" altLang="en-US" sz="1200" dirty="0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759" y="4410392"/>
            <a:ext cx="5134182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151223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FAAEAC40-D26E-4DE7-A131-BE43F6F065EA}" type="slidenum">
              <a:rPr lang="en-US" altLang="en-US" sz="1200"/>
              <a:pPr/>
              <a:t>27</a:t>
            </a:fld>
            <a:endParaRPr lang="en-US" altLang="en-US" sz="1200"/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>
            <a:extLst>
              <a:ext uri="{FF2B5EF4-FFF2-40B4-BE49-F238E27FC236}">
                <a16:creationId xmlns:a16="http://schemas.microsoft.com/office/drawing/2014/main" id="{C5C2D2E6-F3AE-4706-AA7C-A27CB5881BF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1" name="Rectangle 3">
            <a:extLst>
              <a:ext uri="{FF2B5EF4-FFF2-40B4-BE49-F238E27FC236}">
                <a16:creationId xmlns:a16="http://schemas.microsoft.com/office/drawing/2014/main" id="{63E3BA3E-1163-4871-A1C5-DDC284DA4B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>
            <a:extLst>
              <a:ext uri="{FF2B5EF4-FFF2-40B4-BE49-F238E27FC236}">
                <a16:creationId xmlns:a16="http://schemas.microsoft.com/office/drawing/2014/main" id="{11377A80-0AAD-447B-BE0B-51EE48D2E4B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31" tIns="46516" rIns="93031" bIns="46516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A88492A6-4F00-4007-87E0-225E8D3BDEF7}" type="slidenum">
              <a:rPr lang="en-US" altLang="en-US" sz="1200"/>
              <a:pPr algn="r"/>
              <a:t>29</a:t>
            </a:fld>
            <a:endParaRPr lang="en-US" altLang="en-US" sz="1200"/>
          </a:p>
        </p:txBody>
      </p:sp>
      <p:sp>
        <p:nvSpPr>
          <p:cNvPr id="110595" name="Rectangle 2">
            <a:extLst>
              <a:ext uri="{FF2B5EF4-FFF2-40B4-BE49-F238E27FC236}">
                <a16:creationId xmlns:a16="http://schemas.microsoft.com/office/drawing/2014/main" id="{1A8A5EF8-1EA2-40F7-ACE3-511711E5DAE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96913"/>
            <a:ext cx="4641850" cy="3481387"/>
          </a:xfrm>
          <a:ln/>
        </p:spPr>
      </p:sp>
      <p:sp>
        <p:nvSpPr>
          <p:cNvPr id="110596" name="Rectangle 3">
            <a:extLst>
              <a:ext uri="{FF2B5EF4-FFF2-40B4-BE49-F238E27FC236}">
                <a16:creationId xmlns:a16="http://schemas.microsoft.com/office/drawing/2014/main" id="{52C85F7F-263F-4BCA-A748-E7BF53C318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B6F0339C-7A5B-4860-8D42-52F584D09780}" type="slidenum">
              <a:rPr lang="en-US" altLang="en-US" sz="1200"/>
              <a:pPr/>
              <a:t>3</a:t>
            </a:fld>
            <a:endParaRPr lang="en-US" altLang="en-US" sz="1200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>
            <a:extLst>
              <a:ext uri="{FF2B5EF4-FFF2-40B4-BE49-F238E27FC236}">
                <a16:creationId xmlns:a16="http://schemas.microsoft.com/office/drawing/2014/main" id="{63C515C3-4144-46F2-9488-0C2F9C995AF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19" name="Rectangle 3">
            <a:extLst>
              <a:ext uri="{FF2B5EF4-FFF2-40B4-BE49-F238E27FC236}">
                <a16:creationId xmlns:a16="http://schemas.microsoft.com/office/drawing/2014/main" id="{2CDE7844-086F-44A6-BD23-B7F220B0A4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>
            <a:extLst>
              <a:ext uri="{FF2B5EF4-FFF2-40B4-BE49-F238E27FC236}">
                <a16:creationId xmlns:a16="http://schemas.microsoft.com/office/drawing/2014/main" id="{1B3BA81C-442A-4230-A20A-E595EBE42EC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>
            <a:extLst>
              <a:ext uri="{FF2B5EF4-FFF2-40B4-BE49-F238E27FC236}">
                <a16:creationId xmlns:a16="http://schemas.microsoft.com/office/drawing/2014/main" id="{648B2855-8CA5-440D-9408-4CE865C843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>
            <a:extLst>
              <a:ext uri="{FF2B5EF4-FFF2-40B4-BE49-F238E27FC236}">
                <a16:creationId xmlns:a16="http://schemas.microsoft.com/office/drawing/2014/main" id="{9AE2622C-3725-441E-83A6-02F180C38E3E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31" tIns="46516" rIns="93031" bIns="46516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4195425E-B128-4221-8204-CB4CCCA7DF75}" type="slidenum">
              <a:rPr lang="en-US" altLang="en-US" sz="1200"/>
              <a:pPr algn="r"/>
              <a:t>32</a:t>
            </a:fld>
            <a:endParaRPr lang="en-US" altLang="en-US" sz="1200"/>
          </a:p>
        </p:txBody>
      </p:sp>
      <p:sp>
        <p:nvSpPr>
          <p:cNvPr id="113667" name="Rectangle 2">
            <a:extLst>
              <a:ext uri="{FF2B5EF4-FFF2-40B4-BE49-F238E27FC236}">
                <a16:creationId xmlns:a16="http://schemas.microsoft.com/office/drawing/2014/main" id="{2690451F-D741-432D-92E9-516ABF987B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96913"/>
            <a:ext cx="4641850" cy="3481387"/>
          </a:xfrm>
          <a:ln/>
        </p:spPr>
      </p:sp>
      <p:sp>
        <p:nvSpPr>
          <p:cNvPr id="113668" name="Rectangle 3">
            <a:extLst>
              <a:ext uri="{FF2B5EF4-FFF2-40B4-BE49-F238E27FC236}">
                <a16:creationId xmlns:a16="http://schemas.microsoft.com/office/drawing/2014/main" id="{BE2C4D40-217F-4CE6-B4E8-F1DA3F8333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>
            <a:extLst>
              <a:ext uri="{FF2B5EF4-FFF2-40B4-BE49-F238E27FC236}">
                <a16:creationId xmlns:a16="http://schemas.microsoft.com/office/drawing/2014/main" id="{D0EAB560-37BF-4BCA-B8B2-3F91FFA8DC77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31" tIns="46516" rIns="93031" bIns="46516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59A4489F-5EFD-4D7E-AF6C-64604DC04144}" type="slidenum">
              <a:rPr lang="en-US" altLang="en-US" sz="1200"/>
              <a:pPr algn="r"/>
              <a:t>33</a:t>
            </a:fld>
            <a:endParaRPr lang="en-US" altLang="en-US" sz="1200"/>
          </a:p>
        </p:txBody>
      </p:sp>
      <p:sp>
        <p:nvSpPr>
          <p:cNvPr id="114691" name="Rectangle 2">
            <a:extLst>
              <a:ext uri="{FF2B5EF4-FFF2-40B4-BE49-F238E27FC236}">
                <a16:creationId xmlns:a16="http://schemas.microsoft.com/office/drawing/2014/main" id="{64BF505B-7173-4754-A528-D8FA43F0AD2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96913"/>
            <a:ext cx="4641850" cy="3481387"/>
          </a:xfrm>
          <a:ln/>
        </p:spPr>
      </p:sp>
      <p:sp>
        <p:nvSpPr>
          <p:cNvPr id="114692" name="Rectangle 3">
            <a:extLst>
              <a:ext uri="{FF2B5EF4-FFF2-40B4-BE49-F238E27FC236}">
                <a16:creationId xmlns:a16="http://schemas.microsoft.com/office/drawing/2014/main" id="{22B67DF2-5D25-46F8-ACC9-D9394CC342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>
            <a:extLst>
              <a:ext uri="{FF2B5EF4-FFF2-40B4-BE49-F238E27FC236}">
                <a16:creationId xmlns:a16="http://schemas.microsoft.com/office/drawing/2014/main" id="{B1916905-3F23-48B5-B6F3-A8A48ED2744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31" tIns="46516" rIns="93031" bIns="46516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A1AACACD-8B6D-4E06-8D1A-2038FD192ACE}" type="slidenum">
              <a:rPr lang="en-US" altLang="en-US" sz="1200"/>
              <a:pPr algn="r"/>
              <a:t>34</a:t>
            </a:fld>
            <a:endParaRPr lang="en-US" altLang="en-US" sz="1200"/>
          </a:p>
        </p:txBody>
      </p:sp>
      <p:sp>
        <p:nvSpPr>
          <p:cNvPr id="115715" name="Rectangle 2">
            <a:extLst>
              <a:ext uri="{FF2B5EF4-FFF2-40B4-BE49-F238E27FC236}">
                <a16:creationId xmlns:a16="http://schemas.microsoft.com/office/drawing/2014/main" id="{C32371CE-4867-4407-B3A6-51B53F3120E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96913"/>
            <a:ext cx="4641850" cy="3481387"/>
          </a:xfrm>
          <a:ln/>
        </p:spPr>
      </p:sp>
      <p:sp>
        <p:nvSpPr>
          <p:cNvPr id="115716" name="Rectangle 3">
            <a:extLst>
              <a:ext uri="{FF2B5EF4-FFF2-40B4-BE49-F238E27FC236}">
                <a16:creationId xmlns:a16="http://schemas.microsoft.com/office/drawing/2014/main" id="{8B4DCB98-CC70-4854-9597-C4D5A37DAB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>
            <a:extLst>
              <a:ext uri="{FF2B5EF4-FFF2-40B4-BE49-F238E27FC236}">
                <a16:creationId xmlns:a16="http://schemas.microsoft.com/office/drawing/2014/main" id="{A7615A99-8D1A-4BC1-9629-12BC9DF9EE60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31" tIns="46516" rIns="93031" bIns="46516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7748E501-D662-4A27-9C06-945CF1E5CC34}" type="slidenum">
              <a:rPr lang="en-US" altLang="en-US" sz="1200"/>
              <a:pPr algn="r"/>
              <a:t>35</a:t>
            </a:fld>
            <a:endParaRPr lang="en-US" altLang="en-US" sz="1200"/>
          </a:p>
        </p:txBody>
      </p:sp>
      <p:sp>
        <p:nvSpPr>
          <p:cNvPr id="116739" name="Rectangle 2">
            <a:extLst>
              <a:ext uri="{FF2B5EF4-FFF2-40B4-BE49-F238E27FC236}">
                <a16:creationId xmlns:a16="http://schemas.microsoft.com/office/drawing/2014/main" id="{661E8095-6D2C-41A8-B271-9AB1D651D88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96913"/>
            <a:ext cx="4641850" cy="3481387"/>
          </a:xfrm>
          <a:ln/>
        </p:spPr>
      </p:sp>
      <p:sp>
        <p:nvSpPr>
          <p:cNvPr id="116740" name="Rectangle 3">
            <a:extLst>
              <a:ext uri="{FF2B5EF4-FFF2-40B4-BE49-F238E27FC236}">
                <a16:creationId xmlns:a16="http://schemas.microsoft.com/office/drawing/2014/main" id="{86D5D4DC-B829-48BF-B1AC-E75D18F988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>
            <a:extLst>
              <a:ext uri="{FF2B5EF4-FFF2-40B4-BE49-F238E27FC236}">
                <a16:creationId xmlns:a16="http://schemas.microsoft.com/office/drawing/2014/main" id="{841B4EAA-8DEC-4091-900B-F533CB361E95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31" tIns="46516" rIns="93031" bIns="46516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C0EEDD03-8CC7-4993-B1DC-9F7BF290D871}" type="slidenum">
              <a:rPr lang="en-US" altLang="en-US" sz="1200"/>
              <a:pPr algn="r"/>
              <a:t>36</a:t>
            </a:fld>
            <a:endParaRPr lang="en-US" altLang="en-US" sz="1200"/>
          </a:p>
        </p:txBody>
      </p:sp>
      <p:sp>
        <p:nvSpPr>
          <p:cNvPr id="117763" name="Rectangle 2">
            <a:extLst>
              <a:ext uri="{FF2B5EF4-FFF2-40B4-BE49-F238E27FC236}">
                <a16:creationId xmlns:a16="http://schemas.microsoft.com/office/drawing/2014/main" id="{A8809479-F953-4055-B86B-B7BBDED3674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96913"/>
            <a:ext cx="4641850" cy="3481387"/>
          </a:xfrm>
          <a:ln/>
        </p:spPr>
      </p:sp>
      <p:sp>
        <p:nvSpPr>
          <p:cNvPr id="117764" name="Rectangle 3">
            <a:extLst>
              <a:ext uri="{FF2B5EF4-FFF2-40B4-BE49-F238E27FC236}">
                <a16:creationId xmlns:a16="http://schemas.microsoft.com/office/drawing/2014/main" id="{6946F2EA-0356-44B0-A850-64B9E536830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7">
            <a:extLst>
              <a:ext uri="{FF2B5EF4-FFF2-40B4-BE49-F238E27FC236}">
                <a16:creationId xmlns:a16="http://schemas.microsoft.com/office/drawing/2014/main" id="{1D77FF02-3555-47C0-A739-7773DB24955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9950C1B-400B-4121-9FED-A7A42814D2A9}" type="slidenum">
              <a:rPr lang="en-US" altLang="en-US" sz="1200"/>
              <a:pPr/>
              <a:t>37</a:t>
            </a:fld>
            <a:endParaRPr lang="en-US" altLang="en-US" sz="1200"/>
          </a:p>
        </p:txBody>
      </p:sp>
      <p:sp>
        <p:nvSpPr>
          <p:cNvPr id="135171" name="Rectangle 2">
            <a:extLst>
              <a:ext uri="{FF2B5EF4-FFF2-40B4-BE49-F238E27FC236}">
                <a16:creationId xmlns:a16="http://schemas.microsoft.com/office/drawing/2014/main" id="{DF4FB788-3F7E-4D41-B04A-400256640C9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2" name="Rectangle 3">
            <a:extLst>
              <a:ext uri="{FF2B5EF4-FFF2-40B4-BE49-F238E27FC236}">
                <a16:creationId xmlns:a16="http://schemas.microsoft.com/office/drawing/2014/main" id="{AA17D98E-B593-469A-9179-1066E959B5C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46EA8CD4-BE8A-459D-9D31-26FCFAB06D25}" type="slidenum">
              <a:rPr lang="en-US" altLang="en-US" sz="1200"/>
              <a:pPr/>
              <a:t>4</a:t>
            </a:fld>
            <a:endParaRPr lang="en-US" altLang="en-US" sz="1200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67040340-971D-4A83-83E8-822FA67F93DB}" type="slidenum">
              <a:rPr lang="en-US" altLang="en-US" sz="1200"/>
              <a:pPr/>
              <a:t>5</a:t>
            </a:fld>
            <a:endParaRPr lang="en-US" altLang="en-US" sz="1200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F0D3EC4A-6F15-43AE-AA3C-5A809172836D}" type="slidenum">
              <a:rPr lang="en-US" altLang="en-US" sz="1200"/>
              <a:pPr/>
              <a:t>6</a:t>
            </a:fld>
            <a:endParaRPr lang="en-US" altLang="en-US" sz="1200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1761" indent="-285293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1171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97640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4108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0577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67045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3514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79982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7174961-0CF3-42A6-8222-18520414FAD4}" type="slidenum">
              <a:rPr lang="en-US" altLang="en-US" sz="1200"/>
              <a:pPr/>
              <a:t>7</a:t>
            </a:fld>
            <a:endParaRPr lang="en-US" altLang="en-US" sz="1200" dirty="0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759" y="4410392"/>
            <a:ext cx="5134182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15122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1761" indent="-285293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1171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97640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4108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0577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67045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3514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79982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7174961-0CF3-42A6-8222-18520414FAD4}" type="slidenum">
              <a:rPr lang="en-US" altLang="en-US" sz="1200"/>
              <a:pPr/>
              <a:t>8</a:t>
            </a:fld>
            <a:endParaRPr lang="en-US" altLang="en-US" sz="1200" dirty="0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759" y="4410392"/>
            <a:ext cx="5134182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15122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1761" indent="-285293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1171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97640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4108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0577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67045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3514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79982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7174961-0CF3-42A6-8222-18520414FAD4}" type="slidenum">
              <a:rPr lang="en-US" altLang="en-US" sz="1200"/>
              <a:pPr/>
              <a:t>9</a:t>
            </a:fld>
            <a:endParaRPr lang="en-US" altLang="en-US" sz="1200" dirty="0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759" y="4410392"/>
            <a:ext cx="5134182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15122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db-book.com/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7">
            <a:extLst>
              <a:ext uri="{FF2B5EF4-FFF2-40B4-BE49-F238E27FC236}">
                <a16:creationId xmlns:a16="http://schemas.microsoft.com/office/drawing/2014/main" id="{A25BB261-D773-4836-B381-7A051175F5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4938" y="5726113"/>
            <a:ext cx="3694112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b="1" dirty="0">
                <a:solidFill>
                  <a:srgbClr val="002060"/>
                </a:solidFill>
              </a:rPr>
              <a:t>Database System Concepts, 7</a:t>
            </a:r>
            <a:r>
              <a:rPr lang="en-US" altLang="en-US" b="1" baseline="30000" dirty="0">
                <a:solidFill>
                  <a:srgbClr val="002060"/>
                </a:solidFill>
              </a:rPr>
              <a:t>th</a:t>
            </a:r>
            <a:r>
              <a:rPr lang="en-US" altLang="en-US" b="1" dirty="0">
                <a:solidFill>
                  <a:srgbClr val="002060"/>
                </a:solidFill>
              </a:rPr>
              <a:t> Ed</a:t>
            </a:r>
            <a:r>
              <a:rPr lang="en-US" altLang="en-US" dirty="0">
                <a:solidFill>
                  <a:srgbClr val="002060"/>
                </a:solidFill>
              </a:rPr>
              <a:t>.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altLang="en-US" sz="1200" b="1" dirty="0">
                <a:solidFill>
                  <a:srgbClr val="002060"/>
                </a:solidFill>
              </a:rPr>
              <a:t>©Silberschatz, Korth and Sudarshan</a:t>
            </a:r>
            <a:br>
              <a:rPr lang="en-US" altLang="en-US" sz="1200" b="1" dirty="0">
                <a:solidFill>
                  <a:srgbClr val="002060"/>
                </a:solidFill>
              </a:rPr>
            </a:br>
            <a:r>
              <a:rPr lang="en-US" altLang="en-US" sz="1200" b="1" dirty="0">
                <a:solidFill>
                  <a:srgbClr val="002060"/>
                </a:solidFill>
              </a:rPr>
              <a:t>See </a:t>
            </a:r>
            <a:r>
              <a:rPr lang="en-US" altLang="en-US" sz="1200" b="1" dirty="0">
                <a:solidFill>
                  <a:srgbClr val="002060"/>
                </a:solidFill>
                <a:hlinkClick r:id="rId2"/>
              </a:rPr>
              <a:t>www.db-book.com</a:t>
            </a:r>
            <a:r>
              <a:rPr lang="en-US" altLang="en-US" sz="1200" b="1" dirty="0">
                <a:solidFill>
                  <a:srgbClr val="002060"/>
                </a:solidFill>
              </a:rPr>
              <a:t> for conditions on re-use </a:t>
            </a:r>
          </a:p>
        </p:txBody>
      </p:sp>
      <p:sp>
        <p:nvSpPr>
          <p:cNvPr id="5130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B4760F52-45E1-4E1D-A744-2F2290DE90C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96063" y="6218238"/>
            <a:ext cx="1905000" cy="457200"/>
          </a:xfrm>
        </p:spPr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fld id="{3B69BB99-A72A-4470-971F-83530C443C9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9" name="Picture 8" descr="Cover-6Ed"/>
          <p:cNvPicPr>
            <a:picLocks noChangeAspect="1" noChangeArrowheads="1"/>
          </p:cNvPicPr>
          <p:nvPr userDrawn="1"/>
        </p:nvPicPr>
        <p:blipFill>
          <a:blip r:embed="rId3"/>
          <a:stretch>
            <a:fillRect/>
          </a:stretch>
        </p:blipFill>
        <p:spPr bwMode="auto">
          <a:xfrm>
            <a:off x="13858" y="0"/>
            <a:ext cx="1331269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0487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5C950AD-734E-45C7-8042-5795FFAD675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E5E31B-1343-4510-8DCD-65E7B654469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3046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6250" y="117475"/>
            <a:ext cx="2019300" cy="5880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117475"/>
            <a:ext cx="5905500" cy="58801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7A7A2CD-B5B0-4CF6-8038-339B0E99E36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3574B0-C055-4E38-82A9-667A1DF1F8D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46499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9796C49-4A73-449B-A170-DFFCD45313D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0D9E99-A0D8-4F2F-B04A-331DF655FEA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2825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350" y="1093788"/>
            <a:ext cx="7707313" cy="4903787"/>
          </a:xfrm>
        </p:spPr>
        <p:txBody>
          <a:bodyPr/>
          <a:lstStyle>
            <a:lvl1pPr marL="342900" indent="-342900">
              <a:buSzPct val="110000"/>
              <a:buFont typeface="Wingdings" panose="05000000000000000000" pitchFamily="2" charset="2"/>
              <a:buChar char="§"/>
              <a:defRPr sz="1700"/>
            </a:lvl1pPr>
            <a:lvl2pPr marL="742950" indent="-285750">
              <a:buSzPct val="110000"/>
              <a:buFont typeface="Arial" panose="020B0604020202020204" pitchFamily="34" charset="0"/>
              <a:buChar char="•"/>
              <a:defRPr sz="1700"/>
            </a:lvl2pPr>
            <a:lvl3pPr marL="1085850" indent="-228600">
              <a:buFont typeface="Wingdings" panose="05000000000000000000" pitchFamily="2" charset="2"/>
              <a:buChar char="§"/>
              <a:defRPr sz="1700"/>
            </a:lvl3pPr>
            <a:lvl4pPr marL="1428750" indent="-228600">
              <a:buFont typeface="Arial" panose="020B0604020202020204" pitchFamily="34" charset="0"/>
              <a:buChar char="•"/>
              <a:defRPr sz="1700"/>
            </a:lvl4pPr>
            <a:lvl5pPr marL="1771650" indent="-228600">
              <a:buFont typeface="Wingdings" panose="05000000000000000000" pitchFamily="2" charset="2"/>
              <a:buChar char="§"/>
              <a:defRPr sz="17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24371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36F2EBE-FF5F-4F9D-A3C2-A59A92D7809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7F3CAF-32BF-49A6-93F1-59C9E4B7C95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0709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4388" y="1093788"/>
            <a:ext cx="3754437" cy="4903787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1225" y="1093788"/>
            <a:ext cx="3754438" cy="4903787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A6D4A7F0-1138-4608-80AA-D0A6F5D4118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852D5F-D37B-4E9D-98AD-511A1ABBD6A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0802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56DFCFB3-6710-4DD2-8404-7E55A930F35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191CCC-CC48-429B-87C9-7123B48E52D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19042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BB431453-8F56-47C4-89BA-3EDF3CD092B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9D92F0-DB25-4E6B-A10D-A7937AC7A36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36005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4BE8099E-18A5-481A-9697-216087BE067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555C8E-F740-4D28-8DA3-D7B8E0F6F57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32147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7E2C57D-1205-411A-BA90-DF60A810F6D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BBE5B0-1186-4DAB-9E97-511F15F5C63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8809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9EB6957-06EE-46F8-A450-3DB417A1F8A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91DB2E-7BC4-4C22-ACAE-0B8B3F0C514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14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56112478-D9B7-4D0D-ADE5-62D5EFAAFB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47558" y="1093788"/>
            <a:ext cx="7728105" cy="490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512003" name="Rectangle 3">
            <a:extLst>
              <a:ext uri="{FF2B5EF4-FFF2-40B4-BE49-F238E27FC236}">
                <a16:creationId xmlns:a16="http://schemas.microsoft.com/office/drawing/2014/main" id="{D2EB5033-CF44-472B-B77D-FAA18581E63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rgbClr val="002060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8BECA7E0-09BC-41D3-BD93-B7E81A2ACCB7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028" name="Text Box 4">
            <a:extLst>
              <a:ext uri="{FF2B5EF4-FFF2-40B4-BE49-F238E27FC236}">
                <a16:creationId xmlns:a16="http://schemas.microsoft.com/office/drawing/2014/main" id="{D0CFC8B2-2C6C-4CA4-9AFC-14298F0DD4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2750" y="6613525"/>
            <a:ext cx="23812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2060"/>
                </a:solidFill>
              </a:rPr>
              <a:t>©Silberschatz, Korth and Sudarshan</a:t>
            </a:r>
          </a:p>
        </p:txBody>
      </p:sp>
      <p:sp>
        <p:nvSpPr>
          <p:cNvPr id="512005" name="Text Box 5">
            <a:extLst>
              <a:ext uri="{FF2B5EF4-FFF2-40B4-BE49-F238E27FC236}">
                <a16:creationId xmlns:a16="http://schemas.microsoft.com/office/drawing/2014/main" id="{ED25C836-0663-424A-84A7-5AB80342286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479984" y="6613525"/>
            <a:ext cx="44755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2060"/>
                </a:solidFill>
              </a:rPr>
              <a:t>5.</a:t>
            </a:r>
            <a:fld id="{669DE52E-05EC-4487-BE79-3F9A6A9F8797}" type="slidenum">
              <a:rPr lang="en-US" altLang="en-US" sz="1000" b="1" smtClean="0">
                <a:solidFill>
                  <a:srgbClr val="002060"/>
                </a:solidFill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en-US" sz="1000" b="1" dirty="0">
              <a:solidFill>
                <a:srgbClr val="002060"/>
              </a:solidFill>
            </a:endParaRPr>
          </a:p>
        </p:txBody>
      </p:sp>
      <p:sp>
        <p:nvSpPr>
          <p:cNvPr id="512006" name="Rectangle 6">
            <a:extLst>
              <a:ext uri="{FF2B5EF4-FFF2-40B4-BE49-F238E27FC236}">
                <a16:creationId xmlns:a16="http://schemas.microsoft.com/office/drawing/2014/main" id="{BFAC4B4C-D3C2-4A14-871E-CC7D45F076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1" name="Text Box 7">
            <a:extLst>
              <a:ext uri="{FF2B5EF4-FFF2-40B4-BE49-F238E27FC236}">
                <a16:creationId xmlns:a16="http://schemas.microsoft.com/office/drawing/2014/main" id="{5472E9A1-C06F-4393-872E-7F8100F916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613525"/>
            <a:ext cx="25717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000" b="1" dirty="0">
                <a:solidFill>
                  <a:srgbClr val="002060"/>
                </a:solidFill>
              </a:rPr>
              <a:t>Database System Concepts - 7</a:t>
            </a:r>
            <a:r>
              <a:rPr lang="en-US" sz="1000" b="1" baseline="30000" dirty="0">
                <a:solidFill>
                  <a:srgbClr val="002060"/>
                </a:solidFill>
              </a:rPr>
              <a:t>th</a:t>
            </a:r>
            <a:r>
              <a:rPr lang="en-US" sz="1000" b="1" dirty="0">
                <a:solidFill>
                  <a:srgbClr val="002060"/>
                </a:solidFill>
              </a:rPr>
              <a:t> Edition</a:t>
            </a:r>
          </a:p>
        </p:txBody>
      </p:sp>
      <p:sp>
        <p:nvSpPr>
          <p:cNvPr id="1032" name="Freeform 8">
            <a:extLst>
              <a:ext uri="{FF2B5EF4-FFF2-40B4-BE49-F238E27FC236}">
                <a16:creationId xmlns:a16="http://schemas.microsoft.com/office/drawing/2014/main" id="{0362D880-06BD-4D02-876C-3226AC8E6F10}"/>
              </a:ext>
            </a:extLst>
          </p:cNvPr>
          <p:cNvSpPr>
            <a:spLocks/>
          </p:cNvSpPr>
          <p:nvPr/>
        </p:nvSpPr>
        <p:spPr bwMode="auto">
          <a:xfrm>
            <a:off x="8916988" y="5445125"/>
            <a:ext cx="227012" cy="47625"/>
          </a:xfrm>
          <a:custGeom>
            <a:avLst/>
            <a:gdLst>
              <a:gd name="T0" fmla="*/ 0 w 285"/>
              <a:gd name="T1" fmla="*/ 2147483646 h 61"/>
              <a:gd name="T2" fmla="*/ 2147483646 w 285"/>
              <a:gd name="T3" fmla="*/ 2147483646 h 61"/>
              <a:gd name="T4" fmla="*/ 2147483646 w 285"/>
              <a:gd name="T5" fmla="*/ 2147483646 h 61"/>
              <a:gd name="T6" fmla="*/ 2147483646 w 285"/>
              <a:gd name="T7" fmla="*/ 2147483646 h 61"/>
              <a:gd name="T8" fmla="*/ 2147483646 w 285"/>
              <a:gd name="T9" fmla="*/ 2147483646 h 61"/>
              <a:gd name="T10" fmla="*/ 2147483646 w 285"/>
              <a:gd name="T11" fmla="*/ 2147483646 h 61"/>
              <a:gd name="T12" fmla="*/ 2147483646 w 285"/>
              <a:gd name="T13" fmla="*/ 2147483646 h 61"/>
              <a:gd name="T14" fmla="*/ 2147483646 w 285"/>
              <a:gd name="T15" fmla="*/ 2147483646 h 61"/>
              <a:gd name="T16" fmla="*/ 2147483646 w 285"/>
              <a:gd name="T17" fmla="*/ 0 h 61"/>
              <a:gd name="T18" fmla="*/ 2147483646 w 285"/>
              <a:gd name="T19" fmla="*/ 0 h 61"/>
              <a:gd name="T20" fmla="*/ 2147483646 w 285"/>
              <a:gd name="T21" fmla="*/ 0 h 61"/>
              <a:gd name="T22" fmla="*/ 2147483646 w 285"/>
              <a:gd name="T23" fmla="*/ 0 h 61"/>
              <a:gd name="T24" fmla="*/ 2147483646 w 285"/>
              <a:gd name="T25" fmla="*/ 2147483646 h 61"/>
              <a:gd name="T26" fmla="*/ 2147483646 w 285"/>
              <a:gd name="T27" fmla="*/ 2147483646 h 61"/>
              <a:gd name="T28" fmla="*/ 2147483646 w 285"/>
              <a:gd name="T29" fmla="*/ 2147483646 h 61"/>
              <a:gd name="T30" fmla="*/ 2147483646 w 285"/>
              <a:gd name="T31" fmla="*/ 2147483646 h 61"/>
              <a:gd name="T32" fmla="*/ 2147483646 w 285"/>
              <a:gd name="T33" fmla="*/ 2147483646 h 61"/>
              <a:gd name="T34" fmla="*/ 2147483646 w 285"/>
              <a:gd name="T35" fmla="*/ 2147483646 h 61"/>
              <a:gd name="T36" fmla="*/ 2147483646 w 285"/>
              <a:gd name="T37" fmla="*/ 2147483646 h 61"/>
              <a:gd name="T38" fmla="*/ 2147483646 w 285"/>
              <a:gd name="T39" fmla="*/ 2147483646 h 61"/>
              <a:gd name="T40" fmla="*/ 2147483646 w 285"/>
              <a:gd name="T41" fmla="*/ 2147483646 h 61"/>
              <a:gd name="T42" fmla="*/ 2147483646 w 285"/>
              <a:gd name="T43" fmla="*/ 2147483646 h 61"/>
              <a:gd name="T44" fmla="*/ 2147483646 w 285"/>
              <a:gd name="T45" fmla="*/ 2147483646 h 61"/>
              <a:gd name="T46" fmla="*/ 2147483646 w 285"/>
              <a:gd name="T47" fmla="*/ 2147483646 h 61"/>
              <a:gd name="T48" fmla="*/ 2147483646 w 285"/>
              <a:gd name="T49" fmla="*/ 2147483646 h 61"/>
              <a:gd name="T50" fmla="*/ 2147483646 w 285"/>
              <a:gd name="T51" fmla="*/ 2147483646 h 61"/>
              <a:gd name="T52" fmla="*/ 2147483646 w 285"/>
              <a:gd name="T53" fmla="*/ 2147483646 h 61"/>
              <a:gd name="T54" fmla="*/ 2147483646 w 285"/>
              <a:gd name="T55" fmla="*/ 2147483646 h 61"/>
              <a:gd name="T56" fmla="*/ 2147483646 w 285"/>
              <a:gd name="T57" fmla="*/ 2147483646 h 61"/>
              <a:gd name="T58" fmla="*/ 2147483646 w 285"/>
              <a:gd name="T59" fmla="*/ 2147483646 h 61"/>
              <a:gd name="T60" fmla="*/ 2147483646 w 285"/>
              <a:gd name="T61" fmla="*/ 2147483646 h 61"/>
              <a:gd name="T62" fmla="*/ 2147483646 w 285"/>
              <a:gd name="T63" fmla="*/ 2147483646 h 61"/>
              <a:gd name="T64" fmla="*/ 2147483646 w 285"/>
              <a:gd name="T65" fmla="*/ 2147483646 h 61"/>
              <a:gd name="T66" fmla="*/ 2147483646 w 285"/>
              <a:gd name="T67" fmla="*/ 2147483646 h 61"/>
              <a:gd name="T68" fmla="*/ 2147483646 w 285"/>
              <a:gd name="T69" fmla="*/ 2147483646 h 61"/>
              <a:gd name="T70" fmla="*/ 2147483646 w 285"/>
              <a:gd name="T71" fmla="*/ 2147483646 h 61"/>
              <a:gd name="T72" fmla="*/ 2147483646 w 285"/>
              <a:gd name="T73" fmla="*/ 2147483646 h 61"/>
              <a:gd name="T74" fmla="*/ 2147483646 w 285"/>
              <a:gd name="T75" fmla="*/ 2147483646 h 61"/>
              <a:gd name="T76" fmla="*/ 2147483646 w 285"/>
              <a:gd name="T77" fmla="*/ 2147483646 h 61"/>
              <a:gd name="T78" fmla="*/ 2147483646 w 285"/>
              <a:gd name="T79" fmla="*/ 2147483646 h 61"/>
              <a:gd name="T80" fmla="*/ 2147483646 w 285"/>
              <a:gd name="T81" fmla="*/ 2147483646 h 61"/>
              <a:gd name="T82" fmla="*/ 2147483646 w 285"/>
              <a:gd name="T83" fmla="*/ 2147483646 h 61"/>
              <a:gd name="T84" fmla="*/ 2147483646 w 285"/>
              <a:gd name="T85" fmla="*/ 2147483646 h 61"/>
              <a:gd name="T86" fmla="*/ 2147483646 w 285"/>
              <a:gd name="T87" fmla="*/ 2147483646 h 61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pic>
        <p:nvPicPr>
          <p:cNvPr id="10" name="Picture 8" descr="Cover-6Ed"/>
          <p:cNvPicPr>
            <a:picLocks noChangeAspect="1" noChangeArrowheads="1"/>
          </p:cNvPicPr>
          <p:nvPr userDrawn="1"/>
        </p:nvPicPr>
        <p:blipFill>
          <a:blip r:embed="rId14"/>
          <a:stretch>
            <a:fillRect/>
          </a:stretch>
        </p:blipFill>
        <p:spPr bwMode="auto">
          <a:xfrm>
            <a:off x="5546" y="0"/>
            <a:ext cx="742012" cy="947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  <p:sldLayoutId id="21474837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002060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MS PGothic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rgbClr val="002060"/>
        </a:buClr>
        <a:buSzPct val="100000"/>
        <a:buFont typeface="Monotype Sorts" pitchFamily="-65" charset="2"/>
        <a:buChar char="n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chemeClr val="folHlink"/>
        </a:buClr>
        <a:buSzPct val="95000"/>
        <a:buFont typeface="Monotype Sorts" pitchFamily="-65" charset="2"/>
        <a:buChar char="l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33CC33"/>
        </a:buClr>
        <a:buSzPct val="85000"/>
        <a:buFont typeface="Webdings" panose="05030102010509060703" pitchFamily="18" charset="2"/>
        <a:buChar char="4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Font typeface="Times New Roman" panose="02020603050405020304" pitchFamily="18" charset="0"/>
        <a:buChar char="–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8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Chapter 7: Advanced SQL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Language Constructs (Cont.)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35063"/>
            <a:ext cx="7734300" cy="4903787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b="1" dirty="0">
                <a:latin typeface="Tahoma" panose="020B0604030504040204" pitchFamily="34" charset="0"/>
              </a:rPr>
              <a:t>For</a:t>
            </a:r>
            <a:r>
              <a:rPr lang="en-US" altLang="en-US" dirty="0">
                <a:latin typeface="Tahoma" panose="020B0604030504040204" pitchFamily="34" charset="0"/>
              </a:rPr>
              <a:t> loop</a:t>
            </a:r>
          </a:p>
          <a:p>
            <a:pPr lvl="1">
              <a:lnSpc>
                <a:spcPct val="80000"/>
              </a:lnSpc>
            </a:pPr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Permits iteration over all results of a query</a:t>
            </a:r>
          </a:p>
          <a:p>
            <a:r>
              <a:rPr lang="en-US" altLang="en-US" dirty="0">
                <a:latin typeface="Tahoma" panose="020B0604030504040204" pitchFamily="34" charset="0"/>
              </a:rPr>
              <a:t>Example:   Find the budget of all departments</a:t>
            </a:r>
            <a:br>
              <a:rPr lang="en-US" altLang="en-US" dirty="0">
                <a:latin typeface="Tahoma" panose="020B0604030504040204" pitchFamily="34" charset="0"/>
              </a:rPr>
            </a:br>
            <a:br>
              <a:rPr lang="en-US" altLang="en-US" dirty="0">
                <a:latin typeface="Tahoma" panose="020B0604030504040204" pitchFamily="34" charset="0"/>
              </a:rPr>
            </a:br>
            <a:r>
              <a:rPr lang="en-US" altLang="en-US" dirty="0">
                <a:latin typeface="Tahoma" panose="020B0604030504040204" pitchFamily="34" charset="0"/>
              </a:rPr>
              <a:t>  </a:t>
            </a:r>
            <a:r>
              <a:rPr lang="en-US" altLang="en-US" b="1" dirty="0"/>
              <a:t>declare </a:t>
            </a:r>
            <a:r>
              <a:rPr lang="en-US" altLang="en-US" i="1" dirty="0"/>
              <a:t>n  </a:t>
            </a:r>
            <a:r>
              <a:rPr lang="en-US" altLang="en-US" b="1" dirty="0"/>
              <a:t>integer default </a:t>
            </a:r>
            <a:r>
              <a:rPr lang="en-US" altLang="en-US" dirty="0"/>
              <a:t>0;</a:t>
            </a:r>
            <a:br>
              <a:rPr lang="en-US" altLang="en-US" dirty="0"/>
            </a:br>
            <a:r>
              <a:rPr lang="en-US" altLang="en-US" dirty="0"/>
              <a:t>  </a:t>
            </a:r>
            <a:r>
              <a:rPr lang="en-US" altLang="en-US" b="1" dirty="0"/>
              <a:t>for </a:t>
            </a:r>
            <a:r>
              <a:rPr lang="en-US" altLang="en-US" i="1" dirty="0"/>
              <a:t>r  </a:t>
            </a:r>
            <a:r>
              <a:rPr lang="en-US" altLang="en-US" b="1" dirty="0"/>
              <a:t>as</a:t>
            </a:r>
            <a:br>
              <a:rPr lang="en-US" altLang="en-US" b="1" dirty="0"/>
            </a:br>
            <a:r>
              <a:rPr lang="en-US" altLang="en-US" b="1" dirty="0"/>
              <a:t>         select </a:t>
            </a:r>
            <a:r>
              <a:rPr lang="en-US" altLang="en-US" i="1" dirty="0"/>
              <a:t>budget </a:t>
            </a:r>
            <a:r>
              <a:rPr lang="en-US" altLang="en-US" b="1" dirty="0"/>
              <a:t>from </a:t>
            </a:r>
            <a:r>
              <a:rPr lang="en-US" altLang="en-US" i="1" dirty="0"/>
              <a:t>department                                                     	</a:t>
            </a:r>
            <a:r>
              <a:rPr lang="en-US" altLang="en-US" b="1" dirty="0"/>
              <a:t>where </a:t>
            </a:r>
            <a:r>
              <a:rPr lang="en-US" altLang="en-US" i="1" dirty="0" err="1"/>
              <a:t>dept_name</a:t>
            </a:r>
            <a:r>
              <a:rPr lang="en-US" altLang="en-US" i="1" dirty="0"/>
              <a:t> = 'Music' </a:t>
            </a:r>
            <a:br>
              <a:rPr lang="en-US" altLang="en-US" dirty="0"/>
            </a:br>
            <a:r>
              <a:rPr lang="en-US" altLang="en-US" dirty="0"/>
              <a:t>   </a:t>
            </a:r>
            <a:r>
              <a:rPr lang="en-US" altLang="en-US" b="1" dirty="0"/>
              <a:t>do</a:t>
            </a:r>
            <a:br>
              <a:rPr lang="en-US" altLang="en-US" b="1" dirty="0"/>
            </a:br>
            <a:r>
              <a:rPr lang="en-US" altLang="en-US" b="1" dirty="0"/>
              <a:t>	       set </a:t>
            </a:r>
            <a:r>
              <a:rPr lang="en-US" altLang="en-US" i="1" dirty="0"/>
              <a:t>n </a:t>
            </a:r>
            <a:r>
              <a:rPr lang="en-US" altLang="en-US" dirty="0"/>
              <a:t>= </a:t>
            </a:r>
            <a:r>
              <a:rPr lang="en-US" altLang="en-US" i="1" dirty="0"/>
              <a:t>n </a:t>
            </a:r>
            <a:r>
              <a:rPr lang="en-US" altLang="en-US" dirty="0"/>
              <a:t>+ </a:t>
            </a:r>
            <a:r>
              <a:rPr lang="en-US" altLang="en-US" dirty="0" err="1"/>
              <a:t>r.</a:t>
            </a:r>
            <a:r>
              <a:rPr lang="en-US" altLang="en-US" i="1" dirty="0" err="1"/>
              <a:t>budget</a:t>
            </a:r>
            <a:br>
              <a:rPr lang="en-US" altLang="en-US" i="1" dirty="0"/>
            </a:br>
            <a:r>
              <a:rPr lang="en-US" altLang="en-US" i="1" dirty="0"/>
              <a:t>   </a:t>
            </a:r>
            <a:r>
              <a:rPr lang="en-US" altLang="en-US" b="1" dirty="0"/>
              <a:t>end for</a:t>
            </a:r>
            <a:endParaRPr lang="en-US" altLang="en-US" dirty="0"/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Language Constructs – if-then-else</a:t>
            </a:r>
            <a:endParaRPr lang="en-US" altLang="en-US" sz="32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170" name="Rectangle 3"/>
          <p:cNvSpPr>
            <a:spLocks noGrp="1" noChangeArrowheads="1"/>
          </p:cNvSpPr>
          <p:nvPr>
            <p:ph idx="1"/>
          </p:nvPr>
        </p:nvSpPr>
        <p:spPr>
          <a:xfrm>
            <a:off x="768351" y="1093790"/>
            <a:ext cx="8119618" cy="4903787"/>
          </a:xfrm>
        </p:spPr>
        <p:txBody>
          <a:bodyPr lIns="91440"/>
          <a:lstStyle/>
          <a:p>
            <a:r>
              <a:rPr lang="en-US" altLang="en-US" dirty="0"/>
              <a:t>Conditional statements  (</a:t>
            </a:r>
            <a:r>
              <a:rPr lang="en-US" altLang="en-US" b="1" dirty="0"/>
              <a:t>if-then-else</a:t>
            </a:r>
            <a:r>
              <a:rPr lang="en-US" altLang="en-US" dirty="0"/>
              <a:t>)</a:t>
            </a:r>
          </a:p>
          <a:p>
            <a:pPr>
              <a:buFont typeface="Monotype Sorts" charset="2"/>
              <a:buNone/>
            </a:pPr>
            <a:r>
              <a:rPr lang="en-US" altLang="en-US" dirty="0"/>
              <a:t>              </a:t>
            </a:r>
            <a:r>
              <a:rPr lang="en-US" altLang="en-US" b="1" dirty="0"/>
              <a:t>if</a:t>
            </a:r>
            <a:r>
              <a:rPr lang="en-US" altLang="en-US" dirty="0"/>
              <a:t> </a:t>
            </a:r>
            <a:r>
              <a:rPr lang="en-US" altLang="en-US" i="1" dirty="0" err="1"/>
              <a:t>boolean</a:t>
            </a:r>
            <a:r>
              <a:rPr lang="en-US" altLang="en-US" i="1" dirty="0"/>
              <a:t>  expression </a:t>
            </a:r>
            <a:br>
              <a:rPr lang="en-US" altLang="en-US" b="1" dirty="0"/>
            </a:br>
            <a:r>
              <a:rPr lang="en-US" altLang="en-US" b="1" dirty="0"/>
              <a:t>	    then </a:t>
            </a:r>
            <a:r>
              <a:rPr lang="en-US" altLang="en-US" i="1" dirty="0"/>
              <a:t>statement or compound statement </a:t>
            </a:r>
            <a:br>
              <a:rPr lang="en-US" altLang="en-US" i="1" dirty="0"/>
            </a:br>
            <a:r>
              <a:rPr lang="en-US" altLang="en-US" i="1" dirty="0"/>
              <a:t>	</a:t>
            </a:r>
            <a:r>
              <a:rPr lang="en-US" altLang="en-US" b="1" dirty="0" err="1"/>
              <a:t>elseif</a:t>
            </a:r>
            <a:r>
              <a:rPr lang="en-US" altLang="en-US" b="1" dirty="0"/>
              <a:t> </a:t>
            </a:r>
            <a:r>
              <a:rPr lang="en-US" altLang="en-US" i="1" dirty="0" err="1"/>
              <a:t>boolean</a:t>
            </a:r>
            <a:r>
              <a:rPr lang="en-US" altLang="en-US" i="1" dirty="0"/>
              <a:t>  expression </a:t>
            </a:r>
            <a:br>
              <a:rPr lang="en-US" altLang="en-US" b="1" dirty="0"/>
            </a:br>
            <a:r>
              <a:rPr lang="en-US" altLang="en-US" b="1" dirty="0"/>
              <a:t>	</a:t>
            </a:r>
            <a:r>
              <a:rPr lang="en-US" altLang="en-US" dirty="0"/>
              <a:t>    </a:t>
            </a:r>
            <a:r>
              <a:rPr lang="en-US" altLang="en-US" b="1" dirty="0"/>
              <a:t>then </a:t>
            </a:r>
            <a:r>
              <a:rPr lang="en-US" altLang="en-US" i="1" dirty="0"/>
              <a:t>statement or compound statement </a:t>
            </a:r>
            <a:br>
              <a:rPr lang="en-US" altLang="en-US" dirty="0"/>
            </a:br>
            <a:r>
              <a:rPr lang="en-US" altLang="en-US" dirty="0"/>
              <a:t>         </a:t>
            </a:r>
            <a:r>
              <a:rPr lang="en-US" altLang="en-US" b="1" dirty="0"/>
              <a:t>else</a:t>
            </a:r>
            <a:r>
              <a:rPr lang="en-US" altLang="en-US" dirty="0"/>
              <a:t> </a:t>
            </a:r>
            <a:r>
              <a:rPr lang="en-US" altLang="en-US" i="1" dirty="0"/>
              <a:t>statement or compound statement </a:t>
            </a:r>
            <a:br>
              <a:rPr lang="en-US" altLang="en-US" dirty="0"/>
            </a:br>
            <a:r>
              <a:rPr lang="en-US" altLang="en-US" dirty="0"/>
              <a:t>	</a:t>
            </a:r>
            <a:r>
              <a:rPr lang="en-US" altLang="en-US" b="1" dirty="0"/>
              <a:t>end</a:t>
            </a:r>
            <a:r>
              <a:rPr lang="en-US" altLang="en-US" dirty="0"/>
              <a:t> </a:t>
            </a:r>
            <a:r>
              <a:rPr lang="en-US" altLang="en-US" b="1" dirty="0"/>
              <a:t>if</a:t>
            </a:r>
          </a:p>
          <a:p>
            <a:pPr indent="-365760"/>
            <a:endParaRPr lang="en-US" altLang="en-US" dirty="0"/>
          </a:p>
        </p:txBody>
      </p:sp>
    </p:spTree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Example procedure</a:t>
            </a:r>
            <a:endParaRPr lang="en-US" altLang="en-US" sz="32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170" name="Rectangle 3"/>
          <p:cNvSpPr>
            <a:spLocks noGrp="1" noChangeArrowheads="1"/>
          </p:cNvSpPr>
          <p:nvPr>
            <p:ph idx="1"/>
          </p:nvPr>
        </p:nvSpPr>
        <p:spPr>
          <a:xfrm>
            <a:off x="768351" y="1093790"/>
            <a:ext cx="7603292" cy="4903787"/>
          </a:xfrm>
        </p:spPr>
        <p:txBody>
          <a:bodyPr lIns="91440"/>
          <a:lstStyle/>
          <a:p>
            <a:r>
              <a:rPr lang="en-US" altLang="en-US" dirty="0"/>
              <a:t>Registers student after ensuring classroom capacity is not exceeded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Returns 0 on success and -1 if capacity is exceeded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See book (page 202) for details</a:t>
            </a:r>
          </a:p>
          <a:p>
            <a:r>
              <a:rPr lang="en-US" altLang="en-US" dirty="0"/>
              <a:t>Signaling of exception conditions, and declaring handlers for exceptions</a:t>
            </a:r>
          </a:p>
          <a:p>
            <a:pPr>
              <a:buFont typeface="Monotype Sorts" charset="2"/>
              <a:buNone/>
            </a:pPr>
            <a:r>
              <a:rPr lang="en-US" altLang="en-US" b="1" dirty="0"/>
              <a:t>		declare </a:t>
            </a:r>
            <a:r>
              <a:rPr lang="en-US" altLang="en-US" i="1" dirty="0" err="1"/>
              <a:t>out_of_classroom_seats</a:t>
            </a:r>
            <a:r>
              <a:rPr lang="en-US" altLang="en-US" i="1" dirty="0"/>
              <a:t>  </a:t>
            </a:r>
            <a:r>
              <a:rPr lang="en-US" altLang="en-US" b="1" dirty="0"/>
              <a:t>condition</a:t>
            </a:r>
            <a:br>
              <a:rPr lang="en-US" altLang="en-US" b="1" dirty="0"/>
            </a:br>
            <a:r>
              <a:rPr lang="en-US" altLang="en-US" b="1" dirty="0"/>
              <a:t>	declare exit handler for </a:t>
            </a:r>
            <a:r>
              <a:rPr lang="en-US" altLang="en-US" i="1" dirty="0" err="1"/>
              <a:t>out_of_classroom_seats</a:t>
            </a:r>
            <a:br>
              <a:rPr lang="en-US" altLang="en-US" i="1" dirty="0"/>
            </a:br>
            <a:r>
              <a:rPr lang="en-US" altLang="en-US" i="1" dirty="0"/>
              <a:t>	</a:t>
            </a:r>
            <a:r>
              <a:rPr lang="en-US" altLang="en-US" b="1" dirty="0"/>
              <a:t>begin</a:t>
            </a:r>
            <a:br>
              <a:rPr lang="en-US" altLang="en-US" b="1" dirty="0"/>
            </a:br>
            <a:r>
              <a:rPr lang="en-US" altLang="en-US" b="1" dirty="0"/>
              <a:t>	</a:t>
            </a:r>
            <a:r>
              <a:rPr lang="en-US" altLang="en-US" dirty="0"/>
              <a:t>…</a:t>
            </a:r>
            <a:br>
              <a:rPr lang="en-US" altLang="en-US" dirty="0"/>
            </a:br>
            <a:r>
              <a:rPr lang="en-US" altLang="en-US" dirty="0"/>
              <a:t>	</a:t>
            </a:r>
            <a:r>
              <a:rPr lang="en-US" altLang="en-US" b="1" dirty="0"/>
              <a:t>end</a:t>
            </a:r>
          </a:p>
          <a:p>
            <a:r>
              <a:rPr lang="en-US" altLang="en-US" dirty="0"/>
              <a:t>The statements between the </a:t>
            </a:r>
            <a:r>
              <a:rPr lang="en-US" altLang="en-US" b="1" dirty="0"/>
              <a:t>begin</a:t>
            </a:r>
            <a:r>
              <a:rPr lang="en-US" altLang="en-US" dirty="0"/>
              <a:t> and the </a:t>
            </a:r>
            <a:r>
              <a:rPr lang="en-US" altLang="en-US" b="1" dirty="0"/>
              <a:t>end</a:t>
            </a:r>
            <a:r>
              <a:rPr lang="en-US" altLang="en-US" dirty="0"/>
              <a:t> can raise an exception by executing  “</a:t>
            </a:r>
            <a:r>
              <a:rPr lang="en-US" altLang="en-US" b="1" dirty="0"/>
              <a:t>signal</a:t>
            </a:r>
            <a:r>
              <a:rPr lang="en-US" altLang="en-US" dirty="0"/>
              <a:t> </a:t>
            </a:r>
            <a:r>
              <a:rPr lang="en-US" altLang="en-US" i="1" dirty="0" err="1"/>
              <a:t>out_of_classroom_seats</a:t>
            </a:r>
            <a:r>
              <a:rPr lang="en-US" altLang="en-US" i="1" dirty="0"/>
              <a:t>”</a:t>
            </a:r>
            <a:endParaRPr lang="en-US" altLang="en-US" dirty="0"/>
          </a:p>
          <a:p>
            <a:r>
              <a:rPr lang="en-US" altLang="en-US" dirty="0"/>
              <a:t>The handler says that if the condition arises he action to be taken is to exit the enclosing  the </a:t>
            </a:r>
            <a:r>
              <a:rPr lang="en-US" altLang="en-US" b="1" dirty="0"/>
              <a:t>begin</a:t>
            </a:r>
            <a:r>
              <a:rPr lang="en-US" altLang="en-US" dirty="0"/>
              <a:t>  </a:t>
            </a:r>
            <a:r>
              <a:rPr lang="en-US" altLang="en-US" b="1" dirty="0"/>
              <a:t>end</a:t>
            </a:r>
            <a:r>
              <a:rPr lang="en-US" altLang="en-US" dirty="0"/>
              <a:t> statement. </a:t>
            </a:r>
          </a:p>
          <a:p>
            <a:pPr indent="-365760"/>
            <a:endParaRPr lang="en-US" altLang="en-US" dirty="0"/>
          </a:p>
        </p:txBody>
      </p:sp>
    </p:spTree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External Language Routines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722313"/>
            <a:ext cx="7692069" cy="5251450"/>
          </a:xfrm>
        </p:spPr>
        <p:txBody>
          <a:bodyPr/>
          <a:lstStyle/>
          <a:p>
            <a:endParaRPr kumimoji="0" lang="en-US" altLang="en-US" dirty="0"/>
          </a:p>
          <a:p>
            <a:r>
              <a:rPr kumimoji="0" lang="en-US" altLang="en-US" dirty="0"/>
              <a:t>SQL allows us to define functions in a programming language such as Java, C#, C or C++. 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Can be more efficient than functions defined in SQL, and computations that cannot be carried out in SQL\can be executed by these functions.</a:t>
            </a:r>
          </a:p>
          <a:p>
            <a:r>
              <a:rPr lang="en-US" altLang="en-US" dirty="0"/>
              <a:t>Declaring external language procedures and functions</a:t>
            </a:r>
            <a:br>
              <a:rPr lang="en-US" altLang="en-US" dirty="0"/>
            </a:br>
            <a:endParaRPr lang="en-US" altLang="en-US" dirty="0"/>
          </a:p>
          <a:p>
            <a:pPr>
              <a:buFont typeface="Monotype Sorts" charset="2"/>
              <a:buNone/>
            </a:pPr>
            <a:r>
              <a:rPr lang="en-US" altLang="en-US" dirty="0"/>
              <a:t>	     </a:t>
            </a:r>
            <a:r>
              <a:rPr lang="en-US" altLang="en-US" b="1" dirty="0"/>
              <a:t>create procedure </a:t>
            </a:r>
            <a:r>
              <a:rPr lang="en-US" altLang="en-US" dirty="0" err="1"/>
              <a:t>dept_count_proc</a:t>
            </a:r>
            <a:r>
              <a:rPr lang="en-US" altLang="en-US" dirty="0"/>
              <a:t>(</a:t>
            </a:r>
            <a:r>
              <a:rPr lang="en-US" altLang="en-US" b="1" dirty="0"/>
              <a:t>in</a:t>
            </a:r>
            <a:r>
              <a:rPr lang="en-US" altLang="en-US" dirty="0"/>
              <a:t> </a:t>
            </a:r>
            <a:r>
              <a:rPr lang="en-US" altLang="en-US" i="1" dirty="0" err="1"/>
              <a:t>dept_name</a:t>
            </a:r>
            <a:r>
              <a:rPr lang="en-US" altLang="en-US" i="1" dirty="0"/>
              <a:t> </a:t>
            </a:r>
            <a:r>
              <a:rPr lang="en-US" altLang="en-US" b="1" dirty="0"/>
              <a:t>varchar</a:t>
            </a:r>
            <a:r>
              <a:rPr lang="en-US" altLang="en-US" dirty="0"/>
              <a:t>(20),</a:t>
            </a:r>
            <a:br>
              <a:rPr lang="en-US" altLang="en-US" dirty="0"/>
            </a:br>
            <a:r>
              <a:rPr lang="en-US" altLang="en-US" dirty="0"/>
              <a:t>                                                          </a:t>
            </a:r>
            <a:r>
              <a:rPr lang="en-US" altLang="en-US" b="1" dirty="0"/>
              <a:t>out </a:t>
            </a:r>
            <a:r>
              <a:rPr lang="en-US" altLang="en-US" dirty="0"/>
              <a:t>count </a:t>
            </a:r>
            <a:r>
              <a:rPr lang="en-US" altLang="en-US" b="1" dirty="0"/>
              <a:t>integer</a:t>
            </a:r>
            <a:r>
              <a:rPr lang="en-US" altLang="en-US" dirty="0"/>
              <a:t>)</a:t>
            </a:r>
            <a:br>
              <a:rPr lang="en-US" altLang="en-US" dirty="0"/>
            </a:br>
            <a:r>
              <a:rPr lang="en-US" altLang="en-US" dirty="0"/>
              <a:t>     </a:t>
            </a:r>
            <a:r>
              <a:rPr lang="en-US" altLang="en-US" b="1" dirty="0"/>
              <a:t>language </a:t>
            </a:r>
            <a:r>
              <a:rPr lang="en-US" altLang="en-US" dirty="0"/>
              <a:t>C</a:t>
            </a:r>
            <a:br>
              <a:rPr lang="en-US" altLang="en-US" dirty="0"/>
            </a:br>
            <a:r>
              <a:rPr lang="en-US" altLang="en-US" dirty="0"/>
              <a:t>     </a:t>
            </a:r>
            <a:r>
              <a:rPr lang="en-US" altLang="en-US" b="1" dirty="0"/>
              <a:t>external name </a:t>
            </a:r>
            <a:r>
              <a:rPr lang="ja-JP" altLang="en-US" dirty="0"/>
              <a:t> </a:t>
            </a:r>
            <a:r>
              <a:rPr lang="en-US" altLang="ja-JP" dirty="0"/>
              <a:t> '/</a:t>
            </a:r>
            <a:r>
              <a:rPr lang="en-US" altLang="ja-JP" dirty="0" err="1"/>
              <a:t>usr</a:t>
            </a:r>
            <a:r>
              <a:rPr lang="en-US" altLang="ja-JP" dirty="0"/>
              <a:t>/</a:t>
            </a:r>
            <a:r>
              <a:rPr lang="en-US" altLang="ja-JP" dirty="0" err="1"/>
              <a:t>avi</a:t>
            </a:r>
            <a:r>
              <a:rPr lang="en-US" altLang="ja-JP" dirty="0"/>
              <a:t>/bin/</a:t>
            </a:r>
            <a:r>
              <a:rPr lang="en-US" altLang="ja-JP" dirty="0" err="1"/>
              <a:t>dept_count_proc</a:t>
            </a:r>
            <a:r>
              <a:rPr lang="en-US" altLang="ja-JP" dirty="0"/>
              <a:t>'</a:t>
            </a:r>
            <a:br>
              <a:rPr lang="en-US" altLang="ja-JP" dirty="0"/>
            </a:br>
            <a:br>
              <a:rPr lang="en-US" altLang="ja-JP" dirty="0"/>
            </a:br>
            <a:r>
              <a:rPr lang="en-US" altLang="ja-JP" dirty="0"/>
              <a:t>     </a:t>
            </a:r>
            <a:r>
              <a:rPr lang="en-US" altLang="ja-JP" b="1" dirty="0"/>
              <a:t>create function </a:t>
            </a:r>
            <a:r>
              <a:rPr lang="en-US" altLang="ja-JP" dirty="0" err="1"/>
              <a:t>dept_count</a:t>
            </a:r>
            <a:r>
              <a:rPr lang="en-US" altLang="ja-JP" dirty="0"/>
              <a:t>(</a:t>
            </a:r>
            <a:r>
              <a:rPr lang="en-US" altLang="ja-JP" i="1" dirty="0" err="1"/>
              <a:t>dept_name</a:t>
            </a:r>
            <a:r>
              <a:rPr lang="en-US" altLang="ja-JP" i="1" dirty="0"/>
              <a:t> </a:t>
            </a:r>
            <a:r>
              <a:rPr lang="en-US" altLang="ja-JP" b="1" dirty="0"/>
              <a:t>varchar</a:t>
            </a:r>
            <a:r>
              <a:rPr lang="en-US" altLang="ja-JP" dirty="0"/>
              <a:t>(20))</a:t>
            </a:r>
            <a:br>
              <a:rPr lang="en-US" altLang="ja-JP" dirty="0"/>
            </a:br>
            <a:r>
              <a:rPr lang="en-US" altLang="ja-JP" dirty="0"/>
              <a:t>     </a:t>
            </a:r>
            <a:r>
              <a:rPr lang="en-US" altLang="ja-JP" b="1" dirty="0"/>
              <a:t>returns </a:t>
            </a:r>
            <a:r>
              <a:rPr lang="en-US" altLang="ja-JP" dirty="0"/>
              <a:t>integer</a:t>
            </a:r>
            <a:br>
              <a:rPr lang="en-US" altLang="ja-JP" dirty="0"/>
            </a:br>
            <a:r>
              <a:rPr lang="en-US" altLang="ja-JP" dirty="0"/>
              <a:t>     </a:t>
            </a:r>
            <a:r>
              <a:rPr lang="en-US" altLang="ja-JP" b="1" dirty="0"/>
              <a:t>language </a:t>
            </a:r>
            <a:r>
              <a:rPr lang="en-US" altLang="ja-JP" dirty="0"/>
              <a:t>C</a:t>
            </a:r>
            <a:br>
              <a:rPr lang="en-US" altLang="ja-JP" dirty="0"/>
            </a:br>
            <a:r>
              <a:rPr lang="en-US" altLang="ja-JP" dirty="0"/>
              <a:t>     </a:t>
            </a:r>
            <a:r>
              <a:rPr lang="en-US" altLang="ja-JP" b="1" dirty="0"/>
              <a:t>external name </a:t>
            </a:r>
            <a:r>
              <a:rPr lang="en-US" altLang="ja-JP" dirty="0"/>
              <a:t>'/</a:t>
            </a:r>
            <a:r>
              <a:rPr lang="en-US" altLang="ja-JP" dirty="0" err="1"/>
              <a:t>usr</a:t>
            </a:r>
            <a:r>
              <a:rPr lang="en-US" altLang="ja-JP" dirty="0"/>
              <a:t>/</a:t>
            </a:r>
            <a:r>
              <a:rPr lang="en-US" altLang="ja-JP" dirty="0" err="1"/>
              <a:t>avi</a:t>
            </a:r>
            <a:r>
              <a:rPr lang="en-US" altLang="ja-JP" dirty="0"/>
              <a:t>/bin/</a:t>
            </a:r>
            <a:r>
              <a:rPr lang="en-US" altLang="ja-JP" dirty="0" err="1"/>
              <a:t>dept_count</a:t>
            </a:r>
            <a:r>
              <a:rPr lang="en-US" altLang="ja-JP" dirty="0"/>
              <a:t>'</a:t>
            </a:r>
          </a:p>
          <a:p>
            <a:pPr>
              <a:buFont typeface="Monotype Sorts" charset="2"/>
              <a:buNone/>
            </a:pPr>
            <a:endParaRPr lang="en-US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External Language Routines (Cont.)</a:t>
            </a:r>
            <a:endParaRPr lang="en-US" altLang="en-US" sz="32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170" name="Rectangle 3"/>
          <p:cNvSpPr>
            <a:spLocks noGrp="1" noChangeArrowheads="1"/>
          </p:cNvSpPr>
          <p:nvPr>
            <p:ph idx="1"/>
          </p:nvPr>
        </p:nvSpPr>
        <p:spPr>
          <a:xfrm>
            <a:off x="768351" y="1093790"/>
            <a:ext cx="7674313" cy="4903787"/>
          </a:xfrm>
        </p:spPr>
        <p:txBody>
          <a:bodyPr lIns="91440"/>
          <a:lstStyle/>
          <a:p>
            <a:r>
              <a:rPr lang="en-US" altLang="en-US" dirty="0"/>
              <a:t>Benefits of external language functions/procedures:  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more efficient for many operations, and more expressive power.</a:t>
            </a:r>
          </a:p>
          <a:p>
            <a:r>
              <a:rPr lang="en-US" altLang="en-US" dirty="0"/>
              <a:t>Drawbacks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Code to implement function may need to be loaded into database system and executed in the database system’</a:t>
            </a:r>
            <a:r>
              <a:rPr lang="en-US" altLang="ja-JP" dirty="0">
                <a:ea typeface="ＭＳ Ｐゴシック" panose="020B0600070205080204" pitchFamily="34" charset="-128"/>
              </a:rPr>
              <a:t>s address space.</a:t>
            </a:r>
          </a:p>
          <a:p>
            <a:pPr lvl="2"/>
            <a:r>
              <a:rPr lang="en-US" altLang="en-US" dirty="0">
                <a:ea typeface="ＭＳ Ｐゴシック" panose="020B0600070205080204" pitchFamily="34" charset="-128"/>
              </a:rPr>
              <a:t>risk of accidental corruption of database structures</a:t>
            </a:r>
          </a:p>
          <a:p>
            <a:pPr lvl="2"/>
            <a:r>
              <a:rPr lang="en-US" altLang="en-US" dirty="0">
                <a:ea typeface="ＭＳ Ｐゴシック" panose="020B0600070205080204" pitchFamily="34" charset="-128"/>
              </a:rPr>
              <a:t>security risk, allowing users access to unauthorized data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There are alternatives, which give good security at the cost of potentially worse performance.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Direct execution in the database system</a:t>
            </a:r>
            <a:r>
              <a:rPr lang="ja-JP" altLang="en-US" dirty="0">
                <a:ea typeface="ＭＳ Ｐゴシック" panose="020B0600070205080204" pitchFamily="34" charset="-128"/>
              </a:rPr>
              <a:t>’</a:t>
            </a:r>
            <a:r>
              <a:rPr lang="en-US" altLang="ja-JP" dirty="0">
                <a:ea typeface="ＭＳ Ｐゴシック" panose="020B0600070205080204" pitchFamily="34" charset="-128"/>
              </a:rPr>
              <a:t>s space is used when efficiency is more important than security.</a:t>
            </a:r>
            <a:endParaRPr lang="en-US" altLang="en-US" dirty="0">
              <a:ea typeface="ＭＳ Ｐゴシック" panose="020B0600070205080204" pitchFamily="34" charset="-128"/>
            </a:endParaRPr>
          </a:p>
          <a:p>
            <a:pPr indent="-365760"/>
            <a:endParaRPr lang="en-US" altLang="en-US" dirty="0"/>
          </a:p>
        </p:txBody>
      </p:sp>
    </p:spTree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Security with External Language Routines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35063"/>
            <a:ext cx="7770813" cy="4903787"/>
          </a:xfrm>
        </p:spPr>
        <p:txBody>
          <a:bodyPr/>
          <a:lstStyle/>
          <a:p>
            <a:r>
              <a:rPr lang="en-US" altLang="en-US" dirty="0"/>
              <a:t>To deal with security problems, we can do on of the following: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Use </a:t>
            </a:r>
            <a:r>
              <a:rPr lang="en-US" altLang="en-US" b="1" dirty="0">
                <a:solidFill>
                  <a:srgbClr val="002060"/>
                </a:solidFill>
                <a:ea typeface="ＭＳ Ｐゴシック" panose="020B0600070205080204" pitchFamily="34" charset="-128"/>
              </a:rPr>
              <a:t>sandbox</a:t>
            </a:r>
            <a:r>
              <a:rPr lang="en-US" altLang="en-US" dirty="0">
                <a:ea typeface="ＭＳ Ｐゴシック" panose="020B0600070205080204" pitchFamily="34" charset="-128"/>
              </a:rPr>
              <a:t> techniques</a:t>
            </a:r>
          </a:p>
          <a:p>
            <a:pPr lvl="2"/>
            <a:r>
              <a:rPr lang="en-US" altLang="en-US" dirty="0">
                <a:ea typeface="ＭＳ Ｐゴシック" panose="020B0600070205080204" pitchFamily="34" charset="-128"/>
              </a:rPr>
              <a:t>That is, use a safe language like Java, which cannot be used to  access/damage other parts of the database code.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Run external language functions/procedures in a separate process, with no access to the database process</a:t>
            </a:r>
            <a:r>
              <a:rPr lang="ja-JP" altLang="en-US" dirty="0">
                <a:ea typeface="ＭＳ Ｐゴシック" panose="020B0600070205080204" pitchFamily="34" charset="-128"/>
              </a:rPr>
              <a:t>’</a:t>
            </a:r>
            <a:r>
              <a:rPr lang="en-US" altLang="ja-JP" dirty="0">
                <a:ea typeface="ＭＳ Ｐゴシック" panose="020B0600070205080204" pitchFamily="34" charset="-128"/>
              </a:rPr>
              <a:t> memory.</a:t>
            </a:r>
          </a:p>
          <a:p>
            <a:pPr lvl="2"/>
            <a:r>
              <a:rPr lang="en-US" altLang="en-US" dirty="0">
                <a:ea typeface="ＭＳ Ｐゴシック" panose="020B0600070205080204" pitchFamily="34" charset="-128"/>
              </a:rPr>
              <a:t>Parameters and results communicated via inter-process communication</a:t>
            </a:r>
          </a:p>
          <a:p>
            <a:r>
              <a:rPr lang="en-US" altLang="en-US" dirty="0"/>
              <a:t>Both have performance overheads</a:t>
            </a:r>
          </a:p>
          <a:p>
            <a:r>
              <a:rPr lang="en-US" altLang="en-US" dirty="0"/>
              <a:t>Many database systems support both above approaches as well as direct executing in database system address space.</a:t>
            </a:r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38004" y="2607785"/>
            <a:ext cx="4398700" cy="1858963"/>
          </a:xfrm>
        </p:spPr>
        <p:txBody>
          <a:bodyPr/>
          <a:lstStyle/>
          <a:p>
            <a:pPr>
              <a:buFont typeface="Monotype Sorts" charset="2"/>
              <a:buNone/>
              <a:defRPr/>
            </a:pPr>
            <a:r>
              <a:rPr lang="en-US" altLang="en-US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Triggers</a:t>
            </a:r>
          </a:p>
        </p:txBody>
      </p:sp>
      <p:sp>
        <p:nvSpPr>
          <p:cNvPr id="47107" name="Rectangle 4"/>
          <p:cNvSpPr>
            <a:spLocks noChangeArrowheads="1"/>
          </p:cNvSpPr>
          <p:nvPr/>
        </p:nvSpPr>
        <p:spPr bwMode="auto">
          <a:xfrm>
            <a:off x="1435100" y="-763588"/>
            <a:ext cx="1841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Triggers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55700"/>
            <a:ext cx="7647681" cy="4833938"/>
          </a:xfrm>
        </p:spPr>
        <p:txBody>
          <a:bodyPr/>
          <a:lstStyle/>
          <a:p>
            <a:r>
              <a:rPr lang="en-US" altLang="en-US" dirty="0"/>
              <a:t>A </a:t>
            </a:r>
            <a:r>
              <a:rPr lang="en-US" altLang="en-US" b="1" dirty="0">
                <a:solidFill>
                  <a:srgbClr val="002060"/>
                </a:solidFill>
              </a:rPr>
              <a:t>trigger</a:t>
            </a:r>
            <a:r>
              <a:rPr lang="en-US" altLang="en-US" dirty="0"/>
              <a:t> is a statement that is executed automatically by the system as a side effect of a modification to the database.</a:t>
            </a:r>
          </a:p>
          <a:p>
            <a:r>
              <a:rPr lang="en-US" altLang="en-US" dirty="0"/>
              <a:t>To design a trigger mechanism, we must: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Specify the conditions under which the trigger is to be executed.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Specify the actions to be taken when the trigger executes.</a:t>
            </a:r>
          </a:p>
          <a:p>
            <a:r>
              <a:rPr lang="en-US" altLang="en-US" dirty="0"/>
              <a:t>Triggers introduced to SQL standard in SQL:1999, but supported even earlier using non-standard syntax by most databases.		</a:t>
            </a:r>
          </a:p>
          <a:p>
            <a:pPr lvl="1"/>
            <a:r>
              <a:rPr lang="en-US" altLang="en-US" dirty="0">
                <a:solidFill>
                  <a:srgbClr val="002060"/>
                </a:solidFill>
                <a:ea typeface="ＭＳ Ｐゴシック" panose="020B0600070205080204" pitchFamily="34" charset="-128"/>
              </a:rPr>
              <a:t>Syntax illustrated here may not work exactly on your database system; check the system manuals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Triggering Events and Actions in SQL</a:t>
            </a:r>
            <a:endParaRPr lang="en-US" altLang="en-US" sz="32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170" name="Rectangle 3"/>
          <p:cNvSpPr>
            <a:spLocks noGrp="1" noChangeArrowheads="1"/>
          </p:cNvSpPr>
          <p:nvPr>
            <p:ph idx="1"/>
          </p:nvPr>
        </p:nvSpPr>
        <p:spPr>
          <a:xfrm>
            <a:off x="768351" y="1093790"/>
            <a:ext cx="7718701" cy="4903787"/>
          </a:xfrm>
        </p:spPr>
        <p:txBody>
          <a:bodyPr lIns="91440"/>
          <a:lstStyle/>
          <a:p>
            <a:pPr>
              <a:lnSpc>
                <a:spcPct val="90000"/>
              </a:lnSpc>
            </a:pPr>
            <a:r>
              <a:rPr lang="en-US" altLang="en-US" dirty="0"/>
              <a:t>Triggering event can be </a:t>
            </a:r>
            <a:r>
              <a:rPr lang="en-US" altLang="en-US" b="1" dirty="0"/>
              <a:t>insert</a:t>
            </a:r>
            <a:r>
              <a:rPr lang="en-US" altLang="en-US" dirty="0"/>
              <a:t>, </a:t>
            </a:r>
            <a:r>
              <a:rPr lang="en-US" altLang="en-US" b="1" dirty="0"/>
              <a:t>delete</a:t>
            </a:r>
            <a:r>
              <a:rPr lang="en-US" altLang="en-US" dirty="0"/>
              <a:t> or </a:t>
            </a:r>
            <a:r>
              <a:rPr lang="en-US" altLang="en-US" b="1" dirty="0"/>
              <a:t>update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Triggers on update can be restricted to specific attributes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For example, </a:t>
            </a:r>
            <a:r>
              <a:rPr lang="en-US" altLang="en-US" b="1" dirty="0">
                <a:ea typeface="ＭＳ Ｐゴシック" panose="020B0600070205080204" pitchFamily="34" charset="-128"/>
              </a:rPr>
              <a:t> after update of </a:t>
            </a:r>
            <a:r>
              <a:rPr lang="en-US" altLang="en-US" i="1" dirty="0">
                <a:ea typeface="ＭＳ Ｐゴシック" panose="020B0600070205080204" pitchFamily="34" charset="-128"/>
              </a:rPr>
              <a:t>takes </a:t>
            </a:r>
            <a:r>
              <a:rPr lang="en-US" altLang="en-US" b="1" dirty="0">
                <a:ea typeface="ＭＳ Ｐゴシック" panose="020B0600070205080204" pitchFamily="34" charset="-128"/>
              </a:rPr>
              <a:t>on</a:t>
            </a:r>
            <a:r>
              <a:rPr lang="en-US" altLang="en-US" i="1" dirty="0">
                <a:ea typeface="ＭＳ Ｐゴシック" panose="020B0600070205080204" pitchFamily="34" charset="-128"/>
              </a:rPr>
              <a:t> grade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Values of attributes before and after an update can be referenced</a:t>
            </a:r>
          </a:p>
          <a:p>
            <a:pPr lvl="1">
              <a:lnSpc>
                <a:spcPct val="90000"/>
              </a:lnSpc>
            </a:pPr>
            <a:r>
              <a:rPr lang="en-US" altLang="en-US" b="1" dirty="0">
                <a:ea typeface="ＭＳ Ｐゴシック" panose="020B0600070205080204" pitchFamily="34" charset="-128"/>
              </a:rPr>
              <a:t>referencing old row as</a:t>
            </a:r>
            <a:r>
              <a:rPr lang="en-US" altLang="en-US" dirty="0">
                <a:ea typeface="ＭＳ Ｐゴシック" panose="020B0600070205080204" pitchFamily="34" charset="-128"/>
              </a:rPr>
              <a:t>   </a:t>
            </a:r>
            <a:r>
              <a:rPr lang="en-US" altLang="en-US" b="1" dirty="0">
                <a:ea typeface="ＭＳ Ｐゴシック" panose="020B0600070205080204" pitchFamily="34" charset="-128"/>
              </a:rPr>
              <a:t>: </a:t>
            </a:r>
            <a:r>
              <a:rPr lang="en-US" altLang="en-US" dirty="0">
                <a:ea typeface="ＭＳ Ｐゴシック" panose="020B0600070205080204" pitchFamily="34" charset="-128"/>
              </a:rPr>
              <a:t> for deletes and updates</a:t>
            </a:r>
          </a:p>
          <a:p>
            <a:pPr lvl="1">
              <a:lnSpc>
                <a:spcPct val="90000"/>
              </a:lnSpc>
            </a:pPr>
            <a:r>
              <a:rPr lang="en-US" altLang="en-US" b="1" dirty="0">
                <a:ea typeface="ＭＳ Ｐゴシック" panose="020B0600070205080204" pitchFamily="34" charset="-128"/>
              </a:rPr>
              <a:t>referencing new row as  : </a:t>
            </a:r>
            <a:r>
              <a:rPr lang="en-US" altLang="en-US" dirty="0">
                <a:ea typeface="ＭＳ Ｐゴシック" panose="020B0600070205080204" pitchFamily="34" charset="-128"/>
              </a:rPr>
              <a:t>for inserts and updates</a:t>
            </a:r>
            <a:endParaRPr lang="en-US" altLang="en-US" b="1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r>
              <a:rPr lang="en-US" altLang="en-US" dirty="0"/>
              <a:t>Triggers can be activated before an event, which can serve as extra constraints.  For example,  convert blank grades to null.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altLang="en-US" sz="800" dirty="0"/>
              <a:t> 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altLang="en-US" b="1" dirty="0"/>
              <a:t>		create trigger </a:t>
            </a:r>
            <a:r>
              <a:rPr lang="en-US" altLang="en-US" i="1" dirty="0" err="1"/>
              <a:t>setnull_trigger</a:t>
            </a:r>
            <a:r>
              <a:rPr lang="en-US" altLang="en-US" i="1" dirty="0"/>
              <a:t> </a:t>
            </a:r>
            <a:r>
              <a:rPr lang="en-US" altLang="en-US" b="1" dirty="0"/>
              <a:t>before update of </a:t>
            </a:r>
            <a:r>
              <a:rPr lang="en-US" altLang="en-US" i="1" dirty="0"/>
              <a:t>takes</a:t>
            </a:r>
            <a:br>
              <a:rPr lang="en-US" altLang="en-US" i="1" dirty="0"/>
            </a:br>
            <a:r>
              <a:rPr lang="en-US" altLang="en-US" b="1" dirty="0"/>
              <a:t>	referencing new row as </a:t>
            </a:r>
            <a:r>
              <a:rPr lang="en-US" altLang="en-US" i="1" dirty="0" err="1"/>
              <a:t>nrow</a:t>
            </a:r>
            <a:br>
              <a:rPr lang="en-US" altLang="en-US" i="1" dirty="0"/>
            </a:br>
            <a:r>
              <a:rPr lang="en-US" altLang="en-US" b="1" dirty="0"/>
              <a:t>	for each row</a:t>
            </a:r>
            <a:br>
              <a:rPr lang="en-US" altLang="en-US" b="1" dirty="0"/>
            </a:br>
            <a:r>
              <a:rPr lang="en-US" altLang="en-US" b="1" dirty="0"/>
              <a:t>	      when (</a:t>
            </a:r>
            <a:r>
              <a:rPr lang="en-US" altLang="en-US" i="1" dirty="0" err="1"/>
              <a:t>nrow.grade</a:t>
            </a:r>
            <a:r>
              <a:rPr lang="en-US" altLang="en-US" dirty="0"/>
              <a:t> = </a:t>
            </a:r>
            <a:r>
              <a:rPr lang="en-US" altLang="ja-JP" dirty="0"/>
              <a:t>' ')</a:t>
            </a:r>
            <a:br>
              <a:rPr lang="en-US" altLang="ja-JP" dirty="0"/>
            </a:br>
            <a:r>
              <a:rPr lang="en-US" altLang="ja-JP" dirty="0"/>
              <a:t>               </a:t>
            </a:r>
            <a:r>
              <a:rPr lang="en-US" altLang="ja-JP" b="1" dirty="0"/>
              <a:t>begin atomic</a:t>
            </a:r>
            <a:br>
              <a:rPr lang="en-US" altLang="ja-JP" i="1" dirty="0"/>
            </a:br>
            <a:r>
              <a:rPr lang="en-US" altLang="ja-JP" b="1" dirty="0"/>
              <a:t>	          set </a:t>
            </a:r>
            <a:r>
              <a:rPr lang="en-US" altLang="ja-JP" i="1" dirty="0" err="1"/>
              <a:t>nrow.grade</a:t>
            </a:r>
            <a:r>
              <a:rPr lang="en-US" altLang="ja-JP" i="1" dirty="0"/>
              <a:t> </a:t>
            </a:r>
            <a:r>
              <a:rPr lang="en-US" altLang="ja-JP" dirty="0"/>
              <a:t>= </a:t>
            </a:r>
            <a:r>
              <a:rPr lang="en-US" altLang="ja-JP" b="1" dirty="0"/>
              <a:t>null;</a:t>
            </a:r>
            <a:br>
              <a:rPr lang="en-US" altLang="ja-JP" b="1" dirty="0"/>
            </a:br>
            <a:r>
              <a:rPr lang="en-US" altLang="ja-JP" b="1" dirty="0"/>
              <a:t>         end;</a:t>
            </a:r>
          </a:p>
          <a:p>
            <a:pPr indent="-365760"/>
            <a:endParaRPr lang="en-US" altLang="en-US" dirty="0"/>
          </a:p>
        </p:txBody>
      </p:sp>
    </p:spTree>
  </p:cSld>
  <p:clrMapOvr>
    <a:masterClrMapping/>
  </p:clrMapOvr>
  <p:transition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874713" y="117475"/>
            <a:ext cx="8077200" cy="609600"/>
          </a:xfrm>
        </p:spPr>
        <p:txBody>
          <a:bodyPr/>
          <a:lstStyle/>
          <a:p>
            <a:r>
              <a:rPr lang="en-US" altLang="en-US">
                <a:effectLst/>
              </a:rPr>
              <a:t>Trigger to Maintain credits_earned value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1235" y="1093788"/>
            <a:ext cx="7989704" cy="4903787"/>
          </a:xfrm>
        </p:spPr>
        <p:txBody>
          <a:bodyPr/>
          <a:lstStyle/>
          <a:p>
            <a:r>
              <a:rPr lang="en-US" altLang="en-US" b="1" dirty="0"/>
              <a:t>create trigger </a:t>
            </a:r>
            <a:r>
              <a:rPr lang="en-US" altLang="en-US" i="1" dirty="0" err="1"/>
              <a:t>credits_earned</a:t>
            </a:r>
            <a:r>
              <a:rPr lang="en-US" altLang="en-US" i="1" dirty="0"/>
              <a:t> </a:t>
            </a:r>
            <a:r>
              <a:rPr lang="en-US" altLang="en-US" b="1" dirty="0"/>
              <a:t>after update of </a:t>
            </a:r>
            <a:r>
              <a:rPr lang="en-US" altLang="en-US" i="1" dirty="0"/>
              <a:t>takes </a:t>
            </a:r>
            <a:r>
              <a:rPr lang="en-US" altLang="en-US" b="1" dirty="0"/>
              <a:t>on </a:t>
            </a:r>
            <a:r>
              <a:rPr lang="en-US" altLang="en-US" dirty="0"/>
              <a:t>(</a:t>
            </a:r>
            <a:r>
              <a:rPr lang="en-US" altLang="en-US" i="1" dirty="0"/>
              <a:t>grade</a:t>
            </a:r>
            <a:r>
              <a:rPr lang="en-US" altLang="en-US" dirty="0"/>
              <a:t>)</a:t>
            </a:r>
            <a:br>
              <a:rPr lang="en-US" altLang="en-US" dirty="0"/>
            </a:br>
            <a:r>
              <a:rPr lang="en-US" altLang="en-US" b="1" dirty="0"/>
              <a:t>referencing new row as </a:t>
            </a:r>
            <a:r>
              <a:rPr lang="en-US" altLang="en-US" i="1" dirty="0" err="1"/>
              <a:t>nrow</a:t>
            </a:r>
            <a:br>
              <a:rPr lang="en-US" altLang="en-US" i="1" dirty="0"/>
            </a:br>
            <a:r>
              <a:rPr lang="en-US" altLang="en-US" b="1" dirty="0"/>
              <a:t>referencing old row as </a:t>
            </a:r>
            <a:r>
              <a:rPr lang="en-US" altLang="en-US" i="1" dirty="0" err="1"/>
              <a:t>orow</a:t>
            </a:r>
            <a:br>
              <a:rPr lang="en-US" altLang="en-US" i="1" dirty="0"/>
            </a:br>
            <a:r>
              <a:rPr lang="en-US" altLang="en-US" b="1" dirty="0"/>
              <a:t>for each row</a:t>
            </a:r>
            <a:br>
              <a:rPr lang="en-US" altLang="en-US" b="1" dirty="0"/>
            </a:br>
            <a:r>
              <a:rPr lang="en-US" altLang="en-US" b="1" dirty="0"/>
              <a:t>when </a:t>
            </a:r>
            <a:r>
              <a:rPr lang="en-US" altLang="en-US" i="1" dirty="0" err="1"/>
              <a:t>nrow.grade</a:t>
            </a:r>
            <a:r>
              <a:rPr lang="en-US" altLang="en-US" i="1" dirty="0"/>
              <a:t> </a:t>
            </a:r>
            <a:r>
              <a:rPr lang="en-US" altLang="en-US" dirty="0"/>
              <a:t>&lt;&gt; 'F' </a:t>
            </a:r>
            <a:r>
              <a:rPr lang="en-US" altLang="en-US" b="1" dirty="0"/>
              <a:t>and </a:t>
            </a:r>
            <a:r>
              <a:rPr lang="en-US" altLang="en-US" i="1" dirty="0" err="1"/>
              <a:t>nrow.grade</a:t>
            </a:r>
            <a:r>
              <a:rPr lang="en-US" altLang="en-US" i="1" dirty="0"/>
              <a:t> </a:t>
            </a:r>
            <a:r>
              <a:rPr lang="en-US" altLang="en-US" b="1" dirty="0"/>
              <a:t>is not null</a:t>
            </a:r>
            <a:br>
              <a:rPr lang="en-US" altLang="en-US" b="1" dirty="0"/>
            </a:br>
            <a:r>
              <a:rPr lang="en-US" altLang="en-US" b="1" dirty="0"/>
              <a:t>    and </a:t>
            </a:r>
            <a:r>
              <a:rPr lang="en-US" altLang="en-US" dirty="0"/>
              <a:t>(</a:t>
            </a:r>
            <a:r>
              <a:rPr lang="en-US" altLang="en-US" i="1" dirty="0" err="1"/>
              <a:t>orow.grade</a:t>
            </a:r>
            <a:r>
              <a:rPr lang="en-US" altLang="en-US" i="1" dirty="0"/>
              <a:t> </a:t>
            </a:r>
            <a:r>
              <a:rPr lang="en-US" altLang="en-US" dirty="0"/>
              <a:t>= 'F' </a:t>
            </a:r>
            <a:r>
              <a:rPr lang="en-US" altLang="en-US" b="1" dirty="0"/>
              <a:t>or </a:t>
            </a:r>
            <a:r>
              <a:rPr lang="en-US" altLang="en-US" i="1" dirty="0" err="1"/>
              <a:t>orow.grade</a:t>
            </a:r>
            <a:r>
              <a:rPr lang="en-US" altLang="en-US" i="1" dirty="0"/>
              <a:t> </a:t>
            </a:r>
            <a:r>
              <a:rPr lang="en-US" altLang="en-US" b="1" dirty="0"/>
              <a:t>is null</a:t>
            </a:r>
            <a:r>
              <a:rPr lang="en-US" altLang="en-US" dirty="0"/>
              <a:t>)</a:t>
            </a:r>
            <a:br>
              <a:rPr lang="en-US" altLang="en-US" dirty="0"/>
            </a:br>
            <a:r>
              <a:rPr lang="en-US" altLang="en-US" b="1" dirty="0"/>
              <a:t>begin atomic</a:t>
            </a:r>
            <a:br>
              <a:rPr lang="en-US" altLang="en-US" b="1" dirty="0"/>
            </a:br>
            <a:r>
              <a:rPr lang="en-US" altLang="en-US" b="1" dirty="0"/>
              <a:t>     update </a:t>
            </a:r>
            <a:r>
              <a:rPr lang="en-US" altLang="en-US" i="1" dirty="0"/>
              <a:t>student</a:t>
            </a:r>
            <a:br>
              <a:rPr lang="en-US" altLang="en-US" i="1" dirty="0"/>
            </a:br>
            <a:r>
              <a:rPr lang="en-US" altLang="en-US" i="1" dirty="0"/>
              <a:t>     </a:t>
            </a:r>
            <a:r>
              <a:rPr lang="en-US" altLang="en-US" b="1" dirty="0"/>
              <a:t>set </a:t>
            </a:r>
            <a:r>
              <a:rPr lang="en-US" altLang="en-US" i="1" dirty="0" err="1"/>
              <a:t>tot_cred</a:t>
            </a:r>
            <a:r>
              <a:rPr lang="en-US" altLang="en-US" dirty="0"/>
              <a:t>= </a:t>
            </a:r>
            <a:r>
              <a:rPr lang="en-US" altLang="en-US" i="1" dirty="0" err="1"/>
              <a:t>tot_cred</a:t>
            </a:r>
            <a:r>
              <a:rPr lang="en-US" altLang="en-US" i="1" dirty="0"/>
              <a:t> </a:t>
            </a:r>
            <a:r>
              <a:rPr lang="en-US" altLang="en-US" dirty="0"/>
              <a:t>+ </a:t>
            </a:r>
            <a:br>
              <a:rPr lang="en-US" altLang="en-US" dirty="0"/>
            </a:br>
            <a:r>
              <a:rPr lang="en-US" altLang="en-US" dirty="0"/>
              <a:t>           (</a:t>
            </a:r>
            <a:r>
              <a:rPr lang="en-US" altLang="en-US" b="1" dirty="0"/>
              <a:t>select </a:t>
            </a:r>
            <a:r>
              <a:rPr lang="en-US" altLang="en-US" i="1" dirty="0"/>
              <a:t>credits</a:t>
            </a:r>
            <a:br>
              <a:rPr lang="en-US" altLang="en-US" i="1" dirty="0"/>
            </a:br>
            <a:r>
              <a:rPr lang="en-US" altLang="en-US" i="1" dirty="0"/>
              <a:t>            </a:t>
            </a:r>
            <a:r>
              <a:rPr lang="en-US" altLang="en-US" b="1" dirty="0"/>
              <a:t>from </a:t>
            </a:r>
            <a:r>
              <a:rPr lang="en-US" altLang="en-US" i="1" dirty="0"/>
              <a:t>course</a:t>
            </a:r>
            <a:br>
              <a:rPr lang="en-US" altLang="en-US" i="1" dirty="0"/>
            </a:br>
            <a:r>
              <a:rPr lang="en-US" altLang="en-US" i="1" dirty="0"/>
              <a:t>            </a:t>
            </a:r>
            <a:r>
              <a:rPr lang="en-US" altLang="en-US" b="1" dirty="0"/>
              <a:t>where </a:t>
            </a:r>
            <a:r>
              <a:rPr lang="en-US" altLang="en-US" i="1" dirty="0" err="1"/>
              <a:t>course</a:t>
            </a:r>
            <a:r>
              <a:rPr lang="en-US" altLang="en-US" dirty="0" err="1"/>
              <a:t>.</a:t>
            </a:r>
            <a:r>
              <a:rPr lang="en-US" altLang="en-US" i="1" dirty="0" err="1"/>
              <a:t>course_id</a:t>
            </a:r>
            <a:r>
              <a:rPr lang="en-US" altLang="en-US" dirty="0"/>
              <a:t>= </a:t>
            </a:r>
            <a:r>
              <a:rPr lang="en-US" altLang="en-US" i="1" dirty="0" err="1"/>
              <a:t>nrow.course_id</a:t>
            </a:r>
            <a:r>
              <a:rPr lang="en-US" altLang="en-US" dirty="0"/>
              <a:t>)</a:t>
            </a:r>
            <a:br>
              <a:rPr lang="en-US" altLang="en-US" dirty="0"/>
            </a:br>
            <a:r>
              <a:rPr lang="en-US" altLang="en-US" dirty="0"/>
              <a:t>     </a:t>
            </a:r>
            <a:r>
              <a:rPr lang="en-US" altLang="en-US" b="1" dirty="0"/>
              <a:t>where </a:t>
            </a:r>
            <a:r>
              <a:rPr lang="en-US" altLang="en-US" i="1" dirty="0"/>
              <a:t>student.id </a:t>
            </a:r>
            <a:r>
              <a:rPr lang="en-US" altLang="en-US" dirty="0"/>
              <a:t>= </a:t>
            </a:r>
            <a:r>
              <a:rPr lang="en-US" altLang="en-US" i="1" dirty="0"/>
              <a:t>nrow.id</a:t>
            </a:r>
            <a:r>
              <a:rPr lang="en-US" altLang="en-US" dirty="0"/>
              <a:t>;</a:t>
            </a:r>
            <a:br>
              <a:rPr lang="en-US" altLang="en-US" dirty="0"/>
            </a:br>
            <a:r>
              <a:rPr lang="en-US" altLang="en-US" b="1" dirty="0"/>
              <a:t>end</a:t>
            </a:r>
            <a:r>
              <a:rPr lang="en-US" altLang="en-US" dirty="0"/>
              <a:t>;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Outline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49351"/>
            <a:ext cx="7205218" cy="3995674"/>
          </a:xfrm>
        </p:spPr>
        <p:txBody>
          <a:bodyPr/>
          <a:lstStyle/>
          <a:p>
            <a:r>
              <a:rPr lang="en-US" altLang="en-US" sz="1700" dirty="0"/>
              <a:t>Functions and Procedures</a:t>
            </a:r>
          </a:p>
          <a:p>
            <a:r>
              <a:rPr lang="en-US" altLang="en-US" sz="1700" dirty="0"/>
              <a:t>Triggers</a:t>
            </a:r>
          </a:p>
          <a:p>
            <a:r>
              <a:rPr lang="en-US" altLang="en-US" sz="1700" dirty="0"/>
              <a:t>Recursive Queries</a:t>
            </a:r>
          </a:p>
          <a:p>
            <a:r>
              <a:rPr lang="en-US" altLang="en-US" sz="1700" dirty="0"/>
              <a:t>Advanced Aggregation Features</a:t>
            </a:r>
          </a:p>
          <a:p>
            <a:endParaRPr lang="en-US" altLang="en-US" dirty="0"/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1435100" y="-763588"/>
            <a:ext cx="1841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Statement Level Triggers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93800"/>
            <a:ext cx="7692069" cy="4903788"/>
          </a:xfrm>
        </p:spPr>
        <p:txBody>
          <a:bodyPr/>
          <a:lstStyle/>
          <a:p>
            <a:r>
              <a:rPr lang="en-US" altLang="en-US" dirty="0"/>
              <a:t>Instead of executing a separate action for each affected row, a single action can be executed for all rows affected by a transaction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Use     </a:t>
            </a:r>
            <a:r>
              <a:rPr lang="en-US" altLang="en-US" b="1" dirty="0">
                <a:ea typeface="ＭＳ Ｐゴシック" panose="020B0600070205080204" pitchFamily="34" charset="-128"/>
              </a:rPr>
              <a:t>for each statement      </a:t>
            </a:r>
            <a:r>
              <a:rPr lang="en-US" altLang="en-US" dirty="0">
                <a:ea typeface="ＭＳ Ｐゴシック" panose="020B0600070205080204" pitchFamily="34" charset="-128"/>
              </a:rPr>
              <a:t>instead of    </a:t>
            </a:r>
            <a:r>
              <a:rPr lang="en-US" altLang="en-US" b="1" dirty="0">
                <a:ea typeface="ＭＳ Ｐゴシック" panose="020B0600070205080204" pitchFamily="34" charset="-128"/>
              </a:rPr>
              <a:t>for each row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Use     </a:t>
            </a:r>
            <a:r>
              <a:rPr lang="en-US" altLang="en-US" b="1" dirty="0">
                <a:ea typeface="ＭＳ Ｐゴシック" panose="020B0600070205080204" pitchFamily="34" charset="-128"/>
              </a:rPr>
              <a:t>referencing old table</a:t>
            </a:r>
            <a:r>
              <a:rPr lang="en-US" altLang="en-US" dirty="0">
                <a:ea typeface="ＭＳ Ｐゴシック" panose="020B0600070205080204" pitchFamily="34" charset="-128"/>
              </a:rPr>
              <a:t>   or   </a:t>
            </a:r>
            <a:r>
              <a:rPr lang="en-US" altLang="en-US" b="1" dirty="0">
                <a:ea typeface="ＭＳ Ｐゴシック" panose="020B0600070205080204" pitchFamily="34" charset="-128"/>
              </a:rPr>
              <a:t>referencing new table</a:t>
            </a:r>
            <a:r>
              <a:rPr lang="en-US" altLang="en-US" dirty="0">
                <a:ea typeface="ＭＳ Ｐゴシック" panose="020B0600070205080204" pitchFamily="34" charset="-128"/>
              </a:rPr>
              <a:t>   to refer to temporary tables  (called </a:t>
            </a:r>
            <a:r>
              <a:rPr lang="en-US" altLang="en-US" b="1" i="1" dirty="0">
                <a:solidFill>
                  <a:srgbClr val="002060"/>
                </a:solidFill>
                <a:ea typeface="ＭＳ Ｐゴシック" panose="020B0600070205080204" pitchFamily="34" charset="-128"/>
              </a:rPr>
              <a:t>transition tables</a:t>
            </a:r>
            <a:r>
              <a:rPr lang="en-US" altLang="en-US" dirty="0">
                <a:ea typeface="ＭＳ Ｐゴシック" panose="020B0600070205080204" pitchFamily="34" charset="-128"/>
              </a:rPr>
              <a:t>) containing the affected rows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Can be more efficient when dealing with SQL statements that update a large number of rows</a:t>
            </a:r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When Not To Use Triggers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46416"/>
            <a:ext cx="7638802" cy="4570803"/>
          </a:xfrm>
        </p:spPr>
        <p:txBody>
          <a:bodyPr/>
          <a:lstStyle/>
          <a:p>
            <a:r>
              <a:rPr lang="en-US" altLang="en-US" dirty="0"/>
              <a:t>Triggers were used earlier for tasks such as 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Maintaining summary data (e.g., total salary of each department)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Replicating databases by recording changes to special relations (called </a:t>
            </a:r>
            <a:r>
              <a:rPr lang="en-US" altLang="en-US" b="1" dirty="0">
                <a:solidFill>
                  <a:srgbClr val="002060"/>
                </a:solidFill>
                <a:ea typeface="ＭＳ Ｐゴシック" panose="020B0600070205080204" pitchFamily="34" charset="-128"/>
              </a:rPr>
              <a:t>change</a:t>
            </a:r>
            <a:r>
              <a:rPr lang="en-US" altLang="en-US" dirty="0">
                <a:ea typeface="ＭＳ Ｐゴシック" panose="020B0600070205080204" pitchFamily="34" charset="-128"/>
              </a:rPr>
              <a:t> or </a:t>
            </a:r>
            <a:r>
              <a:rPr lang="en-US" altLang="en-US" b="1" dirty="0">
                <a:solidFill>
                  <a:srgbClr val="002060"/>
                </a:solidFill>
                <a:ea typeface="ＭＳ Ｐゴシック" panose="020B0600070205080204" pitchFamily="34" charset="-128"/>
              </a:rPr>
              <a:t>delta</a:t>
            </a:r>
            <a:r>
              <a:rPr lang="en-US" altLang="en-US" dirty="0">
                <a:ea typeface="ＭＳ Ｐゴシック" panose="020B0600070205080204" pitchFamily="34" charset="-128"/>
              </a:rPr>
              <a:t> relations) and having a separate process that applies the changes over to a replica </a:t>
            </a:r>
          </a:p>
          <a:p>
            <a:r>
              <a:rPr lang="en-US" altLang="en-US" dirty="0"/>
              <a:t>There are better ways of doing these now: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Databases today provide built in materialized view facilities to maintain summary data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Databases provide built-in support for replication</a:t>
            </a:r>
          </a:p>
          <a:p>
            <a:r>
              <a:rPr lang="en-US" altLang="en-US" dirty="0"/>
              <a:t>Encapsulation facilities can be used instead of triggers in many cases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Define methods to update fields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Carry out actions as part of the update methods instead of </a:t>
            </a:r>
            <a:br>
              <a:rPr lang="en-US" altLang="en-US" dirty="0">
                <a:ea typeface="ＭＳ Ｐゴシック" panose="020B0600070205080204" pitchFamily="34" charset="-128"/>
              </a:rPr>
            </a:br>
            <a:r>
              <a:rPr lang="en-US" altLang="en-US" dirty="0">
                <a:ea typeface="ＭＳ Ｐゴシック" panose="020B0600070205080204" pitchFamily="34" charset="-128"/>
              </a:rPr>
              <a:t>through a trigger 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When Not To Use Triggers (Cont.)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81100"/>
            <a:ext cx="7594415" cy="528955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dirty="0"/>
              <a:t>Risk of unintended execution of triggers, for example, when</a:t>
            </a:r>
          </a:p>
          <a:p>
            <a:pPr lvl="1">
              <a:lnSpc>
                <a:spcPct val="8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Loading data from a backup copy</a:t>
            </a:r>
          </a:p>
          <a:p>
            <a:pPr lvl="1">
              <a:lnSpc>
                <a:spcPct val="8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Replicating updates at a remote site</a:t>
            </a:r>
          </a:p>
          <a:p>
            <a:pPr lvl="1">
              <a:lnSpc>
                <a:spcPct val="8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Trigger execution can be disabled before such actions.</a:t>
            </a:r>
          </a:p>
          <a:p>
            <a:pPr>
              <a:lnSpc>
                <a:spcPct val="80000"/>
              </a:lnSpc>
            </a:pPr>
            <a:r>
              <a:rPr lang="en-US" altLang="en-US" dirty="0"/>
              <a:t>Other risks with triggers:</a:t>
            </a:r>
          </a:p>
          <a:p>
            <a:pPr lvl="1">
              <a:lnSpc>
                <a:spcPct val="8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Error leading to failure of critical transactions that set off the trigger</a:t>
            </a:r>
          </a:p>
          <a:p>
            <a:pPr lvl="1">
              <a:lnSpc>
                <a:spcPct val="8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Cascading execution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51163" y="2492375"/>
            <a:ext cx="4687887" cy="1858963"/>
          </a:xfrm>
        </p:spPr>
        <p:txBody>
          <a:bodyPr/>
          <a:lstStyle/>
          <a:p>
            <a:pPr>
              <a:buFont typeface="Monotype Sorts" charset="2"/>
              <a:buNone/>
              <a:defRPr/>
            </a:pPr>
            <a:r>
              <a:rPr lang="en-US" altLang="en-US" sz="3200" b="1" dirty="0">
                <a:solidFill>
                  <a:srgbClr val="002060"/>
                </a:solidFill>
                <a:latin typeface="+mj-lt"/>
                <a:cs typeface="+mj-cs"/>
              </a:rPr>
              <a:t>Recursive Queries</a:t>
            </a:r>
          </a:p>
        </p:txBody>
      </p:sp>
      <p:sp>
        <p:nvSpPr>
          <p:cNvPr id="54275" name="Rectangle 4"/>
          <p:cNvSpPr>
            <a:spLocks noChangeArrowheads="1"/>
          </p:cNvSpPr>
          <p:nvPr/>
        </p:nvSpPr>
        <p:spPr bwMode="auto">
          <a:xfrm>
            <a:off x="1435100" y="-763588"/>
            <a:ext cx="1841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Recursion in SQL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047750"/>
            <a:ext cx="7778750" cy="4903788"/>
          </a:xfrm>
        </p:spPr>
        <p:txBody>
          <a:bodyPr/>
          <a:lstStyle/>
          <a:p>
            <a:r>
              <a:rPr lang="en-US" altLang="en-US" dirty="0"/>
              <a:t>SQL:1999 permits recursive view definition</a:t>
            </a:r>
          </a:p>
          <a:p>
            <a:r>
              <a:rPr lang="en-US" altLang="en-US" dirty="0"/>
              <a:t>Example: find which courses are a prerequisite, whether directly or indirectly, for a specific course </a:t>
            </a:r>
            <a:br>
              <a:rPr lang="en-US" altLang="en-US" dirty="0"/>
            </a:br>
            <a:r>
              <a:rPr lang="en-US" altLang="en-US" b="1" dirty="0"/>
              <a:t>with recursive </a:t>
            </a:r>
            <a:r>
              <a:rPr lang="en-US" altLang="en-US" i="1" dirty="0" err="1"/>
              <a:t>rec_prereq</a:t>
            </a:r>
            <a:r>
              <a:rPr lang="en-US" altLang="en-US" dirty="0"/>
              <a:t>(</a:t>
            </a:r>
            <a:r>
              <a:rPr lang="en-US" altLang="en-US" i="1" dirty="0" err="1"/>
              <a:t>course_id</a:t>
            </a:r>
            <a:r>
              <a:rPr lang="en-US" altLang="en-US" dirty="0"/>
              <a:t>, </a:t>
            </a:r>
            <a:r>
              <a:rPr lang="en-US" altLang="en-US" i="1" dirty="0" err="1"/>
              <a:t>prereq_id</a:t>
            </a:r>
            <a:r>
              <a:rPr lang="en-US" altLang="en-US" dirty="0"/>
              <a:t>) </a:t>
            </a:r>
            <a:r>
              <a:rPr lang="en-US" altLang="en-US" b="1" dirty="0"/>
              <a:t>as </a:t>
            </a:r>
            <a:r>
              <a:rPr lang="en-US" altLang="en-US" dirty="0"/>
              <a:t>(</a:t>
            </a:r>
            <a:br>
              <a:rPr lang="en-US" altLang="en-US" dirty="0"/>
            </a:br>
            <a:r>
              <a:rPr lang="en-US" altLang="en-US" dirty="0"/>
              <a:t>        </a:t>
            </a:r>
            <a:r>
              <a:rPr lang="en-US" altLang="en-US" b="1" dirty="0"/>
              <a:t>select </a:t>
            </a:r>
            <a:r>
              <a:rPr lang="en-US" altLang="en-US" i="1" dirty="0" err="1"/>
              <a:t>course_id</a:t>
            </a:r>
            <a:r>
              <a:rPr lang="en-US" altLang="en-US" dirty="0"/>
              <a:t>, </a:t>
            </a:r>
            <a:r>
              <a:rPr lang="en-US" altLang="en-US" i="1" dirty="0" err="1"/>
              <a:t>prereq_id</a:t>
            </a:r>
            <a:br>
              <a:rPr lang="en-US" altLang="en-US" i="1" dirty="0"/>
            </a:br>
            <a:r>
              <a:rPr lang="en-US" altLang="en-US" i="1" dirty="0"/>
              <a:t>        </a:t>
            </a:r>
            <a:r>
              <a:rPr lang="en-US" altLang="en-US" b="1" dirty="0"/>
              <a:t>from </a:t>
            </a:r>
            <a:r>
              <a:rPr lang="en-US" altLang="en-US" i="1" dirty="0" err="1"/>
              <a:t>prereq</a:t>
            </a:r>
            <a:br>
              <a:rPr lang="en-US" altLang="en-US" i="1" dirty="0"/>
            </a:br>
            <a:r>
              <a:rPr lang="en-US" altLang="en-US" i="1" dirty="0"/>
              <a:t>    </a:t>
            </a:r>
            <a:r>
              <a:rPr lang="en-US" altLang="en-US" b="1" dirty="0"/>
              <a:t>union</a:t>
            </a:r>
            <a:br>
              <a:rPr lang="en-US" altLang="en-US" b="1" dirty="0"/>
            </a:br>
            <a:r>
              <a:rPr lang="en-US" altLang="en-US" b="1" dirty="0"/>
              <a:t>        select </a:t>
            </a:r>
            <a:r>
              <a:rPr lang="en-US" altLang="en-US" i="1" dirty="0" err="1"/>
              <a:t>rec_prereq</a:t>
            </a:r>
            <a:r>
              <a:rPr lang="en-US" altLang="en-US" dirty="0" err="1"/>
              <a:t>.</a:t>
            </a:r>
            <a:r>
              <a:rPr lang="en-US" altLang="en-US" i="1" dirty="0" err="1"/>
              <a:t>course_id</a:t>
            </a:r>
            <a:r>
              <a:rPr lang="en-US" altLang="en-US" b="1" dirty="0"/>
              <a:t>, </a:t>
            </a:r>
            <a:r>
              <a:rPr lang="en-US" altLang="en-US" i="1" dirty="0" err="1"/>
              <a:t>prereq</a:t>
            </a:r>
            <a:r>
              <a:rPr lang="en-US" altLang="en-US" dirty="0" err="1"/>
              <a:t>.</a:t>
            </a:r>
            <a:r>
              <a:rPr lang="en-US" altLang="en-US" i="1" dirty="0" err="1"/>
              <a:t>prereq_id</a:t>
            </a:r>
            <a:r>
              <a:rPr lang="en-US" altLang="en-US" dirty="0"/>
              <a:t>, </a:t>
            </a:r>
            <a:br>
              <a:rPr lang="en-US" altLang="en-US" i="1" dirty="0"/>
            </a:br>
            <a:r>
              <a:rPr lang="en-US" altLang="en-US" i="1" dirty="0"/>
              <a:t>        </a:t>
            </a:r>
            <a:r>
              <a:rPr lang="en-US" altLang="en-US" b="1" dirty="0"/>
              <a:t>from </a:t>
            </a:r>
            <a:r>
              <a:rPr lang="en-US" altLang="en-US" i="1" dirty="0" err="1"/>
              <a:t>rec_rereq</a:t>
            </a:r>
            <a:r>
              <a:rPr lang="en-US" altLang="en-US" dirty="0"/>
              <a:t>, </a:t>
            </a:r>
            <a:r>
              <a:rPr lang="en-US" altLang="en-US" i="1" dirty="0" err="1"/>
              <a:t>prereq</a:t>
            </a:r>
            <a:br>
              <a:rPr lang="en-US" altLang="en-US" i="1" dirty="0"/>
            </a:br>
            <a:r>
              <a:rPr lang="en-US" altLang="en-US" i="1" dirty="0"/>
              <a:t>        </a:t>
            </a:r>
            <a:r>
              <a:rPr lang="en-US" altLang="en-US" b="1" dirty="0"/>
              <a:t>where </a:t>
            </a:r>
            <a:r>
              <a:rPr lang="en-US" altLang="en-US" i="1" dirty="0" err="1"/>
              <a:t>rec_prereq</a:t>
            </a:r>
            <a:r>
              <a:rPr lang="en-US" altLang="en-US" dirty="0" err="1"/>
              <a:t>.</a:t>
            </a:r>
            <a:r>
              <a:rPr lang="en-US" altLang="en-US" i="1" dirty="0" err="1"/>
              <a:t>prereq_id</a:t>
            </a:r>
            <a:r>
              <a:rPr lang="en-US" altLang="en-US" i="1" dirty="0"/>
              <a:t> </a:t>
            </a:r>
            <a:r>
              <a:rPr lang="en-US" altLang="en-US" dirty="0"/>
              <a:t>= </a:t>
            </a:r>
            <a:r>
              <a:rPr lang="en-US" altLang="en-US" i="1" dirty="0" err="1"/>
              <a:t>prereq</a:t>
            </a:r>
            <a:r>
              <a:rPr lang="en-US" altLang="en-US" dirty="0" err="1"/>
              <a:t>.</a:t>
            </a:r>
            <a:r>
              <a:rPr lang="en-US" altLang="en-US" i="1" dirty="0" err="1"/>
              <a:t>course_id</a:t>
            </a:r>
            <a:br>
              <a:rPr lang="en-US" altLang="en-US" i="1" dirty="0"/>
            </a:br>
            <a:r>
              <a:rPr lang="en-US" altLang="en-US" i="1" dirty="0"/>
              <a:t>    </a:t>
            </a:r>
            <a:r>
              <a:rPr lang="en-US" altLang="en-US" dirty="0"/>
              <a:t>)</a:t>
            </a:r>
            <a:br>
              <a:rPr lang="en-US" altLang="en-US" dirty="0"/>
            </a:br>
            <a:r>
              <a:rPr lang="en-US" altLang="en-US" b="1" dirty="0"/>
              <a:t>select </a:t>
            </a:r>
            <a:r>
              <a:rPr lang="en-US" altLang="en-US" dirty="0"/>
              <a:t>∗</a:t>
            </a:r>
            <a:br>
              <a:rPr lang="en-US" altLang="en-US" dirty="0"/>
            </a:br>
            <a:r>
              <a:rPr lang="en-US" altLang="en-US" b="1" dirty="0"/>
              <a:t>from </a:t>
            </a:r>
            <a:r>
              <a:rPr lang="en-US" altLang="en-US" i="1" dirty="0" err="1"/>
              <a:t>rec_prereq</a:t>
            </a:r>
            <a:r>
              <a:rPr lang="en-US" altLang="en-US" dirty="0"/>
              <a:t>;</a:t>
            </a:r>
          </a:p>
          <a:p>
            <a:pPr>
              <a:buFont typeface="Monotype Sorts" charset="2"/>
              <a:buNone/>
            </a:pPr>
            <a:r>
              <a:rPr lang="en-US" altLang="en-US" i="1" dirty="0"/>
              <a:t>	</a:t>
            </a:r>
            <a:r>
              <a:rPr lang="en-US" altLang="en-US" dirty="0"/>
              <a:t>This example view, </a:t>
            </a:r>
            <a:r>
              <a:rPr lang="en-US" altLang="en-US" i="1" dirty="0" err="1"/>
              <a:t>rec_prereq</a:t>
            </a:r>
            <a:r>
              <a:rPr lang="en-US" altLang="en-US" i="1" dirty="0"/>
              <a:t>,</a:t>
            </a:r>
            <a:r>
              <a:rPr lang="en-US" altLang="en-US" dirty="0"/>
              <a:t> is called the </a:t>
            </a:r>
            <a:r>
              <a:rPr lang="en-US" altLang="en-US" i="1" dirty="0"/>
              <a:t>transitive closure</a:t>
            </a:r>
            <a:r>
              <a:rPr lang="en-US" altLang="en-US" dirty="0"/>
              <a:t> of the </a:t>
            </a:r>
            <a:r>
              <a:rPr lang="en-US" altLang="en-US" i="1" dirty="0" err="1"/>
              <a:t>prereq</a:t>
            </a:r>
            <a:r>
              <a:rPr lang="en-US" altLang="en-US" i="1" dirty="0"/>
              <a:t> </a:t>
            </a:r>
            <a:r>
              <a:rPr lang="en-US" altLang="en-US" dirty="0"/>
              <a:t>relation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The Power of Recursion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65225"/>
            <a:ext cx="7621048" cy="5237163"/>
          </a:xfrm>
        </p:spPr>
        <p:txBody>
          <a:bodyPr/>
          <a:lstStyle/>
          <a:p>
            <a:r>
              <a:rPr lang="en-US" altLang="en-US" dirty="0"/>
              <a:t>Recursive views make it possible to write queries, such as transitive closure queries, that cannot be written without recursion or iteration.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Intuition:  Without recursion, a non-recursive non-iterative program can perform only a fixed number of joins of </a:t>
            </a:r>
            <a:r>
              <a:rPr lang="en-US" altLang="en-US" i="1" dirty="0" err="1">
                <a:ea typeface="ＭＳ Ｐゴシック" panose="020B0600070205080204" pitchFamily="34" charset="-128"/>
              </a:rPr>
              <a:t>prereq</a:t>
            </a:r>
            <a:r>
              <a:rPr lang="en-US" altLang="en-US" dirty="0">
                <a:ea typeface="ＭＳ Ｐゴシック" panose="020B0600070205080204" pitchFamily="34" charset="-128"/>
              </a:rPr>
              <a:t> with itself</a:t>
            </a:r>
          </a:p>
          <a:p>
            <a:pPr lvl="2"/>
            <a:r>
              <a:rPr lang="en-US" altLang="en-US" dirty="0">
                <a:ea typeface="ＭＳ Ｐゴシック" panose="020B0600070205080204" pitchFamily="34" charset="-128"/>
              </a:rPr>
              <a:t>This can give only a fixed number of levels of managers</a:t>
            </a:r>
          </a:p>
          <a:p>
            <a:pPr lvl="2"/>
            <a:r>
              <a:rPr lang="en-US" altLang="en-US" dirty="0">
                <a:ea typeface="ＭＳ Ｐゴシック" panose="020B0600070205080204" pitchFamily="34" charset="-128"/>
              </a:rPr>
              <a:t>Given a fixed non-recursive query, we can construct a database with a greater number of levels of prerequisites on which the query will not work</a:t>
            </a:r>
          </a:p>
          <a:p>
            <a:pPr lvl="2"/>
            <a:r>
              <a:rPr lang="en-US" altLang="en-US" dirty="0">
                <a:ea typeface="ＭＳ Ｐゴシック" panose="020B0600070205080204" pitchFamily="34" charset="-128"/>
              </a:rPr>
              <a:t>Alternative: write a procedure to iterate as many times as required</a:t>
            </a:r>
          </a:p>
          <a:p>
            <a:pPr lvl="3"/>
            <a:r>
              <a:rPr lang="en-US" altLang="en-US" dirty="0">
                <a:ea typeface="ＭＳ Ｐゴシック" panose="020B0600070205080204" pitchFamily="34" charset="-128"/>
              </a:rPr>
              <a:t>See procedure </a:t>
            </a:r>
            <a:r>
              <a:rPr lang="en-US" altLang="en-US" i="1" dirty="0" err="1">
                <a:ea typeface="ＭＳ Ｐゴシック" panose="020B0600070205080204" pitchFamily="34" charset="-128"/>
              </a:rPr>
              <a:t>findAllPrereqs</a:t>
            </a:r>
            <a:r>
              <a:rPr lang="en-US" altLang="en-US" dirty="0">
                <a:ea typeface="ＭＳ Ｐゴシック" panose="020B0600070205080204" pitchFamily="34" charset="-128"/>
              </a:rPr>
              <a:t> in book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The Power of Recursion</a:t>
            </a:r>
            <a:endParaRPr lang="en-US" altLang="en-US" sz="32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170" name="Rectangle 3"/>
          <p:cNvSpPr>
            <a:spLocks noGrp="1" noChangeArrowheads="1"/>
          </p:cNvSpPr>
          <p:nvPr>
            <p:ph idx="1"/>
          </p:nvPr>
        </p:nvSpPr>
        <p:spPr>
          <a:xfrm>
            <a:off x="768351" y="1093790"/>
            <a:ext cx="7638802" cy="4903787"/>
          </a:xfrm>
        </p:spPr>
        <p:txBody>
          <a:bodyPr lIns="91440"/>
          <a:lstStyle/>
          <a:p>
            <a:r>
              <a:rPr lang="en-US" altLang="en-US" dirty="0"/>
              <a:t>Computing transitive closure using iteration, adding successive tuples to </a:t>
            </a:r>
            <a:r>
              <a:rPr lang="en-US" altLang="en-US" i="1" dirty="0" err="1"/>
              <a:t>rec_prereq</a:t>
            </a:r>
            <a:endParaRPr lang="en-US" altLang="en-US" i="1" dirty="0"/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The next slide shows a </a:t>
            </a:r>
            <a:r>
              <a:rPr lang="en-US" altLang="en-US" i="1" dirty="0" err="1">
                <a:ea typeface="ＭＳ Ｐゴシック" panose="020B0600070205080204" pitchFamily="34" charset="-128"/>
              </a:rPr>
              <a:t>prereq</a:t>
            </a:r>
            <a:r>
              <a:rPr lang="en-US" altLang="en-US" dirty="0">
                <a:ea typeface="ＭＳ Ｐゴシック" panose="020B0600070205080204" pitchFamily="34" charset="-128"/>
              </a:rPr>
              <a:t> relation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Each step of the iterative process constructs an extended version of </a:t>
            </a:r>
            <a:r>
              <a:rPr lang="en-US" altLang="en-US" i="1" dirty="0" err="1">
                <a:ea typeface="ＭＳ Ｐゴシック" panose="020B0600070205080204" pitchFamily="34" charset="-128"/>
              </a:rPr>
              <a:t>rec_prereq</a:t>
            </a:r>
            <a:r>
              <a:rPr lang="en-US" altLang="en-US" i="1" dirty="0"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ea typeface="ＭＳ Ｐゴシック" panose="020B0600070205080204" pitchFamily="34" charset="-128"/>
              </a:rPr>
              <a:t>from its recursive definition.  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The final result is called the </a:t>
            </a:r>
            <a:r>
              <a:rPr lang="en-US" altLang="en-US" i="1" dirty="0">
                <a:ea typeface="ＭＳ Ｐゴシック" panose="020B0600070205080204" pitchFamily="34" charset="-128"/>
              </a:rPr>
              <a:t>fixed point </a:t>
            </a:r>
            <a:r>
              <a:rPr lang="en-US" altLang="en-US" dirty="0">
                <a:ea typeface="ＭＳ Ｐゴシック" panose="020B0600070205080204" pitchFamily="34" charset="-128"/>
              </a:rPr>
              <a:t> of the recursive view definition.</a:t>
            </a:r>
          </a:p>
          <a:p>
            <a:r>
              <a:rPr lang="en-US" altLang="en-US" dirty="0"/>
              <a:t>Recursive views are required to be </a:t>
            </a:r>
            <a:r>
              <a:rPr lang="en-US" altLang="en-US" b="1" dirty="0">
                <a:solidFill>
                  <a:srgbClr val="002060"/>
                </a:solidFill>
              </a:rPr>
              <a:t>monotonic</a:t>
            </a:r>
            <a:r>
              <a:rPr lang="en-US" altLang="en-US" i="1" dirty="0"/>
              <a:t>.  </a:t>
            </a:r>
            <a:r>
              <a:rPr lang="en-US" altLang="en-US" dirty="0"/>
              <a:t>That is, if we add tuples to </a:t>
            </a:r>
            <a:r>
              <a:rPr lang="en-US" altLang="en-US" i="1" dirty="0" err="1"/>
              <a:t>prereq</a:t>
            </a:r>
            <a:r>
              <a:rPr lang="en-US" altLang="en-US" dirty="0"/>
              <a:t> the view </a:t>
            </a:r>
            <a:r>
              <a:rPr lang="en-US" altLang="en-US" i="1" dirty="0" err="1"/>
              <a:t>rec_prereq</a:t>
            </a:r>
            <a:r>
              <a:rPr lang="en-US" altLang="en-US" i="1" dirty="0"/>
              <a:t> </a:t>
            </a:r>
            <a:r>
              <a:rPr lang="en-US" altLang="en-US" dirty="0"/>
              <a:t>contains all of the tuples it contained before, plus possibly more</a:t>
            </a:r>
          </a:p>
          <a:p>
            <a:pPr indent="-365760"/>
            <a:endParaRPr lang="en-US" altLang="en-US" dirty="0"/>
          </a:p>
        </p:txBody>
      </p:sp>
    </p:spTree>
  </p:cSld>
  <p:clrMapOvr>
    <a:masterClrMapping/>
  </p:clrMapOvr>
  <p:transition spd="slow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146" name="Rectangle 2"/>
          <p:cNvSpPr>
            <a:spLocks noGrp="1" noChangeArrowheads="1"/>
          </p:cNvSpPr>
          <p:nvPr>
            <p:ph type="title"/>
          </p:nvPr>
        </p:nvSpPr>
        <p:spPr>
          <a:xfrm>
            <a:off x="962025" y="7302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Example of Fixed-Point Computation</a:t>
            </a:r>
          </a:p>
        </p:txBody>
      </p:sp>
      <p:pic>
        <p:nvPicPr>
          <p:cNvPr id="58371" name="Picture 2" descr="C:\Users\as668\Desktop\Judi\5_1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1363" y="3540125"/>
            <a:ext cx="5376862" cy="188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72" name="Picture 5" descr="C:\Users\as668\Desktop\Judi\5_13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6500" y="1198563"/>
            <a:ext cx="1990725" cy="2036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4">
            <a:extLst>
              <a:ext uri="{FF2B5EF4-FFF2-40B4-BE49-F238E27FC236}">
                <a16:creationId xmlns:a16="http://schemas.microsoft.com/office/drawing/2014/main" id="{63BFFAA5-B47C-4947-A0E1-AAC77791CC7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r>
              <a:rPr lang="en-US" altLang="en-US">
                <a:effectLst/>
              </a:rPr>
              <a:t>Advanced Aggregation Features</a:t>
            </a:r>
            <a:endParaRPr lang="en-IN" altLang="en-US">
              <a:effectLst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482" name="Rectangle 2">
            <a:extLst>
              <a:ext uri="{FF2B5EF4-FFF2-40B4-BE49-F238E27FC236}">
                <a16:creationId xmlns:a16="http://schemas.microsoft.com/office/drawing/2014/main" id="{BC6585F4-FBFF-4706-BD64-1D9C1C3B1B2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Ranking</a:t>
            </a:r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106A4800-7FC7-45BD-BC3A-2F7B380A3A0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768350" y="1109709"/>
            <a:ext cx="8021638" cy="5349829"/>
          </a:xfrm>
        </p:spPr>
        <p:txBody>
          <a:bodyPr/>
          <a:lstStyle/>
          <a:p>
            <a:pPr>
              <a:buSzPct val="110000"/>
              <a:buFont typeface="Wingdings" panose="05000000000000000000" pitchFamily="2" charset="2"/>
              <a:buChar char="§"/>
            </a:pPr>
            <a:r>
              <a:rPr lang="en-US" altLang="en-US" dirty="0"/>
              <a:t>Ranking is done in conjunction with an order by specification. </a:t>
            </a:r>
          </a:p>
          <a:p>
            <a:pPr>
              <a:buSzPct val="110000"/>
              <a:buFont typeface="Wingdings" panose="05000000000000000000" pitchFamily="2" charset="2"/>
              <a:buChar char="§"/>
            </a:pPr>
            <a:r>
              <a:rPr lang="en-US" altLang="en-US" dirty="0"/>
              <a:t>Suppose we are given a relation </a:t>
            </a:r>
            <a:br>
              <a:rPr lang="en-US" altLang="en-US" dirty="0"/>
            </a:br>
            <a:r>
              <a:rPr lang="en-US" altLang="en-US" dirty="0"/>
              <a:t>       </a:t>
            </a:r>
            <a:r>
              <a:rPr lang="en-US" altLang="en-US" i="1" dirty="0" err="1"/>
              <a:t>student_grades</a:t>
            </a:r>
            <a:r>
              <a:rPr lang="en-US" altLang="en-US" i="1" dirty="0"/>
              <a:t>(ID, GPA) </a:t>
            </a:r>
            <a:br>
              <a:rPr lang="en-US" altLang="en-US" i="1" dirty="0"/>
            </a:br>
            <a:r>
              <a:rPr lang="en-US" altLang="en-US" dirty="0"/>
              <a:t>giving the grade-point average of each student</a:t>
            </a:r>
          </a:p>
          <a:p>
            <a:pPr>
              <a:buSzPct val="110000"/>
              <a:buFont typeface="Wingdings" panose="05000000000000000000" pitchFamily="2" charset="2"/>
              <a:buChar char="§"/>
            </a:pPr>
            <a:r>
              <a:rPr lang="en-US" altLang="en-US" dirty="0"/>
              <a:t>Find the rank of each student.</a:t>
            </a:r>
          </a:p>
          <a:p>
            <a:pPr>
              <a:buSzPct val="110000"/>
              <a:buFont typeface="Wingdings" panose="05000000000000000000" pitchFamily="2" charset="2"/>
              <a:buChar char="§"/>
            </a:pPr>
            <a:r>
              <a:rPr lang="en-US" altLang="en-US" dirty="0"/>
              <a:t>	       </a:t>
            </a:r>
            <a:r>
              <a:rPr lang="en-US" altLang="en-US" b="1" dirty="0"/>
              <a:t>select </a:t>
            </a:r>
            <a:r>
              <a:rPr lang="en-US" altLang="en-US" i="1" dirty="0"/>
              <a:t>ID</a:t>
            </a:r>
            <a:r>
              <a:rPr lang="en-US" altLang="en-US" dirty="0"/>
              <a:t>, </a:t>
            </a:r>
            <a:r>
              <a:rPr lang="en-US" altLang="en-US" b="1" dirty="0"/>
              <a:t>rank</a:t>
            </a:r>
            <a:r>
              <a:rPr lang="en-US" altLang="en-US" dirty="0"/>
              <a:t>() </a:t>
            </a:r>
            <a:r>
              <a:rPr lang="en-US" altLang="en-US" b="1" dirty="0"/>
              <a:t>over </a:t>
            </a:r>
            <a:r>
              <a:rPr lang="en-US" altLang="en-US" dirty="0"/>
              <a:t>(</a:t>
            </a:r>
            <a:r>
              <a:rPr lang="en-US" altLang="en-US" b="1" dirty="0"/>
              <a:t>order by </a:t>
            </a:r>
            <a:r>
              <a:rPr lang="en-US" altLang="en-US" i="1" dirty="0"/>
              <a:t>GPA</a:t>
            </a:r>
            <a:r>
              <a:rPr lang="en-US" altLang="en-US" dirty="0"/>
              <a:t> </a:t>
            </a:r>
            <a:r>
              <a:rPr lang="en-US" altLang="en-US" b="1" dirty="0" err="1"/>
              <a:t>desc</a:t>
            </a:r>
            <a:r>
              <a:rPr lang="en-US" altLang="en-US" b="1" dirty="0"/>
              <a:t>) as </a:t>
            </a:r>
            <a:r>
              <a:rPr lang="en-US" altLang="en-US" i="1" dirty="0" err="1"/>
              <a:t>s_rank</a:t>
            </a:r>
            <a:br>
              <a:rPr lang="en-US" altLang="en-US" dirty="0"/>
            </a:br>
            <a:r>
              <a:rPr lang="en-US" altLang="en-US" dirty="0"/>
              <a:t>       </a:t>
            </a:r>
            <a:r>
              <a:rPr lang="en-US" altLang="en-US" b="1" dirty="0"/>
              <a:t>from </a:t>
            </a:r>
            <a:r>
              <a:rPr lang="en-US" altLang="en-US" i="1" dirty="0" err="1"/>
              <a:t>student_grades</a:t>
            </a:r>
            <a:endParaRPr lang="en-US" altLang="en-US" i="1" dirty="0"/>
          </a:p>
          <a:p>
            <a:pPr>
              <a:buSzPct val="110000"/>
              <a:buFont typeface="Wingdings" panose="05000000000000000000" pitchFamily="2" charset="2"/>
              <a:buChar char="§"/>
            </a:pPr>
            <a:r>
              <a:rPr lang="en-US" altLang="en-US" dirty="0"/>
              <a:t>An extra </a:t>
            </a:r>
            <a:r>
              <a:rPr lang="en-US" altLang="en-US" b="1" dirty="0"/>
              <a:t>order by </a:t>
            </a:r>
            <a:r>
              <a:rPr lang="en-US" altLang="en-US" dirty="0"/>
              <a:t>clause is needed to get them in sorted order</a:t>
            </a:r>
          </a:p>
          <a:p>
            <a:pPr>
              <a:buFont typeface="Monotype Sorts" charset="2"/>
              <a:buNone/>
            </a:pPr>
            <a:r>
              <a:rPr lang="en-US" altLang="en-US" dirty="0"/>
              <a:t>	       </a:t>
            </a:r>
            <a:r>
              <a:rPr lang="en-US" altLang="en-US" b="1" dirty="0"/>
              <a:t>select </a:t>
            </a:r>
            <a:r>
              <a:rPr lang="en-US" altLang="en-US" i="1" dirty="0"/>
              <a:t>ID</a:t>
            </a:r>
            <a:r>
              <a:rPr lang="en-US" altLang="en-US" dirty="0"/>
              <a:t>, </a:t>
            </a:r>
            <a:r>
              <a:rPr lang="en-US" altLang="en-US" b="1" dirty="0"/>
              <a:t>rank</a:t>
            </a:r>
            <a:r>
              <a:rPr lang="en-US" altLang="en-US" dirty="0"/>
              <a:t>() </a:t>
            </a:r>
            <a:r>
              <a:rPr lang="en-US" altLang="en-US" b="1" dirty="0"/>
              <a:t>over </a:t>
            </a:r>
            <a:r>
              <a:rPr lang="en-US" altLang="en-US" dirty="0"/>
              <a:t>(</a:t>
            </a:r>
            <a:r>
              <a:rPr lang="en-US" altLang="en-US" b="1" dirty="0"/>
              <a:t>order by </a:t>
            </a:r>
            <a:r>
              <a:rPr lang="en-US" altLang="en-US" i="1" dirty="0"/>
              <a:t>GPA</a:t>
            </a:r>
            <a:r>
              <a:rPr lang="en-US" altLang="en-US" dirty="0"/>
              <a:t> </a:t>
            </a:r>
            <a:r>
              <a:rPr lang="en-US" altLang="en-US" b="1" dirty="0" err="1"/>
              <a:t>desc</a:t>
            </a:r>
            <a:r>
              <a:rPr lang="en-US" altLang="en-US" b="1" dirty="0"/>
              <a:t>) as </a:t>
            </a:r>
            <a:r>
              <a:rPr lang="en-US" altLang="en-US" i="1" dirty="0" err="1"/>
              <a:t>s_rank</a:t>
            </a:r>
            <a:br>
              <a:rPr lang="en-US" altLang="en-US" dirty="0"/>
            </a:br>
            <a:r>
              <a:rPr lang="en-US" altLang="en-US" dirty="0"/>
              <a:t>       </a:t>
            </a:r>
            <a:r>
              <a:rPr lang="en-US" altLang="en-US" b="1" dirty="0"/>
              <a:t>from </a:t>
            </a:r>
            <a:r>
              <a:rPr lang="en-US" altLang="en-US" i="1" dirty="0" err="1"/>
              <a:t>student_grades</a:t>
            </a:r>
            <a:r>
              <a:rPr lang="en-US" altLang="en-US" i="1" dirty="0"/>
              <a:t> </a:t>
            </a:r>
            <a:br>
              <a:rPr lang="en-US" altLang="en-US" i="1" dirty="0"/>
            </a:br>
            <a:r>
              <a:rPr lang="en-US" altLang="en-US" i="1" dirty="0"/>
              <a:t>       </a:t>
            </a:r>
            <a:r>
              <a:rPr lang="en-US" altLang="en-US" b="1" dirty="0"/>
              <a:t>order by </a:t>
            </a:r>
            <a:r>
              <a:rPr lang="en-US" altLang="en-US" i="1" dirty="0" err="1"/>
              <a:t>s_rank</a:t>
            </a:r>
            <a:endParaRPr lang="en-US" altLang="en-US" i="1" dirty="0"/>
          </a:p>
          <a:p>
            <a:pPr>
              <a:buSzPct val="110000"/>
              <a:buFont typeface="Wingdings" panose="05000000000000000000" pitchFamily="2" charset="2"/>
              <a:buChar char="§"/>
            </a:pPr>
            <a:r>
              <a:rPr lang="en-US" altLang="en-US" dirty="0"/>
              <a:t>Ranking may leave gaps: e.g. if 2 students have the same top GPA, both have rank 1, and the next rank is 3</a:t>
            </a:r>
          </a:p>
          <a:p>
            <a:pPr lvl="1">
              <a:buSzPct val="110000"/>
              <a:buFont typeface="Arial" panose="020B0604020202020204" pitchFamily="34" charset="0"/>
              <a:buChar char="•"/>
            </a:pPr>
            <a:r>
              <a:rPr lang="en-US" altLang="en-US" b="1" dirty="0" err="1">
                <a:ea typeface="ＭＳ Ｐゴシック" panose="020B0600070205080204" pitchFamily="34" charset="-128"/>
              </a:rPr>
              <a:t>dense_rank</a:t>
            </a:r>
            <a:r>
              <a:rPr lang="en-US" altLang="en-US" b="1" dirty="0"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ea typeface="ＭＳ Ｐゴシック" panose="020B0600070205080204" pitchFamily="34" charset="-128"/>
              </a:rPr>
              <a:t>does not leave gaps, so next dense rank would be 2</a:t>
            </a:r>
            <a:endParaRPr lang="en-US" altLang="en-US" b="1" dirty="0">
              <a:ea typeface="ＭＳ Ｐゴシック" panose="020B0600070205080204" pitchFamily="34" charset="-128"/>
            </a:endParaRPr>
          </a:p>
          <a:p>
            <a:pPr>
              <a:buFont typeface="Monotype Sorts" charset="2"/>
              <a:buNone/>
            </a:pPr>
            <a:endParaRPr lang="en-US" altLang="en-US" i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05879" y="2664651"/>
            <a:ext cx="5671930" cy="1430271"/>
          </a:xfrm>
        </p:spPr>
        <p:txBody>
          <a:bodyPr/>
          <a:lstStyle/>
          <a:p>
            <a:pPr>
              <a:buFont typeface="Monotype Sorts" charset="2"/>
              <a:buNone/>
              <a:defRPr/>
            </a:pPr>
            <a:r>
              <a:rPr lang="en-US" altLang="en-US" sz="3200" b="1" dirty="0">
                <a:solidFill>
                  <a:srgbClr val="002060"/>
                </a:solidFill>
                <a:latin typeface="+mj-lt"/>
              </a:rPr>
              <a:t>Functions and Procedures</a:t>
            </a:r>
          </a:p>
        </p:txBody>
      </p:sp>
      <p:sp>
        <p:nvSpPr>
          <p:cNvPr id="54275" name="Rectangle 4"/>
          <p:cNvSpPr>
            <a:spLocks noChangeArrowheads="1"/>
          </p:cNvSpPr>
          <p:nvPr/>
        </p:nvSpPr>
        <p:spPr bwMode="auto">
          <a:xfrm>
            <a:off x="1435100" y="-763588"/>
            <a:ext cx="1841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206634F7-4C21-4DA6-964C-1B1A442F31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r>
              <a:rPr lang="en-US" altLang="en-US">
                <a:effectLst/>
              </a:rPr>
              <a:t>Ranking</a:t>
            </a:r>
            <a:endParaRPr lang="en-IN" altLang="en-US">
              <a:effectLst/>
            </a:endParaRPr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90D6413A-0B41-478D-9178-E41F7C60DE5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Ranking can be done using basic SQL aggregation, but resultant query is very inefficient</a:t>
            </a:r>
          </a:p>
          <a:p>
            <a:pPr lvl="1">
              <a:buFont typeface="Monotype Sorts" charset="2"/>
              <a:buNone/>
            </a:pPr>
            <a:r>
              <a:rPr lang="en-IN" altLang="en-US" b="1" dirty="0">
                <a:ea typeface="ＭＳ Ｐゴシック" panose="020B0600070205080204" pitchFamily="34" charset="-128"/>
              </a:rPr>
              <a:t>    select </a:t>
            </a:r>
            <a:r>
              <a:rPr lang="en-IN" altLang="en-US" i="1" dirty="0">
                <a:ea typeface="ＭＳ Ｐゴシック" panose="020B0600070205080204" pitchFamily="34" charset="-128"/>
              </a:rPr>
              <a:t>ID</a:t>
            </a:r>
            <a:r>
              <a:rPr lang="en-IN" altLang="en-US" dirty="0">
                <a:ea typeface="ＭＳ Ｐゴシック" panose="020B0600070205080204" pitchFamily="34" charset="-128"/>
              </a:rPr>
              <a:t>, (1 + (</a:t>
            </a:r>
            <a:r>
              <a:rPr lang="en-IN" altLang="en-US" b="1" dirty="0">
                <a:ea typeface="ＭＳ Ｐゴシック" panose="020B0600070205080204" pitchFamily="34" charset="-128"/>
              </a:rPr>
              <a:t>select count</a:t>
            </a:r>
            <a:r>
              <a:rPr lang="en-IN" altLang="en-US" dirty="0">
                <a:ea typeface="ＭＳ Ｐゴシック" panose="020B0600070205080204" pitchFamily="34" charset="-128"/>
              </a:rPr>
              <a:t>(*)</a:t>
            </a:r>
            <a:br>
              <a:rPr lang="en-IN" altLang="en-US" dirty="0">
                <a:ea typeface="ＭＳ Ｐゴシック" panose="020B0600070205080204" pitchFamily="34" charset="-128"/>
              </a:rPr>
            </a:br>
            <a:r>
              <a:rPr lang="en-IN" altLang="en-US" dirty="0">
                <a:ea typeface="ＭＳ Ｐゴシック" panose="020B0600070205080204" pitchFamily="34" charset="-128"/>
              </a:rPr>
              <a:t>                         </a:t>
            </a:r>
            <a:r>
              <a:rPr lang="en-IN" altLang="en-US" b="1" dirty="0">
                <a:ea typeface="ＭＳ Ｐゴシック" panose="020B0600070205080204" pitchFamily="34" charset="-128"/>
              </a:rPr>
              <a:t>from </a:t>
            </a:r>
            <a:r>
              <a:rPr lang="en-IN" altLang="en-US" i="1" dirty="0" err="1">
                <a:ea typeface="ＭＳ Ｐゴシック" panose="020B0600070205080204" pitchFamily="34" charset="-128"/>
              </a:rPr>
              <a:t>student_grades</a:t>
            </a:r>
            <a:r>
              <a:rPr lang="en-IN" altLang="en-US" i="1" dirty="0">
                <a:ea typeface="ＭＳ Ｐゴシック" panose="020B0600070205080204" pitchFamily="34" charset="-128"/>
              </a:rPr>
              <a:t> B</a:t>
            </a:r>
            <a:br>
              <a:rPr lang="en-IN" altLang="en-US" i="1" dirty="0">
                <a:ea typeface="ＭＳ Ｐゴシック" panose="020B0600070205080204" pitchFamily="34" charset="-128"/>
              </a:rPr>
            </a:br>
            <a:r>
              <a:rPr lang="en-IN" altLang="en-US" i="1" dirty="0">
                <a:ea typeface="ＭＳ Ｐゴシック" panose="020B0600070205080204" pitchFamily="34" charset="-128"/>
              </a:rPr>
              <a:t>                         </a:t>
            </a:r>
            <a:r>
              <a:rPr lang="en-IN" altLang="en-US" b="1" dirty="0">
                <a:ea typeface="ＭＳ Ｐゴシック" panose="020B0600070205080204" pitchFamily="34" charset="-128"/>
              </a:rPr>
              <a:t>where </a:t>
            </a:r>
            <a:r>
              <a:rPr lang="en-IN" altLang="en-US" i="1" dirty="0">
                <a:ea typeface="ＭＳ Ｐゴシック" panose="020B0600070205080204" pitchFamily="34" charset="-128"/>
              </a:rPr>
              <a:t>B</a:t>
            </a:r>
            <a:r>
              <a:rPr lang="en-IN" altLang="en-US" dirty="0">
                <a:ea typeface="ＭＳ Ｐゴシック" panose="020B0600070205080204" pitchFamily="34" charset="-128"/>
              </a:rPr>
              <a:t>.</a:t>
            </a:r>
            <a:r>
              <a:rPr lang="en-IN" altLang="en-US" i="1" dirty="0">
                <a:ea typeface="ＭＳ Ｐゴシック" panose="020B0600070205080204" pitchFamily="34" charset="-128"/>
              </a:rPr>
              <a:t>GPA </a:t>
            </a:r>
            <a:r>
              <a:rPr lang="en-IN" altLang="en-US" dirty="0">
                <a:ea typeface="ＭＳ Ｐゴシック" panose="020B0600070205080204" pitchFamily="34" charset="-128"/>
              </a:rPr>
              <a:t>&gt; </a:t>
            </a:r>
            <a:r>
              <a:rPr lang="en-IN" altLang="en-US" i="1" dirty="0">
                <a:ea typeface="ＭＳ Ｐゴシック" panose="020B0600070205080204" pitchFamily="34" charset="-128"/>
              </a:rPr>
              <a:t>A</a:t>
            </a:r>
            <a:r>
              <a:rPr lang="en-IN" altLang="en-US" dirty="0">
                <a:ea typeface="ＭＳ Ｐゴシック" panose="020B0600070205080204" pitchFamily="34" charset="-128"/>
              </a:rPr>
              <a:t>.</a:t>
            </a:r>
            <a:r>
              <a:rPr lang="en-IN" altLang="en-US" i="1" dirty="0">
                <a:ea typeface="ＭＳ Ｐゴシック" panose="020B0600070205080204" pitchFamily="34" charset="-128"/>
              </a:rPr>
              <a:t>GPA</a:t>
            </a:r>
            <a:r>
              <a:rPr lang="en-IN" altLang="en-US" dirty="0">
                <a:ea typeface="ＭＳ Ｐゴシック" panose="020B0600070205080204" pitchFamily="34" charset="-128"/>
              </a:rPr>
              <a:t>)) </a:t>
            </a:r>
            <a:r>
              <a:rPr lang="en-IN" altLang="en-US" b="1" dirty="0">
                <a:ea typeface="ＭＳ Ｐゴシック" panose="020B0600070205080204" pitchFamily="34" charset="-128"/>
              </a:rPr>
              <a:t>as </a:t>
            </a:r>
            <a:r>
              <a:rPr lang="en-IN" altLang="en-US" i="1" dirty="0" err="1">
                <a:ea typeface="ＭＳ Ｐゴシック" panose="020B0600070205080204" pitchFamily="34" charset="-128"/>
              </a:rPr>
              <a:t>s_rank</a:t>
            </a:r>
            <a:br>
              <a:rPr lang="en-IN" altLang="en-US" i="1" dirty="0">
                <a:ea typeface="ＭＳ Ｐゴシック" panose="020B0600070205080204" pitchFamily="34" charset="-128"/>
              </a:rPr>
            </a:br>
            <a:r>
              <a:rPr lang="en-IN" altLang="en-US" b="1" dirty="0">
                <a:ea typeface="ＭＳ Ｐゴシック" panose="020B0600070205080204" pitchFamily="34" charset="-128"/>
              </a:rPr>
              <a:t>from </a:t>
            </a:r>
            <a:r>
              <a:rPr lang="en-IN" altLang="en-US" i="1" dirty="0" err="1">
                <a:ea typeface="ＭＳ Ｐゴシック" panose="020B0600070205080204" pitchFamily="34" charset="-128"/>
              </a:rPr>
              <a:t>student_grades</a:t>
            </a:r>
            <a:r>
              <a:rPr lang="en-IN" altLang="en-US" i="1" dirty="0">
                <a:ea typeface="ＭＳ Ｐゴシック" panose="020B0600070205080204" pitchFamily="34" charset="-128"/>
              </a:rPr>
              <a:t> A</a:t>
            </a:r>
            <a:br>
              <a:rPr lang="en-IN" altLang="en-US" i="1" dirty="0">
                <a:ea typeface="ＭＳ Ｐゴシック" panose="020B0600070205080204" pitchFamily="34" charset="-128"/>
              </a:rPr>
            </a:br>
            <a:r>
              <a:rPr lang="en-IN" altLang="en-US" b="1" dirty="0">
                <a:ea typeface="ＭＳ Ｐゴシック" panose="020B0600070205080204" pitchFamily="34" charset="-128"/>
              </a:rPr>
              <a:t>order by </a:t>
            </a:r>
            <a:r>
              <a:rPr lang="en-IN" altLang="en-US" i="1" dirty="0" err="1">
                <a:ea typeface="ＭＳ Ｐゴシック" panose="020B0600070205080204" pitchFamily="34" charset="-128"/>
              </a:rPr>
              <a:t>s_rank</a:t>
            </a:r>
            <a:r>
              <a:rPr lang="en-IN" altLang="en-US" dirty="0">
                <a:ea typeface="ＭＳ Ｐゴシック" panose="020B0600070205080204" pitchFamily="34" charset="-128"/>
              </a:rPr>
              <a:t>;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>
            <a:extLst>
              <a:ext uri="{FF2B5EF4-FFF2-40B4-BE49-F238E27FC236}">
                <a16:creationId xmlns:a16="http://schemas.microsoft.com/office/drawing/2014/main" id="{855B8998-10B5-4A7D-B740-78BB9A45CD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Ranking (Cont.)</a:t>
            </a:r>
            <a:endParaRPr lang="en-IN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8E022C26-7E6F-46F2-8709-AABBBED223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8350" y="1093788"/>
            <a:ext cx="7683192" cy="4903787"/>
          </a:xfrm>
        </p:spPr>
        <p:txBody>
          <a:bodyPr/>
          <a:lstStyle/>
          <a:p>
            <a:r>
              <a:rPr lang="en-US" altLang="en-US" dirty="0"/>
              <a:t>Ranking can be done within partition of the data.</a:t>
            </a:r>
          </a:p>
          <a:p>
            <a:r>
              <a:rPr lang="en-US" altLang="en-US" dirty="0"/>
              <a:t>“Find the rank of students within each department.”</a:t>
            </a:r>
          </a:p>
          <a:p>
            <a:pPr>
              <a:buFont typeface="Monotype Sorts" charset="2"/>
              <a:buNone/>
            </a:pPr>
            <a:r>
              <a:rPr lang="en-US" altLang="en-US" b="1" dirty="0"/>
              <a:t>          select </a:t>
            </a:r>
            <a:r>
              <a:rPr lang="en-US" altLang="en-US" i="1" dirty="0"/>
              <a:t>ID</a:t>
            </a:r>
            <a:r>
              <a:rPr lang="en-US" altLang="en-US" dirty="0"/>
              <a:t>, </a:t>
            </a:r>
            <a:r>
              <a:rPr lang="en-US" altLang="en-US" i="1" dirty="0" err="1"/>
              <a:t>dept_name</a:t>
            </a:r>
            <a:r>
              <a:rPr lang="en-US" altLang="en-US" dirty="0"/>
              <a:t>,</a:t>
            </a:r>
            <a:br>
              <a:rPr lang="en-US" altLang="en-US" dirty="0"/>
            </a:br>
            <a:r>
              <a:rPr lang="en-US" altLang="en-US" dirty="0"/>
              <a:t>           </a:t>
            </a:r>
            <a:r>
              <a:rPr lang="en-US" altLang="en-US" b="1" dirty="0"/>
              <a:t>rank </a:t>
            </a:r>
            <a:r>
              <a:rPr lang="en-US" altLang="en-US" dirty="0"/>
              <a:t>() </a:t>
            </a:r>
            <a:r>
              <a:rPr lang="en-US" altLang="en-US" b="1" dirty="0"/>
              <a:t>over </a:t>
            </a:r>
            <a:r>
              <a:rPr lang="en-US" altLang="en-US" dirty="0"/>
              <a:t>(</a:t>
            </a:r>
            <a:r>
              <a:rPr lang="en-US" altLang="en-US" b="1" dirty="0"/>
              <a:t>partition by </a:t>
            </a:r>
            <a:r>
              <a:rPr lang="en-US" altLang="en-US" i="1" dirty="0" err="1"/>
              <a:t>dept_name</a:t>
            </a:r>
            <a:r>
              <a:rPr lang="en-US" altLang="en-US" i="1" dirty="0"/>
              <a:t> </a:t>
            </a:r>
            <a:r>
              <a:rPr lang="en-US" altLang="en-US" b="1" dirty="0"/>
              <a:t>order by </a:t>
            </a:r>
            <a:r>
              <a:rPr lang="en-US" altLang="en-US" i="1" dirty="0"/>
              <a:t>GPA </a:t>
            </a:r>
            <a:r>
              <a:rPr lang="en-US" altLang="en-US" b="1" dirty="0" err="1"/>
              <a:t>desc</a:t>
            </a:r>
            <a:r>
              <a:rPr lang="en-US" altLang="en-US" dirty="0"/>
              <a:t>) </a:t>
            </a:r>
            <a:br>
              <a:rPr lang="en-US" altLang="en-US" dirty="0"/>
            </a:br>
            <a:r>
              <a:rPr lang="en-US" altLang="en-US" dirty="0"/>
              <a:t>                        </a:t>
            </a:r>
            <a:r>
              <a:rPr lang="en-US" altLang="en-US" b="1" dirty="0"/>
              <a:t>as </a:t>
            </a:r>
            <a:r>
              <a:rPr lang="en-US" altLang="en-US" i="1" dirty="0" err="1"/>
              <a:t>dept_rank</a:t>
            </a:r>
            <a:br>
              <a:rPr lang="en-US" altLang="en-US" i="1" dirty="0"/>
            </a:br>
            <a:r>
              <a:rPr lang="en-US" altLang="en-US" i="1" dirty="0"/>
              <a:t>     </a:t>
            </a:r>
            <a:r>
              <a:rPr lang="en-US" altLang="en-US" b="1" dirty="0"/>
              <a:t>from </a:t>
            </a:r>
            <a:r>
              <a:rPr lang="en-US" altLang="en-US" i="1" dirty="0" err="1"/>
              <a:t>dept_grades</a:t>
            </a:r>
            <a:br>
              <a:rPr lang="en-US" altLang="en-US" i="1" dirty="0"/>
            </a:br>
            <a:r>
              <a:rPr lang="en-US" altLang="en-US" i="1" dirty="0"/>
              <a:t>     </a:t>
            </a:r>
            <a:r>
              <a:rPr lang="en-US" altLang="en-US" b="1" dirty="0"/>
              <a:t>order by </a:t>
            </a:r>
            <a:r>
              <a:rPr lang="en-US" altLang="en-US" i="1" dirty="0" err="1"/>
              <a:t>dept_name</a:t>
            </a:r>
            <a:r>
              <a:rPr lang="en-US" altLang="en-US" dirty="0"/>
              <a:t>, </a:t>
            </a:r>
            <a:r>
              <a:rPr lang="en-US" altLang="en-US" i="1" dirty="0" err="1"/>
              <a:t>dept_rank</a:t>
            </a:r>
            <a:r>
              <a:rPr lang="en-US" altLang="en-US" dirty="0"/>
              <a:t>;</a:t>
            </a:r>
          </a:p>
          <a:p>
            <a:r>
              <a:rPr lang="en-US" altLang="en-US" dirty="0"/>
              <a:t>Multiple </a:t>
            </a:r>
            <a:r>
              <a:rPr lang="en-US" altLang="en-US" b="1" dirty="0"/>
              <a:t>rank</a:t>
            </a:r>
            <a:r>
              <a:rPr lang="en-US" altLang="en-US" dirty="0"/>
              <a:t> clauses can occur in a single </a:t>
            </a:r>
            <a:r>
              <a:rPr lang="en-US" altLang="en-US" b="1" dirty="0"/>
              <a:t>select</a:t>
            </a:r>
            <a:r>
              <a:rPr lang="en-US" altLang="en-US" dirty="0"/>
              <a:t> clause.</a:t>
            </a:r>
          </a:p>
          <a:p>
            <a:r>
              <a:rPr lang="en-US" altLang="en-US" dirty="0"/>
              <a:t>Ranking is done </a:t>
            </a:r>
            <a:r>
              <a:rPr lang="en-US" altLang="en-US" i="1" dirty="0"/>
              <a:t>after</a:t>
            </a:r>
            <a:r>
              <a:rPr lang="en-US" altLang="en-US" dirty="0"/>
              <a:t> applying </a:t>
            </a:r>
            <a:r>
              <a:rPr lang="en-US" altLang="en-US" b="1" dirty="0"/>
              <a:t>group by</a:t>
            </a:r>
            <a:r>
              <a:rPr lang="en-US" altLang="en-US" dirty="0"/>
              <a:t> clause/aggregation</a:t>
            </a:r>
          </a:p>
          <a:p>
            <a:r>
              <a:rPr lang="en-US" altLang="en-US" dirty="0"/>
              <a:t>Can be used to find top-n results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More general than the </a:t>
            </a:r>
            <a:r>
              <a:rPr lang="en-US" altLang="en-US" b="1" dirty="0">
                <a:ea typeface="ＭＳ Ｐゴシック" panose="020B0600070205080204" pitchFamily="34" charset="-128"/>
              </a:rPr>
              <a:t>limit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i="1" dirty="0">
                <a:ea typeface="ＭＳ Ｐゴシック" panose="020B0600070205080204" pitchFamily="34" charset="-128"/>
              </a:rPr>
              <a:t>n</a:t>
            </a:r>
            <a:r>
              <a:rPr lang="en-US" altLang="en-US" dirty="0">
                <a:ea typeface="ＭＳ Ｐゴシック" panose="020B0600070205080204" pitchFamily="34" charset="-128"/>
              </a:rPr>
              <a:t> clause supported by many databases, since it allows top-n within each partition</a:t>
            </a:r>
            <a:endParaRPr lang="en-IN" altLang="en-US" dirty="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>
            <a:extLst>
              <a:ext uri="{FF2B5EF4-FFF2-40B4-BE49-F238E27FC236}">
                <a16:creationId xmlns:a16="http://schemas.microsoft.com/office/drawing/2014/main" id="{72832FFF-5055-43BD-A52F-17B398E1A8A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Ranking (Cont.)</a:t>
            </a:r>
          </a:p>
        </p:txBody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2B97AACE-43DA-4861-9A86-4954E3D7256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768350" y="1093788"/>
            <a:ext cx="7707313" cy="4903787"/>
          </a:xfrm>
        </p:spPr>
        <p:txBody>
          <a:bodyPr/>
          <a:lstStyle/>
          <a:p>
            <a:pPr>
              <a:buSzPct val="110000"/>
              <a:buFont typeface="Wingdings" panose="05000000000000000000" pitchFamily="2" charset="2"/>
              <a:buChar char="§"/>
            </a:pPr>
            <a:r>
              <a:rPr lang="en-US" altLang="en-US" dirty="0"/>
              <a:t>Other ranking functions:  </a:t>
            </a:r>
          </a:p>
          <a:p>
            <a:pPr lvl="1">
              <a:buSzPct val="110000"/>
              <a:buFont typeface="Arial" panose="020B0604020202020204" pitchFamily="34" charset="0"/>
              <a:buChar char="•"/>
            </a:pPr>
            <a:r>
              <a:rPr lang="en-US" altLang="en-US" b="1" dirty="0" err="1">
                <a:ea typeface="ＭＳ Ｐゴシック" panose="020B0600070205080204" pitchFamily="34" charset="-128"/>
              </a:rPr>
              <a:t>percent_rank</a:t>
            </a:r>
            <a:r>
              <a:rPr lang="en-US" altLang="en-US" b="1" dirty="0"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ea typeface="ＭＳ Ｐゴシック" panose="020B0600070205080204" pitchFamily="34" charset="-128"/>
              </a:rPr>
              <a:t>(within partition, if partitioning is done)</a:t>
            </a:r>
            <a:endParaRPr lang="en-US" altLang="en-US" b="1" dirty="0">
              <a:ea typeface="ＭＳ Ｐゴシック" panose="020B0600070205080204" pitchFamily="34" charset="-128"/>
            </a:endParaRPr>
          </a:p>
          <a:p>
            <a:pPr lvl="1">
              <a:buSzPct val="110000"/>
              <a:buFont typeface="Arial" panose="020B0604020202020204" pitchFamily="34" charset="0"/>
              <a:buChar char="•"/>
            </a:pPr>
            <a:r>
              <a:rPr lang="en-US" altLang="en-US" b="1" dirty="0" err="1">
                <a:ea typeface="ＭＳ Ｐゴシック" panose="020B0600070205080204" pitchFamily="34" charset="-128"/>
              </a:rPr>
              <a:t>cume_dist</a:t>
            </a:r>
            <a:r>
              <a:rPr lang="en-US" altLang="en-US" dirty="0">
                <a:ea typeface="ＭＳ Ｐゴシック" panose="020B0600070205080204" pitchFamily="34" charset="-128"/>
              </a:rPr>
              <a:t> (cumulative distribution)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en-US" dirty="0">
                <a:ea typeface="ＭＳ Ｐゴシック" panose="020B0600070205080204" pitchFamily="34" charset="-128"/>
              </a:rPr>
              <a:t> fraction of tuples with preceding values</a:t>
            </a:r>
          </a:p>
          <a:p>
            <a:pPr lvl="1">
              <a:buSzPct val="110000"/>
              <a:buFont typeface="Arial" panose="020B0604020202020204" pitchFamily="34" charset="0"/>
              <a:buChar char="•"/>
            </a:pPr>
            <a:r>
              <a:rPr lang="en-US" altLang="en-US" b="1" dirty="0" err="1">
                <a:ea typeface="ＭＳ Ｐゴシック" panose="020B0600070205080204" pitchFamily="34" charset="-128"/>
              </a:rPr>
              <a:t>row_number</a:t>
            </a:r>
            <a:r>
              <a:rPr lang="en-US" altLang="en-US" b="1" dirty="0"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ea typeface="ＭＳ Ｐゴシック" panose="020B0600070205080204" pitchFamily="34" charset="-128"/>
              </a:rPr>
              <a:t>(non-deterministic in presence of duplicates)</a:t>
            </a:r>
          </a:p>
          <a:p>
            <a:pPr>
              <a:buSzPct val="110000"/>
              <a:buFont typeface="Wingdings" panose="05000000000000000000" pitchFamily="2" charset="2"/>
              <a:buChar char="§"/>
            </a:pPr>
            <a:r>
              <a:rPr lang="en-US" altLang="en-US" dirty="0"/>
              <a:t>SQL:1999 permits the user to specify </a:t>
            </a:r>
            <a:r>
              <a:rPr lang="en-US" altLang="en-US" b="1" dirty="0"/>
              <a:t>nulls first</a:t>
            </a:r>
            <a:r>
              <a:rPr lang="en-US" altLang="en-US" dirty="0"/>
              <a:t> or </a:t>
            </a:r>
            <a:r>
              <a:rPr lang="en-US" altLang="en-US" b="1" dirty="0"/>
              <a:t>nulls last</a:t>
            </a:r>
          </a:p>
          <a:p>
            <a:pPr>
              <a:buFont typeface="Monotype Sorts" charset="2"/>
              <a:buNone/>
            </a:pPr>
            <a:r>
              <a:rPr lang="en-US" altLang="en-US" b="1" dirty="0"/>
              <a:t>     select </a:t>
            </a:r>
            <a:r>
              <a:rPr lang="en-US" altLang="en-US" i="1" dirty="0"/>
              <a:t>ID</a:t>
            </a:r>
            <a:r>
              <a:rPr lang="en-US" altLang="en-US" dirty="0"/>
              <a:t>, </a:t>
            </a:r>
            <a:br>
              <a:rPr lang="en-US" altLang="en-US" dirty="0"/>
            </a:br>
            <a:r>
              <a:rPr lang="en-US" altLang="en-US" dirty="0"/>
              <a:t>           </a:t>
            </a:r>
            <a:r>
              <a:rPr lang="en-US" altLang="en-US" b="1" dirty="0"/>
              <a:t>rank </a:t>
            </a:r>
            <a:r>
              <a:rPr lang="en-US" altLang="en-US" dirty="0"/>
              <a:t>( ) </a:t>
            </a:r>
            <a:r>
              <a:rPr lang="en-US" altLang="en-US" b="1" dirty="0"/>
              <a:t>over </a:t>
            </a:r>
            <a:r>
              <a:rPr lang="en-US" altLang="en-US" dirty="0"/>
              <a:t>(</a:t>
            </a:r>
            <a:r>
              <a:rPr lang="en-US" altLang="en-US" b="1" dirty="0"/>
              <a:t>order by </a:t>
            </a:r>
            <a:r>
              <a:rPr lang="en-US" altLang="en-US" i="1" dirty="0"/>
              <a:t>GPA </a:t>
            </a:r>
            <a:r>
              <a:rPr lang="en-US" altLang="en-US" b="1" dirty="0" err="1"/>
              <a:t>desc</a:t>
            </a:r>
            <a:r>
              <a:rPr lang="en-US" altLang="en-US" b="1" dirty="0"/>
              <a:t> nulls last</a:t>
            </a:r>
            <a:r>
              <a:rPr lang="en-US" altLang="en-US" dirty="0"/>
              <a:t>) </a:t>
            </a:r>
            <a:r>
              <a:rPr lang="en-US" altLang="en-US" b="1" dirty="0"/>
              <a:t>as </a:t>
            </a:r>
            <a:r>
              <a:rPr lang="en-US" altLang="en-US" i="1" dirty="0" err="1"/>
              <a:t>s_rank</a:t>
            </a:r>
            <a:br>
              <a:rPr lang="en-US" altLang="en-US" dirty="0"/>
            </a:br>
            <a:r>
              <a:rPr lang="en-US" altLang="en-US" b="1" dirty="0"/>
              <a:t>from </a:t>
            </a:r>
            <a:r>
              <a:rPr lang="en-US" altLang="en-US" i="1" dirty="0" err="1"/>
              <a:t>student_grades</a:t>
            </a:r>
            <a:endParaRPr lang="en-US" altLang="en-US" i="1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626" name="Rectangle 2">
            <a:extLst>
              <a:ext uri="{FF2B5EF4-FFF2-40B4-BE49-F238E27FC236}">
                <a16:creationId xmlns:a16="http://schemas.microsoft.com/office/drawing/2014/main" id="{43455296-9355-4412-9008-B1BD1A52C42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Ranking (Cont.)</a:t>
            </a:r>
          </a:p>
        </p:txBody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E34B8D4B-5449-4029-B22F-729D4EA2C21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768350" y="1093788"/>
            <a:ext cx="7707313" cy="4903787"/>
          </a:xfrm>
        </p:spPr>
        <p:txBody>
          <a:bodyPr/>
          <a:lstStyle/>
          <a:p>
            <a:pPr>
              <a:buSzPct val="110000"/>
              <a:buFont typeface="Wingdings" panose="05000000000000000000" pitchFamily="2" charset="2"/>
              <a:buChar char="§"/>
            </a:pPr>
            <a:r>
              <a:rPr lang="en-US" altLang="en-US" dirty="0"/>
              <a:t>For a given constant </a:t>
            </a:r>
            <a:r>
              <a:rPr lang="en-US" altLang="en-US" i="1" dirty="0"/>
              <a:t>n</a:t>
            </a:r>
            <a:r>
              <a:rPr lang="en-US" altLang="en-US" dirty="0"/>
              <a:t>, the ranking the function </a:t>
            </a:r>
            <a:r>
              <a:rPr lang="en-US" altLang="en-US" i="1" dirty="0" err="1"/>
              <a:t>ntile</a:t>
            </a:r>
            <a:r>
              <a:rPr lang="en-US" altLang="en-US" dirty="0"/>
              <a:t>(</a:t>
            </a:r>
            <a:r>
              <a:rPr lang="en-US" altLang="en-US" i="1" dirty="0"/>
              <a:t>n</a:t>
            </a:r>
            <a:r>
              <a:rPr lang="en-US" altLang="en-US" dirty="0"/>
              <a:t>) takes the tuples in each partition in the specified order, and divides them into </a:t>
            </a:r>
            <a:r>
              <a:rPr lang="en-US" altLang="en-US" i="1" dirty="0"/>
              <a:t>n</a:t>
            </a:r>
            <a:r>
              <a:rPr lang="en-US" altLang="en-US" dirty="0"/>
              <a:t> buckets with equal numbers of tuples.</a:t>
            </a:r>
          </a:p>
          <a:p>
            <a:pPr>
              <a:buSzPct val="110000"/>
              <a:buFont typeface="Wingdings" panose="05000000000000000000" pitchFamily="2" charset="2"/>
              <a:buChar char="§"/>
            </a:pPr>
            <a:r>
              <a:rPr lang="en-US" altLang="en-US" dirty="0"/>
              <a:t>E.g.,</a:t>
            </a:r>
          </a:p>
          <a:p>
            <a:pPr>
              <a:buFont typeface="Monotype Sorts" charset="2"/>
              <a:buNone/>
            </a:pPr>
            <a:r>
              <a:rPr lang="en-US" altLang="en-US" dirty="0"/>
              <a:t>	   </a:t>
            </a:r>
            <a:r>
              <a:rPr lang="en-US" altLang="en-US" b="1" dirty="0"/>
              <a:t>select </a:t>
            </a:r>
            <a:r>
              <a:rPr lang="en-US" altLang="en-US" i="1" dirty="0"/>
              <a:t>ID</a:t>
            </a:r>
            <a:r>
              <a:rPr lang="en-US" altLang="en-US" dirty="0"/>
              <a:t>, </a:t>
            </a:r>
            <a:r>
              <a:rPr lang="en-US" altLang="en-US" b="1" dirty="0" err="1"/>
              <a:t>ntile</a:t>
            </a:r>
            <a:r>
              <a:rPr lang="en-US" altLang="en-US" dirty="0"/>
              <a:t>(4) </a:t>
            </a:r>
            <a:r>
              <a:rPr lang="en-US" altLang="en-US" b="1" dirty="0"/>
              <a:t>over </a:t>
            </a:r>
            <a:r>
              <a:rPr lang="en-US" altLang="en-US" dirty="0"/>
              <a:t>(</a:t>
            </a:r>
            <a:r>
              <a:rPr lang="en-US" altLang="en-US" b="1" dirty="0"/>
              <a:t>order by </a:t>
            </a:r>
            <a:r>
              <a:rPr lang="en-US" altLang="en-US" i="1" dirty="0"/>
              <a:t>GPA </a:t>
            </a:r>
            <a:r>
              <a:rPr lang="en-US" altLang="en-US" b="1" dirty="0" err="1"/>
              <a:t>desc</a:t>
            </a:r>
            <a:r>
              <a:rPr lang="en-US" altLang="en-US" dirty="0"/>
              <a:t>) </a:t>
            </a:r>
            <a:r>
              <a:rPr lang="en-US" altLang="en-US" b="1" dirty="0"/>
              <a:t>as </a:t>
            </a:r>
            <a:r>
              <a:rPr lang="en-US" altLang="en-US" i="1" dirty="0"/>
              <a:t>quartile</a:t>
            </a:r>
            <a:br>
              <a:rPr lang="en-US" altLang="en-US" dirty="0"/>
            </a:br>
            <a:r>
              <a:rPr lang="en-US" altLang="en-US" dirty="0"/>
              <a:t>	</a:t>
            </a:r>
            <a:r>
              <a:rPr lang="en-US" altLang="en-US" b="1" dirty="0"/>
              <a:t>from </a:t>
            </a:r>
            <a:r>
              <a:rPr lang="en-US" altLang="en-US" i="1" dirty="0" err="1"/>
              <a:t>student_grades</a:t>
            </a:r>
            <a:r>
              <a:rPr lang="en-US" altLang="en-US" i="1" dirty="0"/>
              <a:t>;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674" name="Rectangle 2">
            <a:extLst>
              <a:ext uri="{FF2B5EF4-FFF2-40B4-BE49-F238E27FC236}">
                <a16:creationId xmlns:a16="http://schemas.microsoft.com/office/drawing/2014/main" id="{72AF67E7-1671-41FB-9EF6-FE8D5CBF10C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Windowing</a:t>
            </a:r>
          </a:p>
        </p:txBody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D7B8C780-D017-4066-B60A-1180B6D06F6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768350" y="1100831"/>
            <a:ext cx="7709826" cy="4941194"/>
          </a:xfrm>
        </p:spPr>
        <p:txBody>
          <a:bodyPr/>
          <a:lstStyle/>
          <a:p>
            <a:pPr>
              <a:lnSpc>
                <a:spcPct val="90000"/>
              </a:lnSpc>
              <a:buSzPct val="110000"/>
              <a:buFont typeface="Wingdings" panose="05000000000000000000" pitchFamily="2" charset="2"/>
              <a:buChar char="§"/>
            </a:pPr>
            <a:r>
              <a:rPr lang="en-US" altLang="en-US" dirty="0"/>
              <a:t>Used to smooth out random variations. </a:t>
            </a:r>
          </a:p>
          <a:p>
            <a:pPr>
              <a:lnSpc>
                <a:spcPct val="90000"/>
              </a:lnSpc>
              <a:buSzPct val="110000"/>
              <a:buFont typeface="Wingdings" panose="05000000000000000000" pitchFamily="2" charset="2"/>
              <a:buChar char="§"/>
            </a:pPr>
            <a:r>
              <a:rPr lang="en-US" altLang="en-US" dirty="0"/>
              <a:t>E.g., </a:t>
            </a:r>
            <a:r>
              <a:rPr lang="en-US" altLang="en-US" b="1" dirty="0">
                <a:solidFill>
                  <a:srgbClr val="000099"/>
                </a:solidFill>
              </a:rPr>
              <a:t>moving average</a:t>
            </a:r>
            <a:r>
              <a:rPr lang="en-US" altLang="en-US" dirty="0"/>
              <a:t>: “Given sales values for each date, calculate for each date the average of the sales on that day, the previous day, and the next day”</a:t>
            </a:r>
          </a:p>
          <a:p>
            <a:pPr>
              <a:lnSpc>
                <a:spcPct val="90000"/>
              </a:lnSpc>
              <a:buSzPct val="110000"/>
              <a:buFont typeface="Wingdings" panose="05000000000000000000" pitchFamily="2" charset="2"/>
              <a:buChar char="§"/>
            </a:pPr>
            <a:r>
              <a:rPr lang="en-US" altLang="en-US" b="1" dirty="0">
                <a:solidFill>
                  <a:srgbClr val="000099"/>
                </a:solidFill>
              </a:rPr>
              <a:t>Window specification</a:t>
            </a:r>
            <a:r>
              <a:rPr lang="en-US" altLang="en-US" dirty="0"/>
              <a:t> in SQL:</a:t>
            </a:r>
          </a:p>
          <a:p>
            <a:pPr lvl="1">
              <a:lnSpc>
                <a:spcPct val="90000"/>
              </a:lnSpc>
              <a:buSzPct val="110000"/>
              <a:buFont typeface="Arial" panose="020B0604020202020204" pitchFamily="34" charset="0"/>
              <a:buChar char="•"/>
            </a:pPr>
            <a:r>
              <a:rPr lang="en-US" altLang="en-US" dirty="0">
                <a:ea typeface="ＭＳ Ｐゴシック" panose="020B0600070205080204" pitchFamily="34" charset="-128"/>
              </a:rPr>
              <a:t>Given relation </a:t>
            </a:r>
            <a:r>
              <a:rPr lang="en-US" altLang="en-US" i="1" dirty="0">
                <a:ea typeface="ＭＳ Ｐゴシック" panose="020B0600070205080204" pitchFamily="34" charset="-128"/>
              </a:rPr>
              <a:t>sales(date, value)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altLang="en-US" dirty="0"/>
              <a:t>            </a:t>
            </a:r>
            <a:r>
              <a:rPr lang="en-US" altLang="en-US" b="1" dirty="0"/>
              <a:t>select </a:t>
            </a:r>
            <a:r>
              <a:rPr lang="en-US" altLang="en-US" i="1" dirty="0"/>
              <a:t>date, </a:t>
            </a:r>
            <a:r>
              <a:rPr lang="en-US" altLang="en-US" b="1" i="1" dirty="0"/>
              <a:t>sum</a:t>
            </a:r>
            <a:r>
              <a:rPr lang="en-US" altLang="en-US" dirty="0"/>
              <a:t>(</a:t>
            </a:r>
            <a:r>
              <a:rPr lang="en-US" altLang="en-US" i="1" dirty="0"/>
              <a:t>value</a:t>
            </a:r>
            <a:r>
              <a:rPr lang="en-US" altLang="en-US" dirty="0"/>
              <a:t>) </a:t>
            </a:r>
            <a:r>
              <a:rPr lang="en-US" altLang="en-US" b="1" dirty="0"/>
              <a:t>over </a:t>
            </a:r>
            <a:br>
              <a:rPr lang="en-US" altLang="en-US" b="1" dirty="0"/>
            </a:br>
            <a:r>
              <a:rPr lang="en-US" altLang="en-US" b="1" dirty="0"/>
              <a:t>            </a:t>
            </a:r>
            <a:r>
              <a:rPr lang="en-US" altLang="en-US" dirty="0"/>
              <a:t>(</a:t>
            </a:r>
            <a:r>
              <a:rPr lang="en-US" altLang="en-US" b="1" dirty="0"/>
              <a:t>order by </a:t>
            </a:r>
            <a:r>
              <a:rPr lang="en-US" altLang="en-US" i="1" dirty="0"/>
              <a:t>date </a:t>
            </a:r>
            <a:r>
              <a:rPr lang="en-US" altLang="en-US" b="1" dirty="0"/>
              <a:t>between rows </a:t>
            </a:r>
            <a:r>
              <a:rPr lang="en-US" altLang="en-US" dirty="0"/>
              <a:t>1 </a:t>
            </a:r>
            <a:r>
              <a:rPr lang="en-US" altLang="en-US" b="1" dirty="0"/>
              <a:t>preceding and </a:t>
            </a:r>
            <a:r>
              <a:rPr lang="en-US" altLang="en-US" dirty="0"/>
              <a:t>1</a:t>
            </a:r>
            <a:r>
              <a:rPr lang="en-US" altLang="en-US" b="1" dirty="0"/>
              <a:t> following</a:t>
            </a:r>
            <a:r>
              <a:rPr lang="en-US" altLang="en-US" dirty="0"/>
              <a:t>)</a:t>
            </a:r>
            <a:br>
              <a:rPr lang="en-US" altLang="en-US" dirty="0"/>
            </a:br>
            <a:r>
              <a:rPr lang="en-US" altLang="en-US" dirty="0"/>
              <a:t>       </a:t>
            </a:r>
            <a:r>
              <a:rPr lang="en-US" altLang="en-US" b="1" dirty="0"/>
              <a:t>from </a:t>
            </a:r>
            <a:r>
              <a:rPr lang="en-US" altLang="en-US" i="1" dirty="0"/>
              <a:t>sales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674" name="Rectangle 2">
            <a:extLst>
              <a:ext uri="{FF2B5EF4-FFF2-40B4-BE49-F238E27FC236}">
                <a16:creationId xmlns:a16="http://schemas.microsoft.com/office/drawing/2014/main" id="{79477FB9-AE3A-4ABF-9C34-35867716F48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Windowing</a:t>
            </a:r>
          </a:p>
        </p:txBody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16AE1B83-3BA5-46B9-9D76-2298EA81BE4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768350" y="1207363"/>
            <a:ext cx="7829550" cy="4834662"/>
          </a:xfrm>
        </p:spPr>
        <p:txBody>
          <a:bodyPr/>
          <a:lstStyle/>
          <a:p>
            <a:pPr>
              <a:lnSpc>
                <a:spcPct val="90000"/>
              </a:lnSpc>
              <a:buSzPct val="110000"/>
              <a:buFont typeface="Wingdings" panose="05000000000000000000" pitchFamily="2" charset="2"/>
              <a:buChar char="§"/>
            </a:pPr>
            <a:r>
              <a:rPr lang="en-US" altLang="en-US" dirty="0"/>
              <a:t>Examples of other window specifications:</a:t>
            </a:r>
          </a:p>
          <a:p>
            <a:pPr lvl="1">
              <a:lnSpc>
                <a:spcPct val="90000"/>
              </a:lnSpc>
              <a:buSzPct val="110000"/>
              <a:buFont typeface="Arial" panose="020B0604020202020204" pitchFamily="34" charset="0"/>
              <a:buChar char="•"/>
            </a:pPr>
            <a:r>
              <a:rPr lang="en-US" altLang="en-US" b="1" dirty="0">
                <a:ea typeface="ＭＳ Ｐゴシック" panose="020B0600070205080204" pitchFamily="34" charset="-128"/>
              </a:rPr>
              <a:t>between rows unbounded preceding and current</a:t>
            </a:r>
          </a:p>
          <a:p>
            <a:pPr lvl="1">
              <a:lnSpc>
                <a:spcPct val="90000"/>
              </a:lnSpc>
              <a:buSzPct val="110000"/>
              <a:buFont typeface="Arial" panose="020B0604020202020204" pitchFamily="34" charset="0"/>
              <a:buChar char="•"/>
            </a:pPr>
            <a:r>
              <a:rPr lang="en-US" altLang="en-US" b="1" dirty="0">
                <a:ea typeface="ＭＳ Ｐゴシック" panose="020B0600070205080204" pitchFamily="34" charset="-128"/>
              </a:rPr>
              <a:t>rows unbounded preceding</a:t>
            </a:r>
          </a:p>
          <a:p>
            <a:pPr lvl="1">
              <a:lnSpc>
                <a:spcPct val="90000"/>
              </a:lnSpc>
              <a:buSzPct val="110000"/>
              <a:buFont typeface="Arial" panose="020B0604020202020204" pitchFamily="34" charset="0"/>
              <a:buChar char="•"/>
            </a:pPr>
            <a:r>
              <a:rPr lang="en-US" altLang="en-US" b="1" dirty="0">
                <a:ea typeface="ＭＳ Ｐゴシック" panose="020B0600070205080204" pitchFamily="34" charset="-128"/>
              </a:rPr>
              <a:t>range  between </a:t>
            </a:r>
            <a:r>
              <a:rPr lang="en-US" altLang="en-US" dirty="0">
                <a:ea typeface="ＭＳ Ｐゴシック" panose="020B0600070205080204" pitchFamily="34" charset="-128"/>
              </a:rPr>
              <a:t>10</a:t>
            </a:r>
            <a:r>
              <a:rPr lang="en-US" altLang="en-US" b="1" dirty="0">
                <a:ea typeface="ＭＳ Ｐゴシック" panose="020B0600070205080204" pitchFamily="34" charset="-128"/>
              </a:rPr>
              <a:t> preceding and current row</a:t>
            </a:r>
          </a:p>
          <a:p>
            <a:pPr lvl="2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en-US" dirty="0">
                <a:ea typeface="ＭＳ Ｐゴシック" panose="020B0600070205080204" pitchFamily="34" charset="-128"/>
              </a:rPr>
              <a:t>All rows with values between current row value –10 to current value</a:t>
            </a:r>
          </a:p>
          <a:p>
            <a:pPr lvl="1">
              <a:lnSpc>
                <a:spcPct val="90000"/>
              </a:lnSpc>
              <a:buSzPct val="110000"/>
              <a:buFont typeface="Arial" panose="020B0604020202020204" pitchFamily="34" charset="0"/>
              <a:buChar char="•"/>
            </a:pPr>
            <a:r>
              <a:rPr lang="en-US" altLang="en-US" b="1" dirty="0">
                <a:ea typeface="ＭＳ Ｐゴシック" panose="020B0600070205080204" pitchFamily="34" charset="-128"/>
              </a:rPr>
              <a:t>range interval </a:t>
            </a:r>
            <a:r>
              <a:rPr lang="en-US" altLang="en-US" dirty="0">
                <a:ea typeface="ＭＳ Ｐゴシック" panose="020B0600070205080204" pitchFamily="34" charset="-128"/>
              </a:rPr>
              <a:t>10</a:t>
            </a:r>
            <a:r>
              <a:rPr lang="en-US" altLang="en-US" b="1" dirty="0">
                <a:ea typeface="ＭＳ Ｐゴシック" panose="020B0600070205080204" pitchFamily="34" charset="-128"/>
              </a:rPr>
              <a:t> day preceding</a:t>
            </a:r>
          </a:p>
          <a:p>
            <a:pPr lvl="2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en-US" dirty="0">
                <a:ea typeface="ＭＳ Ｐゴシック" panose="020B0600070205080204" pitchFamily="34" charset="-128"/>
              </a:rPr>
              <a:t>Not including current row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endParaRPr lang="en-US" alt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722" name="Rectangle 2">
            <a:extLst>
              <a:ext uri="{FF2B5EF4-FFF2-40B4-BE49-F238E27FC236}">
                <a16:creationId xmlns:a16="http://schemas.microsoft.com/office/drawing/2014/main" id="{53B64136-2674-4E0F-8862-3B55F06F3C4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Windowing (Cont.)</a:t>
            </a:r>
          </a:p>
        </p:txBody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6391D88F-0F72-41D5-B647-40BEEA8A806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768350" y="1093788"/>
            <a:ext cx="7707313" cy="4903787"/>
          </a:xfrm>
        </p:spPr>
        <p:txBody>
          <a:bodyPr/>
          <a:lstStyle/>
          <a:p>
            <a:pPr>
              <a:buSzPct val="110000"/>
              <a:buFont typeface="Wingdings" panose="05000000000000000000" pitchFamily="2" charset="2"/>
              <a:buChar char="§"/>
            </a:pPr>
            <a:r>
              <a:rPr lang="en-US" altLang="en-US" dirty="0"/>
              <a:t>Can do windowing within partitions</a:t>
            </a:r>
          </a:p>
          <a:p>
            <a:pPr>
              <a:buSzPct val="110000"/>
              <a:buFont typeface="Wingdings" panose="05000000000000000000" pitchFamily="2" charset="2"/>
              <a:buChar char="§"/>
            </a:pPr>
            <a:r>
              <a:rPr lang="en-US" altLang="en-US" dirty="0"/>
              <a:t>E.g., Given a relation </a:t>
            </a:r>
            <a:r>
              <a:rPr lang="en-US" altLang="en-US" i="1" dirty="0"/>
              <a:t>transaction </a:t>
            </a:r>
            <a:r>
              <a:rPr lang="en-US" altLang="en-US" dirty="0"/>
              <a:t>(</a:t>
            </a:r>
            <a:r>
              <a:rPr lang="en-US" altLang="en-US" i="1" dirty="0" err="1"/>
              <a:t>account_number</a:t>
            </a:r>
            <a:r>
              <a:rPr lang="en-US" altLang="en-US" i="1" dirty="0"/>
              <a:t>, </a:t>
            </a:r>
            <a:r>
              <a:rPr lang="en-US" altLang="en-US" i="1" dirty="0" err="1"/>
              <a:t>date_time</a:t>
            </a:r>
            <a:r>
              <a:rPr lang="en-US" altLang="en-US" i="1" dirty="0"/>
              <a:t>, value</a:t>
            </a:r>
            <a:r>
              <a:rPr lang="en-US" altLang="en-US" dirty="0"/>
              <a:t>), where value is positive for a deposit and negative for a withdrawal</a:t>
            </a:r>
          </a:p>
          <a:p>
            <a:pPr lvl="1">
              <a:buSzPct val="110000"/>
              <a:buFont typeface="Arial" panose="020B0604020202020204" pitchFamily="34" charset="0"/>
              <a:buChar char="•"/>
            </a:pPr>
            <a:r>
              <a:rPr lang="en-US" altLang="en-US" dirty="0">
                <a:ea typeface="ＭＳ Ｐゴシック" panose="020B0600070205080204" pitchFamily="34" charset="-128"/>
              </a:rPr>
              <a:t>“Find total balance of each account after each transaction on the account”</a:t>
            </a:r>
          </a:p>
          <a:p>
            <a:pPr lvl="1">
              <a:buFont typeface="Monotype Sorts" charset="2"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	</a:t>
            </a:r>
            <a:r>
              <a:rPr lang="en-US" altLang="en-US" b="1" dirty="0">
                <a:ea typeface="ＭＳ Ｐゴシック" panose="020B0600070205080204" pitchFamily="34" charset="-128"/>
              </a:rPr>
              <a:t>select </a:t>
            </a:r>
            <a:r>
              <a:rPr lang="en-US" altLang="en-US" i="1" dirty="0" err="1">
                <a:ea typeface="ＭＳ Ｐゴシック" panose="020B0600070205080204" pitchFamily="34" charset="-128"/>
              </a:rPr>
              <a:t>account_number</a:t>
            </a:r>
            <a:r>
              <a:rPr lang="en-US" altLang="en-US" i="1" dirty="0">
                <a:ea typeface="ＭＳ Ｐゴシック" panose="020B0600070205080204" pitchFamily="34" charset="-128"/>
              </a:rPr>
              <a:t>, </a:t>
            </a:r>
            <a:r>
              <a:rPr lang="en-US" altLang="en-US" i="1" dirty="0" err="1">
                <a:ea typeface="ＭＳ Ｐゴシック" panose="020B0600070205080204" pitchFamily="34" charset="-128"/>
              </a:rPr>
              <a:t>date_time</a:t>
            </a:r>
            <a:r>
              <a:rPr lang="en-US" altLang="en-US" dirty="0">
                <a:ea typeface="ＭＳ Ｐゴシック" panose="020B0600070205080204" pitchFamily="34" charset="-128"/>
              </a:rPr>
              <a:t>,</a:t>
            </a:r>
            <a:br>
              <a:rPr lang="en-US" altLang="en-US" dirty="0">
                <a:ea typeface="ＭＳ Ｐゴシック" panose="020B0600070205080204" pitchFamily="34" charset="-128"/>
              </a:rPr>
            </a:br>
            <a:r>
              <a:rPr lang="en-US" altLang="en-US" dirty="0">
                <a:ea typeface="ＭＳ Ｐゴシック" panose="020B0600070205080204" pitchFamily="34" charset="-128"/>
              </a:rPr>
              <a:t>    </a:t>
            </a:r>
            <a:r>
              <a:rPr lang="en-US" altLang="en-US" b="1" dirty="0">
                <a:ea typeface="ＭＳ Ｐゴシック" panose="020B0600070205080204" pitchFamily="34" charset="-128"/>
              </a:rPr>
              <a:t>sum </a:t>
            </a:r>
            <a:r>
              <a:rPr lang="en-US" altLang="en-US" dirty="0">
                <a:ea typeface="ＭＳ Ｐゴシック" panose="020B0600070205080204" pitchFamily="34" charset="-128"/>
              </a:rPr>
              <a:t>(</a:t>
            </a:r>
            <a:r>
              <a:rPr lang="en-US" altLang="en-US" i="1" dirty="0">
                <a:ea typeface="ＭＳ Ｐゴシック" panose="020B0600070205080204" pitchFamily="34" charset="-128"/>
              </a:rPr>
              <a:t>value</a:t>
            </a:r>
            <a:r>
              <a:rPr lang="en-US" altLang="en-US" dirty="0">
                <a:ea typeface="ＭＳ Ｐゴシック" panose="020B0600070205080204" pitchFamily="34" charset="-128"/>
              </a:rPr>
              <a:t>) </a:t>
            </a:r>
            <a:r>
              <a:rPr lang="en-US" altLang="en-US" b="1" dirty="0">
                <a:ea typeface="ＭＳ Ｐゴシック" panose="020B0600070205080204" pitchFamily="34" charset="-128"/>
              </a:rPr>
              <a:t>over</a:t>
            </a:r>
            <a:br>
              <a:rPr lang="en-US" altLang="en-US" dirty="0">
                <a:ea typeface="ＭＳ Ｐゴシック" panose="020B0600070205080204" pitchFamily="34" charset="-128"/>
              </a:rPr>
            </a:br>
            <a:r>
              <a:rPr lang="en-US" altLang="en-US" dirty="0">
                <a:ea typeface="ＭＳ Ｐゴシック" panose="020B0600070205080204" pitchFamily="34" charset="-128"/>
              </a:rPr>
              <a:t>		(</a:t>
            </a:r>
            <a:r>
              <a:rPr lang="en-US" altLang="en-US" b="1" dirty="0">
                <a:ea typeface="ＭＳ Ｐゴシック" panose="020B0600070205080204" pitchFamily="34" charset="-128"/>
              </a:rPr>
              <a:t>partition by </a:t>
            </a:r>
            <a:r>
              <a:rPr lang="en-US" altLang="en-US" i="1" dirty="0" err="1">
                <a:ea typeface="ＭＳ Ｐゴシック" panose="020B0600070205080204" pitchFamily="34" charset="-128"/>
              </a:rPr>
              <a:t>account_number</a:t>
            </a:r>
            <a:r>
              <a:rPr lang="en-US" altLang="en-US" i="1" dirty="0">
                <a:ea typeface="ＭＳ Ｐゴシック" panose="020B0600070205080204" pitchFamily="34" charset="-128"/>
              </a:rPr>
              <a:t> </a:t>
            </a:r>
            <a:br>
              <a:rPr lang="en-US" altLang="en-US" dirty="0">
                <a:ea typeface="ＭＳ Ｐゴシック" panose="020B0600070205080204" pitchFamily="34" charset="-128"/>
              </a:rPr>
            </a:br>
            <a:r>
              <a:rPr lang="en-US" altLang="en-US" dirty="0">
                <a:ea typeface="ＭＳ Ｐゴシック" panose="020B0600070205080204" pitchFamily="34" charset="-128"/>
              </a:rPr>
              <a:t>		</a:t>
            </a:r>
            <a:r>
              <a:rPr lang="en-US" altLang="en-US" b="1" dirty="0">
                <a:ea typeface="ＭＳ Ｐゴシック" panose="020B0600070205080204" pitchFamily="34" charset="-128"/>
              </a:rPr>
              <a:t>order by </a:t>
            </a:r>
            <a:r>
              <a:rPr lang="en-US" altLang="en-US" i="1" dirty="0" err="1">
                <a:ea typeface="ＭＳ Ｐゴシック" panose="020B0600070205080204" pitchFamily="34" charset="-128"/>
              </a:rPr>
              <a:t>date_time</a:t>
            </a:r>
            <a:br>
              <a:rPr lang="en-US" altLang="en-US" dirty="0">
                <a:ea typeface="ＭＳ Ｐゴシック" panose="020B0600070205080204" pitchFamily="34" charset="-128"/>
              </a:rPr>
            </a:br>
            <a:r>
              <a:rPr lang="en-US" altLang="en-US" dirty="0">
                <a:ea typeface="ＭＳ Ｐゴシック" panose="020B0600070205080204" pitchFamily="34" charset="-128"/>
              </a:rPr>
              <a:t>		</a:t>
            </a:r>
            <a:r>
              <a:rPr lang="en-US" altLang="en-US" b="1" dirty="0">
                <a:ea typeface="ＭＳ Ｐゴシック" panose="020B0600070205080204" pitchFamily="34" charset="-128"/>
              </a:rPr>
              <a:t>rows unbounded preceding</a:t>
            </a:r>
            <a:r>
              <a:rPr lang="en-US" altLang="en-US" dirty="0">
                <a:ea typeface="ＭＳ Ｐゴシック" panose="020B0600070205080204" pitchFamily="34" charset="-128"/>
              </a:rPr>
              <a:t>)</a:t>
            </a:r>
            <a:br>
              <a:rPr lang="en-US" altLang="en-US" dirty="0">
                <a:ea typeface="ＭＳ Ｐゴシック" panose="020B0600070205080204" pitchFamily="34" charset="-128"/>
              </a:rPr>
            </a:br>
            <a:r>
              <a:rPr lang="en-US" altLang="en-US" dirty="0">
                <a:ea typeface="ＭＳ Ｐゴシック" panose="020B0600070205080204" pitchFamily="34" charset="-128"/>
              </a:rPr>
              <a:t>   </a:t>
            </a:r>
            <a:r>
              <a:rPr lang="en-US" altLang="en-US" b="1" dirty="0">
                <a:ea typeface="ＭＳ Ｐゴシック" panose="020B0600070205080204" pitchFamily="34" charset="-128"/>
              </a:rPr>
              <a:t>as </a:t>
            </a:r>
            <a:r>
              <a:rPr lang="en-US" altLang="en-US" i="1" dirty="0">
                <a:ea typeface="ＭＳ Ｐゴシック" panose="020B0600070205080204" pitchFamily="34" charset="-128"/>
              </a:rPr>
              <a:t>balance</a:t>
            </a:r>
            <a:br>
              <a:rPr lang="en-US" altLang="en-US" dirty="0">
                <a:ea typeface="ＭＳ Ｐゴシック" panose="020B0600070205080204" pitchFamily="34" charset="-128"/>
              </a:rPr>
            </a:br>
            <a:r>
              <a:rPr lang="en-US" altLang="en-US" b="1" dirty="0">
                <a:ea typeface="ＭＳ Ｐゴシック" panose="020B0600070205080204" pitchFamily="34" charset="-128"/>
              </a:rPr>
              <a:t>from </a:t>
            </a:r>
            <a:r>
              <a:rPr lang="en-US" altLang="en-US" i="1" dirty="0">
                <a:ea typeface="ＭＳ Ｐゴシック" panose="020B0600070205080204" pitchFamily="34" charset="-128"/>
              </a:rPr>
              <a:t>transaction</a:t>
            </a:r>
            <a:br>
              <a:rPr lang="en-US" altLang="en-US" dirty="0">
                <a:ea typeface="ＭＳ Ｐゴシック" panose="020B0600070205080204" pitchFamily="34" charset="-128"/>
              </a:rPr>
            </a:br>
            <a:r>
              <a:rPr lang="en-US" altLang="en-US" b="1" dirty="0">
                <a:ea typeface="ＭＳ Ｐゴシック" panose="020B0600070205080204" pitchFamily="34" charset="-128"/>
              </a:rPr>
              <a:t>order by </a:t>
            </a:r>
            <a:r>
              <a:rPr lang="en-US" altLang="en-US" i="1" dirty="0" err="1">
                <a:ea typeface="ＭＳ Ｐゴシック" panose="020B0600070205080204" pitchFamily="34" charset="-128"/>
              </a:rPr>
              <a:t>account_number</a:t>
            </a:r>
            <a:r>
              <a:rPr lang="en-US" altLang="en-US" i="1" dirty="0">
                <a:ea typeface="ＭＳ Ｐゴシック" panose="020B0600070205080204" pitchFamily="34" charset="-128"/>
              </a:rPr>
              <a:t>, </a:t>
            </a:r>
            <a:r>
              <a:rPr lang="en-US" altLang="en-US" i="1" dirty="0" err="1">
                <a:ea typeface="ＭＳ Ｐゴシック" panose="020B0600070205080204" pitchFamily="34" charset="-128"/>
              </a:rPr>
              <a:t>date_time</a:t>
            </a:r>
            <a:endParaRPr lang="en-US" altLang="en-US" i="1" dirty="0">
              <a:ea typeface="ＭＳ Ｐゴシック" panose="020B0600070205080204" pitchFamily="34" charset="-128"/>
            </a:endParaRPr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250" name="Rectangle 2">
            <a:extLst>
              <a:ext uri="{FF2B5EF4-FFF2-40B4-BE49-F238E27FC236}">
                <a16:creationId xmlns:a16="http://schemas.microsoft.com/office/drawing/2014/main" id="{D4F88ED0-9ED9-4BC3-8A98-213849EED21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End of Chapter 7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Functions and Procedures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35063"/>
            <a:ext cx="7692069" cy="4876800"/>
          </a:xfrm>
        </p:spPr>
        <p:txBody>
          <a:bodyPr/>
          <a:lstStyle/>
          <a:p>
            <a:r>
              <a:rPr lang="en-US" altLang="en-US" dirty="0"/>
              <a:t>Functions and procedures allow  “business logic”  to be stored in the database and executed from SQL statements.</a:t>
            </a:r>
          </a:p>
          <a:p>
            <a:r>
              <a:rPr lang="en-US" altLang="en-US" dirty="0"/>
              <a:t>These can be defined either by the procedural component of SQL or  by an external programming language such as Java, C, or C++.</a:t>
            </a:r>
          </a:p>
          <a:p>
            <a:r>
              <a:rPr lang="en-US" altLang="en-US" dirty="0"/>
              <a:t>The syntax we present here is defined by the SQL standard.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Most databases implement nonstandard versions of this syntax.</a:t>
            </a:r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Declaring SQL Functions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73150"/>
            <a:ext cx="7775575" cy="4903788"/>
          </a:xfrm>
        </p:spPr>
        <p:txBody>
          <a:bodyPr/>
          <a:lstStyle/>
          <a:p>
            <a:pPr>
              <a:tabLst>
                <a:tab pos="803275" algn="l"/>
                <a:tab pos="1370013" algn="l"/>
                <a:tab pos="2112963" algn="l"/>
              </a:tabLst>
            </a:pPr>
            <a:r>
              <a:rPr lang="en-US" altLang="en-US" dirty="0"/>
              <a:t>Define a function that, given the name of a department, returns the count of the number of instructors in that department.</a:t>
            </a:r>
          </a:p>
          <a:p>
            <a:pPr>
              <a:buFont typeface="Monotype Sorts" charset="2"/>
              <a:buNone/>
              <a:tabLst>
                <a:tab pos="803275" algn="l"/>
                <a:tab pos="1370013" algn="l"/>
                <a:tab pos="2112963" algn="l"/>
              </a:tabLst>
            </a:pPr>
            <a:r>
              <a:rPr lang="en-US" altLang="en-US" sz="1600" b="1" dirty="0"/>
              <a:t>             </a:t>
            </a:r>
            <a:r>
              <a:rPr lang="en-US" altLang="en-US" b="1" dirty="0"/>
              <a:t>create function </a:t>
            </a:r>
            <a:r>
              <a:rPr lang="en-US" altLang="en-US" i="1" dirty="0" err="1"/>
              <a:t>dept_count</a:t>
            </a:r>
            <a:r>
              <a:rPr lang="en-US" altLang="en-US" i="1" dirty="0"/>
              <a:t> </a:t>
            </a:r>
            <a:r>
              <a:rPr lang="en-US" altLang="en-US" dirty="0"/>
              <a:t>(</a:t>
            </a:r>
            <a:r>
              <a:rPr lang="en-US" altLang="en-US" i="1" dirty="0" err="1"/>
              <a:t>dept_name</a:t>
            </a:r>
            <a:r>
              <a:rPr lang="en-US" altLang="en-US" i="1" dirty="0"/>
              <a:t> </a:t>
            </a:r>
            <a:r>
              <a:rPr lang="en-US" altLang="en-US" b="1" dirty="0"/>
              <a:t>varchar</a:t>
            </a:r>
            <a:r>
              <a:rPr lang="en-US" altLang="en-US" dirty="0"/>
              <a:t>(20))</a:t>
            </a:r>
            <a:br>
              <a:rPr lang="en-US" altLang="en-US" b="1" dirty="0"/>
            </a:br>
            <a:r>
              <a:rPr lang="en-US" altLang="en-US" sz="1600" b="1" dirty="0"/>
              <a:t>                </a:t>
            </a:r>
            <a:r>
              <a:rPr lang="en-US" altLang="en-US" b="1" dirty="0"/>
              <a:t>returns integer</a:t>
            </a:r>
            <a:br>
              <a:rPr lang="en-US" altLang="en-US" b="1" dirty="0"/>
            </a:br>
            <a:r>
              <a:rPr lang="en-US" altLang="en-US" b="1" dirty="0"/>
              <a:t>               begin</a:t>
            </a:r>
            <a:br>
              <a:rPr lang="en-US" altLang="en-US" b="1" dirty="0"/>
            </a:br>
            <a:r>
              <a:rPr lang="en-US" altLang="en-US" b="1" dirty="0"/>
              <a:t>               declare </a:t>
            </a:r>
            <a:r>
              <a:rPr lang="en-US" altLang="en-US" i="1" dirty="0" err="1"/>
              <a:t>d_count</a:t>
            </a:r>
            <a:r>
              <a:rPr lang="en-US" altLang="en-US" i="1" dirty="0"/>
              <a:t>  </a:t>
            </a:r>
            <a:r>
              <a:rPr lang="en-US" altLang="en-US" b="1" dirty="0"/>
              <a:t>integer;</a:t>
            </a:r>
            <a:br>
              <a:rPr lang="en-US" altLang="en-US" b="1" dirty="0"/>
            </a:br>
            <a:r>
              <a:rPr lang="en-US" altLang="en-US" b="1" dirty="0"/>
              <a:t>                      select count </a:t>
            </a:r>
            <a:r>
              <a:rPr lang="en-US" altLang="en-US" dirty="0"/>
              <a:t>(</a:t>
            </a:r>
            <a:r>
              <a:rPr lang="en-US" altLang="en-US" i="1" dirty="0"/>
              <a:t>* </a:t>
            </a:r>
            <a:r>
              <a:rPr lang="en-US" altLang="en-US" dirty="0"/>
              <a:t>) </a:t>
            </a:r>
            <a:r>
              <a:rPr lang="en-US" altLang="en-US" b="1" dirty="0"/>
              <a:t>into </a:t>
            </a:r>
            <a:r>
              <a:rPr lang="en-US" altLang="en-US" i="1" dirty="0" err="1"/>
              <a:t>d_count</a:t>
            </a:r>
            <a:br>
              <a:rPr lang="en-US" altLang="en-US" i="1" dirty="0"/>
            </a:br>
            <a:r>
              <a:rPr lang="en-US" altLang="en-US" i="1" dirty="0"/>
              <a:t>                      </a:t>
            </a:r>
            <a:r>
              <a:rPr lang="en-US" altLang="en-US" b="1" dirty="0"/>
              <a:t>from </a:t>
            </a:r>
            <a:r>
              <a:rPr lang="en-US" altLang="en-US" i="1" dirty="0"/>
              <a:t>instructor</a:t>
            </a:r>
            <a:br>
              <a:rPr lang="en-US" altLang="en-US" i="1" dirty="0"/>
            </a:br>
            <a:r>
              <a:rPr lang="en-US" altLang="en-US" i="1" dirty="0"/>
              <a:t>                      </a:t>
            </a:r>
            <a:r>
              <a:rPr lang="en-US" altLang="en-US" b="1" dirty="0"/>
              <a:t>where </a:t>
            </a:r>
            <a:r>
              <a:rPr lang="en-US" altLang="en-US" i="1" dirty="0" err="1"/>
              <a:t>instructor.dept_name</a:t>
            </a:r>
            <a:r>
              <a:rPr lang="en-US" altLang="en-US" i="1" dirty="0"/>
              <a:t> = </a:t>
            </a:r>
            <a:r>
              <a:rPr lang="en-US" altLang="en-US" i="1" dirty="0" err="1"/>
              <a:t>dept_name</a:t>
            </a:r>
            <a:br>
              <a:rPr lang="en-US" altLang="en-US" i="1" dirty="0"/>
            </a:br>
            <a:r>
              <a:rPr lang="en-US" altLang="en-US" i="1" dirty="0"/>
              <a:t>               </a:t>
            </a:r>
            <a:r>
              <a:rPr lang="en-US" altLang="en-US" b="1" dirty="0"/>
              <a:t>return </a:t>
            </a:r>
            <a:r>
              <a:rPr lang="en-US" altLang="en-US" i="1" dirty="0" err="1"/>
              <a:t>d_count</a:t>
            </a:r>
            <a:r>
              <a:rPr lang="en-US" altLang="en-US" i="1" dirty="0"/>
              <a:t>;</a:t>
            </a:r>
            <a:br>
              <a:rPr lang="en-US" altLang="en-US" i="1" dirty="0"/>
            </a:br>
            <a:r>
              <a:rPr lang="en-US" altLang="en-US" i="1" dirty="0"/>
              <a:t>       </a:t>
            </a:r>
            <a:r>
              <a:rPr lang="en-US" altLang="en-US" b="1" dirty="0"/>
              <a:t>end</a:t>
            </a:r>
          </a:p>
          <a:p>
            <a:pPr>
              <a:tabLst>
                <a:tab pos="803275" algn="l"/>
                <a:tab pos="1370013" algn="l"/>
                <a:tab pos="2112963" algn="l"/>
              </a:tabLst>
            </a:pPr>
            <a:r>
              <a:rPr lang="en-US" altLang="en-US" dirty="0"/>
              <a:t>The function </a:t>
            </a:r>
            <a:r>
              <a:rPr lang="en-US" altLang="en-US" i="1" dirty="0" err="1"/>
              <a:t>dept_</a:t>
            </a:r>
            <a:r>
              <a:rPr lang="en-US" altLang="en-US" dirty="0" err="1"/>
              <a:t>count</a:t>
            </a:r>
            <a:r>
              <a:rPr lang="en-US" altLang="en-US" dirty="0"/>
              <a:t> can be used to find the department names and budget of all departments with more that 12 instructors.</a:t>
            </a:r>
          </a:p>
          <a:p>
            <a:pPr>
              <a:buFont typeface="Monotype Sorts" charset="2"/>
              <a:buNone/>
              <a:tabLst>
                <a:tab pos="803275" algn="l"/>
                <a:tab pos="1370013" algn="l"/>
                <a:tab pos="2112963" algn="l"/>
              </a:tabLst>
            </a:pPr>
            <a:r>
              <a:rPr lang="en-US" altLang="en-US" dirty="0"/>
              <a:t>		</a:t>
            </a:r>
            <a:r>
              <a:rPr lang="en-US" altLang="en-US" b="1" dirty="0"/>
              <a:t>select </a:t>
            </a:r>
            <a:r>
              <a:rPr lang="en-US" altLang="en-US" i="1" dirty="0" err="1"/>
              <a:t>dept_name</a:t>
            </a:r>
            <a:r>
              <a:rPr lang="en-US" altLang="en-US" i="1" dirty="0"/>
              <a:t>, budget</a:t>
            </a:r>
            <a:br>
              <a:rPr lang="en-US" altLang="en-US" i="1" dirty="0"/>
            </a:br>
            <a:r>
              <a:rPr lang="en-US" altLang="en-US" i="1" dirty="0"/>
              <a:t>	</a:t>
            </a:r>
            <a:r>
              <a:rPr lang="en-US" altLang="en-US" b="1" dirty="0"/>
              <a:t>from</a:t>
            </a:r>
            <a:r>
              <a:rPr lang="en-US" altLang="en-US" i="1" dirty="0"/>
              <a:t> department</a:t>
            </a:r>
            <a:br>
              <a:rPr lang="en-US" altLang="en-US" i="1" dirty="0"/>
            </a:br>
            <a:r>
              <a:rPr lang="en-US" altLang="en-US" i="1" dirty="0"/>
              <a:t>	</a:t>
            </a:r>
            <a:r>
              <a:rPr lang="en-US" altLang="en-US" b="1" dirty="0"/>
              <a:t>where </a:t>
            </a:r>
            <a:r>
              <a:rPr lang="en-US" altLang="en-US" i="1" dirty="0" err="1"/>
              <a:t>dept_</a:t>
            </a:r>
            <a:r>
              <a:rPr lang="en-US" altLang="en-US" dirty="0" err="1"/>
              <a:t>count</a:t>
            </a:r>
            <a:r>
              <a:rPr lang="en-US" altLang="en-US" dirty="0"/>
              <a:t> (</a:t>
            </a:r>
            <a:r>
              <a:rPr lang="en-US" altLang="en-US" i="1" dirty="0" err="1"/>
              <a:t>dept_name</a:t>
            </a:r>
            <a:r>
              <a:rPr lang="en-US" altLang="en-US" i="1" dirty="0"/>
              <a:t> </a:t>
            </a:r>
            <a:r>
              <a:rPr lang="en-US" altLang="en-US" dirty="0"/>
              <a:t>) &gt; 12</a:t>
            </a:r>
            <a:endParaRPr lang="en-US" altLang="en-US" i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Table Functions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30300"/>
            <a:ext cx="8362950" cy="5508625"/>
          </a:xfrm>
        </p:spPr>
        <p:txBody>
          <a:bodyPr/>
          <a:lstStyle/>
          <a:p>
            <a:pPr>
              <a:defRPr/>
            </a:pPr>
            <a:r>
              <a:rPr lang="en-US" altLang="en-US" dirty="0"/>
              <a:t>The SQL standard supports functions that can return tables as results; such functions are called </a:t>
            </a:r>
            <a:r>
              <a:rPr lang="en-US" altLang="en-US" b="1" dirty="0">
                <a:solidFill>
                  <a:srgbClr val="002060"/>
                </a:solidFill>
              </a:rPr>
              <a:t>table functions</a:t>
            </a:r>
          </a:p>
          <a:p>
            <a:pPr>
              <a:defRPr/>
            </a:pPr>
            <a:r>
              <a:rPr lang="en-US" altLang="en-US" dirty="0"/>
              <a:t>Example: Return all instructors in a given department</a:t>
            </a:r>
          </a:p>
          <a:p>
            <a:pPr>
              <a:buFont typeface="Monotype Sorts" charset="2"/>
              <a:buNone/>
              <a:defRPr/>
            </a:pPr>
            <a:r>
              <a:rPr lang="en-US" altLang="en-US" dirty="0"/>
              <a:t>	</a:t>
            </a:r>
            <a:r>
              <a:rPr lang="en-US" altLang="en-US" b="1" dirty="0"/>
              <a:t>create</a:t>
            </a:r>
            <a:r>
              <a:rPr lang="en-US" altLang="en-US" dirty="0"/>
              <a:t> </a:t>
            </a:r>
            <a:r>
              <a:rPr lang="en-US" altLang="en-US" b="1" dirty="0"/>
              <a:t>function</a:t>
            </a:r>
            <a:r>
              <a:rPr lang="en-US" altLang="en-US" dirty="0"/>
              <a:t> </a:t>
            </a:r>
            <a:r>
              <a:rPr lang="en-US" altLang="en-US" i="1" dirty="0" err="1"/>
              <a:t>instructor_of</a:t>
            </a:r>
            <a:r>
              <a:rPr lang="en-US" altLang="en-US" dirty="0"/>
              <a:t> (</a:t>
            </a:r>
            <a:r>
              <a:rPr lang="en-US" altLang="en-US" i="1" dirty="0"/>
              <a:t>dept_name</a:t>
            </a:r>
            <a:r>
              <a:rPr lang="en-US" altLang="en-US" dirty="0"/>
              <a:t> </a:t>
            </a:r>
            <a:r>
              <a:rPr lang="en-US" altLang="en-US" b="1" dirty="0"/>
              <a:t>char</a:t>
            </a:r>
            <a:r>
              <a:rPr lang="en-US" altLang="en-US" dirty="0"/>
              <a:t>(20))</a:t>
            </a:r>
          </a:p>
          <a:p>
            <a:pPr>
              <a:buFont typeface="Monotype Sorts" charset="2"/>
              <a:buNone/>
              <a:defRPr/>
            </a:pPr>
            <a:r>
              <a:rPr lang="en-US" altLang="en-US" dirty="0"/>
              <a:t>		</a:t>
            </a:r>
            <a:r>
              <a:rPr lang="en-US" altLang="en-US" b="1" dirty="0"/>
              <a:t>returns</a:t>
            </a:r>
            <a:r>
              <a:rPr lang="en-US" altLang="en-US" dirty="0"/>
              <a:t> </a:t>
            </a:r>
            <a:r>
              <a:rPr lang="en-US" altLang="en-US" b="1" dirty="0"/>
              <a:t>table  </a:t>
            </a:r>
            <a:r>
              <a:rPr lang="en-US" altLang="en-US" dirty="0"/>
              <a:t>(</a:t>
            </a:r>
            <a:r>
              <a:rPr lang="en-US" altLang="en-US" b="1" dirty="0"/>
              <a:t> </a:t>
            </a:r>
            <a:r>
              <a:rPr lang="en-US" altLang="en-US" dirty="0"/>
              <a:t> </a:t>
            </a:r>
          </a:p>
          <a:p>
            <a:pPr>
              <a:buFont typeface="Monotype Sorts" charset="2"/>
              <a:buNone/>
              <a:defRPr/>
            </a:pPr>
            <a:r>
              <a:rPr lang="en-US" altLang="en-US" dirty="0"/>
              <a:t>                        </a:t>
            </a:r>
            <a:r>
              <a:rPr lang="en-US" altLang="en-US" i="1" dirty="0"/>
              <a:t>ID </a:t>
            </a:r>
            <a:r>
              <a:rPr lang="en-US" altLang="en-US" b="1" dirty="0" err="1"/>
              <a:t>varchar</a:t>
            </a:r>
            <a:r>
              <a:rPr lang="en-US" altLang="en-US" dirty="0"/>
              <a:t>(5),</a:t>
            </a:r>
            <a:br>
              <a:rPr lang="en-US" altLang="en-US" dirty="0"/>
            </a:br>
            <a:r>
              <a:rPr lang="en-US" altLang="en-US" dirty="0"/>
              <a:t>	          </a:t>
            </a:r>
            <a:r>
              <a:rPr lang="en-US" altLang="en-US" i="1" dirty="0"/>
              <a:t>name</a:t>
            </a:r>
            <a:r>
              <a:rPr lang="en-US" altLang="en-US" dirty="0"/>
              <a:t> </a:t>
            </a:r>
            <a:r>
              <a:rPr lang="en-US" altLang="en-US" b="1" dirty="0" err="1"/>
              <a:t>varchar</a:t>
            </a:r>
            <a:r>
              <a:rPr lang="en-US" altLang="en-US" dirty="0"/>
              <a:t>(20),</a:t>
            </a:r>
            <a:br>
              <a:rPr lang="en-US" altLang="en-US" dirty="0"/>
            </a:br>
            <a:r>
              <a:rPr lang="en-US" altLang="en-US" dirty="0"/>
              <a:t>                   </a:t>
            </a:r>
            <a:r>
              <a:rPr lang="en-US" altLang="en-US" i="1" dirty="0"/>
              <a:t>dept_name</a:t>
            </a:r>
            <a:r>
              <a:rPr lang="en-US" altLang="en-US" dirty="0"/>
              <a:t> </a:t>
            </a:r>
            <a:r>
              <a:rPr lang="en-US" altLang="en-US" b="1" dirty="0" err="1"/>
              <a:t>varchar</a:t>
            </a:r>
            <a:r>
              <a:rPr lang="en-US" altLang="en-US" dirty="0"/>
              <a:t>(20),</a:t>
            </a:r>
            <a:br>
              <a:rPr lang="en-US" altLang="en-US" dirty="0"/>
            </a:br>
            <a:r>
              <a:rPr lang="en-US" altLang="en-US" dirty="0"/>
              <a:t>	          </a:t>
            </a:r>
            <a:r>
              <a:rPr lang="en-US" altLang="en-US" i="1" dirty="0"/>
              <a:t>salary</a:t>
            </a:r>
            <a:r>
              <a:rPr lang="en-US" altLang="en-US" dirty="0"/>
              <a:t> </a:t>
            </a:r>
            <a:r>
              <a:rPr lang="en-US" altLang="en-US" b="1" dirty="0"/>
              <a:t>numeric</a:t>
            </a:r>
            <a:r>
              <a:rPr lang="en-US" altLang="en-US" dirty="0"/>
              <a:t>(8,2))</a:t>
            </a:r>
          </a:p>
          <a:p>
            <a:pPr>
              <a:buFont typeface="Monotype Sorts" charset="2"/>
              <a:buNone/>
              <a:defRPr/>
            </a:pPr>
            <a:r>
              <a:rPr lang="en-US" altLang="en-US" dirty="0"/>
              <a:t>	         </a:t>
            </a:r>
            <a:r>
              <a:rPr lang="en-US" altLang="en-US" b="1" dirty="0"/>
              <a:t>return</a:t>
            </a:r>
            <a:r>
              <a:rPr lang="en-US" altLang="en-US" dirty="0"/>
              <a:t> </a:t>
            </a:r>
            <a:r>
              <a:rPr lang="en-US" altLang="en-US" b="1" dirty="0"/>
              <a:t>table</a:t>
            </a:r>
            <a:br>
              <a:rPr lang="en-US" altLang="en-US" dirty="0"/>
            </a:br>
            <a:r>
              <a:rPr lang="en-US" altLang="en-US" dirty="0"/>
              <a:t>	         (</a:t>
            </a:r>
            <a:r>
              <a:rPr lang="en-US" altLang="en-US" b="1" dirty="0"/>
              <a:t>select</a:t>
            </a:r>
            <a:r>
              <a:rPr lang="en-US" altLang="en-US" dirty="0"/>
              <a:t> </a:t>
            </a:r>
            <a:r>
              <a:rPr lang="en-US" altLang="en-US" i="1" dirty="0"/>
              <a:t>ID, name, dept_name, salary</a:t>
            </a:r>
            <a:br>
              <a:rPr lang="en-US" altLang="en-US" dirty="0"/>
            </a:br>
            <a:r>
              <a:rPr lang="en-US" altLang="en-US" dirty="0"/>
              <a:t>	          </a:t>
            </a:r>
            <a:r>
              <a:rPr lang="en-US" altLang="en-US" b="1" dirty="0"/>
              <a:t>from</a:t>
            </a:r>
            <a:r>
              <a:rPr lang="en-US" altLang="en-US" dirty="0"/>
              <a:t> </a:t>
            </a:r>
            <a:r>
              <a:rPr lang="en-US" altLang="en-US" i="1" dirty="0"/>
              <a:t>instructor</a:t>
            </a:r>
            <a:br>
              <a:rPr lang="en-US" altLang="en-US" i="1" dirty="0"/>
            </a:br>
            <a:r>
              <a:rPr lang="en-US" altLang="en-US" dirty="0"/>
              <a:t>	          </a:t>
            </a:r>
            <a:r>
              <a:rPr lang="en-US" altLang="en-US" b="1" dirty="0"/>
              <a:t>where</a:t>
            </a:r>
            <a:r>
              <a:rPr lang="en-US" altLang="en-US" i="1" dirty="0"/>
              <a:t> </a:t>
            </a:r>
            <a:r>
              <a:rPr lang="en-US" altLang="en-US" i="1" dirty="0" err="1"/>
              <a:t>instructor.dept_name</a:t>
            </a:r>
            <a:r>
              <a:rPr lang="en-US" altLang="en-US" i="1" dirty="0"/>
              <a:t> = </a:t>
            </a:r>
            <a:r>
              <a:rPr lang="en-US" altLang="en-US" i="1" dirty="0" err="1"/>
              <a:t>instructor_of.dept_name</a:t>
            </a:r>
            <a:r>
              <a:rPr lang="en-US" altLang="en-US" dirty="0"/>
              <a:t>)</a:t>
            </a:r>
          </a:p>
          <a:p>
            <a:pPr>
              <a:defRPr/>
            </a:pPr>
            <a:r>
              <a:rPr lang="en-US" altLang="en-US" dirty="0"/>
              <a:t>Usage</a:t>
            </a:r>
          </a:p>
          <a:p>
            <a:pPr>
              <a:buFont typeface="Monotype Sorts" charset="2"/>
              <a:buNone/>
              <a:defRPr/>
            </a:pPr>
            <a:r>
              <a:rPr lang="en-US" altLang="en-US" dirty="0"/>
              <a:t>		</a:t>
            </a:r>
            <a:r>
              <a:rPr lang="en-US" altLang="en-US" b="1" dirty="0"/>
              <a:t>select *</a:t>
            </a:r>
            <a:br>
              <a:rPr lang="en-US" altLang="en-US" b="1" dirty="0"/>
            </a:br>
            <a:r>
              <a:rPr lang="en-US" altLang="en-US" b="1" dirty="0"/>
              <a:t>	from table </a:t>
            </a:r>
            <a:r>
              <a:rPr lang="en-US" altLang="en-US" dirty="0"/>
              <a:t>(</a:t>
            </a:r>
            <a:r>
              <a:rPr lang="en-US" altLang="en-US" i="1" dirty="0" err="1"/>
              <a:t>instructor_of</a:t>
            </a:r>
            <a:r>
              <a:rPr lang="en-US" altLang="en-US" i="1" dirty="0"/>
              <a:t> </a:t>
            </a:r>
            <a:r>
              <a:rPr lang="en-US" altLang="en-US" dirty="0"/>
              <a:t>(</a:t>
            </a:r>
            <a:r>
              <a:rPr lang="en-US" altLang="ja-JP" dirty="0"/>
              <a:t>'Music'))</a:t>
            </a:r>
            <a:endParaRPr lang="en-US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SQL Procedures</a:t>
            </a:r>
            <a:endParaRPr lang="en-US" altLang="en-US" sz="32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170" name="Rectangle 3"/>
          <p:cNvSpPr>
            <a:spLocks noGrp="1" noChangeArrowheads="1"/>
          </p:cNvSpPr>
          <p:nvPr>
            <p:ph idx="1"/>
          </p:nvPr>
        </p:nvSpPr>
        <p:spPr>
          <a:xfrm>
            <a:off x="768351" y="1093790"/>
            <a:ext cx="7780845" cy="4903787"/>
          </a:xfrm>
        </p:spPr>
        <p:txBody>
          <a:bodyPr lIns="91440"/>
          <a:lstStyle/>
          <a:p>
            <a:r>
              <a:rPr lang="en-US" altLang="en-US" dirty="0"/>
              <a:t>The </a:t>
            </a:r>
            <a:r>
              <a:rPr lang="en-US" altLang="en-US" i="1" dirty="0" err="1"/>
              <a:t>dept_count</a:t>
            </a:r>
            <a:r>
              <a:rPr lang="en-US" altLang="en-US" i="1" dirty="0"/>
              <a:t> </a:t>
            </a:r>
            <a:r>
              <a:rPr lang="en-US" altLang="en-US" dirty="0"/>
              <a:t>function could instead be written as procedure:</a:t>
            </a:r>
          </a:p>
          <a:p>
            <a:pPr>
              <a:buFont typeface="Monotype Sorts" charset="2"/>
              <a:buNone/>
            </a:pPr>
            <a:r>
              <a:rPr lang="en-US" altLang="en-US" b="1" dirty="0"/>
              <a:t>	create procedure </a:t>
            </a:r>
            <a:r>
              <a:rPr lang="en-US" altLang="en-US" i="1" dirty="0" err="1"/>
              <a:t>dept_count_proc</a:t>
            </a:r>
            <a:r>
              <a:rPr lang="en-US" altLang="en-US" i="1" dirty="0"/>
              <a:t> </a:t>
            </a:r>
            <a:r>
              <a:rPr lang="en-US" altLang="en-US" dirty="0"/>
              <a:t>(</a:t>
            </a:r>
            <a:r>
              <a:rPr lang="en-US" altLang="en-US" b="1" dirty="0"/>
              <a:t>in </a:t>
            </a:r>
            <a:r>
              <a:rPr lang="en-US" altLang="en-US" i="1" dirty="0"/>
              <a:t>dept_name </a:t>
            </a:r>
            <a:r>
              <a:rPr lang="en-US" altLang="en-US" b="1" dirty="0" err="1"/>
              <a:t>varchar</a:t>
            </a:r>
            <a:r>
              <a:rPr lang="en-US" altLang="en-US" dirty="0"/>
              <a:t>(20), </a:t>
            </a:r>
            <a:br>
              <a:rPr lang="en-US" altLang="en-US" dirty="0"/>
            </a:br>
            <a:r>
              <a:rPr lang="en-US" altLang="en-US" dirty="0"/>
              <a:t>                                                           </a:t>
            </a:r>
            <a:r>
              <a:rPr lang="en-US" altLang="en-US" b="1" dirty="0"/>
              <a:t>out </a:t>
            </a:r>
            <a:r>
              <a:rPr lang="en-US" altLang="en-US" i="1" dirty="0" err="1"/>
              <a:t>d_count</a:t>
            </a:r>
            <a:r>
              <a:rPr lang="en-US" altLang="en-US" i="1" dirty="0"/>
              <a:t> </a:t>
            </a:r>
            <a:r>
              <a:rPr lang="en-US" altLang="en-US" b="1" dirty="0"/>
              <a:t>integer)</a:t>
            </a:r>
            <a:br>
              <a:rPr lang="en-US" altLang="en-US" b="1" dirty="0"/>
            </a:br>
            <a:r>
              <a:rPr lang="en-US" altLang="en-US" b="1" dirty="0"/>
              <a:t>   begin</a:t>
            </a:r>
          </a:p>
          <a:p>
            <a:pPr>
              <a:buFont typeface="Monotype Sorts" charset="2"/>
              <a:buNone/>
            </a:pPr>
            <a:r>
              <a:rPr lang="en-US" altLang="en-US" b="1" dirty="0"/>
              <a:t>	       select count</a:t>
            </a:r>
            <a:r>
              <a:rPr lang="en-US" altLang="en-US" dirty="0"/>
              <a:t>(</a:t>
            </a:r>
            <a:r>
              <a:rPr lang="en-US" altLang="en-US" i="1" dirty="0"/>
              <a:t>*</a:t>
            </a:r>
            <a:r>
              <a:rPr lang="en-US" altLang="en-US" dirty="0"/>
              <a:t>) </a:t>
            </a:r>
            <a:r>
              <a:rPr lang="en-US" altLang="en-US" b="1" dirty="0"/>
              <a:t>into </a:t>
            </a:r>
            <a:r>
              <a:rPr lang="en-US" altLang="en-US" i="1" dirty="0" err="1"/>
              <a:t>d_count</a:t>
            </a:r>
            <a:br>
              <a:rPr lang="en-US" altLang="en-US" i="1" dirty="0"/>
            </a:br>
            <a:r>
              <a:rPr lang="en-US" altLang="en-US" i="1" dirty="0"/>
              <a:t>       </a:t>
            </a:r>
            <a:r>
              <a:rPr lang="en-US" altLang="en-US" b="1" dirty="0"/>
              <a:t>from </a:t>
            </a:r>
            <a:r>
              <a:rPr lang="en-US" altLang="en-US" i="1" dirty="0"/>
              <a:t>instructor</a:t>
            </a:r>
            <a:br>
              <a:rPr lang="en-US" altLang="en-US" i="1" dirty="0"/>
            </a:br>
            <a:r>
              <a:rPr lang="en-US" altLang="en-US" i="1" dirty="0"/>
              <a:t>       </a:t>
            </a:r>
            <a:r>
              <a:rPr lang="en-US" altLang="en-US" b="1" dirty="0"/>
              <a:t>where </a:t>
            </a:r>
            <a:r>
              <a:rPr lang="en-US" altLang="en-US" i="1" dirty="0" err="1"/>
              <a:t>instructor.dept_name</a:t>
            </a:r>
            <a:r>
              <a:rPr lang="en-US" altLang="en-US" i="1" dirty="0"/>
              <a:t> = </a:t>
            </a:r>
            <a:r>
              <a:rPr lang="en-US" altLang="en-US" i="1" dirty="0" err="1"/>
              <a:t>dept_count_proc.dept_name</a:t>
            </a:r>
            <a:endParaRPr lang="en-US" altLang="en-US" i="1" dirty="0"/>
          </a:p>
          <a:p>
            <a:pPr>
              <a:buFont typeface="Monotype Sorts" charset="2"/>
              <a:buNone/>
            </a:pPr>
            <a:r>
              <a:rPr lang="en-US" altLang="en-US" i="1" dirty="0"/>
              <a:t>        </a:t>
            </a:r>
            <a:r>
              <a:rPr lang="en-US" altLang="en-US" b="1" dirty="0"/>
              <a:t>end</a:t>
            </a:r>
            <a:endParaRPr lang="en-US" altLang="en-US" dirty="0"/>
          </a:p>
          <a:p>
            <a:r>
              <a:rPr lang="en-US" altLang="en-US" dirty="0"/>
              <a:t>The keywords </a:t>
            </a:r>
            <a:r>
              <a:rPr lang="en-US" altLang="en-US" b="1" dirty="0"/>
              <a:t>in</a:t>
            </a:r>
            <a:r>
              <a:rPr lang="en-US" altLang="en-US" dirty="0"/>
              <a:t> and  </a:t>
            </a:r>
            <a:r>
              <a:rPr lang="en-US" altLang="en-US" b="1" dirty="0"/>
              <a:t>out  </a:t>
            </a:r>
            <a:r>
              <a:rPr lang="en-US" altLang="en-US" dirty="0"/>
              <a:t>are parameters that are expected to have values assigned to them and parameters whose values are set in the procedure in order to return results.</a:t>
            </a:r>
          </a:p>
          <a:p>
            <a:r>
              <a:rPr lang="en-US" altLang="en-US" dirty="0"/>
              <a:t>Procedures can be invoked either from an SQL procedure or from embedded SQL, using the </a:t>
            </a:r>
            <a:r>
              <a:rPr lang="en-US" altLang="en-US" b="1" dirty="0"/>
              <a:t>call</a:t>
            </a:r>
            <a:r>
              <a:rPr lang="en-US" altLang="en-US" dirty="0"/>
              <a:t> statement.</a:t>
            </a:r>
          </a:p>
          <a:p>
            <a:pPr>
              <a:buFont typeface="Monotype Sorts" charset="2"/>
              <a:buNone/>
            </a:pPr>
            <a:r>
              <a:rPr lang="en-US" altLang="en-US" b="1" dirty="0"/>
              <a:t>		declare </a:t>
            </a:r>
            <a:r>
              <a:rPr lang="en-US" altLang="en-US" i="1" dirty="0" err="1"/>
              <a:t>d_count</a:t>
            </a:r>
            <a:r>
              <a:rPr lang="en-US" altLang="en-US" i="1" dirty="0"/>
              <a:t> </a:t>
            </a:r>
            <a:r>
              <a:rPr lang="en-US" altLang="en-US" b="1" dirty="0"/>
              <a:t>integer</a:t>
            </a:r>
            <a:r>
              <a:rPr lang="en-US" altLang="en-US" dirty="0"/>
              <a:t>;</a:t>
            </a:r>
            <a:br>
              <a:rPr lang="en-US" altLang="en-US" dirty="0"/>
            </a:br>
            <a:r>
              <a:rPr lang="en-US" altLang="en-US" dirty="0"/>
              <a:t>	</a:t>
            </a:r>
            <a:r>
              <a:rPr lang="en-US" altLang="en-US" b="1" dirty="0"/>
              <a:t>call </a:t>
            </a:r>
            <a:r>
              <a:rPr lang="en-US" altLang="en-US" i="1" dirty="0" err="1"/>
              <a:t>dept_count_proc</a:t>
            </a:r>
            <a:r>
              <a:rPr lang="en-US" altLang="en-US" dirty="0"/>
              <a:t>( </a:t>
            </a:r>
            <a:r>
              <a:rPr lang="en-US" altLang="ja-JP" dirty="0"/>
              <a:t>'Physics', </a:t>
            </a:r>
            <a:r>
              <a:rPr lang="en-US" altLang="ja-JP" i="1" dirty="0" err="1"/>
              <a:t>d_count</a:t>
            </a:r>
            <a:r>
              <a:rPr lang="en-US" altLang="ja-JP" dirty="0"/>
              <a:t>);</a:t>
            </a:r>
          </a:p>
          <a:p>
            <a:pPr>
              <a:buFont typeface="Monotype Sorts" charset="2"/>
              <a:buNone/>
            </a:pPr>
            <a:r>
              <a:rPr lang="en-US" altLang="en-US" dirty="0"/>
              <a:t>	</a:t>
            </a:r>
          </a:p>
          <a:p>
            <a:pPr indent="-365760"/>
            <a:endParaRPr lang="en-US" altLang="en-US" dirty="0"/>
          </a:p>
        </p:txBody>
      </p:sp>
    </p:spTree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SQL Procedures (Cont.)</a:t>
            </a:r>
            <a:endParaRPr lang="en-US" altLang="en-US" sz="32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170" name="Rectangle 3"/>
          <p:cNvSpPr>
            <a:spLocks noGrp="1" noChangeArrowheads="1"/>
          </p:cNvSpPr>
          <p:nvPr>
            <p:ph idx="1"/>
          </p:nvPr>
        </p:nvSpPr>
        <p:spPr>
          <a:xfrm>
            <a:off x="768351" y="1093790"/>
            <a:ext cx="7638802" cy="1844719"/>
          </a:xfrm>
        </p:spPr>
        <p:txBody>
          <a:bodyPr lIns="91440"/>
          <a:lstStyle/>
          <a:p>
            <a:r>
              <a:rPr lang="en-US" altLang="en-US" dirty="0"/>
              <a:t>Procedures and functions can be invoked also from dynamic SQL</a:t>
            </a:r>
          </a:p>
          <a:p>
            <a:r>
              <a:rPr lang="en-US" altLang="en-US" dirty="0"/>
              <a:t>SQL allows more than one procedure of the so long as the number of arguments of the procedures with the same name is different.</a:t>
            </a:r>
          </a:p>
          <a:p>
            <a:r>
              <a:rPr lang="en-US" altLang="en-US" dirty="0"/>
              <a:t>The name, along with the number of arguments, is used to identify the procedure. </a:t>
            </a:r>
          </a:p>
          <a:p>
            <a:pPr indent="-365760"/>
            <a:endParaRPr lang="en-US" altLang="en-US" dirty="0"/>
          </a:p>
        </p:txBody>
      </p:sp>
    </p:spTree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Language Constructs for Procedures &amp; Functions</a:t>
            </a:r>
          </a:p>
        </p:txBody>
      </p:sp>
      <p:sp>
        <p:nvSpPr>
          <p:cNvPr id="7170" name="Rectangle 3"/>
          <p:cNvSpPr>
            <a:spLocks noGrp="1" noChangeArrowheads="1"/>
          </p:cNvSpPr>
          <p:nvPr>
            <p:ph idx="1"/>
          </p:nvPr>
        </p:nvSpPr>
        <p:spPr>
          <a:xfrm>
            <a:off x="768351" y="1093790"/>
            <a:ext cx="7727580" cy="5074998"/>
          </a:xfrm>
        </p:spPr>
        <p:txBody>
          <a:bodyPr lIns="91440"/>
          <a:lstStyle/>
          <a:p>
            <a:pPr>
              <a:defRPr/>
            </a:pPr>
            <a:r>
              <a:rPr lang="en-US" altLang="en-US" dirty="0"/>
              <a:t>SQL supports constructs that gives it almost all the power of a general-purpose programming language.</a:t>
            </a:r>
          </a:p>
          <a:p>
            <a:pPr lvl="1">
              <a:defRPr/>
            </a:pPr>
            <a:r>
              <a:rPr lang="en-US" altLang="en-US" dirty="0">
                <a:ea typeface="ＭＳ Ｐゴシック" pitchFamily="34" charset="-128"/>
              </a:rPr>
              <a:t>Warning: most database systems implement their own variant of the standard syntax below.</a:t>
            </a:r>
          </a:p>
          <a:p>
            <a:pPr>
              <a:defRPr/>
            </a:pPr>
            <a:r>
              <a:rPr lang="en-US" altLang="en-US" dirty="0"/>
              <a:t>Compound statement: </a:t>
            </a:r>
            <a:r>
              <a:rPr lang="en-US" altLang="en-US" b="1" dirty="0"/>
              <a:t>begin</a:t>
            </a:r>
            <a:r>
              <a:rPr lang="en-US" altLang="en-US" dirty="0"/>
              <a:t> … </a:t>
            </a:r>
            <a:r>
              <a:rPr lang="en-US" altLang="en-US" b="1" dirty="0"/>
              <a:t>end,</a:t>
            </a:r>
            <a:r>
              <a:rPr lang="en-US" altLang="en-US" dirty="0"/>
              <a:t> </a:t>
            </a:r>
          </a:p>
          <a:p>
            <a:pPr lvl="1">
              <a:defRPr/>
            </a:pPr>
            <a:r>
              <a:rPr lang="en-US" altLang="en-US" dirty="0">
                <a:ea typeface="ＭＳ Ｐゴシック" pitchFamily="34" charset="-128"/>
              </a:rPr>
              <a:t>May contain multiple SQL statements between </a:t>
            </a:r>
            <a:r>
              <a:rPr lang="en-US" altLang="en-US" b="1" dirty="0">
                <a:ea typeface="ＭＳ Ｐゴシック" pitchFamily="34" charset="-128"/>
              </a:rPr>
              <a:t>begin</a:t>
            </a:r>
            <a:r>
              <a:rPr lang="en-US" altLang="en-US" dirty="0">
                <a:ea typeface="ＭＳ Ｐゴシック" pitchFamily="34" charset="-128"/>
              </a:rPr>
              <a:t> and </a:t>
            </a:r>
            <a:r>
              <a:rPr lang="en-US" altLang="en-US" b="1" dirty="0">
                <a:ea typeface="ＭＳ Ｐゴシック" pitchFamily="34" charset="-128"/>
              </a:rPr>
              <a:t>end</a:t>
            </a:r>
            <a:r>
              <a:rPr lang="en-US" altLang="en-US" dirty="0">
                <a:ea typeface="ＭＳ Ｐゴシック" pitchFamily="34" charset="-128"/>
              </a:rPr>
              <a:t>.</a:t>
            </a:r>
          </a:p>
          <a:p>
            <a:pPr lvl="1">
              <a:defRPr/>
            </a:pPr>
            <a:r>
              <a:rPr lang="en-US" altLang="en-US" dirty="0">
                <a:ea typeface="ＭＳ Ｐゴシック" pitchFamily="34" charset="-128"/>
              </a:rPr>
              <a:t>Local variables can be declared within a compound statements</a:t>
            </a:r>
          </a:p>
          <a:p>
            <a:pPr>
              <a:defRPr/>
            </a:pPr>
            <a:r>
              <a:rPr lang="en-US" altLang="en-US" dirty="0"/>
              <a:t>While and repeat statements:</a:t>
            </a:r>
          </a:p>
          <a:p>
            <a:pPr lvl="1">
              <a:defRPr/>
            </a:pPr>
            <a:r>
              <a:rPr lang="en-US" altLang="en-US" dirty="0">
                <a:ea typeface="ＭＳ Ｐゴシック" pitchFamily="34" charset="-128"/>
              </a:rPr>
              <a:t>  </a:t>
            </a:r>
            <a:r>
              <a:rPr lang="en-US" altLang="en-US" b="1" dirty="0">
                <a:ea typeface="ＭＳ Ｐゴシック" pitchFamily="34" charset="-128"/>
              </a:rPr>
              <a:t>while</a:t>
            </a:r>
            <a:r>
              <a:rPr lang="en-US" altLang="en-US" dirty="0">
                <a:ea typeface="ＭＳ Ｐゴシック" pitchFamily="34" charset="-128"/>
              </a:rPr>
              <a:t> </a:t>
            </a:r>
            <a:r>
              <a:rPr lang="en-US" altLang="en-US" dirty="0" err="1">
                <a:ea typeface="ＭＳ Ｐゴシック" pitchFamily="34" charset="-128"/>
              </a:rPr>
              <a:t>boolean</a:t>
            </a:r>
            <a:r>
              <a:rPr lang="en-US" altLang="en-US" dirty="0">
                <a:ea typeface="ＭＳ Ｐゴシック" pitchFamily="34" charset="-128"/>
              </a:rPr>
              <a:t> expression  </a:t>
            </a:r>
            <a:r>
              <a:rPr lang="en-US" altLang="en-US" b="1" dirty="0">
                <a:ea typeface="ＭＳ Ｐゴシック" pitchFamily="34" charset="-128"/>
              </a:rPr>
              <a:t>do</a:t>
            </a:r>
          </a:p>
          <a:p>
            <a:pPr lvl="2">
              <a:lnSpc>
                <a:spcPct val="70000"/>
              </a:lnSpc>
              <a:buFont typeface="Webdings" panose="05030102010509060703" pitchFamily="18" charset="2"/>
              <a:buNone/>
              <a:defRPr/>
            </a:pPr>
            <a:r>
              <a:rPr lang="en-US" altLang="en-US" dirty="0">
                <a:ea typeface="ＭＳ Ｐゴシック" pitchFamily="34" charset="-128"/>
              </a:rPr>
              <a:t>           sequence of statements ;</a:t>
            </a:r>
          </a:p>
          <a:p>
            <a:pPr lvl="1">
              <a:lnSpc>
                <a:spcPct val="70000"/>
              </a:lnSpc>
              <a:buFont typeface="Monotype Sorts" charset="2"/>
              <a:buNone/>
              <a:defRPr/>
            </a:pPr>
            <a:r>
              <a:rPr lang="en-US" altLang="en-US" dirty="0">
                <a:ea typeface="ＭＳ Ｐゴシック" pitchFamily="34" charset="-128"/>
              </a:rPr>
              <a:t>		</a:t>
            </a:r>
            <a:r>
              <a:rPr lang="en-US" altLang="en-US" b="1" dirty="0">
                <a:ea typeface="ＭＳ Ｐゴシック" pitchFamily="34" charset="-128"/>
              </a:rPr>
              <a:t>end while</a:t>
            </a:r>
          </a:p>
          <a:p>
            <a:pPr lvl="1">
              <a:lnSpc>
                <a:spcPct val="70000"/>
              </a:lnSpc>
              <a:buFont typeface="Monotype Sorts" charset="2"/>
              <a:buNone/>
              <a:defRPr/>
            </a:pPr>
            <a:r>
              <a:rPr lang="en-US" altLang="en-US" sz="800" dirty="0">
                <a:ea typeface="ＭＳ Ｐゴシック" pitchFamily="34" charset="-128"/>
              </a:rPr>
              <a:t> </a:t>
            </a:r>
          </a:p>
          <a:p>
            <a:pPr lvl="1">
              <a:defRPr/>
            </a:pPr>
            <a:r>
              <a:rPr lang="en-US" altLang="en-US" dirty="0">
                <a:ea typeface="ＭＳ Ｐゴシック" pitchFamily="34" charset="-128"/>
              </a:rPr>
              <a:t> </a:t>
            </a:r>
            <a:r>
              <a:rPr lang="en-US" altLang="en-US" b="1" dirty="0">
                <a:ea typeface="ＭＳ Ｐゴシック" pitchFamily="34" charset="-128"/>
              </a:rPr>
              <a:t>repeat</a:t>
            </a:r>
          </a:p>
          <a:p>
            <a:pPr lvl="2">
              <a:lnSpc>
                <a:spcPct val="70000"/>
              </a:lnSpc>
              <a:buFont typeface="Monotype Sorts" charset="2"/>
              <a:buNone/>
              <a:defRPr/>
            </a:pPr>
            <a:r>
              <a:rPr lang="en-US" altLang="en-US" dirty="0">
                <a:ea typeface="ＭＳ Ｐゴシック" pitchFamily="34" charset="-128"/>
              </a:rPr>
              <a:t>         sequence of statements ;</a:t>
            </a:r>
          </a:p>
          <a:p>
            <a:pPr lvl="1">
              <a:lnSpc>
                <a:spcPct val="70000"/>
              </a:lnSpc>
              <a:buFont typeface="Monotype Sorts" charset="2"/>
              <a:buNone/>
              <a:defRPr/>
            </a:pPr>
            <a:r>
              <a:rPr lang="en-US" altLang="en-US" dirty="0">
                <a:ea typeface="ＭＳ Ｐゴシック" pitchFamily="34" charset="-128"/>
              </a:rPr>
              <a:t>		until </a:t>
            </a:r>
            <a:r>
              <a:rPr lang="en-US" altLang="en-US" dirty="0" err="1">
                <a:ea typeface="ＭＳ Ｐゴシック" pitchFamily="34" charset="-128"/>
              </a:rPr>
              <a:t>boolean</a:t>
            </a:r>
            <a:r>
              <a:rPr lang="en-US" altLang="en-US" dirty="0">
                <a:ea typeface="ＭＳ Ｐゴシック" pitchFamily="34" charset="-128"/>
              </a:rPr>
              <a:t> expression </a:t>
            </a:r>
          </a:p>
          <a:p>
            <a:pPr lvl="1">
              <a:lnSpc>
                <a:spcPct val="70000"/>
              </a:lnSpc>
              <a:buFont typeface="Monotype Sorts" charset="2"/>
              <a:buNone/>
              <a:defRPr/>
            </a:pPr>
            <a:r>
              <a:rPr lang="en-US" altLang="en-US" dirty="0">
                <a:ea typeface="ＭＳ Ｐゴシック" pitchFamily="34" charset="-128"/>
              </a:rPr>
              <a:t>		</a:t>
            </a:r>
            <a:r>
              <a:rPr lang="en-US" altLang="en-US" b="1" dirty="0">
                <a:ea typeface="ＭＳ Ｐゴシック" pitchFamily="34" charset="-128"/>
              </a:rPr>
              <a:t>end repeat</a:t>
            </a:r>
          </a:p>
          <a:p>
            <a:pPr indent="-365760"/>
            <a:endParaRPr lang="en-US" altLang="en-US" dirty="0"/>
          </a:p>
        </p:txBody>
      </p:sp>
    </p:spTree>
  </p:cSld>
  <p:clrMapOvr>
    <a:masterClrMapping/>
  </p:clrMapOvr>
  <p:transition spd="slow"/>
</p:sld>
</file>

<file path=ppt/theme/theme1.xml><?xml version="1.0" encoding="utf-8"?>
<a:theme xmlns:a="http://schemas.openxmlformats.org/drawingml/2006/main" name="2_db-5-grey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2_db-5-grey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lnDef>
  </a:objectDefaults>
  <a:extraClrSchemeLst>
    <a:extraClrScheme>
      <a:clrScheme name="2_db-5-grey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DB6</Template>
  <TotalTime>92644</TotalTime>
  <Words>2950</Words>
  <Application>Microsoft Office PowerPoint</Application>
  <PresentationFormat>On-screen Show (4:3)</PresentationFormat>
  <Paragraphs>240</Paragraphs>
  <Slides>37</Slides>
  <Notes>37</Notes>
  <HiddenSlides>8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  <vt:variant>
        <vt:lpstr>Custom Shows</vt:lpstr>
      </vt:variant>
      <vt:variant>
        <vt:i4>1</vt:i4>
      </vt:variant>
    </vt:vector>
  </HeadingPairs>
  <TitlesOfParts>
    <vt:vector size="48" baseType="lpstr">
      <vt:lpstr>MS PGothic</vt:lpstr>
      <vt:lpstr>MS PGothic</vt:lpstr>
      <vt:lpstr>Arial</vt:lpstr>
      <vt:lpstr>Helvetica</vt:lpstr>
      <vt:lpstr>Monotype Sorts</vt:lpstr>
      <vt:lpstr>Tahoma</vt:lpstr>
      <vt:lpstr>Times New Roman</vt:lpstr>
      <vt:lpstr>Webdings</vt:lpstr>
      <vt:lpstr>Wingdings</vt:lpstr>
      <vt:lpstr>2_db-5-grey</vt:lpstr>
      <vt:lpstr>Chapter 7: Advanced SQL</vt:lpstr>
      <vt:lpstr>Outline</vt:lpstr>
      <vt:lpstr>PowerPoint Presentation</vt:lpstr>
      <vt:lpstr>Functions and Procedures</vt:lpstr>
      <vt:lpstr>Declaring SQL Functions</vt:lpstr>
      <vt:lpstr>Table Functions</vt:lpstr>
      <vt:lpstr>SQL Procedures</vt:lpstr>
      <vt:lpstr>SQL Procedures (Cont.)</vt:lpstr>
      <vt:lpstr>Language Constructs for Procedures &amp; Functions</vt:lpstr>
      <vt:lpstr>Language Constructs (Cont.)</vt:lpstr>
      <vt:lpstr>Language Constructs – if-then-else</vt:lpstr>
      <vt:lpstr>Example procedure</vt:lpstr>
      <vt:lpstr>External Language Routines</vt:lpstr>
      <vt:lpstr>External Language Routines (Cont.)</vt:lpstr>
      <vt:lpstr>Security with External Language Routines</vt:lpstr>
      <vt:lpstr>PowerPoint Presentation</vt:lpstr>
      <vt:lpstr>Triggers</vt:lpstr>
      <vt:lpstr>Triggering Events and Actions in SQL</vt:lpstr>
      <vt:lpstr>Trigger to Maintain credits_earned value</vt:lpstr>
      <vt:lpstr>Statement Level Triggers</vt:lpstr>
      <vt:lpstr>When Not To Use Triggers</vt:lpstr>
      <vt:lpstr>When Not To Use Triggers (Cont.)</vt:lpstr>
      <vt:lpstr>PowerPoint Presentation</vt:lpstr>
      <vt:lpstr>Recursion in SQL</vt:lpstr>
      <vt:lpstr>The Power of Recursion</vt:lpstr>
      <vt:lpstr>The Power of Recursion</vt:lpstr>
      <vt:lpstr>Example of Fixed-Point Computation</vt:lpstr>
      <vt:lpstr>Advanced Aggregation Features</vt:lpstr>
      <vt:lpstr>Ranking</vt:lpstr>
      <vt:lpstr>Ranking</vt:lpstr>
      <vt:lpstr>Ranking (Cont.)</vt:lpstr>
      <vt:lpstr>Ranking (Cont.)</vt:lpstr>
      <vt:lpstr>Ranking (Cont.)</vt:lpstr>
      <vt:lpstr>Windowing</vt:lpstr>
      <vt:lpstr>Windowing</vt:lpstr>
      <vt:lpstr>Windowing (Cont.)</vt:lpstr>
      <vt:lpstr>End of Chapter 7</vt:lpstr>
      <vt:lpstr>Custom Show 1</vt:lpstr>
    </vt:vector>
  </TitlesOfParts>
  <Company>Lucent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7:  Relational Database Design</dc:title>
  <dc:creator>Marilyn Turnamian</dc:creator>
  <cp:lastModifiedBy>SERVER</cp:lastModifiedBy>
  <cp:revision>474</cp:revision>
  <cp:lastPrinted>1999-06-28T19:27:31Z</cp:lastPrinted>
  <dcterms:created xsi:type="dcterms:W3CDTF">2009-12-21T15:40:22Z</dcterms:created>
  <dcterms:modified xsi:type="dcterms:W3CDTF">2024-06-08T12:23:12Z</dcterms:modified>
</cp:coreProperties>
</file>