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53"/>
  </p:notesMasterIdLst>
  <p:sldIdLst>
    <p:sldId id="960" r:id="rId5"/>
    <p:sldId id="1046" r:id="rId6"/>
    <p:sldId id="1206" r:id="rId7"/>
    <p:sldId id="1207" r:id="rId8"/>
    <p:sldId id="1208" r:id="rId9"/>
    <p:sldId id="1209" r:id="rId10"/>
    <p:sldId id="1210" r:id="rId11"/>
    <p:sldId id="1211" r:id="rId12"/>
    <p:sldId id="1193" r:id="rId13"/>
    <p:sldId id="1194" r:id="rId14"/>
    <p:sldId id="1132" r:id="rId15"/>
    <p:sldId id="1133" r:id="rId16"/>
    <p:sldId id="1134" r:id="rId17"/>
    <p:sldId id="1213" r:id="rId18"/>
    <p:sldId id="1214" r:id="rId19"/>
    <p:sldId id="1135" r:id="rId20"/>
    <p:sldId id="1238" r:id="rId21"/>
    <p:sldId id="1215" r:id="rId22"/>
    <p:sldId id="1198" r:id="rId23"/>
    <p:sldId id="1223" r:id="rId24"/>
    <p:sldId id="1224" r:id="rId25"/>
    <p:sldId id="1225" r:id="rId26"/>
    <p:sldId id="1227" r:id="rId27"/>
    <p:sldId id="1228" r:id="rId28"/>
    <p:sldId id="1230" r:id="rId29"/>
    <p:sldId id="1231" r:id="rId30"/>
    <p:sldId id="1232" r:id="rId31"/>
    <p:sldId id="1233" r:id="rId32"/>
    <p:sldId id="1229" r:id="rId33"/>
    <p:sldId id="1234" r:id="rId34"/>
    <p:sldId id="1235" r:id="rId35"/>
    <p:sldId id="1236" r:id="rId36"/>
    <p:sldId id="1237" r:id="rId37"/>
    <p:sldId id="1143" r:id="rId38"/>
    <p:sldId id="1144" r:id="rId39"/>
    <p:sldId id="1146" r:id="rId40"/>
    <p:sldId id="1147" r:id="rId41"/>
    <p:sldId id="1226" r:id="rId42"/>
    <p:sldId id="1145" r:id="rId43"/>
    <p:sldId id="1148" r:id="rId44"/>
    <p:sldId id="1141" r:id="rId45"/>
    <p:sldId id="1216" r:id="rId46"/>
    <p:sldId id="1217" r:id="rId47"/>
    <p:sldId id="1218" r:id="rId48"/>
    <p:sldId id="1219" r:id="rId49"/>
    <p:sldId id="1220" r:id="rId50"/>
    <p:sldId id="1221" r:id="rId51"/>
    <p:sldId id="122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1348"/>
    <p:restoredTop sz="95597" autoAdjust="0"/>
  </p:normalViewPr>
  <p:slideViewPr>
    <p:cSldViewPr snapToGrid="0" snapToObjects="1">
      <p:cViewPr varScale="1">
        <p:scale>
          <a:sx n="85" d="100"/>
          <a:sy n="85" d="100"/>
        </p:scale>
        <p:origin x="965" y="72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643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312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371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199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2E3A9B-B4F8-4727-A85F-79B12463DE4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8897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640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098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20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962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03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5BB14E-3C47-422D-A8A9-75C760799FD6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03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 smtClean="0"/>
          </a:p>
        </p:txBody>
      </p:sp>
    </p:spTree>
    <p:extLst>
      <p:ext uri="{BB962C8B-B14F-4D97-AF65-F5344CB8AC3E}">
        <p14:creationId xmlns:p14="http://schemas.microsoft.com/office/powerpoint/2010/main" val="44160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48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469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055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331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03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816C65-C1EF-4D9B-B7EB-B7E29C0866D6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03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 smtClean="0"/>
          </a:p>
        </p:txBody>
      </p:sp>
    </p:spTree>
    <p:extLst>
      <p:ext uri="{BB962C8B-B14F-4D97-AF65-F5344CB8AC3E}">
        <p14:creationId xmlns:p14="http://schemas.microsoft.com/office/powerpoint/2010/main" val="3425510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03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97D433-5654-4062-8759-81875D893B06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03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 smtClean="0"/>
          </a:p>
        </p:txBody>
      </p:sp>
    </p:spTree>
    <p:extLst>
      <p:ext uri="{BB962C8B-B14F-4D97-AF65-F5344CB8AC3E}">
        <p14:creationId xmlns:p14="http://schemas.microsoft.com/office/powerpoint/2010/main" val="879772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03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DE2C1E-F039-437A-8039-53772FE51B36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03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 smtClean="0"/>
          </a:p>
        </p:txBody>
      </p:sp>
    </p:spTree>
    <p:extLst>
      <p:ext uri="{BB962C8B-B14F-4D97-AF65-F5344CB8AC3E}">
        <p14:creationId xmlns:p14="http://schemas.microsoft.com/office/powerpoint/2010/main" val="234908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03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8A2BA4-C20F-411D-804C-FC025D2CE1D8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03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 smtClean="0"/>
          </a:p>
        </p:txBody>
      </p:sp>
    </p:spTree>
    <p:extLst>
      <p:ext uri="{BB962C8B-B14F-4D97-AF65-F5344CB8AC3E}">
        <p14:creationId xmlns:p14="http://schemas.microsoft.com/office/powerpoint/2010/main" val="964743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03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1F6AC4-E24D-4D72-8DE9-738913FEF47B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03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 smtClean="0"/>
          </a:p>
        </p:txBody>
      </p:sp>
    </p:spTree>
    <p:extLst>
      <p:ext uri="{BB962C8B-B14F-4D97-AF65-F5344CB8AC3E}">
        <p14:creationId xmlns:p14="http://schemas.microsoft.com/office/powerpoint/2010/main" val="1746725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03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83DE15-BECC-4674-AA73-707A6EBA331A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03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 smtClean="0"/>
          </a:p>
        </p:txBody>
      </p:sp>
    </p:spTree>
    <p:extLst>
      <p:ext uri="{BB962C8B-B14F-4D97-AF65-F5344CB8AC3E}">
        <p14:creationId xmlns:p14="http://schemas.microsoft.com/office/powerpoint/2010/main" val="4092680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03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CBE412-BF56-4D00-AC13-2E79FAC28466}" type="slidenum">
              <a:rPr kumimoji="0" lang="en-US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032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1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en-US" smtClean="0"/>
          </a:p>
        </p:txBody>
      </p:sp>
    </p:spTree>
    <p:extLst>
      <p:ext uri="{BB962C8B-B14F-4D97-AF65-F5344CB8AC3E}">
        <p14:creationId xmlns:p14="http://schemas.microsoft.com/office/powerpoint/2010/main" val="339568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76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290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73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848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95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21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05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FBAEAD12-A317-469F-940F-919E1BEE41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2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A908098F-7B8B-4566-89AC-3682EABE57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24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1785B02B-6057-4F9A-90E6-7F32C551AE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9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8EBBF98E-5C03-4567-B54A-39A0B95FD9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223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8B034CD0-8687-4A01-A675-127594ECB2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11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D0898742-4E90-4CBD-A4C0-20645379F2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785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37371830-3FB3-4EBB-8FCF-1CBB721E0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276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1CCD72FA-1D61-44A1-9F16-805BC25F5B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912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5D99062B-32B0-4D43-BABE-2683A9DF9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251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35B6FA36-E3EF-4139-B2AF-338B1A273D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27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7F0964E7-3E6F-4B40-B8BE-5AF5BC87AE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14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FBAEAD12-A317-469F-940F-919E1BEE41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217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A908098F-7B8B-4566-89AC-3682EABE57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807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1785B02B-6057-4F9A-90E6-7F32C551AE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13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8EBBF98E-5C03-4567-B54A-39A0B95FD9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0424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8B034CD0-8687-4A01-A675-127594ECB2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266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D0898742-4E90-4CBD-A4C0-20645379F2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888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39991C81-956C-47AC-AF8D-2940DEC84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284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7665A-E9BA-496D-AF38-29C9F2A5FE90}" type="datetime1">
              <a:rPr lang="en-US" altLang="en-US"/>
              <a:pPr>
                <a:defRPr/>
              </a:pPr>
              <a:t>12/10/2023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37137DBC-1C4C-446E-BF65-88F7F60681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668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15A0A-5D7A-4C4C-B1DE-B64C2D80653C}" type="datetime1">
              <a:rPr lang="en-US" altLang="en-US"/>
              <a:pPr>
                <a:defRPr/>
              </a:pPr>
              <a:t>12/10/2023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AC7130AD-E0CF-48F5-A176-CA86CCFD06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1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E9811-253A-458A-8202-32FB06BF2F55}" type="datetime1">
              <a:rPr lang="en-US" altLang="en-US"/>
              <a:pPr>
                <a:defRPr/>
              </a:pPr>
              <a:t>12/10/2023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61EE706C-BEC7-441B-82F4-673CB71555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418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6A0E4-105D-46CA-A9D5-C3305C89125D}" type="datetime1">
              <a:rPr lang="en-US" altLang="en-US"/>
              <a:pPr>
                <a:defRPr/>
              </a:pPr>
              <a:t>12/10/2023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E954F053-56C7-4ACA-822A-75087F80A8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2006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FD78D-C67A-41D8-83D0-342A20361D1B}" type="datetime1">
              <a:rPr lang="en-US" altLang="en-US"/>
              <a:pPr>
                <a:defRPr/>
              </a:pPr>
              <a:t>12/10/2023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872FEAB5-B53C-4DFC-AC8B-81CA5C13E0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149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FC7F4-460F-4BC6-868F-CE81FFC9E817}" type="datetime1">
              <a:rPr lang="en-US" altLang="en-US"/>
              <a:pPr>
                <a:defRPr/>
              </a:pPr>
              <a:t>12/10/2023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6BDC783-1B42-41F2-A025-A05755EED0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4057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1BED8-211A-4BF2-AF98-99AB40D83EA8}" type="datetime1">
              <a:rPr lang="en-US" altLang="en-US"/>
              <a:pPr>
                <a:defRPr/>
              </a:pPr>
              <a:t>12/10/2023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A1AA530-E3FD-4F0D-8B5E-6BA4F3ABE9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0281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ED005-0E27-482A-805A-A4EF476CA25F}" type="datetime1">
              <a:rPr lang="en-US" altLang="en-US"/>
              <a:pPr>
                <a:defRPr/>
              </a:pPr>
              <a:t>12/10/2023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531660D7-C021-4534-B931-0635CA2D1B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3122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37E18-3D31-43EE-A7A5-3CA12C4CB966}" type="datetime1">
              <a:rPr lang="en-US" altLang="en-US"/>
              <a:pPr>
                <a:defRPr/>
              </a:pPr>
              <a:t>12/10/2023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30CC2BB9-D67C-48DE-B12F-0BD99C25A3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7570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92DC9-B297-4560-ACC0-DC30D2D11855}" type="datetime1">
              <a:rPr lang="en-US" altLang="en-US"/>
              <a:pPr>
                <a:defRPr/>
              </a:pPr>
              <a:t>12/10/2023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10427C9-4574-4D33-AC34-7895D55AEC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5748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7BEDC-8178-4807-B240-28E373900061}" type="datetime1">
              <a:rPr lang="en-US" altLang="en-US"/>
              <a:pPr>
                <a:defRPr/>
              </a:pPr>
              <a:t>12/10/2023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</a:t>
            </a:r>
            <a:fld id="{8CBE362F-47CD-4DD3-B3AD-05EB5994E6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63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37371830-3FB3-4EBB-8FCF-1CBB721E02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22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1CCD72FA-1D61-44A1-9F16-805BC25F5B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84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5D99062B-32B0-4D43-BABE-2683A9DF9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45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35B6FA36-E3EF-4139-B2AF-338B1A273D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99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7F0964E7-3E6F-4B40-B8BE-5AF5BC87AE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1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35851" y="6445250"/>
            <a:ext cx="3860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216FAFD8-ED8A-41D1-A83A-32E7A8E2F0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74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284163" indent="-28416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687388" indent="-230188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35851" y="6445250"/>
            <a:ext cx="38608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216FAFD8-ED8A-41D1-A83A-32E7A8E2F0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16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284163" indent="-28416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687388" indent="-230188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66F8273E-C0F7-4A5F-B669-88229B04731C}" type="datetime1">
              <a:rPr lang="en-US" altLang="en-US"/>
              <a:pPr>
                <a:defRPr/>
              </a:pPr>
              <a:t>12/10/2023</a:t>
            </a:fld>
            <a:endParaRPr lang="en-US" alt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35851" y="6467475"/>
            <a:ext cx="3860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2-</a:t>
            </a:r>
            <a:fld id="{1BA2F149-7A87-486B-923E-D476932CE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78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anose="020B0600070205080204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0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0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0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90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0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b="0" dirty="0"/>
              <a:t>TCP AIMD: more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36144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Multiplicative decrease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detail:  sending rate is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in half on loss detected by triple duplicate ACK (TCP Reno)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to 1 MSS (maximum segment size) when loss detected by timeout (TCP Tahoe)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FEB15F8D-408A-A649-8405-2EA6EA7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" y="336296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?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 – a distributed, asynchronous algorithm – has been shown to: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optimize congested flow rates network wide!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have desirable stability properties</a:t>
            </a:r>
          </a:p>
          <a:p>
            <a:pPr marL="10160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DCE9A74-28EC-4B49-833C-3052DE209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594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details</a:t>
            </a:r>
            <a:endParaRPr lang="en-US" sz="44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2FB642-7743-D04C-959D-0819117703FA}"/>
              </a:ext>
            </a:extLst>
          </p:cNvPr>
          <p:cNvGrpSpPr/>
          <p:nvPr/>
        </p:nvGrpSpPr>
        <p:grpSpPr>
          <a:xfrm>
            <a:off x="1116489" y="4838128"/>
            <a:ext cx="10034111" cy="1695450"/>
            <a:chOff x="1116489" y="4838128"/>
            <a:chExt cx="10034111" cy="16954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3AD1E1-01ED-504A-8B9E-72DE11AF70D1}"/>
                </a:ext>
              </a:extLst>
            </p:cNvPr>
            <p:cNvSpPr/>
            <p:nvPr/>
          </p:nvSpPr>
          <p:spPr>
            <a:xfrm>
              <a:off x="5989208" y="4895568"/>
              <a:ext cx="5161392" cy="3651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3">
              <a:extLst>
                <a:ext uri="{FF2B5EF4-FFF2-40B4-BE49-F238E27FC236}">
                  <a16:creationId xmlns:a16="http://schemas.microsoft.com/office/drawing/2014/main" id="{A0DE5D89-38AB-C14E-891D-428C6A0AD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489" y="4838128"/>
              <a:ext cx="9628822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sender limits transmission: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is dynamically adjusted in response to observed network congestion (implementing TCP congestion control)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A34342-F85F-A641-8C18-F113159FACD0}"/>
                </a:ext>
              </a:extLst>
            </p:cNvPr>
            <p:cNvGrpSpPr/>
            <p:nvPr/>
          </p:nvGrpSpPr>
          <p:grpSpPr>
            <a:xfrm>
              <a:off x="6040008" y="4887177"/>
              <a:ext cx="4888123" cy="397144"/>
              <a:chOff x="5614194" y="4809655"/>
              <a:chExt cx="4888123" cy="397144"/>
            </a:xfrm>
          </p:grpSpPr>
          <p:sp>
            <p:nvSpPr>
              <p:cNvPr id="181" name="Text Box 71">
                <a:extLst>
                  <a:ext uri="{FF2B5EF4-FFF2-40B4-BE49-F238E27FC236}">
                    <a16:creationId xmlns:a16="http://schemas.microsoft.com/office/drawing/2014/main" id="{77C08B5B-9AE1-D240-830E-26ECD6D16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4194" y="4868630"/>
                <a:ext cx="4395788" cy="338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25425" indent="-225425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225425" marR="0" lvl="0" indent="-225425" algn="l" defTabSz="914400" rtl="0" eaLnBrk="0" fontAlgn="base" latinLnBrk="0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65000"/>
                  <a:buFont typeface="Wingdings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LastByteSent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- </a:t>
                </a: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LastByteAcked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ED586FE-6CBA-AA48-85C7-A1A11BDABF7D}"/>
                  </a:ext>
                </a:extLst>
              </p:cNvPr>
              <p:cNvGrpSpPr/>
              <p:nvPr/>
            </p:nvGrpSpPr>
            <p:grpSpPr>
              <a:xfrm>
                <a:off x="9416467" y="4809655"/>
                <a:ext cx="1085850" cy="366713"/>
                <a:chOff x="7709188" y="4768381"/>
                <a:chExt cx="1085850" cy="366713"/>
              </a:xfrm>
            </p:grpSpPr>
            <p:grpSp>
              <p:nvGrpSpPr>
                <p:cNvPr id="182" name="Group 74">
                  <a:extLst>
                    <a:ext uri="{FF2B5EF4-FFF2-40B4-BE49-F238E27FC236}">
                      <a16:creationId xmlns:a16="http://schemas.microsoft.com/office/drawing/2014/main" id="{059D1AF2-00E8-024F-B782-BBF97100FE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09188" y="4789019"/>
                  <a:ext cx="350837" cy="336550"/>
                  <a:chOff x="2059" y="2097"/>
                  <a:chExt cx="221" cy="212"/>
                </a:xfrm>
              </p:grpSpPr>
              <p:sp>
                <p:nvSpPr>
                  <p:cNvPr id="183" name="Text Box 72">
                    <a:extLst>
                      <a:ext uri="{FF2B5EF4-FFF2-40B4-BE49-F238E27FC236}">
                        <a16:creationId xmlns:a16="http://schemas.microsoft.com/office/drawing/2014/main" id="{50EA1644-3183-7A41-97FA-03AEA0F526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9" y="2097"/>
                    <a:ext cx="22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&lt;</a:t>
                    </a:r>
                  </a:p>
                </p:txBody>
              </p:sp>
              <p:sp>
                <p:nvSpPr>
                  <p:cNvPr id="184" name="Line 73">
                    <a:extLst>
                      <a:ext uri="{FF2B5EF4-FFF2-40B4-BE49-F238E27FC236}">
                        <a16:creationId xmlns:a16="http://schemas.microsoft.com/office/drawing/2014/main" id="{B966005D-C4C4-C547-86E3-65FDA3A33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33" y="2269"/>
                    <a:ext cx="8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85" name="Text Box 75">
                  <a:extLst>
                    <a:ext uri="{FF2B5EF4-FFF2-40B4-BE49-F238E27FC236}">
                      <a16:creationId xmlns:a16="http://schemas.microsoft.com/office/drawing/2014/main" id="{4F80A37A-B578-A447-95BD-D5D7AC31E6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64788" y="4768381"/>
                  <a:ext cx="7302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0"/>
                      <a:cs typeface="+mn-cs"/>
                    </a:rPr>
                    <a:t>cwnd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</p:grpSp>
      <p:sp>
        <p:nvSpPr>
          <p:cNvPr id="165" name="Rectangle 47">
            <a:extLst>
              <a:ext uri="{FF2B5EF4-FFF2-40B4-BE49-F238E27FC236}">
                <a16:creationId xmlns:a16="http://schemas.microsoft.com/office/drawing/2014/main" id="{DE6B816E-28FD-F042-BAC6-6005321F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221" y="2927773"/>
            <a:ext cx="4503412" cy="107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EB66EB-894C-A043-A360-C60A865F68A4}"/>
              </a:ext>
            </a:extLst>
          </p:cNvPr>
          <p:cNvGrpSpPr/>
          <p:nvPr/>
        </p:nvGrpSpPr>
        <p:grpSpPr>
          <a:xfrm>
            <a:off x="1289051" y="2849038"/>
            <a:ext cx="1267801" cy="861704"/>
            <a:chOff x="1289051" y="2849038"/>
            <a:chExt cx="1267801" cy="861704"/>
          </a:xfrm>
        </p:grpSpPr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E3EEFD92-7050-9249-80C1-240C22D52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283" y="2849038"/>
              <a:ext cx="187569" cy="464732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" h="242">
                  <a:moveTo>
                    <a:pt x="91" y="0"/>
                  </a:moveTo>
                  <a:lnTo>
                    <a:pt x="88" y="242"/>
                  </a:lnTo>
                  <a:lnTo>
                    <a:pt x="0" y="242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57">
              <a:extLst>
                <a:ext uri="{FF2B5EF4-FFF2-40B4-BE49-F238E27FC236}">
                  <a16:creationId xmlns:a16="http://schemas.microsoft.com/office/drawing/2014/main" id="{4DCFBA68-55DB-2E45-83BC-59D80627D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3119811"/>
              <a:ext cx="986168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ACKed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C3752B-025F-E94F-8654-13F54E9C670F}"/>
              </a:ext>
            </a:extLst>
          </p:cNvPr>
          <p:cNvGrpSpPr/>
          <p:nvPr/>
        </p:nvGrpSpPr>
        <p:grpSpPr>
          <a:xfrm>
            <a:off x="3824084" y="2948877"/>
            <a:ext cx="1759290" cy="1283237"/>
            <a:chOff x="3824084" y="2948877"/>
            <a:chExt cx="1759290" cy="1283237"/>
          </a:xfrm>
        </p:grpSpPr>
        <p:sp>
          <p:nvSpPr>
            <p:cNvPr id="172" name="Text Box 59">
              <a:extLst>
                <a:ext uri="{FF2B5EF4-FFF2-40B4-BE49-F238E27FC236}">
                  <a16:creationId xmlns:a16="http://schemas.microsoft.com/office/drawing/2014/main" id="{44BFDC0C-7E1F-194B-B1D5-936A10568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525" y="3890482"/>
              <a:ext cx="1603849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 sent</a:t>
              </a:r>
            </a:p>
          </p:txBody>
        </p:sp>
        <p:sp>
          <p:nvSpPr>
            <p:cNvPr id="180" name="Freeform 69">
              <a:extLst>
                <a:ext uri="{FF2B5EF4-FFF2-40B4-BE49-F238E27FC236}">
                  <a16:creationId xmlns:a16="http://schemas.microsoft.com/office/drawing/2014/main" id="{33A90F9A-C7CE-C44A-B81F-BFED135606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24084" y="2948877"/>
              <a:ext cx="190240" cy="1102896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CF5997-36CB-D147-BC28-3AEB4C853BEA}"/>
              </a:ext>
            </a:extLst>
          </p:cNvPr>
          <p:cNvGrpSpPr/>
          <p:nvPr/>
        </p:nvGrpSpPr>
        <p:grpSpPr>
          <a:xfrm>
            <a:off x="1289051" y="1292332"/>
            <a:ext cx="4641849" cy="1497173"/>
            <a:chOff x="1289051" y="1292332"/>
            <a:chExt cx="4641849" cy="1497173"/>
          </a:xfrm>
        </p:grpSpPr>
        <p:sp>
          <p:nvSpPr>
            <p:cNvPr id="104" name="Rectangle 12">
              <a:extLst>
                <a:ext uri="{FF2B5EF4-FFF2-40B4-BE49-F238E27FC236}">
                  <a16:creationId xmlns:a16="http://schemas.microsoft.com/office/drawing/2014/main" id="{04993FEE-920A-A241-8D22-76E5FD7E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854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5" name="Rectangle 13">
              <a:extLst>
                <a:ext uri="{FF2B5EF4-FFF2-40B4-BE49-F238E27FC236}">
                  <a16:creationId xmlns:a16="http://schemas.microsoft.com/office/drawing/2014/main" id="{18E83275-ACB2-EC4C-B6DC-CBDA17C3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805" y="2036716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Rectangle 14">
              <a:extLst>
                <a:ext uri="{FF2B5EF4-FFF2-40B4-BE49-F238E27FC236}">
                  <a16:creationId xmlns:a16="http://schemas.microsoft.com/office/drawing/2014/main" id="{DAC860B7-5379-0C49-8B6D-4F42EEEC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852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7" name="Rectangle 15">
              <a:extLst>
                <a:ext uri="{FF2B5EF4-FFF2-40B4-BE49-F238E27FC236}">
                  <a16:creationId xmlns:a16="http://schemas.microsoft.com/office/drawing/2014/main" id="{850E3686-28F1-ED45-BCA0-8626CD94C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801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2B67993F-458E-AA4F-8BDA-DD554E74E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653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Rectangle 17">
              <a:extLst>
                <a:ext uri="{FF2B5EF4-FFF2-40B4-BE49-F238E27FC236}">
                  <a16:creationId xmlns:a16="http://schemas.microsoft.com/office/drawing/2014/main" id="{0FAD288D-252F-5745-BF73-6A260AA6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604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Rectangle 18">
              <a:extLst>
                <a:ext uri="{FF2B5EF4-FFF2-40B4-BE49-F238E27FC236}">
                  <a16:creationId xmlns:a16="http://schemas.microsoft.com/office/drawing/2014/main" id="{F50804B5-A9B0-B741-A2CB-DC3CFBF3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261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Rectangle 19">
              <a:extLst>
                <a:ext uri="{FF2B5EF4-FFF2-40B4-BE49-F238E27FC236}">
                  <a16:creationId xmlns:a16="http://schemas.microsoft.com/office/drawing/2014/main" id="{E9319E92-5123-8943-BEB7-081DA31A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113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C56329EF-B8DA-E848-8471-F7AB6A81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965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3" name="Rectangle 21">
              <a:extLst>
                <a:ext uri="{FF2B5EF4-FFF2-40B4-BE49-F238E27FC236}">
                  <a16:creationId xmlns:a16="http://schemas.microsoft.com/office/drawing/2014/main" id="{B6EA82BD-4235-744C-8CC2-3D0E8446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500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Rectangle 22">
              <a:extLst>
                <a:ext uri="{FF2B5EF4-FFF2-40B4-BE49-F238E27FC236}">
                  <a16:creationId xmlns:a16="http://schemas.microsoft.com/office/drawing/2014/main" id="{3AB484C5-F544-AD4F-AC56-F33B38DBB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547" y="2036716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1DD6947E-4A84-9D4E-B2FC-3A5E7F6D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498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id="{2A55A81B-B032-0840-A48D-1D5352A2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447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EBC4122E-0CCF-1548-9A66-7DCD08E7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39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26">
              <a:extLst>
                <a:ext uri="{FF2B5EF4-FFF2-40B4-BE49-F238E27FC236}">
                  <a16:creationId xmlns:a16="http://schemas.microsoft.com/office/drawing/2014/main" id="{DB7235A0-624C-DB45-8BCC-3CE6B9164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24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345917A5-9719-BB4F-9C0B-ACD89A8B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90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id="{4C1474B9-991E-6847-8B01-DE0C9513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75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1" name="Rectangle 29">
              <a:extLst>
                <a:ext uri="{FF2B5EF4-FFF2-40B4-BE49-F238E27FC236}">
                  <a16:creationId xmlns:a16="http://schemas.microsoft.com/office/drawing/2014/main" id="{1FEE069D-BAD8-8A43-9829-68BF4DBC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708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30">
              <a:extLst>
                <a:ext uri="{FF2B5EF4-FFF2-40B4-BE49-F238E27FC236}">
                  <a16:creationId xmlns:a16="http://schemas.microsoft.com/office/drawing/2014/main" id="{F6A54E32-B859-A84C-B9EB-275C556C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170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31">
              <a:extLst>
                <a:ext uri="{FF2B5EF4-FFF2-40B4-BE49-F238E27FC236}">
                  <a16:creationId xmlns:a16="http://schemas.microsoft.com/office/drawing/2014/main" id="{F693AF70-5D12-874C-A1FE-39895AB5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022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32">
              <a:extLst>
                <a:ext uri="{FF2B5EF4-FFF2-40B4-BE49-F238E27FC236}">
                  <a16:creationId xmlns:a16="http://schemas.microsoft.com/office/drawing/2014/main" id="{8AF2AC6B-DBDA-9B44-8499-2FA57D21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778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Rectangle 33">
              <a:extLst>
                <a:ext uri="{FF2B5EF4-FFF2-40B4-BE49-F238E27FC236}">
                  <a16:creationId xmlns:a16="http://schemas.microsoft.com/office/drawing/2014/main" id="{3C5EC589-0EEE-AA43-956D-7E1A6B8E7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435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34">
              <a:extLst>
                <a:ext uri="{FF2B5EF4-FFF2-40B4-BE49-F238E27FC236}">
                  <a16:creationId xmlns:a16="http://schemas.microsoft.com/office/drawing/2014/main" id="{00489FD8-0BA0-844E-AA41-BDE801D2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384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Rectangle 35">
              <a:extLst>
                <a:ext uri="{FF2B5EF4-FFF2-40B4-BE49-F238E27FC236}">
                  <a16:creationId xmlns:a16="http://schemas.microsoft.com/office/drawing/2014/main" id="{7CDE0EFB-7CC4-304D-AD89-8FC08C1F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236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Rectangle 36">
              <a:extLst>
                <a:ext uri="{FF2B5EF4-FFF2-40B4-BE49-F238E27FC236}">
                  <a16:creationId xmlns:a16="http://schemas.microsoft.com/office/drawing/2014/main" id="{6EECC216-B56D-D043-93ED-F50164EF4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698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37">
              <a:extLst>
                <a:ext uri="{FF2B5EF4-FFF2-40B4-BE49-F238E27FC236}">
                  <a16:creationId xmlns:a16="http://schemas.microsoft.com/office/drawing/2014/main" id="{2DDF4004-027D-3448-8C19-8E608E21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550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Rectangle 38">
              <a:extLst>
                <a:ext uri="{FF2B5EF4-FFF2-40B4-BE49-F238E27FC236}">
                  <a16:creationId xmlns:a16="http://schemas.microsoft.com/office/drawing/2014/main" id="{66B062CA-DE3B-DE43-ABC0-B0129B26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501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39">
              <a:extLst>
                <a:ext uri="{FF2B5EF4-FFF2-40B4-BE49-F238E27FC236}">
                  <a16:creationId xmlns:a16="http://schemas.microsoft.com/office/drawing/2014/main" id="{B8FF22AA-6251-9B4A-8B71-33B1C663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50" y="2036716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FAB9104E-A760-C644-B315-33CD7DEB1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4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84289F99-D270-C140-AA7A-F6C4AFA0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448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Rectangle 42">
              <a:extLst>
                <a:ext uri="{FF2B5EF4-FFF2-40B4-BE49-F238E27FC236}">
                  <a16:creationId xmlns:a16="http://schemas.microsoft.com/office/drawing/2014/main" id="{CDFBFB7B-6E55-9045-8777-DB8B3B13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3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AD3CDD9F-C7EC-964D-A02B-C8B9C75C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52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Rectangle 44">
              <a:extLst>
                <a:ext uri="{FF2B5EF4-FFF2-40B4-BE49-F238E27FC236}">
                  <a16:creationId xmlns:a16="http://schemas.microsoft.com/office/drawing/2014/main" id="{A68B931F-B222-6643-B4DE-15E3E835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809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3" name="Rectangle 45">
              <a:extLst>
                <a:ext uri="{FF2B5EF4-FFF2-40B4-BE49-F238E27FC236}">
                  <a16:creationId xmlns:a16="http://schemas.microsoft.com/office/drawing/2014/main" id="{7D3A9CBD-AC18-2744-9564-5C628A27F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759" y="2034797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4" name="Rectangle 46">
              <a:extLst>
                <a:ext uri="{FF2B5EF4-FFF2-40B4-BE49-F238E27FC236}">
                  <a16:creationId xmlns:a16="http://schemas.microsoft.com/office/drawing/2014/main" id="{7BD5CB89-7651-AC4B-B6A7-CB76771F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611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48">
              <a:extLst>
                <a:ext uri="{FF2B5EF4-FFF2-40B4-BE49-F238E27FC236}">
                  <a16:creationId xmlns:a16="http://schemas.microsoft.com/office/drawing/2014/main" id="{22B83E8B-5347-B046-AB4A-F500B639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488" y="1902290"/>
              <a:ext cx="4503412" cy="1075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Text Box 61">
              <a:extLst>
                <a:ext uri="{FF2B5EF4-FFF2-40B4-BE49-F238E27FC236}">
                  <a16:creationId xmlns:a16="http://schemas.microsoft.com/office/drawing/2014/main" id="{EC2166A2-B157-124D-AD95-CDDC7B2DD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882" y="1648799"/>
              <a:ext cx="805454" cy="343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rPr>
                <a:t>cwnd</a:t>
              </a: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62">
              <a:extLst>
                <a:ext uri="{FF2B5EF4-FFF2-40B4-BE49-F238E27FC236}">
                  <a16:creationId xmlns:a16="http://schemas.microsoft.com/office/drawing/2014/main" id="{A2ECB346-2348-1D42-A5A0-3073BBFAF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141" y="1750580"/>
              <a:ext cx="591506" cy="142108"/>
              <a:chOff x="4250" y="1692"/>
              <a:chExt cx="374" cy="86"/>
            </a:xfrm>
          </p:grpSpPr>
          <p:sp>
            <p:nvSpPr>
              <p:cNvPr id="175" name="Line 63">
                <a:extLst>
                  <a:ext uri="{FF2B5EF4-FFF2-40B4-BE49-F238E27FC236}">
                    <a16:creationId xmlns:a16="http://schemas.microsoft.com/office/drawing/2014/main" id="{D8AB4372-6622-194F-8B2C-95E11AB4B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" y="1738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6" name="Line 64">
                <a:extLst>
                  <a:ext uri="{FF2B5EF4-FFF2-40B4-BE49-F238E27FC236}">
                    <a16:creationId xmlns:a16="http://schemas.microsoft.com/office/drawing/2014/main" id="{90113FC4-9E6C-1344-9A19-D18BED38D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1" y="1692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7" name="Group 65">
              <a:extLst>
                <a:ext uri="{FF2B5EF4-FFF2-40B4-BE49-F238E27FC236}">
                  <a16:creationId xmlns:a16="http://schemas.microsoft.com/office/drawing/2014/main" id="{DA340DC1-A02D-8B4C-B20C-F58E960E37E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650352" y="1773625"/>
              <a:ext cx="616676" cy="149790"/>
              <a:chOff x="4250" y="1692"/>
              <a:chExt cx="374" cy="86"/>
            </a:xfrm>
          </p:grpSpPr>
          <p:sp>
            <p:nvSpPr>
              <p:cNvPr id="178" name="Line 66">
                <a:extLst>
                  <a:ext uri="{FF2B5EF4-FFF2-40B4-BE49-F238E27FC236}">
                    <a16:creationId xmlns:a16="http://schemas.microsoft.com/office/drawing/2014/main" id="{996A9ACA-B6A9-274C-AF8C-6FDF8BEA3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0" y="1746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Line 67">
                <a:extLst>
                  <a:ext uri="{FF2B5EF4-FFF2-40B4-BE49-F238E27FC236}">
                    <a16:creationId xmlns:a16="http://schemas.microsoft.com/office/drawing/2014/main" id="{1CAF8AD6-4F2D-AF41-B54A-FA702FB44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1700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7" name="Text Box 78">
              <a:extLst>
                <a:ext uri="{FF2B5EF4-FFF2-40B4-BE49-F238E27FC236}">
                  <a16:creationId xmlns:a16="http://schemas.microsoft.com/office/drawing/2014/main" id="{084366A9-52AF-9848-912D-70AD364BF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1292332"/>
              <a:ext cx="3220754" cy="369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sequence number space </a:t>
              </a:r>
            </a:p>
          </p:txBody>
        </p:sp>
      </p:grpSp>
      <p:sp>
        <p:nvSpPr>
          <p:cNvPr id="198" name="Line 51">
            <a:extLst>
              <a:ext uri="{FF2B5EF4-FFF2-40B4-BE49-F238E27FC236}">
                <a16:creationId xmlns:a16="http://schemas.microsoft.com/office/drawing/2014/main" id="{E6E4B0C6-1414-3D4F-93A5-CCA3CEEB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860" y="2875555"/>
            <a:ext cx="700041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77D345-5DCD-C84A-8957-E4F03648FFCF}"/>
              </a:ext>
            </a:extLst>
          </p:cNvPr>
          <p:cNvGrpSpPr/>
          <p:nvPr/>
        </p:nvGrpSpPr>
        <p:grpSpPr>
          <a:xfrm>
            <a:off x="4204169" y="2959619"/>
            <a:ext cx="1759165" cy="950582"/>
            <a:chOff x="4204169" y="2959619"/>
            <a:chExt cx="1759165" cy="950582"/>
          </a:xfrm>
        </p:grpSpPr>
        <p:sp>
          <p:nvSpPr>
            <p:cNvPr id="199" name="Freeform 69">
              <a:extLst>
                <a:ext uri="{FF2B5EF4-FFF2-40B4-BE49-F238E27FC236}">
                  <a16:creationId xmlns:a16="http://schemas.microsoft.com/office/drawing/2014/main" id="{59B379E2-D8BE-6243-B6FF-8D00B68FA2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4169" y="2959619"/>
              <a:ext cx="190240" cy="549834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Text Box 59">
              <a:extLst>
                <a:ext uri="{FF2B5EF4-FFF2-40B4-BE49-F238E27FC236}">
                  <a16:creationId xmlns:a16="http://schemas.microsoft.com/office/drawing/2014/main" id="{D18ACC8C-E30F-2B43-A012-02A119CFD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485" y="3319270"/>
              <a:ext cx="1603849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available but not used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AB0D8A-F035-A446-BFCD-CB14C1FE358B}"/>
              </a:ext>
            </a:extLst>
          </p:cNvPr>
          <p:cNvGrpSpPr/>
          <p:nvPr/>
        </p:nvGrpSpPr>
        <p:grpSpPr>
          <a:xfrm>
            <a:off x="7180262" y="1455737"/>
            <a:ext cx="4592627" cy="2538364"/>
            <a:chOff x="7180262" y="1455737"/>
            <a:chExt cx="4592627" cy="2538364"/>
          </a:xfrm>
        </p:grpSpPr>
        <p:sp>
          <p:nvSpPr>
            <p:cNvPr id="103" name="Rectangle 4">
              <a:extLst>
                <a:ext uri="{FF2B5EF4-FFF2-40B4-BE49-F238E27FC236}">
                  <a16:creationId xmlns:a16="http://schemas.microsoft.com/office/drawing/2014/main" id="{3906FFA2-1D5C-7540-9050-9ADF12840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0262" y="1455737"/>
              <a:ext cx="4592627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sending behavior: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roughly: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send 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bytes, wait RTT for ACKS, then send more bytes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FB518A-5432-5D44-890D-C8AC56EDFDD2}"/>
                </a:ext>
              </a:extLst>
            </p:cNvPr>
            <p:cNvGrpSpPr/>
            <p:nvPr/>
          </p:nvGrpSpPr>
          <p:grpSpPr>
            <a:xfrm>
              <a:off x="7513131" y="3110983"/>
              <a:ext cx="3751561" cy="883118"/>
              <a:chOff x="6839655" y="3035314"/>
              <a:chExt cx="3751561" cy="88311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03E68F-787C-134C-96B7-EA9979048F4F}"/>
                  </a:ext>
                </a:extLst>
              </p:cNvPr>
              <p:cNvSpPr/>
              <p:nvPr/>
            </p:nvSpPr>
            <p:spPr>
              <a:xfrm>
                <a:off x="6839655" y="3035314"/>
                <a:ext cx="3751561" cy="883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32ED096-06AB-7A4D-A7B5-17961E51AD24}"/>
                  </a:ext>
                </a:extLst>
              </p:cNvPr>
              <p:cNvGrpSpPr/>
              <p:nvPr/>
            </p:nvGrpSpPr>
            <p:grpSpPr>
              <a:xfrm>
                <a:off x="6869571" y="3107218"/>
                <a:ext cx="3634909" cy="811214"/>
                <a:chOff x="6694950" y="3614743"/>
                <a:chExt cx="3634909" cy="811214"/>
              </a:xfrm>
            </p:grpSpPr>
            <p:sp>
              <p:nvSpPr>
                <p:cNvPr id="188" name="Text Box 79">
                  <a:extLst>
                    <a:ext uri="{FF2B5EF4-FFF2-40B4-BE49-F238E27FC236}">
                      <a16:creationId xmlns:a16="http://schemas.microsoft.com/office/drawing/2014/main" id="{15B5BFBD-DF38-5B40-87E5-F81F37DAA7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4950" y="3723809"/>
                  <a:ext cx="1390637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TCP rate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189" name="Group 82">
                  <a:extLst>
                    <a:ext uri="{FF2B5EF4-FFF2-40B4-BE49-F238E27FC236}">
                      <a16:creationId xmlns:a16="http://schemas.microsoft.com/office/drawing/2014/main" id="{0CAF5E9A-5B2C-B84F-AC89-1EFE7DC4B6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48588" y="3776663"/>
                  <a:ext cx="931863" cy="441325"/>
                  <a:chOff x="4214" y="2517"/>
                  <a:chExt cx="587" cy="278"/>
                </a:xfrm>
              </p:grpSpPr>
              <p:sp>
                <p:nvSpPr>
                  <p:cNvPr id="190" name="Text Box 80">
                    <a:extLst>
                      <a:ext uri="{FF2B5EF4-FFF2-40B4-BE49-F238E27FC236}">
                        <a16:creationId xmlns:a16="http://schemas.microsoft.com/office/drawing/2014/main" id="{36C86FAE-252E-5441-8D9C-64BC30C08F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6" y="2517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  <p:sp>
                <p:nvSpPr>
                  <p:cNvPr id="191" name="Text Box 81">
                    <a:extLst>
                      <a:ext uri="{FF2B5EF4-FFF2-40B4-BE49-F238E27FC236}">
                        <a16:creationId xmlns:a16="http://schemas.microsoft.com/office/drawing/2014/main" id="{CFDD21D8-7DD6-9E4E-82CD-89F60D95E8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4" y="2564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</p:grpSp>
            <p:grpSp>
              <p:nvGrpSpPr>
                <p:cNvPr id="192" name="Group 86">
                  <a:extLst>
                    <a:ext uri="{FF2B5EF4-FFF2-40B4-BE49-F238E27FC236}">
                      <a16:creationId xmlns:a16="http://schemas.microsoft.com/office/drawing/2014/main" id="{A6A8A6BC-4690-FD46-A7A2-F81368063A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20082" y="3614743"/>
                  <a:ext cx="922336" cy="811214"/>
                  <a:chOff x="4335" y="2509"/>
                  <a:chExt cx="581" cy="511"/>
                </a:xfrm>
              </p:grpSpPr>
              <p:sp>
                <p:nvSpPr>
                  <p:cNvPr id="193" name="Text Box 83">
                    <a:extLst>
                      <a:ext uri="{FF2B5EF4-FFF2-40B4-BE49-F238E27FC236}">
                        <a16:creationId xmlns:a16="http://schemas.microsoft.com/office/drawing/2014/main" id="{2EABE0BC-E93A-7840-BC78-8917BD66E87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35" y="2509"/>
                    <a:ext cx="581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" pitchFamily="2" charset="0"/>
                        <a:ea typeface="ＭＳ Ｐゴシック" charset="0"/>
                        <a:cs typeface="+mn-cs"/>
                      </a:rPr>
                      <a:t>cwnd</a:t>
                    </a: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" pitchFamily="2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94" name="Text Box 84">
                    <a:extLst>
                      <a:ext uri="{FF2B5EF4-FFF2-40B4-BE49-F238E27FC236}">
                        <a16:creationId xmlns:a16="http://schemas.microsoft.com/office/drawing/2014/main" id="{FC380433-330D-4342-82B3-E71BEB72AF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8" y="2729"/>
                    <a:ext cx="46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RTT</a:t>
                    </a:r>
                  </a:p>
                </p:txBody>
              </p:sp>
              <p:sp>
                <p:nvSpPr>
                  <p:cNvPr id="195" name="Line 85">
                    <a:extLst>
                      <a:ext uri="{FF2B5EF4-FFF2-40B4-BE49-F238E27FC236}">
                        <a16:creationId xmlns:a16="http://schemas.microsoft.com/office/drawing/2014/main" id="{1B9F9DB8-E2FB-AE45-88BA-CC221F1D6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0" y="2763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96" name="Text Box 87">
                  <a:extLst>
                    <a:ext uri="{FF2B5EF4-FFF2-40B4-BE49-F238E27FC236}">
                      <a16:creationId xmlns:a16="http://schemas.microsoft.com/office/drawing/2014/main" id="{2A51BBA4-2F14-2F4F-A04D-EFFFF36AF4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41713" y="3823464"/>
                  <a:ext cx="118814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bytes/sec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0449D2-8107-EC4E-BA6E-0B53574C5B7E}"/>
              </a:ext>
            </a:extLst>
          </p:cNvPr>
          <p:cNvGrpSpPr/>
          <p:nvPr/>
        </p:nvGrpSpPr>
        <p:grpSpPr>
          <a:xfrm>
            <a:off x="2327097" y="2874002"/>
            <a:ext cx="1660913" cy="1379180"/>
            <a:chOff x="2327097" y="2874002"/>
            <a:chExt cx="1660913" cy="1379180"/>
          </a:xfrm>
        </p:grpSpPr>
        <p:sp>
          <p:nvSpPr>
            <p:cNvPr id="171" name="Text Box 58">
              <a:extLst>
                <a:ext uri="{FF2B5EF4-FFF2-40B4-BE49-F238E27FC236}">
                  <a16:creationId xmlns:a16="http://schemas.microsoft.com/office/drawing/2014/main" id="{245049EB-D632-CE4C-A587-BA819860D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097" y="3412952"/>
              <a:ext cx="1660913" cy="840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sent, 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bu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 not-yet </a:t>
              </a:r>
              <a:r>
                <a:rPr kumimoji="0" lang="en-US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ACKed</a:t>
              </a: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(“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in-flight”)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36A4AF-C412-6643-BB9E-A6741086FD03}"/>
                </a:ext>
              </a:extLst>
            </p:cNvPr>
            <p:cNvGrpSpPr/>
            <p:nvPr/>
          </p:nvGrpSpPr>
          <p:grpSpPr>
            <a:xfrm>
              <a:off x="2644060" y="2874002"/>
              <a:ext cx="1201888" cy="658131"/>
              <a:chOff x="2644060" y="2874003"/>
              <a:chExt cx="1201888" cy="635450"/>
            </a:xfrm>
          </p:grpSpPr>
          <p:sp>
            <p:nvSpPr>
              <p:cNvPr id="167" name="Line 51">
                <a:extLst>
                  <a:ext uri="{FF2B5EF4-FFF2-40B4-BE49-F238E27FC236}">
                    <a16:creationId xmlns:a16="http://schemas.microsoft.com/office/drawing/2014/main" id="{82259C8B-8E68-3B45-95EF-6297D889F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060" y="2874003"/>
                <a:ext cx="12018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977076-799D-1F4B-B884-156CBD02F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877" y="2898008"/>
                <a:ext cx="0" cy="611445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Slide Number Placeholder 2">
            <a:extLst>
              <a:ext uri="{FF2B5EF4-FFF2-40B4-BE49-F238E27FC236}">
                <a16:creationId xmlns:a16="http://schemas.microsoft.com/office/drawing/2014/main" id="{F3E09B12-4970-4049-B7E9-4060B63F1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9719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slow start </a:t>
            </a:r>
            <a:endParaRPr lang="en-US" sz="4400" b="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8A57114D-913B-0446-AF23-3E8C1F4B81C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384299"/>
            <a:ext cx="5118100" cy="521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connection begins, increase rate exponentially until first loss event: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MSS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every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 by incrementing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every ACK received</a:t>
            </a:r>
          </a:p>
        </p:txBody>
      </p:sp>
      <p:sp>
        <p:nvSpPr>
          <p:cNvPr id="224" name="Line 6">
            <a:extLst>
              <a:ext uri="{FF2B5EF4-FFF2-40B4-BE49-F238E27FC236}">
                <a16:creationId xmlns:a16="http://schemas.microsoft.com/office/drawing/2014/main" id="{6A528287-EE91-2148-8BF9-9042AB1CF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2306590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5" name="Text Box 8">
            <a:extLst>
              <a:ext uri="{FF2B5EF4-FFF2-40B4-BE49-F238E27FC236}">
                <a16:creationId xmlns:a16="http://schemas.microsoft.com/office/drawing/2014/main" id="{BF8683E2-9BD1-4641-8269-1F97FE16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1168352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226" name="Text Box 9">
            <a:extLst>
              <a:ext uri="{FF2B5EF4-FFF2-40B4-BE49-F238E27FC236}">
                <a16:creationId xmlns:a16="http://schemas.microsoft.com/office/drawing/2014/main" id="{C49CE5EE-9C21-9E4F-B95D-B87D2E6CA9D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91550" y="2273252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one segment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28" name="Text Box 12">
            <a:extLst>
              <a:ext uri="{FF2B5EF4-FFF2-40B4-BE49-F238E27FC236}">
                <a16:creationId xmlns:a16="http://schemas.microsoft.com/office/drawing/2014/main" id="{51858FD0-9B85-8441-9B12-8875189F6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663" y="1154065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id="{A18AC8EC-DBD1-E34E-B3EA-D3876A530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1208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Line 14">
            <a:extLst>
              <a:ext uri="{FF2B5EF4-FFF2-40B4-BE49-F238E27FC236}">
                <a16:creationId xmlns:a16="http://schemas.microsoft.com/office/drawing/2014/main" id="{77B3310E-1B60-414E-9423-328982307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4913" y="21589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9B56F2-B7D2-5247-8C5B-11CDFE50D6C7}"/>
              </a:ext>
            </a:extLst>
          </p:cNvPr>
          <p:cNvGrpSpPr/>
          <p:nvPr/>
        </p:nvGrpSpPr>
        <p:grpSpPr>
          <a:xfrm>
            <a:off x="7254875" y="2270077"/>
            <a:ext cx="304800" cy="830263"/>
            <a:chOff x="7254875" y="2270077"/>
            <a:chExt cx="304800" cy="830263"/>
          </a:xfrm>
        </p:grpSpPr>
        <p:sp>
          <p:nvSpPr>
            <p:cNvPr id="227" name="Text Box 10">
              <a:extLst>
                <a:ext uri="{FF2B5EF4-FFF2-40B4-BE49-F238E27FC236}">
                  <a16:creationId xmlns:a16="http://schemas.microsoft.com/office/drawing/2014/main" id="{A25707E3-FE96-074A-AE26-F8222C4C3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142956" y="2510584"/>
              <a:ext cx="5286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RTT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15">
              <a:extLst>
                <a:ext uri="{FF2B5EF4-FFF2-40B4-BE49-F238E27FC236}">
                  <a16:creationId xmlns:a16="http://schemas.microsoft.com/office/drawing/2014/main" id="{1BE79FAE-9CDC-7B45-A6C0-E89FC9FC2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99338" y="2270077"/>
              <a:ext cx="4762" cy="219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id="{59A77926-4B5A-AC4A-B560-0B735D6B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8863" y="2876502"/>
              <a:ext cx="4762" cy="2238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33" name="Line 17">
            <a:extLst>
              <a:ext uri="{FF2B5EF4-FFF2-40B4-BE49-F238E27FC236}">
                <a16:creationId xmlns:a16="http://schemas.microsoft.com/office/drawing/2014/main" id="{6F1B852B-55C3-8747-96CA-AA2F2AB5E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1263" y="2711402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34" name="Group 18">
            <a:extLst>
              <a:ext uri="{FF2B5EF4-FFF2-40B4-BE49-F238E27FC236}">
                <a16:creationId xmlns:a16="http://schemas.microsoft.com/office/drawing/2014/main" id="{065B59AF-8C8D-9041-B965-0C2B0A5F8CEF}"/>
              </a:ext>
            </a:extLst>
          </p:cNvPr>
          <p:cNvGrpSpPr>
            <a:grpSpLocks/>
          </p:cNvGrpSpPr>
          <p:nvPr/>
        </p:nvGrpSpPr>
        <p:grpSpPr bwMode="auto">
          <a:xfrm>
            <a:off x="9809163" y="5453015"/>
            <a:ext cx="615950" cy="366712"/>
            <a:chOff x="3317" y="3527"/>
            <a:chExt cx="388" cy="231"/>
          </a:xfrm>
        </p:grpSpPr>
        <p:sp>
          <p:nvSpPr>
            <p:cNvPr id="235" name="Rectangle 19">
              <a:extLst>
                <a:ext uri="{FF2B5EF4-FFF2-40B4-BE49-F238E27FC236}">
                  <a16:creationId xmlns:a16="http://schemas.microsoft.com/office/drawing/2014/main" id="{87C76A64-BE9B-B84D-B23B-73554D8DC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Text Box 20">
              <a:extLst>
                <a:ext uri="{FF2B5EF4-FFF2-40B4-BE49-F238E27FC236}">
                  <a16:creationId xmlns:a16="http://schemas.microsoft.com/office/drawing/2014/main" id="{0453126D-C0BC-5F4F-8DBD-30CD1FA8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time</a:t>
              </a: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00408E-3418-754E-97D5-873085045522}"/>
              </a:ext>
            </a:extLst>
          </p:cNvPr>
          <p:cNvGrpSpPr/>
          <p:nvPr/>
        </p:nvGrpSpPr>
        <p:grpSpPr>
          <a:xfrm>
            <a:off x="7585075" y="3087640"/>
            <a:ext cx="2509838" cy="438150"/>
            <a:chOff x="7585075" y="3087640"/>
            <a:chExt cx="2509838" cy="438150"/>
          </a:xfrm>
        </p:grpSpPr>
        <p:sp>
          <p:nvSpPr>
            <p:cNvPr id="237" name="Line 21">
              <a:extLst>
                <a:ext uri="{FF2B5EF4-FFF2-40B4-BE49-F238E27FC236}">
                  <a16:creationId xmlns:a16="http://schemas.microsoft.com/office/drawing/2014/main" id="{9884C69B-71B1-0942-8DD7-4BADAC4C5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838" y="308764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Line 22">
              <a:extLst>
                <a:ext uri="{FF2B5EF4-FFF2-40B4-BE49-F238E27FC236}">
                  <a16:creationId xmlns:a16="http://schemas.microsoft.com/office/drawing/2014/main" id="{51BC13AD-02C4-1049-8BE5-DF4431F84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5075" y="3173365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04703D-5DBE-F940-8D53-F844A095856D}"/>
              </a:ext>
            </a:extLst>
          </p:cNvPr>
          <p:cNvGrpSpPr/>
          <p:nvPr/>
        </p:nvGrpSpPr>
        <p:grpSpPr>
          <a:xfrm>
            <a:off x="7558088" y="3697240"/>
            <a:ext cx="2555875" cy="612775"/>
            <a:chOff x="7558088" y="3697240"/>
            <a:chExt cx="2555875" cy="612775"/>
          </a:xfrm>
        </p:grpSpPr>
        <p:sp>
          <p:nvSpPr>
            <p:cNvPr id="239" name="Line 23">
              <a:extLst>
                <a:ext uri="{FF2B5EF4-FFF2-40B4-BE49-F238E27FC236}">
                  <a16:creationId xmlns:a16="http://schemas.microsoft.com/office/drawing/2014/main" id="{4B52376E-4BCD-9A4A-845B-15A59AA4F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5075" y="3697240"/>
              <a:ext cx="2528888" cy="3619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Line 24">
              <a:extLst>
                <a:ext uri="{FF2B5EF4-FFF2-40B4-BE49-F238E27FC236}">
                  <a16:creationId xmlns:a16="http://schemas.microsoft.com/office/drawing/2014/main" id="{645C0ACA-0EDA-5E4A-9046-377D9678C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8088" y="395759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1" name="Text Box 25">
            <a:extLst>
              <a:ext uri="{FF2B5EF4-FFF2-40B4-BE49-F238E27FC236}">
                <a16:creationId xmlns:a16="http://schemas.microsoft.com/office/drawing/2014/main" id="{01076F6F-B790-D24D-9445-FAC03A5C45E4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89963" y="3059065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two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42" name="Text Box 26">
            <a:extLst>
              <a:ext uri="{FF2B5EF4-FFF2-40B4-BE49-F238E27FC236}">
                <a16:creationId xmlns:a16="http://schemas.microsoft.com/office/drawing/2014/main" id="{1B8C0342-7E57-2343-86AD-47B5AB1AA67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682038" y="4073477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four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grpSp>
        <p:nvGrpSpPr>
          <p:cNvPr id="243" name="Group 27">
            <a:extLst>
              <a:ext uri="{FF2B5EF4-FFF2-40B4-BE49-F238E27FC236}">
                <a16:creationId xmlns:a16="http://schemas.microsoft.com/office/drawing/2014/main" id="{B634F089-4244-B04A-8749-7ACF0E0264A8}"/>
              </a:ext>
            </a:extLst>
          </p:cNvPr>
          <p:cNvGrpSpPr>
            <a:grpSpLocks/>
          </p:cNvGrpSpPr>
          <p:nvPr/>
        </p:nvGrpSpPr>
        <p:grpSpPr bwMode="auto">
          <a:xfrm>
            <a:off x="7580316" y="4092527"/>
            <a:ext cx="2519363" cy="652463"/>
            <a:chOff x="3954" y="2214"/>
            <a:chExt cx="1587" cy="411"/>
          </a:xfrm>
        </p:grpSpPr>
        <p:sp>
          <p:nvSpPr>
            <p:cNvPr id="244" name="Line 28">
              <a:extLst>
                <a:ext uri="{FF2B5EF4-FFF2-40B4-BE49-F238E27FC236}">
                  <a16:creationId xmlns:a16="http://schemas.microsoft.com/office/drawing/2014/main" id="{6F92F39D-0B5B-8944-8B48-2B288C8AA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Line 29">
              <a:extLst>
                <a:ext uri="{FF2B5EF4-FFF2-40B4-BE49-F238E27FC236}">
                  <a16:creationId xmlns:a16="http://schemas.microsoft.com/office/drawing/2014/main" id="{C48577E5-7DD4-034F-9CF0-3D303E956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Line 30">
              <a:extLst>
                <a:ext uri="{FF2B5EF4-FFF2-40B4-BE49-F238E27FC236}">
                  <a16:creationId xmlns:a16="http://schemas.microsoft.com/office/drawing/2014/main" id="{B96B9B7F-8E30-7743-AEDD-727B51D6B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Line 31">
              <a:extLst>
                <a:ext uri="{FF2B5EF4-FFF2-40B4-BE49-F238E27FC236}">
                  <a16:creationId xmlns:a16="http://schemas.microsoft.com/office/drawing/2014/main" id="{B83505EC-39A5-D64D-8E5C-39A07A090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8" name="Group 32">
            <a:extLst>
              <a:ext uri="{FF2B5EF4-FFF2-40B4-BE49-F238E27FC236}">
                <a16:creationId xmlns:a16="http://schemas.microsoft.com/office/drawing/2014/main" id="{00C5C000-11E9-BE42-9849-B1B7B9E99F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866063" y="4473527"/>
            <a:ext cx="2228850" cy="604838"/>
            <a:chOff x="3954" y="2214"/>
            <a:chExt cx="1587" cy="411"/>
          </a:xfrm>
        </p:grpSpPr>
        <p:sp>
          <p:nvSpPr>
            <p:cNvPr id="249" name="Line 33">
              <a:extLst>
                <a:ext uri="{FF2B5EF4-FFF2-40B4-BE49-F238E27FC236}">
                  <a16:creationId xmlns:a16="http://schemas.microsoft.com/office/drawing/2014/main" id="{4332886D-58A3-5C48-9DD4-0435A9D31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34">
              <a:extLst>
                <a:ext uri="{FF2B5EF4-FFF2-40B4-BE49-F238E27FC236}">
                  <a16:creationId xmlns:a16="http://schemas.microsoft.com/office/drawing/2014/main" id="{C0026D13-F3ED-354E-AB62-DED685C67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35">
              <a:extLst>
                <a:ext uri="{FF2B5EF4-FFF2-40B4-BE49-F238E27FC236}">
                  <a16:creationId xmlns:a16="http://schemas.microsoft.com/office/drawing/2014/main" id="{36EDBC83-2FCD-4D49-9A45-B0773BAEE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id="{8BA1B8D7-7D1E-2947-8988-7C4595578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3" name="Group 43">
            <a:extLst>
              <a:ext uri="{FF2B5EF4-FFF2-40B4-BE49-F238E27FC236}">
                <a16:creationId xmlns:a16="http://schemas.microsoft.com/office/drawing/2014/main" id="{D0982D30-E871-F344-B80E-157861960777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492202"/>
            <a:ext cx="654050" cy="601663"/>
            <a:chOff x="-44" y="1473"/>
            <a:chExt cx="981" cy="1105"/>
          </a:xfrm>
        </p:grpSpPr>
        <p:pic>
          <p:nvPicPr>
            <p:cNvPr id="254" name="Picture 44" descr="desktop_computer_stylized_medium">
              <a:extLst>
                <a:ext uri="{FF2B5EF4-FFF2-40B4-BE49-F238E27FC236}">
                  <a16:creationId xmlns:a16="http://schemas.microsoft.com/office/drawing/2014/main" id="{0C5F9445-24EE-C948-8E49-3FEF71FC5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68D3F7F-13C8-1742-BB47-FC4C8107B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6" name="Group 46">
            <a:extLst>
              <a:ext uri="{FF2B5EF4-FFF2-40B4-BE49-F238E27FC236}">
                <a16:creationId xmlns:a16="http://schemas.microsoft.com/office/drawing/2014/main" id="{514EF769-BED4-DE47-BE55-0913ABFB155D}"/>
              </a:ext>
            </a:extLst>
          </p:cNvPr>
          <p:cNvGrpSpPr>
            <a:grpSpLocks/>
          </p:cNvGrpSpPr>
          <p:nvPr/>
        </p:nvGrpSpPr>
        <p:grpSpPr bwMode="auto">
          <a:xfrm>
            <a:off x="9877425" y="1506490"/>
            <a:ext cx="382588" cy="547687"/>
            <a:chOff x="4140" y="429"/>
            <a:chExt cx="1425" cy="2396"/>
          </a:xfrm>
        </p:grpSpPr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9A7FEAB4-C4F3-E042-96AB-2FC0D99EA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48">
              <a:extLst>
                <a:ext uri="{FF2B5EF4-FFF2-40B4-BE49-F238E27FC236}">
                  <a16:creationId xmlns:a16="http://schemas.microsoft.com/office/drawing/2014/main" id="{0E59C13E-BE84-BA48-8D46-C29C02703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49">
              <a:extLst>
                <a:ext uri="{FF2B5EF4-FFF2-40B4-BE49-F238E27FC236}">
                  <a16:creationId xmlns:a16="http://schemas.microsoft.com/office/drawing/2014/main" id="{CF502E49-4DFE-2340-8749-43933F83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50">
              <a:extLst>
                <a:ext uri="{FF2B5EF4-FFF2-40B4-BE49-F238E27FC236}">
                  <a16:creationId xmlns:a16="http://schemas.microsoft.com/office/drawing/2014/main" id="{C8ED811D-DAEF-B141-A80E-204FE9D1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Rectangle 51">
              <a:extLst>
                <a:ext uri="{FF2B5EF4-FFF2-40B4-BE49-F238E27FC236}">
                  <a16:creationId xmlns:a16="http://schemas.microsoft.com/office/drawing/2014/main" id="{E540E7B8-30E6-B846-823A-6925D960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2" name="Group 52">
              <a:extLst>
                <a:ext uri="{FF2B5EF4-FFF2-40B4-BE49-F238E27FC236}">
                  <a16:creationId xmlns:a16="http://schemas.microsoft.com/office/drawing/2014/main" id="{DE3F2659-D2D6-6C4C-9DF4-EEDFBE720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7" name="AutoShape 53">
                <a:extLst>
                  <a:ext uri="{FF2B5EF4-FFF2-40B4-BE49-F238E27FC236}">
                    <a16:creationId xmlns:a16="http://schemas.microsoft.com/office/drawing/2014/main" id="{0ABA0FE6-EF08-7D42-838B-AEB8F187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8" name="AutoShape 54">
                <a:extLst>
                  <a:ext uri="{FF2B5EF4-FFF2-40B4-BE49-F238E27FC236}">
                    <a16:creationId xmlns:a16="http://schemas.microsoft.com/office/drawing/2014/main" id="{AD5B052B-FFFB-424E-B4B9-AC7809F4B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3" name="Rectangle 55">
              <a:extLst>
                <a:ext uri="{FF2B5EF4-FFF2-40B4-BE49-F238E27FC236}">
                  <a16:creationId xmlns:a16="http://schemas.microsoft.com/office/drawing/2014/main" id="{E9301038-767E-E14B-8FDB-B55EE9CA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56">
              <a:extLst>
                <a:ext uri="{FF2B5EF4-FFF2-40B4-BE49-F238E27FC236}">
                  <a16:creationId xmlns:a16="http://schemas.microsoft.com/office/drawing/2014/main" id="{2654E7B8-586D-8C4D-A5CD-CC6977E95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5" name="AutoShape 57">
                <a:extLst>
                  <a:ext uri="{FF2B5EF4-FFF2-40B4-BE49-F238E27FC236}">
                    <a16:creationId xmlns:a16="http://schemas.microsoft.com/office/drawing/2014/main" id="{4E195FC5-FC94-1542-9BBD-0BDFF1D5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6" name="AutoShape 58">
                <a:extLst>
                  <a:ext uri="{FF2B5EF4-FFF2-40B4-BE49-F238E27FC236}">
                    <a16:creationId xmlns:a16="http://schemas.microsoft.com/office/drawing/2014/main" id="{7E2D9C3B-E255-964C-9508-E66C9FF59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Rectangle 59">
              <a:extLst>
                <a:ext uri="{FF2B5EF4-FFF2-40B4-BE49-F238E27FC236}">
                  <a16:creationId xmlns:a16="http://schemas.microsoft.com/office/drawing/2014/main" id="{0D35C755-AFBC-C143-94D5-E34C8F25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Rectangle 60">
              <a:extLst>
                <a:ext uri="{FF2B5EF4-FFF2-40B4-BE49-F238E27FC236}">
                  <a16:creationId xmlns:a16="http://schemas.microsoft.com/office/drawing/2014/main" id="{8990E763-A8F8-E645-8A01-F6B16D85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7" name="Group 61">
              <a:extLst>
                <a:ext uri="{FF2B5EF4-FFF2-40B4-BE49-F238E27FC236}">
                  <a16:creationId xmlns:a16="http://schemas.microsoft.com/office/drawing/2014/main" id="{6F65B17F-5946-9A47-9972-2B907C059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3" name="AutoShape 62">
                <a:extLst>
                  <a:ext uri="{FF2B5EF4-FFF2-40B4-BE49-F238E27FC236}">
                    <a16:creationId xmlns:a16="http://schemas.microsoft.com/office/drawing/2014/main" id="{F08D8399-0C1A-1847-A17B-5B4FDBE7F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4" name="AutoShape 63">
                <a:extLst>
                  <a:ext uri="{FF2B5EF4-FFF2-40B4-BE49-F238E27FC236}">
                    <a16:creationId xmlns:a16="http://schemas.microsoft.com/office/drawing/2014/main" id="{99FEA9D9-F58C-C34F-AA76-A96DFE0CE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8" name="Freeform 64">
              <a:extLst>
                <a:ext uri="{FF2B5EF4-FFF2-40B4-BE49-F238E27FC236}">
                  <a16:creationId xmlns:a16="http://schemas.microsoft.com/office/drawing/2014/main" id="{76F83DEB-6CB2-5740-875B-1B89844B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65">
              <a:extLst>
                <a:ext uri="{FF2B5EF4-FFF2-40B4-BE49-F238E27FC236}">
                  <a16:creationId xmlns:a16="http://schemas.microsoft.com/office/drawing/2014/main" id="{7398C74D-4650-204D-91E2-CBB3BD64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1" name="AutoShape 66">
                <a:extLst>
                  <a:ext uri="{FF2B5EF4-FFF2-40B4-BE49-F238E27FC236}">
                    <a16:creationId xmlns:a16="http://schemas.microsoft.com/office/drawing/2014/main" id="{039023CA-977C-5946-9E46-D41AFAF2B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2" name="AutoShape 67">
                <a:extLst>
                  <a:ext uri="{FF2B5EF4-FFF2-40B4-BE49-F238E27FC236}">
                    <a16:creationId xmlns:a16="http://schemas.microsoft.com/office/drawing/2014/main" id="{A95F4972-A071-D241-8DB3-965104C3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70" name="Rectangle 68">
              <a:extLst>
                <a:ext uri="{FF2B5EF4-FFF2-40B4-BE49-F238E27FC236}">
                  <a16:creationId xmlns:a16="http://schemas.microsoft.com/office/drawing/2014/main" id="{87EA3775-452B-1C4A-BCB4-1F82D746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Freeform 69">
              <a:extLst>
                <a:ext uri="{FF2B5EF4-FFF2-40B4-BE49-F238E27FC236}">
                  <a16:creationId xmlns:a16="http://schemas.microsoft.com/office/drawing/2014/main" id="{45913A8B-722F-4340-A919-72B4EE03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Freeform 70">
              <a:extLst>
                <a:ext uri="{FF2B5EF4-FFF2-40B4-BE49-F238E27FC236}">
                  <a16:creationId xmlns:a16="http://schemas.microsoft.com/office/drawing/2014/main" id="{2676EFF8-49E0-8440-A1AD-B54B20D4F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Oval 71">
              <a:extLst>
                <a:ext uri="{FF2B5EF4-FFF2-40B4-BE49-F238E27FC236}">
                  <a16:creationId xmlns:a16="http://schemas.microsoft.com/office/drawing/2014/main" id="{1F85A707-5AE3-F64D-94EF-B9C82DB6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Freeform 72">
              <a:extLst>
                <a:ext uri="{FF2B5EF4-FFF2-40B4-BE49-F238E27FC236}">
                  <a16:creationId xmlns:a16="http://schemas.microsoft.com/office/drawing/2014/main" id="{CAAAAF2D-30B7-D84B-BF96-1507DDCB2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AutoShape 73">
              <a:extLst>
                <a:ext uri="{FF2B5EF4-FFF2-40B4-BE49-F238E27FC236}">
                  <a16:creationId xmlns:a16="http://schemas.microsoft.com/office/drawing/2014/main" id="{BA3EE2C3-2176-8A45-B380-5804587A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AutoShape 74">
              <a:extLst>
                <a:ext uri="{FF2B5EF4-FFF2-40B4-BE49-F238E27FC236}">
                  <a16:creationId xmlns:a16="http://schemas.microsoft.com/office/drawing/2014/main" id="{08D47FAF-BF1B-1F44-985D-760303B4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7" name="Oval 75">
              <a:extLst>
                <a:ext uri="{FF2B5EF4-FFF2-40B4-BE49-F238E27FC236}">
                  <a16:creationId xmlns:a16="http://schemas.microsoft.com/office/drawing/2014/main" id="{AF962D89-4DC3-CB40-AD48-4E975B0F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Oval 76">
              <a:extLst>
                <a:ext uri="{FF2B5EF4-FFF2-40B4-BE49-F238E27FC236}">
                  <a16:creationId xmlns:a16="http://schemas.microsoft.com/office/drawing/2014/main" id="{BA8014D1-6702-5849-87C3-1AE05DDF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77">
              <a:extLst>
                <a:ext uri="{FF2B5EF4-FFF2-40B4-BE49-F238E27FC236}">
                  <a16:creationId xmlns:a16="http://schemas.microsoft.com/office/drawing/2014/main" id="{3083C069-59B7-F047-91ED-17672B32B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Rectangle 78">
              <a:extLst>
                <a:ext uri="{FF2B5EF4-FFF2-40B4-BE49-F238E27FC236}">
                  <a16:creationId xmlns:a16="http://schemas.microsoft.com/office/drawing/2014/main" id="{A0E616B9-1439-8B49-B42F-245B61F6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3" name="Rectangle 3">
            <a:extLst>
              <a:ext uri="{FF2B5EF4-FFF2-40B4-BE49-F238E27FC236}">
                <a16:creationId xmlns:a16="http://schemas.microsoft.com/office/drawing/2014/main" id="{E8DFB3C6-E718-DE4A-87C1-CF7178F7C295}"/>
              </a:ext>
            </a:extLst>
          </p:cNvPr>
          <p:cNvSpPr txBox="1">
            <a:spLocks noChangeArrowheads="1"/>
          </p:cNvSpPr>
          <p:nvPr/>
        </p:nvSpPr>
        <p:spPr>
          <a:xfrm>
            <a:off x="1168400" y="4597399"/>
            <a:ext cx="5118100" cy="190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rate is slow, but ramps up exponentially fast</a:t>
            </a:r>
          </a:p>
        </p:txBody>
      </p: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E6BF77EC-AB9F-944C-99D2-21B2DB40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6" grpId="0"/>
      <p:bldP spid="233" grpId="0" animBg="1"/>
      <p:bldP spid="241" grpId="0"/>
      <p:bldP spid="242" grpId="0"/>
      <p:bldP spid="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467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from slow start to congestion avoidance</a:t>
            </a:r>
            <a:endParaRPr lang="en-US" sz="4400" b="0" dirty="0"/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2C9AD9FD-A93B-FF4D-B019-6827A14601C2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382665"/>
            <a:ext cx="5054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should the exponential increase switch to linear?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gets to 1/2 of its value before timeout.</a:t>
            </a: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38B71F69-39D9-954A-BA33-6A5861B7704D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3528965"/>
            <a:ext cx="4927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loss event,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set to 1/2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before loss event</a:t>
            </a:r>
          </a:p>
        </p:txBody>
      </p:sp>
      <p:pic>
        <p:nvPicPr>
          <p:cNvPr id="79" name="Picture 7">
            <a:extLst>
              <a:ext uri="{FF2B5EF4-FFF2-40B4-BE49-F238E27FC236}">
                <a16:creationId xmlns:a16="http://schemas.microsoft.com/office/drawing/2014/main" id="{E19775EA-E95E-BD43-909F-67A89A00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7" y="1889345"/>
            <a:ext cx="5536882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0" name="TextBox 1">
            <a:extLst>
              <a:ext uri="{FF2B5EF4-FFF2-40B4-BE49-F238E27FC236}">
                <a16:creationId xmlns:a16="http://schemas.microsoft.com/office/drawing/2014/main" id="{E6044695-E347-A24B-9CB7-78BC77131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35312"/>
            <a:ext cx="9756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kurose_ross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/interactive/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A3F5F-F42B-F04E-BB6A-D57835C29067}"/>
              </a:ext>
            </a:extLst>
          </p:cNvPr>
          <p:cNvSpPr/>
          <p:nvPr/>
        </p:nvSpPr>
        <p:spPr>
          <a:xfrm>
            <a:off x="7851775" y="3825875"/>
            <a:ext cx="85090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EA2FA-AD20-B940-ADBA-D9DD40684573}"/>
              </a:ext>
            </a:extLst>
          </p:cNvPr>
          <p:cNvSpPr/>
          <p:nvPr/>
        </p:nvSpPr>
        <p:spPr>
          <a:xfrm>
            <a:off x="7677150" y="3924300"/>
            <a:ext cx="8509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B7EED-D8C9-284D-9A93-58D1D9D4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3804496"/>
            <a:ext cx="1003300" cy="234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E33F83-60EE-F54A-B838-917BE2E70995}"/>
              </a:ext>
            </a:extLst>
          </p:cNvPr>
          <p:cNvSpPr/>
          <p:nvPr/>
        </p:nvSpPr>
        <p:spPr>
          <a:xfrm>
            <a:off x="9194800" y="1892300"/>
            <a:ext cx="2133600" cy="248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84EDA-6A29-2941-A0A9-C122E26F942B}"/>
              </a:ext>
            </a:extLst>
          </p:cNvPr>
          <p:cNvSpPr txBox="1"/>
          <p:nvPr/>
        </p:nvSpPr>
        <p:spPr>
          <a:xfrm>
            <a:off x="9067800" y="2197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32F645E-415D-7B49-B6B8-127E8033C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9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TCP Reno (example scenario)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32" y="1489075"/>
            <a:ext cx="8900535" cy="48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0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 (TCP Reno)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</a:t>
            </a:r>
            <a:r>
              <a:rPr lang="en-CA" dirty="0" err="1" smtClean="0"/>
              <a:t>cwnd</a:t>
            </a:r>
            <a:r>
              <a:rPr lang="en-CA" dirty="0" smtClean="0"/>
              <a:t> </a:t>
            </a:r>
            <a:r>
              <a:rPr lang="en-CA" dirty="0"/>
              <a:t>is below Threshold, sender </a:t>
            </a:r>
            <a:r>
              <a:rPr lang="en-CA" dirty="0" smtClean="0"/>
              <a:t>in slow-start </a:t>
            </a:r>
            <a:r>
              <a:rPr lang="en-CA" dirty="0"/>
              <a:t>phase, window grows exponentially (</a:t>
            </a:r>
            <a:r>
              <a:rPr lang="en-CA" dirty="0" smtClean="0"/>
              <a:t>until loss </a:t>
            </a:r>
            <a:r>
              <a:rPr lang="en-CA" dirty="0"/>
              <a:t>event or exceeding threshold).</a:t>
            </a:r>
          </a:p>
          <a:p>
            <a:r>
              <a:rPr lang="en-CA" dirty="0" smtClean="0"/>
              <a:t>When </a:t>
            </a:r>
            <a:r>
              <a:rPr lang="en-CA" dirty="0" err="1" smtClean="0"/>
              <a:t>cwnd</a:t>
            </a:r>
            <a:r>
              <a:rPr lang="en-CA" dirty="0" smtClean="0"/>
              <a:t> </a:t>
            </a:r>
            <a:r>
              <a:rPr lang="en-CA" dirty="0"/>
              <a:t>is above Threshold, sender is </a:t>
            </a:r>
            <a:r>
              <a:rPr lang="en-CA" dirty="0" smtClean="0"/>
              <a:t>in congestion-avoidance </a:t>
            </a:r>
            <a:r>
              <a:rPr lang="en-CA" dirty="0"/>
              <a:t>phase, window grows linearly.</a:t>
            </a:r>
          </a:p>
          <a:p>
            <a:r>
              <a:rPr lang="en-CA" dirty="0"/>
              <a:t>When timeout occurs, Threshold set to </a:t>
            </a:r>
            <a:r>
              <a:rPr lang="en-CA" dirty="0" err="1"/>
              <a:t>cwnd</a:t>
            </a:r>
            <a:r>
              <a:rPr lang="en-CA" dirty="0"/>
              <a:t>/2 and </a:t>
            </a:r>
            <a:r>
              <a:rPr lang="en-CA" dirty="0" err="1"/>
              <a:t>cwnd</a:t>
            </a:r>
            <a:r>
              <a:rPr lang="en-CA" dirty="0"/>
              <a:t> is set to 1 </a:t>
            </a:r>
            <a:r>
              <a:rPr lang="en-CA" dirty="0" smtClean="0"/>
              <a:t>MSS.</a:t>
            </a:r>
          </a:p>
          <a:p>
            <a:r>
              <a:rPr lang="en-CA" dirty="0" smtClean="0"/>
              <a:t>When </a:t>
            </a:r>
            <a:r>
              <a:rPr lang="en-CA" dirty="0"/>
              <a:t>a triple duplicate ACK occurs, </a:t>
            </a:r>
            <a:r>
              <a:rPr lang="en-CA" dirty="0" smtClean="0"/>
              <a:t>Threshold set </a:t>
            </a:r>
            <a:r>
              <a:rPr lang="en-CA" dirty="0"/>
              <a:t>to </a:t>
            </a:r>
            <a:r>
              <a:rPr lang="en-CA" dirty="0" err="1" smtClean="0"/>
              <a:t>cwnd</a:t>
            </a:r>
            <a:r>
              <a:rPr lang="en-CA" dirty="0" smtClean="0"/>
              <a:t>/2 </a:t>
            </a:r>
            <a:r>
              <a:rPr lang="en-CA" dirty="0"/>
              <a:t>and </a:t>
            </a:r>
            <a:r>
              <a:rPr lang="en-CA" dirty="0" err="1" smtClean="0"/>
              <a:t>cwnd</a:t>
            </a:r>
            <a:r>
              <a:rPr lang="en-CA" dirty="0" smtClean="0"/>
              <a:t> </a:t>
            </a:r>
            <a:r>
              <a:rPr lang="en-CA" dirty="0"/>
              <a:t>set to </a:t>
            </a:r>
            <a:r>
              <a:rPr lang="en-CA" dirty="0" smtClean="0"/>
              <a:t>Threshold (also </a:t>
            </a:r>
            <a:r>
              <a:rPr lang="en-CA" dirty="0"/>
              <a:t>fast </a:t>
            </a:r>
            <a:r>
              <a:rPr lang="en-CA" dirty="0" smtClean="0"/>
              <a:t>retransmit happens).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9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32962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Summary: TCP congestion control</a:t>
            </a:r>
            <a:endParaRPr lang="en-US" sz="4400" b="0" dirty="0"/>
          </a:p>
        </p:txBody>
      </p:sp>
      <p:grpSp>
        <p:nvGrpSpPr>
          <p:cNvPr id="120" name="Group 240">
            <a:extLst>
              <a:ext uri="{FF2B5EF4-FFF2-40B4-BE49-F238E27FC236}">
                <a16:creationId xmlns:a16="http://schemas.microsoft.com/office/drawing/2014/main" id="{B8318BC0-AA34-2B4C-984C-EDCF98015A80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967944"/>
            <a:ext cx="2133600" cy="814388"/>
            <a:chOff x="2168" y="1727"/>
            <a:chExt cx="1344" cy="513"/>
          </a:xfrm>
        </p:grpSpPr>
        <p:grpSp>
          <p:nvGrpSpPr>
            <p:cNvPr id="121" name="Group 171">
              <a:extLst>
                <a:ext uri="{FF2B5EF4-FFF2-40B4-BE49-F238E27FC236}">
                  <a16:creationId xmlns:a16="http://schemas.microsoft.com/office/drawing/2014/main" id="{D4CA30E0-0C2B-AE49-9354-140DEA72F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23" name="Text Box 172">
                <a:extLst>
                  <a:ext uri="{FF2B5EF4-FFF2-40B4-BE49-F238E27FC236}">
                    <a16:creationId xmlns:a16="http://schemas.microsoft.com/office/drawing/2014/main" id="{FF8E7E11-C655-8C41-BFE2-A6DA1E486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24" name="Text Box 173">
                <a:extLst>
                  <a:ext uri="{FF2B5EF4-FFF2-40B4-BE49-F238E27FC236}">
                    <a16:creationId xmlns:a16="http://schemas.microsoft.com/office/drawing/2014/main" id="{781154BA-9409-094D-BBC4-EE21CE699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25" name="Line 174">
                <a:extLst>
                  <a:ext uri="{FF2B5EF4-FFF2-40B4-BE49-F238E27FC236}">
                    <a16:creationId xmlns:a16="http://schemas.microsoft.com/office/drawing/2014/main" id="{23E8607A-0151-5141-A774-0AAB4333E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2" name="Line 175">
              <a:extLst>
                <a:ext uri="{FF2B5EF4-FFF2-40B4-BE49-F238E27FC236}">
                  <a16:creationId xmlns:a16="http://schemas.microsoft.com/office/drawing/2014/main" id="{480EB5CD-B8F2-AD46-B2D4-50FE6302F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6" name="Group 239">
            <a:extLst>
              <a:ext uri="{FF2B5EF4-FFF2-40B4-BE49-F238E27FC236}">
                <a16:creationId xmlns:a16="http://schemas.microsoft.com/office/drawing/2014/main" id="{BEAEB11D-18E7-8047-A552-B728B0628FCC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2491694"/>
            <a:ext cx="2133600" cy="398463"/>
            <a:chOff x="2187" y="1427"/>
            <a:chExt cx="1344" cy="251"/>
          </a:xfrm>
        </p:grpSpPr>
        <p:sp>
          <p:nvSpPr>
            <p:cNvPr id="127" name="Line 176">
              <a:extLst>
                <a:ext uri="{FF2B5EF4-FFF2-40B4-BE49-F238E27FC236}">
                  <a16:creationId xmlns:a16="http://schemas.microsoft.com/office/drawing/2014/main" id="{D84A4978-7B73-A04D-B0FB-C9ECAA3BFB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Text Box 181">
              <a:extLst>
                <a:ext uri="{FF2B5EF4-FFF2-40B4-BE49-F238E27FC236}">
                  <a16:creationId xmlns:a16="http://schemas.microsoft.com/office/drawing/2014/main" id="{67AF987A-C53D-534B-8C98-26557C3B4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182">
              <a:extLst>
                <a:ext uri="{FF2B5EF4-FFF2-40B4-BE49-F238E27FC236}">
                  <a16:creationId xmlns:a16="http://schemas.microsoft.com/office/drawing/2014/main" id="{0957FCBB-06D0-8E4D-B983-2F2597BDE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30" name="Group 183">
              <a:extLst>
                <a:ext uri="{FF2B5EF4-FFF2-40B4-BE49-F238E27FC236}">
                  <a16:creationId xmlns:a16="http://schemas.microsoft.com/office/drawing/2014/main" id="{2A6AF175-C9C0-F044-9ECF-011972294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31" name="Text Box 184">
                <a:extLst>
                  <a:ext uri="{FF2B5EF4-FFF2-40B4-BE49-F238E27FC236}">
                    <a16:creationId xmlns:a16="http://schemas.microsoft.com/office/drawing/2014/main" id="{69E43EDF-5B05-364C-B439-379F8E8E5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&gt; ssthresh</a:t>
                </a:r>
              </a:p>
            </p:txBody>
          </p:sp>
          <p:sp>
            <p:nvSpPr>
              <p:cNvPr id="132" name="Line 185">
                <a:extLst>
                  <a:ext uri="{FF2B5EF4-FFF2-40B4-BE49-F238E27FC236}">
                    <a16:creationId xmlns:a16="http://schemas.microsoft.com/office/drawing/2014/main" id="{A2D5E496-DCFA-5A4E-A6E2-D2DB45689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33" name="Group 242">
            <a:extLst>
              <a:ext uri="{FF2B5EF4-FFF2-40B4-BE49-F238E27FC236}">
                <a16:creationId xmlns:a16="http://schemas.microsoft.com/office/drawing/2014/main" id="{47D1413D-A42B-8C4D-87CC-5C4E42849EFF}"/>
              </a:ext>
            </a:extLst>
          </p:cNvPr>
          <p:cNvGrpSpPr>
            <a:grpSpLocks/>
          </p:cNvGrpSpPr>
          <p:nvPr/>
        </p:nvGrpSpPr>
        <p:grpSpPr bwMode="auto">
          <a:xfrm>
            <a:off x="7118352" y="1429657"/>
            <a:ext cx="2782888" cy="2398713"/>
            <a:chOff x="3476" y="786"/>
            <a:chExt cx="1753" cy="1511"/>
          </a:xfrm>
        </p:grpSpPr>
        <p:grpSp>
          <p:nvGrpSpPr>
            <p:cNvPr id="134" name="Group 164">
              <a:extLst>
                <a:ext uri="{FF2B5EF4-FFF2-40B4-BE49-F238E27FC236}">
                  <a16:creationId xmlns:a16="http://schemas.microsoft.com/office/drawing/2014/main" id="{13A111CF-BAAF-8E4B-AD25-85FAC5339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" y="1330"/>
              <a:ext cx="820" cy="754"/>
              <a:chOff x="2293" y="2021"/>
              <a:chExt cx="820" cy="754"/>
            </a:xfrm>
          </p:grpSpPr>
          <p:sp>
            <p:nvSpPr>
              <p:cNvPr id="146" name="Oval 165">
                <a:extLst>
                  <a:ext uri="{FF2B5EF4-FFF2-40B4-BE49-F238E27FC236}">
                    <a16:creationId xmlns:a16="http://schemas.microsoft.com/office/drawing/2014/main" id="{7F0D89BB-B178-8C49-9E72-934506A1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7" name="Text Box 166">
                <a:extLst>
                  <a:ext uri="{FF2B5EF4-FFF2-40B4-BE49-F238E27FC236}">
                    <a16:creationId xmlns:a16="http://schemas.microsoft.com/office/drawing/2014/main" id="{F3628968-0539-164C-B861-FF5A02A9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4" y="2191"/>
                <a:ext cx="81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congestion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avoidance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35" name="Group 190">
              <a:extLst>
                <a:ext uri="{FF2B5EF4-FFF2-40B4-BE49-F238E27FC236}">
                  <a16:creationId xmlns:a16="http://schemas.microsoft.com/office/drawing/2014/main" id="{412FAE5F-D426-1A41-B7BF-9EE3E24BC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786"/>
              <a:ext cx="1496" cy="575"/>
              <a:chOff x="3499" y="904"/>
              <a:chExt cx="1496" cy="575"/>
            </a:xfrm>
          </p:grpSpPr>
          <p:sp>
            <p:nvSpPr>
              <p:cNvPr id="142" name="Text Box 191">
                <a:extLst>
                  <a:ext uri="{FF2B5EF4-FFF2-40B4-BE49-F238E27FC236}">
                    <a16:creationId xmlns:a16="http://schemas.microsoft.com/office/drawing/2014/main" id="{44318C88-BEF5-7146-AE72-3458C7D49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" y="103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MSS    (MSS/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)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3" name="Line 192">
                <a:extLst>
                  <a:ext uri="{FF2B5EF4-FFF2-40B4-BE49-F238E27FC236}">
                    <a16:creationId xmlns:a16="http://schemas.microsoft.com/office/drawing/2014/main" id="{EC5DE775-BD59-2247-B940-402844468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4" name="Text Box 193">
                <a:extLst>
                  <a:ext uri="{FF2B5EF4-FFF2-40B4-BE49-F238E27FC236}">
                    <a16:creationId xmlns:a16="http://schemas.microsoft.com/office/drawing/2014/main" id="{1953AC16-16E8-A640-AE22-73DEDE1D3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4" y="915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  <p:sp>
            <p:nvSpPr>
              <p:cNvPr id="145" name="Text Box 194">
                <a:extLst>
                  <a:ext uri="{FF2B5EF4-FFF2-40B4-BE49-F238E27FC236}">
                    <a16:creationId xmlns:a16="http://schemas.microsoft.com/office/drawing/2014/main" id="{6D1C4C5E-4778-AF4F-812A-CF7A44F21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7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+mn-cs"/>
                  </a:rPr>
                  <a:t>.</a:t>
                </a:r>
              </a:p>
            </p:txBody>
          </p:sp>
        </p:grpSp>
        <p:sp>
          <p:nvSpPr>
            <p:cNvPr id="136" name="Freeform 195">
              <a:extLst>
                <a:ext uri="{FF2B5EF4-FFF2-40B4-BE49-F238E27FC236}">
                  <a16:creationId xmlns:a16="http://schemas.microsoft.com/office/drawing/2014/main" id="{4555525A-5282-E944-A402-41F5363AC763}"/>
                </a:ext>
              </a:extLst>
            </p:cNvPr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37" name="Group 196">
              <a:extLst>
                <a:ext uri="{FF2B5EF4-FFF2-40B4-BE49-F238E27FC236}">
                  <a16:creationId xmlns:a16="http://schemas.microsoft.com/office/drawing/2014/main" id="{9CDBEBEA-0E7D-9247-8F24-8B50DDA32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9" y="1909"/>
              <a:ext cx="740" cy="388"/>
              <a:chOff x="4254" y="2922"/>
              <a:chExt cx="740" cy="388"/>
            </a:xfrm>
          </p:grpSpPr>
          <p:sp>
            <p:nvSpPr>
              <p:cNvPr id="139" name="Text Box 197">
                <a:extLst>
                  <a:ext uri="{FF2B5EF4-FFF2-40B4-BE49-F238E27FC236}">
                    <a16:creationId xmlns:a16="http://schemas.microsoft.com/office/drawing/2014/main" id="{F06A41AE-1F53-A747-A3E3-199BBEDFE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Line 198">
                <a:extLst>
                  <a:ext uri="{FF2B5EF4-FFF2-40B4-BE49-F238E27FC236}">
                    <a16:creationId xmlns:a16="http://schemas.microsoft.com/office/drawing/2014/main" id="{115AC45A-332B-D742-9EEC-EB81F6D52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1" name="Text Box 199">
                <a:extLst>
                  <a:ext uri="{FF2B5EF4-FFF2-40B4-BE49-F238E27FC236}">
                    <a16:creationId xmlns:a16="http://schemas.microsoft.com/office/drawing/2014/main" id="{6DB70069-D3EA-8747-8535-1CB6F40D1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38" name="Freeform 200">
              <a:extLst>
                <a:ext uri="{FF2B5EF4-FFF2-40B4-BE49-F238E27FC236}">
                  <a16:creationId xmlns:a16="http://schemas.microsoft.com/office/drawing/2014/main" id="{0667830A-5A65-8243-809F-9599C40170E1}"/>
                </a:ext>
              </a:extLst>
            </p:cNvPr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8" name="Group 245">
            <a:extLst>
              <a:ext uri="{FF2B5EF4-FFF2-40B4-BE49-F238E27FC236}">
                <a16:creationId xmlns:a16="http://schemas.microsoft.com/office/drawing/2014/main" id="{A4501140-CDDA-3942-AE4A-E53AAAF4E371}"/>
              </a:ext>
            </a:extLst>
          </p:cNvPr>
          <p:cNvGrpSpPr>
            <a:grpSpLocks/>
          </p:cNvGrpSpPr>
          <p:nvPr/>
        </p:nvGrpSpPr>
        <p:grpSpPr bwMode="auto">
          <a:xfrm>
            <a:off x="5629276" y="4880882"/>
            <a:ext cx="3417888" cy="1758950"/>
            <a:chOff x="2538" y="2960"/>
            <a:chExt cx="2153" cy="1108"/>
          </a:xfrm>
        </p:grpSpPr>
        <p:grpSp>
          <p:nvGrpSpPr>
            <p:cNvPr id="149" name="Group 167">
              <a:extLst>
                <a:ext uri="{FF2B5EF4-FFF2-40B4-BE49-F238E27FC236}">
                  <a16:creationId xmlns:a16="http://schemas.microsoft.com/office/drawing/2014/main" id="{46D8A9BF-D4B3-C644-AE85-4535FBE08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8" y="2960"/>
              <a:ext cx="800" cy="767"/>
              <a:chOff x="2454" y="3045"/>
              <a:chExt cx="800" cy="767"/>
            </a:xfrm>
          </p:grpSpPr>
          <p:sp>
            <p:nvSpPr>
              <p:cNvPr id="155" name="Oval 168">
                <a:extLst>
                  <a:ext uri="{FF2B5EF4-FFF2-40B4-BE49-F238E27FC236}">
                    <a16:creationId xmlns:a16="http://schemas.microsoft.com/office/drawing/2014/main" id="{273F9850-79CE-154A-9851-2B7886F3C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6" name="Text Box 169">
                <a:extLst>
                  <a:ext uri="{FF2B5EF4-FFF2-40B4-BE49-F238E27FC236}">
                    <a16:creationId xmlns:a16="http://schemas.microsoft.com/office/drawing/2014/main" id="{65FE5AF3-8597-FF4E-9C17-4817547D4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4" y="3212"/>
                <a:ext cx="161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170">
                <a:extLst>
                  <a:ext uri="{FF2B5EF4-FFF2-40B4-BE49-F238E27FC236}">
                    <a16:creationId xmlns:a16="http://schemas.microsoft.com/office/drawing/2014/main" id="{8568651A-5DCC-2242-83C4-76AC89093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172"/>
                <a:ext cx="780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fast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recovery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50" name="Freeform 220">
              <a:extLst>
                <a:ext uri="{FF2B5EF4-FFF2-40B4-BE49-F238E27FC236}">
                  <a16:creationId xmlns:a16="http://schemas.microsoft.com/office/drawing/2014/main" id="{F8DEF746-89F6-DD47-9435-3FA8C98BF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1" name="Group 221">
              <a:extLst>
                <a:ext uri="{FF2B5EF4-FFF2-40B4-BE49-F238E27FC236}">
                  <a16:creationId xmlns:a16="http://schemas.microsoft.com/office/drawing/2014/main" id="{08A0BDC4-47ED-4A4B-B585-919226219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3592"/>
              <a:ext cx="1500" cy="476"/>
              <a:chOff x="3542" y="3496"/>
              <a:chExt cx="1500" cy="476"/>
            </a:xfrm>
          </p:grpSpPr>
          <p:sp>
            <p:nvSpPr>
              <p:cNvPr id="152" name="Text Box 222">
                <a:extLst>
                  <a:ext uri="{FF2B5EF4-FFF2-40B4-BE49-F238E27FC236}">
                    <a16:creationId xmlns:a16="http://schemas.microsoft.com/office/drawing/2014/main" id="{762B1387-82BE-254E-BE6D-368525568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96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Line 223">
                <a:extLst>
                  <a:ext uri="{FF2B5EF4-FFF2-40B4-BE49-F238E27FC236}">
                    <a16:creationId xmlns:a16="http://schemas.microsoft.com/office/drawing/2014/main" id="{7058B91F-5545-B546-B726-F5E1D8BF2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4" name="Text Box 224">
                <a:extLst>
                  <a:ext uri="{FF2B5EF4-FFF2-40B4-BE49-F238E27FC236}">
                    <a16:creationId xmlns:a16="http://schemas.microsoft.com/office/drawing/2014/main" id="{873E83D9-4BDC-D54A-8707-136424BDB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</p:grpSp>
      <p:grpSp>
        <p:nvGrpSpPr>
          <p:cNvPr id="158" name="Group 246">
            <a:extLst>
              <a:ext uri="{FF2B5EF4-FFF2-40B4-BE49-F238E27FC236}">
                <a16:creationId xmlns:a16="http://schemas.microsoft.com/office/drawing/2014/main" id="{B8412DA9-2D8B-1C4F-98FE-2059BE8959A7}"/>
              </a:ext>
            </a:extLst>
          </p:cNvPr>
          <p:cNvGrpSpPr>
            <a:grpSpLocks/>
          </p:cNvGrpSpPr>
          <p:nvPr/>
        </p:nvGrpSpPr>
        <p:grpSpPr bwMode="auto">
          <a:xfrm>
            <a:off x="2427288" y="3561671"/>
            <a:ext cx="3935413" cy="1974851"/>
            <a:chOff x="521" y="2129"/>
            <a:chExt cx="2479" cy="1244"/>
          </a:xfrm>
        </p:grpSpPr>
        <p:grpSp>
          <p:nvGrpSpPr>
            <p:cNvPr id="159" name="Group 212">
              <a:extLst>
                <a:ext uri="{FF2B5EF4-FFF2-40B4-BE49-F238E27FC236}">
                  <a16:creationId xmlns:a16="http://schemas.microsoft.com/office/drawing/2014/main" id="{27BF6FD0-68C2-FB4E-A15D-7CB02F36F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818"/>
              <a:ext cx="1205" cy="555"/>
              <a:chOff x="380" y="2768"/>
              <a:chExt cx="1205" cy="555"/>
            </a:xfrm>
          </p:grpSpPr>
          <p:sp>
            <p:nvSpPr>
              <p:cNvPr id="166" name="Text Box 213">
                <a:extLst>
                  <a:ext uri="{FF2B5EF4-FFF2-40B4-BE49-F238E27FC236}">
                    <a16:creationId xmlns:a16="http://schemas.microsoft.com/office/drawing/2014/main" id="{835AEF52-2056-D649-96F2-661A3FFF1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" y="2912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+ 3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Line 214">
                <a:extLst>
                  <a:ext uri="{FF2B5EF4-FFF2-40B4-BE49-F238E27FC236}">
                    <a16:creationId xmlns:a16="http://schemas.microsoft.com/office/drawing/2014/main" id="{B74A6245-A319-3040-A4FD-51070B302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Text Box 215">
                <a:extLst>
                  <a:ext uri="{FF2B5EF4-FFF2-40B4-BE49-F238E27FC236}">
                    <a16:creationId xmlns:a16="http://schemas.microsoft.com/office/drawing/2014/main" id="{92605A3F-01AC-204D-8ED2-AD8024A64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grpSp>
          <p:nvGrpSpPr>
            <p:cNvPr id="160" name="Group 216">
              <a:extLst>
                <a:ext uri="{FF2B5EF4-FFF2-40B4-BE49-F238E27FC236}">
                  <a16:creationId xmlns:a16="http://schemas.microsoft.com/office/drawing/2014/main" id="{88759198-6D7D-C744-9B7A-D82AAED1D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" y="2454"/>
              <a:ext cx="1187" cy="550"/>
              <a:chOff x="419" y="2872"/>
              <a:chExt cx="1187" cy="550"/>
            </a:xfrm>
          </p:grpSpPr>
          <p:sp>
            <p:nvSpPr>
              <p:cNvPr id="163" name="Text Box 217">
                <a:extLst>
                  <a:ext uri="{FF2B5EF4-FFF2-40B4-BE49-F238E27FC236}">
                    <a16:creationId xmlns:a16="http://schemas.microsoft.com/office/drawing/2014/main" id="{D4ECB2B0-F2B3-8C4C-BF69-C3CF649CE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64" name="Text Box 218">
                <a:extLst>
                  <a:ext uri="{FF2B5EF4-FFF2-40B4-BE49-F238E27FC236}">
                    <a16:creationId xmlns:a16="http://schemas.microsoft.com/office/drawing/2014/main" id="{2E4D69CF-352A-DC44-ABC3-90682BEB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87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65" name="Line 219">
                <a:extLst>
                  <a:ext uri="{FF2B5EF4-FFF2-40B4-BE49-F238E27FC236}">
                    <a16:creationId xmlns:a16="http://schemas.microsoft.com/office/drawing/2014/main" id="{87674141-7331-B643-AD17-90663185B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61" name="Freeform 225">
              <a:extLst>
                <a:ext uri="{FF2B5EF4-FFF2-40B4-BE49-F238E27FC236}">
                  <a16:creationId xmlns:a16="http://schemas.microsoft.com/office/drawing/2014/main" id="{D0DF1910-CE16-3F4D-82F2-6661A32D1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Freeform 226">
              <a:extLst>
                <a:ext uri="{FF2B5EF4-FFF2-40B4-BE49-F238E27FC236}">
                  <a16:creationId xmlns:a16="http://schemas.microsoft.com/office/drawing/2014/main" id="{C17ADBE8-E774-7744-9627-8EAB27CA4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9" name="Group 244">
            <a:extLst>
              <a:ext uri="{FF2B5EF4-FFF2-40B4-BE49-F238E27FC236}">
                <a16:creationId xmlns:a16="http://schemas.microsoft.com/office/drawing/2014/main" id="{E119EB29-C756-884C-BC38-0987621B3623}"/>
              </a:ext>
            </a:extLst>
          </p:cNvPr>
          <p:cNvGrpSpPr>
            <a:grpSpLocks/>
          </p:cNvGrpSpPr>
          <p:nvPr/>
        </p:nvGrpSpPr>
        <p:grpSpPr bwMode="auto">
          <a:xfrm>
            <a:off x="6951663" y="3553730"/>
            <a:ext cx="3022600" cy="1963736"/>
            <a:chOff x="3371" y="2124"/>
            <a:chExt cx="1904" cy="1237"/>
          </a:xfrm>
        </p:grpSpPr>
        <p:grpSp>
          <p:nvGrpSpPr>
            <p:cNvPr id="170" name="Group 201">
              <a:extLst>
                <a:ext uri="{FF2B5EF4-FFF2-40B4-BE49-F238E27FC236}">
                  <a16:creationId xmlns:a16="http://schemas.microsoft.com/office/drawing/2014/main" id="{4F04D146-2950-3743-B95A-4A10EFF81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796"/>
              <a:ext cx="1155" cy="565"/>
              <a:chOff x="4142" y="2802"/>
              <a:chExt cx="1155" cy="565"/>
            </a:xfrm>
          </p:grpSpPr>
          <p:sp>
            <p:nvSpPr>
              <p:cNvPr id="172" name="Text Box 202">
                <a:extLst>
                  <a:ext uri="{FF2B5EF4-FFF2-40B4-BE49-F238E27FC236}">
                    <a16:creationId xmlns:a16="http://schemas.microsoft.com/office/drawing/2014/main" id="{9BFA3E4C-9614-6849-975F-C63A42B81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+ 3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3" name="Line 203">
                <a:extLst>
                  <a:ext uri="{FF2B5EF4-FFF2-40B4-BE49-F238E27FC236}">
                    <a16:creationId xmlns:a16="http://schemas.microsoft.com/office/drawing/2014/main" id="{0526C70E-8831-7543-9A32-E54939C1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4" name="Text Box 204">
                <a:extLst>
                  <a:ext uri="{FF2B5EF4-FFF2-40B4-BE49-F238E27FC236}">
                    <a16:creationId xmlns:a16="http://schemas.microsoft.com/office/drawing/2014/main" id="{E38A96D7-56D5-4A41-8FD3-090F5E165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sp>
          <p:nvSpPr>
            <p:cNvPr id="171" name="Freeform 227">
              <a:extLst>
                <a:ext uri="{FF2B5EF4-FFF2-40B4-BE49-F238E27FC236}">
                  <a16:creationId xmlns:a16="http://schemas.microsoft.com/office/drawing/2014/main" id="{88695EF7-3EC6-874B-9CFA-5F89AE2AD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243">
            <a:extLst>
              <a:ext uri="{FF2B5EF4-FFF2-40B4-BE49-F238E27FC236}">
                <a16:creationId xmlns:a16="http://schemas.microsoft.com/office/drawing/2014/main" id="{0C2B747B-2F42-7146-A691-54156D653646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3579131"/>
            <a:ext cx="1276350" cy="1689099"/>
            <a:chOff x="3223" y="2140"/>
            <a:chExt cx="804" cy="1064"/>
          </a:xfrm>
        </p:grpSpPr>
        <p:sp>
          <p:nvSpPr>
            <p:cNvPr id="176" name="Freeform 228">
              <a:extLst>
                <a:ext uri="{FF2B5EF4-FFF2-40B4-BE49-F238E27FC236}">
                  <a16:creationId xmlns:a16="http://schemas.microsoft.com/office/drawing/2014/main" id="{BFB3D697-0B16-7148-BB51-FD8EA08C4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29">
              <a:extLst>
                <a:ext uri="{FF2B5EF4-FFF2-40B4-BE49-F238E27FC236}">
                  <a16:creationId xmlns:a16="http://schemas.microsoft.com/office/drawing/2014/main" id="{93E7F93E-B410-1B4A-BF61-0D2CB5DE5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2649"/>
              <a:ext cx="785" cy="555"/>
              <a:chOff x="1015" y="3496"/>
              <a:chExt cx="785" cy="555"/>
            </a:xfrm>
          </p:grpSpPr>
          <p:sp>
            <p:nvSpPr>
              <p:cNvPr id="178" name="Text Box 230">
                <a:extLst>
                  <a:ext uri="{FF2B5EF4-FFF2-40B4-BE49-F238E27FC236}">
                    <a16:creationId xmlns:a16="http://schemas.microsoft.com/office/drawing/2014/main" id="{FAD437E2-871A-9848-91F5-5E5990E013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" y="3640"/>
                <a:ext cx="78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79" name="Group 231">
                <a:extLst>
                  <a:ext uri="{FF2B5EF4-FFF2-40B4-BE49-F238E27FC236}">
                    <a16:creationId xmlns:a16="http://schemas.microsoft.com/office/drawing/2014/main" id="{E00D3831-3686-434C-A9FB-CC62A89C2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60"/>
                <a:chOff x="1190" y="3496"/>
                <a:chExt cx="582" cy="160"/>
              </a:xfrm>
            </p:grpSpPr>
            <p:sp>
              <p:nvSpPr>
                <p:cNvPr id="180" name="Line 232">
                  <a:extLst>
                    <a:ext uri="{FF2B5EF4-FFF2-40B4-BE49-F238E27FC236}">
                      <a16:creationId xmlns:a16="http://schemas.microsoft.com/office/drawing/2014/main" id="{97E85298-2987-D742-8F32-C0FF7A3D4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1" name="Text Box 233">
                  <a:extLst>
                    <a:ext uri="{FF2B5EF4-FFF2-40B4-BE49-F238E27FC236}">
                      <a16:creationId xmlns:a16="http://schemas.microsoft.com/office/drawing/2014/main" id="{3BF52C9D-20DA-2242-A28A-394E7476B8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7" y="3496"/>
                  <a:ext cx="485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182" name="Group 241">
            <a:extLst>
              <a:ext uri="{FF2B5EF4-FFF2-40B4-BE49-F238E27FC236}">
                <a16:creationId xmlns:a16="http://schemas.microsoft.com/office/drawing/2014/main" id="{CDA92C42-F115-FC40-A5F8-C407673481F7}"/>
              </a:ext>
            </a:extLst>
          </p:cNvPr>
          <p:cNvGrpSpPr>
            <a:grpSpLocks/>
          </p:cNvGrpSpPr>
          <p:nvPr/>
        </p:nvGrpSpPr>
        <p:grpSpPr bwMode="auto">
          <a:xfrm>
            <a:off x="2386012" y="1545544"/>
            <a:ext cx="5038723" cy="2706689"/>
            <a:chOff x="495" y="859"/>
            <a:chExt cx="3174" cy="1705"/>
          </a:xfrm>
        </p:grpSpPr>
        <p:grpSp>
          <p:nvGrpSpPr>
            <p:cNvPr id="183" name="Group 161">
              <a:extLst>
                <a:ext uri="{FF2B5EF4-FFF2-40B4-BE49-F238E27FC236}">
                  <a16:creationId xmlns:a16="http://schemas.microsoft.com/office/drawing/2014/main" id="{7F0341B7-207C-3E40-8EC6-5911313C0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204" name="Oval 162">
                <a:extLst>
                  <a:ext uri="{FF2B5EF4-FFF2-40B4-BE49-F238E27FC236}">
                    <a16:creationId xmlns:a16="http://schemas.microsoft.com/office/drawing/2014/main" id="{85E503DF-C6D4-9C4A-947F-F93B4C816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5" name="Text Box 163">
                <a:extLst>
                  <a:ext uri="{FF2B5EF4-FFF2-40B4-BE49-F238E27FC236}">
                    <a16:creationId xmlns:a16="http://schemas.microsoft.com/office/drawing/2014/main" id="{30575E3B-F1CE-CF43-A7C5-219046488B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9" y="1946"/>
                <a:ext cx="485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slow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start</a:t>
                </a:r>
              </a:p>
            </p:txBody>
          </p:sp>
        </p:grpSp>
        <p:grpSp>
          <p:nvGrpSpPr>
            <p:cNvPr id="184" name="Group 177">
              <a:extLst>
                <a:ext uri="{FF2B5EF4-FFF2-40B4-BE49-F238E27FC236}">
                  <a16:creationId xmlns:a16="http://schemas.microsoft.com/office/drawing/2014/main" id="{5836A4F2-D62D-B147-A532-A57E3C247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" y="2026"/>
              <a:ext cx="1187" cy="538"/>
              <a:chOff x="384" y="2713"/>
              <a:chExt cx="1187" cy="538"/>
            </a:xfrm>
          </p:grpSpPr>
          <p:sp>
            <p:nvSpPr>
              <p:cNvPr id="201" name="Text Box 178">
                <a:extLst>
                  <a:ext uri="{FF2B5EF4-FFF2-40B4-BE49-F238E27FC236}">
                    <a16:creationId xmlns:a16="http://schemas.microsoft.com/office/drawing/2014/main" id="{1852AE28-C2EC-5542-A261-91B127FC6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202" name="Text Box 179">
                <a:extLst>
                  <a:ext uri="{FF2B5EF4-FFF2-40B4-BE49-F238E27FC236}">
                    <a16:creationId xmlns:a16="http://schemas.microsoft.com/office/drawing/2014/main" id="{238E26A7-D428-7446-B0EA-57A95D6A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840"/>
                <a:ext cx="1187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203" name="Line 180">
                <a:extLst>
                  <a:ext uri="{FF2B5EF4-FFF2-40B4-BE49-F238E27FC236}">
                    <a16:creationId xmlns:a16="http://schemas.microsoft.com/office/drawing/2014/main" id="{4D339203-1563-3844-9642-20DAA4DBE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85" name="Group 186">
              <a:extLst>
                <a:ext uri="{FF2B5EF4-FFF2-40B4-BE49-F238E27FC236}">
                  <a16:creationId xmlns:a16="http://schemas.microsoft.com/office/drawing/2014/main" id="{F5B6412F-86EA-644E-B751-4756A5840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960"/>
              <a:ext cx="1496" cy="561"/>
              <a:chOff x="2683" y="798"/>
              <a:chExt cx="1496" cy="561"/>
            </a:xfrm>
          </p:grpSpPr>
          <p:sp>
            <p:nvSpPr>
              <p:cNvPr id="198" name="Text Box 187">
                <a:extLst>
                  <a:ext uri="{FF2B5EF4-FFF2-40B4-BE49-F238E27FC236}">
                    <a16:creationId xmlns:a16="http://schemas.microsoft.com/office/drawing/2014/main" id="{33745650-56D6-E74A-A07A-E27A58809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cwnd+MSS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Line 188">
                <a:extLst>
                  <a:ext uri="{FF2B5EF4-FFF2-40B4-BE49-F238E27FC236}">
                    <a16:creationId xmlns:a16="http://schemas.microsoft.com/office/drawing/2014/main" id="{77E99221-132E-174B-8CBE-C1A955C06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Text Box 189">
                <a:extLst>
                  <a:ext uri="{FF2B5EF4-FFF2-40B4-BE49-F238E27FC236}">
                    <a16:creationId xmlns:a16="http://schemas.microsoft.com/office/drawing/2014/main" id="{321F9ADE-2971-8D42-964D-F2D594BDE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</p:grpSp>
        <p:sp>
          <p:nvSpPr>
            <p:cNvPr id="186" name="Freeform 205">
              <a:extLst>
                <a:ext uri="{FF2B5EF4-FFF2-40B4-BE49-F238E27FC236}">
                  <a16:creationId xmlns:a16="http://schemas.microsoft.com/office/drawing/2014/main" id="{B9844AE8-814B-7A49-BCA7-110579E99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750DB278-39B5-E245-8F7C-23929FAC1479}"/>
                </a:ext>
              </a:extLst>
            </p:cNvPr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88" name="Group 207">
              <a:extLst>
                <a:ext uri="{FF2B5EF4-FFF2-40B4-BE49-F238E27FC236}">
                  <a16:creationId xmlns:a16="http://schemas.microsoft.com/office/drawing/2014/main" id="{4E427184-7EF7-C840-827D-A9660DD49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5" y="859"/>
              <a:ext cx="740" cy="388"/>
              <a:chOff x="4254" y="2922"/>
              <a:chExt cx="740" cy="388"/>
            </a:xfrm>
          </p:grpSpPr>
          <p:sp>
            <p:nvSpPr>
              <p:cNvPr id="195" name="Text Box 208">
                <a:extLst>
                  <a:ext uri="{FF2B5EF4-FFF2-40B4-BE49-F238E27FC236}">
                    <a16:creationId xmlns:a16="http://schemas.microsoft.com/office/drawing/2014/main" id="{7E5221C3-2422-AB42-AB8F-F98DF12DC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Line 209">
                <a:extLst>
                  <a:ext uri="{FF2B5EF4-FFF2-40B4-BE49-F238E27FC236}">
                    <a16:creationId xmlns:a16="http://schemas.microsoft.com/office/drawing/2014/main" id="{0ED363ED-03C6-214E-BEF4-679C86095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210">
                <a:extLst>
                  <a:ext uri="{FF2B5EF4-FFF2-40B4-BE49-F238E27FC236}">
                    <a16:creationId xmlns:a16="http://schemas.microsoft.com/office/drawing/2014/main" id="{2593DC72-BD77-FC4D-AA2D-CA14FF49E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89" name="Freeform 211">
              <a:extLst>
                <a:ext uri="{FF2B5EF4-FFF2-40B4-BE49-F238E27FC236}">
                  <a16:creationId xmlns:a16="http://schemas.microsoft.com/office/drawing/2014/main" id="{3E6B1AA0-4286-9245-837B-6CBC21CE7E5B}"/>
                </a:ext>
              </a:extLst>
            </p:cNvPr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34">
              <a:extLst>
                <a:ext uri="{FF2B5EF4-FFF2-40B4-BE49-F238E27FC236}">
                  <a16:creationId xmlns:a16="http://schemas.microsoft.com/office/drawing/2014/main" id="{F4D43A0C-EE6E-EC4A-8B33-48E0CE84A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91" name="Group 235">
              <a:extLst>
                <a:ext uri="{FF2B5EF4-FFF2-40B4-BE49-F238E27FC236}">
                  <a16:creationId xmlns:a16="http://schemas.microsoft.com/office/drawing/2014/main" id="{A04F248C-CB56-5341-9121-CD7548EA20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1255"/>
              <a:ext cx="785" cy="429"/>
              <a:chOff x="517" y="936"/>
              <a:chExt cx="785" cy="429"/>
            </a:xfrm>
          </p:grpSpPr>
          <p:sp>
            <p:nvSpPr>
              <p:cNvPr id="192" name="Text Box 236">
                <a:extLst>
                  <a:ext uri="{FF2B5EF4-FFF2-40B4-BE49-F238E27FC236}">
                    <a16:creationId xmlns:a16="http://schemas.microsoft.com/office/drawing/2014/main" id="{DFCAD05B-CECB-F74A-83C0-04809C564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93" name="Text Box 237">
                <a:extLst>
                  <a:ext uri="{FF2B5EF4-FFF2-40B4-BE49-F238E27FC236}">
                    <a16:creationId xmlns:a16="http://schemas.microsoft.com/office/drawing/2014/main" id="{74E71529-C1EB-3448-B321-63BB937B3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" y="1063"/>
                <a:ext cx="785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64 KB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Line 238">
                <a:extLst>
                  <a:ext uri="{FF2B5EF4-FFF2-40B4-BE49-F238E27FC236}">
                    <a16:creationId xmlns:a16="http://schemas.microsoft.com/office/drawing/2014/main" id="{6EA26674-D5C9-9744-9287-ED272FC85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6" name="Group 255">
            <a:extLst>
              <a:ext uri="{FF2B5EF4-FFF2-40B4-BE49-F238E27FC236}">
                <a16:creationId xmlns:a16="http://schemas.microsoft.com/office/drawing/2014/main" id="{A2B043F7-099D-4D44-B22F-E06E9FF1DB1B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982232"/>
            <a:ext cx="3167062" cy="1312862"/>
            <a:chOff x="509" y="1766"/>
            <a:chExt cx="1995" cy="827"/>
          </a:xfrm>
        </p:grpSpPr>
        <p:pic>
          <p:nvPicPr>
            <p:cNvPr id="207" name="Picture 252">
              <a:extLst>
                <a:ext uri="{FF2B5EF4-FFF2-40B4-BE49-F238E27FC236}">
                  <a16:creationId xmlns:a16="http://schemas.microsoft.com/office/drawing/2014/main" id="{13117D26-6951-3D4A-A5F0-C71B4A0E4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8" name="Picture 253">
              <a:extLst>
                <a:ext uri="{FF2B5EF4-FFF2-40B4-BE49-F238E27FC236}">
                  <a16:creationId xmlns:a16="http://schemas.microsoft.com/office/drawing/2014/main" id="{DB7493BD-9E6A-CC43-BB12-1EF71B377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9" name="Picture 254">
              <a:extLst>
                <a:ext uri="{FF2B5EF4-FFF2-40B4-BE49-F238E27FC236}">
                  <a16:creationId xmlns:a16="http://schemas.microsoft.com/office/drawing/2014/main" id="{919A68A3-008C-A945-88F7-16E52DA21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10" name="Group 297">
            <a:extLst>
              <a:ext uri="{FF2B5EF4-FFF2-40B4-BE49-F238E27FC236}">
                <a16:creationId xmlns:a16="http://schemas.microsoft.com/office/drawing/2014/main" id="{439C2129-4880-6149-9CCA-EB3347A6F350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1208994"/>
            <a:ext cx="4333875" cy="3243263"/>
            <a:chOff x="2205" y="641"/>
            <a:chExt cx="2730" cy="2043"/>
          </a:xfrm>
        </p:grpSpPr>
        <p:grpSp>
          <p:nvGrpSpPr>
            <p:cNvPr id="211" name="Group 282">
              <a:extLst>
                <a:ext uri="{FF2B5EF4-FFF2-40B4-BE49-F238E27FC236}">
                  <a16:creationId xmlns:a16="http://schemas.microsoft.com/office/drawing/2014/main" id="{6BDFE812-AF51-D241-B4AE-BA4F204E8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222" name="Group 283">
                <a:extLst>
                  <a:ext uri="{FF2B5EF4-FFF2-40B4-BE49-F238E27FC236}">
                    <a16:creationId xmlns:a16="http://schemas.microsoft.com/office/drawing/2014/main" id="{82205633-61E5-A34B-80F4-B06EBB50B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4" name="Picture 284">
                  <a:extLst>
                    <a:ext uri="{FF2B5EF4-FFF2-40B4-BE49-F238E27FC236}">
                      <a16:creationId xmlns:a16="http://schemas.microsoft.com/office/drawing/2014/main" id="{123D55D6-C521-5C4A-A99B-9A81EB8858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5" name="Rectangle 285">
                  <a:extLst>
                    <a:ext uri="{FF2B5EF4-FFF2-40B4-BE49-F238E27FC236}">
                      <a16:creationId xmlns:a16="http://schemas.microsoft.com/office/drawing/2014/main" id="{5A2AADA4-95A5-1140-A8E2-F7E1D634D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3" name="Text Box 286">
                <a:extLst>
                  <a:ext uri="{FF2B5EF4-FFF2-40B4-BE49-F238E27FC236}">
                    <a16:creationId xmlns:a16="http://schemas.microsoft.com/office/drawing/2014/main" id="{A04DE5D7-1E27-9345-953B-F2F681740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2" name="Group 287">
              <a:extLst>
                <a:ext uri="{FF2B5EF4-FFF2-40B4-BE49-F238E27FC236}">
                  <a16:creationId xmlns:a16="http://schemas.microsoft.com/office/drawing/2014/main" id="{0901017F-3507-C540-B99D-306E86234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218" name="Group 288">
                <a:extLst>
                  <a:ext uri="{FF2B5EF4-FFF2-40B4-BE49-F238E27FC236}">
                    <a16:creationId xmlns:a16="http://schemas.microsoft.com/office/drawing/2014/main" id="{6BA56D00-0006-F044-83B1-AAE6B00446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0" name="Picture 289">
                  <a:extLst>
                    <a:ext uri="{FF2B5EF4-FFF2-40B4-BE49-F238E27FC236}">
                      <a16:creationId xmlns:a16="http://schemas.microsoft.com/office/drawing/2014/main" id="{C017D357-3300-D245-BAF6-F1F404699D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1" name="Rectangle 290">
                  <a:extLst>
                    <a:ext uri="{FF2B5EF4-FFF2-40B4-BE49-F238E27FC236}">
                      <a16:creationId xmlns:a16="http://schemas.microsoft.com/office/drawing/2014/main" id="{71EEC757-0CB1-5245-8660-0181A2DC6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9" name="Text Box 291">
                <a:extLst>
                  <a:ext uri="{FF2B5EF4-FFF2-40B4-BE49-F238E27FC236}">
                    <a16:creationId xmlns:a16="http://schemas.microsoft.com/office/drawing/2014/main" id="{FEBEF8FC-A920-4A49-A1BF-3B6F2FA29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3" name="Group 292">
              <a:extLst>
                <a:ext uri="{FF2B5EF4-FFF2-40B4-BE49-F238E27FC236}">
                  <a16:creationId xmlns:a16="http://schemas.microsoft.com/office/drawing/2014/main" id="{2201CF4D-D367-D544-9B09-D38B651E9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214" name="Group 293">
                <a:extLst>
                  <a:ext uri="{FF2B5EF4-FFF2-40B4-BE49-F238E27FC236}">
                    <a16:creationId xmlns:a16="http://schemas.microsoft.com/office/drawing/2014/main" id="{255AC563-CE69-7346-8853-7B52DB2C3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16" name="Picture 294">
                  <a:extLst>
                    <a:ext uri="{FF2B5EF4-FFF2-40B4-BE49-F238E27FC236}">
                      <a16:creationId xmlns:a16="http://schemas.microsoft.com/office/drawing/2014/main" id="{3CFEE67E-B886-8D4D-9258-34C8D95DCD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7" name="Rectangle 295">
                  <a:extLst>
                    <a:ext uri="{FF2B5EF4-FFF2-40B4-BE49-F238E27FC236}">
                      <a16:creationId xmlns:a16="http://schemas.microsoft.com/office/drawing/2014/main" id="{E84E7D88-9214-BA40-BC66-CD8AA2858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5" name="Text Box 296">
                <a:extLst>
                  <a:ext uri="{FF2B5EF4-FFF2-40B4-BE49-F238E27FC236}">
                    <a16:creationId xmlns:a16="http://schemas.microsoft.com/office/drawing/2014/main" id="{C078F33E-5513-B743-BE29-CF96B31EC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</p:grpSp>
      <p:sp>
        <p:nvSpPr>
          <p:cNvPr id="109" name="Slide Number Placeholder 2">
            <a:extLst>
              <a:ext uri="{FF2B5EF4-FFF2-40B4-BE49-F238E27FC236}">
                <a16:creationId xmlns:a16="http://schemas.microsoft.com/office/drawing/2014/main" id="{C089E069-434F-034B-BDE6-6D2F3D36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32962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Summary: TCP congestion control</a:t>
            </a:r>
            <a:endParaRPr lang="en-US" sz="4400" b="0" dirty="0"/>
          </a:p>
        </p:txBody>
      </p:sp>
      <p:grpSp>
        <p:nvGrpSpPr>
          <p:cNvPr id="120" name="Group 240">
            <a:extLst>
              <a:ext uri="{FF2B5EF4-FFF2-40B4-BE49-F238E27FC236}">
                <a16:creationId xmlns:a16="http://schemas.microsoft.com/office/drawing/2014/main" id="{B8318BC0-AA34-2B4C-984C-EDCF98015A80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2967944"/>
            <a:ext cx="2133600" cy="814388"/>
            <a:chOff x="2168" y="1727"/>
            <a:chExt cx="1344" cy="513"/>
          </a:xfrm>
        </p:grpSpPr>
        <p:grpSp>
          <p:nvGrpSpPr>
            <p:cNvPr id="121" name="Group 171">
              <a:extLst>
                <a:ext uri="{FF2B5EF4-FFF2-40B4-BE49-F238E27FC236}">
                  <a16:creationId xmlns:a16="http://schemas.microsoft.com/office/drawing/2014/main" id="{D4CA30E0-0C2B-AE49-9354-140DEA72F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23" name="Text Box 172">
                <a:extLst>
                  <a:ext uri="{FF2B5EF4-FFF2-40B4-BE49-F238E27FC236}">
                    <a16:creationId xmlns:a16="http://schemas.microsoft.com/office/drawing/2014/main" id="{FF8E7E11-C655-8C41-BFE2-A6DA1E486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24" name="Text Box 173">
                <a:extLst>
                  <a:ext uri="{FF2B5EF4-FFF2-40B4-BE49-F238E27FC236}">
                    <a16:creationId xmlns:a16="http://schemas.microsoft.com/office/drawing/2014/main" id="{781154BA-9409-094D-BBC4-EE21CE699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25" name="Line 174">
                <a:extLst>
                  <a:ext uri="{FF2B5EF4-FFF2-40B4-BE49-F238E27FC236}">
                    <a16:creationId xmlns:a16="http://schemas.microsoft.com/office/drawing/2014/main" id="{23E8607A-0151-5141-A774-0AAB4333E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2" name="Line 175">
              <a:extLst>
                <a:ext uri="{FF2B5EF4-FFF2-40B4-BE49-F238E27FC236}">
                  <a16:creationId xmlns:a16="http://schemas.microsoft.com/office/drawing/2014/main" id="{480EB5CD-B8F2-AD46-B2D4-50FE6302F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2063" y="2293257"/>
            <a:ext cx="3548064" cy="1196975"/>
            <a:chOff x="5072063" y="2293257"/>
            <a:chExt cx="3548064" cy="1196975"/>
          </a:xfrm>
        </p:grpSpPr>
        <p:grpSp>
          <p:nvGrpSpPr>
            <p:cNvPr id="126" name="Group 239">
              <a:extLst>
                <a:ext uri="{FF2B5EF4-FFF2-40B4-BE49-F238E27FC236}">
                  <a16:creationId xmlns:a16="http://schemas.microsoft.com/office/drawing/2014/main" id="{BEAEB11D-18E7-8047-A552-B728B0628F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2063" y="2491694"/>
              <a:ext cx="2133600" cy="398463"/>
              <a:chOff x="2187" y="1427"/>
              <a:chExt cx="1344" cy="251"/>
            </a:xfrm>
          </p:grpSpPr>
          <p:sp>
            <p:nvSpPr>
              <p:cNvPr id="127" name="Line 176">
                <a:extLst>
                  <a:ext uri="{FF2B5EF4-FFF2-40B4-BE49-F238E27FC236}">
                    <a16:creationId xmlns:a16="http://schemas.microsoft.com/office/drawing/2014/main" id="{D84A4978-7B73-A04D-B0FB-C9ECAA3BF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7" y="1673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8" name="Text Box 181">
                <a:extLst>
                  <a:ext uri="{FF2B5EF4-FFF2-40B4-BE49-F238E27FC236}">
                    <a16:creationId xmlns:a16="http://schemas.microsoft.com/office/drawing/2014/main" id="{67AF987A-C53D-534B-8C98-26557C3B4E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0" y="1543"/>
                <a:ext cx="171" cy="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9" name="Line 182">
                <a:extLst>
                  <a:ext uri="{FF2B5EF4-FFF2-40B4-BE49-F238E27FC236}">
                    <a16:creationId xmlns:a16="http://schemas.microsoft.com/office/drawing/2014/main" id="{0957FCBB-06D0-8E4D-B983-2F2597BDE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2" y="155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30" name="Group 183">
                <a:extLst>
                  <a:ext uri="{FF2B5EF4-FFF2-40B4-BE49-F238E27FC236}">
                    <a16:creationId xmlns:a16="http://schemas.microsoft.com/office/drawing/2014/main" id="{2A6AF175-C9C0-F044-9ECF-011972294E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86" y="1427"/>
                <a:ext cx="694" cy="154"/>
                <a:chOff x="2458" y="1450"/>
                <a:chExt cx="694" cy="154"/>
              </a:xfrm>
            </p:grpSpPr>
            <p:sp>
              <p:nvSpPr>
                <p:cNvPr id="131" name="Text Box 184">
                  <a:extLst>
                    <a:ext uri="{FF2B5EF4-FFF2-40B4-BE49-F238E27FC236}">
                      <a16:creationId xmlns:a16="http://schemas.microsoft.com/office/drawing/2014/main" id="{69E43EDF-5B05-364C-B439-379F8E8E54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58" y="1450"/>
                  <a:ext cx="694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cwnd &gt; ssthresh</a:t>
                  </a:r>
                </a:p>
              </p:txBody>
            </p:sp>
            <p:sp>
              <p:nvSpPr>
                <p:cNvPr id="132" name="Line 185">
                  <a:extLst>
                    <a:ext uri="{FF2B5EF4-FFF2-40B4-BE49-F238E27FC236}">
                      <a16:creationId xmlns:a16="http://schemas.microsoft.com/office/drawing/2014/main" id="{A2D5E496-DCFA-5A4E-A6E2-D2DB456893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4" y="1557"/>
                  <a:ext cx="47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grpSp>
          <p:nvGrpSpPr>
            <p:cNvPr id="134" name="Group 164">
              <a:extLst>
                <a:ext uri="{FF2B5EF4-FFF2-40B4-BE49-F238E27FC236}">
                  <a16:creationId xmlns:a16="http://schemas.microsoft.com/office/drawing/2014/main" id="{13A111CF-BAAF-8E4B-AD25-85FAC5339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8377" y="2293257"/>
              <a:ext cx="1301750" cy="1196975"/>
              <a:chOff x="2293" y="2021"/>
              <a:chExt cx="820" cy="754"/>
            </a:xfrm>
          </p:grpSpPr>
          <p:sp>
            <p:nvSpPr>
              <p:cNvPr id="146" name="Oval 165">
                <a:extLst>
                  <a:ext uri="{FF2B5EF4-FFF2-40B4-BE49-F238E27FC236}">
                    <a16:creationId xmlns:a16="http://schemas.microsoft.com/office/drawing/2014/main" id="{7F0D89BB-B178-8C49-9E72-934506A1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7" name="Text Box 166">
                <a:extLst>
                  <a:ext uri="{FF2B5EF4-FFF2-40B4-BE49-F238E27FC236}">
                    <a16:creationId xmlns:a16="http://schemas.microsoft.com/office/drawing/2014/main" id="{F3628968-0539-164C-B861-FF5A02A982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4" y="2191"/>
                <a:ext cx="819" cy="5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congestion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avoidance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7118352" y="1429657"/>
            <a:ext cx="2374900" cy="1287463"/>
            <a:chOff x="7118352" y="1429657"/>
            <a:chExt cx="2374900" cy="1287463"/>
          </a:xfrm>
        </p:grpSpPr>
        <p:grpSp>
          <p:nvGrpSpPr>
            <p:cNvPr id="135" name="Group 190">
              <a:extLst>
                <a:ext uri="{FF2B5EF4-FFF2-40B4-BE49-F238E27FC236}">
                  <a16:creationId xmlns:a16="http://schemas.microsoft.com/office/drawing/2014/main" id="{412FAE5F-D426-1A41-B7BF-9EE3E24BCC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8352" y="1429657"/>
              <a:ext cx="2374900" cy="912813"/>
              <a:chOff x="3499" y="904"/>
              <a:chExt cx="1496" cy="575"/>
            </a:xfrm>
          </p:grpSpPr>
          <p:sp>
            <p:nvSpPr>
              <p:cNvPr id="142" name="Text Box 191">
                <a:extLst>
                  <a:ext uri="{FF2B5EF4-FFF2-40B4-BE49-F238E27FC236}">
                    <a16:creationId xmlns:a16="http://schemas.microsoft.com/office/drawing/2014/main" id="{44318C88-BEF5-7146-AE72-3458C7D49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9" y="103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MSS    (MSS/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)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3" name="Line 192">
                <a:extLst>
                  <a:ext uri="{FF2B5EF4-FFF2-40B4-BE49-F238E27FC236}">
                    <a16:creationId xmlns:a16="http://schemas.microsoft.com/office/drawing/2014/main" id="{EC5DE775-BD59-2247-B940-402844468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4" name="Text Box 193">
                <a:extLst>
                  <a:ext uri="{FF2B5EF4-FFF2-40B4-BE49-F238E27FC236}">
                    <a16:creationId xmlns:a16="http://schemas.microsoft.com/office/drawing/2014/main" id="{1953AC16-16E8-A640-AE22-73DEDE1D3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4" y="915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  <p:sp>
            <p:nvSpPr>
              <p:cNvPr id="145" name="Text Box 194">
                <a:extLst>
                  <a:ext uri="{FF2B5EF4-FFF2-40B4-BE49-F238E27FC236}">
                    <a16:creationId xmlns:a16="http://schemas.microsoft.com/office/drawing/2014/main" id="{6D1C4C5E-4778-AF4F-812A-CF7A44F21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7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  <a:cs typeface="+mn-cs"/>
                  </a:rPr>
                  <a:t>.</a:t>
                </a:r>
              </a:p>
            </p:txBody>
          </p:sp>
        </p:grpSp>
        <p:sp>
          <p:nvSpPr>
            <p:cNvPr id="136" name="Freeform 195">
              <a:extLst>
                <a:ext uri="{FF2B5EF4-FFF2-40B4-BE49-F238E27FC236}">
                  <a16:creationId xmlns:a16="http://schemas.microsoft.com/office/drawing/2014/main" id="{4555525A-5282-E944-A402-41F5363AC763}"/>
                </a:ext>
              </a:extLst>
            </p:cNvPr>
            <p:cNvSpPr>
              <a:spLocks/>
            </p:cNvSpPr>
            <p:nvPr/>
          </p:nvSpPr>
          <p:spPr bwMode="auto">
            <a:xfrm rot="9705213">
              <a:off x="8286752" y="1999570"/>
              <a:ext cx="528638" cy="717550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16121" y="2932226"/>
            <a:ext cx="1585119" cy="896144"/>
            <a:chOff x="8316121" y="2932226"/>
            <a:chExt cx="1585119" cy="896144"/>
          </a:xfrm>
        </p:grpSpPr>
        <p:grpSp>
          <p:nvGrpSpPr>
            <p:cNvPr id="137" name="Group 196">
              <a:extLst>
                <a:ext uri="{FF2B5EF4-FFF2-40B4-BE49-F238E27FC236}">
                  <a16:creationId xmlns:a16="http://schemas.microsoft.com/office/drawing/2014/main" id="{9CDBEBEA-0E7D-9247-8F24-8B50DDA32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6490" y="3212420"/>
              <a:ext cx="1174750" cy="615950"/>
              <a:chOff x="4254" y="2922"/>
              <a:chExt cx="740" cy="388"/>
            </a:xfrm>
          </p:grpSpPr>
          <p:sp>
            <p:nvSpPr>
              <p:cNvPr id="139" name="Text Box 197">
                <a:extLst>
                  <a:ext uri="{FF2B5EF4-FFF2-40B4-BE49-F238E27FC236}">
                    <a16:creationId xmlns:a16="http://schemas.microsoft.com/office/drawing/2014/main" id="{F06A41AE-1F53-A747-A3E3-199BBEDFE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Line 198">
                <a:extLst>
                  <a:ext uri="{FF2B5EF4-FFF2-40B4-BE49-F238E27FC236}">
                    <a16:creationId xmlns:a16="http://schemas.microsoft.com/office/drawing/2014/main" id="{115AC45A-332B-D742-9EEC-EB81F6D52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1" name="Text Box 199">
                <a:extLst>
                  <a:ext uri="{FF2B5EF4-FFF2-40B4-BE49-F238E27FC236}">
                    <a16:creationId xmlns:a16="http://schemas.microsoft.com/office/drawing/2014/main" id="{6DB70069-D3EA-8747-8535-1CB6F40D1A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  <p:sp>
          <p:nvSpPr>
            <p:cNvPr id="138" name="Freeform 200">
              <a:extLst>
                <a:ext uri="{FF2B5EF4-FFF2-40B4-BE49-F238E27FC236}">
                  <a16:creationId xmlns:a16="http://schemas.microsoft.com/office/drawing/2014/main" id="{0667830A-5A65-8243-809F-9599C40170E1}"/>
                </a:ext>
              </a:extLst>
            </p:cNvPr>
            <p:cNvSpPr>
              <a:spLocks/>
            </p:cNvSpPr>
            <p:nvPr/>
          </p:nvSpPr>
          <p:spPr bwMode="auto">
            <a:xfrm rot="14083979">
              <a:off x="8410577" y="2837770"/>
              <a:ext cx="528638" cy="717550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514" y="5884182"/>
            <a:ext cx="3041650" cy="755650"/>
            <a:chOff x="6005514" y="5884182"/>
            <a:chExt cx="3041650" cy="755650"/>
          </a:xfrm>
        </p:grpSpPr>
        <p:sp>
          <p:nvSpPr>
            <p:cNvPr id="150" name="Freeform 220">
              <a:extLst>
                <a:ext uri="{FF2B5EF4-FFF2-40B4-BE49-F238E27FC236}">
                  <a16:creationId xmlns:a16="http://schemas.microsoft.com/office/drawing/2014/main" id="{F8DEF746-89F6-DD47-9435-3FA8C98BF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5514" y="6068332"/>
              <a:ext cx="609600" cy="255588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1" name="Group 221">
              <a:extLst>
                <a:ext uri="{FF2B5EF4-FFF2-40B4-BE49-F238E27FC236}">
                  <a16:creationId xmlns:a16="http://schemas.microsoft.com/office/drawing/2014/main" id="{08A0BDC4-47ED-4A4B-B585-919226219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5914" y="5884182"/>
              <a:ext cx="2381250" cy="755650"/>
              <a:chOff x="3542" y="3496"/>
              <a:chExt cx="1500" cy="476"/>
            </a:xfrm>
          </p:grpSpPr>
          <p:sp>
            <p:nvSpPr>
              <p:cNvPr id="152" name="Text Box 222">
                <a:extLst>
                  <a:ext uri="{FF2B5EF4-FFF2-40B4-BE49-F238E27FC236}">
                    <a16:creationId xmlns:a16="http://schemas.microsoft.com/office/drawing/2014/main" id="{762B1387-82BE-254E-BE6D-368525568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96" cy="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Line 223">
                <a:extLst>
                  <a:ext uri="{FF2B5EF4-FFF2-40B4-BE49-F238E27FC236}">
                    <a16:creationId xmlns:a16="http://schemas.microsoft.com/office/drawing/2014/main" id="{7058B91F-5545-B546-B726-F5E1D8BF2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4" name="Text Box 224">
                <a:extLst>
                  <a:ext uri="{FF2B5EF4-FFF2-40B4-BE49-F238E27FC236}">
                    <a16:creationId xmlns:a16="http://schemas.microsoft.com/office/drawing/2014/main" id="{873E83D9-4BDC-D54A-8707-136424BDB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427288" y="3561671"/>
            <a:ext cx="3081338" cy="1974851"/>
            <a:chOff x="2427288" y="3561671"/>
            <a:chExt cx="3081338" cy="1974851"/>
          </a:xfrm>
        </p:grpSpPr>
        <p:grpSp>
          <p:nvGrpSpPr>
            <p:cNvPr id="159" name="Group 212">
              <a:extLst>
                <a:ext uri="{FF2B5EF4-FFF2-40B4-BE49-F238E27FC236}">
                  <a16:creationId xmlns:a16="http://schemas.microsoft.com/office/drawing/2014/main" id="{27BF6FD0-68C2-FB4E-A15D-7CB02F36F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288" y="4655459"/>
              <a:ext cx="1912938" cy="881063"/>
              <a:chOff x="380" y="2768"/>
              <a:chExt cx="1205" cy="555"/>
            </a:xfrm>
          </p:grpSpPr>
          <p:sp>
            <p:nvSpPr>
              <p:cNvPr id="166" name="Text Box 213">
                <a:extLst>
                  <a:ext uri="{FF2B5EF4-FFF2-40B4-BE49-F238E27FC236}">
                    <a16:creationId xmlns:a16="http://schemas.microsoft.com/office/drawing/2014/main" id="{835AEF52-2056-D649-96F2-661A3FFF1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" y="2912"/>
                <a:ext cx="115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/2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+ 3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Line 214">
                <a:extLst>
                  <a:ext uri="{FF2B5EF4-FFF2-40B4-BE49-F238E27FC236}">
                    <a16:creationId xmlns:a16="http://schemas.microsoft.com/office/drawing/2014/main" id="{B74A6245-A319-3040-A4FD-51070B302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8" name="Text Box 215">
                <a:extLst>
                  <a:ext uri="{FF2B5EF4-FFF2-40B4-BE49-F238E27FC236}">
                    <a16:creationId xmlns:a16="http://schemas.microsoft.com/office/drawing/2014/main" id="{92605A3F-01AC-204D-8ED2-AD8024A64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834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== 3</a:t>
                </a:r>
              </a:p>
            </p:txBody>
          </p:sp>
        </p:grpSp>
        <p:sp>
          <p:nvSpPr>
            <p:cNvPr id="161" name="Freeform 225">
              <a:extLst>
                <a:ext uri="{FF2B5EF4-FFF2-40B4-BE49-F238E27FC236}">
                  <a16:creationId xmlns:a16="http://schemas.microsoft.com/office/drawing/2014/main" id="{D0DF1910-CE16-3F4D-82F2-6661A32D1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876" y="3561671"/>
              <a:ext cx="1174750" cy="181927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43413" y="3588659"/>
            <a:ext cx="1919288" cy="1668463"/>
            <a:chOff x="4443413" y="3588659"/>
            <a:chExt cx="1919288" cy="1668463"/>
          </a:xfrm>
        </p:grpSpPr>
        <p:grpSp>
          <p:nvGrpSpPr>
            <p:cNvPr id="160" name="Group 216">
              <a:extLst>
                <a:ext uri="{FF2B5EF4-FFF2-40B4-BE49-F238E27FC236}">
                  <a16:creationId xmlns:a16="http://schemas.microsoft.com/office/drawing/2014/main" id="{88759198-6D7D-C744-9B7A-D82AAED1D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8338" y="4077609"/>
              <a:ext cx="1884363" cy="873125"/>
              <a:chOff x="419" y="2872"/>
              <a:chExt cx="1187" cy="550"/>
            </a:xfrm>
          </p:grpSpPr>
          <p:sp>
            <p:nvSpPr>
              <p:cNvPr id="163" name="Text Box 217">
                <a:extLst>
                  <a:ext uri="{FF2B5EF4-FFF2-40B4-BE49-F238E27FC236}">
                    <a16:creationId xmlns:a16="http://schemas.microsoft.com/office/drawing/2014/main" id="{D4ECB2B0-F2B3-8C4C-BF69-C3CF649CE9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164" name="Text Box 218">
                <a:extLst>
                  <a:ext uri="{FF2B5EF4-FFF2-40B4-BE49-F238E27FC236}">
                    <a16:creationId xmlns:a16="http://schemas.microsoft.com/office/drawing/2014/main" id="{2E4D69CF-352A-DC44-ABC3-90682BEB8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87" cy="4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165" name="Line 219">
                <a:extLst>
                  <a:ext uri="{FF2B5EF4-FFF2-40B4-BE49-F238E27FC236}">
                    <a16:creationId xmlns:a16="http://schemas.microsoft.com/office/drawing/2014/main" id="{87674141-7331-B643-AD17-90663185B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62" name="Freeform 226">
              <a:extLst>
                <a:ext uri="{FF2B5EF4-FFF2-40B4-BE49-F238E27FC236}">
                  <a16:creationId xmlns:a16="http://schemas.microsoft.com/office/drawing/2014/main" id="{C17ADBE8-E774-7744-9627-8EAB27CA4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413" y="3588659"/>
              <a:ext cx="1111250" cy="1668463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29276" y="3553730"/>
            <a:ext cx="4344987" cy="2544765"/>
            <a:chOff x="5629276" y="3553730"/>
            <a:chExt cx="4344987" cy="2544765"/>
          </a:xfrm>
        </p:grpSpPr>
        <p:grpSp>
          <p:nvGrpSpPr>
            <p:cNvPr id="149" name="Group 167">
              <a:extLst>
                <a:ext uri="{FF2B5EF4-FFF2-40B4-BE49-F238E27FC236}">
                  <a16:creationId xmlns:a16="http://schemas.microsoft.com/office/drawing/2014/main" id="{46D8A9BF-D4B3-C644-AE85-4535FBE08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9276" y="4880882"/>
              <a:ext cx="1270000" cy="1217613"/>
              <a:chOff x="2454" y="3045"/>
              <a:chExt cx="800" cy="767"/>
            </a:xfrm>
          </p:grpSpPr>
          <p:sp>
            <p:nvSpPr>
              <p:cNvPr id="155" name="Oval 168">
                <a:extLst>
                  <a:ext uri="{FF2B5EF4-FFF2-40B4-BE49-F238E27FC236}">
                    <a16:creationId xmlns:a16="http://schemas.microsoft.com/office/drawing/2014/main" id="{273F9850-79CE-154A-9851-2B7886F3C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6" name="Text Box 169">
                <a:extLst>
                  <a:ext uri="{FF2B5EF4-FFF2-40B4-BE49-F238E27FC236}">
                    <a16:creationId xmlns:a16="http://schemas.microsoft.com/office/drawing/2014/main" id="{65FE5AF3-8597-FF4E-9C17-4817547D4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4" y="3212"/>
                <a:ext cx="161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170">
                <a:extLst>
                  <a:ext uri="{FF2B5EF4-FFF2-40B4-BE49-F238E27FC236}">
                    <a16:creationId xmlns:a16="http://schemas.microsoft.com/office/drawing/2014/main" id="{8568651A-5DCC-2242-83C4-76AC890933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6" y="3172"/>
                <a:ext cx="780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fast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recovery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9" name="Group 244">
              <a:extLst>
                <a:ext uri="{FF2B5EF4-FFF2-40B4-BE49-F238E27FC236}">
                  <a16:creationId xmlns:a16="http://schemas.microsoft.com/office/drawing/2014/main" id="{E119EB29-C756-884C-BC38-0987621B36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1663" y="3553730"/>
              <a:ext cx="3022600" cy="1963736"/>
              <a:chOff x="3371" y="2124"/>
              <a:chExt cx="1904" cy="1237"/>
            </a:xfrm>
          </p:grpSpPr>
          <p:grpSp>
            <p:nvGrpSpPr>
              <p:cNvPr id="170" name="Group 201">
                <a:extLst>
                  <a:ext uri="{FF2B5EF4-FFF2-40B4-BE49-F238E27FC236}">
                    <a16:creationId xmlns:a16="http://schemas.microsoft.com/office/drawing/2014/main" id="{4F04D146-2950-3743-B95A-4A10EFF81D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2796"/>
                <a:ext cx="1155" cy="565"/>
                <a:chOff x="4142" y="2802"/>
                <a:chExt cx="1155" cy="565"/>
              </a:xfrm>
            </p:grpSpPr>
            <p:sp>
              <p:nvSpPr>
                <p:cNvPr id="172" name="Text Box 202">
                  <a:extLst>
                    <a:ext uri="{FF2B5EF4-FFF2-40B4-BE49-F238E27FC236}">
                      <a16:creationId xmlns:a16="http://schemas.microsoft.com/office/drawing/2014/main" id="{9BFA3E4C-9614-6849-975F-C63A42B818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42" y="2956"/>
                  <a:ext cx="1155" cy="4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ssthresh</a:t>
                  </a: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= </a:t>
                  </a:r>
                  <a:r>
                    <a:rPr kumimoji="0" lang="en-US" sz="105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cwnd</a:t>
                  </a: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/2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cwnd</a:t>
                  </a: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 = </a:t>
                  </a:r>
                  <a:r>
                    <a:rPr kumimoji="0" lang="en-US" sz="105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ssthresh</a:t>
                  </a: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 + 3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99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retransmit missing segment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3" name="Line 203">
                  <a:extLst>
                    <a:ext uri="{FF2B5EF4-FFF2-40B4-BE49-F238E27FC236}">
                      <a16:creationId xmlns:a16="http://schemas.microsoft.com/office/drawing/2014/main" id="{0526C70E-8831-7543-9A32-E54939C11F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11" y="2950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4" name="Text Box 204">
                  <a:extLst>
                    <a:ext uri="{FF2B5EF4-FFF2-40B4-BE49-F238E27FC236}">
                      <a16:creationId xmlns:a16="http://schemas.microsoft.com/office/drawing/2014/main" id="{E38A96D7-56D5-4A41-8FD3-090F5E165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54" y="2802"/>
                  <a:ext cx="834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dupACKcount == 3</a:t>
                  </a:r>
                </a:p>
              </p:txBody>
            </p:sp>
          </p:grpSp>
          <p:sp>
            <p:nvSpPr>
              <p:cNvPr id="171" name="Freeform 227">
                <a:extLst>
                  <a:ext uri="{FF2B5EF4-FFF2-40B4-BE49-F238E27FC236}">
                    <a16:creationId xmlns:a16="http://schemas.microsoft.com/office/drawing/2014/main" id="{88695EF7-3EC6-874B-9CFA-5F89AE2AD67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1" y="2124"/>
                <a:ext cx="740" cy="1146"/>
              </a:xfrm>
              <a:custGeom>
                <a:avLst/>
                <a:gdLst>
                  <a:gd name="T0" fmla="*/ 0 w 740"/>
                  <a:gd name="T1" fmla="*/ 0 h 1146"/>
                  <a:gd name="T2" fmla="*/ 0 w 740"/>
                  <a:gd name="T3" fmla="*/ 1146 h 1146"/>
                  <a:gd name="T4" fmla="*/ 740 w 740"/>
                  <a:gd name="T5" fmla="*/ 1146 h 114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40" h="1146">
                    <a:moveTo>
                      <a:pt x="0" y="0"/>
                    </a:moveTo>
                    <a:lnTo>
                      <a:pt x="0" y="1146"/>
                    </a:lnTo>
                    <a:lnTo>
                      <a:pt x="740" y="1146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75" name="Group 243">
            <a:extLst>
              <a:ext uri="{FF2B5EF4-FFF2-40B4-BE49-F238E27FC236}">
                <a16:creationId xmlns:a16="http://schemas.microsoft.com/office/drawing/2014/main" id="{0C2B747B-2F42-7146-A691-54156D653646}"/>
              </a:ext>
            </a:extLst>
          </p:cNvPr>
          <p:cNvGrpSpPr>
            <a:grpSpLocks/>
          </p:cNvGrpSpPr>
          <p:nvPr/>
        </p:nvGrpSpPr>
        <p:grpSpPr bwMode="auto">
          <a:xfrm>
            <a:off x="6716713" y="3579131"/>
            <a:ext cx="1276350" cy="1689099"/>
            <a:chOff x="3223" y="2140"/>
            <a:chExt cx="804" cy="1064"/>
          </a:xfrm>
        </p:grpSpPr>
        <p:sp>
          <p:nvSpPr>
            <p:cNvPr id="176" name="Freeform 228">
              <a:extLst>
                <a:ext uri="{FF2B5EF4-FFF2-40B4-BE49-F238E27FC236}">
                  <a16:creationId xmlns:a16="http://schemas.microsoft.com/office/drawing/2014/main" id="{BFB3D697-0B16-7148-BB51-FD8EA08C4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29">
              <a:extLst>
                <a:ext uri="{FF2B5EF4-FFF2-40B4-BE49-F238E27FC236}">
                  <a16:creationId xmlns:a16="http://schemas.microsoft.com/office/drawing/2014/main" id="{93E7F93E-B410-1B4A-BF61-0D2CB5DE5C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3" y="2649"/>
              <a:ext cx="785" cy="555"/>
              <a:chOff x="1015" y="3496"/>
              <a:chExt cx="785" cy="555"/>
            </a:xfrm>
          </p:grpSpPr>
          <p:sp>
            <p:nvSpPr>
              <p:cNvPr id="178" name="Text Box 230">
                <a:extLst>
                  <a:ext uri="{FF2B5EF4-FFF2-40B4-BE49-F238E27FC236}">
                    <a16:creationId xmlns:a16="http://schemas.microsoft.com/office/drawing/2014/main" id="{FAD437E2-871A-9848-91F5-5E5990E013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5" y="3640"/>
                <a:ext cx="785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</a:t>
                </a: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</a:t>
                </a: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= 0</a:t>
                </a: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  <a:p>
                <a:pPr marL="0" marR="0" lvl="0" indent="0" algn="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79" name="Group 231">
                <a:extLst>
                  <a:ext uri="{FF2B5EF4-FFF2-40B4-BE49-F238E27FC236}">
                    <a16:creationId xmlns:a16="http://schemas.microsoft.com/office/drawing/2014/main" id="{E00D3831-3686-434C-A9FB-CC62A89C2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60"/>
                <a:chOff x="1190" y="3496"/>
                <a:chExt cx="582" cy="160"/>
              </a:xfrm>
            </p:grpSpPr>
            <p:sp>
              <p:nvSpPr>
                <p:cNvPr id="180" name="Line 232">
                  <a:extLst>
                    <a:ext uri="{FF2B5EF4-FFF2-40B4-BE49-F238E27FC236}">
                      <a16:creationId xmlns:a16="http://schemas.microsoft.com/office/drawing/2014/main" id="{97E85298-2987-D742-8F32-C0FF7A3D4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1" name="Text Box 233">
                  <a:extLst>
                    <a:ext uri="{FF2B5EF4-FFF2-40B4-BE49-F238E27FC236}">
                      <a16:creationId xmlns:a16="http://schemas.microsoft.com/office/drawing/2014/main" id="{3BF52C9D-20DA-2242-A28A-394E7476B8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7" y="3496"/>
                  <a:ext cx="485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5" name="Group 4"/>
          <p:cNvGrpSpPr/>
          <p:nvPr/>
        </p:nvGrpSpPr>
        <p:grpSpPr>
          <a:xfrm>
            <a:off x="4695824" y="1705882"/>
            <a:ext cx="2728911" cy="890588"/>
            <a:chOff x="4695824" y="1705882"/>
            <a:chExt cx="2728911" cy="890588"/>
          </a:xfrm>
        </p:grpSpPr>
        <p:grpSp>
          <p:nvGrpSpPr>
            <p:cNvPr id="185" name="Group 186">
              <a:extLst>
                <a:ext uri="{FF2B5EF4-FFF2-40B4-BE49-F238E27FC236}">
                  <a16:creationId xmlns:a16="http://schemas.microsoft.com/office/drawing/2014/main" id="{F5B6412F-86EA-644E-B751-4756A5840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9836" y="1705882"/>
              <a:ext cx="2374899" cy="890588"/>
              <a:chOff x="2683" y="798"/>
              <a:chExt cx="1496" cy="561"/>
            </a:xfrm>
          </p:grpSpPr>
          <p:sp>
            <p:nvSpPr>
              <p:cNvPr id="198" name="Text Box 187">
                <a:extLst>
                  <a:ext uri="{FF2B5EF4-FFF2-40B4-BE49-F238E27FC236}">
                    <a16:creationId xmlns:a16="http://schemas.microsoft.com/office/drawing/2014/main" id="{33745650-56D6-E74A-A07A-E27A58809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96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cwnd+MSS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transmit new segment(s), as allowed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9" name="Line 188">
                <a:extLst>
                  <a:ext uri="{FF2B5EF4-FFF2-40B4-BE49-F238E27FC236}">
                    <a16:creationId xmlns:a16="http://schemas.microsoft.com/office/drawing/2014/main" id="{77E99221-132E-174B-8CBE-C1A955C06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Text Box 189">
                <a:extLst>
                  <a:ext uri="{FF2B5EF4-FFF2-40B4-BE49-F238E27FC236}">
                    <a16:creationId xmlns:a16="http://schemas.microsoft.com/office/drawing/2014/main" id="{321F9ADE-2971-8D42-964D-F2D594BDE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71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new ACK</a:t>
                </a:r>
              </a:p>
            </p:txBody>
          </p:sp>
        </p:grpSp>
        <p:sp>
          <p:nvSpPr>
            <p:cNvPr id="187" name="Freeform 206">
              <a:extLst>
                <a:ext uri="{FF2B5EF4-FFF2-40B4-BE49-F238E27FC236}">
                  <a16:creationId xmlns:a16="http://schemas.microsoft.com/office/drawing/2014/main" id="{750DB278-39B5-E245-8F7C-23929FAC1479}"/>
                </a:ext>
              </a:extLst>
            </p:cNvPr>
            <p:cNvSpPr>
              <a:spLocks/>
            </p:cNvSpPr>
            <p:nvPr/>
          </p:nvSpPr>
          <p:spPr bwMode="auto">
            <a:xfrm rot="2575893">
              <a:off x="4695824" y="2271032"/>
              <a:ext cx="496887" cy="319088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94136" y="1545544"/>
            <a:ext cx="1174750" cy="747713"/>
            <a:chOff x="3894136" y="1545544"/>
            <a:chExt cx="1174750" cy="747713"/>
          </a:xfrm>
        </p:grpSpPr>
        <p:sp>
          <p:nvSpPr>
            <p:cNvPr id="186" name="Freeform 205">
              <a:extLst>
                <a:ext uri="{FF2B5EF4-FFF2-40B4-BE49-F238E27FC236}">
                  <a16:creationId xmlns:a16="http://schemas.microsoft.com/office/drawing/2014/main" id="{B9844AE8-814B-7A49-BCA7-110579E99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6" y="1974169"/>
              <a:ext cx="496887" cy="319088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88" name="Group 207">
              <a:extLst>
                <a:ext uri="{FF2B5EF4-FFF2-40B4-BE49-F238E27FC236}">
                  <a16:creationId xmlns:a16="http://schemas.microsoft.com/office/drawing/2014/main" id="{4E427184-7EF7-C840-827D-A9660DD49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136" y="1545544"/>
              <a:ext cx="1174750" cy="615950"/>
              <a:chOff x="4254" y="2922"/>
              <a:chExt cx="740" cy="388"/>
            </a:xfrm>
          </p:grpSpPr>
          <p:sp>
            <p:nvSpPr>
              <p:cNvPr id="195" name="Text Box 208">
                <a:extLst>
                  <a:ext uri="{FF2B5EF4-FFF2-40B4-BE49-F238E27FC236}">
                    <a16:creationId xmlns:a16="http://schemas.microsoft.com/office/drawing/2014/main" id="{7E5221C3-2422-AB42-AB8F-F98DF12DC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4" y="3062"/>
                <a:ext cx="740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</a:t>
                </a: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++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Line 209">
                <a:extLst>
                  <a:ext uri="{FF2B5EF4-FFF2-40B4-BE49-F238E27FC236}">
                    <a16:creationId xmlns:a16="http://schemas.microsoft.com/office/drawing/2014/main" id="{0ED363ED-03C6-214E-BEF4-679C86095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7" name="Text Box 210">
                <a:extLst>
                  <a:ext uri="{FF2B5EF4-FFF2-40B4-BE49-F238E27FC236}">
                    <a16:creationId xmlns:a16="http://schemas.microsoft.com/office/drawing/2014/main" id="{2593DC72-BD77-FC4D-AA2D-CA14FF49E8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56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duplicate ACK</a:t>
                </a: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2387599" y="3202895"/>
            <a:ext cx="1884362" cy="1049338"/>
            <a:chOff x="2387599" y="3202895"/>
            <a:chExt cx="1884362" cy="1049338"/>
          </a:xfrm>
        </p:grpSpPr>
        <p:grpSp>
          <p:nvGrpSpPr>
            <p:cNvPr id="184" name="Group 177">
              <a:extLst>
                <a:ext uri="{FF2B5EF4-FFF2-40B4-BE49-F238E27FC236}">
                  <a16:creationId xmlns:a16="http://schemas.microsoft.com/office/drawing/2014/main" id="{5836A4F2-D62D-B147-A532-A57E3C247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7599" y="3398158"/>
              <a:ext cx="1884362" cy="854075"/>
              <a:chOff x="384" y="2713"/>
              <a:chExt cx="1187" cy="538"/>
            </a:xfrm>
          </p:grpSpPr>
          <p:sp>
            <p:nvSpPr>
              <p:cNvPr id="201" name="Text Box 178">
                <a:extLst>
                  <a:ext uri="{FF2B5EF4-FFF2-40B4-BE49-F238E27FC236}">
                    <a16:creationId xmlns:a16="http://schemas.microsoft.com/office/drawing/2014/main" id="{1852AE28-C2EC-5542-A261-91B127FC6E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95" cy="1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timeout</a:t>
                </a:r>
              </a:p>
            </p:txBody>
          </p:sp>
          <p:sp>
            <p:nvSpPr>
              <p:cNvPr id="202" name="Text Box 179">
                <a:extLst>
                  <a:ext uri="{FF2B5EF4-FFF2-40B4-BE49-F238E27FC236}">
                    <a16:creationId xmlns:a16="http://schemas.microsoft.com/office/drawing/2014/main" id="{238E26A7-D428-7446-B0EA-57A95D6A2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2840"/>
                <a:ext cx="1187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ssthresh = cwnd/2 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cwnd = 1 MSS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dupACKcount = 0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retransmit missing segment</a:t>
                </a: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</a:p>
            </p:txBody>
          </p:sp>
          <p:sp>
            <p:nvSpPr>
              <p:cNvPr id="203" name="Line 180">
                <a:extLst>
                  <a:ext uri="{FF2B5EF4-FFF2-40B4-BE49-F238E27FC236}">
                    <a16:creationId xmlns:a16="http://schemas.microsoft.com/office/drawing/2014/main" id="{4D339203-1563-3844-9642-20DAA4DBE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9" name="Freeform 211">
              <a:extLst>
                <a:ext uri="{FF2B5EF4-FFF2-40B4-BE49-F238E27FC236}">
                  <a16:creationId xmlns:a16="http://schemas.microsoft.com/office/drawing/2014/main" id="{3E6B1AA0-4286-9245-837B-6CBC21CE7E5B}"/>
                </a:ext>
              </a:extLst>
            </p:cNvPr>
            <p:cNvSpPr>
              <a:spLocks/>
            </p:cNvSpPr>
            <p:nvPr/>
          </p:nvSpPr>
          <p:spPr bwMode="auto">
            <a:xfrm rot="13377971">
              <a:off x="3511549" y="3202895"/>
              <a:ext cx="496887" cy="319088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93423" y="2174194"/>
            <a:ext cx="2593973" cy="1300164"/>
            <a:chOff x="1099078" y="1344962"/>
            <a:chExt cx="2593973" cy="1300164"/>
          </a:xfrm>
        </p:grpSpPr>
        <p:sp>
          <p:nvSpPr>
            <p:cNvPr id="190" name="Line 234">
              <a:extLst>
                <a:ext uri="{FF2B5EF4-FFF2-40B4-BE49-F238E27FC236}">
                  <a16:creationId xmlns:a16="http://schemas.microsoft.com/office/drawing/2014/main" id="{F4D43A0C-EE6E-EC4A-8B33-48E0CE84A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158" y="2018332"/>
              <a:ext cx="119380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99078" y="1344962"/>
              <a:ext cx="2593973" cy="1300164"/>
              <a:chOff x="2386012" y="2174194"/>
              <a:chExt cx="2593973" cy="1300164"/>
            </a:xfrm>
          </p:grpSpPr>
          <p:grpSp>
            <p:nvGrpSpPr>
              <p:cNvPr id="183" name="Group 161">
                <a:extLst>
                  <a:ext uri="{FF2B5EF4-FFF2-40B4-BE49-F238E27FC236}">
                    <a16:creationId xmlns:a16="http://schemas.microsoft.com/office/drawing/2014/main" id="{7F0341B7-207C-3E40-8EC6-5911313C06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9986" y="2277382"/>
                <a:ext cx="1269999" cy="1196976"/>
                <a:chOff x="996" y="1773"/>
                <a:chExt cx="800" cy="754"/>
              </a:xfrm>
            </p:grpSpPr>
            <p:sp>
              <p:nvSpPr>
                <p:cNvPr id="204" name="Oval 162">
                  <a:extLst>
                    <a:ext uri="{FF2B5EF4-FFF2-40B4-BE49-F238E27FC236}">
                      <a16:creationId xmlns:a16="http://schemas.microsoft.com/office/drawing/2014/main" id="{85E503DF-C6D4-9C4A-947F-F93B4C816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6" y="1773"/>
                  <a:ext cx="800" cy="754"/>
                </a:xfrm>
                <a:prstGeom prst="ellipse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5" name="Text Box 163">
                  <a:extLst>
                    <a:ext uri="{FF2B5EF4-FFF2-40B4-BE49-F238E27FC236}">
                      <a16:creationId xmlns:a16="http://schemas.microsoft.com/office/drawing/2014/main" id="{30575E3B-F1CE-CF43-A7C5-219046488B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9" y="1946"/>
                  <a:ext cx="485" cy="4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slow 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start</a:t>
                  </a:r>
                </a:p>
              </p:txBody>
            </p:sp>
          </p:grpSp>
          <p:grpSp>
            <p:nvGrpSpPr>
              <p:cNvPr id="191" name="Group 235">
                <a:extLst>
                  <a:ext uri="{FF2B5EF4-FFF2-40B4-BE49-F238E27FC236}">
                    <a16:creationId xmlns:a16="http://schemas.microsoft.com/office/drawing/2014/main" id="{A04F248C-CB56-5341-9121-CD7548EA20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6012" y="2174194"/>
                <a:ext cx="1246187" cy="681038"/>
                <a:chOff x="517" y="936"/>
                <a:chExt cx="785" cy="429"/>
              </a:xfrm>
            </p:grpSpPr>
            <p:sp>
              <p:nvSpPr>
                <p:cNvPr id="192" name="Text Box 236">
                  <a:extLst>
                    <a:ext uri="{FF2B5EF4-FFF2-40B4-BE49-F238E27FC236}">
                      <a16:creationId xmlns:a16="http://schemas.microsoft.com/office/drawing/2014/main" id="{DFCAD05B-CECB-F74A-83C0-04809C5640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6" y="936"/>
                  <a:ext cx="175" cy="1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ymbol" charset="0"/>
                      <a:ea typeface="ＭＳ Ｐゴシック" charset="0"/>
                      <a:cs typeface="+mn-cs"/>
                    </a:rPr>
                    <a:t>L</a:t>
                  </a:r>
                </a:p>
              </p:txBody>
            </p:sp>
            <p:sp>
              <p:nvSpPr>
                <p:cNvPr id="193" name="Text Box 237">
                  <a:extLst>
                    <a:ext uri="{FF2B5EF4-FFF2-40B4-BE49-F238E27FC236}">
                      <a16:creationId xmlns:a16="http://schemas.microsoft.com/office/drawing/2014/main" id="{74E71529-C1EB-3448-B321-63BB937B34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" y="1063"/>
                  <a:ext cx="785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cwnd</a:t>
                  </a: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 = 1 MSS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ssthresh</a:t>
                  </a: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 = 64 KB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dupACKcount</a:t>
                  </a:r>
                  <a:r>
                    <a:rPr kumimoji="0" 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rPr>
                    <a:t> = 0</a:t>
                  </a: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94" name="Line 238">
                  <a:extLst>
                    <a:ext uri="{FF2B5EF4-FFF2-40B4-BE49-F238E27FC236}">
                      <a16:creationId xmlns:a16="http://schemas.microsoft.com/office/drawing/2014/main" id="{6EA26674-D5C9-9744-9287-ED272FC85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1" y="1078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</p:grpSp>
      <p:grpSp>
        <p:nvGrpSpPr>
          <p:cNvPr id="206" name="Group 255">
            <a:extLst>
              <a:ext uri="{FF2B5EF4-FFF2-40B4-BE49-F238E27FC236}">
                <a16:creationId xmlns:a16="http://schemas.microsoft.com/office/drawing/2014/main" id="{A2B043F7-099D-4D44-B22F-E06E9FF1DB1B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2982232"/>
            <a:ext cx="3167062" cy="1312862"/>
            <a:chOff x="509" y="1766"/>
            <a:chExt cx="1995" cy="827"/>
          </a:xfrm>
        </p:grpSpPr>
        <p:pic>
          <p:nvPicPr>
            <p:cNvPr id="207" name="Picture 252">
              <a:extLst>
                <a:ext uri="{FF2B5EF4-FFF2-40B4-BE49-F238E27FC236}">
                  <a16:creationId xmlns:a16="http://schemas.microsoft.com/office/drawing/2014/main" id="{13117D26-6951-3D4A-A5F0-C71B4A0E49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8" name="Picture 253">
              <a:extLst>
                <a:ext uri="{FF2B5EF4-FFF2-40B4-BE49-F238E27FC236}">
                  <a16:creationId xmlns:a16="http://schemas.microsoft.com/office/drawing/2014/main" id="{DB7493BD-9E6A-CC43-BB12-1EF71B377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09" name="Picture 254">
              <a:extLst>
                <a:ext uri="{FF2B5EF4-FFF2-40B4-BE49-F238E27FC236}">
                  <a16:creationId xmlns:a16="http://schemas.microsoft.com/office/drawing/2014/main" id="{919A68A3-008C-A945-88F7-16E52DA21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10" name="Group 297">
            <a:extLst>
              <a:ext uri="{FF2B5EF4-FFF2-40B4-BE49-F238E27FC236}">
                <a16:creationId xmlns:a16="http://schemas.microsoft.com/office/drawing/2014/main" id="{439C2129-4880-6149-9CCA-EB3347A6F350}"/>
              </a:ext>
            </a:extLst>
          </p:cNvPr>
          <p:cNvGrpSpPr>
            <a:grpSpLocks/>
          </p:cNvGrpSpPr>
          <p:nvPr/>
        </p:nvGrpSpPr>
        <p:grpSpPr bwMode="auto">
          <a:xfrm>
            <a:off x="5102225" y="1208994"/>
            <a:ext cx="4333875" cy="3243263"/>
            <a:chOff x="2205" y="641"/>
            <a:chExt cx="2730" cy="2043"/>
          </a:xfrm>
        </p:grpSpPr>
        <p:grpSp>
          <p:nvGrpSpPr>
            <p:cNvPr id="211" name="Group 282">
              <a:extLst>
                <a:ext uri="{FF2B5EF4-FFF2-40B4-BE49-F238E27FC236}">
                  <a16:creationId xmlns:a16="http://schemas.microsoft.com/office/drawing/2014/main" id="{6BDFE812-AF51-D241-B4AE-BA4F204E8D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222" name="Group 283">
                <a:extLst>
                  <a:ext uri="{FF2B5EF4-FFF2-40B4-BE49-F238E27FC236}">
                    <a16:creationId xmlns:a16="http://schemas.microsoft.com/office/drawing/2014/main" id="{82205633-61E5-A34B-80F4-B06EBB50B0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4" name="Picture 284">
                  <a:extLst>
                    <a:ext uri="{FF2B5EF4-FFF2-40B4-BE49-F238E27FC236}">
                      <a16:creationId xmlns:a16="http://schemas.microsoft.com/office/drawing/2014/main" id="{123D55D6-C521-5C4A-A99B-9A81EB8858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5" name="Rectangle 285">
                  <a:extLst>
                    <a:ext uri="{FF2B5EF4-FFF2-40B4-BE49-F238E27FC236}">
                      <a16:creationId xmlns:a16="http://schemas.microsoft.com/office/drawing/2014/main" id="{5A2AADA4-95A5-1140-A8E2-F7E1D634D7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3" name="Text Box 286">
                <a:extLst>
                  <a:ext uri="{FF2B5EF4-FFF2-40B4-BE49-F238E27FC236}">
                    <a16:creationId xmlns:a16="http://schemas.microsoft.com/office/drawing/2014/main" id="{A04DE5D7-1E27-9345-953B-F2F681740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2" name="Group 287">
              <a:extLst>
                <a:ext uri="{FF2B5EF4-FFF2-40B4-BE49-F238E27FC236}">
                  <a16:creationId xmlns:a16="http://schemas.microsoft.com/office/drawing/2014/main" id="{0901017F-3507-C540-B99D-306E86234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218" name="Group 288">
                <a:extLst>
                  <a:ext uri="{FF2B5EF4-FFF2-40B4-BE49-F238E27FC236}">
                    <a16:creationId xmlns:a16="http://schemas.microsoft.com/office/drawing/2014/main" id="{6BA56D00-0006-F044-83B1-AAE6B00446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20" name="Picture 289">
                  <a:extLst>
                    <a:ext uri="{FF2B5EF4-FFF2-40B4-BE49-F238E27FC236}">
                      <a16:creationId xmlns:a16="http://schemas.microsoft.com/office/drawing/2014/main" id="{C017D357-3300-D245-BAF6-F1F404699D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21" name="Rectangle 290">
                  <a:extLst>
                    <a:ext uri="{FF2B5EF4-FFF2-40B4-BE49-F238E27FC236}">
                      <a16:creationId xmlns:a16="http://schemas.microsoft.com/office/drawing/2014/main" id="{71EEC757-0CB1-5245-8660-0181A2DC6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9" name="Text Box 291">
                <a:extLst>
                  <a:ext uri="{FF2B5EF4-FFF2-40B4-BE49-F238E27FC236}">
                    <a16:creationId xmlns:a16="http://schemas.microsoft.com/office/drawing/2014/main" id="{FEBEF8FC-A920-4A49-A1BF-3B6F2FA29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  <p:grpSp>
          <p:nvGrpSpPr>
            <p:cNvPr id="213" name="Group 292">
              <a:extLst>
                <a:ext uri="{FF2B5EF4-FFF2-40B4-BE49-F238E27FC236}">
                  <a16:creationId xmlns:a16="http://schemas.microsoft.com/office/drawing/2014/main" id="{2201CF4D-D367-D544-9B09-D38B651E9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214" name="Group 293">
                <a:extLst>
                  <a:ext uri="{FF2B5EF4-FFF2-40B4-BE49-F238E27FC236}">
                    <a16:creationId xmlns:a16="http://schemas.microsoft.com/office/drawing/2014/main" id="{255AC563-CE69-7346-8853-7B52DB2C39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216" name="Picture 294">
                  <a:extLst>
                    <a:ext uri="{FF2B5EF4-FFF2-40B4-BE49-F238E27FC236}">
                      <a16:creationId xmlns:a16="http://schemas.microsoft.com/office/drawing/2014/main" id="{3CFEE67E-B886-8D4D-9258-34C8D95DCD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7" name="Rectangle 295">
                  <a:extLst>
                    <a:ext uri="{FF2B5EF4-FFF2-40B4-BE49-F238E27FC236}">
                      <a16:creationId xmlns:a16="http://schemas.microsoft.com/office/drawing/2014/main" id="{E84E7D88-9214-BA40-BC66-CD8AA2858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15" name="Text Box 296">
                <a:extLst>
                  <a:ext uri="{FF2B5EF4-FFF2-40B4-BE49-F238E27FC236}">
                    <a16:creationId xmlns:a16="http://schemas.microsoft.com/office/drawing/2014/main" id="{C078F33E-5513-B743-BE29-CF96B31EC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New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  <a:cs typeface="+mn-cs"/>
                  </a:rPr>
                  <a:t>ACK!</a:t>
                </a:r>
              </a:p>
            </p:txBody>
          </p:sp>
        </p:grpSp>
      </p:grpSp>
      <p:sp>
        <p:nvSpPr>
          <p:cNvPr id="109" name="Slide Number Placeholder 2">
            <a:extLst>
              <a:ext uri="{FF2B5EF4-FFF2-40B4-BE49-F238E27FC236}">
                <a16:creationId xmlns:a16="http://schemas.microsoft.com/office/drawing/2014/main" id="{C089E069-434F-034B-BDE6-6D2F3D36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Fast Recovery entry and exit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70" y="1371600"/>
            <a:ext cx="8284059" cy="509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throughput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235075"/>
            <a:ext cx="106807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avg. TCP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thruput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as function of window size, RTT?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ignore slow start, assume there is always data to send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W: window size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(measured in bytes)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where loss occurs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avg. window size (# in-flight bytes) is ¾ W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avg.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thruput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is 3/4W per RTT</a:t>
            </a:r>
          </a:p>
        </p:txBody>
      </p:sp>
      <p:grpSp>
        <p:nvGrpSpPr>
          <p:cNvPr id="111" name="Group 35">
            <a:extLst>
              <a:ext uri="{FF2B5EF4-FFF2-40B4-BE49-F238E27FC236}">
                <a16:creationId xmlns:a16="http://schemas.microsoft.com/office/drawing/2014/main" id="{2479703A-FA6A-E84F-A637-14C1FE031DFD}"/>
              </a:ext>
            </a:extLst>
          </p:cNvPr>
          <p:cNvGrpSpPr>
            <a:grpSpLocks/>
          </p:cNvGrpSpPr>
          <p:nvPr/>
        </p:nvGrpSpPr>
        <p:grpSpPr bwMode="auto">
          <a:xfrm>
            <a:off x="2360613" y="4173538"/>
            <a:ext cx="4873625" cy="1998662"/>
            <a:chOff x="279" y="2432"/>
            <a:chExt cx="3070" cy="1259"/>
          </a:xfrm>
        </p:grpSpPr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87BE4853-1141-6346-AB76-7F109427D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8">
              <a:extLst>
                <a:ext uri="{FF2B5EF4-FFF2-40B4-BE49-F238E27FC236}">
                  <a16:creationId xmlns:a16="http://schemas.microsoft.com/office/drawing/2014/main" id="{EC26311E-99BB-1542-99FB-E558D040D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Line 29">
              <a:extLst>
                <a:ext uri="{FF2B5EF4-FFF2-40B4-BE49-F238E27FC236}">
                  <a16:creationId xmlns:a16="http://schemas.microsoft.com/office/drawing/2014/main" id="{FE2B50C7-7D72-3942-9A3E-8BA7DFA0D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D7188C24-3E4F-7041-920C-19DDFB19B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Line 32">
              <a:extLst>
                <a:ext uri="{FF2B5EF4-FFF2-40B4-BE49-F238E27FC236}">
                  <a16:creationId xmlns:a16="http://schemas.microsoft.com/office/drawing/2014/main" id="{DAE1910D-F0E1-B146-A3C4-50DBFA7AD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Text Box 33">
              <a:extLst>
                <a:ext uri="{FF2B5EF4-FFF2-40B4-BE49-F238E27FC236}">
                  <a16:creationId xmlns:a16="http://schemas.microsoft.com/office/drawing/2014/main" id="{DF448B5C-FD99-294E-BBAD-2F62F67BC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</a:p>
          </p:txBody>
        </p:sp>
        <p:sp>
          <p:nvSpPr>
            <p:cNvPr id="118" name="Text Box 34">
              <a:extLst>
                <a:ext uri="{FF2B5EF4-FFF2-40B4-BE49-F238E27FC236}">
                  <a16:creationId xmlns:a16="http://schemas.microsoft.com/office/drawing/2014/main" id="{534147C9-A806-C44A-BFF0-BF16B2C1B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W/2</a:t>
              </a:r>
            </a:p>
          </p:txBody>
        </p:sp>
      </p:grpSp>
      <p:grpSp>
        <p:nvGrpSpPr>
          <p:cNvPr id="119" name="Group 45">
            <a:extLst>
              <a:ext uri="{FF2B5EF4-FFF2-40B4-BE49-F238E27FC236}">
                <a16:creationId xmlns:a16="http://schemas.microsoft.com/office/drawing/2014/main" id="{5ABBAFA2-06B8-9741-9298-800D1B732926}"/>
              </a:ext>
            </a:extLst>
          </p:cNvPr>
          <p:cNvGrpSpPr>
            <a:grpSpLocks/>
          </p:cNvGrpSpPr>
          <p:nvPr/>
        </p:nvGrpSpPr>
        <p:grpSpPr bwMode="auto">
          <a:xfrm>
            <a:off x="3136901" y="3552826"/>
            <a:ext cx="3795713" cy="620712"/>
            <a:chOff x="1722" y="2139"/>
            <a:chExt cx="2391" cy="391"/>
          </a:xfrm>
        </p:grpSpPr>
        <p:sp>
          <p:nvSpPr>
            <p:cNvPr id="226" name="Text Box 36">
              <a:extLst>
                <a:ext uri="{FF2B5EF4-FFF2-40B4-BE49-F238E27FC236}">
                  <a16:creationId xmlns:a16="http://schemas.microsoft.com/office/drawing/2014/main" id="{DDD56DFE-EB09-104F-A413-BED7F3530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avg TCP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thruput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 = </a:t>
              </a:r>
            </a:p>
          </p:txBody>
        </p:sp>
        <p:grpSp>
          <p:nvGrpSpPr>
            <p:cNvPr id="227" name="Group 44">
              <a:extLst>
                <a:ext uri="{FF2B5EF4-FFF2-40B4-BE49-F238E27FC236}">
                  <a16:creationId xmlns:a16="http://schemas.microsoft.com/office/drawing/2014/main" id="{7F3C094F-37E8-BF4F-A2D1-A321E6F77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228" name="Text Box 37">
                <a:extLst>
                  <a:ext uri="{FF2B5EF4-FFF2-40B4-BE49-F238E27FC236}">
                    <a16:creationId xmlns:a16="http://schemas.microsoft.com/office/drawing/2014/main" id="{2E24271A-6DDD-1648-B2F8-10D2A963F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3</a:t>
                </a:r>
              </a:p>
            </p:txBody>
          </p:sp>
          <p:sp>
            <p:nvSpPr>
              <p:cNvPr id="229" name="Text Box 38">
                <a:extLst>
                  <a:ext uri="{FF2B5EF4-FFF2-40B4-BE49-F238E27FC236}">
                    <a16:creationId xmlns:a16="http://schemas.microsoft.com/office/drawing/2014/main" id="{FB2746A8-19CD-4E42-BB7E-2744F8CAF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4</a:t>
                </a:r>
              </a:p>
            </p:txBody>
          </p:sp>
          <p:sp>
            <p:nvSpPr>
              <p:cNvPr id="230" name="Line 39">
                <a:extLst>
                  <a:ext uri="{FF2B5EF4-FFF2-40B4-BE49-F238E27FC236}">
                    <a16:creationId xmlns:a16="http://schemas.microsoft.com/office/drawing/2014/main" id="{8AD172DC-C99E-2844-BA6A-609B98EAD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1" name="Text Box 40">
                <a:extLst>
                  <a:ext uri="{FF2B5EF4-FFF2-40B4-BE49-F238E27FC236}">
                    <a16:creationId xmlns:a16="http://schemas.microsoft.com/office/drawing/2014/main" id="{DD4B149A-D947-844C-BA9A-30A9A4EC2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W</a:t>
                </a:r>
              </a:p>
            </p:txBody>
          </p:sp>
          <p:sp>
            <p:nvSpPr>
              <p:cNvPr id="232" name="Text Box 41">
                <a:extLst>
                  <a:ext uri="{FF2B5EF4-FFF2-40B4-BE49-F238E27FC236}">
                    <a16:creationId xmlns:a16="http://schemas.microsoft.com/office/drawing/2014/main" id="{949B8463-ABEF-E142-BF66-78767BC6F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RTT</a:t>
                </a:r>
              </a:p>
            </p:txBody>
          </p:sp>
          <p:sp>
            <p:nvSpPr>
              <p:cNvPr id="233" name="Line 42">
                <a:extLst>
                  <a:ext uri="{FF2B5EF4-FFF2-40B4-BE49-F238E27FC236}">
                    <a16:creationId xmlns:a16="http://schemas.microsoft.com/office/drawing/2014/main" id="{107225BD-E940-704B-9784-A6356D11E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Text Box 43">
                <a:extLst>
                  <a:ext uri="{FF2B5EF4-FFF2-40B4-BE49-F238E27FC236}">
                    <a16:creationId xmlns:a16="http://schemas.microsoft.com/office/drawing/2014/main" id="{C0D4944B-72B7-EC40-8E2B-25FE3FCED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bytes/sec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30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4EED6-AA2C-5A44-91DA-4CFB7A4AA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F12A5-E6F0-8F46-A507-3CB3CDD1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2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BB9026-12F2-A349-BFEF-8C31C7F86092}"/>
              </a:ext>
            </a:extLst>
          </p:cNvPr>
          <p:cNvGrpSpPr/>
          <p:nvPr/>
        </p:nvGrpSpPr>
        <p:grpSpPr>
          <a:xfrm>
            <a:off x="7593761" y="3434252"/>
            <a:ext cx="1100814" cy="719137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2EAD1D45-E7DC-F546-BF28-57362134135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917A520-A78E-6F4B-A627-C017D0408DA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15FCDD6-C861-564F-B521-7551F1A828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EB9B6B9B-3107-CD48-AEC1-E65E25BE6AC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B5DD3803-6AF8-3847-B395-2589873795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DA65177F-9EDB-4144-8C88-7E37D8240A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7906B30-472F-354C-82AF-33220C002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0DB66D8-759D-3E45-8AD9-CC358022D572}"/>
              </a:ext>
            </a:extLst>
          </p:cNvPr>
          <p:cNvGrpSpPr/>
          <p:nvPr/>
        </p:nvGrpSpPr>
        <p:grpSpPr>
          <a:xfrm>
            <a:off x="5720127" y="3438633"/>
            <a:ext cx="1100814" cy="719137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483E17D-400D-C84C-8056-02B78CDD0DE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18D9153-5EE4-3340-BCD3-478931CFC7F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AAFD939-A5C2-6A45-BE89-14CD8870A5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762F9A94-D8D0-934F-94BA-2BF1A64428C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05790B6-6F8F-394F-AEFC-DC10F8B5D5D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55156BC-1504-E74B-8008-40A919B5BE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16A1E01-4397-904B-AF75-454F94DE105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19" y="27175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fairness</a:t>
            </a:r>
            <a:endParaRPr lang="en-US" sz="4400" b="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C515608-44C0-AE4F-9716-2C57F89C9FF4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71325"/>
            <a:ext cx="10174288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goal: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sessions share same bottleneck link of bandwidth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each should have average rate of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R/K</a:t>
            </a:r>
          </a:p>
        </p:txBody>
      </p:sp>
      <p:sp>
        <p:nvSpPr>
          <p:cNvPr id="61" name="Line 68">
            <a:extLst>
              <a:ext uri="{FF2B5EF4-FFF2-40B4-BE49-F238E27FC236}">
                <a16:creationId xmlns:a16="http://schemas.microsoft.com/office/drawing/2014/main" id="{CDC7342A-49E4-EA42-944C-558FC96B4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123" y="3752849"/>
            <a:ext cx="819151" cy="891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75F28C3D-FB3C-2547-B5A0-31713944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1" name="Rectangle 26">
            <a:extLst>
              <a:ext uri="{FF2B5EF4-FFF2-40B4-BE49-F238E27FC236}">
                <a16:creationId xmlns:a16="http://schemas.microsoft.com/office/drawing/2014/main" id="{2FFB7F49-0A17-8244-A6C8-A042CD8F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3614738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2" name="Rectangle 27">
            <a:extLst>
              <a:ext uri="{FF2B5EF4-FFF2-40B4-BE49-F238E27FC236}">
                <a16:creationId xmlns:a16="http://schemas.microsoft.com/office/drawing/2014/main" id="{506AE97C-512B-D047-B5C2-A8583E61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D7035546-992D-A546-9880-E3DFD92C3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566" y="2468215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1</a:t>
            </a:r>
          </a:p>
        </p:txBody>
      </p:sp>
      <p:sp>
        <p:nvSpPr>
          <p:cNvPr id="84" name="Text Box 29">
            <a:extLst>
              <a:ext uri="{FF2B5EF4-FFF2-40B4-BE49-F238E27FC236}">
                <a16:creationId xmlns:a16="http://schemas.microsoft.com/office/drawing/2014/main" id="{7297E699-0BA6-F14E-9015-0764C0BC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79" y="4275418"/>
            <a:ext cx="15188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bottleneck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router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capacity R</a:t>
            </a:r>
          </a:p>
        </p:txBody>
      </p:sp>
      <p:sp>
        <p:nvSpPr>
          <p:cNvPr id="85" name="Freeform 40">
            <a:extLst>
              <a:ext uri="{FF2B5EF4-FFF2-40B4-BE49-F238E27FC236}">
                <a16:creationId xmlns:a16="http://schemas.microsoft.com/office/drawing/2014/main" id="{7B18511C-E0F5-ED42-B886-442969765A2C}"/>
              </a:ext>
            </a:extLst>
          </p:cNvPr>
          <p:cNvSpPr>
            <a:spLocks/>
          </p:cNvSpPr>
          <p:nvPr/>
        </p:nvSpPr>
        <p:spPr bwMode="auto">
          <a:xfrm>
            <a:off x="4765675" y="2967952"/>
            <a:ext cx="4227323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Rectangle 41">
            <a:extLst>
              <a:ext uri="{FF2B5EF4-FFF2-40B4-BE49-F238E27FC236}">
                <a16:creationId xmlns:a16="http://schemas.microsoft.com/office/drawing/2014/main" id="{B87FB624-4166-674A-B3AB-E61FF504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1473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7" name="Freeform 42">
            <a:extLst>
              <a:ext uri="{FF2B5EF4-FFF2-40B4-BE49-F238E27FC236}">
                <a16:creationId xmlns:a16="http://schemas.microsoft.com/office/drawing/2014/main" id="{219FFC1B-3A12-DC4B-B53E-9BB5E48658B7}"/>
              </a:ext>
            </a:extLst>
          </p:cNvPr>
          <p:cNvSpPr>
            <a:spLocks/>
          </p:cNvSpPr>
          <p:nvPr/>
        </p:nvSpPr>
        <p:spPr bwMode="auto">
          <a:xfrm>
            <a:off x="4724400" y="3763963"/>
            <a:ext cx="4268598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1859B4C2-A97D-4B48-B306-9FC98BD5A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381" y="4692948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2</a:t>
            </a:r>
          </a:p>
        </p:txBody>
      </p:sp>
      <p:grpSp>
        <p:nvGrpSpPr>
          <p:cNvPr id="89" name="Group 69">
            <a:extLst>
              <a:ext uri="{FF2B5EF4-FFF2-40B4-BE49-F238E27FC236}">
                <a16:creationId xmlns:a16="http://schemas.microsoft.com/office/drawing/2014/main" id="{E41C4D8C-20B4-204B-B9D2-EF53C43D06A8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2860675"/>
            <a:ext cx="766763" cy="704850"/>
            <a:chOff x="-44" y="1473"/>
            <a:chExt cx="981" cy="1105"/>
          </a:xfrm>
        </p:grpSpPr>
        <p:pic>
          <p:nvPicPr>
            <p:cNvPr id="90" name="Picture 70" descr="desktop_computer_stylized_medium">
              <a:extLst>
                <a:ext uri="{FF2B5EF4-FFF2-40B4-BE49-F238E27FC236}">
                  <a16:creationId xmlns:a16="http://schemas.microsoft.com/office/drawing/2014/main" id="{0A14B506-3AAE-F546-9A74-AC6072F15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F6DE560E-4DD1-2842-AD9C-065090AD3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2" name="Group 72">
            <a:extLst>
              <a:ext uri="{FF2B5EF4-FFF2-40B4-BE49-F238E27FC236}">
                <a16:creationId xmlns:a16="http://schemas.microsoft.com/office/drawing/2014/main" id="{D4B132ED-F65A-8349-9956-0282CD84A913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4106863"/>
            <a:ext cx="766763" cy="704850"/>
            <a:chOff x="-44" y="1473"/>
            <a:chExt cx="981" cy="1105"/>
          </a:xfrm>
        </p:grpSpPr>
        <p:pic>
          <p:nvPicPr>
            <p:cNvPr id="93" name="Picture 73" descr="desktop_computer_stylized_medium">
              <a:extLst>
                <a:ext uri="{FF2B5EF4-FFF2-40B4-BE49-F238E27FC236}">
                  <a16:creationId xmlns:a16="http://schemas.microsoft.com/office/drawing/2014/main" id="{4A386E2E-C0EC-8A47-9B1E-88CB80A47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021EC07F-1EE7-F54E-88B9-7C2A3644AA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BB114D03-0978-4146-94B8-68FCC4AA2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7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34526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Q: is TCP Fair?</a:t>
            </a:r>
            <a:endParaRPr lang="en-US" sz="4400" b="0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F376200C-B032-3845-A02F-653A6DB1CA80}"/>
              </a:ext>
            </a:extLst>
          </p:cNvPr>
          <p:cNvSpPr txBox="1">
            <a:spLocks noChangeArrowheads="1"/>
          </p:cNvSpPr>
          <p:nvPr/>
        </p:nvSpPr>
        <p:spPr>
          <a:xfrm>
            <a:off x="1028116" y="1209675"/>
            <a:ext cx="1064318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two competing TCP sessions: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additive increase gives slope of 1, as throughout increases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multiplicative decrease decreases throughput proportionally </a:t>
            </a:r>
          </a:p>
        </p:txBody>
      </p:sp>
      <p:sp>
        <p:nvSpPr>
          <p:cNvPr id="58" name="Line 4">
            <a:extLst>
              <a:ext uri="{FF2B5EF4-FFF2-40B4-BE49-F238E27FC236}">
                <a16:creationId xmlns:a16="http://schemas.microsoft.com/office/drawing/2014/main" id="{DBA281FC-CC2B-3B4C-8CA6-4EDCC95E7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800" y="6091237"/>
            <a:ext cx="36385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B4E196DB-854B-3549-98E9-F41F0D1F0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1800" y="2995612"/>
            <a:ext cx="0" cy="3086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5542C2C0-67F6-994A-AEFC-E5B2460F1F4B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1095375" y="4730750"/>
            <a:ext cx="3560763" cy="142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2" name="Line 7">
            <a:extLst>
              <a:ext uri="{FF2B5EF4-FFF2-40B4-BE49-F238E27FC236}">
                <a16:creationId xmlns:a16="http://schemas.microsoft.com/office/drawing/2014/main" id="{7A0A4AB6-5EF9-8440-BAF1-06A321FDC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2750" y="3243262"/>
            <a:ext cx="2819400" cy="280987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3" name="Text Box 8">
            <a:extLst>
              <a:ext uri="{FF2B5EF4-FFF2-40B4-BE49-F238E27FC236}">
                <a16:creationId xmlns:a16="http://schemas.microsoft.com/office/drawing/2014/main" id="{17AEECBA-CCAD-AA47-9887-C9E20B682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71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4" name="Text Box 9">
            <a:extLst>
              <a:ext uri="{FF2B5EF4-FFF2-40B4-BE49-F238E27FC236}">
                <a16:creationId xmlns:a16="http://schemas.microsoft.com/office/drawing/2014/main" id="{5D2A8ED6-62FA-AA4E-B95C-0B1A8098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6119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5" name="Text Box 10">
            <a:extLst>
              <a:ext uri="{FF2B5EF4-FFF2-40B4-BE49-F238E27FC236}">
                <a16:creationId xmlns:a16="http://schemas.microsoft.com/office/drawing/2014/main" id="{B2E2FDC0-B672-3448-804D-624A98C1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3062287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equal bandwidth share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6" name="Text Box 11">
            <a:extLst>
              <a:ext uri="{FF2B5EF4-FFF2-40B4-BE49-F238E27FC236}">
                <a16:creationId xmlns:a16="http://schemas.microsoft.com/office/drawing/2014/main" id="{14F93699-B5A1-D14D-8FB0-AA9B53890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6100762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1 throughput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21CCCAB1-09D9-8E4C-AB43-05B1CC4E61F5}"/>
              </a:ext>
            </a:extLst>
          </p:cNvPr>
          <p:cNvSpPr txBox="1">
            <a:spLocks noChangeArrowheads="1"/>
          </p:cNvSpPr>
          <p:nvPr/>
        </p:nvSpPr>
        <p:spPr bwMode="auto">
          <a:xfrm rot="-5396642">
            <a:off x="-273844" y="4639469"/>
            <a:ext cx="354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2 throughput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8" name="Line 13">
            <a:extLst>
              <a:ext uri="{FF2B5EF4-FFF2-40B4-BE49-F238E27FC236}">
                <a16:creationId xmlns:a16="http://schemas.microsoft.com/office/drawing/2014/main" id="{5F5EBC46-A27F-8D4B-BB71-A9A69889B2CA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805112" y="5348288"/>
            <a:ext cx="1293813" cy="4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9" name="Text Box 14">
            <a:extLst>
              <a:ext uri="{FF2B5EF4-FFF2-40B4-BE49-F238E27FC236}">
                <a16:creationId xmlns:a16="http://schemas.microsoft.com/office/drawing/2014/main" id="{40C340D3-D186-C146-A88F-B4C6DA375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38" y="4919662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" name="Line 15">
            <a:extLst>
              <a:ext uri="{FF2B5EF4-FFF2-40B4-BE49-F238E27FC236}">
                <a16:creationId xmlns:a16="http://schemas.microsoft.com/office/drawing/2014/main" id="{F674B59D-1466-9848-98C7-F85A4B7C26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2400" y="4881562"/>
            <a:ext cx="1171575" cy="6318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1" name="Text Box 16">
            <a:extLst>
              <a:ext uri="{FF2B5EF4-FFF2-40B4-BE49-F238E27FC236}">
                <a16:creationId xmlns:a16="http://schemas.microsoft.com/office/drawing/2014/main" id="{0A077D32-CBC6-0E40-85C7-A1E8D516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675187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2" name="Line 17">
            <a:extLst>
              <a:ext uri="{FF2B5EF4-FFF2-40B4-BE49-F238E27FC236}">
                <a16:creationId xmlns:a16="http://schemas.microsoft.com/office/drawing/2014/main" id="{B9476A6C-10EE-1541-8903-FE6263CE8822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484438" y="5021262"/>
            <a:ext cx="1303337" cy="2381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3" name="Text Box 18">
            <a:extLst>
              <a:ext uri="{FF2B5EF4-FFF2-40B4-BE49-F238E27FC236}">
                <a16:creationId xmlns:a16="http://schemas.microsoft.com/office/drawing/2014/main" id="{FCED3372-6EB5-0244-B6B3-A1566B982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4433887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4" name="Line 19">
            <a:extLst>
              <a:ext uri="{FF2B5EF4-FFF2-40B4-BE49-F238E27FC236}">
                <a16:creationId xmlns:a16="http://schemas.microsoft.com/office/drawing/2014/main" id="{4E5DDD32-0D26-E049-B9F7-C4FBF7E65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4595812"/>
            <a:ext cx="981075" cy="76517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5" name="Text Box 20">
            <a:extLst>
              <a:ext uri="{FF2B5EF4-FFF2-40B4-BE49-F238E27FC236}">
                <a16:creationId xmlns:a16="http://schemas.microsoft.com/office/drawing/2014/main" id="{A03E8186-B72C-F340-B288-4F7DBF876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4227512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6" name="Line 21">
            <a:extLst>
              <a:ext uri="{FF2B5EF4-FFF2-40B4-BE49-F238E27FC236}">
                <a16:creationId xmlns:a16="http://schemas.microsoft.com/office/drawing/2014/main" id="{23ACBCF3-355B-D845-A208-0AA50EB86E08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340769" y="48744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E273C730-C7D8-1A43-9E3B-00ABA35C5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414837"/>
            <a:ext cx="911225" cy="8890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8" name="Line 23">
            <a:extLst>
              <a:ext uri="{FF2B5EF4-FFF2-40B4-BE49-F238E27FC236}">
                <a16:creationId xmlns:a16="http://schemas.microsoft.com/office/drawing/2014/main" id="{D3308B5F-47D8-A74E-B415-FFCEF8B0042F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261394" y="48109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61D4D-6036-7840-9C2A-DD136DFE6AC3}"/>
              </a:ext>
            </a:extLst>
          </p:cNvPr>
          <p:cNvGrpSpPr/>
          <p:nvPr/>
        </p:nvGrpSpPr>
        <p:grpSpPr>
          <a:xfrm>
            <a:off x="7983110" y="3205277"/>
            <a:ext cx="3864041" cy="2713458"/>
            <a:chOff x="7983110" y="3205277"/>
            <a:chExt cx="3864041" cy="27134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689499-145C-2146-9B69-DB52B42A4EDB}"/>
                </a:ext>
              </a:extLst>
            </p:cNvPr>
            <p:cNvSpPr txBox="1"/>
            <p:nvPr/>
          </p:nvSpPr>
          <p:spPr>
            <a:xfrm>
              <a:off x="8130707" y="3671674"/>
              <a:ext cx="3703160" cy="2197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Yes, under idealized assumptions: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same RTT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fixed number of sessions only in congestion avoidance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B3A82D-3CAE-9B48-AD89-484CB7470DDC}"/>
                </a:ext>
              </a:extLst>
            </p:cNvPr>
            <p:cNvSpPr/>
            <p:nvPr/>
          </p:nvSpPr>
          <p:spPr>
            <a:xfrm>
              <a:off x="7983110" y="3468687"/>
              <a:ext cx="3864041" cy="2450048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10BBF2-F84D-F54A-8EA9-8C4CDEC1F8FC}"/>
                </a:ext>
              </a:extLst>
            </p:cNvPr>
            <p:cNvSpPr/>
            <p:nvPr/>
          </p:nvSpPr>
          <p:spPr>
            <a:xfrm>
              <a:off x="8338252" y="3328994"/>
              <a:ext cx="1762727" cy="255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F32648-965E-544D-9501-D321D85B1D2E}"/>
                </a:ext>
              </a:extLst>
            </p:cNvPr>
            <p:cNvSpPr txBox="1"/>
            <p:nvPr/>
          </p:nvSpPr>
          <p:spPr>
            <a:xfrm>
              <a:off x="8332482" y="3205277"/>
              <a:ext cx="176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TCP fair?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F874365-E6FC-E74F-ABF0-F2402AFDE7DD}"/>
              </a:ext>
            </a:extLst>
          </p:cNvPr>
          <p:cNvSpPr/>
          <p:nvPr/>
        </p:nvSpPr>
        <p:spPr>
          <a:xfrm>
            <a:off x="2998274" y="5695379"/>
            <a:ext cx="166255" cy="16625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06E0EBD2-9213-6D40-8DF6-4E431B8B6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1" grpId="0" autoUpdateAnimBg="0"/>
      <p:bldP spid="73" grpId="0" autoUpdateAnimBg="0"/>
      <p:bldP spid="75" grpId="0" autoUpdateAnimBg="0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45" y="261078"/>
            <a:ext cx="108345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Fairness: must all network apps be “fair”?</a:t>
            </a:r>
            <a:endParaRPr lang="en-US" sz="4400" b="0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BC3F9D5B-2A52-F04E-8551-FB9FA3EB2D43}"/>
              </a:ext>
            </a:extLst>
          </p:cNvPr>
          <p:cNvSpPr txBox="1">
            <a:spLocks noChangeArrowheads="1"/>
          </p:cNvSpPr>
          <p:nvPr/>
        </p:nvSpPr>
        <p:spPr>
          <a:xfrm>
            <a:off x="749300" y="1219200"/>
            <a:ext cx="5207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and UDP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multimedia apps often do not use TCP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not want rate throttled by congestion control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 use UDP: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audio/video at constant rate, tolerate packet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no “Internet police” policing use of congestion control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87BD890A-15A2-C240-921B-F2A9B54123D0}"/>
              </a:ext>
            </a:extLst>
          </p:cNvPr>
          <p:cNvSpPr txBox="1">
            <a:spLocks noChangeArrowheads="1"/>
          </p:cNvSpPr>
          <p:nvPr/>
        </p:nvSpPr>
        <p:spPr>
          <a:xfrm>
            <a:off x="6210301" y="1193800"/>
            <a:ext cx="5575300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Fairness, parallel TCP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can open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parallel connections between two hosts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browsers do this , e.g., link of rate R with 9 existing connections: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app asks for 1 TCP, gets rate R/10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app asks for 11 TCPs, gets R/2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FCF3160-EC3C-DC4B-A6F8-97BCA1C9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1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TCP in high-speed links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Today’s backbone links are optical, </a:t>
            </a:r>
            <a:r>
              <a:rPr lang="en-CA" dirty="0" smtClean="0"/>
              <a:t>DWDM</a:t>
            </a:r>
            <a:r>
              <a:rPr lang="fa-IR" dirty="0" smtClean="0"/>
              <a:t>-</a:t>
            </a:r>
            <a:r>
              <a:rPr lang="en-CA" dirty="0" smtClean="0"/>
              <a:t>based,</a:t>
            </a:r>
            <a:endParaRPr lang="fa-IR" dirty="0" smtClean="0"/>
          </a:p>
          <a:p>
            <a:r>
              <a:rPr lang="en-CA" dirty="0" smtClean="0"/>
              <a:t>High bit rates (1~100 </a:t>
            </a:r>
            <a:r>
              <a:rPr lang="en-CA" dirty="0" err="1" smtClean="0"/>
              <a:t>Gbps</a:t>
            </a:r>
            <a:r>
              <a:rPr lang="en-CA" dirty="0" smtClean="0"/>
              <a:t>)</a:t>
            </a:r>
          </a:p>
          <a:p>
            <a:r>
              <a:rPr lang="en-CA" dirty="0" smtClean="0"/>
              <a:t>Long distances (Thousands of </a:t>
            </a:r>
            <a:r>
              <a:rPr lang="en-CA" dirty="0"/>
              <a:t>Km) </a:t>
            </a:r>
            <a:endParaRPr lang="en-CA" dirty="0" smtClean="0"/>
          </a:p>
          <a:p>
            <a:r>
              <a:rPr lang="en-CA" dirty="0" smtClean="0"/>
              <a:t>Transmission </a:t>
            </a:r>
            <a:r>
              <a:rPr lang="en-CA" dirty="0"/>
              <a:t>time &lt;&lt;&lt; propagation time</a:t>
            </a:r>
          </a:p>
          <a:p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FBAEAD12-A317-469F-940F-919E1BEE41C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85" y="3781425"/>
            <a:ext cx="6756429" cy="226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84995" name="Picture 1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91440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6" name="Picture 3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6" y="1452564"/>
            <a:ext cx="8385175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7363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Tier-1 ISP: e.g., Sprint</a:t>
            </a:r>
          </a:p>
        </p:txBody>
      </p:sp>
      <p:sp>
        <p:nvSpPr>
          <p:cNvPr id="849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442FFFEE-669B-476B-B77F-238EA628863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895601" y="1725614"/>
            <a:ext cx="3863975" cy="3017837"/>
            <a:chOff x="1371600" y="1725614"/>
            <a:chExt cx="3863976" cy="3017838"/>
          </a:xfrm>
        </p:grpSpPr>
        <p:grpSp>
          <p:nvGrpSpPr>
            <p:cNvPr id="85000" name="Group 187"/>
            <p:cNvGrpSpPr>
              <a:grpSpLocks/>
            </p:cNvGrpSpPr>
            <p:nvPr/>
          </p:nvGrpSpPr>
          <p:grpSpPr bwMode="auto">
            <a:xfrm>
              <a:off x="1371600" y="1725614"/>
              <a:ext cx="3863976" cy="3017838"/>
              <a:chOff x="864" y="1087"/>
              <a:chExt cx="2434" cy="1901"/>
            </a:xfrm>
          </p:grpSpPr>
          <p:sp>
            <p:nvSpPr>
              <p:cNvPr id="85051" name="Rectangle 202"/>
              <p:cNvSpPr>
                <a:spLocks noChangeArrowheads="1"/>
              </p:cNvSpPr>
              <p:nvPr/>
            </p:nvSpPr>
            <p:spPr bwMode="auto">
              <a:xfrm>
                <a:off x="1307" y="1103"/>
                <a:ext cx="1560" cy="1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052" name="Line 205"/>
              <p:cNvSpPr>
                <a:spLocks noChangeShapeType="1"/>
              </p:cNvSpPr>
              <p:nvPr/>
            </p:nvSpPr>
            <p:spPr bwMode="auto">
              <a:xfrm flipH="1">
                <a:off x="1408" y="1945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053" name="Line 206"/>
              <p:cNvSpPr>
                <a:spLocks noChangeShapeType="1"/>
              </p:cNvSpPr>
              <p:nvPr/>
            </p:nvSpPr>
            <p:spPr bwMode="auto">
              <a:xfrm flipH="1">
                <a:off x="1408" y="2028"/>
                <a:ext cx="2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054" name="Text Box 207"/>
              <p:cNvSpPr txBox="1">
                <a:spLocks noChangeArrowheads="1"/>
              </p:cNvSpPr>
              <p:nvPr/>
            </p:nvSpPr>
            <p:spPr bwMode="auto">
              <a:xfrm flipH="1">
                <a:off x="1336" y="1789"/>
                <a:ext cx="229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…</a:t>
                </a:r>
              </a:p>
            </p:txBody>
          </p:sp>
          <p:grpSp>
            <p:nvGrpSpPr>
              <p:cNvPr id="85055" name="Group 208"/>
              <p:cNvGrpSpPr>
                <a:grpSpLocks/>
              </p:cNvGrpSpPr>
              <p:nvPr/>
            </p:nvGrpSpPr>
            <p:grpSpPr bwMode="auto">
              <a:xfrm flipH="1">
                <a:off x="1617" y="2063"/>
                <a:ext cx="775" cy="284"/>
                <a:chOff x="2927" y="2500"/>
                <a:chExt cx="949" cy="332"/>
              </a:xfrm>
            </p:grpSpPr>
            <p:sp>
              <p:nvSpPr>
                <p:cNvPr id="85084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2927" y="2515"/>
                  <a:ext cx="236" cy="31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085" name="Line 210"/>
                <p:cNvSpPr>
                  <a:spLocks noChangeShapeType="1"/>
                </p:cNvSpPr>
                <p:nvPr/>
              </p:nvSpPr>
              <p:spPr bwMode="auto">
                <a:xfrm>
                  <a:off x="3209" y="2500"/>
                  <a:ext cx="201" cy="3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086" name="Line 211"/>
                <p:cNvSpPr>
                  <a:spLocks noChangeShapeType="1"/>
                </p:cNvSpPr>
                <p:nvPr/>
              </p:nvSpPr>
              <p:spPr bwMode="auto">
                <a:xfrm>
                  <a:off x="3315" y="2500"/>
                  <a:ext cx="561" cy="3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5056" name="Line 212"/>
              <p:cNvSpPr>
                <a:spLocks noChangeShapeType="1"/>
              </p:cNvSpPr>
              <p:nvPr/>
            </p:nvSpPr>
            <p:spPr bwMode="auto">
              <a:xfrm flipH="1" flipV="1">
                <a:off x="1819" y="1533"/>
                <a:ext cx="0" cy="3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057" name="Line 213"/>
              <p:cNvSpPr>
                <a:spLocks noChangeShapeType="1"/>
              </p:cNvSpPr>
              <p:nvPr/>
            </p:nvSpPr>
            <p:spPr bwMode="auto">
              <a:xfrm flipH="1">
                <a:off x="1587" y="2081"/>
                <a:ext cx="193" cy="26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058" name="Line 214"/>
              <p:cNvSpPr>
                <a:spLocks noChangeShapeType="1"/>
              </p:cNvSpPr>
              <p:nvPr/>
            </p:nvSpPr>
            <p:spPr bwMode="auto">
              <a:xfrm>
                <a:off x="1818" y="2068"/>
                <a:ext cx="164" cy="2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059" name="Line 215"/>
              <p:cNvSpPr>
                <a:spLocks noChangeShapeType="1"/>
              </p:cNvSpPr>
              <p:nvPr/>
            </p:nvSpPr>
            <p:spPr bwMode="auto">
              <a:xfrm>
                <a:off x="1904" y="2068"/>
                <a:ext cx="459" cy="27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060" name="Text Box 272"/>
              <p:cNvSpPr txBox="1">
                <a:spLocks noChangeArrowheads="1"/>
              </p:cNvSpPr>
              <p:nvPr/>
            </p:nvSpPr>
            <p:spPr bwMode="auto">
              <a:xfrm>
                <a:off x="1583" y="2691"/>
                <a:ext cx="1153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to/from customers</a:t>
                </a:r>
              </a:p>
            </p:txBody>
          </p:sp>
          <p:sp>
            <p:nvSpPr>
              <p:cNvPr id="85061" name="Text Box 273"/>
              <p:cNvSpPr txBox="1">
                <a:spLocks noChangeArrowheads="1"/>
              </p:cNvSpPr>
              <p:nvPr/>
            </p:nvSpPr>
            <p:spPr bwMode="auto">
              <a:xfrm>
                <a:off x="2262" y="1699"/>
                <a:ext cx="54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peering</a:t>
                </a:r>
              </a:p>
            </p:txBody>
          </p:sp>
          <p:sp>
            <p:nvSpPr>
              <p:cNvPr id="85062" name="Text Box 274"/>
              <p:cNvSpPr txBox="1">
                <a:spLocks noChangeArrowheads="1"/>
              </p:cNvSpPr>
              <p:nvPr/>
            </p:nvSpPr>
            <p:spPr bwMode="auto">
              <a:xfrm>
                <a:off x="1636" y="1367"/>
                <a:ext cx="115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to/from backbone</a:t>
                </a:r>
              </a:p>
            </p:txBody>
          </p:sp>
          <p:sp>
            <p:nvSpPr>
              <p:cNvPr id="85063" name="Rectangle 275"/>
              <p:cNvSpPr>
                <a:spLocks noChangeArrowheads="1"/>
              </p:cNvSpPr>
              <p:nvPr/>
            </p:nvSpPr>
            <p:spPr bwMode="auto">
              <a:xfrm>
                <a:off x="1355" y="1139"/>
                <a:ext cx="1447" cy="177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064" name="Line 290"/>
              <p:cNvSpPr>
                <a:spLocks noChangeShapeType="1"/>
              </p:cNvSpPr>
              <p:nvPr/>
            </p:nvSpPr>
            <p:spPr bwMode="auto">
              <a:xfrm flipH="1" flipV="1">
                <a:off x="2226" y="1559"/>
                <a:ext cx="0" cy="3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065" name="Line 292"/>
              <p:cNvSpPr>
                <a:spLocks noChangeShapeType="1"/>
              </p:cNvSpPr>
              <p:nvPr/>
            </p:nvSpPr>
            <p:spPr bwMode="auto">
              <a:xfrm>
                <a:off x="2360" y="1948"/>
                <a:ext cx="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066" name="Line 293"/>
              <p:cNvSpPr>
                <a:spLocks noChangeShapeType="1"/>
              </p:cNvSpPr>
              <p:nvPr/>
            </p:nvSpPr>
            <p:spPr bwMode="auto">
              <a:xfrm>
                <a:off x="2360" y="2030"/>
                <a:ext cx="3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067" name="Text Box 294"/>
              <p:cNvSpPr txBox="1">
                <a:spLocks noChangeArrowheads="1"/>
              </p:cNvSpPr>
              <p:nvPr/>
            </p:nvSpPr>
            <p:spPr bwMode="auto">
              <a:xfrm>
                <a:off x="2410" y="1790"/>
                <a:ext cx="2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…</a:t>
                </a:r>
              </a:p>
            </p:txBody>
          </p:sp>
          <p:grpSp>
            <p:nvGrpSpPr>
              <p:cNvPr id="85068" name="Group 296"/>
              <p:cNvGrpSpPr>
                <a:grpSpLocks/>
              </p:cNvGrpSpPr>
              <p:nvPr/>
            </p:nvGrpSpPr>
            <p:grpSpPr bwMode="auto">
              <a:xfrm>
                <a:off x="2376" y="2519"/>
                <a:ext cx="83" cy="167"/>
                <a:chOff x="4467" y="2745"/>
                <a:chExt cx="96" cy="345"/>
              </a:xfrm>
            </p:grpSpPr>
            <p:sp>
              <p:nvSpPr>
                <p:cNvPr id="85082" name="Line 297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294" y="2918"/>
                  <a:ext cx="34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083" name="Line 298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390" y="2918"/>
                  <a:ext cx="34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5069" name="Text Box 299"/>
              <p:cNvSpPr txBox="1">
                <a:spLocks noChangeArrowheads="1"/>
              </p:cNvSpPr>
              <p:nvPr/>
            </p:nvSpPr>
            <p:spPr bwMode="auto">
              <a:xfrm rot="16200000" flipH="1">
                <a:off x="2242" y="2495"/>
                <a:ext cx="23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…</a:t>
                </a:r>
              </a:p>
            </p:txBody>
          </p:sp>
          <p:grpSp>
            <p:nvGrpSpPr>
              <p:cNvPr id="85070" name="Group 301"/>
              <p:cNvGrpSpPr>
                <a:grpSpLocks/>
              </p:cNvGrpSpPr>
              <p:nvPr/>
            </p:nvGrpSpPr>
            <p:grpSpPr bwMode="auto">
              <a:xfrm>
                <a:off x="1977" y="2528"/>
                <a:ext cx="84" cy="167"/>
                <a:chOff x="4467" y="2745"/>
                <a:chExt cx="96" cy="345"/>
              </a:xfrm>
            </p:grpSpPr>
            <p:sp>
              <p:nvSpPr>
                <p:cNvPr id="85080" name="Line 30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294" y="2918"/>
                  <a:ext cx="34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081" name="Line 303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390" y="2918"/>
                  <a:ext cx="34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5071" name="Text Box 304"/>
              <p:cNvSpPr txBox="1">
                <a:spLocks noChangeArrowheads="1"/>
              </p:cNvSpPr>
              <p:nvPr/>
            </p:nvSpPr>
            <p:spPr bwMode="auto">
              <a:xfrm rot="16200000" flipH="1">
                <a:off x="1837" y="2491"/>
                <a:ext cx="2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…</a:t>
                </a:r>
              </a:p>
            </p:txBody>
          </p:sp>
          <p:grpSp>
            <p:nvGrpSpPr>
              <p:cNvPr id="85072" name="Group 306"/>
              <p:cNvGrpSpPr>
                <a:grpSpLocks/>
              </p:cNvGrpSpPr>
              <p:nvPr/>
            </p:nvGrpSpPr>
            <p:grpSpPr bwMode="auto">
              <a:xfrm>
                <a:off x="1545" y="2526"/>
                <a:ext cx="92" cy="167"/>
                <a:chOff x="4467" y="2745"/>
                <a:chExt cx="96" cy="345"/>
              </a:xfrm>
            </p:grpSpPr>
            <p:sp>
              <p:nvSpPr>
                <p:cNvPr id="85078" name="Line 307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294" y="2918"/>
                  <a:ext cx="34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079" name="Line 308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4390" y="2918"/>
                  <a:ext cx="34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5073" name="Text Box 309"/>
              <p:cNvSpPr txBox="1">
                <a:spLocks noChangeArrowheads="1"/>
              </p:cNvSpPr>
              <p:nvPr/>
            </p:nvSpPr>
            <p:spPr bwMode="auto">
              <a:xfrm rot="16200000" flipH="1">
                <a:off x="1407" y="2492"/>
                <a:ext cx="23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85074" name="Text Box 310"/>
              <p:cNvSpPr txBox="1">
                <a:spLocks noChangeArrowheads="1"/>
              </p:cNvSpPr>
              <p:nvPr/>
            </p:nvSpPr>
            <p:spPr bwMode="auto">
              <a:xfrm>
                <a:off x="1437" y="1179"/>
                <a:ext cx="1295" cy="1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POP: point-of-presence</a:t>
                </a:r>
              </a:p>
            </p:txBody>
          </p:sp>
          <p:sp>
            <p:nvSpPr>
              <p:cNvPr id="85075" name="Line 148"/>
              <p:cNvSpPr>
                <a:spLocks noChangeShapeType="1"/>
              </p:cNvSpPr>
              <p:nvPr/>
            </p:nvSpPr>
            <p:spPr bwMode="auto">
              <a:xfrm>
                <a:off x="3192" y="1948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076" name="Line 184"/>
              <p:cNvSpPr>
                <a:spLocks noChangeShapeType="1"/>
              </p:cNvSpPr>
              <p:nvPr/>
            </p:nvSpPr>
            <p:spPr bwMode="auto">
              <a:xfrm>
                <a:off x="3298" y="2402"/>
                <a:ext cx="0" cy="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5077" name="Freeform 186"/>
              <p:cNvSpPr>
                <a:spLocks/>
              </p:cNvSpPr>
              <p:nvPr/>
            </p:nvSpPr>
            <p:spPr bwMode="auto">
              <a:xfrm>
                <a:off x="864" y="1087"/>
                <a:ext cx="475" cy="1879"/>
              </a:xfrm>
              <a:custGeom>
                <a:avLst/>
                <a:gdLst>
                  <a:gd name="T0" fmla="*/ 0 w 475"/>
                  <a:gd name="T1" fmla="*/ 1224 h 1879"/>
                  <a:gd name="T2" fmla="*/ 475 w 475"/>
                  <a:gd name="T3" fmla="*/ 0 h 1879"/>
                  <a:gd name="T4" fmla="*/ 468 w 475"/>
                  <a:gd name="T5" fmla="*/ 1879 h 1879"/>
                  <a:gd name="T6" fmla="*/ 0 w 475"/>
                  <a:gd name="T7" fmla="*/ 1224 h 18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75"/>
                  <a:gd name="T13" fmla="*/ 0 h 1879"/>
                  <a:gd name="T14" fmla="*/ 475 w 475"/>
                  <a:gd name="T15" fmla="*/ 1879 h 18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75" h="1879">
                    <a:moveTo>
                      <a:pt x="0" y="1224"/>
                    </a:moveTo>
                    <a:lnTo>
                      <a:pt x="475" y="0"/>
                    </a:lnTo>
                    <a:lnTo>
                      <a:pt x="468" y="1879"/>
                    </a:lnTo>
                    <a:lnTo>
                      <a:pt x="0" y="122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5001" name="Group 347"/>
            <p:cNvGrpSpPr>
              <a:grpSpLocks/>
            </p:cNvGrpSpPr>
            <p:nvPr/>
          </p:nvGrpSpPr>
          <p:grpSpPr bwMode="auto">
            <a:xfrm>
              <a:off x="3570624" y="3685767"/>
              <a:ext cx="544387" cy="333770"/>
              <a:chOff x="1871277" y="1576300"/>
              <a:chExt cx="1128371" cy="437860"/>
            </a:xfrm>
          </p:grpSpPr>
          <p:sp>
            <p:nvSpPr>
              <p:cNvPr id="88" name="Oval 87"/>
              <p:cNvSpPr>
                <a:spLocks noChangeArrowheads="1"/>
              </p:cNvSpPr>
              <p:nvPr/>
            </p:nvSpPr>
            <p:spPr bwMode="auto">
              <a:xfrm flipV="1">
                <a:off x="1873872" y="1695546"/>
                <a:ext cx="1125341" cy="318634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1870583" y="1739279"/>
                <a:ext cx="1128630" cy="11662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90" name="Oval 89"/>
              <p:cNvSpPr>
                <a:spLocks noChangeArrowheads="1"/>
              </p:cNvSpPr>
              <p:nvPr/>
            </p:nvSpPr>
            <p:spPr bwMode="auto">
              <a:xfrm flipV="1">
                <a:off x="1870583" y="1576838"/>
                <a:ext cx="1125341" cy="31863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2160144" y="1674720"/>
                <a:ext cx="546218" cy="16035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2100916" y="1633068"/>
                <a:ext cx="664675" cy="112459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2535258" y="1728867"/>
                <a:ext cx="246784" cy="95799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94" name="Freeform 93"/>
              <p:cNvSpPr>
                <a:spLocks/>
              </p:cNvSpPr>
              <p:nvPr/>
            </p:nvSpPr>
            <p:spPr bwMode="auto">
              <a:xfrm>
                <a:off x="2087754" y="1730949"/>
                <a:ext cx="243495" cy="9579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/>
                </a:endParaRPr>
              </a:p>
            </p:txBody>
          </p:sp>
          <p:cxnSp>
            <p:nvCxnSpPr>
              <p:cNvPr id="95" name="Straight Connector 94"/>
              <p:cNvCxnSpPr>
                <a:cxnSpLocks noChangeShapeType="1"/>
                <a:endCxn id="90" idx="2"/>
              </p:cNvCxnSpPr>
              <p:nvPr/>
            </p:nvCxnSpPr>
            <p:spPr bwMode="auto">
              <a:xfrm flipH="1" flipV="1">
                <a:off x="1870583" y="1737197"/>
                <a:ext cx="3289" cy="12287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6" name="Straight Connector 95"/>
              <p:cNvCxnSpPr>
                <a:cxnSpLocks noChangeShapeType="1"/>
              </p:cNvCxnSpPr>
              <p:nvPr/>
            </p:nvCxnSpPr>
            <p:spPr bwMode="auto">
              <a:xfrm flipH="1" flipV="1">
                <a:off x="2995923" y="1735114"/>
                <a:ext cx="3289" cy="1228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5002" name="Group 347"/>
            <p:cNvGrpSpPr>
              <a:grpSpLocks/>
            </p:cNvGrpSpPr>
            <p:nvPr/>
          </p:nvGrpSpPr>
          <p:grpSpPr bwMode="auto">
            <a:xfrm>
              <a:off x="2915191" y="3680361"/>
              <a:ext cx="544387" cy="333770"/>
              <a:chOff x="1871277" y="1576300"/>
              <a:chExt cx="1128371" cy="437860"/>
            </a:xfrm>
          </p:grpSpPr>
          <p:sp>
            <p:nvSpPr>
              <p:cNvPr id="98" name="Oval 97"/>
              <p:cNvSpPr>
                <a:spLocks noChangeArrowheads="1"/>
              </p:cNvSpPr>
              <p:nvPr/>
            </p:nvSpPr>
            <p:spPr bwMode="auto">
              <a:xfrm flipV="1">
                <a:off x="1873447" y="1694307"/>
                <a:ext cx="1125341" cy="320717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1870156" y="1740124"/>
                <a:ext cx="1128632" cy="11662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100" name="Oval 99"/>
              <p:cNvSpPr>
                <a:spLocks noChangeArrowheads="1"/>
              </p:cNvSpPr>
              <p:nvPr/>
            </p:nvSpPr>
            <p:spPr bwMode="auto">
              <a:xfrm flipV="1">
                <a:off x="1870156" y="1575599"/>
                <a:ext cx="1125341" cy="32071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101" name="Freeform 100"/>
              <p:cNvSpPr/>
              <p:nvPr/>
            </p:nvSpPr>
            <p:spPr bwMode="auto">
              <a:xfrm>
                <a:off x="2159717" y="1673481"/>
                <a:ext cx="546218" cy="16035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102" name="Freeform 101"/>
              <p:cNvSpPr>
                <a:spLocks/>
              </p:cNvSpPr>
              <p:nvPr/>
            </p:nvSpPr>
            <p:spPr bwMode="auto">
              <a:xfrm>
                <a:off x="2100489" y="1631830"/>
                <a:ext cx="664675" cy="112459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03" name="Freeform 102"/>
              <p:cNvSpPr>
                <a:spLocks/>
              </p:cNvSpPr>
              <p:nvPr/>
            </p:nvSpPr>
            <p:spPr bwMode="auto">
              <a:xfrm>
                <a:off x="2534831" y="1727628"/>
                <a:ext cx="246786" cy="97881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04" name="Freeform 103"/>
              <p:cNvSpPr>
                <a:spLocks/>
              </p:cNvSpPr>
              <p:nvPr/>
            </p:nvSpPr>
            <p:spPr bwMode="auto">
              <a:xfrm>
                <a:off x="2087327" y="1729710"/>
                <a:ext cx="243495" cy="97882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/>
                </a:endParaRPr>
              </a:p>
            </p:txBody>
          </p:sp>
          <p:cxnSp>
            <p:nvCxnSpPr>
              <p:cNvPr id="105" name="Straight Connector 104"/>
              <p:cNvCxnSpPr>
                <a:cxnSpLocks noChangeShapeType="1"/>
                <a:endCxn id="100" idx="2"/>
              </p:cNvCxnSpPr>
              <p:nvPr/>
            </p:nvCxnSpPr>
            <p:spPr bwMode="auto">
              <a:xfrm flipH="1" flipV="1">
                <a:off x="1870156" y="1738041"/>
                <a:ext cx="3292" cy="1228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6" name="Straight Connector 105"/>
              <p:cNvCxnSpPr>
                <a:cxnSpLocks noChangeShapeType="1"/>
              </p:cNvCxnSpPr>
              <p:nvPr/>
            </p:nvCxnSpPr>
            <p:spPr bwMode="auto">
              <a:xfrm flipH="1" flipV="1">
                <a:off x="2995496" y="1733876"/>
                <a:ext cx="3292" cy="12495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5003" name="Group 347"/>
            <p:cNvGrpSpPr>
              <a:grpSpLocks/>
            </p:cNvGrpSpPr>
            <p:nvPr/>
          </p:nvGrpSpPr>
          <p:grpSpPr bwMode="auto">
            <a:xfrm>
              <a:off x="2256002" y="3682470"/>
              <a:ext cx="544387" cy="333770"/>
              <a:chOff x="1871277" y="1576300"/>
              <a:chExt cx="1128371" cy="437860"/>
            </a:xfrm>
          </p:grpSpPr>
          <p:sp>
            <p:nvSpPr>
              <p:cNvPr id="108" name="Oval 107"/>
              <p:cNvSpPr>
                <a:spLocks noChangeArrowheads="1"/>
              </p:cNvSpPr>
              <p:nvPr/>
            </p:nvSpPr>
            <p:spPr bwMode="auto">
              <a:xfrm flipV="1">
                <a:off x="1874227" y="1695706"/>
                <a:ext cx="1125341" cy="318634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70937" y="1739439"/>
                <a:ext cx="1128630" cy="11662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110" name="Oval 109"/>
              <p:cNvSpPr>
                <a:spLocks noChangeArrowheads="1"/>
              </p:cNvSpPr>
              <p:nvPr/>
            </p:nvSpPr>
            <p:spPr bwMode="auto">
              <a:xfrm flipV="1">
                <a:off x="1870937" y="1576998"/>
                <a:ext cx="1125341" cy="31863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111" name="Freeform 110"/>
              <p:cNvSpPr/>
              <p:nvPr/>
            </p:nvSpPr>
            <p:spPr bwMode="auto">
              <a:xfrm>
                <a:off x="2160498" y="1674880"/>
                <a:ext cx="546218" cy="16035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112" name="Freeform 111"/>
              <p:cNvSpPr>
                <a:spLocks/>
              </p:cNvSpPr>
              <p:nvPr/>
            </p:nvSpPr>
            <p:spPr bwMode="auto">
              <a:xfrm>
                <a:off x="2101270" y="1633228"/>
                <a:ext cx="664675" cy="112459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13" name="Freeform 112"/>
              <p:cNvSpPr>
                <a:spLocks/>
              </p:cNvSpPr>
              <p:nvPr/>
            </p:nvSpPr>
            <p:spPr bwMode="auto">
              <a:xfrm>
                <a:off x="2535612" y="1729027"/>
                <a:ext cx="246784" cy="95799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14" name="Freeform 113"/>
              <p:cNvSpPr>
                <a:spLocks/>
              </p:cNvSpPr>
              <p:nvPr/>
            </p:nvSpPr>
            <p:spPr bwMode="auto">
              <a:xfrm>
                <a:off x="2088108" y="1731109"/>
                <a:ext cx="243495" cy="9579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/>
                </a:endParaRPr>
              </a:p>
            </p:txBody>
          </p:sp>
          <p:cxnSp>
            <p:nvCxnSpPr>
              <p:cNvPr id="115" name="Straight Connector 114"/>
              <p:cNvCxnSpPr>
                <a:cxnSpLocks noChangeShapeType="1"/>
                <a:endCxn id="110" idx="2"/>
              </p:cNvCxnSpPr>
              <p:nvPr/>
            </p:nvCxnSpPr>
            <p:spPr bwMode="auto">
              <a:xfrm flipH="1" flipV="1">
                <a:off x="1870937" y="1737357"/>
                <a:ext cx="3289" cy="12287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6" name="Straight Connector 115"/>
              <p:cNvCxnSpPr>
                <a:cxnSpLocks noChangeShapeType="1"/>
              </p:cNvCxnSpPr>
              <p:nvPr/>
            </p:nvCxnSpPr>
            <p:spPr bwMode="auto">
              <a:xfrm flipH="1" flipV="1">
                <a:off x="2996278" y="1735274"/>
                <a:ext cx="3289" cy="1228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5004" name="Group 347"/>
            <p:cNvGrpSpPr>
              <a:grpSpLocks/>
            </p:cNvGrpSpPr>
            <p:nvPr/>
          </p:nvGrpSpPr>
          <p:grpSpPr bwMode="auto">
            <a:xfrm>
              <a:off x="2630086" y="2989478"/>
              <a:ext cx="544387" cy="333770"/>
              <a:chOff x="1871277" y="1576300"/>
              <a:chExt cx="1128371" cy="437860"/>
            </a:xfrm>
          </p:grpSpPr>
          <p:sp>
            <p:nvSpPr>
              <p:cNvPr id="118" name="Oval 117"/>
              <p:cNvSpPr>
                <a:spLocks noChangeArrowheads="1"/>
              </p:cNvSpPr>
              <p:nvPr/>
            </p:nvSpPr>
            <p:spPr bwMode="auto">
              <a:xfrm flipV="1">
                <a:off x="1875400" y="1694726"/>
                <a:ext cx="1125341" cy="31863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872110" y="1738461"/>
                <a:ext cx="1128630" cy="11662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120" name="Oval 119"/>
              <p:cNvSpPr>
                <a:spLocks noChangeArrowheads="1"/>
              </p:cNvSpPr>
              <p:nvPr/>
            </p:nvSpPr>
            <p:spPr bwMode="auto">
              <a:xfrm flipV="1">
                <a:off x="1872110" y="1576019"/>
                <a:ext cx="1125341" cy="318634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2161672" y="1673900"/>
                <a:ext cx="546218" cy="160359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122" name="Freeform 121"/>
              <p:cNvSpPr>
                <a:spLocks/>
              </p:cNvSpPr>
              <p:nvPr/>
            </p:nvSpPr>
            <p:spPr bwMode="auto">
              <a:xfrm>
                <a:off x="2102443" y="1632248"/>
                <a:ext cx="664675" cy="112459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23" name="Freeform 122"/>
              <p:cNvSpPr>
                <a:spLocks/>
              </p:cNvSpPr>
              <p:nvPr/>
            </p:nvSpPr>
            <p:spPr bwMode="auto">
              <a:xfrm>
                <a:off x="2536785" y="1728047"/>
                <a:ext cx="246784" cy="95799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24" name="Freeform 123"/>
              <p:cNvSpPr>
                <a:spLocks/>
              </p:cNvSpPr>
              <p:nvPr/>
            </p:nvSpPr>
            <p:spPr bwMode="auto">
              <a:xfrm>
                <a:off x="2089281" y="1730130"/>
                <a:ext cx="243495" cy="9579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/>
                </a:endParaRPr>
              </a:p>
            </p:txBody>
          </p:sp>
          <p:cxnSp>
            <p:nvCxnSpPr>
              <p:cNvPr id="125" name="Straight Connector 124"/>
              <p:cNvCxnSpPr>
                <a:cxnSpLocks noChangeShapeType="1"/>
                <a:endCxn id="120" idx="2"/>
              </p:cNvCxnSpPr>
              <p:nvPr/>
            </p:nvCxnSpPr>
            <p:spPr bwMode="auto">
              <a:xfrm flipH="1" flipV="1">
                <a:off x="1872110" y="1736377"/>
                <a:ext cx="3289" cy="1228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" name="Straight Connector 125"/>
              <p:cNvCxnSpPr>
                <a:cxnSpLocks noChangeShapeType="1"/>
              </p:cNvCxnSpPr>
              <p:nvPr/>
            </p:nvCxnSpPr>
            <p:spPr bwMode="auto">
              <a:xfrm flipH="1" flipV="1">
                <a:off x="2997451" y="1734295"/>
                <a:ext cx="3289" cy="12287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5005" name="Group 347"/>
            <p:cNvGrpSpPr>
              <a:grpSpLocks/>
            </p:cNvGrpSpPr>
            <p:nvPr/>
          </p:nvGrpSpPr>
          <p:grpSpPr bwMode="auto">
            <a:xfrm>
              <a:off x="3244642" y="2991587"/>
              <a:ext cx="544387" cy="333770"/>
              <a:chOff x="1871277" y="1576300"/>
              <a:chExt cx="1128371" cy="437860"/>
            </a:xfrm>
          </p:grpSpPr>
          <p:sp>
            <p:nvSpPr>
              <p:cNvPr id="128" name="Oval 127"/>
              <p:cNvSpPr>
                <a:spLocks noChangeArrowheads="1"/>
              </p:cNvSpPr>
              <p:nvPr/>
            </p:nvSpPr>
            <p:spPr bwMode="auto">
              <a:xfrm flipV="1">
                <a:off x="1875000" y="1694042"/>
                <a:ext cx="1125341" cy="320717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1871708" y="1739859"/>
                <a:ext cx="1128632" cy="11662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130" name="Oval 129"/>
              <p:cNvSpPr>
                <a:spLocks noChangeArrowheads="1"/>
              </p:cNvSpPr>
              <p:nvPr/>
            </p:nvSpPr>
            <p:spPr bwMode="auto">
              <a:xfrm flipV="1">
                <a:off x="1871708" y="1575334"/>
                <a:ext cx="1125341" cy="32071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131" name="Freeform 130"/>
              <p:cNvSpPr/>
              <p:nvPr/>
            </p:nvSpPr>
            <p:spPr bwMode="auto">
              <a:xfrm>
                <a:off x="2161269" y="1673216"/>
                <a:ext cx="546218" cy="16035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Arial"/>
                </a:endParaRPr>
              </a:p>
            </p:txBody>
          </p:sp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2102041" y="1631565"/>
                <a:ext cx="664675" cy="112459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2536383" y="1727363"/>
                <a:ext cx="246786" cy="97881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/>
                </a:endParaRPr>
              </a:p>
            </p:txBody>
          </p:sp>
          <p:sp>
            <p:nvSpPr>
              <p:cNvPr id="134" name="Freeform 133"/>
              <p:cNvSpPr>
                <a:spLocks/>
              </p:cNvSpPr>
              <p:nvPr/>
            </p:nvSpPr>
            <p:spPr bwMode="auto">
              <a:xfrm>
                <a:off x="2088879" y="1729445"/>
                <a:ext cx="243495" cy="97882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/>
                </a:endParaRPr>
              </a:p>
            </p:txBody>
          </p:sp>
          <p:cxnSp>
            <p:nvCxnSpPr>
              <p:cNvPr id="135" name="Straight Connector 134"/>
              <p:cNvCxnSpPr>
                <a:cxnSpLocks noChangeShapeType="1"/>
                <a:endCxn id="130" idx="2"/>
              </p:cNvCxnSpPr>
              <p:nvPr/>
            </p:nvCxnSpPr>
            <p:spPr bwMode="auto">
              <a:xfrm flipH="1" flipV="1">
                <a:off x="1871708" y="1737776"/>
                <a:ext cx="3292" cy="12287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6" name="Straight Connector 135"/>
              <p:cNvCxnSpPr>
                <a:cxnSpLocks noChangeShapeType="1"/>
              </p:cNvCxnSpPr>
              <p:nvPr/>
            </p:nvCxnSpPr>
            <p:spPr bwMode="auto">
              <a:xfrm flipH="1" flipV="1">
                <a:off x="2997049" y="1733611"/>
                <a:ext cx="3292" cy="12495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55835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</a:t>
            </a:r>
            <a:r>
              <a:rPr lang="en-CA" dirty="0"/>
              <a:t>: window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485899"/>
            <a:ext cx="10363200" cy="1104900"/>
          </a:xfrm>
        </p:spPr>
        <p:txBody>
          <a:bodyPr/>
          <a:lstStyle/>
          <a:p>
            <a:r>
              <a:rPr lang="en-CA" dirty="0"/>
              <a:t>The default maximum window size is 64Kbytes.</a:t>
            </a:r>
          </a:p>
          <a:p>
            <a:r>
              <a:rPr lang="en-CA" dirty="0"/>
              <a:t>Then the sender has to wait for </a:t>
            </a:r>
            <a:r>
              <a:rPr lang="en-CA" dirty="0" err="1"/>
              <a:t>acks</a:t>
            </a:r>
            <a:r>
              <a:rPr lang="en-CA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83" y="2590799"/>
            <a:ext cx="7780118" cy="384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</a:t>
            </a:r>
            <a:r>
              <a:rPr lang="en-CA" dirty="0"/>
              <a:t>: window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600201"/>
            <a:ext cx="10363200" cy="1162050"/>
          </a:xfrm>
        </p:spPr>
        <p:txBody>
          <a:bodyPr/>
          <a:lstStyle/>
          <a:p>
            <a:r>
              <a:rPr lang="en-CA" dirty="0" smtClean="0"/>
              <a:t>Less </a:t>
            </a:r>
            <a:r>
              <a:rPr lang="en-CA" smtClean="0"/>
              <a:t>than 0.1</a:t>
            </a:r>
            <a:r>
              <a:rPr lang="en-CA" dirty="0" smtClean="0"/>
              <a:t>% of the link bandwidth is utilized</a:t>
            </a:r>
          </a:p>
          <a:p>
            <a:r>
              <a:rPr lang="en-CA" dirty="0" smtClean="0"/>
              <a:t>A big file transfer takes minutes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68" y="4096601"/>
            <a:ext cx="7930064" cy="111478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562100" y="3448745"/>
            <a:ext cx="1901483" cy="688794"/>
            <a:chOff x="1552575" y="3495519"/>
            <a:chExt cx="1901483" cy="688794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2076450" y="4143375"/>
              <a:ext cx="676275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2047875" y="3867150"/>
              <a:ext cx="71437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1552575" y="3495519"/>
              <a:ext cx="1901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Transmission Time</a:t>
              </a:r>
              <a:endPara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47875" y="3814981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2</a:t>
              </a:r>
              <a:r>
                <a:rPr kumimoji="0" lang="fa-I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00</a:t>
              </a:r>
              <a:r>
                <a:rPr kumimoji="0" lang="en-CA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 </a:t>
              </a:r>
              <a:r>
                <a:rPr kumimoji="0" lang="en-CA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anose="05050102010706020507" pitchFamily="18" charset="2"/>
                  <a:ea typeface="+mn-ea"/>
                  <a:cs typeface="+mn-cs"/>
                </a:rPr>
                <a:t>m</a:t>
              </a:r>
              <a:r>
                <a:rPr kumimoji="0" lang="en-CA" sz="1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rPr>
                <a:t>s</a:t>
              </a:r>
              <a:endPara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</a:t>
            </a:r>
            <a:r>
              <a:rPr lang="en-CA" dirty="0"/>
              <a:t>: window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600200"/>
            <a:ext cx="10363200" cy="2676525"/>
          </a:xfrm>
        </p:spPr>
        <p:txBody>
          <a:bodyPr/>
          <a:lstStyle/>
          <a:p>
            <a:r>
              <a:rPr lang="en-CA" dirty="0" smtClean="0"/>
              <a:t>Much larger window size to utilize the link BW</a:t>
            </a:r>
          </a:p>
          <a:p>
            <a:r>
              <a:rPr lang="en-CA" dirty="0" smtClean="0"/>
              <a:t>To keep sending till the first ACK</a:t>
            </a:r>
          </a:p>
          <a:p>
            <a:pPr lvl="1"/>
            <a:r>
              <a:rPr lang="en-CA" dirty="0" smtClean="0"/>
              <a:t>W = </a:t>
            </a:r>
            <a:r>
              <a:rPr lang="en-CA" dirty="0" err="1" smtClean="0"/>
              <a:t>RTTx</a:t>
            </a:r>
            <a:r>
              <a:rPr lang="en-CA" dirty="0" smtClean="0"/>
              <a:t> R bits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768" y="4803595"/>
            <a:ext cx="7930064" cy="111478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 bwMode="auto">
          <a:xfrm>
            <a:off x="2057400" y="4803595"/>
            <a:ext cx="7562850" cy="0"/>
          </a:xfrm>
          <a:prstGeom prst="line">
            <a:avLst/>
          </a:prstGeom>
          <a:ln w="762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V="1">
            <a:off x="2057400" y="4648200"/>
            <a:ext cx="7562850" cy="10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657600" y="4276725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Transmission Time = 200 </a:t>
            </a:r>
            <a:r>
              <a:rPr kumimoji="0" lang="en-CA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600" y="3905250"/>
            <a:ext cx="408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Window Size = 500 </a:t>
            </a:r>
            <a:r>
              <a:rPr kumimoji="0" lang="en-CA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Mbits</a:t>
            </a: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= 62.5 </a:t>
            </a:r>
            <a:r>
              <a:rPr kumimoji="0" lang="en-CA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MBytes</a:t>
            </a:r>
            <a:r>
              <a:rPr kumimoji="0" lang="en-CA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51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High capacity network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032" y="1848151"/>
            <a:ext cx="8671543" cy="445739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650" y="1478819"/>
            <a:ext cx="3592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LFN: Long Fat Network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27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TCP throughput on a 200 Mbps link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457" y="1371601"/>
            <a:ext cx="7572338" cy="536098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9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Sliding Window protocol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81741" y="1389064"/>
            <a:ext cx="10363200" cy="2329543"/>
          </a:xfrm>
        </p:spPr>
        <p:txBody>
          <a:bodyPr/>
          <a:lstStyle/>
          <a:p>
            <a:r>
              <a:rPr lang="en-CA" dirty="0"/>
              <a:t>Functions </a:t>
            </a:r>
            <a:r>
              <a:rPr lang="en-CA" dirty="0" smtClean="0"/>
              <a:t>provided</a:t>
            </a:r>
          </a:p>
          <a:p>
            <a:pPr lvl="1"/>
            <a:r>
              <a:rPr lang="en-CA" dirty="0"/>
              <a:t>reliable </a:t>
            </a:r>
            <a:r>
              <a:rPr lang="en-CA" dirty="0" smtClean="0"/>
              <a:t>delivery (</a:t>
            </a:r>
            <a:r>
              <a:rPr lang="en-CA" dirty="0"/>
              <a:t>error </a:t>
            </a:r>
            <a:r>
              <a:rPr lang="en-CA" dirty="0" smtClean="0"/>
              <a:t>and loss control )</a:t>
            </a:r>
          </a:p>
          <a:p>
            <a:pPr lvl="1"/>
            <a:r>
              <a:rPr lang="en-CA" dirty="0" smtClean="0"/>
              <a:t>in-order delivery</a:t>
            </a:r>
          </a:p>
          <a:p>
            <a:pPr lvl="1"/>
            <a:r>
              <a:rPr lang="en-CA" dirty="0" smtClean="0"/>
              <a:t>flow </a:t>
            </a:r>
            <a:r>
              <a:rPr lang="en-CA" dirty="0"/>
              <a:t>and congestion control </a:t>
            </a:r>
            <a:endParaRPr lang="en-CA" dirty="0" smtClean="0"/>
          </a:p>
          <a:p>
            <a:pPr lvl="2"/>
            <a:r>
              <a:rPr lang="en-CA" dirty="0" smtClean="0"/>
              <a:t>by </a:t>
            </a:r>
            <a:r>
              <a:rPr lang="en-CA" dirty="0"/>
              <a:t>varying send </a:t>
            </a:r>
            <a:r>
              <a:rPr lang="en-CA" dirty="0" smtClean="0"/>
              <a:t>window size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35B6FA36-E3EF-4139-B2AF-338B1A273D7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91" y="3676327"/>
            <a:ext cx="7930552" cy="276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Side effect of large windows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7674" y="2158346"/>
            <a:ext cx="6470251" cy="42869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0150" y="1444626"/>
            <a:ext cx="880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TCP becomes very sensitive </a:t>
            </a:r>
            <a: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to packet losses in LFN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6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High capacity networks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327" y="1536700"/>
            <a:ext cx="9190946" cy="474344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2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Additive </a:t>
            </a:r>
            <a:r>
              <a:rPr lang="en-CA" dirty="0"/>
              <a:t>increase is still too </a:t>
            </a:r>
            <a:r>
              <a:rPr lang="en-CA" dirty="0" smtClean="0"/>
              <a:t>slow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600200"/>
            <a:ext cx="10363200" cy="1285875"/>
          </a:xfrm>
        </p:spPr>
        <p:txBody>
          <a:bodyPr/>
          <a:lstStyle/>
          <a:p>
            <a:r>
              <a:rPr lang="en-CA" dirty="0"/>
              <a:t>With 100ms of round trip time, </a:t>
            </a:r>
            <a:r>
              <a:rPr lang="en-CA" dirty="0" smtClean="0"/>
              <a:t>a connection </a:t>
            </a:r>
            <a:r>
              <a:rPr lang="en-CA" dirty="0"/>
              <a:t>needs </a:t>
            </a:r>
            <a:r>
              <a:rPr lang="en-CA" dirty="0" smtClean="0"/>
              <a:t>203 minutes (3h23</a:t>
            </a:r>
            <a:r>
              <a:rPr lang="en-CA" dirty="0"/>
              <a:t>) to get 1Gbps </a:t>
            </a:r>
            <a:r>
              <a:rPr lang="en-CA" dirty="0" smtClean="0"/>
              <a:t>starting from </a:t>
            </a:r>
            <a:r>
              <a:rPr lang="en-CA" dirty="0"/>
              <a:t>1Mbps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617" y="2988949"/>
            <a:ext cx="5768365" cy="244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600199"/>
            <a:ext cx="10363200" cy="3990975"/>
          </a:xfrm>
        </p:spPr>
        <p:txBody>
          <a:bodyPr/>
          <a:lstStyle/>
          <a:p>
            <a:r>
              <a:rPr lang="en-CA" dirty="0" smtClean="0"/>
              <a:t>Several parallel TCP connections</a:t>
            </a:r>
          </a:p>
          <a:p>
            <a:pPr lvl="1"/>
            <a:r>
              <a:rPr lang="en-CA" dirty="0" smtClean="0"/>
              <a:t>Requires less configuration in the standard TCP</a:t>
            </a:r>
          </a:p>
          <a:p>
            <a:r>
              <a:rPr lang="en-CA" dirty="0" smtClean="0"/>
              <a:t>New TCP Protocols for high-speed links</a:t>
            </a:r>
          </a:p>
          <a:p>
            <a:pPr lvl="1"/>
            <a:r>
              <a:rPr lang="en-CA" dirty="0" smtClean="0"/>
              <a:t>Research</a:t>
            </a:r>
          </a:p>
          <a:p>
            <a:pPr lvl="2"/>
            <a:r>
              <a:rPr lang="en-CA" dirty="0" smtClean="0"/>
              <a:t>Fast TCP</a:t>
            </a:r>
          </a:p>
          <a:p>
            <a:pPr lvl="1"/>
            <a:r>
              <a:rPr lang="en-CA" dirty="0" smtClean="0"/>
              <a:t>OS:</a:t>
            </a:r>
          </a:p>
          <a:p>
            <a:pPr lvl="2"/>
            <a:r>
              <a:rPr lang="en-CA" dirty="0" smtClean="0"/>
              <a:t>Cubic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5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CUBIC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08100"/>
            <a:ext cx="111641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 better way than AIMD to “probe” for usable bandwidth?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" name="Group 35">
            <a:extLst>
              <a:ext uri="{FF2B5EF4-FFF2-40B4-BE49-F238E27FC236}">
                <a16:creationId xmlns:a16="http://schemas.microsoft.com/office/drawing/2014/main" id="{2EE3D2DA-7F9E-9E46-80D1-0D5CDE4F3F61}"/>
              </a:ext>
            </a:extLst>
          </p:cNvPr>
          <p:cNvGrpSpPr>
            <a:grpSpLocks/>
          </p:cNvGrpSpPr>
          <p:nvPr/>
        </p:nvGrpSpPr>
        <p:grpSpPr bwMode="auto">
          <a:xfrm>
            <a:off x="1454066" y="4302985"/>
            <a:ext cx="6081713" cy="1998662"/>
            <a:chOff x="73" y="2432"/>
            <a:chExt cx="3831" cy="1259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008B621F-0741-614A-8345-244B5DF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3226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ED570B43-3E78-854A-8D18-447961831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71D85BF0-E5F9-D942-8A3A-EA9F3DC8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EBA91A7D-5FB0-5C49-9AF7-EE6BBAE60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813289F2-8CBC-7A4B-8370-DD758C216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82E5BF58-0D1F-F545-B808-E4AEA3158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" y="2437"/>
              <a:ext cx="39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5DD065B-3352-E04F-8C6B-CE0E8FB52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" y="2971"/>
              <a:ext cx="51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/2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10967-8AFF-0B44-9DE4-94FCCECFF888}"/>
              </a:ext>
            </a:extLst>
          </p:cNvPr>
          <p:cNvGrpSpPr/>
          <p:nvPr/>
        </p:nvGrpSpPr>
        <p:grpSpPr>
          <a:xfrm>
            <a:off x="2427206" y="4523647"/>
            <a:ext cx="842174" cy="851974"/>
            <a:chOff x="4111628" y="4803047"/>
            <a:chExt cx="842174" cy="851974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00668C-21E8-A34C-BCF7-F1A69DC1ECC3}"/>
                </a:ext>
              </a:extLst>
            </p:cNvPr>
            <p:cNvSpPr/>
            <p:nvPr/>
          </p:nvSpPr>
          <p:spPr>
            <a:xfrm>
              <a:off x="4111628" y="4803047"/>
              <a:ext cx="842174" cy="851974"/>
            </a:xfrm>
            <a:custGeom>
              <a:avLst/>
              <a:gdLst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562" h="2103931">
                  <a:moveTo>
                    <a:pt x="1147562" y="0"/>
                  </a:moveTo>
                  <a:cubicBezTo>
                    <a:pt x="315981" y="116560"/>
                    <a:pt x="138906" y="965397"/>
                    <a:pt x="0" y="2103931"/>
                  </a:cubicBezTo>
                </a:path>
              </a:pathLst>
            </a:custGeom>
            <a:noFill/>
            <a:ln w="25400" cap="flat" cmpd="sng" algn="ctr">
              <a:solidFill>
                <a:srgbClr val="0000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D3782B-C45F-4C4D-A0C1-5C619374C1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3802" y="4803047"/>
              <a:ext cx="0" cy="798802"/>
            </a:xfrm>
            <a:prstGeom prst="line">
              <a:avLst/>
            </a:prstGeom>
            <a:ln w="28575">
              <a:solidFill>
                <a:srgbClr val="0000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9A4487-C820-ED4F-B12B-B1BCD661A2B6}"/>
              </a:ext>
            </a:extLst>
          </p:cNvPr>
          <p:cNvGrpSpPr/>
          <p:nvPr/>
        </p:nvGrpSpPr>
        <p:grpSpPr>
          <a:xfrm>
            <a:off x="7913115" y="4293106"/>
            <a:ext cx="3050589" cy="1377579"/>
            <a:chOff x="7913115" y="4572506"/>
            <a:chExt cx="3050589" cy="137757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3D1EF1-17F7-B044-80E7-5A8DA0D55C49}"/>
                </a:ext>
              </a:extLst>
            </p:cNvPr>
            <p:cNvCxnSpPr/>
            <p:nvPr/>
          </p:nvCxnSpPr>
          <p:spPr>
            <a:xfrm>
              <a:off x="7913115" y="4779235"/>
              <a:ext cx="86627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F42C75B-407D-DB40-8FEF-4D1FACF6CEC7}"/>
                </a:ext>
              </a:extLst>
            </p:cNvPr>
            <p:cNvCxnSpPr/>
            <p:nvPr/>
          </p:nvCxnSpPr>
          <p:spPr>
            <a:xfrm>
              <a:off x="7913115" y="5243961"/>
              <a:ext cx="866274" cy="0"/>
            </a:xfrm>
            <a:prstGeom prst="line">
              <a:avLst/>
            </a:prstGeom>
            <a:ln w="38100">
              <a:solidFill>
                <a:srgbClr val="0000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84D5C4-4382-0A4A-BF0E-103C112E7062}"/>
                </a:ext>
              </a:extLst>
            </p:cNvPr>
            <p:cNvSpPr txBox="1"/>
            <p:nvPr/>
          </p:nvSpPr>
          <p:spPr>
            <a:xfrm>
              <a:off x="8779389" y="4572506"/>
              <a:ext cx="117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classic TCP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8FB066-FD15-2E4D-B3E8-33A0CDF65C20}"/>
                </a:ext>
              </a:extLst>
            </p:cNvPr>
            <p:cNvSpPr txBox="1"/>
            <p:nvPr/>
          </p:nvSpPr>
          <p:spPr>
            <a:xfrm>
              <a:off x="8779390" y="5109855"/>
              <a:ext cx="218431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CUBIC - higher throughput in this example</a:t>
              </a:r>
            </a:p>
          </p:txBody>
        </p:sp>
      </p:grpSp>
      <p:sp>
        <p:nvSpPr>
          <p:cNvPr id="62" name="Rectangle 3">
            <a:extLst>
              <a:ext uri="{FF2B5EF4-FFF2-40B4-BE49-F238E27FC236}">
                <a16:creationId xmlns:a16="http://schemas.microsoft.com/office/drawing/2014/main" id="{F1B09B2C-5BFF-124C-8873-2D5A5004479A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787378"/>
            <a:ext cx="111641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Insight/intuition: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sending rate at which congestion loss was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state of bottleneck link probably (?) hasn’t changed much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8CEDAB-74CD-5045-B220-F3B6A30DE234}"/>
              </a:ext>
            </a:extLst>
          </p:cNvPr>
          <p:cNvGrpSpPr/>
          <p:nvPr/>
        </p:nvGrpSpPr>
        <p:grpSpPr>
          <a:xfrm>
            <a:off x="3268173" y="4514248"/>
            <a:ext cx="4263455" cy="882027"/>
            <a:chOff x="4952595" y="4780948"/>
            <a:chExt cx="4263455" cy="882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998D466-ABA6-9748-B0B7-3CDDC71A2EE6}"/>
                </a:ext>
              </a:extLst>
            </p:cNvPr>
            <p:cNvGrpSpPr/>
            <p:nvPr/>
          </p:nvGrpSpPr>
          <p:grpSpPr>
            <a:xfrm>
              <a:off x="4952595" y="4811001"/>
              <a:ext cx="842174" cy="851974"/>
              <a:chOff x="4111628" y="4803047"/>
              <a:chExt cx="842174" cy="851974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B1533BBF-34AE-D045-87C4-BF94B61A8021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F8A69D2-1AFF-CA43-A164-55CE61810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41D802-81CF-4E46-9220-44B0752C28D7}"/>
                </a:ext>
              </a:extLst>
            </p:cNvPr>
            <p:cNvGrpSpPr/>
            <p:nvPr/>
          </p:nvGrpSpPr>
          <p:grpSpPr>
            <a:xfrm>
              <a:off x="5815757" y="4805638"/>
              <a:ext cx="842174" cy="851974"/>
              <a:chOff x="4111628" y="4803047"/>
              <a:chExt cx="842174" cy="851974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0675808-82EA-D149-9841-1BBE3F7DCA2F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AE68F9E-06F7-1545-8D8D-00902C6D9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2EF4543-041D-8B43-8CC4-877142E679F4}"/>
                </a:ext>
              </a:extLst>
            </p:cNvPr>
            <p:cNvGrpSpPr/>
            <p:nvPr/>
          </p:nvGrpSpPr>
          <p:grpSpPr>
            <a:xfrm>
              <a:off x="6678918" y="4793293"/>
              <a:ext cx="828566" cy="851974"/>
              <a:chOff x="4111628" y="4803047"/>
              <a:chExt cx="842174" cy="851974"/>
            </a:xfrm>
          </p:grpSpPr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1FC6BAEE-2EA6-9A40-9F2E-9323AD251412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0E9A1B0-7A1F-A64E-A21C-56B801085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7C69A79-9B85-7049-BEA1-1E83A975FED9}"/>
                </a:ext>
              </a:extLst>
            </p:cNvPr>
            <p:cNvGrpSpPr/>
            <p:nvPr/>
          </p:nvGrpSpPr>
          <p:grpSpPr>
            <a:xfrm>
              <a:off x="7533201" y="4780948"/>
              <a:ext cx="828566" cy="851974"/>
              <a:chOff x="4111628" y="4803047"/>
              <a:chExt cx="842174" cy="851974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0C024C3-43D8-584D-BB47-25DD0DC40555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DF2745-FBCE-E843-9F7F-31D872B04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5B879B8-621B-914A-80D6-C9E50E57B598}"/>
                </a:ext>
              </a:extLst>
            </p:cNvPr>
            <p:cNvSpPr/>
            <p:nvPr/>
          </p:nvSpPr>
          <p:spPr>
            <a:xfrm>
              <a:off x="8387484" y="4790798"/>
              <a:ext cx="828566" cy="851974"/>
            </a:xfrm>
            <a:custGeom>
              <a:avLst/>
              <a:gdLst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562" h="2103931">
                  <a:moveTo>
                    <a:pt x="1147562" y="0"/>
                  </a:moveTo>
                  <a:cubicBezTo>
                    <a:pt x="315981" y="116560"/>
                    <a:pt x="138906" y="965397"/>
                    <a:pt x="0" y="2103931"/>
                  </a:cubicBezTo>
                </a:path>
              </a:pathLst>
            </a:custGeom>
            <a:noFill/>
            <a:ln w="25400" cap="flat" cmpd="sng" algn="ctr">
              <a:solidFill>
                <a:srgbClr val="0000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0" name="Rectangle 3">
            <a:extLst>
              <a:ext uri="{FF2B5EF4-FFF2-40B4-BE49-F238E27FC236}">
                <a16:creationId xmlns:a16="http://schemas.microsoft.com/office/drawing/2014/main" id="{A7440B74-5491-9045-A31F-52B88A90E26D}"/>
              </a:ext>
            </a:extLst>
          </p:cNvPr>
          <p:cNvSpPr txBox="1">
            <a:spLocks noChangeArrowheads="1"/>
          </p:cNvSpPr>
          <p:nvPr/>
        </p:nvSpPr>
        <p:spPr>
          <a:xfrm>
            <a:off x="785990" y="3009900"/>
            <a:ext cx="11164126" cy="89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after cutting rate/window in half on loss, initially ramp to to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faster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but then approach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slowly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Slide Number Placeholder 2">
            <a:extLst>
              <a:ext uri="{FF2B5EF4-FFF2-40B4-BE49-F238E27FC236}">
                <a16:creationId xmlns:a16="http://schemas.microsoft.com/office/drawing/2014/main" id="{D0F43FDD-DDBC-1047-B2D5-FF3A372F7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CUBIC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08101"/>
            <a:ext cx="11164126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2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K: point in time when TCP window size will reach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endParaRPr kumimoji="0" lang="en-US" altLang="en-US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80327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 itself is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tuneable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F1B09B2C-5BFF-124C-8873-2D5A5004479A}"/>
              </a:ext>
            </a:extLst>
          </p:cNvPr>
          <p:cNvSpPr txBox="1">
            <a:spLocks noChangeArrowheads="1"/>
          </p:cNvSpPr>
          <p:nvPr/>
        </p:nvSpPr>
        <p:spPr>
          <a:xfrm>
            <a:off x="952087" y="3043946"/>
            <a:ext cx="10287826" cy="99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larger increases when further away from 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smaller increases (cautious) when nearer K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795CBC-1C6F-B74C-8827-0CEC2A5332FA}"/>
              </a:ext>
            </a:extLst>
          </p:cNvPr>
          <p:cNvGrpSpPr/>
          <p:nvPr/>
        </p:nvGrpSpPr>
        <p:grpSpPr>
          <a:xfrm>
            <a:off x="5030365" y="2893914"/>
            <a:ext cx="5714572" cy="3644759"/>
            <a:chOff x="5030365" y="2893914"/>
            <a:chExt cx="5714572" cy="364475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C00F692-909C-D141-895A-8256B6EEFBF4}"/>
                </a:ext>
              </a:extLst>
            </p:cNvPr>
            <p:cNvSpPr txBox="1"/>
            <p:nvPr/>
          </p:nvSpPr>
          <p:spPr>
            <a:xfrm>
              <a:off x="5030365" y="5185258"/>
              <a:ext cx="808134" cy="88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sending </a:t>
              </a: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048FCC-58D4-4840-8FE9-95840FBDF3F7}"/>
                </a:ext>
              </a:extLst>
            </p:cNvPr>
            <p:cNvCxnSpPr/>
            <p:nvPr/>
          </p:nvCxnSpPr>
          <p:spPr>
            <a:xfrm>
              <a:off x="5801903" y="6262085"/>
              <a:ext cx="459797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F5CB0B-355B-4E41-BC79-5977C015B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904" y="4039871"/>
              <a:ext cx="0" cy="222251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64F1AB4-D6D0-A349-B4AA-DF5642C1F53E}"/>
                </a:ext>
              </a:extLst>
            </p:cNvPr>
            <p:cNvSpPr/>
            <p:nvPr/>
          </p:nvSpPr>
          <p:spPr>
            <a:xfrm>
              <a:off x="5815989" y="4445300"/>
              <a:ext cx="480875" cy="1811260"/>
            </a:xfrm>
            <a:custGeom>
              <a:avLst/>
              <a:gdLst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32408 w 860489"/>
                <a:gd name="connsiteY2" fmla="*/ 3084286 h 3182776"/>
                <a:gd name="connsiteX3" fmla="*/ 0 w 860489"/>
                <a:gd name="connsiteY3" fmla="*/ 3182776 h 3182776"/>
                <a:gd name="connsiteX0" fmla="*/ 860489 w 860489"/>
                <a:gd name="connsiteY0" fmla="*/ 0 h 3183334"/>
                <a:gd name="connsiteX1" fmla="*/ 777551 w 860489"/>
                <a:gd name="connsiteY1" fmla="*/ 2384490 h 3183334"/>
                <a:gd name="connsiteX2" fmla="*/ 632408 w 860489"/>
                <a:gd name="connsiteY2" fmla="*/ 3084286 h 3183334"/>
                <a:gd name="connsiteX3" fmla="*/ 0 w 860489"/>
                <a:gd name="connsiteY3" fmla="*/ 3182776 h 3183334"/>
                <a:gd name="connsiteX0" fmla="*/ 860489 w 860489"/>
                <a:gd name="connsiteY0" fmla="*/ 0 h 3185488"/>
                <a:gd name="connsiteX1" fmla="*/ 777551 w 860489"/>
                <a:gd name="connsiteY1" fmla="*/ 2384490 h 3185488"/>
                <a:gd name="connsiteX2" fmla="*/ 632408 w 860489"/>
                <a:gd name="connsiteY2" fmla="*/ 3084286 h 3185488"/>
                <a:gd name="connsiteX3" fmla="*/ 0 w 860489"/>
                <a:gd name="connsiteY3" fmla="*/ 3182776 h 3185488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4087"/>
                <a:gd name="connsiteX1" fmla="*/ 777551 w 860489"/>
                <a:gd name="connsiteY1" fmla="*/ 2384490 h 3184087"/>
                <a:gd name="connsiteX2" fmla="*/ 664158 w 860489"/>
                <a:gd name="connsiteY2" fmla="*/ 3043011 h 3184087"/>
                <a:gd name="connsiteX3" fmla="*/ 0 w 860489"/>
                <a:gd name="connsiteY3" fmla="*/ 3182776 h 3184087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6401"/>
                <a:gd name="connsiteX1" fmla="*/ 793426 w 860489"/>
                <a:gd name="connsiteY1" fmla="*/ 2378140 h 3186401"/>
                <a:gd name="connsiteX2" fmla="*/ 664158 w 860489"/>
                <a:gd name="connsiteY2" fmla="*/ 3043011 h 3186401"/>
                <a:gd name="connsiteX3" fmla="*/ 0 w 860489"/>
                <a:gd name="connsiteY3" fmla="*/ 3182776 h 3186401"/>
                <a:gd name="connsiteX0" fmla="*/ 860489 w 860489"/>
                <a:gd name="connsiteY0" fmla="*/ 0 h 3188070"/>
                <a:gd name="connsiteX1" fmla="*/ 793426 w 860489"/>
                <a:gd name="connsiteY1" fmla="*/ 2378140 h 3188070"/>
                <a:gd name="connsiteX2" fmla="*/ 664158 w 860489"/>
                <a:gd name="connsiteY2" fmla="*/ 3043011 h 3188070"/>
                <a:gd name="connsiteX3" fmla="*/ 0 w 860489"/>
                <a:gd name="connsiteY3" fmla="*/ 3182776 h 3188070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76858 w 860489"/>
                <a:gd name="connsiteY2" fmla="*/ 2998561 h 3182776"/>
                <a:gd name="connsiteX3" fmla="*/ 0 w 860489"/>
                <a:gd name="connsiteY3" fmla="*/ 3182776 h 3182776"/>
                <a:gd name="connsiteX0" fmla="*/ 860489 w 860489"/>
                <a:gd name="connsiteY0" fmla="*/ 0 h 3192503"/>
                <a:gd name="connsiteX1" fmla="*/ 793426 w 860489"/>
                <a:gd name="connsiteY1" fmla="*/ 2378140 h 3192503"/>
                <a:gd name="connsiteX2" fmla="*/ 676858 w 860489"/>
                <a:gd name="connsiteY2" fmla="*/ 2998561 h 3192503"/>
                <a:gd name="connsiteX3" fmla="*/ 0 w 860489"/>
                <a:gd name="connsiteY3" fmla="*/ 3182776 h 3192503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239" h="3160756">
                  <a:moveTo>
                    <a:pt x="892239" y="0"/>
                  </a:moveTo>
                  <a:cubicBezTo>
                    <a:pt x="857076" y="951096"/>
                    <a:pt x="829323" y="1859859"/>
                    <a:pt x="793426" y="2355915"/>
                  </a:cubicBezTo>
                  <a:cubicBezTo>
                    <a:pt x="757529" y="2851971"/>
                    <a:pt x="751946" y="2746980"/>
                    <a:pt x="676858" y="2976336"/>
                  </a:cubicBezTo>
                  <a:cubicBezTo>
                    <a:pt x="601770" y="3205692"/>
                    <a:pt x="160327" y="3152732"/>
                    <a:pt x="0" y="3160551"/>
                  </a:cubicBezTo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D05EC6-A68B-5849-8856-938B7C45AE89}"/>
                </a:ext>
              </a:extLst>
            </p:cNvPr>
            <p:cNvCxnSpPr/>
            <p:nvPr/>
          </p:nvCxnSpPr>
          <p:spPr>
            <a:xfrm>
              <a:off x="6296864" y="4404648"/>
              <a:ext cx="2774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52EAE58-A2EB-554B-B3B8-3454BFE59DEC}"/>
                </a:ext>
              </a:extLst>
            </p:cNvPr>
            <p:cNvGrpSpPr/>
            <p:nvPr/>
          </p:nvGrpSpPr>
          <p:grpSpPr>
            <a:xfrm>
              <a:off x="6350326" y="4445306"/>
              <a:ext cx="795772" cy="900465"/>
              <a:chOff x="1257299" y="2448186"/>
              <a:chExt cx="919846" cy="157136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DF299DC-3781-6341-8E4F-B2C15D6BF7C2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529C10A-08D6-9A4C-9568-A25D96C81B35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4080B1-FADE-D842-AD17-92CA8673682C}"/>
                </a:ext>
              </a:extLst>
            </p:cNvPr>
            <p:cNvGrpSpPr/>
            <p:nvPr/>
          </p:nvGrpSpPr>
          <p:grpSpPr>
            <a:xfrm>
              <a:off x="7112500" y="4441667"/>
              <a:ext cx="795772" cy="900465"/>
              <a:chOff x="1257299" y="2448186"/>
              <a:chExt cx="919846" cy="157136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69763F8-75EA-0E4A-853F-08C23DD4122F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5886E94-53B2-7946-B709-218428F049FE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F7884A7-F440-334D-B642-94893B5E3BD9}"/>
                </a:ext>
              </a:extLst>
            </p:cNvPr>
            <p:cNvGrpSpPr/>
            <p:nvPr/>
          </p:nvGrpSpPr>
          <p:grpSpPr>
            <a:xfrm>
              <a:off x="7915954" y="4439699"/>
              <a:ext cx="795772" cy="900465"/>
              <a:chOff x="1257299" y="2448186"/>
              <a:chExt cx="919846" cy="157136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AB8346-F851-4A4A-94B7-DB13B78B3A1D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5DE2B57B-8EF4-444E-B851-4E3DDA763568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60233D6-13BE-BE49-A1A4-3A07A4A60704}"/>
                </a:ext>
              </a:extLst>
            </p:cNvPr>
            <p:cNvGrpSpPr/>
            <p:nvPr/>
          </p:nvGrpSpPr>
          <p:grpSpPr>
            <a:xfrm>
              <a:off x="8750371" y="4432898"/>
              <a:ext cx="795772" cy="900465"/>
              <a:chOff x="1257299" y="2448186"/>
              <a:chExt cx="919846" cy="157136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92834D-6AF8-EC4B-A694-A322F44A9728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C312EC2-306B-AB46-9E55-8D70D2C647CA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1034EA-88C3-9948-BD04-CB0734C3B06B}"/>
                </a:ext>
              </a:extLst>
            </p:cNvPr>
            <p:cNvGrpSpPr/>
            <p:nvPr/>
          </p:nvGrpSpPr>
          <p:grpSpPr>
            <a:xfrm rot="10800000">
              <a:off x="9544542" y="3096950"/>
              <a:ext cx="1128132" cy="1337145"/>
              <a:chOff x="873118" y="2448184"/>
              <a:chExt cx="1304027" cy="2333396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5185064-8B1C-694D-B7B9-BC34AB781C04}"/>
                  </a:ext>
                </a:extLst>
              </p:cNvPr>
              <p:cNvCxnSpPr/>
              <p:nvPr/>
            </p:nvCxnSpPr>
            <p:spPr>
              <a:xfrm rot="10800000" flipV="1">
                <a:off x="873118" y="2448184"/>
                <a:ext cx="1304027" cy="2333396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1B54475-17A0-F34F-96E0-44994E90BFC9}"/>
                  </a:ext>
                </a:extLst>
              </p:cNvPr>
              <p:cNvSpPr/>
              <p:nvPr/>
            </p:nvSpPr>
            <p:spPr>
              <a:xfrm>
                <a:off x="1252647" y="2450273"/>
                <a:ext cx="858729" cy="1600620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53813 w 1153813"/>
                  <a:gd name="connsiteY0" fmla="*/ 0 h 2154669"/>
                  <a:gd name="connsiteX1" fmla="*/ 0 w 1153813"/>
                  <a:gd name="connsiteY1" fmla="*/ 2154669 h 215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3813" h="2154669">
                    <a:moveTo>
                      <a:pt x="1153813" y="0"/>
                    </a:moveTo>
                    <a:cubicBezTo>
                      <a:pt x="-31946" y="56892"/>
                      <a:pt x="50361" y="598465"/>
                      <a:pt x="0" y="2154669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FE095F-2D1A-1D4C-9A9A-C62873E0BA38}"/>
                </a:ext>
              </a:extLst>
            </p:cNvPr>
            <p:cNvCxnSpPr/>
            <p:nvPr/>
          </p:nvCxnSpPr>
          <p:spPr>
            <a:xfrm flipH="1">
              <a:off x="10340170" y="2893914"/>
              <a:ext cx="30503" cy="717091"/>
            </a:xfrm>
            <a:prstGeom prst="line">
              <a:avLst/>
            </a:prstGeom>
            <a:ln w="25400">
              <a:solidFill>
                <a:srgbClr val="0000A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4614631-1328-024A-AD9F-B0CFCCFC596B}"/>
                </a:ext>
              </a:extLst>
            </p:cNvPr>
            <p:cNvSpPr txBox="1"/>
            <p:nvPr/>
          </p:nvSpPr>
          <p:spPr>
            <a:xfrm>
              <a:off x="9881790" y="594121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BB1097-C057-5147-9BCD-E5C490AEDE69}"/>
                </a:ext>
              </a:extLst>
            </p:cNvPr>
            <p:cNvSpPr txBox="1"/>
            <p:nvPr/>
          </p:nvSpPr>
          <p:spPr>
            <a:xfrm>
              <a:off x="9472281" y="4611687"/>
              <a:ext cx="1272656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Reno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CUBIC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65F2412-0F58-C149-8867-B61A2C75E6EC}"/>
                </a:ext>
              </a:extLst>
            </p:cNvPr>
            <p:cNvSpPr txBox="1"/>
            <p:nvPr/>
          </p:nvSpPr>
          <p:spPr>
            <a:xfrm>
              <a:off x="5297976" y="4213131"/>
              <a:ext cx="549173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r>
                <a:rPr kumimoji="0" lang="en-US" sz="1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DBE2E0-494D-FA44-BFFB-683AF749D1D8}"/>
                </a:ext>
              </a:extLst>
            </p:cNvPr>
            <p:cNvSpPr txBox="1"/>
            <p:nvPr/>
          </p:nvSpPr>
          <p:spPr>
            <a:xfrm>
              <a:off x="6180953" y="6255332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F3C689-6B08-054B-A295-70385BDFB1E3}"/>
                </a:ext>
              </a:extLst>
            </p:cNvPr>
            <p:cNvSpPr txBox="1"/>
            <p:nvPr/>
          </p:nvSpPr>
          <p:spPr>
            <a:xfrm>
              <a:off x="6997088" y="6257827"/>
              <a:ext cx="30546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4823D-67A2-DF4C-BA75-8B64BC8EB2AA}"/>
                </a:ext>
              </a:extLst>
            </p:cNvPr>
            <p:cNvSpPr txBox="1"/>
            <p:nvPr/>
          </p:nvSpPr>
          <p:spPr>
            <a:xfrm>
              <a:off x="7796251" y="6257147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8730D84-4B2F-F440-A574-FDFAF6E53A48}"/>
                </a:ext>
              </a:extLst>
            </p:cNvPr>
            <p:cNvSpPr txBox="1"/>
            <p:nvPr/>
          </p:nvSpPr>
          <p:spPr>
            <a:xfrm>
              <a:off x="8625086" y="6256467"/>
              <a:ext cx="30546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758EBF6-5D1E-8E42-BF23-8B6F286B1443}"/>
                </a:ext>
              </a:extLst>
            </p:cNvPr>
            <p:cNvSpPr txBox="1"/>
            <p:nvPr/>
          </p:nvSpPr>
          <p:spPr>
            <a:xfrm>
              <a:off x="9424249" y="6256467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38863743-CAFF-054A-AD43-DD61D083D1B0}"/>
              </a:ext>
            </a:extLst>
          </p:cNvPr>
          <p:cNvSpPr txBox="1">
            <a:spLocks noChangeArrowheads="1"/>
          </p:cNvSpPr>
          <p:nvPr/>
        </p:nvSpPr>
        <p:spPr>
          <a:xfrm>
            <a:off x="797674" y="3941197"/>
            <a:ext cx="3455844" cy="20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CUBIC default in Linux, most popular TCP for popular Web servers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C54D7C1F-CA72-B74A-9DE5-9484E6A6EE53}"/>
              </a:ext>
            </a:extLst>
          </p:cNvPr>
          <p:cNvSpPr txBox="1">
            <a:spLocks noChangeArrowheads="1"/>
          </p:cNvSpPr>
          <p:nvPr/>
        </p:nvSpPr>
        <p:spPr>
          <a:xfrm>
            <a:off x="785990" y="2146300"/>
            <a:ext cx="11164126" cy="20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 W as a function of the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cube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the distance between current time  and K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Slide Number Placeholder 2">
            <a:extLst>
              <a:ext uri="{FF2B5EF4-FFF2-40B4-BE49-F238E27FC236}">
                <a16:creationId xmlns:a16="http://schemas.microsoft.com/office/drawing/2014/main" id="{6C8A1230-DDC6-A54E-9B81-5573345B7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4" grpId="0"/>
      <p:bldP spid="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E84376-3A6A-7040-9ABB-E96A5030BD6F}"/>
              </a:ext>
            </a:extLst>
          </p:cNvPr>
          <p:cNvGrpSpPr/>
          <p:nvPr/>
        </p:nvGrpSpPr>
        <p:grpSpPr>
          <a:xfrm>
            <a:off x="4094463" y="4663823"/>
            <a:ext cx="2885057" cy="1508681"/>
            <a:chOff x="4094463" y="4663823"/>
            <a:chExt cx="2885057" cy="1508681"/>
          </a:xfrm>
        </p:grpSpPr>
        <p:sp>
          <p:nvSpPr>
            <p:cNvPr id="189" name="Freeform 2">
              <a:extLst>
                <a:ext uri="{FF2B5EF4-FFF2-40B4-BE49-F238E27FC236}">
                  <a16:creationId xmlns:a16="http://schemas.microsoft.com/office/drawing/2014/main" id="{9A546185-6077-2340-8A96-0F02D5D7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979929-3895-E541-88C5-08B90173C1D4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CA65D85-D056-864E-B0EC-70D8C181B47E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9E25CE5-3538-A147-95F2-FE0F002533C9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88C1E52-4F13-B54A-A8B3-B882AA5360C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3EA6F082-8061-C547-AAD1-5C5B1680910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F527C5CB-65A2-E34A-A65A-93F1139F95B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6DE3C8BD-23FE-754A-9456-20EB1F93DA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71C34D50-69A1-0E47-8F12-8F6635D2135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E9AE0DE-57F1-DA47-841B-AF1526D27381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6B5E314-D824-564B-8B99-7428AA61BC7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B5687DE2-7AEB-C94F-BD77-B787BED6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1D081E-C670-EB42-8157-542B2571523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76FD901E-7447-6044-941D-D8D53016227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C65D72F4-D1BF-A743-A4CF-A3061301D2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24042695-10E5-4D4B-8766-D9D97DE34F3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C8D82D6B-3965-DC48-A8D4-5025EC499B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0CFE465D-7641-7541-9496-4029B9355B5A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3B041F3E-CB88-8F4B-84D4-1214776D36E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8136920-F30D-BC4E-A92D-0ABD2EC7437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2BE80152-BCA5-CA46-9EE7-63649D7FE81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2518C53F-685F-074F-8F4E-E3A4CB26913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F1578F2C-5505-EB45-9014-BAD0AFEA429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DD91E8C8-92AC-E446-ABF1-F7D54921C4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69F33027-F122-C445-923E-09F2AEB27B0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D1E5FBB-CD41-884B-831B-682E5F6CE29F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F7ED3C1B-77D0-5A4C-B7A4-7B4162888DF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C6C36B06-A393-AA49-97E2-CA983E530D4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55B6028F-C8FE-5347-9982-246E1F0DEC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D9135A62-DBD4-4E48-B166-943E0258FD8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A6CD8C01-7ACD-9047-AF09-4509FAD01ED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9834EEC0-E73C-C84D-B165-574B3980957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2D12A304-34D8-9442-9CED-FBB7F0B8D26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39672A6-77C4-5F43-BD22-8EBBBB1DACC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6A952387-953F-784E-B4C8-2ED10819E94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758E986-D712-5440-AC7F-0F55B12BDD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840B06B0-30F5-7E47-9591-50E2832B6A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7CF1DA14-5159-F043-933A-4C22AECDE48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54AAC614-B4B1-9047-8BBA-FE8D4A25981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E59BE7CB-C32E-A346-95B4-3992B34807F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CAEA8866-D7A6-6A49-8FE1-136D7DBEB0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812505EE-DEAC-B44A-A839-759F29108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Freeform 91">
              <a:extLst>
                <a:ext uri="{FF2B5EF4-FFF2-40B4-BE49-F238E27FC236}">
                  <a16:creationId xmlns:a16="http://schemas.microsoft.com/office/drawing/2014/main" id="{76C479BA-ED38-4947-AD35-F635DF9E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92">
              <a:extLst>
                <a:ext uri="{FF2B5EF4-FFF2-40B4-BE49-F238E27FC236}">
                  <a16:creationId xmlns:a16="http://schemas.microsoft.com/office/drawing/2014/main" id="{124CDDC7-679C-D04E-9FD3-51810478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93">
              <a:extLst>
                <a:ext uri="{FF2B5EF4-FFF2-40B4-BE49-F238E27FC236}">
                  <a16:creationId xmlns:a16="http://schemas.microsoft.com/office/drawing/2014/main" id="{E2A83ACF-7B20-AC4B-83B1-FE92C604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Freeform 94">
              <a:extLst>
                <a:ext uri="{FF2B5EF4-FFF2-40B4-BE49-F238E27FC236}">
                  <a16:creationId xmlns:a16="http://schemas.microsoft.com/office/drawing/2014/main" id="{0B9C88EB-CE4C-1E43-BD78-4EA6BB3E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95">
              <a:extLst>
                <a:ext uri="{FF2B5EF4-FFF2-40B4-BE49-F238E27FC236}">
                  <a16:creationId xmlns:a16="http://schemas.microsoft.com/office/drawing/2014/main" id="{CFFC9FF4-E928-074A-8F72-9E180DF7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Freeform 96">
              <a:extLst>
                <a:ext uri="{FF2B5EF4-FFF2-40B4-BE49-F238E27FC236}">
                  <a16:creationId xmlns:a16="http://schemas.microsoft.com/office/drawing/2014/main" id="{FC6453FD-735C-9F4A-B961-B872F007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211C5D7-E98B-7448-9452-57EB36146678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8AB7F791-7AD9-F648-B2E0-B6E3683A8D5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1E93EA3-17BD-B641-99CE-E84D1493A92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5B4FD9C-501E-7F4E-A2DA-4DCEFCE3689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1906F39B-C9B6-604F-8758-83430DECEA8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91751636-4135-394E-B377-29D0624E77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BB3193D0-B14F-724A-80B1-6F8EDE58A8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CF32363E-10AF-1643-8F6B-814910A9D63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6" name="Freeform 91">
              <a:extLst>
                <a:ext uri="{FF2B5EF4-FFF2-40B4-BE49-F238E27FC236}">
                  <a16:creationId xmlns:a16="http://schemas.microsoft.com/office/drawing/2014/main" id="{B2C57ABF-178C-0F48-BF12-F94AEC32D06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60724" y="5735086"/>
              <a:ext cx="178041" cy="104043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7" name="Freeform 91">
              <a:extLst>
                <a:ext uri="{FF2B5EF4-FFF2-40B4-BE49-F238E27FC236}">
                  <a16:creationId xmlns:a16="http://schemas.microsoft.com/office/drawing/2014/main" id="{4D868815-1055-9D47-99AB-5BB4F56217F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445456" y="4663823"/>
              <a:ext cx="45719" cy="202880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8" name="Freeform 92">
              <a:extLst>
                <a:ext uri="{FF2B5EF4-FFF2-40B4-BE49-F238E27FC236}">
                  <a16:creationId xmlns:a16="http://schemas.microsoft.com/office/drawing/2014/main" id="{413D91FB-83FD-B343-90EB-BB6C16387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311" y="5746564"/>
              <a:ext cx="336683" cy="244860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and the congested “bottleneck link”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67043" y="1366203"/>
            <a:ext cx="1117758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(classic, CUBIC) increase TCP’s sending rate until packet loss occurs at some router’s output: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Text Box 8">
            <a:extLst>
              <a:ext uri="{FF2B5EF4-FFF2-40B4-BE49-F238E27FC236}">
                <a16:creationId xmlns:a16="http://schemas.microsoft.com/office/drawing/2014/main" id="{E65C3147-B6A2-674F-B175-C4411782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594045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</a:t>
            </a: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51065C6F-5BFC-8741-9747-71CCD0CC01B5}"/>
              </a:ext>
            </a:extLst>
          </p:cNvPr>
          <p:cNvSpPr>
            <a:spLocks/>
          </p:cNvSpPr>
          <p:nvPr/>
        </p:nvSpPr>
        <p:spPr bwMode="auto">
          <a:xfrm flipH="1">
            <a:off x="2481263" y="3925832"/>
            <a:ext cx="326408" cy="1262816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Rectangle 23">
            <a:extLst>
              <a:ext uri="{FF2B5EF4-FFF2-40B4-BE49-F238E27FC236}">
                <a16:creationId xmlns:a16="http://schemas.microsoft.com/office/drawing/2014/main" id="{245AE889-4FF1-5D41-B0C9-6E1D7DFE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3909956"/>
            <a:ext cx="1062368" cy="1290639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Rectangle 24">
            <a:extLst>
              <a:ext uri="{FF2B5EF4-FFF2-40B4-BE49-F238E27FC236}">
                <a16:creationId xmlns:a16="http://schemas.microsoft.com/office/drawing/2014/main" id="{726B5B54-D786-344E-93B0-A2521F3F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949645"/>
            <a:ext cx="1066800" cy="1231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25">
            <a:extLst>
              <a:ext uri="{FF2B5EF4-FFF2-40B4-BE49-F238E27FC236}">
                <a16:creationId xmlns:a16="http://schemas.microsoft.com/office/drawing/2014/main" id="{ED6C96DE-045A-4845-BE61-A830E126E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42274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26">
            <a:extLst>
              <a:ext uri="{FF2B5EF4-FFF2-40B4-BE49-F238E27FC236}">
                <a16:creationId xmlns:a16="http://schemas.microsoft.com/office/drawing/2014/main" id="{84D02891-4DB6-A74C-B473-DDD899D4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04" y="395705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physical</a:t>
            </a:r>
          </a:p>
        </p:txBody>
      </p:sp>
      <p:grpSp>
        <p:nvGrpSpPr>
          <p:cNvPr id="169" name="Group 190">
            <a:extLst>
              <a:ext uri="{FF2B5EF4-FFF2-40B4-BE49-F238E27FC236}">
                <a16:creationId xmlns:a16="http://schemas.microsoft.com/office/drawing/2014/main" id="{04290ECE-716C-A647-B2EC-8AA922EF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1063" y="4424307"/>
            <a:ext cx="673100" cy="701675"/>
            <a:chOff x="-44" y="1473"/>
            <a:chExt cx="981" cy="1105"/>
          </a:xfrm>
        </p:grpSpPr>
        <p:pic>
          <p:nvPicPr>
            <p:cNvPr id="170" name="Picture 191" descr="desktop_computer_stylized_medium">
              <a:extLst>
                <a:ext uri="{FF2B5EF4-FFF2-40B4-BE49-F238E27FC236}">
                  <a16:creationId xmlns:a16="http://schemas.microsoft.com/office/drawing/2014/main" id="{19B47375-0826-C44B-8E48-9D677E403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192">
              <a:extLst>
                <a:ext uri="{FF2B5EF4-FFF2-40B4-BE49-F238E27FC236}">
                  <a16:creationId xmlns:a16="http://schemas.microsoft.com/office/drawing/2014/main" id="{FEA1C998-C605-D84B-8547-D97F2BC8D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2" name="Line 25">
            <a:extLst>
              <a:ext uri="{FF2B5EF4-FFF2-40B4-BE49-F238E27FC236}">
                <a16:creationId xmlns:a16="http://schemas.microsoft.com/office/drawing/2014/main" id="{DA5446CC-C771-F441-9E97-037B17ED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56057"/>
            <a:ext cx="10588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264D9FFE-774A-7F4D-BEE4-B3B44B1F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46846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25">
            <a:extLst>
              <a:ext uri="{FF2B5EF4-FFF2-40B4-BE49-F238E27FC236}">
                <a16:creationId xmlns:a16="http://schemas.microsoft.com/office/drawing/2014/main" id="{84D59C24-ECF9-B64A-9F2F-66C689C1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4924370"/>
            <a:ext cx="1060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3">
            <a:extLst>
              <a:ext uri="{FF2B5EF4-FFF2-40B4-BE49-F238E27FC236}">
                <a16:creationId xmlns:a16="http://schemas.microsoft.com/office/drawing/2014/main" id="{7651D039-1E34-A144-8FED-AAC44F023F2C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3673978"/>
            <a:ext cx="2047875" cy="1620287"/>
            <a:chOff x="4882752" y="4007261"/>
            <a:chExt cx="2046816" cy="1619544"/>
          </a:xfrm>
        </p:grpSpPr>
        <p:sp>
          <p:nvSpPr>
            <p:cNvPr id="176" name="Text Box 54">
              <a:extLst>
                <a:ext uri="{FF2B5EF4-FFF2-40B4-BE49-F238E27FC236}">
                  <a16:creationId xmlns:a16="http://schemas.microsoft.com/office/drawing/2014/main" id="{82FCAF5C-7EF8-BB47-BF30-CF3EA1FE6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</a:t>
              </a:r>
              <a:endPara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">
              <a:extLst>
                <a:ext uri="{FF2B5EF4-FFF2-40B4-BE49-F238E27FC236}">
                  <a16:creationId xmlns:a16="http://schemas.microsoft.com/office/drawing/2014/main" id="{43D7F412-7232-F444-9D55-13FAD759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179" y="4319856"/>
              <a:ext cx="2002389" cy="1306949"/>
              <a:chOff x="1305623" y="4714561"/>
              <a:chExt cx="2002389" cy="1306949"/>
            </a:xfrm>
          </p:grpSpPr>
          <p:sp>
            <p:nvSpPr>
              <p:cNvPr id="178" name="Freeform 10">
                <a:extLst>
                  <a:ext uri="{FF2B5EF4-FFF2-40B4-BE49-F238E27FC236}">
                    <a16:creationId xmlns:a16="http://schemas.microsoft.com/office/drawing/2014/main" id="{2BBCCDF2-BD61-D243-80E3-FC38B437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569" y="4714561"/>
                <a:ext cx="288261" cy="1290044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23">
                <a:extLst>
                  <a:ext uri="{FF2B5EF4-FFF2-40B4-BE49-F238E27FC236}">
                    <a16:creationId xmlns:a16="http://schemas.microsoft.com/office/drawing/2014/main" id="{0FF740DF-A766-DA47-941D-9BB7528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616" y="4722494"/>
                <a:ext cx="1045433" cy="127129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4">
                <a:extLst>
                  <a:ext uri="{FF2B5EF4-FFF2-40B4-BE49-F238E27FC236}">
                    <a16:creationId xmlns:a16="http://schemas.microsoft.com/office/drawing/2014/main" id="{30976AB5-5CF3-9649-AE10-0D8834A3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Line 25">
                <a:extLst>
                  <a:ext uri="{FF2B5EF4-FFF2-40B4-BE49-F238E27FC236}">
                    <a16:creationId xmlns:a16="http://schemas.microsoft.com/office/drawing/2014/main" id="{C40254F3-8EF1-1946-BD3D-FCE2C1EC4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Text Box 26">
                <a:extLst>
                  <a:ext uri="{FF2B5EF4-FFF2-40B4-BE49-F238E27FC236}">
                    <a16:creationId xmlns:a16="http://schemas.microsoft.com/office/drawing/2014/main" id="{3E76F59F-6FAE-6949-AACB-C12FB9352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47333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application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network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link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physical</a:t>
                </a:r>
              </a:p>
            </p:txBody>
          </p:sp>
          <p:grpSp>
            <p:nvGrpSpPr>
              <p:cNvPr id="183" name="Group 190">
                <a:extLst>
                  <a:ext uri="{FF2B5EF4-FFF2-40B4-BE49-F238E27FC236}">
                    <a16:creationId xmlns:a16="http://schemas.microsoft.com/office/drawing/2014/main" id="{3142986E-25B2-C545-A505-7FEFEE461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87" name="Picture 191" descr="desktop_computer_stylized_medium">
                  <a:extLst>
                    <a:ext uri="{FF2B5EF4-FFF2-40B4-BE49-F238E27FC236}">
                      <a16:creationId xmlns:a16="http://schemas.microsoft.com/office/drawing/2014/main" id="{8E397E43-AA92-9540-8502-E3F47CEB4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192">
                  <a:extLst>
                    <a:ext uri="{FF2B5EF4-FFF2-40B4-BE49-F238E27FC236}">
                      <a16:creationId xmlns:a16="http://schemas.microsoft.com/office/drawing/2014/main" id="{B94C52D7-1672-CE46-B256-90805C41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84" name="Line 25">
                <a:extLst>
                  <a:ext uri="{FF2B5EF4-FFF2-40B4-BE49-F238E27FC236}">
                    <a16:creationId xmlns:a16="http://schemas.microsoft.com/office/drawing/2014/main" id="{3660A651-E6C2-464D-9AE5-A39238D2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Line 25">
                <a:extLst>
                  <a:ext uri="{FF2B5EF4-FFF2-40B4-BE49-F238E27FC236}">
                    <a16:creationId xmlns:a16="http://schemas.microsoft.com/office/drawing/2014/main" id="{CB18A03E-7135-A648-8BDC-9FD0E1B82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8A81FD3E-2BEE-A04B-99BC-5B54B8C0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81" name="Freeform 7">
            <a:extLst>
              <a:ext uri="{FF2B5EF4-FFF2-40B4-BE49-F238E27FC236}">
                <a16:creationId xmlns:a16="http://schemas.microsoft.com/office/drawing/2014/main" id="{4FE322CD-EE19-1D4A-A4A3-471CD5B424FF}"/>
              </a:ext>
            </a:extLst>
          </p:cNvPr>
          <p:cNvSpPr>
            <a:spLocks/>
          </p:cNvSpPr>
          <p:nvPr/>
        </p:nvSpPr>
        <p:spPr bwMode="auto">
          <a:xfrm>
            <a:off x="3329610" y="4423976"/>
            <a:ext cx="5073926" cy="1202035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207163 w 5156094"/>
              <a:gd name="connsiteY4" fmla="*/ 1509215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387547 w 5156094"/>
              <a:gd name="connsiteY2" fmla="*/ 115085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  <a:gd name="connsiteX0" fmla="*/ 0 w 5156094"/>
              <a:gd name="connsiteY0" fmla="*/ 0 h 1553959"/>
              <a:gd name="connsiteX1" fmla="*/ 6961 w 5156094"/>
              <a:gd name="connsiteY1" fmla="*/ 1166894 h 1553959"/>
              <a:gd name="connsiteX2" fmla="*/ 1387547 w 5156094"/>
              <a:gd name="connsiteY2" fmla="*/ 1150854 h 1553959"/>
              <a:gd name="connsiteX3" fmla="*/ 1824854 w 5156094"/>
              <a:gd name="connsiteY3" fmla="*/ 1458577 h 1553959"/>
              <a:gd name="connsiteX4" fmla="*/ 2145216 w 5156094"/>
              <a:gd name="connsiteY4" fmla="*/ 1553959 h 1553959"/>
              <a:gd name="connsiteX5" fmla="*/ 2930257 w 5156094"/>
              <a:gd name="connsiteY5" fmla="*/ 1152811 h 1553959"/>
              <a:gd name="connsiteX6" fmla="*/ 5156094 w 5156094"/>
              <a:gd name="connsiteY6" fmla="*/ 1198456 h 1553959"/>
              <a:gd name="connsiteX7" fmla="*/ 5126381 w 5156094"/>
              <a:gd name="connsiteY7" fmla="*/ 64084 h 1553959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145216 w 5156094"/>
              <a:gd name="connsiteY4" fmla="*/ 1434487 h 1458577"/>
              <a:gd name="connsiteX5" fmla="*/ 2930257 w 5156094"/>
              <a:gd name="connsiteY5" fmla="*/ 1152811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145216 w 5156094"/>
              <a:gd name="connsiteY4" fmla="*/ 1434487 h 1458577"/>
              <a:gd name="connsiteX5" fmla="*/ 2809732 w 5156094"/>
              <a:gd name="connsiteY5" fmla="*/ 1093074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063570 w 5156094"/>
              <a:gd name="connsiteY4" fmla="*/ 1443677 h 1458577"/>
              <a:gd name="connsiteX5" fmla="*/ 2809732 w 5156094"/>
              <a:gd name="connsiteY5" fmla="*/ 1093074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43677"/>
              <a:gd name="connsiteX1" fmla="*/ 6961 w 5156094"/>
              <a:gd name="connsiteY1" fmla="*/ 1166894 h 1443677"/>
              <a:gd name="connsiteX2" fmla="*/ 1387547 w 5156094"/>
              <a:gd name="connsiteY2" fmla="*/ 1150854 h 1443677"/>
              <a:gd name="connsiteX3" fmla="*/ 1832629 w 5156094"/>
              <a:gd name="connsiteY3" fmla="*/ 1440196 h 1443677"/>
              <a:gd name="connsiteX4" fmla="*/ 2063570 w 5156094"/>
              <a:gd name="connsiteY4" fmla="*/ 1443677 h 1443677"/>
              <a:gd name="connsiteX5" fmla="*/ 2809732 w 5156094"/>
              <a:gd name="connsiteY5" fmla="*/ 1093074 h 1443677"/>
              <a:gd name="connsiteX6" fmla="*/ 5156094 w 5156094"/>
              <a:gd name="connsiteY6" fmla="*/ 1198456 h 1443677"/>
              <a:gd name="connsiteX7" fmla="*/ 5126381 w 5156094"/>
              <a:gd name="connsiteY7" fmla="*/ 64084 h 144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6094" h="1443677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387547" y="1150854"/>
                </a:lnTo>
                <a:lnTo>
                  <a:pt x="1832629" y="1440196"/>
                </a:lnTo>
                <a:lnTo>
                  <a:pt x="2063570" y="1443677"/>
                </a:lnTo>
                <a:lnTo>
                  <a:pt x="2809732" y="1093074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2FCACC2-D909-7B41-AC13-34D894243B2B}"/>
              </a:ext>
            </a:extLst>
          </p:cNvPr>
          <p:cNvSpPr txBox="1"/>
          <p:nvPr/>
        </p:nvSpPr>
        <p:spPr>
          <a:xfrm>
            <a:off x="4692557" y="6277338"/>
            <a:ext cx="3181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ottleneck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link (almost always busy)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284F9A-6893-1E4D-8B94-17F64D75D82E}"/>
              </a:ext>
            </a:extLst>
          </p:cNvPr>
          <p:cNvCxnSpPr>
            <a:cxnSpLocks/>
          </p:cNvCxnSpPr>
          <p:nvPr/>
        </p:nvCxnSpPr>
        <p:spPr>
          <a:xfrm>
            <a:off x="5609507" y="5767851"/>
            <a:ext cx="0" cy="566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EBF33-EEFE-AC4E-A6EE-FBEFE3D21B68}"/>
              </a:ext>
            </a:extLst>
          </p:cNvPr>
          <p:cNvGrpSpPr/>
          <p:nvPr/>
        </p:nvGrpSpPr>
        <p:grpSpPr>
          <a:xfrm>
            <a:off x="860107" y="5151058"/>
            <a:ext cx="4764459" cy="830997"/>
            <a:chOff x="703842" y="5262044"/>
            <a:chExt cx="4764459" cy="83099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C56DC91-6524-264F-BD66-68BD34152AAA}"/>
                </a:ext>
              </a:extLst>
            </p:cNvPr>
            <p:cNvSpPr txBox="1"/>
            <p:nvPr/>
          </p:nvSpPr>
          <p:spPr>
            <a:xfrm>
              <a:off x="703842" y="5262044"/>
              <a:ext cx="233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packet queue almost never empty, sometimes overflows packet (loss)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3C26690-6ACA-ED46-8053-4773384B91BB}"/>
                </a:ext>
              </a:extLst>
            </p:cNvPr>
            <p:cNvGrpSpPr/>
            <p:nvPr/>
          </p:nvGrpSpPr>
          <p:grpSpPr>
            <a:xfrm>
              <a:off x="4921820" y="5505951"/>
              <a:ext cx="546481" cy="386071"/>
              <a:chOff x="4621648" y="3046041"/>
              <a:chExt cx="1120964" cy="769030"/>
            </a:xfrm>
          </p:grpSpPr>
          <p:grpSp>
            <p:nvGrpSpPr>
              <p:cNvPr id="199" name="Group 58">
                <a:extLst>
                  <a:ext uri="{FF2B5EF4-FFF2-40B4-BE49-F238E27FC236}">
                    <a16:creationId xmlns:a16="http://schemas.microsoft.com/office/drawing/2014/main" id="{9C8DCF2E-441E-E74C-B545-52E572FFE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47312" y="3046041"/>
                <a:ext cx="495300" cy="760413"/>
                <a:chOff x="333961" y="4406169"/>
                <a:chExt cx="1255305" cy="2136353"/>
              </a:xfrm>
            </p:grpSpPr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4B041975-A7A0-664F-80BD-680D4E755238}"/>
                    </a:ext>
                  </a:extLst>
                </p:cNvPr>
                <p:cNvSpPr/>
                <p:nvPr/>
              </p:nvSpPr>
              <p:spPr>
                <a:xfrm>
                  <a:off x="333961" y="4406169"/>
                  <a:ext cx="969641" cy="213635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1FFD2B64-546C-2643-AD7C-08944962BECA}"/>
                    </a:ext>
                  </a:extLst>
                </p:cNvPr>
                <p:cNvSpPr/>
                <p:nvPr/>
              </p:nvSpPr>
              <p:spPr>
                <a:xfrm>
                  <a:off x="350055" y="4410631"/>
                  <a:ext cx="1239211" cy="77158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 68">
                  <a:extLst>
                    <a:ext uri="{FF2B5EF4-FFF2-40B4-BE49-F238E27FC236}">
                      <a16:creationId xmlns:a16="http://schemas.microsoft.com/office/drawing/2014/main" id="{4B96C577-1D41-C041-9B20-7071CF6D3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9719" y="5166823"/>
                  <a:ext cx="289686" cy="1351386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4" name="Group 58">
                <a:extLst>
                  <a:ext uri="{FF2B5EF4-FFF2-40B4-BE49-F238E27FC236}">
                    <a16:creationId xmlns:a16="http://schemas.microsoft.com/office/drawing/2014/main" id="{28D67BA5-B51E-1F4B-9F91-6C8CB9B778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1006" y="3051076"/>
                <a:ext cx="495300" cy="760413"/>
                <a:chOff x="333961" y="4406169"/>
                <a:chExt cx="1255305" cy="2136353"/>
              </a:xfrm>
            </p:grpSpPr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56F3A370-4056-4D4B-9032-355AAB97EFC1}"/>
                    </a:ext>
                  </a:extLst>
                </p:cNvPr>
                <p:cNvSpPr/>
                <p:nvPr/>
              </p:nvSpPr>
              <p:spPr>
                <a:xfrm>
                  <a:off x="333961" y="4406169"/>
                  <a:ext cx="969641" cy="213635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FC9A9D04-FD70-E345-8B40-8B52B4895FD3}"/>
                    </a:ext>
                  </a:extLst>
                </p:cNvPr>
                <p:cNvSpPr/>
                <p:nvPr/>
              </p:nvSpPr>
              <p:spPr>
                <a:xfrm>
                  <a:off x="350055" y="4410631"/>
                  <a:ext cx="1239211" cy="77158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68">
                  <a:extLst>
                    <a:ext uri="{FF2B5EF4-FFF2-40B4-BE49-F238E27FC236}">
                      <a16:creationId xmlns:a16="http://schemas.microsoft.com/office/drawing/2014/main" id="{DB9F22EB-34DD-B44E-B8F0-F93A80887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9719" y="5166823"/>
                  <a:ext cx="289686" cy="1351386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7" name="Group 61">
                <a:extLst>
                  <a:ext uri="{FF2B5EF4-FFF2-40B4-BE49-F238E27FC236}">
                    <a16:creationId xmlns:a16="http://schemas.microsoft.com/office/drawing/2014/main" id="{8EBA6A47-608B-5949-888D-EE10ACCBF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16091" y="3049780"/>
                <a:ext cx="494208" cy="761128"/>
                <a:chOff x="335231" y="4405745"/>
                <a:chExt cx="1252537" cy="2138362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8B0E7BF7-08BC-9E4B-BA69-36C0B14D8D1C}"/>
                    </a:ext>
                  </a:extLst>
                </p:cNvPr>
                <p:cNvSpPr/>
                <p:nvPr/>
              </p:nvSpPr>
              <p:spPr>
                <a:xfrm>
                  <a:off x="335231" y="4406992"/>
                  <a:ext cx="965619" cy="2136350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671F6074-CF54-2643-81D7-12EC582C9E91}"/>
                    </a:ext>
                  </a:extLst>
                </p:cNvPr>
                <p:cNvSpPr/>
                <p:nvPr/>
              </p:nvSpPr>
              <p:spPr>
                <a:xfrm>
                  <a:off x="351325" y="4411451"/>
                  <a:ext cx="1235186" cy="771586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65">
                  <a:extLst>
                    <a:ext uri="{FF2B5EF4-FFF2-40B4-BE49-F238E27FC236}">
                      <a16:creationId xmlns:a16="http://schemas.microsoft.com/office/drawing/2014/main" id="{24B1948E-031B-0E41-806A-4FBC399FC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825" y="5178575"/>
                  <a:ext cx="289686" cy="1351389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3" name="Group 61">
                <a:extLst>
                  <a:ext uri="{FF2B5EF4-FFF2-40B4-BE49-F238E27FC236}">
                    <a16:creationId xmlns:a16="http://schemas.microsoft.com/office/drawing/2014/main" id="{A84018EA-3016-6944-815C-BDA045486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1648" y="3053943"/>
                <a:ext cx="494208" cy="761128"/>
                <a:chOff x="335231" y="4405745"/>
                <a:chExt cx="1252537" cy="2138362"/>
              </a:xfrm>
            </p:grpSpPr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A877B87A-03DB-5F4A-A8C2-6E39BA84A122}"/>
                    </a:ext>
                  </a:extLst>
                </p:cNvPr>
                <p:cNvSpPr/>
                <p:nvPr/>
              </p:nvSpPr>
              <p:spPr>
                <a:xfrm>
                  <a:off x="335231" y="4406992"/>
                  <a:ext cx="965619" cy="2136350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D4629751-292C-9C46-8380-46F69573297B}"/>
                    </a:ext>
                  </a:extLst>
                </p:cNvPr>
                <p:cNvSpPr/>
                <p:nvPr/>
              </p:nvSpPr>
              <p:spPr>
                <a:xfrm>
                  <a:off x="351325" y="4411451"/>
                  <a:ext cx="1235186" cy="771586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Rectangle 65">
                  <a:extLst>
                    <a:ext uri="{FF2B5EF4-FFF2-40B4-BE49-F238E27FC236}">
                      <a16:creationId xmlns:a16="http://schemas.microsoft.com/office/drawing/2014/main" id="{549A4DDD-F461-2345-B6CC-E7011D891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825" y="5178575"/>
                  <a:ext cx="289686" cy="1351389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EDF9F3-6222-AB41-A132-50D0D344E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73" y="5696183"/>
              <a:ext cx="19316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F8F38F-0026-3541-8248-4367CE19639B}"/>
              </a:ext>
            </a:extLst>
          </p:cNvPr>
          <p:cNvGrpSpPr/>
          <p:nvPr/>
        </p:nvGrpSpPr>
        <p:grpSpPr>
          <a:xfrm>
            <a:off x="5397500" y="4063641"/>
            <a:ext cx="609600" cy="628987"/>
            <a:chOff x="5486400" y="4101741"/>
            <a:chExt cx="609600" cy="628987"/>
          </a:xfrm>
        </p:grpSpPr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7793E5EB-2CBF-704E-8E72-9F0A5CB5A0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8360" y="4102100"/>
              <a:ext cx="176916" cy="454025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2224 w 12711"/>
                <a:gd name="connsiteY0" fmla="*/ 4661 h 7743"/>
                <a:gd name="connsiteX1" fmla="*/ 498 w 12711"/>
                <a:gd name="connsiteY1" fmla="*/ 0 h 7743"/>
                <a:gd name="connsiteX2" fmla="*/ 0 w 12711"/>
                <a:gd name="connsiteY2" fmla="*/ 7743 h 7743"/>
                <a:gd name="connsiteX3" fmla="*/ 12711 w 12711"/>
                <a:gd name="connsiteY3" fmla="*/ 6473 h 7743"/>
                <a:gd name="connsiteX4" fmla="*/ 12224 w 12711"/>
                <a:gd name="connsiteY4" fmla="*/ 4661 h 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" h="7743">
                  <a:moveTo>
                    <a:pt x="12224" y="4661"/>
                  </a:moveTo>
                  <a:lnTo>
                    <a:pt x="498" y="0"/>
                  </a:lnTo>
                  <a:lnTo>
                    <a:pt x="0" y="7743"/>
                  </a:lnTo>
                  <a:lnTo>
                    <a:pt x="12711" y="6473"/>
                  </a:lnTo>
                  <a:lnTo>
                    <a:pt x="12224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7" name="Group 190">
              <a:extLst>
                <a:ext uri="{FF2B5EF4-FFF2-40B4-BE49-F238E27FC236}">
                  <a16:creationId xmlns:a16="http://schemas.microsoft.com/office/drawing/2014/main" id="{AC979BFC-E642-744F-9DC1-BADB697791A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86400" y="4355542"/>
              <a:ext cx="350533" cy="375186"/>
              <a:chOff x="-44" y="1473"/>
              <a:chExt cx="981" cy="1105"/>
            </a:xfrm>
          </p:grpSpPr>
          <p:pic>
            <p:nvPicPr>
              <p:cNvPr id="118" name="Picture 191" descr="desktop_computer_stylized_medium">
                <a:extLst>
                  <a:ext uri="{FF2B5EF4-FFF2-40B4-BE49-F238E27FC236}">
                    <a16:creationId xmlns:a16="http://schemas.microsoft.com/office/drawing/2014/main" id="{736C455F-8687-0644-9BAB-D641A51B1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192">
                <a:extLst>
                  <a:ext uri="{FF2B5EF4-FFF2-40B4-BE49-F238E27FC236}">
                    <a16:creationId xmlns:a16="http://schemas.microsoft.com/office/drawing/2014/main" id="{2F5B8C3C-D867-384D-B512-9A636B471B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3C0199-62D3-6F48-8939-D9C39B61FAF4}"/>
                </a:ext>
              </a:extLst>
            </p:cNvPr>
            <p:cNvGrpSpPr/>
            <p:nvPr/>
          </p:nvGrpSpPr>
          <p:grpSpPr>
            <a:xfrm>
              <a:off x="5831973" y="4101741"/>
              <a:ext cx="264027" cy="451210"/>
              <a:chOff x="5831973" y="4101740"/>
              <a:chExt cx="295777" cy="502587"/>
            </a:xfrm>
          </p:grpSpPr>
          <p:sp>
            <p:nvSpPr>
              <p:cNvPr id="114" name="Rectangle 24">
                <a:extLst>
                  <a:ext uri="{FF2B5EF4-FFF2-40B4-BE49-F238E27FC236}">
                    <a16:creationId xmlns:a16="http://schemas.microsoft.com/office/drawing/2014/main" id="{429B5AEE-1F47-7F43-9636-D936822F5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1973" y="4101740"/>
                <a:ext cx="295777" cy="5025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5D92F00-ABB5-E44E-A2E6-C8C218DD732B}"/>
                  </a:ext>
                </a:extLst>
              </p:cNvPr>
              <p:cNvGrpSpPr/>
              <p:nvPr/>
            </p:nvGrpSpPr>
            <p:grpSpPr>
              <a:xfrm>
                <a:off x="5832475" y="4197350"/>
                <a:ext cx="295275" cy="307975"/>
                <a:chOff x="5832475" y="4197350"/>
                <a:chExt cx="295275" cy="307975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C633B10-A8EE-F749-A263-B00982789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30530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585E959-0F41-AC45-8ACF-4B548946D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1973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7F4A0E50-9EDE-554A-A2C3-B6C198AF3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4132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F1EFFB3B-ABD3-F54B-AC79-99F2EC5F3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505325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F18F8F-3DE9-9D40-A6F4-642CE6C034E9}"/>
              </a:ext>
            </a:extLst>
          </p:cNvPr>
          <p:cNvGrpSpPr/>
          <p:nvPr/>
        </p:nvGrpSpPr>
        <p:grpSpPr>
          <a:xfrm>
            <a:off x="3630569" y="5751891"/>
            <a:ext cx="719335" cy="546078"/>
            <a:chOff x="6454273" y="3133725"/>
            <a:chExt cx="719335" cy="546078"/>
          </a:xfrm>
        </p:grpSpPr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A3E08F8A-79F3-664D-94EC-D6F2A5601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285" y="3133725"/>
              <a:ext cx="176916" cy="454025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2224 w 12711"/>
                <a:gd name="connsiteY0" fmla="*/ 4661 h 7743"/>
                <a:gd name="connsiteX1" fmla="*/ 498 w 12711"/>
                <a:gd name="connsiteY1" fmla="*/ 0 h 7743"/>
                <a:gd name="connsiteX2" fmla="*/ 0 w 12711"/>
                <a:gd name="connsiteY2" fmla="*/ 7743 h 7743"/>
                <a:gd name="connsiteX3" fmla="*/ 12711 w 12711"/>
                <a:gd name="connsiteY3" fmla="*/ 6473 h 7743"/>
                <a:gd name="connsiteX4" fmla="*/ 12224 w 12711"/>
                <a:gd name="connsiteY4" fmla="*/ 4661 h 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" h="7743">
                  <a:moveTo>
                    <a:pt x="12224" y="4661"/>
                  </a:moveTo>
                  <a:lnTo>
                    <a:pt x="498" y="0"/>
                  </a:lnTo>
                  <a:lnTo>
                    <a:pt x="0" y="7743"/>
                  </a:lnTo>
                  <a:lnTo>
                    <a:pt x="12711" y="6473"/>
                  </a:lnTo>
                  <a:lnTo>
                    <a:pt x="12224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8" name="Group 190">
              <a:extLst>
                <a:ext uri="{FF2B5EF4-FFF2-40B4-BE49-F238E27FC236}">
                  <a16:creationId xmlns:a16="http://schemas.microsoft.com/office/drawing/2014/main" id="{F12EFD77-1ED9-6B45-9162-440ED30B8E2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823075" y="3304617"/>
              <a:ext cx="350533" cy="375186"/>
              <a:chOff x="-44" y="1473"/>
              <a:chExt cx="981" cy="1105"/>
            </a:xfrm>
          </p:grpSpPr>
          <p:pic>
            <p:nvPicPr>
              <p:cNvPr id="194" name="Picture 191" descr="desktop_computer_stylized_medium">
                <a:extLst>
                  <a:ext uri="{FF2B5EF4-FFF2-40B4-BE49-F238E27FC236}">
                    <a16:creationId xmlns:a16="http://schemas.microsoft.com/office/drawing/2014/main" id="{86973CCF-C1DF-0841-9018-188BE9D90B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92">
                <a:extLst>
                  <a:ext uri="{FF2B5EF4-FFF2-40B4-BE49-F238E27FC236}">
                    <a16:creationId xmlns:a16="http://schemas.microsoft.com/office/drawing/2014/main" id="{1BA2C98A-B2E0-1342-9C53-DFB6BA7740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7C3CAC9-57A9-1945-80E8-09659DEFBF5A}"/>
                </a:ext>
              </a:extLst>
            </p:cNvPr>
            <p:cNvGrpSpPr/>
            <p:nvPr/>
          </p:nvGrpSpPr>
          <p:grpSpPr>
            <a:xfrm>
              <a:off x="6454273" y="3142891"/>
              <a:ext cx="264027" cy="451210"/>
              <a:chOff x="5831973" y="4101740"/>
              <a:chExt cx="295777" cy="502587"/>
            </a:xfrm>
          </p:grpSpPr>
          <p:sp>
            <p:nvSpPr>
              <p:cNvPr id="160" name="Rectangle 24">
                <a:extLst>
                  <a:ext uri="{FF2B5EF4-FFF2-40B4-BE49-F238E27FC236}">
                    <a16:creationId xmlns:a16="http://schemas.microsoft.com/office/drawing/2014/main" id="{9BCBF979-1AB3-4D4C-B901-DF34754E9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1973" y="4101740"/>
                <a:ext cx="295777" cy="5025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0089A24-B476-774D-9E8B-49EF82FD4800}"/>
                  </a:ext>
                </a:extLst>
              </p:cNvPr>
              <p:cNvGrpSpPr/>
              <p:nvPr/>
            </p:nvGrpSpPr>
            <p:grpSpPr>
              <a:xfrm>
                <a:off x="5832475" y="4197350"/>
                <a:ext cx="295275" cy="307975"/>
                <a:chOff x="5832475" y="4197350"/>
                <a:chExt cx="295275" cy="307975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5F09FA03-D6E3-7A4D-8049-92D0A1947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30530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EA0EBC5D-D027-824C-A722-68415C4F4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1973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05A996D-CE7D-CE46-9EA4-5FC548A33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4132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C053301-7047-704A-A52B-F49445AABC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505325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F36AC441-14B9-214A-9BCB-978EA6F915F7}"/>
              </a:ext>
            </a:extLst>
          </p:cNvPr>
          <p:cNvSpPr/>
          <p:nvPr/>
        </p:nvSpPr>
        <p:spPr>
          <a:xfrm>
            <a:off x="4223838" y="4617911"/>
            <a:ext cx="1958882" cy="1476814"/>
          </a:xfrm>
          <a:custGeom>
            <a:avLst/>
            <a:gdLst>
              <a:gd name="connsiteX0" fmla="*/ 0 w 1809670"/>
              <a:gd name="connsiteY0" fmla="*/ 1560984 h 1560984"/>
              <a:gd name="connsiteX1" fmla="*/ 0 w 1809670"/>
              <a:gd name="connsiteY1" fmla="*/ 1560984 h 1560984"/>
              <a:gd name="connsiteX2" fmla="*/ 765188 w 1809670"/>
              <a:gd name="connsiteY2" fmla="*/ 1059786 h 1560984"/>
              <a:gd name="connsiteX3" fmla="*/ 1086567 w 1809670"/>
              <a:gd name="connsiteY3" fmla="*/ 1055960 h 1560984"/>
              <a:gd name="connsiteX4" fmla="*/ 1798193 w 1809670"/>
              <a:gd name="connsiteY4" fmla="*/ 780492 h 1560984"/>
              <a:gd name="connsiteX5" fmla="*/ 1809670 w 1809670"/>
              <a:gd name="connsiteY5" fmla="*/ 623629 h 1560984"/>
              <a:gd name="connsiteX6" fmla="*/ 1136305 w 1809670"/>
              <a:gd name="connsiteY6" fmla="*/ 218079 h 1560984"/>
              <a:gd name="connsiteX7" fmla="*/ 1178390 w 1809670"/>
              <a:gd name="connsiteY7" fmla="*/ 0 h 1560984"/>
              <a:gd name="connsiteX0" fmla="*/ 3826 w 1813496"/>
              <a:gd name="connsiteY0" fmla="*/ 1560984 h 1560984"/>
              <a:gd name="connsiteX1" fmla="*/ 0 w 1813496"/>
              <a:gd name="connsiteY1" fmla="*/ 1358209 h 1560984"/>
              <a:gd name="connsiteX2" fmla="*/ 769014 w 1813496"/>
              <a:gd name="connsiteY2" fmla="*/ 1059786 h 1560984"/>
              <a:gd name="connsiteX3" fmla="*/ 1090393 w 1813496"/>
              <a:gd name="connsiteY3" fmla="*/ 1055960 h 1560984"/>
              <a:gd name="connsiteX4" fmla="*/ 1802019 w 1813496"/>
              <a:gd name="connsiteY4" fmla="*/ 780492 h 1560984"/>
              <a:gd name="connsiteX5" fmla="*/ 1813496 w 1813496"/>
              <a:gd name="connsiteY5" fmla="*/ 623629 h 1560984"/>
              <a:gd name="connsiteX6" fmla="*/ 1140131 w 1813496"/>
              <a:gd name="connsiteY6" fmla="*/ 218079 h 1560984"/>
              <a:gd name="connsiteX7" fmla="*/ 1182216 w 1813496"/>
              <a:gd name="connsiteY7" fmla="*/ 0 h 1560984"/>
              <a:gd name="connsiteX0" fmla="*/ 57824 w 1867494"/>
              <a:gd name="connsiteY0" fmla="*/ 1560984 h 1560984"/>
              <a:gd name="connsiteX1" fmla="*/ 53998 w 1867494"/>
              <a:gd name="connsiteY1" fmla="*/ 1358209 h 1560984"/>
              <a:gd name="connsiteX2" fmla="*/ 796231 w 1867494"/>
              <a:gd name="connsiteY2" fmla="*/ 1048308 h 1560984"/>
              <a:gd name="connsiteX3" fmla="*/ 1144391 w 1867494"/>
              <a:gd name="connsiteY3" fmla="*/ 1055960 h 1560984"/>
              <a:gd name="connsiteX4" fmla="*/ 1856017 w 1867494"/>
              <a:gd name="connsiteY4" fmla="*/ 780492 h 1560984"/>
              <a:gd name="connsiteX5" fmla="*/ 1867494 w 1867494"/>
              <a:gd name="connsiteY5" fmla="*/ 623629 h 1560984"/>
              <a:gd name="connsiteX6" fmla="*/ 1194129 w 1867494"/>
              <a:gd name="connsiteY6" fmla="*/ 218079 h 1560984"/>
              <a:gd name="connsiteX7" fmla="*/ 1236214 w 1867494"/>
              <a:gd name="connsiteY7" fmla="*/ 0 h 1560984"/>
              <a:gd name="connsiteX0" fmla="*/ 0 w 1809670"/>
              <a:gd name="connsiteY0" fmla="*/ 1560984 h 1560984"/>
              <a:gd name="connsiteX1" fmla="*/ 738407 w 1809670"/>
              <a:gd name="connsiteY1" fmla="*/ 1048308 h 1560984"/>
              <a:gd name="connsiteX2" fmla="*/ 1086567 w 1809670"/>
              <a:gd name="connsiteY2" fmla="*/ 1055960 h 1560984"/>
              <a:gd name="connsiteX3" fmla="*/ 1798193 w 1809670"/>
              <a:gd name="connsiteY3" fmla="*/ 780492 h 1560984"/>
              <a:gd name="connsiteX4" fmla="*/ 1809670 w 1809670"/>
              <a:gd name="connsiteY4" fmla="*/ 623629 h 1560984"/>
              <a:gd name="connsiteX5" fmla="*/ 1136305 w 1809670"/>
              <a:gd name="connsiteY5" fmla="*/ 218079 h 1560984"/>
              <a:gd name="connsiteX6" fmla="*/ 1178390 w 1809670"/>
              <a:gd name="connsiteY6" fmla="*/ 0 h 1560984"/>
              <a:gd name="connsiteX0" fmla="*/ 0 w 1882363"/>
              <a:gd name="connsiteY0" fmla="*/ 1476814 h 1476814"/>
              <a:gd name="connsiteX1" fmla="*/ 811100 w 1882363"/>
              <a:gd name="connsiteY1" fmla="*/ 1048308 h 1476814"/>
              <a:gd name="connsiteX2" fmla="*/ 1159260 w 1882363"/>
              <a:gd name="connsiteY2" fmla="*/ 1055960 h 1476814"/>
              <a:gd name="connsiteX3" fmla="*/ 1870886 w 1882363"/>
              <a:gd name="connsiteY3" fmla="*/ 780492 h 1476814"/>
              <a:gd name="connsiteX4" fmla="*/ 1882363 w 1882363"/>
              <a:gd name="connsiteY4" fmla="*/ 623629 h 1476814"/>
              <a:gd name="connsiteX5" fmla="*/ 1208998 w 1882363"/>
              <a:gd name="connsiteY5" fmla="*/ 218079 h 1476814"/>
              <a:gd name="connsiteX6" fmla="*/ 1251083 w 1882363"/>
              <a:gd name="connsiteY6" fmla="*/ 0 h 1476814"/>
              <a:gd name="connsiteX0" fmla="*/ 0 w 1958882"/>
              <a:gd name="connsiteY0" fmla="*/ 1476814 h 1476814"/>
              <a:gd name="connsiteX1" fmla="*/ 887619 w 1958882"/>
              <a:gd name="connsiteY1" fmla="*/ 1048308 h 1476814"/>
              <a:gd name="connsiteX2" fmla="*/ 1235779 w 1958882"/>
              <a:gd name="connsiteY2" fmla="*/ 1055960 h 1476814"/>
              <a:gd name="connsiteX3" fmla="*/ 1947405 w 1958882"/>
              <a:gd name="connsiteY3" fmla="*/ 780492 h 1476814"/>
              <a:gd name="connsiteX4" fmla="*/ 1958882 w 1958882"/>
              <a:gd name="connsiteY4" fmla="*/ 623629 h 1476814"/>
              <a:gd name="connsiteX5" fmla="*/ 1285517 w 1958882"/>
              <a:gd name="connsiteY5" fmla="*/ 218079 h 1476814"/>
              <a:gd name="connsiteX6" fmla="*/ 1327602 w 1958882"/>
              <a:gd name="connsiteY6" fmla="*/ 0 h 1476814"/>
              <a:gd name="connsiteX0" fmla="*/ 0 w 1958882"/>
              <a:gd name="connsiteY0" fmla="*/ 1476814 h 1476814"/>
              <a:gd name="connsiteX1" fmla="*/ 887619 w 1958882"/>
              <a:gd name="connsiteY1" fmla="*/ 1048308 h 1476814"/>
              <a:gd name="connsiteX2" fmla="*/ 1235779 w 1958882"/>
              <a:gd name="connsiteY2" fmla="*/ 1055960 h 1476814"/>
              <a:gd name="connsiteX3" fmla="*/ 1947405 w 1958882"/>
              <a:gd name="connsiteY3" fmla="*/ 780492 h 1476814"/>
              <a:gd name="connsiteX4" fmla="*/ 1958882 w 1958882"/>
              <a:gd name="connsiteY4" fmla="*/ 623629 h 1476814"/>
              <a:gd name="connsiteX5" fmla="*/ 1285517 w 1958882"/>
              <a:gd name="connsiteY5" fmla="*/ 218079 h 1476814"/>
              <a:gd name="connsiteX6" fmla="*/ 1327602 w 1958882"/>
              <a:gd name="connsiteY6" fmla="*/ 0 h 147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882" h="1476814">
                <a:moveTo>
                  <a:pt x="0" y="1476814"/>
                </a:moveTo>
                <a:cubicBezTo>
                  <a:pt x="192094" y="1377658"/>
                  <a:pt x="706525" y="1132479"/>
                  <a:pt x="887619" y="1048308"/>
                </a:cubicBezTo>
                <a:lnTo>
                  <a:pt x="1235779" y="1055960"/>
                </a:lnTo>
                <a:lnTo>
                  <a:pt x="1947405" y="780492"/>
                </a:lnTo>
                <a:lnTo>
                  <a:pt x="1958882" y="623629"/>
                </a:lnTo>
                <a:lnTo>
                  <a:pt x="1285517" y="218079"/>
                </a:lnTo>
                <a:lnTo>
                  <a:pt x="1327602" y="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B171D8-935D-0F43-9FDB-7A32B04E971D}"/>
              </a:ext>
            </a:extLst>
          </p:cNvPr>
          <p:cNvSpPr/>
          <p:nvPr/>
        </p:nvSpPr>
        <p:spPr>
          <a:xfrm>
            <a:off x="5543550" y="5391150"/>
            <a:ext cx="133350" cy="37147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Slide Number Placeholder 2">
            <a:extLst>
              <a:ext uri="{FF2B5EF4-FFF2-40B4-BE49-F238E27FC236}">
                <a16:creationId xmlns:a16="http://schemas.microsoft.com/office/drawing/2014/main" id="{CE78A417-FD79-B646-BFE4-E2CED177C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EBE03E1-A40C-1E40-BB55-6DDFE64A0442}"/>
              </a:ext>
            </a:extLst>
          </p:cNvPr>
          <p:cNvGrpSpPr/>
          <p:nvPr/>
        </p:nvGrpSpPr>
        <p:grpSpPr>
          <a:xfrm>
            <a:off x="4094463" y="4691367"/>
            <a:ext cx="2885057" cy="1481137"/>
            <a:chOff x="4094463" y="4691367"/>
            <a:chExt cx="2885057" cy="1481137"/>
          </a:xfrm>
        </p:grpSpPr>
        <p:sp>
          <p:nvSpPr>
            <p:cNvPr id="189" name="Freeform 2">
              <a:extLst>
                <a:ext uri="{FF2B5EF4-FFF2-40B4-BE49-F238E27FC236}">
                  <a16:creationId xmlns:a16="http://schemas.microsoft.com/office/drawing/2014/main" id="{9A546185-6077-2340-8A96-0F02D5D7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979929-3895-E541-88C5-08B90173C1D4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CA65D85-D056-864E-B0EC-70D8C181B47E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9E25CE5-3538-A147-95F2-FE0F002533C9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88C1E52-4F13-B54A-A8B3-B882AA5360C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3EA6F082-8061-C547-AAD1-5C5B1680910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F527C5CB-65A2-E34A-A65A-93F1139F95B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6DE3C8BD-23FE-754A-9456-20EB1F93DA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71C34D50-69A1-0E47-8F12-8F6635D2135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E9AE0DE-57F1-DA47-841B-AF1526D27381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6B5E314-D824-564B-8B99-7428AA61BC7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B5687DE2-7AEB-C94F-BD77-B787BED6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1D081E-C670-EB42-8157-542B2571523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76FD901E-7447-6044-941D-D8D53016227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C65D72F4-D1BF-A743-A4CF-A3061301D2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24042695-10E5-4D4B-8766-D9D97DE34F3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C8D82D6B-3965-DC48-A8D4-5025EC499B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0CFE465D-7641-7541-9496-4029B9355B5A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3B041F3E-CB88-8F4B-84D4-1214776D36E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8136920-F30D-BC4E-A92D-0ABD2EC7437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2BE80152-BCA5-CA46-9EE7-63649D7FE81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2518C53F-685F-074F-8F4E-E3A4CB26913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F1578F2C-5505-EB45-9014-BAD0AFEA429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DD91E8C8-92AC-E446-ABF1-F7D54921C4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69F33027-F122-C445-923E-09F2AEB27B0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D1E5FBB-CD41-884B-831B-682E5F6CE29F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F7ED3C1B-77D0-5A4C-B7A4-7B4162888DF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C6C36B06-A393-AA49-97E2-CA983E530D4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55B6028F-C8FE-5347-9982-246E1F0DEC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D9135A62-DBD4-4E48-B166-943E0258FD8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A6CD8C01-7ACD-9047-AF09-4509FAD01ED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9834EEC0-E73C-C84D-B165-574B3980957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2D12A304-34D8-9442-9CED-FBB7F0B8D26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39672A6-77C4-5F43-BD22-8EBBBB1DACC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6A952387-953F-784E-B4C8-2ED10819E94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758E986-D712-5440-AC7F-0F55B12BDD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840B06B0-30F5-7E47-9591-50E2832B6A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7CF1DA14-5159-F043-933A-4C22AECDE48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54AAC614-B4B1-9047-8BBA-FE8D4A25981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E59BE7CB-C32E-A346-95B4-3992B34807F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CAEA8866-D7A6-6A49-8FE1-136D7DBEB0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812505EE-DEAC-B44A-A839-759F29108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Freeform 91">
              <a:extLst>
                <a:ext uri="{FF2B5EF4-FFF2-40B4-BE49-F238E27FC236}">
                  <a16:creationId xmlns:a16="http://schemas.microsoft.com/office/drawing/2014/main" id="{76C479BA-ED38-4947-AD35-F635DF9E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92">
              <a:extLst>
                <a:ext uri="{FF2B5EF4-FFF2-40B4-BE49-F238E27FC236}">
                  <a16:creationId xmlns:a16="http://schemas.microsoft.com/office/drawing/2014/main" id="{124CDDC7-679C-D04E-9FD3-51810478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93">
              <a:extLst>
                <a:ext uri="{FF2B5EF4-FFF2-40B4-BE49-F238E27FC236}">
                  <a16:creationId xmlns:a16="http://schemas.microsoft.com/office/drawing/2014/main" id="{E2A83ACF-7B20-AC4B-83B1-FE92C604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Freeform 94">
              <a:extLst>
                <a:ext uri="{FF2B5EF4-FFF2-40B4-BE49-F238E27FC236}">
                  <a16:creationId xmlns:a16="http://schemas.microsoft.com/office/drawing/2014/main" id="{0B9C88EB-CE4C-1E43-BD78-4EA6BB3E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95">
              <a:extLst>
                <a:ext uri="{FF2B5EF4-FFF2-40B4-BE49-F238E27FC236}">
                  <a16:creationId xmlns:a16="http://schemas.microsoft.com/office/drawing/2014/main" id="{CFFC9FF4-E928-074A-8F72-9E180DF7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Freeform 96">
              <a:extLst>
                <a:ext uri="{FF2B5EF4-FFF2-40B4-BE49-F238E27FC236}">
                  <a16:creationId xmlns:a16="http://schemas.microsoft.com/office/drawing/2014/main" id="{FC6453FD-735C-9F4A-B961-B872F007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211C5D7-E98B-7448-9452-57EB36146678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8AB7F791-7AD9-F648-B2E0-B6E3683A8D5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1E93EA3-17BD-B641-99CE-E84D1493A92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5B4FD9C-501E-7F4E-A2DA-4DCEFCE3689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1906F39B-C9B6-604F-8758-83430DECEA8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91751636-4135-394E-B377-29D0624E77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BB3193D0-B14F-724A-80B1-6F8EDE58A8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CF32363E-10AF-1643-8F6B-814910A9D63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and the congested “bottleneck link”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67043" y="1366203"/>
            <a:ext cx="11177587" cy="9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(classic, CUBIC) increase TCP’s sending rate until packet loss occurs at some router’s output: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</a:t>
            </a:r>
          </a:p>
        </p:txBody>
      </p:sp>
      <p:sp>
        <p:nvSpPr>
          <p:cNvPr id="163" name="Text Box 8">
            <a:extLst>
              <a:ext uri="{FF2B5EF4-FFF2-40B4-BE49-F238E27FC236}">
                <a16:creationId xmlns:a16="http://schemas.microsoft.com/office/drawing/2014/main" id="{E65C3147-B6A2-674F-B175-C4411782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594045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</a:t>
            </a: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51065C6F-5BFC-8741-9747-71CCD0CC01B5}"/>
              </a:ext>
            </a:extLst>
          </p:cNvPr>
          <p:cNvSpPr>
            <a:spLocks/>
          </p:cNvSpPr>
          <p:nvPr/>
        </p:nvSpPr>
        <p:spPr bwMode="auto">
          <a:xfrm flipH="1">
            <a:off x="2481263" y="3925832"/>
            <a:ext cx="326408" cy="1262816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Rectangle 23">
            <a:extLst>
              <a:ext uri="{FF2B5EF4-FFF2-40B4-BE49-F238E27FC236}">
                <a16:creationId xmlns:a16="http://schemas.microsoft.com/office/drawing/2014/main" id="{245AE889-4FF1-5D41-B0C9-6E1D7DFE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3909956"/>
            <a:ext cx="1062368" cy="1290639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Rectangle 24">
            <a:extLst>
              <a:ext uri="{FF2B5EF4-FFF2-40B4-BE49-F238E27FC236}">
                <a16:creationId xmlns:a16="http://schemas.microsoft.com/office/drawing/2014/main" id="{726B5B54-D786-344E-93B0-A2521F3F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949645"/>
            <a:ext cx="1066800" cy="1231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25">
            <a:extLst>
              <a:ext uri="{FF2B5EF4-FFF2-40B4-BE49-F238E27FC236}">
                <a16:creationId xmlns:a16="http://schemas.microsoft.com/office/drawing/2014/main" id="{ED6C96DE-045A-4845-BE61-A830E126E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42274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26">
            <a:extLst>
              <a:ext uri="{FF2B5EF4-FFF2-40B4-BE49-F238E27FC236}">
                <a16:creationId xmlns:a16="http://schemas.microsoft.com/office/drawing/2014/main" id="{84D02891-4DB6-A74C-B473-DDD899D4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04" y="395705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physical</a:t>
            </a:r>
          </a:p>
        </p:txBody>
      </p:sp>
      <p:grpSp>
        <p:nvGrpSpPr>
          <p:cNvPr id="169" name="Group 190">
            <a:extLst>
              <a:ext uri="{FF2B5EF4-FFF2-40B4-BE49-F238E27FC236}">
                <a16:creationId xmlns:a16="http://schemas.microsoft.com/office/drawing/2014/main" id="{04290ECE-716C-A647-B2EC-8AA922EF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1063" y="4424307"/>
            <a:ext cx="673100" cy="701675"/>
            <a:chOff x="-44" y="1473"/>
            <a:chExt cx="981" cy="1105"/>
          </a:xfrm>
        </p:grpSpPr>
        <p:pic>
          <p:nvPicPr>
            <p:cNvPr id="170" name="Picture 191" descr="desktop_computer_stylized_medium">
              <a:extLst>
                <a:ext uri="{FF2B5EF4-FFF2-40B4-BE49-F238E27FC236}">
                  <a16:creationId xmlns:a16="http://schemas.microsoft.com/office/drawing/2014/main" id="{19B47375-0826-C44B-8E48-9D677E403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192">
              <a:extLst>
                <a:ext uri="{FF2B5EF4-FFF2-40B4-BE49-F238E27FC236}">
                  <a16:creationId xmlns:a16="http://schemas.microsoft.com/office/drawing/2014/main" id="{FEA1C998-C605-D84B-8547-D97F2BC8D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2" name="Line 25">
            <a:extLst>
              <a:ext uri="{FF2B5EF4-FFF2-40B4-BE49-F238E27FC236}">
                <a16:creationId xmlns:a16="http://schemas.microsoft.com/office/drawing/2014/main" id="{DA5446CC-C771-F441-9E97-037B17ED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56057"/>
            <a:ext cx="10588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264D9FFE-774A-7F4D-BEE4-B3B44B1F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46846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25">
            <a:extLst>
              <a:ext uri="{FF2B5EF4-FFF2-40B4-BE49-F238E27FC236}">
                <a16:creationId xmlns:a16="http://schemas.microsoft.com/office/drawing/2014/main" id="{84D59C24-ECF9-B64A-9F2F-66C689C1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4924370"/>
            <a:ext cx="1060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3">
            <a:extLst>
              <a:ext uri="{FF2B5EF4-FFF2-40B4-BE49-F238E27FC236}">
                <a16:creationId xmlns:a16="http://schemas.microsoft.com/office/drawing/2014/main" id="{7651D039-1E34-A144-8FED-AAC44F023F2C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3673978"/>
            <a:ext cx="2047875" cy="1620287"/>
            <a:chOff x="4882752" y="4007261"/>
            <a:chExt cx="2046816" cy="1619544"/>
          </a:xfrm>
        </p:grpSpPr>
        <p:sp>
          <p:nvSpPr>
            <p:cNvPr id="176" name="Text Box 54">
              <a:extLst>
                <a:ext uri="{FF2B5EF4-FFF2-40B4-BE49-F238E27FC236}">
                  <a16:creationId xmlns:a16="http://schemas.microsoft.com/office/drawing/2014/main" id="{82FCAF5C-7EF8-BB47-BF30-CF3EA1FE6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</a:t>
              </a:r>
              <a:endPara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">
              <a:extLst>
                <a:ext uri="{FF2B5EF4-FFF2-40B4-BE49-F238E27FC236}">
                  <a16:creationId xmlns:a16="http://schemas.microsoft.com/office/drawing/2014/main" id="{43D7F412-7232-F444-9D55-13FAD759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179" y="4319856"/>
              <a:ext cx="2002389" cy="1306949"/>
              <a:chOff x="1305623" y="4714561"/>
              <a:chExt cx="2002389" cy="1306949"/>
            </a:xfrm>
          </p:grpSpPr>
          <p:sp>
            <p:nvSpPr>
              <p:cNvPr id="178" name="Freeform 10">
                <a:extLst>
                  <a:ext uri="{FF2B5EF4-FFF2-40B4-BE49-F238E27FC236}">
                    <a16:creationId xmlns:a16="http://schemas.microsoft.com/office/drawing/2014/main" id="{2BBCCDF2-BD61-D243-80E3-FC38B437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569" y="4714561"/>
                <a:ext cx="288261" cy="1290044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23">
                <a:extLst>
                  <a:ext uri="{FF2B5EF4-FFF2-40B4-BE49-F238E27FC236}">
                    <a16:creationId xmlns:a16="http://schemas.microsoft.com/office/drawing/2014/main" id="{0FF740DF-A766-DA47-941D-9BB7528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616" y="4722494"/>
                <a:ext cx="1045433" cy="127129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4">
                <a:extLst>
                  <a:ext uri="{FF2B5EF4-FFF2-40B4-BE49-F238E27FC236}">
                    <a16:creationId xmlns:a16="http://schemas.microsoft.com/office/drawing/2014/main" id="{30976AB5-5CF3-9649-AE10-0D8834A3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Line 25">
                <a:extLst>
                  <a:ext uri="{FF2B5EF4-FFF2-40B4-BE49-F238E27FC236}">
                    <a16:creationId xmlns:a16="http://schemas.microsoft.com/office/drawing/2014/main" id="{C40254F3-8EF1-1946-BD3D-FCE2C1EC4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Text Box 26">
                <a:extLst>
                  <a:ext uri="{FF2B5EF4-FFF2-40B4-BE49-F238E27FC236}">
                    <a16:creationId xmlns:a16="http://schemas.microsoft.com/office/drawing/2014/main" id="{3E76F59F-6FAE-6949-AACB-C12FB9352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47333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application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network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link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physical</a:t>
                </a:r>
              </a:p>
            </p:txBody>
          </p:sp>
          <p:grpSp>
            <p:nvGrpSpPr>
              <p:cNvPr id="183" name="Group 190">
                <a:extLst>
                  <a:ext uri="{FF2B5EF4-FFF2-40B4-BE49-F238E27FC236}">
                    <a16:creationId xmlns:a16="http://schemas.microsoft.com/office/drawing/2014/main" id="{3142986E-25B2-C545-A505-7FEFEE461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87" name="Picture 191" descr="desktop_computer_stylized_medium">
                  <a:extLst>
                    <a:ext uri="{FF2B5EF4-FFF2-40B4-BE49-F238E27FC236}">
                      <a16:creationId xmlns:a16="http://schemas.microsoft.com/office/drawing/2014/main" id="{8E397E43-AA92-9540-8502-E3F47CEB4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192">
                  <a:extLst>
                    <a:ext uri="{FF2B5EF4-FFF2-40B4-BE49-F238E27FC236}">
                      <a16:creationId xmlns:a16="http://schemas.microsoft.com/office/drawing/2014/main" id="{B94C52D7-1672-CE46-B256-90805C41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84" name="Line 25">
                <a:extLst>
                  <a:ext uri="{FF2B5EF4-FFF2-40B4-BE49-F238E27FC236}">
                    <a16:creationId xmlns:a16="http://schemas.microsoft.com/office/drawing/2014/main" id="{3660A651-E6C2-464D-9AE5-A39238D2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Line 25">
                <a:extLst>
                  <a:ext uri="{FF2B5EF4-FFF2-40B4-BE49-F238E27FC236}">
                    <a16:creationId xmlns:a16="http://schemas.microsoft.com/office/drawing/2014/main" id="{CB18A03E-7135-A648-8BDC-9FD0E1B82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8A81FD3E-2BEE-A04B-99BC-5B54B8C0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81" name="Freeform 7">
            <a:extLst>
              <a:ext uri="{FF2B5EF4-FFF2-40B4-BE49-F238E27FC236}">
                <a16:creationId xmlns:a16="http://schemas.microsoft.com/office/drawing/2014/main" id="{4FE322CD-EE19-1D4A-A4A3-471CD5B424FF}"/>
              </a:ext>
            </a:extLst>
          </p:cNvPr>
          <p:cNvSpPr>
            <a:spLocks/>
          </p:cNvSpPr>
          <p:nvPr/>
        </p:nvSpPr>
        <p:spPr bwMode="auto">
          <a:xfrm>
            <a:off x="3329610" y="4423977"/>
            <a:ext cx="5073926" cy="1298611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207163 w 5156094"/>
              <a:gd name="connsiteY4" fmla="*/ 1509215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6094" h="1559667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824854" y="1559667"/>
                </a:lnTo>
                <a:lnTo>
                  <a:pt x="2145216" y="1553959"/>
                </a:lnTo>
                <a:lnTo>
                  <a:pt x="2930257" y="1152811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9" name="Rectangle 4">
            <a:extLst>
              <a:ext uri="{FF2B5EF4-FFF2-40B4-BE49-F238E27FC236}">
                <a16:creationId xmlns:a16="http://schemas.microsoft.com/office/drawing/2014/main" id="{0B86E12D-57F9-004F-9A98-0E80FDFD03ED}"/>
              </a:ext>
            </a:extLst>
          </p:cNvPr>
          <p:cNvSpPr txBox="1">
            <a:spLocks noChangeArrowheads="1"/>
          </p:cNvSpPr>
          <p:nvPr/>
        </p:nvSpPr>
        <p:spPr>
          <a:xfrm>
            <a:off x="640467" y="2288196"/>
            <a:ext cx="11177587" cy="9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congestion: useful to focus on congested bottleneck link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054DCB-F0FC-6040-B6B9-B0434AA6A860}"/>
              </a:ext>
            </a:extLst>
          </p:cNvPr>
          <p:cNvGrpSpPr/>
          <p:nvPr/>
        </p:nvGrpSpPr>
        <p:grpSpPr>
          <a:xfrm>
            <a:off x="4839045" y="5517878"/>
            <a:ext cx="876995" cy="403711"/>
            <a:chOff x="5033182" y="4091488"/>
            <a:chExt cx="876995" cy="40371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004F00-B27A-6543-B345-6627D1137679}"/>
                </a:ext>
              </a:extLst>
            </p:cNvPr>
            <p:cNvCxnSpPr/>
            <p:nvPr/>
          </p:nvCxnSpPr>
          <p:spPr>
            <a:xfrm>
              <a:off x="5518407" y="4289261"/>
              <a:ext cx="869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89B243-A85D-9243-A088-8DCC1C93FE82}"/>
                </a:ext>
              </a:extLst>
            </p:cNvPr>
            <p:cNvSpPr/>
            <p:nvPr/>
          </p:nvSpPr>
          <p:spPr>
            <a:xfrm>
              <a:off x="5150875" y="4091488"/>
              <a:ext cx="382771" cy="403711"/>
            </a:xfrm>
            <a:prstGeom prst="rect">
              <a:avLst/>
            </a:prstGeom>
            <a:solidFill>
              <a:srgbClr val="E4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C9EE21-A866-EF40-B74B-25BD15BDB166}"/>
                </a:ext>
              </a:extLst>
            </p:cNvPr>
            <p:cNvSpPr/>
            <p:nvPr/>
          </p:nvSpPr>
          <p:spPr>
            <a:xfrm>
              <a:off x="5565439" y="4115310"/>
              <a:ext cx="344738" cy="344738"/>
            </a:xfrm>
            <a:prstGeom prst="ellipse">
              <a:avLst/>
            </a:prstGeom>
            <a:solidFill>
              <a:srgbClr val="E4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71FDDD-28C2-D944-937D-A37D3B73085B}"/>
                </a:ext>
              </a:extLst>
            </p:cNvPr>
            <p:cNvCxnSpPr/>
            <p:nvPr/>
          </p:nvCxnSpPr>
          <p:spPr>
            <a:xfrm>
              <a:off x="5427947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709E3FA-52FC-C645-9DA2-F11001152074}"/>
                </a:ext>
              </a:extLst>
            </p:cNvPr>
            <p:cNvCxnSpPr/>
            <p:nvPr/>
          </p:nvCxnSpPr>
          <p:spPr>
            <a:xfrm>
              <a:off x="5330094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377D666-34E2-244E-B3D8-6FE1A4596746}"/>
                </a:ext>
              </a:extLst>
            </p:cNvPr>
            <p:cNvCxnSpPr/>
            <p:nvPr/>
          </p:nvCxnSpPr>
          <p:spPr>
            <a:xfrm>
              <a:off x="5238591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6E7784A-7CF2-DB4E-B801-AE25BE617B3D}"/>
                </a:ext>
              </a:extLst>
            </p:cNvPr>
            <p:cNvSpPr/>
            <p:nvPr/>
          </p:nvSpPr>
          <p:spPr>
            <a:xfrm>
              <a:off x="5033182" y="4091488"/>
              <a:ext cx="112907" cy="403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5A847F-7DB0-4448-866C-A04E3D418E75}"/>
              </a:ext>
            </a:extLst>
          </p:cNvPr>
          <p:cNvGrpSpPr/>
          <p:nvPr/>
        </p:nvGrpSpPr>
        <p:grpSpPr>
          <a:xfrm>
            <a:off x="3613959" y="3330565"/>
            <a:ext cx="4288552" cy="1038257"/>
            <a:chOff x="3613959" y="3330565"/>
            <a:chExt cx="4288552" cy="10382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BF638B-27BF-9A44-BC9B-E5A7126F9971}"/>
                </a:ext>
              </a:extLst>
            </p:cNvPr>
            <p:cNvSpPr txBox="1"/>
            <p:nvPr/>
          </p:nvSpPr>
          <p:spPr>
            <a:xfrm>
              <a:off x="3932559" y="3330565"/>
              <a:ext cx="3969952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marR="0" lvl="0" indent="-460375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insight: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increasing TCP sending rate will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increase end-end throughout with congested bottleneck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879EEE-DD1C-214C-8FBA-E99A26753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3959" y="3751185"/>
              <a:ext cx="738967" cy="617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456841-AE6B-A44B-9596-8457DAC42D7B}"/>
              </a:ext>
            </a:extLst>
          </p:cNvPr>
          <p:cNvGrpSpPr/>
          <p:nvPr/>
        </p:nvGrpSpPr>
        <p:grpSpPr>
          <a:xfrm>
            <a:off x="477143" y="5329279"/>
            <a:ext cx="4243986" cy="840230"/>
            <a:chOff x="477143" y="5329279"/>
            <a:chExt cx="4243986" cy="84023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7AC24E6-353D-7641-8425-F6A26F20ABC7}"/>
                </a:ext>
              </a:extLst>
            </p:cNvPr>
            <p:cNvSpPr txBox="1"/>
            <p:nvPr/>
          </p:nvSpPr>
          <p:spPr>
            <a:xfrm>
              <a:off x="477143" y="5329279"/>
              <a:ext cx="2818708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marR="0" lvl="0" indent="-460375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insight: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increasing TCP sending rate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increase measured RTT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A3AC7C-9D37-4246-A57A-7A9F9DD69A66}"/>
                </a:ext>
              </a:extLst>
            </p:cNvPr>
            <p:cNvCxnSpPr/>
            <p:nvPr/>
          </p:nvCxnSpPr>
          <p:spPr>
            <a:xfrm>
              <a:off x="3375025" y="5714069"/>
              <a:ext cx="1346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25C25C-416C-5C4E-AFF1-F6889ED15803}"/>
              </a:ext>
            </a:extLst>
          </p:cNvPr>
          <p:cNvCxnSpPr/>
          <p:nvPr/>
        </p:nvCxnSpPr>
        <p:spPr>
          <a:xfrm>
            <a:off x="3375025" y="6443089"/>
            <a:ext cx="5028511" cy="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05F52A-5790-B345-9AB7-858A5F8D4937}"/>
              </a:ext>
            </a:extLst>
          </p:cNvPr>
          <p:cNvSpPr txBox="1"/>
          <p:nvPr/>
        </p:nvSpPr>
        <p:spPr>
          <a:xfrm>
            <a:off x="4970635" y="6269341"/>
            <a:ext cx="5350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18F1EA-ED80-CE47-9C3C-647F034AB95E}"/>
              </a:ext>
            </a:extLst>
          </p:cNvPr>
          <p:cNvSpPr txBox="1"/>
          <p:nvPr/>
        </p:nvSpPr>
        <p:spPr>
          <a:xfrm>
            <a:off x="5618466" y="5874964"/>
            <a:ext cx="758440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75" marR="0" lvl="0" indent="-5873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Goal: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“keep the end-end pipe just full, but not fuller”</a:t>
            </a: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C4CCE602-07A6-B94E-8022-E968DB6C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B1F402-90B6-465A-A125-72C474E1893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Congestion Avoidance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r>
              <a:rPr lang="en-US" altLang="en-US" sz="2400"/>
              <a:t>TCP reacts to congestion </a:t>
            </a:r>
            <a:r>
              <a:rPr lang="en-US" altLang="en-US" sz="2400" i="1"/>
              <a:t>after</a:t>
            </a:r>
            <a:r>
              <a:rPr lang="en-US" altLang="en-US" sz="2400"/>
              <a:t> it takes place. The data rate changes rapidly and the system is barely stable (or is even unstable).</a:t>
            </a:r>
          </a:p>
          <a:p>
            <a:r>
              <a:rPr lang="en-US" altLang="en-US" sz="2400"/>
              <a:t>Can we </a:t>
            </a:r>
            <a:r>
              <a:rPr lang="en-US" altLang="en-US" sz="2400" i="1"/>
              <a:t>predict</a:t>
            </a:r>
            <a:r>
              <a:rPr lang="en-US" altLang="en-US" sz="2400"/>
              <a:t> when congestion is about to happen and avoid it? E.g. by detecting the knee of the curve. </a:t>
            </a:r>
          </a:p>
        </p:txBody>
      </p:sp>
      <p:grpSp>
        <p:nvGrpSpPr>
          <p:cNvPr id="6149" name="Group 12"/>
          <p:cNvGrpSpPr>
            <a:grpSpLocks/>
          </p:cNvGrpSpPr>
          <p:nvPr/>
        </p:nvGrpSpPr>
        <p:grpSpPr bwMode="auto">
          <a:xfrm>
            <a:off x="1827214" y="3886200"/>
            <a:ext cx="4116387" cy="2209800"/>
            <a:chOff x="191" y="2448"/>
            <a:chExt cx="2593" cy="1392"/>
          </a:xfrm>
        </p:grpSpPr>
        <p:sp>
          <p:nvSpPr>
            <p:cNvPr id="6150" name="Freeform 4"/>
            <p:cNvSpPr>
              <a:spLocks/>
            </p:cNvSpPr>
            <p:nvPr/>
          </p:nvSpPr>
          <p:spPr bwMode="auto">
            <a:xfrm>
              <a:off x="1091" y="2631"/>
              <a:ext cx="1693" cy="955"/>
            </a:xfrm>
            <a:custGeom>
              <a:avLst/>
              <a:gdLst>
                <a:gd name="T0" fmla="*/ 0 w 2016"/>
                <a:gd name="T1" fmla="*/ 0 h 1344"/>
                <a:gd name="T2" fmla="*/ 0 w 2016"/>
                <a:gd name="T3" fmla="*/ 342 h 1344"/>
                <a:gd name="T4" fmla="*/ 1003 w 2016"/>
                <a:gd name="T5" fmla="*/ 342 h 1344"/>
                <a:gd name="T6" fmla="*/ 0 60000 65536"/>
                <a:gd name="T7" fmla="*/ 0 60000 65536"/>
                <a:gd name="T8" fmla="*/ 0 60000 65536"/>
                <a:gd name="T9" fmla="*/ 0 w 2016"/>
                <a:gd name="T10" fmla="*/ 0 h 1344"/>
                <a:gd name="T11" fmla="*/ 2016 w 2016"/>
                <a:gd name="T12" fmla="*/ 1344 h 1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6" h="1344">
                  <a:moveTo>
                    <a:pt x="0" y="0"/>
                  </a:moveTo>
                  <a:lnTo>
                    <a:pt x="0" y="1344"/>
                  </a:lnTo>
                  <a:lnTo>
                    <a:pt x="2016" y="13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191" y="2768"/>
              <a:ext cx="89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Average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Packet Delay</a:t>
              </a:r>
            </a:p>
          </p:txBody>
        </p:sp>
        <p:sp>
          <p:nvSpPr>
            <p:cNvPr id="6152" name="Text Box 6"/>
            <p:cNvSpPr txBox="1">
              <a:spLocks noChangeArrowheads="1"/>
            </p:cNvSpPr>
            <p:nvPr/>
          </p:nvSpPr>
          <p:spPr bwMode="auto">
            <a:xfrm>
              <a:off x="2011" y="3552"/>
              <a:ext cx="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Load</a:t>
              </a:r>
            </a:p>
          </p:txBody>
        </p:sp>
        <p:sp>
          <p:nvSpPr>
            <p:cNvPr id="6153" name="Freeform 7"/>
            <p:cNvSpPr>
              <a:spLocks/>
            </p:cNvSpPr>
            <p:nvPr/>
          </p:nvSpPr>
          <p:spPr bwMode="auto">
            <a:xfrm>
              <a:off x="1091" y="2631"/>
              <a:ext cx="1455" cy="933"/>
            </a:xfrm>
            <a:custGeom>
              <a:avLst/>
              <a:gdLst>
                <a:gd name="T0" fmla="*/ 0 w 1455"/>
                <a:gd name="T1" fmla="*/ 933 h 933"/>
                <a:gd name="T2" fmla="*/ 750 w 1455"/>
                <a:gd name="T3" fmla="*/ 903 h 933"/>
                <a:gd name="T4" fmla="*/ 1105 w 1455"/>
                <a:gd name="T5" fmla="*/ 839 h 933"/>
                <a:gd name="T6" fmla="*/ 1334 w 1455"/>
                <a:gd name="T7" fmla="*/ 682 h 933"/>
                <a:gd name="T8" fmla="*/ 1435 w 1455"/>
                <a:gd name="T9" fmla="*/ 421 h 933"/>
                <a:gd name="T10" fmla="*/ 1453 w 1455"/>
                <a:gd name="T11" fmla="*/ 0 h 9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5"/>
                <a:gd name="T19" fmla="*/ 0 h 933"/>
                <a:gd name="T20" fmla="*/ 1455 w 1455"/>
                <a:gd name="T21" fmla="*/ 933 h 9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5" h="933">
                  <a:moveTo>
                    <a:pt x="0" y="933"/>
                  </a:moveTo>
                  <a:cubicBezTo>
                    <a:pt x="125" y="928"/>
                    <a:pt x="566" y="919"/>
                    <a:pt x="750" y="903"/>
                  </a:cubicBezTo>
                  <a:cubicBezTo>
                    <a:pt x="934" y="887"/>
                    <a:pt x="1008" y="876"/>
                    <a:pt x="1105" y="839"/>
                  </a:cubicBezTo>
                  <a:cubicBezTo>
                    <a:pt x="1202" y="802"/>
                    <a:pt x="1279" y="752"/>
                    <a:pt x="1334" y="682"/>
                  </a:cubicBezTo>
                  <a:cubicBezTo>
                    <a:pt x="1389" y="612"/>
                    <a:pt x="1415" y="535"/>
                    <a:pt x="1435" y="421"/>
                  </a:cubicBezTo>
                  <a:cubicBezTo>
                    <a:pt x="1455" y="307"/>
                    <a:pt x="1449" y="87"/>
                    <a:pt x="1453" y="0"/>
                  </a:cubicBez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154" name="Line 8"/>
            <p:cNvSpPr>
              <a:spLocks noChangeShapeType="1"/>
            </p:cNvSpPr>
            <p:nvPr/>
          </p:nvSpPr>
          <p:spPr bwMode="auto">
            <a:xfrm>
              <a:off x="2563" y="2529"/>
              <a:ext cx="0" cy="12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1248" y="2448"/>
              <a:ext cx="1104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46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Delay-based TCP </a:t>
            </a:r>
            <a:r>
              <a:rPr lang="en-US" dirty="0"/>
              <a:t>c</a:t>
            </a:r>
            <a:r>
              <a:rPr lang="en-US" sz="4400" dirty="0"/>
              <a:t>ongestion </a:t>
            </a:r>
            <a:r>
              <a:rPr lang="en-US" dirty="0"/>
              <a:t>c</a:t>
            </a:r>
            <a:r>
              <a:rPr lang="en-US" sz="4400" dirty="0"/>
              <a:t>ontrol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30271" y="1334752"/>
            <a:ext cx="1163995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Keeping sender-to-receiver pipe “just full enough, but no fuller”: keep bottleneck link busy transmitting, but avoid high delays/buffering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B4431-4002-B74D-B3BA-B0C220251CB6}"/>
              </a:ext>
            </a:extLst>
          </p:cNvPr>
          <p:cNvGrpSpPr/>
          <p:nvPr/>
        </p:nvGrpSpPr>
        <p:grpSpPr>
          <a:xfrm>
            <a:off x="1216626" y="2508955"/>
            <a:ext cx="5802008" cy="918937"/>
            <a:chOff x="2365663" y="2430127"/>
            <a:chExt cx="5802008" cy="918937"/>
          </a:xfrm>
        </p:grpSpPr>
        <p:grpSp>
          <p:nvGrpSpPr>
            <p:cNvPr id="212" name="Group 190">
              <a:extLst>
                <a:ext uri="{FF2B5EF4-FFF2-40B4-BE49-F238E27FC236}">
                  <a16:creationId xmlns:a16="http://schemas.microsoft.com/office/drawing/2014/main" id="{1BEB02B0-C16F-034C-BBAD-5DB73C96AD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365663" y="2430127"/>
              <a:ext cx="673100" cy="701675"/>
              <a:chOff x="-44" y="1473"/>
              <a:chExt cx="981" cy="1105"/>
            </a:xfrm>
          </p:grpSpPr>
          <p:pic>
            <p:nvPicPr>
              <p:cNvPr id="213" name="Picture 191" descr="desktop_computer_stylized_medium">
                <a:extLst>
                  <a:ext uri="{FF2B5EF4-FFF2-40B4-BE49-F238E27FC236}">
                    <a16:creationId xmlns:a16="http://schemas.microsoft.com/office/drawing/2014/main" id="{5230AF6F-A0E4-0F40-90F2-B49DEE901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4" name="Freeform 192">
                <a:extLst>
                  <a:ext uri="{FF2B5EF4-FFF2-40B4-BE49-F238E27FC236}">
                    <a16:creationId xmlns:a16="http://schemas.microsoft.com/office/drawing/2014/main" id="{EB8220CB-48C1-504B-9215-0FA50BED28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6" name="Group 190">
              <a:extLst>
                <a:ext uri="{FF2B5EF4-FFF2-40B4-BE49-F238E27FC236}">
                  <a16:creationId xmlns:a16="http://schemas.microsoft.com/office/drawing/2014/main" id="{0F072356-83E5-7644-BFC6-AA47F8D1DC0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493993" y="2467744"/>
              <a:ext cx="673678" cy="702006"/>
              <a:chOff x="-44" y="1473"/>
              <a:chExt cx="981" cy="1105"/>
            </a:xfrm>
          </p:grpSpPr>
          <p:pic>
            <p:nvPicPr>
              <p:cNvPr id="230" name="Picture 191" descr="desktop_computer_stylized_medium">
                <a:extLst>
                  <a:ext uri="{FF2B5EF4-FFF2-40B4-BE49-F238E27FC236}">
                    <a16:creationId xmlns:a16="http://schemas.microsoft.com/office/drawing/2014/main" id="{4507DD2C-8D56-7644-B5AF-0C0A90DF9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1" name="Freeform 192">
                <a:extLst>
                  <a:ext uri="{FF2B5EF4-FFF2-40B4-BE49-F238E27FC236}">
                    <a16:creationId xmlns:a16="http://schemas.microsoft.com/office/drawing/2014/main" id="{2838DBD0-6CF7-2B4C-AF1C-FC929CAD15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4545816-4C7B-7846-8988-A05301734F47}"/>
                </a:ext>
              </a:extLst>
            </p:cNvPr>
            <p:cNvGrpSpPr/>
            <p:nvPr/>
          </p:nvGrpSpPr>
          <p:grpSpPr>
            <a:xfrm>
              <a:off x="5227521" y="2574515"/>
              <a:ext cx="876995" cy="403711"/>
              <a:chOff x="5033182" y="4091488"/>
              <a:chExt cx="876995" cy="403711"/>
            </a:xfrm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3D51E61F-DA54-2643-BAD4-268E7575F599}"/>
                  </a:ext>
                </a:extLst>
              </p:cNvPr>
              <p:cNvCxnSpPr/>
              <p:nvPr/>
            </p:nvCxnSpPr>
            <p:spPr>
              <a:xfrm>
                <a:off x="5518407" y="4289261"/>
                <a:ext cx="869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8123A8E9-67AB-C74F-925C-E7D244041419}"/>
                  </a:ext>
                </a:extLst>
              </p:cNvPr>
              <p:cNvSpPr/>
              <p:nvPr/>
            </p:nvSpPr>
            <p:spPr>
              <a:xfrm>
                <a:off x="5150875" y="4091488"/>
                <a:ext cx="382771" cy="403711"/>
              </a:xfrm>
              <a:prstGeom prst="rect">
                <a:avLst/>
              </a:prstGeom>
              <a:solidFill>
                <a:srgbClr val="E4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640BDC0F-EFFD-484D-83D9-2FB005386232}"/>
                  </a:ext>
                </a:extLst>
              </p:cNvPr>
              <p:cNvSpPr/>
              <p:nvPr/>
            </p:nvSpPr>
            <p:spPr>
              <a:xfrm>
                <a:off x="5565439" y="4115310"/>
                <a:ext cx="344738" cy="344738"/>
              </a:xfrm>
              <a:prstGeom prst="ellipse">
                <a:avLst/>
              </a:prstGeom>
              <a:solidFill>
                <a:srgbClr val="E4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BCB38CC-A870-9B4A-A5DB-98356F6B39AA}"/>
                  </a:ext>
                </a:extLst>
              </p:cNvPr>
              <p:cNvCxnSpPr/>
              <p:nvPr/>
            </p:nvCxnSpPr>
            <p:spPr>
              <a:xfrm>
                <a:off x="5427947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F902B15-3C54-A647-A9A9-535E0C743014}"/>
                  </a:ext>
                </a:extLst>
              </p:cNvPr>
              <p:cNvCxnSpPr/>
              <p:nvPr/>
            </p:nvCxnSpPr>
            <p:spPr>
              <a:xfrm>
                <a:off x="5330094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3171852F-D884-A742-885D-93002D5B0D9D}"/>
                  </a:ext>
                </a:extLst>
              </p:cNvPr>
              <p:cNvCxnSpPr/>
              <p:nvPr/>
            </p:nvCxnSpPr>
            <p:spPr>
              <a:xfrm>
                <a:off x="5238591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D2D019EE-47E4-224B-BBF8-5443E4900165}"/>
                  </a:ext>
                </a:extLst>
              </p:cNvPr>
              <p:cNvSpPr/>
              <p:nvPr/>
            </p:nvSpPr>
            <p:spPr>
              <a:xfrm>
                <a:off x="5033182" y="4091488"/>
                <a:ext cx="112907" cy="4037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009AAC-9DFA-ED4A-91AE-DA00BB581A0B}"/>
                </a:ext>
              </a:extLst>
            </p:cNvPr>
            <p:cNvGrpSpPr/>
            <p:nvPr/>
          </p:nvGrpSpPr>
          <p:grpSpPr>
            <a:xfrm>
              <a:off x="3067072" y="2776371"/>
              <a:ext cx="4456450" cy="344905"/>
              <a:chOff x="3391522" y="3946678"/>
              <a:chExt cx="4456450" cy="344905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34B4871-78D8-4E49-92B1-439A3541C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522" y="3946678"/>
                <a:ext cx="44564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5D2D98D-623A-FC44-9A40-156B6A2B4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522" y="4291583"/>
                <a:ext cx="44564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triangle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5A69AD9-CFF6-7544-A126-02A8879C3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7972" y="3946678"/>
                <a:ext cx="0" cy="34490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35E34B-03D9-694A-B4F9-262BA47FDC5E}"/>
                </a:ext>
              </a:extLst>
            </p:cNvPr>
            <p:cNvSpPr txBox="1"/>
            <p:nvPr/>
          </p:nvSpPr>
          <p:spPr>
            <a:xfrm>
              <a:off x="3454066" y="2887399"/>
              <a:ext cx="146572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RTT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measured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9" name="Rectangle 4">
            <a:extLst>
              <a:ext uri="{FF2B5EF4-FFF2-40B4-BE49-F238E27FC236}">
                <a16:creationId xmlns:a16="http://schemas.microsoft.com/office/drawing/2014/main" id="{985D8E1D-0F80-2441-BBBC-06CCE2583918}"/>
              </a:ext>
            </a:extLst>
          </p:cNvPr>
          <p:cNvSpPr txBox="1">
            <a:spLocks noChangeArrowheads="1"/>
          </p:cNvSpPr>
          <p:nvPr/>
        </p:nvSpPr>
        <p:spPr>
          <a:xfrm>
            <a:off x="750855" y="3728780"/>
            <a:ext cx="1163995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Delay-based approach:</a:t>
            </a: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minimum observed RTT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 (uncongested path)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uncongested throughput with congestion window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endParaRPr kumimoji="0" 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B6FF2A-EB61-BB4D-9956-9ED80C80ECD5}"/>
              </a:ext>
            </a:extLst>
          </p:cNvPr>
          <p:cNvSpPr txBox="1"/>
          <p:nvPr/>
        </p:nvSpPr>
        <p:spPr>
          <a:xfrm>
            <a:off x="2305029" y="5206661"/>
            <a:ext cx="75558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measured throughput “very close” to  uncongested 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increase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linearly                /* since path not congested */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 if measured throughput “far below” uncongested throughout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decrease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linearly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/* since path is congested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C7C675-E90D-E541-926D-0B3366A93379}"/>
              </a:ext>
            </a:extLst>
          </p:cNvPr>
          <p:cNvGrpSpPr/>
          <p:nvPr/>
        </p:nvGrpSpPr>
        <p:grpSpPr>
          <a:xfrm>
            <a:off x="7368304" y="2588834"/>
            <a:ext cx="3548062" cy="1114151"/>
            <a:chOff x="7481866" y="2350865"/>
            <a:chExt cx="3548062" cy="1114151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62B06AF-6E17-B749-AF47-CA83D0FA5E18}"/>
                </a:ext>
              </a:extLst>
            </p:cNvPr>
            <p:cNvSpPr txBox="1"/>
            <p:nvPr/>
          </p:nvSpPr>
          <p:spPr>
            <a:xfrm>
              <a:off x="9172199" y="2941796"/>
              <a:ext cx="1675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RTT</a:t>
              </a:r>
              <a:r>
                <a:rPr kumimoji="0" lang="en-US" sz="2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measured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435EA1-68BC-6A43-9BBF-6B0256C5B6AB}"/>
                </a:ext>
              </a:extLst>
            </p:cNvPr>
            <p:cNvGrpSpPr/>
            <p:nvPr/>
          </p:nvGrpSpPr>
          <p:grpSpPr>
            <a:xfrm>
              <a:off x="7481866" y="2350865"/>
              <a:ext cx="3548062" cy="923986"/>
              <a:chOff x="7519640" y="2453981"/>
              <a:chExt cx="3548062" cy="9239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DCC063-E112-F040-9122-97D83F370C02}"/>
                  </a:ext>
                </a:extLst>
              </p:cNvPr>
              <p:cNvSpPr txBox="1"/>
              <p:nvPr/>
            </p:nvSpPr>
            <p:spPr>
              <a:xfrm>
                <a:off x="7519640" y="2731636"/>
                <a:ext cx="1371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measured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throughput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1FADCE-D52D-A546-A51C-7C5C0F44A9F9}"/>
                  </a:ext>
                </a:extLst>
              </p:cNvPr>
              <p:cNvCxnSpPr/>
              <p:nvPr/>
            </p:nvCxnSpPr>
            <p:spPr>
              <a:xfrm>
                <a:off x="9284574" y="3075516"/>
                <a:ext cx="9144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B4D3BB6-3CFB-6C45-940A-E4E94F854B53}"/>
                  </a:ext>
                </a:extLst>
              </p:cNvPr>
              <p:cNvSpPr txBox="1"/>
              <p:nvPr/>
            </p:nvSpPr>
            <p:spPr>
              <a:xfrm>
                <a:off x="8852626" y="285596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5FFFB67C-3E95-CC4C-A770-35AB56ED6EDF}"/>
                  </a:ext>
                </a:extLst>
              </p:cNvPr>
              <p:cNvSpPr txBox="1"/>
              <p:nvPr/>
            </p:nvSpPr>
            <p:spPr>
              <a:xfrm>
                <a:off x="9209973" y="2453981"/>
                <a:ext cx="1857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# bytes sent in last RTT interval</a:t>
                </a:r>
              </a:p>
            </p:txBody>
          </p:sp>
        </p:grpSp>
      </p:grp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B15398F9-10A7-C54A-90AA-7094BBDF2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Window Size Controls Sending 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97899"/>
            <a:ext cx="8435250" cy="436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Delay-based TCP </a:t>
            </a:r>
            <a:r>
              <a:rPr lang="en-US" dirty="0"/>
              <a:t>c</a:t>
            </a:r>
            <a:r>
              <a:rPr lang="en-US" sz="4400" dirty="0"/>
              <a:t>ongestion </a:t>
            </a:r>
            <a:r>
              <a:rPr lang="en-US" dirty="0"/>
              <a:t>c</a:t>
            </a:r>
            <a:r>
              <a:rPr lang="en-US" sz="4400" dirty="0"/>
              <a:t>ontrol</a:t>
            </a:r>
            <a:endParaRPr lang="en-US" sz="4400" b="0" dirty="0"/>
          </a:p>
        </p:txBody>
      </p:sp>
      <p:sp>
        <p:nvSpPr>
          <p:cNvPr id="249" name="Rectangle 4">
            <a:extLst>
              <a:ext uri="{FF2B5EF4-FFF2-40B4-BE49-F238E27FC236}">
                <a16:creationId xmlns:a16="http://schemas.microsoft.com/office/drawing/2014/main" id="{985D8E1D-0F80-2441-BBBC-06CCE2583918}"/>
              </a:ext>
            </a:extLst>
          </p:cNvPr>
          <p:cNvSpPr txBox="1">
            <a:spLocks noChangeArrowheads="1"/>
          </p:cNvSpPr>
          <p:nvPr/>
        </p:nvSpPr>
        <p:spPr>
          <a:xfrm>
            <a:off x="574392" y="1614177"/>
            <a:ext cx="11388423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control without inducing/forcing loss</a:t>
            </a: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maximizing throughout (“keeping the just pipe full… ”) while keeping delay low (“…but not fuller”)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8D649-2F31-494F-B74A-CEF30A4B3B0E}"/>
              </a:ext>
            </a:extLst>
          </p:cNvPr>
          <p:cNvSpPr txBox="1">
            <a:spLocks noChangeArrowheads="1"/>
          </p:cNvSpPr>
          <p:nvPr/>
        </p:nvSpPr>
        <p:spPr>
          <a:xfrm>
            <a:off x="561692" y="2960377"/>
            <a:ext cx="11388423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number of deployed TCPs take a delay-based approach</a:t>
            </a:r>
          </a:p>
          <a:p>
            <a:pPr marL="86677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BBR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deployed on Google’s (internal) backbone network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CA7437E-E0FF-0640-BE1C-5EF5D43C1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47513" y="3883007"/>
            <a:ext cx="5546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(Bottleneck </a:t>
            </a:r>
            <a:r>
              <a:rPr lang="en-CA" dirty="0"/>
              <a:t>Bandwidth and Round-trip propagation </a:t>
            </a:r>
            <a:r>
              <a:rPr lang="en-CA" dirty="0" smtClean="0"/>
              <a:t>time)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12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6307814C-A578-6844-80F3-3EBEBD46801B}"/>
              </a:ext>
            </a:extLst>
          </p:cNvPr>
          <p:cNvGrpSpPr/>
          <p:nvPr/>
        </p:nvGrpSpPr>
        <p:grpSpPr>
          <a:xfrm>
            <a:off x="2250281" y="3864630"/>
            <a:ext cx="7691437" cy="2578459"/>
            <a:chOff x="2151063" y="3594045"/>
            <a:chExt cx="7691437" cy="2578459"/>
          </a:xfrm>
        </p:grpSpPr>
        <p:sp>
          <p:nvSpPr>
            <p:cNvPr id="234" name="Freeform 2">
              <a:extLst>
                <a:ext uri="{FF2B5EF4-FFF2-40B4-BE49-F238E27FC236}">
                  <a16:creationId xmlns:a16="http://schemas.microsoft.com/office/drawing/2014/main" id="{90AEE0A7-8DFE-E54C-9D65-202740436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E5C1FE8-8C99-9941-8BE3-939EFFCAAAB0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39D330E3-C044-054C-869F-09C6BD03FF36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34A677DD-14B8-B54F-8E7D-FB60B9C560A6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4E85C207-060D-3D49-8660-980FC224A92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400" name="Freeform 399">
                  <a:extLst>
                    <a:ext uri="{FF2B5EF4-FFF2-40B4-BE49-F238E27FC236}">
                      <a16:creationId xmlns:a16="http://schemas.microsoft.com/office/drawing/2014/main" id="{5219831F-5533-2C48-AC8A-F1612725666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Freeform 400">
                  <a:extLst>
                    <a:ext uri="{FF2B5EF4-FFF2-40B4-BE49-F238E27FC236}">
                      <a16:creationId xmlns:a16="http://schemas.microsoft.com/office/drawing/2014/main" id="{3FA22E6E-25E2-8444-A94B-B9F8F9AED72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Freeform 401">
                  <a:extLst>
                    <a:ext uri="{FF2B5EF4-FFF2-40B4-BE49-F238E27FC236}">
                      <a16:creationId xmlns:a16="http://schemas.microsoft.com/office/drawing/2014/main" id="{F7747A7C-8EA9-6C48-8F13-A0694FF961E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Freeform 402">
                  <a:extLst>
                    <a:ext uri="{FF2B5EF4-FFF2-40B4-BE49-F238E27FC236}">
                      <a16:creationId xmlns:a16="http://schemas.microsoft.com/office/drawing/2014/main" id="{AE551E9F-7776-7F4E-AA8D-EB09AE1181A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5418A9-37BD-EC47-B574-97E826D7250C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F5B5A25A-2C95-5B4C-8FB7-F605783EFA4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2CA4169C-067D-4A49-A081-369DAD0C224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50519048-C46F-D546-9050-61CEAF77017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93" name="Freeform 392">
                  <a:extLst>
                    <a:ext uri="{FF2B5EF4-FFF2-40B4-BE49-F238E27FC236}">
                      <a16:creationId xmlns:a16="http://schemas.microsoft.com/office/drawing/2014/main" id="{49DCBD6C-E987-154F-AD91-DB2A356012F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14404909-E9A6-8C4B-9B51-D2EE4A4B84F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:a16="http://schemas.microsoft.com/office/drawing/2014/main" id="{292519AF-5EB3-DF4F-982E-EC0AA7D01C2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EB30AB85-DF1C-CD4E-AD52-9098D09C7CE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98728E54-1D17-4D45-A363-F346E81E05F7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CE4775B1-C508-CF42-AEA5-07A2A815F68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92C69B4D-7678-184E-A724-7AD76CCE85E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0E43C550-6DB2-3343-9C12-122696B8D87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86" name="Freeform 385">
                  <a:extLst>
                    <a:ext uri="{FF2B5EF4-FFF2-40B4-BE49-F238E27FC236}">
                      <a16:creationId xmlns:a16="http://schemas.microsoft.com/office/drawing/2014/main" id="{1D2E27C1-1C8A-FE4C-9AED-47BBDC59C58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Freeform 386">
                  <a:extLst>
                    <a:ext uri="{FF2B5EF4-FFF2-40B4-BE49-F238E27FC236}">
                      <a16:creationId xmlns:a16="http://schemas.microsoft.com/office/drawing/2014/main" id="{4EEDA6B4-A3DC-D842-8F1F-A5E715D2B79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Freeform 387">
                  <a:extLst>
                    <a:ext uri="{FF2B5EF4-FFF2-40B4-BE49-F238E27FC236}">
                      <a16:creationId xmlns:a16="http://schemas.microsoft.com/office/drawing/2014/main" id="{ED38D75D-6112-D540-88E9-E2A095CC44F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33E74EAF-39D5-314C-B4A9-A9073DB5D3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485FA0C-AC91-3E4D-AA1D-2D248BAC624D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237EDD32-5C1C-FD4C-8E41-6323EE48F96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3AA2CC76-F113-C14C-984F-346FA0D1B8A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7E39A53A-6A4C-9447-8041-9F0D2A00ED0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9" name="Freeform 378">
                  <a:extLst>
                    <a:ext uri="{FF2B5EF4-FFF2-40B4-BE49-F238E27FC236}">
                      <a16:creationId xmlns:a16="http://schemas.microsoft.com/office/drawing/2014/main" id="{FD65F441-AFFF-784A-9E7E-A12401A5055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Freeform 379">
                  <a:extLst>
                    <a:ext uri="{FF2B5EF4-FFF2-40B4-BE49-F238E27FC236}">
                      <a16:creationId xmlns:a16="http://schemas.microsoft.com/office/drawing/2014/main" id="{BDC2E7FE-33B7-6444-B08B-904F22DE214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Freeform 380">
                  <a:extLst>
                    <a:ext uri="{FF2B5EF4-FFF2-40B4-BE49-F238E27FC236}">
                      <a16:creationId xmlns:a16="http://schemas.microsoft.com/office/drawing/2014/main" id="{41F78A03-BAD1-9143-B9CC-1AB179094EBD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64595B59-938C-5946-9606-2F6D25849D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DABF91B-74EC-F349-B2CC-4C1F22F9D51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BDEA1EA3-F38A-6B4E-B686-E5B780B4664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40277417-D775-4543-81D3-CBD8429CBC9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12C08043-1778-D344-B495-58F751C8DA7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F8DCC46-AFF6-0D40-AA78-E93A5D6A572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42D06E2B-58AF-804D-B3AC-A51B2995006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C85306DF-5055-4A49-A2D5-B311428D9DA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6886B3FF-5963-1C43-9ED1-FAFD9E75F4F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40" name="Text Box 8">
              <a:extLst>
                <a:ext uri="{FF2B5EF4-FFF2-40B4-BE49-F238E27FC236}">
                  <a16:creationId xmlns:a16="http://schemas.microsoft.com/office/drawing/2014/main" id="{CA617F7E-E61C-4A43-A504-B5C466B5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425" y="3594045"/>
              <a:ext cx="711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source</a:t>
              </a:r>
              <a:endPara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0F2A6D6D-FD54-8441-8EE4-93E3032F73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1263" y="3925832"/>
              <a:ext cx="326408" cy="1262816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13" h="10000">
                  <a:moveTo>
                    <a:pt x="11726" y="4661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2213" y="6473"/>
                  </a:lnTo>
                  <a:lnTo>
                    <a:pt x="11726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Rectangle 23">
              <a:extLst>
                <a:ext uri="{FF2B5EF4-FFF2-40B4-BE49-F238E27FC236}">
                  <a16:creationId xmlns:a16="http://schemas.microsoft.com/office/drawing/2014/main" id="{DC6E8990-AF84-814A-9D80-6AD45A37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326" y="3909956"/>
              <a:ext cx="1062368" cy="12906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Rectangle 24">
              <a:extLst>
                <a:ext uri="{FF2B5EF4-FFF2-40B4-BE49-F238E27FC236}">
                  <a16:creationId xmlns:a16="http://schemas.microsoft.com/office/drawing/2014/main" id="{95E55C84-C49E-3943-9F63-9BEC1F225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638" y="3949645"/>
              <a:ext cx="1066800" cy="1231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25">
              <a:extLst>
                <a:ext uri="{FF2B5EF4-FFF2-40B4-BE49-F238E27FC236}">
                  <a16:creationId xmlns:a16="http://schemas.microsoft.com/office/drawing/2014/main" id="{CCF93ADE-A301-C143-8C67-E051B1982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4638" y="4227457"/>
              <a:ext cx="10588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Text Box 26">
              <a:extLst>
                <a:ext uri="{FF2B5EF4-FFF2-40B4-BE49-F238E27FC236}">
                  <a16:creationId xmlns:a16="http://schemas.microsoft.com/office/drawing/2014/main" id="{42EB455E-53D5-394F-8D6D-3CD680F09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604" y="3957054"/>
              <a:ext cx="1104900" cy="127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TCP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link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physical</a:t>
              </a:r>
            </a:p>
          </p:txBody>
        </p:sp>
        <p:grpSp>
          <p:nvGrpSpPr>
            <p:cNvPr id="246" name="Group 190">
              <a:extLst>
                <a:ext uri="{FF2B5EF4-FFF2-40B4-BE49-F238E27FC236}">
                  <a16:creationId xmlns:a16="http://schemas.microsoft.com/office/drawing/2014/main" id="{8BA07847-1FE2-924D-A5E8-177866F607C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151063" y="4424307"/>
              <a:ext cx="673100" cy="701675"/>
              <a:chOff x="-44" y="1473"/>
              <a:chExt cx="981" cy="1105"/>
            </a:xfrm>
          </p:grpSpPr>
          <p:pic>
            <p:nvPicPr>
              <p:cNvPr id="367" name="Picture 191" descr="desktop_computer_stylized_medium">
                <a:extLst>
                  <a:ext uri="{FF2B5EF4-FFF2-40B4-BE49-F238E27FC236}">
                    <a16:creationId xmlns:a16="http://schemas.microsoft.com/office/drawing/2014/main" id="{D956BEE7-202E-E34B-AB91-3BD63A623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" name="Freeform 192">
                <a:extLst>
                  <a:ext uri="{FF2B5EF4-FFF2-40B4-BE49-F238E27FC236}">
                    <a16:creationId xmlns:a16="http://schemas.microsoft.com/office/drawing/2014/main" id="{F17D9F48-C0E3-0D40-9073-0128DAB705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7" name="Line 25">
              <a:extLst>
                <a:ext uri="{FF2B5EF4-FFF2-40B4-BE49-F238E27FC236}">
                  <a16:creationId xmlns:a16="http://schemas.microsoft.com/office/drawing/2014/main" id="{74193E7E-ABF4-AB48-B6B3-AD7103E05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4456057"/>
              <a:ext cx="1058863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Line 25">
              <a:extLst>
                <a:ext uri="{FF2B5EF4-FFF2-40B4-BE49-F238E27FC236}">
                  <a16:creationId xmlns:a16="http://schemas.microsoft.com/office/drawing/2014/main" id="{CB00E451-A7AE-EE4F-8835-AF9F76306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163" y="4684657"/>
              <a:ext cx="10588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Line 25">
              <a:extLst>
                <a:ext uri="{FF2B5EF4-FFF2-40B4-BE49-F238E27FC236}">
                  <a16:creationId xmlns:a16="http://schemas.microsoft.com/office/drawing/2014/main" id="{9325FC7F-231E-2049-993E-53047EAC0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7338" y="4924370"/>
              <a:ext cx="1060450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0" name="Group 3">
              <a:extLst>
                <a:ext uri="{FF2B5EF4-FFF2-40B4-BE49-F238E27FC236}">
                  <a16:creationId xmlns:a16="http://schemas.microsoft.com/office/drawing/2014/main" id="{91CBB0DC-066D-D545-9A42-554B9369F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94625" y="3673978"/>
              <a:ext cx="2047875" cy="1620287"/>
              <a:chOff x="4882752" y="4007261"/>
              <a:chExt cx="2046816" cy="1619544"/>
            </a:xfrm>
          </p:grpSpPr>
          <p:sp>
            <p:nvSpPr>
              <p:cNvPr id="267" name="Text Box 54">
                <a:extLst>
                  <a:ext uri="{FF2B5EF4-FFF2-40B4-BE49-F238E27FC236}">
                    <a16:creationId xmlns:a16="http://schemas.microsoft.com/office/drawing/2014/main" id="{4B1FADB6-C548-2742-A709-144F432B1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2752" y="4007261"/>
                <a:ext cx="122608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destination</a:t>
                </a:r>
                <a:endParaRPr kumimoji="0" lang="en-US" altLang="en-US" sz="2000" b="0" i="1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68" name="Group 2">
                <a:extLst>
                  <a:ext uri="{FF2B5EF4-FFF2-40B4-BE49-F238E27FC236}">
                    <a16:creationId xmlns:a16="http://schemas.microsoft.com/office/drawing/2014/main" id="{8402BF20-88C0-8D4F-80FD-F2C70469D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7179" y="4319856"/>
                <a:ext cx="2002389" cy="1306949"/>
                <a:chOff x="1305623" y="4714561"/>
                <a:chExt cx="2002389" cy="1306949"/>
              </a:xfrm>
            </p:grpSpPr>
            <p:sp>
              <p:nvSpPr>
                <p:cNvPr id="269" name="Freeform 10">
                  <a:extLst>
                    <a:ext uri="{FF2B5EF4-FFF2-40B4-BE49-F238E27FC236}">
                      <a16:creationId xmlns:a16="http://schemas.microsoft.com/office/drawing/2014/main" id="{7DDAA735-CA37-A94C-8CA1-EF813CE4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6569" y="4714561"/>
                  <a:ext cx="288261" cy="1290044"/>
                </a:xfrm>
                <a:custGeom>
                  <a:avLst/>
                  <a:gdLst>
                    <a:gd name="T0" fmla="*/ 2147483647 w 267"/>
                    <a:gd name="T1" fmla="*/ 2147483647 h 1186"/>
                    <a:gd name="T2" fmla="*/ 0 w 267"/>
                    <a:gd name="T3" fmla="*/ 0 h 1186"/>
                    <a:gd name="T4" fmla="*/ 0 w 267"/>
                    <a:gd name="T5" fmla="*/ 2147483647 h 1186"/>
                    <a:gd name="T6" fmla="*/ 2147483647 w 267"/>
                    <a:gd name="T7" fmla="*/ 2147483647 h 1186"/>
                    <a:gd name="T8" fmla="*/ 2147483647 w 267"/>
                    <a:gd name="T9" fmla="*/ 2147483647 h 11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1186"/>
                    <a:gd name="T17" fmla="*/ 267 w 267"/>
                    <a:gd name="T18" fmla="*/ 1186 h 11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1186">
                      <a:moveTo>
                        <a:pt x="254" y="466"/>
                      </a:moveTo>
                      <a:lnTo>
                        <a:pt x="0" y="0"/>
                      </a:lnTo>
                      <a:lnTo>
                        <a:pt x="0" y="1186"/>
                      </a:lnTo>
                      <a:lnTo>
                        <a:pt x="267" y="652"/>
                      </a:lnTo>
                      <a:lnTo>
                        <a:pt x="254" y="46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3333CC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0" name="Rectangle 23">
                  <a:extLst>
                    <a:ext uri="{FF2B5EF4-FFF2-40B4-BE49-F238E27FC236}">
                      <a16:creationId xmlns:a16="http://schemas.microsoft.com/office/drawing/2014/main" id="{BF86F11D-FABB-9D40-B265-1177D7DBB7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8616" y="4722494"/>
                  <a:ext cx="1045433" cy="1271290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1" name="Rectangle 24">
                  <a:extLst>
                    <a:ext uri="{FF2B5EF4-FFF2-40B4-BE49-F238E27FC236}">
                      <a16:creationId xmlns:a16="http://schemas.microsoft.com/office/drawing/2014/main" id="{2212FAEC-F044-1C4B-8B14-241E43D2C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1249" y="4752754"/>
                  <a:ext cx="1067215" cy="123197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2" name="Line 25">
                  <a:extLst>
                    <a:ext uri="{FF2B5EF4-FFF2-40B4-BE49-F238E27FC236}">
                      <a16:creationId xmlns:a16="http://schemas.microsoft.com/office/drawing/2014/main" id="{DC3501DC-43AA-8B44-B7F6-96A070284A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1249" y="50313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3" name="Text Box 26">
                  <a:extLst>
                    <a:ext uri="{FF2B5EF4-FFF2-40B4-BE49-F238E27FC236}">
                      <a16:creationId xmlns:a16="http://schemas.microsoft.com/office/drawing/2014/main" id="{69C842DB-6938-8446-A480-C9D5EA9045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5623" y="4747333"/>
                  <a:ext cx="1104329" cy="1274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application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3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TCP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network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link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physical</a:t>
                  </a:r>
                </a:p>
              </p:txBody>
            </p:sp>
            <p:grpSp>
              <p:nvGrpSpPr>
                <p:cNvPr id="274" name="Group 190">
                  <a:extLst>
                    <a:ext uri="{FF2B5EF4-FFF2-40B4-BE49-F238E27FC236}">
                      <a16:creationId xmlns:a16="http://schemas.microsoft.com/office/drawing/2014/main" id="{C39AA8F4-A384-D14F-835C-118627DBC0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34682" y="5076164"/>
                  <a:ext cx="673330" cy="701684"/>
                  <a:chOff x="-44" y="1473"/>
                  <a:chExt cx="981" cy="1105"/>
                </a:xfrm>
              </p:grpSpPr>
              <p:pic>
                <p:nvPicPr>
                  <p:cNvPr id="365" name="Picture 191" descr="desktop_computer_stylized_medium">
                    <a:extLst>
                      <a:ext uri="{FF2B5EF4-FFF2-40B4-BE49-F238E27FC236}">
                        <a16:creationId xmlns:a16="http://schemas.microsoft.com/office/drawing/2014/main" id="{75D69348-5F97-F745-AD7B-8737FF9EC2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6" name="Freeform 192">
                    <a:extLst>
                      <a:ext uri="{FF2B5EF4-FFF2-40B4-BE49-F238E27FC236}">
                        <a16:creationId xmlns:a16="http://schemas.microsoft.com/office/drawing/2014/main" id="{DE7B5F06-F0E7-0B4D-B440-DE1381D866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43382 w 356"/>
                      <a:gd name="T3" fmla="*/ 3172 h 368"/>
                      <a:gd name="T4" fmla="*/ 51464 w 356"/>
                      <a:gd name="T5" fmla="*/ 66095 h 368"/>
                      <a:gd name="T6" fmla="*/ 11342 w 356"/>
                      <a:gd name="T7" fmla="*/ 8266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31" name="Line 25">
                  <a:extLst>
                    <a:ext uri="{FF2B5EF4-FFF2-40B4-BE49-F238E27FC236}">
                      <a16:creationId xmlns:a16="http://schemas.microsoft.com/office/drawing/2014/main" id="{B63E05C1-D79C-3140-8770-0DC5B61A7B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5720" y="52602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6" name="Line 25">
                  <a:extLst>
                    <a:ext uri="{FF2B5EF4-FFF2-40B4-BE49-F238E27FC236}">
                      <a16:creationId xmlns:a16="http://schemas.microsoft.com/office/drawing/2014/main" id="{0DB8D764-C7DD-D749-8DAA-C861760CF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0191" y="54891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Line 25">
                  <a:extLst>
                    <a:ext uri="{FF2B5EF4-FFF2-40B4-BE49-F238E27FC236}">
                      <a16:creationId xmlns:a16="http://schemas.microsoft.com/office/drawing/2014/main" id="{89F6EF96-2E93-7247-8F32-49111F2DD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4662" y="57282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251" name="Freeform 6">
              <a:extLst>
                <a:ext uri="{FF2B5EF4-FFF2-40B4-BE49-F238E27FC236}">
                  <a16:creationId xmlns:a16="http://schemas.microsoft.com/office/drawing/2014/main" id="{166198F4-4235-5446-BB65-8864D4EEC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91">
              <a:extLst>
                <a:ext uri="{FF2B5EF4-FFF2-40B4-BE49-F238E27FC236}">
                  <a16:creationId xmlns:a16="http://schemas.microsoft.com/office/drawing/2014/main" id="{53DCE39E-C8A8-5641-9833-00C813F7C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92">
              <a:extLst>
                <a:ext uri="{FF2B5EF4-FFF2-40B4-BE49-F238E27FC236}">
                  <a16:creationId xmlns:a16="http://schemas.microsoft.com/office/drawing/2014/main" id="{9E088270-3C1F-CF47-B4CB-AED303A1A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93">
              <a:extLst>
                <a:ext uri="{FF2B5EF4-FFF2-40B4-BE49-F238E27FC236}">
                  <a16:creationId xmlns:a16="http://schemas.microsoft.com/office/drawing/2014/main" id="{D4F6429E-0B93-254B-B841-2127CDD89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Freeform 94">
              <a:extLst>
                <a:ext uri="{FF2B5EF4-FFF2-40B4-BE49-F238E27FC236}">
                  <a16:creationId xmlns:a16="http://schemas.microsoft.com/office/drawing/2014/main" id="{2BEA6A4B-6ACC-E548-AF57-1F438259A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Freeform 95">
              <a:extLst>
                <a:ext uri="{FF2B5EF4-FFF2-40B4-BE49-F238E27FC236}">
                  <a16:creationId xmlns:a16="http://schemas.microsoft.com/office/drawing/2014/main" id="{E3BE3C0E-7D89-C047-99C2-2E6475D4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7" name="Freeform 96">
              <a:extLst>
                <a:ext uri="{FF2B5EF4-FFF2-40B4-BE49-F238E27FC236}">
                  <a16:creationId xmlns:a16="http://schemas.microsoft.com/office/drawing/2014/main" id="{4762AE60-0604-904D-A97A-70A37FFB5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65218BE6-60A3-C64E-AE98-FE5F4FDCB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9610" y="4423977"/>
              <a:ext cx="5073926" cy="1298611"/>
            </a:xfrm>
            <a:custGeom>
              <a:avLst/>
              <a:gdLst>
                <a:gd name="T0" fmla="*/ 0 w 5156094"/>
                <a:gd name="T1" fmla="*/ 0 h 1509215"/>
                <a:gd name="T2" fmla="*/ 6961 w 5156094"/>
                <a:gd name="T3" fmla="*/ 1168047 h 1509215"/>
                <a:gd name="T4" fmla="*/ 1131015 w 5156094"/>
                <a:gd name="T5" fmla="*/ 1170389 h 1509215"/>
                <a:gd name="T6" fmla="*/ 1755021 w 5156094"/>
                <a:gd name="T7" fmla="*/ 1490285 h 1509215"/>
                <a:gd name="T8" fmla="*/ 2207298 w 5156094"/>
                <a:gd name="T9" fmla="*/ 1510706 h 1509215"/>
                <a:gd name="T10" fmla="*/ 2988945 w 5156094"/>
                <a:gd name="T11" fmla="*/ 1198737 h 1509215"/>
                <a:gd name="T12" fmla="*/ 3391674 w 5156094"/>
                <a:gd name="T13" fmla="*/ 1210330 h 1509215"/>
                <a:gd name="T14" fmla="*/ 5156412 w 5156094"/>
                <a:gd name="T15" fmla="*/ 1199641 h 1509215"/>
                <a:gd name="T16" fmla="*/ 5126696 w 5156094"/>
                <a:gd name="T17" fmla="*/ 64147 h 15092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207163 w 5156094"/>
                <a:gd name="connsiteY4" fmla="*/ 1509215 h 1559667"/>
                <a:gd name="connsiteX5" fmla="*/ 2988762 w 5156094"/>
                <a:gd name="connsiteY5" fmla="*/ 1197554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88762 w 5156094"/>
                <a:gd name="connsiteY5" fmla="*/ 1197554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30257 w 5156094"/>
                <a:gd name="connsiteY5" fmla="*/ 1152811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30257 w 5156094"/>
                <a:gd name="connsiteY5" fmla="*/ 1152811 h 1559667"/>
                <a:gd name="connsiteX6" fmla="*/ 5156094 w 5156094"/>
                <a:gd name="connsiteY6" fmla="*/ 1198456 h 1559667"/>
                <a:gd name="connsiteX7" fmla="*/ 5126381 w 5156094"/>
                <a:gd name="connsiteY7" fmla="*/ 64084 h 155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56094" h="1559667">
                  <a:moveTo>
                    <a:pt x="0" y="0"/>
                  </a:moveTo>
                  <a:cubicBezTo>
                    <a:pt x="2320" y="388965"/>
                    <a:pt x="4641" y="777929"/>
                    <a:pt x="6961" y="1166894"/>
                  </a:cubicBezTo>
                  <a:lnTo>
                    <a:pt x="1130946" y="1169234"/>
                  </a:lnTo>
                  <a:lnTo>
                    <a:pt x="1824854" y="1559667"/>
                  </a:lnTo>
                  <a:lnTo>
                    <a:pt x="2145216" y="1553959"/>
                  </a:lnTo>
                  <a:lnTo>
                    <a:pt x="2930257" y="1152811"/>
                  </a:lnTo>
                  <a:lnTo>
                    <a:pt x="5156094" y="1198456"/>
                  </a:lnTo>
                  <a:lnTo>
                    <a:pt x="5126381" y="64084"/>
                  </a:lnTo>
                </a:path>
              </a:pathLst>
            </a:custGeom>
            <a:noFill/>
            <a:ln w="222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BA9F4108-2318-8145-849E-8BAD67BD3C2B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A9497A97-449F-CB45-B630-229DEE85F9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BCDE6187-B288-FC4A-9C8F-94227663772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C73034EC-E40A-6648-92A0-7262DE08A4C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182D8880-3D63-F346-B7BB-1267F093CAA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reeform 263">
                  <a:extLst>
                    <a:ext uri="{FF2B5EF4-FFF2-40B4-BE49-F238E27FC236}">
                      <a16:creationId xmlns:a16="http://schemas.microsoft.com/office/drawing/2014/main" id="{E38BC1DC-FFC3-CA42-98B9-07E8C5E84B2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30D56D8E-C34F-4F47-9E6C-D516E06290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C2B06637-7BFA-2849-A10B-4A03CB76E58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Explicit congestion notification </a:t>
            </a:r>
            <a:r>
              <a:rPr lang="en-US" sz="3600" dirty="0"/>
              <a:t>(ECN)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719638" y="1274465"/>
            <a:ext cx="11177587" cy="262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deployments often implement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network-assisted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control: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bits in IP header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field) marked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network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indicate congestion</a:t>
            </a:r>
          </a:p>
          <a:p>
            <a:pPr marL="800100" marR="0" lvl="1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determine marking chosen by network operator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indication carried to destination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destination sets ECE bit on ACK segment to notify sender of congestion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involves both IP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(IP header ECN bit marking)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TCP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(TCP header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ECE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 marking)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8849046-14FD-4644-B620-44B96406B954}"/>
              </a:ext>
            </a:extLst>
          </p:cNvPr>
          <p:cNvGrpSpPr>
            <a:grpSpLocks/>
          </p:cNvGrpSpPr>
          <p:nvPr/>
        </p:nvGrpSpPr>
        <p:grpSpPr bwMode="auto">
          <a:xfrm>
            <a:off x="3226593" y="5686054"/>
            <a:ext cx="1493838" cy="307975"/>
            <a:chOff x="1502428" y="5844331"/>
            <a:chExt cx="1493249" cy="307777"/>
          </a:xfrm>
        </p:grpSpPr>
        <p:grpSp>
          <p:nvGrpSpPr>
            <p:cNvPr id="283" name="Group 274">
              <a:extLst>
                <a:ext uri="{FF2B5EF4-FFF2-40B4-BE49-F238E27FC236}">
                  <a16:creationId xmlns:a16="http://schemas.microsoft.com/office/drawing/2014/main" id="{D4A58484-7F9A-8E42-8B98-2EEE2F1F3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2428" y="5844331"/>
              <a:ext cx="1493249" cy="307777"/>
              <a:chOff x="3621632" y="5775938"/>
              <a:chExt cx="1493249" cy="307777"/>
            </a:xfrm>
          </p:grpSpPr>
          <p:grpSp>
            <p:nvGrpSpPr>
              <p:cNvPr id="285" name="Group 275">
                <a:extLst>
                  <a:ext uri="{FF2B5EF4-FFF2-40B4-BE49-F238E27FC236}">
                    <a16:creationId xmlns:a16="http://schemas.microsoft.com/office/drawing/2014/main" id="{B7F414D2-F213-4442-B30E-7406937FD2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C5C66AE2-F8B6-3C47-B4BE-66EE478EB9B7}"/>
                    </a:ext>
                  </a:extLst>
                </p:cNvPr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2052E598-5C0D-CA41-8C58-28B633036FB2}"/>
                    </a:ext>
                  </a:extLst>
                </p:cNvPr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113FD0E1-39AF-5E4A-80DC-7B59A17D468C}"/>
                    </a:ext>
                  </a:extLst>
                </p:cNvPr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FE01C2D5-10A9-FE4C-858A-18EDBA471911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86" name="TextBox 276">
                <a:extLst>
                  <a:ext uri="{FF2B5EF4-FFF2-40B4-BE49-F238E27FC236}">
                    <a16:creationId xmlns:a16="http://schemas.microsoft.com/office/drawing/2014/main" id="{E86D3ADF-23FB-2D4B-91EB-8A44EE48F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ECN=10</a:t>
                </a:r>
              </a:p>
            </p:txBody>
          </p:sp>
        </p:grpSp>
        <p:cxnSp>
          <p:nvCxnSpPr>
            <p:cNvPr id="284" name="Straight Arrow Connector 15">
              <a:extLst>
                <a:ext uri="{FF2B5EF4-FFF2-40B4-BE49-F238E27FC236}">
                  <a16:creationId xmlns:a16="http://schemas.microsoft.com/office/drawing/2014/main" id="{BF4048C9-7D73-BD4C-9330-448B6EC67A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50568" y="6133267"/>
              <a:ext cx="612066" cy="1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8F68ED1-4B6F-A848-83AB-DCDA89D6132A}"/>
              </a:ext>
            </a:extLst>
          </p:cNvPr>
          <p:cNvGrpSpPr>
            <a:grpSpLocks/>
          </p:cNvGrpSpPr>
          <p:nvPr/>
        </p:nvGrpSpPr>
        <p:grpSpPr bwMode="auto">
          <a:xfrm>
            <a:off x="5345906" y="5617791"/>
            <a:ext cx="1493837" cy="358775"/>
            <a:chOff x="3621632" y="5775938"/>
            <a:chExt cx="1493249" cy="357723"/>
          </a:xfrm>
        </p:grpSpPr>
        <p:grpSp>
          <p:nvGrpSpPr>
            <p:cNvPr id="292" name="Group 13">
              <a:extLst>
                <a:ext uri="{FF2B5EF4-FFF2-40B4-BE49-F238E27FC236}">
                  <a16:creationId xmlns:a16="http://schemas.microsoft.com/office/drawing/2014/main" id="{5FC0ED75-C4B7-964C-AB09-988F3BAED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632" y="5775938"/>
              <a:ext cx="1493249" cy="307777"/>
              <a:chOff x="3621632" y="5775938"/>
              <a:chExt cx="1493249" cy="307777"/>
            </a:xfrm>
          </p:grpSpPr>
          <p:grpSp>
            <p:nvGrpSpPr>
              <p:cNvPr id="294" name="Group 11">
                <a:extLst>
                  <a:ext uri="{FF2B5EF4-FFF2-40B4-BE49-F238E27FC236}">
                    <a16:creationId xmlns:a16="http://schemas.microsoft.com/office/drawing/2014/main" id="{504596ED-94E0-9144-AEA2-9B1AC3A6ED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A7E6A3C2-8DB0-E843-9532-97A06B65BF6B}"/>
                    </a:ext>
                  </a:extLst>
                </p:cNvPr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AC7167DD-1A09-B944-A520-D13751F3F4A2}"/>
                    </a:ext>
                  </a:extLst>
                </p:cNvPr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8" name="Freeform 297">
                  <a:extLst>
                    <a:ext uri="{FF2B5EF4-FFF2-40B4-BE49-F238E27FC236}">
                      <a16:creationId xmlns:a16="http://schemas.microsoft.com/office/drawing/2014/main" id="{23136A14-E923-0449-9DA2-7D7B68ADEFB7}"/>
                    </a:ext>
                  </a:extLst>
                </p:cNvPr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857700B5-A094-3E46-9DFE-B9968548724C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5" name="TextBox 12">
                <a:extLst>
                  <a:ext uri="{FF2B5EF4-FFF2-40B4-BE49-F238E27FC236}">
                    <a16:creationId xmlns:a16="http://schemas.microsoft.com/office/drawing/2014/main" id="{83DF2AC2-F4A3-8341-BA27-93B23E0B8C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ECN=</a:t>
                </a: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11</a:t>
                </a:r>
              </a:p>
            </p:txBody>
          </p:sp>
        </p:grpSp>
        <p:cxnSp>
          <p:nvCxnSpPr>
            <p:cNvPr id="293" name="Straight Arrow Connector 286">
              <a:extLst>
                <a:ext uri="{FF2B5EF4-FFF2-40B4-BE49-F238E27FC236}">
                  <a16:creationId xmlns:a16="http://schemas.microsoft.com/office/drawing/2014/main" id="{0ECC51B7-58FF-1745-ABC7-DC7D16E1E7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83694" y="5949896"/>
              <a:ext cx="457353" cy="183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0BC64D6-7715-054E-AF11-7FFDBEF3B85F}"/>
              </a:ext>
            </a:extLst>
          </p:cNvPr>
          <p:cNvGrpSpPr>
            <a:grpSpLocks/>
          </p:cNvGrpSpPr>
          <p:nvPr/>
        </p:nvGrpSpPr>
        <p:grpSpPr bwMode="auto">
          <a:xfrm>
            <a:off x="4058443" y="4376366"/>
            <a:ext cx="3983038" cy="379413"/>
            <a:chOff x="2334273" y="4534486"/>
            <a:chExt cx="3981995" cy="378689"/>
          </a:xfrm>
        </p:grpSpPr>
        <p:grpSp>
          <p:nvGrpSpPr>
            <p:cNvPr id="301" name="Group 27">
              <a:extLst>
                <a:ext uri="{FF2B5EF4-FFF2-40B4-BE49-F238E27FC236}">
                  <a16:creationId xmlns:a16="http://schemas.microsoft.com/office/drawing/2014/main" id="{14426F0E-58BD-1040-801B-29B3D72CA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876" y="4534486"/>
              <a:ext cx="1493249" cy="307777"/>
              <a:chOff x="3508876" y="4414358"/>
              <a:chExt cx="1493249" cy="307777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62BEC04-208B-AF43-8603-4D650744166E}"/>
                  </a:ext>
                </a:extLst>
              </p:cNvPr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00CC99">
                    <a:lumMod val="50000"/>
                  </a:srgbClr>
                </a:solidFill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5" name="Rectangle 298">
                <a:extLst>
                  <a:ext uri="{FF2B5EF4-FFF2-40B4-BE49-F238E27FC236}">
                    <a16:creationId xmlns:a16="http://schemas.microsoft.com/office/drawing/2014/main" id="{4B8356E7-805C-B94C-8997-8E1623302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9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Freeform 299">
                <a:extLst>
                  <a:ext uri="{FF2B5EF4-FFF2-40B4-BE49-F238E27FC236}">
                    <a16:creationId xmlns:a16="http://schemas.microsoft.com/office/drawing/2014/main" id="{1BE10154-BCB6-F24B-8AEE-60D80B193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775" y="4425511"/>
                <a:ext cx="783947" cy="53534"/>
              </a:xfrm>
              <a:custGeom>
                <a:avLst/>
                <a:gdLst>
                  <a:gd name="T0" fmla="*/ 0 w 1223105"/>
                  <a:gd name="T1" fmla="*/ 9475 h 93730"/>
                  <a:gd name="T2" fmla="*/ 11863 w 1223105"/>
                  <a:gd name="T3" fmla="*/ 0 h 93730"/>
                  <a:gd name="T4" fmla="*/ 206422 w 1223105"/>
                  <a:gd name="T5" fmla="*/ 499 h 93730"/>
                  <a:gd name="T6" fmla="*/ 192977 w 1223105"/>
                  <a:gd name="T7" fmla="*/ 9975 h 93730"/>
                  <a:gd name="T8" fmla="*/ 0 w 1223105"/>
                  <a:gd name="T9" fmla="*/ 9475 h 93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Freeform 300">
                <a:extLst>
                  <a:ext uri="{FF2B5EF4-FFF2-40B4-BE49-F238E27FC236}">
                    <a16:creationId xmlns:a16="http://schemas.microsoft.com/office/drawing/2014/main" id="{440256A1-2AE5-1548-8E6E-089AE8C63C4D}"/>
                  </a:ext>
                </a:extLst>
              </p:cNvPr>
              <p:cNvSpPr>
                <a:spLocks/>
              </p:cNvSpPr>
              <p:nvPr/>
            </p:nvSpPr>
            <p:spPr bwMode="auto">
              <a:xfrm rot="21211447" flipV="1">
                <a:off x="4579084" y="4434448"/>
                <a:ext cx="87388" cy="248479"/>
              </a:xfrm>
              <a:custGeom>
                <a:avLst/>
                <a:gdLst>
                  <a:gd name="T0" fmla="*/ 6079 w 136342"/>
                  <a:gd name="T1" fmla="*/ 4406 h 891908"/>
                  <a:gd name="T2" fmla="*/ 0 w 136342"/>
                  <a:gd name="T3" fmla="*/ 0 h 891908"/>
                  <a:gd name="T4" fmla="*/ 17030 w 136342"/>
                  <a:gd name="T5" fmla="*/ 1037 h 891908"/>
                  <a:gd name="T6" fmla="*/ 23010 w 136342"/>
                  <a:gd name="T7" fmla="*/ 5373 h 891908"/>
                  <a:gd name="T8" fmla="*/ 6079 w 136342"/>
                  <a:gd name="T9" fmla="*/ 4406 h 891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Box 296">
                <a:extLst>
                  <a:ext uri="{FF2B5EF4-FFF2-40B4-BE49-F238E27FC236}">
                    <a16:creationId xmlns:a16="http://schemas.microsoft.com/office/drawing/2014/main" id="{6ED803C2-8474-FE4B-A4EC-6A4A5A09C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8876" y="441435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ECE=</a:t>
                </a: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02" name="Straight Arrow Connector 294">
              <a:extLst>
                <a:ext uri="{FF2B5EF4-FFF2-40B4-BE49-F238E27FC236}">
                  <a16:creationId xmlns:a16="http://schemas.microsoft.com/office/drawing/2014/main" id="{0333EB21-19EB-154E-B507-83BF3413D1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801047" y="4905427"/>
              <a:ext cx="697737" cy="774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" name="Straight Arrow Connector 25">
              <a:extLst>
                <a:ext uri="{FF2B5EF4-FFF2-40B4-BE49-F238E27FC236}">
                  <a16:creationId xmlns:a16="http://schemas.microsoft.com/office/drawing/2014/main" id="{84C1CFE8-8FA7-D24B-BB80-A5D410D91E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34273" y="4839428"/>
              <a:ext cx="3981995" cy="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9859027-FE60-9841-9FE7-A58E608A269A}"/>
              </a:ext>
            </a:extLst>
          </p:cNvPr>
          <p:cNvGrpSpPr>
            <a:grpSpLocks/>
          </p:cNvGrpSpPr>
          <p:nvPr/>
        </p:nvGrpSpPr>
        <p:grpSpPr bwMode="auto">
          <a:xfrm>
            <a:off x="2626518" y="6003554"/>
            <a:ext cx="1160463" cy="461962"/>
            <a:chOff x="902416" y="6160831"/>
            <a:chExt cx="1160369" cy="462226"/>
          </a:xfrm>
        </p:grpSpPr>
        <p:sp>
          <p:nvSpPr>
            <p:cNvPr id="310" name="TextBox 29">
              <a:extLst>
                <a:ext uri="{FF2B5EF4-FFF2-40B4-BE49-F238E27FC236}">
                  <a16:creationId xmlns:a16="http://schemas.microsoft.com/office/drawing/2014/main" id="{82440900-2334-F946-90EB-5FA8637AD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16" y="6315280"/>
              <a:ext cx="1160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IP datagram</a:t>
              </a:r>
            </a:p>
          </p:txBody>
        </p:sp>
        <p:cxnSp>
          <p:nvCxnSpPr>
            <p:cNvPr id="311" name="Straight Connector 31">
              <a:extLst>
                <a:ext uri="{FF2B5EF4-FFF2-40B4-BE49-F238E27FC236}">
                  <a16:creationId xmlns:a16="http://schemas.microsoft.com/office/drawing/2014/main" id="{80F4CA72-3CF5-FA41-9EB4-A49E55C168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5033" y="6160831"/>
              <a:ext cx="274620" cy="24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82A29D1-4C9E-CE44-A5D6-40B408BEA390}"/>
              </a:ext>
            </a:extLst>
          </p:cNvPr>
          <p:cNvGrpSpPr>
            <a:grpSpLocks/>
          </p:cNvGrpSpPr>
          <p:nvPr/>
        </p:nvGrpSpPr>
        <p:grpSpPr bwMode="auto">
          <a:xfrm>
            <a:off x="6257131" y="3838204"/>
            <a:ext cx="1620837" cy="515937"/>
            <a:chOff x="4531899" y="3996483"/>
            <a:chExt cx="1620957" cy="514832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7530F4E-F3B8-5644-978B-F46D05030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899" y="399648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TCP ACK segment</a:t>
              </a: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343044A-858C-F34D-BCBF-FD46442A2B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32144" y="4271060"/>
              <a:ext cx="274620" cy="24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1" name="Slide Number Placeholder 2">
            <a:extLst>
              <a:ext uri="{FF2B5EF4-FFF2-40B4-BE49-F238E27FC236}">
                <a16:creationId xmlns:a16="http://schemas.microsoft.com/office/drawing/2014/main" id="{4FCB648B-CD96-D64D-8CCB-A39CAC1D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5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F50B2C-B0D5-480F-8C16-6E9D02857F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2291" name="Rectangle 19"/>
          <p:cNvSpPr>
            <a:spLocks noChangeArrowheads="1"/>
          </p:cNvSpPr>
          <p:nvPr/>
        </p:nvSpPr>
        <p:spPr bwMode="auto">
          <a:xfrm>
            <a:off x="3733800" y="3962400"/>
            <a:ext cx="4724400" cy="1219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Random Early Detection (RED)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610600" cy="4114800"/>
          </a:xfrm>
        </p:spPr>
        <p:txBody>
          <a:bodyPr/>
          <a:lstStyle/>
          <a:p>
            <a:r>
              <a:rPr lang="en-US" altLang="en-US" sz="2000"/>
              <a:t>RED is similar to DECbit, and was designed to work well with TCP.</a:t>
            </a:r>
          </a:p>
          <a:p>
            <a:r>
              <a:rPr lang="en-US" altLang="en-US" sz="2000"/>
              <a:t>RED implicitly notifies sender by dropping packets.</a:t>
            </a:r>
          </a:p>
          <a:p>
            <a:r>
              <a:rPr lang="en-US" altLang="en-US" sz="2000"/>
              <a:t>Drop probability is increased as the </a:t>
            </a:r>
            <a:r>
              <a:rPr lang="en-US" altLang="en-US" sz="2000" i="1"/>
              <a:t>average</a:t>
            </a:r>
            <a:r>
              <a:rPr lang="en-US" altLang="en-US" sz="2000"/>
              <a:t> queue length increases. </a:t>
            </a:r>
          </a:p>
          <a:p>
            <a:r>
              <a:rPr lang="en-US" altLang="en-US" sz="2000"/>
              <a:t>(Geometric) moving average of the queue length is used so as to detect long term congestion, yet allow short term bursts to arrive.</a:t>
            </a:r>
          </a:p>
          <a:p>
            <a:endParaRPr lang="en-US" altLang="en-US" sz="2000"/>
          </a:p>
        </p:txBody>
      </p:sp>
      <p:graphicFrame>
        <p:nvGraphicFramePr>
          <p:cNvPr id="12294" name="Object 18"/>
          <p:cNvGraphicFramePr>
            <a:graphicFrameLocks noChangeAspect="1"/>
          </p:cNvGraphicFramePr>
          <p:nvPr/>
        </p:nvGraphicFramePr>
        <p:xfrm>
          <a:off x="3976689" y="4071939"/>
          <a:ext cx="423862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Equation" r:id="rId4" imgW="2692400" imgH="660400" progId="Equation.DSMT4">
                  <p:embed/>
                </p:oleObj>
              </mc:Choice>
              <mc:Fallback>
                <p:oleObj name="Equation" r:id="rId4" imgW="2692400" imgH="660400" progId="Equation.DSMT4">
                  <p:embed/>
                  <p:pic>
                    <p:nvPicPr>
                      <p:cNvPr id="122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9" y="4071939"/>
                        <a:ext cx="423862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4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A8E278-B77C-406C-819B-B0D80AAC614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 Drop Probabilities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953000" y="1752600"/>
            <a:ext cx="39624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4341" name="Freeform 4"/>
          <p:cNvSpPr>
            <a:spLocks/>
          </p:cNvSpPr>
          <p:nvPr/>
        </p:nvSpPr>
        <p:spPr bwMode="auto">
          <a:xfrm flipH="1">
            <a:off x="6096000" y="1981200"/>
            <a:ext cx="2514600" cy="762000"/>
          </a:xfrm>
          <a:custGeom>
            <a:avLst/>
            <a:gdLst>
              <a:gd name="T0" fmla="*/ 0 w 1584"/>
              <a:gd name="T1" fmla="*/ 0 h 480"/>
              <a:gd name="T2" fmla="*/ 2147483646 w 1584"/>
              <a:gd name="T3" fmla="*/ 0 h 480"/>
              <a:gd name="T4" fmla="*/ 2147483646 w 1584"/>
              <a:gd name="T5" fmla="*/ 2147483646 h 480"/>
              <a:gd name="T6" fmla="*/ 0 w 1584"/>
              <a:gd name="T7" fmla="*/ 2147483646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584"/>
              <a:gd name="T13" fmla="*/ 0 h 480"/>
              <a:gd name="T14" fmla="*/ 1584 w 15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4" h="480">
                <a:moveTo>
                  <a:pt x="0" y="0"/>
                </a:moveTo>
                <a:lnTo>
                  <a:pt x="1584" y="0"/>
                </a:lnTo>
                <a:lnTo>
                  <a:pt x="1584" y="480"/>
                </a:lnTo>
                <a:lnTo>
                  <a:pt x="0" y="480"/>
                </a:lnTo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 flipH="1">
            <a:off x="5029200" y="1981200"/>
            <a:ext cx="762000" cy="76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4343" name="Line 6"/>
          <p:cNvSpPr>
            <a:spLocks noChangeShapeType="1"/>
          </p:cNvSpPr>
          <p:nvPr/>
        </p:nvSpPr>
        <p:spPr bwMode="auto">
          <a:xfrm flipH="1">
            <a:off x="8610600" y="23622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 flipH="1">
            <a:off x="3810000" y="23622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8991601" y="1905000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A(t)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038600" y="19050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D(t)</a:t>
            </a:r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>
            <a:off x="6096000" y="3429000"/>
            <a:ext cx="2514600" cy="990600"/>
          </a:xfrm>
          <a:custGeom>
            <a:avLst/>
            <a:gdLst>
              <a:gd name="T0" fmla="*/ 0 w 1584"/>
              <a:gd name="T1" fmla="*/ 2147483646 h 624"/>
              <a:gd name="T2" fmla="*/ 2147483646 w 1584"/>
              <a:gd name="T3" fmla="*/ 2147483646 h 624"/>
              <a:gd name="T4" fmla="*/ 2147483646 w 1584"/>
              <a:gd name="T5" fmla="*/ 2147483646 h 624"/>
              <a:gd name="T6" fmla="*/ 2147483646 w 1584"/>
              <a:gd name="T7" fmla="*/ 0 h 624"/>
              <a:gd name="T8" fmla="*/ 2147483646 w 1584"/>
              <a:gd name="T9" fmla="*/ 0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624"/>
              <a:gd name="T17" fmla="*/ 1584 w 1584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624">
                <a:moveTo>
                  <a:pt x="0" y="624"/>
                </a:moveTo>
                <a:lnTo>
                  <a:pt x="432" y="624"/>
                </a:lnTo>
                <a:lnTo>
                  <a:pt x="1104" y="288"/>
                </a:lnTo>
                <a:lnTo>
                  <a:pt x="1104" y="0"/>
                </a:lnTo>
                <a:lnTo>
                  <a:pt x="1584" y="0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5791200" y="2362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6781800" y="1828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7848600" y="18288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51" name="Freeform 8"/>
          <p:cNvSpPr>
            <a:spLocks/>
          </p:cNvSpPr>
          <p:nvPr/>
        </p:nvSpPr>
        <p:spPr bwMode="auto">
          <a:xfrm>
            <a:off x="6096000" y="3200400"/>
            <a:ext cx="2590800" cy="1219200"/>
          </a:xfrm>
          <a:custGeom>
            <a:avLst/>
            <a:gdLst>
              <a:gd name="T0" fmla="*/ 0 w 1632"/>
              <a:gd name="T1" fmla="*/ 0 h 720"/>
              <a:gd name="T2" fmla="*/ 0 w 1632"/>
              <a:gd name="T3" fmla="*/ 2147483646 h 720"/>
              <a:gd name="T4" fmla="*/ 2147483646 w 1632"/>
              <a:gd name="T5" fmla="*/ 2147483646 h 720"/>
              <a:gd name="T6" fmla="*/ 0 60000 65536"/>
              <a:gd name="T7" fmla="*/ 0 60000 65536"/>
              <a:gd name="T8" fmla="*/ 0 60000 65536"/>
              <a:gd name="T9" fmla="*/ 0 w 1632"/>
              <a:gd name="T10" fmla="*/ 0 h 720"/>
              <a:gd name="T11" fmla="*/ 1632 w 1632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720">
                <a:moveTo>
                  <a:pt x="0" y="0"/>
                </a:moveTo>
                <a:lnTo>
                  <a:pt x="0" y="720"/>
                </a:lnTo>
                <a:lnTo>
                  <a:pt x="1632" y="72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>
            <a:off x="5943600" y="3886200"/>
            <a:ext cx="1905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53" name="Line 16"/>
          <p:cNvSpPr>
            <a:spLocks noChangeShapeType="1"/>
          </p:cNvSpPr>
          <p:nvPr/>
        </p:nvSpPr>
        <p:spPr bwMode="auto">
          <a:xfrm>
            <a:off x="5943600" y="3429000"/>
            <a:ext cx="1905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5257800" y="3581401"/>
            <a:ext cx="763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maxP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5632450" y="3200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6400800" y="4343401"/>
            <a:ext cx="83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minTh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7467600" y="4343401"/>
            <a:ext cx="87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maxTh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686800" y="4191001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AvgLen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600200" y="3657600"/>
            <a:ext cx="3462338" cy="2209800"/>
            <a:chOff x="48" y="2304"/>
            <a:chExt cx="2181" cy="1392"/>
          </a:xfrm>
        </p:grpSpPr>
        <p:sp>
          <p:nvSpPr>
            <p:cNvPr id="14361" name="AutoShape 22"/>
            <p:cNvSpPr>
              <a:spLocks noChangeArrowheads="1"/>
            </p:cNvSpPr>
            <p:nvPr/>
          </p:nvSpPr>
          <p:spPr bwMode="auto">
            <a:xfrm>
              <a:off x="48" y="2304"/>
              <a:ext cx="2160" cy="1392"/>
            </a:xfrm>
            <a:prstGeom prst="wedgeRoundRectCallout">
              <a:avLst>
                <a:gd name="adj1" fmla="val 116019"/>
                <a:gd name="adj2" fmla="val -27301"/>
                <a:gd name="adj3" fmla="val 16667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0099"/>
                </a:buClr>
                <a:buSzPct val="7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v"/>
                <a:defRPr sz="20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a-I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graphicFrame>
          <p:nvGraphicFramePr>
            <p:cNvPr id="14362" name="Object 23"/>
            <p:cNvGraphicFramePr>
              <a:graphicFrameLocks noChangeAspect="1"/>
            </p:cNvGraphicFramePr>
            <p:nvPr/>
          </p:nvGraphicFramePr>
          <p:xfrm>
            <a:off x="96" y="2485"/>
            <a:ext cx="2133" cy="10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8" name="Equation" r:id="rId4" imgW="2349500" imgH="1155700" progId="Equation.DSMT4">
                    <p:embed/>
                  </p:oleObj>
                </mc:Choice>
                <mc:Fallback>
                  <p:oleObj name="Equation" r:id="rId4" imgW="2349500" imgH="1155700" progId="Equation.DSMT4">
                    <p:embed/>
                    <p:pic>
                      <p:nvPicPr>
                        <p:cNvPr id="14362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2485"/>
                          <a:ext cx="2133" cy="10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23" name="Object 27"/>
          <p:cNvGraphicFramePr>
            <a:graphicFrameLocks noChangeAspect="1"/>
          </p:cNvGraphicFramePr>
          <p:nvPr/>
        </p:nvGraphicFramePr>
        <p:xfrm>
          <a:off x="5181600" y="4937125"/>
          <a:ext cx="5310188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6" imgW="4343400" imgH="914400" progId="Equation.DSMT4">
                  <p:embed/>
                </p:oleObj>
              </mc:Choice>
              <mc:Fallback>
                <p:oleObj name="Equation" r:id="rId6" imgW="4343400" imgH="914400" progId="Equation.DSMT4">
                  <p:embed/>
                  <p:pic>
                    <p:nvPicPr>
                      <p:cNvPr id="10652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937125"/>
                        <a:ext cx="5310188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34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9A84AF-EC2C-4C8C-B371-8FEA5451D22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of RED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981200"/>
            <a:ext cx="8001000" cy="4114800"/>
          </a:xfrm>
        </p:spPr>
        <p:txBody>
          <a:bodyPr/>
          <a:lstStyle/>
          <a:p>
            <a:r>
              <a:rPr lang="en-US" altLang="en-US" sz="2400"/>
              <a:t>Drops packets before queue is full, in the hope of reducing the rates of some flows.</a:t>
            </a:r>
          </a:p>
          <a:p>
            <a:r>
              <a:rPr lang="en-US" altLang="en-US" sz="2400"/>
              <a:t>Drops packet for each flow </a:t>
            </a:r>
            <a:r>
              <a:rPr lang="en-US" altLang="en-US" sz="2400" i="1"/>
              <a:t>roughly</a:t>
            </a:r>
            <a:r>
              <a:rPr lang="en-US" altLang="en-US" sz="2400"/>
              <a:t> in proportion to its rate.</a:t>
            </a:r>
          </a:p>
          <a:p>
            <a:r>
              <a:rPr lang="en-US" altLang="en-US" sz="2400"/>
              <a:t>Drops are spaced out in time.</a:t>
            </a:r>
          </a:p>
          <a:p>
            <a:r>
              <a:rPr lang="en-US" altLang="en-US" sz="2400"/>
              <a:t>Because it uses average queue length, RED is tolerant of bursts.</a:t>
            </a:r>
          </a:p>
          <a:p>
            <a:r>
              <a:rPr lang="en-US" altLang="en-US" sz="2400"/>
              <a:t>Random drops hopefully desynchronize TCP sources.</a:t>
            </a: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347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0B429-64A9-4535-8F8B-0FE9420F411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Synchronization of sources</a:t>
            </a:r>
          </a:p>
        </p:txBody>
      </p:sp>
      <p:sp>
        <p:nvSpPr>
          <p:cNvPr id="18436" name="Freeform 3"/>
          <p:cNvSpPr>
            <a:spLocks/>
          </p:cNvSpPr>
          <p:nvPr/>
        </p:nvSpPr>
        <p:spPr bwMode="auto">
          <a:xfrm>
            <a:off x="2362200" y="3048000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6 h 1968"/>
              <a:gd name="T4" fmla="*/ 2147483646 w 4416"/>
              <a:gd name="T5" fmla="*/ 2147483646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2362200" y="4114800"/>
            <a:ext cx="7239000" cy="838200"/>
            <a:chOff x="528" y="2064"/>
            <a:chExt cx="4560" cy="528"/>
          </a:xfrm>
        </p:grpSpPr>
        <p:sp>
          <p:nvSpPr>
            <p:cNvPr id="18479" name="Freeform 33"/>
            <p:cNvSpPr>
              <a:spLocks/>
            </p:cNvSpPr>
            <p:nvPr/>
          </p:nvSpPr>
          <p:spPr bwMode="auto">
            <a:xfrm>
              <a:off x="528" y="2064"/>
              <a:ext cx="912" cy="528"/>
            </a:xfrm>
            <a:custGeom>
              <a:avLst/>
              <a:gdLst>
                <a:gd name="T0" fmla="*/ 0 w 912"/>
                <a:gd name="T1" fmla="*/ 528 h 528"/>
                <a:gd name="T2" fmla="*/ 912 w 912"/>
                <a:gd name="T3" fmla="*/ 0 h 528"/>
                <a:gd name="T4" fmla="*/ 912 w 912"/>
                <a:gd name="T5" fmla="*/ 528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528"/>
                  </a:moveTo>
                  <a:lnTo>
                    <a:pt x="912" y="0"/>
                  </a:lnTo>
                  <a:lnTo>
                    <a:pt x="912" y="528"/>
                  </a:lnTo>
                </a:path>
              </a:pathLst>
            </a:custGeom>
            <a:noFill/>
            <a:ln w="190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8480" name="Freeform 34"/>
            <p:cNvSpPr>
              <a:spLocks/>
            </p:cNvSpPr>
            <p:nvPr/>
          </p:nvSpPr>
          <p:spPr bwMode="auto">
            <a:xfrm>
              <a:off x="1440" y="2064"/>
              <a:ext cx="912" cy="528"/>
            </a:xfrm>
            <a:custGeom>
              <a:avLst/>
              <a:gdLst>
                <a:gd name="T0" fmla="*/ 0 w 912"/>
                <a:gd name="T1" fmla="*/ 528 h 528"/>
                <a:gd name="T2" fmla="*/ 912 w 912"/>
                <a:gd name="T3" fmla="*/ 0 h 528"/>
                <a:gd name="T4" fmla="*/ 912 w 912"/>
                <a:gd name="T5" fmla="*/ 528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528"/>
                  </a:moveTo>
                  <a:lnTo>
                    <a:pt x="912" y="0"/>
                  </a:lnTo>
                  <a:lnTo>
                    <a:pt x="912" y="528"/>
                  </a:lnTo>
                </a:path>
              </a:pathLst>
            </a:custGeom>
            <a:noFill/>
            <a:ln w="190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8481" name="Freeform 35"/>
            <p:cNvSpPr>
              <a:spLocks/>
            </p:cNvSpPr>
            <p:nvPr/>
          </p:nvSpPr>
          <p:spPr bwMode="auto">
            <a:xfrm>
              <a:off x="2352" y="2064"/>
              <a:ext cx="912" cy="528"/>
            </a:xfrm>
            <a:custGeom>
              <a:avLst/>
              <a:gdLst>
                <a:gd name="T0" fmla="*/ 0 w 912"/>
                <a:gd name="T1" fmla="*/ 528 h 528"/>
                <a:gd name="T2" fmla="*/ 912 w 912"/>
                <a:gd name="T3" fmla="*/ 0 h 528"/>
                <a:gd name="T4" fmla="*/ 912 w 912"/>
                <a:gd name="T5" fmla="*/ 528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528"/>
                  </a:moveTo>
                  <a:lnTo>
                    <a:pt x="912" y="0"/>
                  </a:lnTo>
                  <a:lnTo>
                    <a:pt x="912" y="528"/>
                  </a:lnTo>
                </a:path>
              </a:pathLst>
            </a:custGeom>
            <a:noFill/>
            <a:ln w="190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8482" name="Freeform 36"/>
            <p:cNvSpPr>
              <a:spLocks/>
            </p:cNvSpPr>
            <p:nvPr/>
          </p:nvSpPr>
          <p:spPr bwMode="auto">
            <a:xfrm>
              <a:off x="3264" y="2064"/>
              <a:ext cx="912" cy="528"/>
            </a:xfrm>
            <a:custGeom>
              <a:avLst/>
              <a:gdLst>
                <a:gd name="T0" fmla="*/ 0 w 912"/>
                <a:gd name="T1" fmla="*/ 528 h 528"/>
                <a:gd name="T2" fmla="*/ 912 w 912"/>
                <a:gd name="T3" fmla="*/ 0 h 528"/>
                <a:gd name="T4" fmla="*/ 912 w 912"/>
                <a:gd name="T5" fmla="*/ 528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528"/>
                  </a:moveTo>
                  <a:lnTo>
                    <a:pt x="912" y="0"/>
                  </a:lnTo>
                  <a:lnTo>
                    <a:pt x="912" y="528"/>
                  </a:lnTo>
                </a:path>
              </a:pathLst>
            </a:custGeom>
            <a:noFill/>
            <a:ln w="190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8483" name="Freeform 37"/>
            <p:cNvSpPr>
              <a:spLocks/>
            </p:cNvSpPr>
            <p:nvPr/>
          </p:nvSpPr>
          <p:spPr bwMode="auto">
            <a:xfrm>
              <a:off x="4176" y="2064"/>
              <a:ext cx="912" cy="528"/>
            </a:xfrm>
            <a:custGeom>
              <a:avLst/>
              <a:gdLst>
                <a:gd name="T0" fmla="*/ 0 w 912"/>
                <a:gd name="T1" fmla="*/ 528 h 528"/>
                <a:gd name="T2" fmla="*/ 912 w 912"/>
                <a:gd name="T3" fmla="*/ 0 h 528"/>
                <a:gd name="T4" fmla="*/ 912 w 912"/>
                <a:gd name="T5" fmla="*/ 528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528"/>
                  </a:moveTo>
                  <a:lnTo>
                    <a:pt x="912" y="0"/>
                  </a:lnTo>
                  <a:lnTo>
                    <a:pt x="912" y="528"/>
                  </a:lnTo>
                </a:path>
              </a:pathLst>
            </a:custGeom>
            <a:noFill/>
            <a:ln w="190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sp>
        <p:nvSpPr>
          <p:cNvPr id="18438" name="Line 53"/>
          <p:cNvSpPr>
            <a:spLocks noChangeShapeType="1"/>
          </p:cNvSpPr>
          <p:nvPr/>
        </p:nvSpPr>
        <p:spPr bwMode="auto">
          <a:xfrm>
            <a:off x="3810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8439" name="Line 54"/>
          <p:cNvSpPr>
            <a:spLocks noChangeShapeType="1"/>
          </p:cNvSpPr>
          <p:nvPr/>
        </p:nvSpPr>
        <p:spPr bwMode="auto">
          <a:xfrm>
            <a:off x="5257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8440" name="Line 55"/>
          <p:cNvSpPr>
            <a:spLocks noChangeShapeType="1"/>
          </p:cNvSpPr>
          <p:nvPr/>
        </p:nvSpPr>
        <p:spPr bwMode="auto">
          <a:xfrm flipH="1">
            <a:off x="6705600" y="3429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8441" name="Text Box 56"/>
          <p:cNvSpPr txBox="1">
            <a:spLocks noChangeArrowheads="1"/>
          </p:cNvSpPr>
          <p:nvPr/>
        </p:nvSpPr>
        <p:spPr bwMode="auto">
          <a:xfrm>
            <a:off x="6553201" y="2971800"/>
            <a:ext cx="1497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Source A</a:t>
            </a:r>
          </a:p>
        </p:txBody>
      </p:sp>
      <p:sp>
        <p:nvSpPr>
          <p:cNvPr id="18442" name="Line 57"/>
          <p:cNvSpPr>
            <a:spLocks noChangeShapeType="1"/>
          </p:cNvSpPr>
          <p:nvPr/>
        </p:nvSpPr>
        <p:spPr bwMode="auto">
          <a:xfrm>
            <a:off x="38100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8443" name="Text Box 58"/>
          <p:cNvSpPr txBox="1">
            <a:spLocks noChangeArrowheads="1"/>
          </p:cNvSpPr>
          <p:nvPr/>
        </p:nvSpPr>
        <p:spPr bwMode="auto">
          <a:xfrm>
            <a:off x="3962400" y="3200400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444" name="Oval 60"/>
          <p:cNvSpPr>
            <a:spLocks noChangeArrowheads="1"/>
          </p:cNvSpPr>
          <p:nvPr/>
        </p:nvSpPr>
        <p:spPr bwMode="auto">
          <a:xfrm>
            <a:off x="4419600" y="1524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18445" name="Oval 61"/>
          <p:cNvSpPr>
            <a:spLocks noChangeArrowheads="1"/>
          </p:cNvSpPr>
          <p:nvPr/>
        </p:nvSpPr>
        <p:spPr bwMode="auto">
          <a:xfrm>
            <a:off x="4419600" y="1905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18446" name="Oval 62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</a:t>
            </a:r>
          </a:p>
        </p:txBody>
      </p:sp>
      <p:sp>
        <p:nvSpPr>
          <p:cNvPr id="18447" name="Oval 63"/>
          <p:cNvSpPr>
            <a:spLocks noChangeArrowheads="1"/>
          </p:cNvSpPr>
          <p:nvPr/>
        </p:nvSpPr>
        <p:spPr bwMode="auto">
          <a:xfrm>
            <a:off x="4419600" y="26670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</a:t>
            </a:r>
          </a:p>
        </p:txBody>
      </p:sp>
      <p:sp>
        <p:nvSpPr>
          <p:cNvPr id="18448" name="Oval 64"/>
          <p:cNvSpPr>
            <a:spLocks noChangeArrowheads="1"/>
          </p:cNvSpPr>
          <p:nvPr/>
        </p:nvSpPr>
        <p:spPr bwMode="auto">
          <a:xfrm>
            <a:off x="5886450" y="2057400"/>
            <a:ext cx="4191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8449" name="Line 65"/>
          <p:cNvSpPr>
            <a:spLocks noChangeShapeType="1"/>
          </p:cNvSpPr>
          <p:nvPr/>
        </p:nvSpPr>
        <p:spPr bwMode="auto">
          <a:xfrm>
            <a:off x="4648200" y="16764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8450" name="Line 66"/>
          <p:cNvSpPr>
            <a:spLocks noChangeShapeType="1"/>
          </p:cNvSpPr>
          <p:nvPr/>
        </p:nvSpPr>
        <p:spPr bwMode="auto">
          <a:xfrm>
            <a:off x="4648200" y="20574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8451" name="Line 67"/>
          <p:cNvSpPr>
            <a:spLocks noChangeShapeType="1"/>
          </p:cNvSpPr>
          <p:nvPr/>
        </p:nvSpPr>
        <p:spPr bwMode="auto">
          <a:xfrm flipV="1">
            <a:off x="4648200" y="22860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8452" name="Line 68"/>
          <p:cNvSpPr>
            <a:spLocks noChangeShapeType="1"/>
          </p:cNvSpPr>
          <p:nvPr/>
        </p:nvSpPr>
        <p:spPr bwMode="auto">
          <a:xfrm flipV="1">
            <a:off x="4648200" y="2362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8453" name="Line 69"/>
          <p:cNvSpPr>
            <a:spLocks noChangeShapeType="1"/>
          </p:cNvSpPr>
          <p:nvPr/>
        </p:nvSpPr>
        <p:spPr bwMode="auto">
          <a:xfrm flipV="1">
            <a:off x="6324600" y="2286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8454" name="Oval 70"/>
          <p:cNvSpPr>
            <a:spLocks noChangeArrowheads="1"/>
          </p:cNvSpPr>
          <p:nvPr/>
        </p:nvSpPr>
        <p:spPr bwMode="auto">
          <a:xfrm>
            <a:off x="7924800" y="2133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8455" name="Freeform 71"/>
          <p:cNvSpPr>
            <a:spLocks/>
          </p:cNvSpPr>
          <p:nvPr/>
        </p:nvSpPr>
        <p:spPr bwMode="auto">
          <a:xfrm>
            <a:off x="4568825" y="1435100"/>
            <a:ext cx="3524250" cy="427038"/>
          </a:xfrm>
          <a:custGeom>
            <a:avLst/>
            <a:gdLst>
              <a:gd name="T0" fmla="*/ 0 w 2220"/>
              <a:gd name="T1" fmla="*/ 0 h 269"/>
              <a:gd name="T2" fmla="*/ 2147483646 w 2220"/>
              <a:gd name="T3" fmla="*/ 2147483646 h 269"/>
              <a:gd name="T4" fmla="*/ 2147483646 w 2220"/>
              <a:gd name="T5" fmla="*/ 0 h 269"/>
              <a:gd name="T6" fmla="*/ 2147483646 w 2220"/>
              <a:gd name="T7" fmla="*/ 2147483646 h 269"/>
              <a:gd name="T8" fmla="*/ 2147483646 w 2220"/>
              <a:gd name="T9" fmla="*/ 2147483646 h 269"/>
              <a:gd name="T10" fmla="*/ 2147483646 w 2220"/>
              <a:gd name="T11" fmla="*/ 2147483646 h 269"/>
              <a:gd name="T12" fmla="*/ 2147483646 w 2220"/>
              <a:gd name="T13" fmla="*/ 2147483646 h 269"/>
              <a:gd name="T14" fmla="*/ 2147483646 w 2220"/>
              <a:gd name="T15" fmla="*/ 2147483646 h 269"/>
              <a:gd name="T16" fmla="*/ 2147483646 w 2220"/>
              <a:gd name="T17" fmla="*/ 2147483646 h 269"/>
              <a:gd name="T18" fmla="*/ 2147483646 w 2220"/>
              <a:gd name="T19" fmla="*/ 2147483646 h 269"/>
              <a:gd name="T20" fmla="*/ 2147483646 w 2220"/>
              <a:gd name="T21" fmla="*/ 2147483646 h 269"/>
              <a:gd name="T22" fmla="*/ 2147483646 w 2220"/>
              <a:gd name="T23" fmla="*/ 2147483646 h 269"/>
              <a:gd name="T24" fmla="*/ 2147483646 w 2220"/>
              <a:gd name="T25" fmla="*/ 2147483646 h 269"/>
              <a:gd name="T26" fmla="*/ 2147483646 w 2220"/>
              <a:gd name="T27" fmla="*/ 2147483646 h 269"/>
              <a:gd name="T28" fmla="*/ 2147483646 w 2220"/>
              <a:gd name="T29" fmla="*/ 2147483646 h 269"/>
              <a:gd name="T30" fmla="*/ 2147483646 w 2220"/>
              <a:gd name="T31" fmla="*/ 2147483646 h 26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20"/>
              <a:gd name="T49" fmla="*/ 0 h 269"/>
              <a:gd name="T50" fmla="*/ 2220 w 2220"/>
              <a:gd name="T51" fmla="*/ 269 h 26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20" h="269">
                <a:moveTo>
                  <a:pt x="0" y="0"/>
                </a:moveTo>
                <a:cubicBezTo>
                  <a:pt x="102" y="8"/>
                  <a:pt x="131" y="11"/>
                  <a:pt x="264" y="10"/>
                </a:cubicBezTo>
                <a:cubicBezTo>
                  <a:pt x="356" y="9"/>
                  <a:pt x="539" y="0"/>
                  <a:pt x="539" y="0"/>
                </a:cubicBezTo>
                <a:cubicBezTo>
                  <a:pt x="606" y="3"/>
                  <a:pt x="673" y="7"/>
                  <a:pt x="740" y="10"/>
                </a:cubicBezTo>
                <a:cubicBezTo>
                  <a:pt x="773" y="12"/>
                  <a:pt x="840" y="15"/>
                  <a:pt x="840" y="15"/>
                </a:cubicBezTo>
                <a:cubicBezTo>
                  <a:pt x="1034" y="34"/>
                  <a:pt x="914" y="27"/>
                  <a:pt x="1200" y="21"/>
                </a:cubicBezTo>
                <a:cubicBezTo>
                  <a:pt x="1415" y="24"/>
                  <a:pt x="1621" y="29"/>
                  <a:pt x="1834" y="42"/>
                </a:cubicBezTo>
                <a:cubicBezTo>
                  <a:pt x="1923" y="56"/>
                  <a:pt x="2006" y="84"/>
                  <a:pt x="2093" y="105"/>
                </a:cubicBezTo>
                <a:cubicBezTo>
                  <a:pt x="2127" y="122"/>
                  <a:pt x="2161" y="138"/>
                  <a:pt x="2193" y="158"/>
                </a:cubicBezTo>
                <a:cubicBezTo>
                  <a:pt x="2220" y="197"/>
                  <a:pt x="2177" y="231"/>
                  <a:pt x="2140" y="237"/>
                </a:cubicBezTo>
                <a:cubicBezTo>
                  <a:pt x="2032" y="254"/>
                  <a:pt x="1922" y="259"/>
                  <a:pt x="1813" y="269"/>
                </a:cubicBezTo>
                <a:cubicBezTo>
                  <a:pt x="1451" y="266"/>
                  <a:pt x="1131" y="262"/>
                  <a:pt x="782" y="237"/>
                </a:cubicBezTo>
                <a:cubicBezTo>
                  <a:pt x="716" y="221"/>
                  <a:pt x="637" y="225"/>
                  <a:pt x="571" y="222"/>
                </a:cubicBezTo>
                <a:cubicBezTo>
                  <a:pt x="510" y="212"/>
                  <a:pt x="447" y="207"/>
                  <a:pt x="386" y="195"/>
                </a:cubicBezTo>
                <a:cubicBezTo>
                  <a:pt x="273" y="174"/>
                  <a:pt x="167" y="134"/>
                  <a:pt x="58" y="100"/>
                </a:cubicBezTo>
                <a:cubicBezTo>
                  <a:pt x="53" y="96"/>
                  <a:pt x="43" y="89"/>
                  <a:pt x="43" y="89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8456" name="Text Box 72"/>
          <p:cNvSpPr txBox="1">
            <a:spLocks noChangeArrowheads="1"/>
          </p:cNvSpPr>
          <p:nvPr/>
        </p:nvSpPr>
        <p:spPr bwMode="auto">
          <a:xfrm>
            <a:off x="5927725" y="1135063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RTT</a:t>
            </a:r>
          </a:p>
        </p:txBody>
      </p:sp>
      <p:grpSp>
        <p:nvGrpSpPr>
          <p:cNvPr id="18457" name="Group 91"/>
          <p:cNvGrpSpPr>
            <a:grpSpLocks/>
          </p:cNvGrpSpPr>
          <p:nvPr/>
        </p:nvGrpSpPr>
        <p:grpSpPr bwMode="auto">
          <a:xfrm>
            <a:off x="2209800" y="4114800"/>
            <a:ext cx="7467600" cy="838200"/>
            <a:chOff x="432" y="2592"/>
            <a:chExt cx="4704" cy="528"/>
          </a:xfrm>
        </p:grpSpPr>
        <p:grpSp>
          <p:nvGrpSpPr>
            <p:cNvPr id="18461" name="Group 73"/>
            <p:cNvGrpSpPr>
              <a:grpSpLocks/>
            </p:cNvGrpSpPr>
            <p:nvPr/>
          </p:nvGrpSpPr>
          <p:grpSpPr bwMode="auto">
            <a:xfrm>
              <a:off x="480" y="2592"/>
              <a:ext cx="4560" cy="528"/>
              <a:chOff x="528" y="2064"/>
              <a:chExt cx="4560" cy="528"/>
            </a:xfrm>
          </p:grpSpPr>
          <p:sp>
            <p:nvSpPr>
              <p:cNvPr id="18474" name="Freeform 74"/>
              <p:cNvSpPr>
                <a:spLocks/>
              </p:cNvSpPr>
              <p:nvPr/>
            </p:nvSpPr>
            <p:spPr bwMode="auto">
              <a:xfrm>
                <a:off x="528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8475" name="Freeform 75"/>
              <p:cNvSpPr>
                <a:spLocks/>
              </p:cNvSpPr>
              <p:nvPr/>
            </p:nvSpPr>
            <p:spPr bwMode="auto">
              <a:xfrm>
                <a:off x="1440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8476" name="Freeform 76"/>
              <p:cNvSpPr>
                <a:spLocks/>
              </p:cNvSpPr>
              <p:nvPr/>
            </p:nvSpPr>
            <p:spPr bwMode="auto">
              <a:xfrm>
                <a:off x="2352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8477" name="Freeform 77"/>
              <p:cNvSpPr>
                <a:spLocks/>
              </p:cNvSpPr>
              <p:nvPr/>
            </p:nvSpPr>
            <p:spPr bwMode="auto">
              <a:xfrm>
                <a:off x="3264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8478" name="Freeform 78"/>
              <p:cNvSpPr>
                <a:spLocks/>
              </p:cNvSpPr>
              <p:nvPr/>
            </p:nvSpPr>
            <p:spPr bwMode="auto">
              <a:xfrm>
                <a:off x="4176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p:grpSp>
        <p:grpSp>
          <p:nvGrpSpPr>
            <p:cNvPr id="18462" name="Group 79"/>
            <p:cNvGrpSpPr>
              <a:grpSpLocks/>
            </p:cNvGrpSpPr>
            <p:nvPr/>
          </p:nvGrpSpPr>
          <p:grpSpPr bwMode="auto">
            <a:xfrm>
              <a:off x="576" y="2592"/>
              <a:ext cx="4560" cy="528"/>
              <a:chOff x="528" y="2064"/>
              <a:chExt cx="4560" cy="528"/>
            </a:xfrm>
          </p:grpSpPr>
          <p:sp>
            <p:nvSpPr>
              <p:cNvPr id="18469" name="Freeform 80"/>
              <p:cNvSpPr>
                <a:spLocks/>
              </p:cNvSpPr>
              <p:nvPr/>
            </p:nvSpPr>
            <p:spPr bwMode="auto">
              <a:xfrm>
                <a:off x="528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8470" name="Freeform 81"/>
              <p:cNvSpPr>
                <a:spLocks/>
              </p:cNvSpPr>
              <p:nvPr/>
            </p:nvSpPr>
            <p:spPr bwMode="auto">
              <a:xfrm>
                <a:off x="1440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8471" name="Freeform 82"/>
              <p:cNvSpPr>
                <a:spLocks/>
              </p:cNvSpPr>
              <p:nvPr/>
            </p:nvSpPr>
            <p:spPr bwMode="auto">
              <a:xfrm>
                <a:off x="2352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8472" name="Freeform 83"/>
              <p:cNvSpPr>
                <a:spLocks/>
              </p:cNvSpPr>
              <p:nvPr/>
            </p:nvSpPr>
            <p:spPr bwMode="auto">
              <a:xfrm>
                <a:off x="3264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8473" name="Freeform 84"/>
              <p:cNvSpPr>
                <a:spLocks/>
              </p:cNvSpPr>
              <p:nvPr/>
            </p:nvSpPr>
            <p:spPr bwMode="auto">
              <a:xfrm>
                <a:off x="4176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p:grpSp>
        <p:grpSp>
          <p:nvGrpSpPr>
            <p:cNvPr id="18463" name="Group 85"/>
            <p:cNvGrpSpPr>
              <a:grpSpLocks/>
            </p:cNvGrpSpPr>
            <p:nvPr/>
          </p:nvGrpSpPr>
          <p:grpSpPr bwMode="auto">
            <a:xfrm>
              <a:off x="432" y="2592"/>
              <a:ext cx="4560" cy="528"/>
              <a:chOff x="528" y="2064"/>
              <a:chExt cx="4560" cy="528"/>
            </a:xfrm>
          </p:grpSpPr>
          <p:sp>
            <p:nvSpPr>
              <p:cNvPr id="18464" name="Freeform 86"/>
              <p:cNvSpPr>
                <a:spLocks/>
              </p:cNvSpPr>
              <p:nvPr/>
            </p:nvSpPr>
            <p:spPr bwMode="auto">
              <a:xfrm>
                <a:off x="528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8465" name="Freeform 87"/>
              <p:cNvSpPr>
                <a:spLocks/>
              </p:cNvSpPr>
              <p:nvPr/>
            </p:nvSpPr>
            <p:spPr bwMode="auto">
              <a:xfrm>
                <a:off x="1440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8466" name="Freeform 88"/>
              <p:cNvSpPr>
                <a:spLocks/>
              </p:cNvSpPr>
              <p:nvPr/>
            </p:nvSpPr>
            <p:spPr bwMode="auto">
              <a:xfrm>
                <a:off x="2352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8467" name="Freeform 89"/>
              <p:cNvSpPr>
                <a:spLocks/>
              </p:cNvSpPr>
              <p:nvPr/>
            </p:nvSpPr>
            <p:spPr bwMode="auto">
              <a:xfrm>
                <a:off x="3264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8468" name="Freeform 90"/>
              <p:cNvSpPr>
                <a:spLocks/>
              </p:cNvSpPr>
              <p:nvPr/>
            </p:nvSpPr>
            <p:spPr bwMode="auto">
              <a:xfrm>
                <a:off x="4176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p:grpSp>
      </p:grpSp>
      <p:sp>
        <p:nvSpPr>
          <p:cNvPr id="18458" name="Line 98"/>
          <p:cNvSpPr>
            <a:spLocks noChangeShapeType="1"/>
          </p:cNvSpPr>
          <p:nvPr/>
        </p:nvSpPr>
        <p:spPr bwMode="auto">
          <a:xfrm>
            <a:off x="20574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8459" name="Line 99"/>
          <p:cNvSpPr>
            <a:spLocks noChangeShapeType="1"/>
          </p:cNvSpPr>
          <p:nvPr/>
        </p:nvSpPr>
        <p:spPr bwMode="auto">
          <a:xfrm>
            <a:off x="2057400" y="4114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18460" name="Object 100"/>
          <p:cNvGraphicFramePr>
            <a:graphicFrameLocks noChangeAspect="1"/>
          </p:cNvGraphicFramePr>
          <p:nvPr/>
        </p:nvGraphicFramePr>
        <p:xfrm>
          <a:off x="4038600" y="3328988"/>
          <a:ext cx="91440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4" imgW="583693" imgH="177646" progId="Equation.DSMT4">
                  <p:embed/>
                </p:oleObj>
              </mc:Choice>
              <mc:Fallback>
                <p:oleObj name="Equation" r:id="rId4" imgW="583693" imgH="177646" progId="Equation.DSMT4">
                  <p:embed/>
                  <p:pic>
                    <p:nvPicPr>
                      <p:cNvPr id="1846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28988"/>
                        <a:ext cx="914400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27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40685E-23FF-4A70-AFA5-0D78EE25ED5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Synchronization of sources</a:t>
            </a:r>
          </a:p>
        </p:txBody>
      </p:sp>
      <p:sp>
        <p:nvSpPr>
          <p:cNvPr id="20484" name="Freeform 3"/>
          <p:cNvSpPr>
            <a:spLocks/>
          </p:cNvSpPr>
          <p:nvPr/>
        </p:nvSpPr>
        <p:spPr bwMode="auto">
          <a:xfrm>
            <a:off x="2362200" y="3048000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6 h 1968"/>
              <a:gd name="T4" fmla="*/ 2147483646 w 4416"/>
              <a:gd name="T5" fmla="*/ 2147483646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485" name="Line 11"/>
          <p:cNvSpPr>
            <a:spLocks noChangeShapeType="1"/>
          </p:cNvSpPr>
          <p:nvPr/>
        </p:nvSpPr>
        <p:spPr bwMode="auto">
          <a:xfrm>
            <a:off x="3810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486" name="Line 12"/>
          <p:cNvSpPr>
            <a:spLocks noChangeShapeType="1"/>
          </p:cNvSpPr>
          <p:nvPr/>
        </p:nvSpPr>
        <p:spPr bwMode="auto">
          <a:xfrm>
            <a:off x="5257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487" name="Line 13"/>
          <p:cNvSpPr>
            <a:spLocks noChangeShapeType="1"/>
          </p:cNvSpPr>
          <p:nvPr/>
        </p:nvSpPr>
        <p:spPr bwMode="auto">
          <a:xfrm flipH="1">
            <a:off x="6705600" y="3429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488" name="Text Box 14"/>
          <p:cNvSpPr txBox="1">
            <a:spLocks noChangeArrowheads="1"/>
          </p:cNvSpPr>
          <p:nvPr/>
        </p:nvSpPr>
        <p:spPr bwMode="auto">
          <a:xfrm>
            <a:off x="6553201" y="2971800"/>
            <a:ext cx="2398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Aggregate Flow</a:t>
            </a:r>
          </a:p>
        </p:txBody>
      </p:sp>
      <p:sp>
        <p:nvSpPr>
          <p:cNvPr id="20489" name="Line 15"/>
          <p:cNvSpPr>
            <a:spLocks noChangeShapeType="1"/>
          </p:cNvSpPr>
          <p:nvPr/>
        </p:nvSpPr>
        <p:spPr bwMode="auto">
          <a:xfrm>
            <a:off x="38100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490" name="Text Box 16"/>
          <p:cNvSpPr txBox="1">
            <a:spLocks noChangeArrowheads="1"/>
          </p:cNvSpPr>
          <p:nvPr/>
        </p:nvSpPr>
        <p:spPr bwMode="auto">
          <a:xfrm>
            <a:off x="3962400" y="320040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RTT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20491" name="Oval 17"/>
          <p:cNvSpPr>
            <a:spLocks noChangeArrowheads="1"/>
          </p:cNvSpPr>
          <p:nvPr/>
        </p:nvSpPr>
        <p:spPr bwMode="auto">
          <a:xfrm>
            <a:off x="4419600" y="1524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20492" name="Oval 18"/>
          <p:cNvSpPr>
            <a:spLocks noChangeArrowheads="1"/>
          </p:cNvSpPr>
          <p:nvPr/>
        </p:nvSpPr>
        <p:spPr bwMode="auto">
          <a:xfrm>
            <a:off x="4419600" y="1905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20493" name="Oval 19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</a:t>
            </a:r>
          </a:p>
        </p:txBody>
      </p:sp>
      <p:sp>
        <p:nvSpPr>
          <p:cNvPr id="20494" name="Oval 20"/>
          <p:cNvSpPr>
            <a:spLocks noChangeArrowheads="1"/>
          </p:cNvSpPr>
          <p:nvPr/>
        </p:nvSpPr>
        <p:spPr bwMode="auto">
          <a:xfrm>
            <a:off x="4419600" y="26670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</a:t>
            </a:r>
          </a:p>
        </p:txBody>
      </p:sp>
      <p:sp>
        <p:nvSpPr>
          <p:cNvPr id="20495" name="Oval 21"/>
          <p:cNvSpPr>
            <a:spLocks noChangeArrowheads="1"/>
          </p:cNvSpPr>
          <p:nvPr/>
        </p:nvSpPr>
        <p:spPr bwMode="auto">
          <a:xfrm>
            <a:off x="5886450" y="2057400"/>
            <a:ext cx="4191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0496" name="Line 22"/>
          <p:cNvSpPr>
            <a:spLocks noChangeShapeType="1"/>
          </p:cNvSpPr>
          <p:nvPr/>
        </p:nvSpPr>
        <p:spPr bwMode="auto">
          <a:xfrm>
            <a:off x="4648200" y="16764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497" name="Line 23"/>
          <p:cNvSpPr>
            <a:spLocks noChangeShapeType="1"/>
          </p:cNvSpPr>
          <p:nvPr/>
        </p:nvSpPr>
        <p:spPr bwMode="auto">
          <a:xfrm>
            <a:off x="4648200" y="20574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498" name="Line 24"/>
          <p:cNvSpPr>
            <a:spLocks noChangeShapeType="1"/>
          </p:cNvSpPr>
          <p:nvPr/>
        </p:nvSpPr>
        <p:spPr bwMode="auto">
          <a:xfrm flipV="1">
            <a:off x="4648200" y="22860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499" name="Line 25"/>
          <p:cNvSpPr>
            <a:spLocks noChangeShapeType="1"/>
          </p:cNvSpPr>
          <p:nvPr/>
        </p:nvSpPr>
        <p:spPr bwMode="auto">
          <a:xfrm flipV="1">
            <a:off x="4648200" y="2362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500" name="Line 26"/>
          <p:cNvSpPr>
            <a:spLocks noChangeShapeType="1"/>
          </p:cNvSpPr>
          <p:nvPr/>
        </p:nvSpPr>
        <p:spPr bwMode="auto">
          <a:xfrm flipV="1">
            <a:off x="6324600" y="2286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501" name="Oval 27"/>
          <p:cNvSpPr>
            <a:spLocks noChangeArrowheads="1"/>
          </p:cNvSpPr>
          <p:nvPr/>
        </p:nvSpPr>
        <p:spPr bwMode="auto">
          <a:xfrm>
            <a:off x="7924800" y="2133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0502" name="Freeform 28"/>
          <p:cNvSpPr>
            <a:spLocks/>
          </p:cNvSpPr>
          <p:nvPr/>
        </p:nvSpPr>
        <p:spPr bwMode="auto">
          <a:xfrm>
            <a:off x="4568825" y="1435100"/>
            <a:ext cx="3524250" cy="427038"/>
          </a:xfrm>
          <a:custGeom>
            <a:avLst/>
            <a:gdLst>
              <a:gd name="T0" fmla="*/ 0 w 2220"/>
              <a:gd name="T1" fmla="*/ 0 h 269"/>
              <a:gd name="T2" fmla="*/ 2147483646 w 2220"/>
              <a:gd name="T3" fmla="*/ 2147483646 h 269"/>
              <a:gd name="T4" fmla="*/ 2147483646 w 2220"/>
              <a:gd name="T5" fmla="*/ 0 h 269"/>
              <a:gd name="T6" fmla="*/ 2147483646 w 2220"/>
              <a:gd name="T7" fmla="*/ 2147483646 h 269"/>
              <a:gd name="T8" fmla="*/ 2147483646 w 2220"/>
              <a:gd name="T9" fmla="*/ 2147483646 h 269"/>
              <a:gd name="T10" fmla="*/ 2147483646 w 2220"/>
              <a:gd name="T11" fmla="*/ 2147483646 h 269"/>
              <a:gd name="T12" fmla="*/ 2147483646 w 2220"/>
              <a:gd name="T13" fmla="*/ 2147483646 h 269"/>
              <a:gd name="T14" fmla="*/ 2147483646 w 2220"/>
              <a:gd name="T15" fmla="*/ 2147483646 h 269"/>
              <a:gd name="T16" fmla="*/ 2147483646 w 2220"/>
              <a:gd name="T17" fmla="*/ 2147483646 h 269"/>
              <a:gd name="T18" fmla="*/ 2147483646 w 2220"/>
              <a:gd name="T19" fmla="*/ 2147483646 h 269"/>
              <a:gd name="T20" fmla="*/ 2147483646 w 2220"/>
              <a:gd name="T21" fmla="*/ 2147483646 h 269"/>
              <a:gd name="T22" fmla="*/ 2147483646 w 2220"/>
              <a:gd name="T23" fmla="*/ 2147483646 h 269"/>
              <a:gd name="T24" fmla="*/ 2147483646 w 2220"/>
              <a:gd name="T25" fmla="*/ 2147483646 h 269"/>
              <a:gd name="T26" fmla="*/ 2147483646 w 2220"/>
              <a:gd name="T27" fmla="*/ 2147483646 h 269"/>
              <a:gd name="T28" fmla="*/ 2147483646 w 2220"/>
              <a:gd name="T29" fmla="*/ 2147483646 h 269"/>
              <a:gd name="T30" fmla="*/ 2147483646 w 2220"/>
              <a:gd name="T31" fmla="*/ 2147483646 h 26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20"/>
              <a:gd name="T49" fmla="*/ 0 h 269"/>
              <a:gd name="T50" fmla="*/ 2220 w 2220"/>
              <a:gd name="T51" fmla="*/ 269 h 26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20" h="269">
                <a:moveTo>
                  <a:pt x="0" y="0"/>
                </a:moveTo>
                <a:cubicBezTo>
                  <a:pt x="102" y="8"/>
                  <a:pt x="131" y="11"/>
                  <a:pt x="264" y="10"/>
                </a:cubicBezTo>
                <a:cubicBezTo>
                  <a:pt x="356" y="9"/>
                  <a:pt x="539" y="0"/>
                  <a:pt x="539" y="0"/>
                </a:cubicBezTo>
                <a:cubicBezTo>
                  <a:pt x="606" y="3"/>
                  <a:pt x="673" y="7"/>
                  <a:pt x="740" y="10"/>
                </a:cubicBezTo>
                <a:cubicBezTo>
                  <a:pt x="773" y="12"/>
                  <a:pt x="840" y="15"/>
                  <a:pt x="840" y="15"/>
                </a:cubicBezTo>
                <a:cubicBezTo>
                  <a:pt x="1034" y="34"/>
                  <a:pt x="914" y="27"/>
                  <a:pt x="1200" y="21"/>
                </a:cubicBezTo>
                <a:cubicBezTo>
                  <a:pt x="1415" y="24"/>
                  <a:pt x="1621" y="29"/>
                  <a:pt x="1834" y="42"/>
                </a:cubicBezTo>
                <a:cubicBezTo>
                  <a:pt x="1923" y="56"/>
                  <a:pt x="2006" y="84"/>
                  <a:pt x="2093" y="105"/>
                </a:cubicBezTo>
                <a:cubicBezTo>
                  <a:pt x="2127" y="122"/>
                  <a:pt x="2161" y="138"/>
                  <a:pt x="2193" y="158"/>
                </a:cubicBezTo>
                <a:cubicBezTo>
                  <a:pt x="2220" y="197"/>
                  <a:pt x="2177" y="231"/>
                  <a:pt x="2140" y="237"/>
                </a:cubicBezTo>
                <a:cubicBezTo>
                  <a:pt x="2032" y="254"/>
                  <a:pt x="1922" y="259"/>
                  <a:pt x="1813" y="269"/>
                </a:cubicBezTo>
                <a:cubicBezTo>
                  <a:pt x="1451" y="266"/>
                  <a:pt x="1131" y="262"/>
                  <a:pt x="782" y="237"/>
                </a:cubicBezTo>
                <a:cubicBezTo>
                  <a:pt x="716" y="221"/>
                  <a:pt x="637" y="225"/>
                  <a:pt x="571" y="222"/>
                </a:cubicBezTo>
                <a:cubicBezTo>
                  <a:pt x="510" y="212"/>
                  <a:pt x="447" y="207"/>
                  <a:pt x="386" y="195"/>
                </a:cubicBezTo>
                <a:cubicBezTo>
                  <a:pt x="273" y="174"/>
                  <a:pt x="167" y="134"/>
                  <a:pt x="58" y="100"/>
                </a:cubicBezTo>
                <a:cubicBezTo>
                  <a:pt x="53" y="96"/>
                  <a:pt x="43" y="89"/>
                  <a:pt x="43" y="89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503" name="Text Box 29"/>
          <p:cNvSpPr txBox="1">
            <a:spLocks noChangeArrowheads="1"/>
          </p:cNvSpPr>
          <p:nvPr/>
        </p:nvSpPr>
        <p:spPr bwMode="auto">
          <a:xfrm>
            <a:off x="5927725" y="1135063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RTT</a:t>
            </a:r>
          </a:p>
        </p:txBody>
      </p:sp>
      <p:grpSp>
        <p:nvGrpSpPr>
          <p:cNvPr id="20504" name="Group 49"/>
          <p:cNvGrpSpPr>
            <a:grpSpLocks/>
          </p:cNvGrpSpPr>
          <p:nvPr/>
        </p:nvGrpSpPr>
        <p:grpSpPr bwMode="auto">
          <a:xfrm>
            <a:off x="2209800" y="5410200"/>
            <a:ext cx="7467600" cy="304800"/>
            <a:chOff x="432" y="2592"/>
            <a:chExt cx="4704" cy="528"/>
          </a:xfrm>
        </p:grpSpPr>
        <p:grpSp>
          <p:nvGrpSpPr>
            <p:cNvPr id="20515" name="Group 5"/>
            <p:cNvGrpSpPr>
              <a:grpSpLocks/>
            </p:cNvGrpSpPr>
            <p:nvPr/>
          </p:nvGrpSpPr>
          <p:grpSpPr bwMode="auto">
            <a:xfrm>
              <a:off x="528" y="2592"/>
              <a:ext cx="4560" cy="528"/>
              <a:chOff x="528" y="2064"/>
              <a:chExt cx="4560" cy="528"/>
            </a:xfrm>
          </p:grpSpPr>
          <p:sp>
            <p:nvSpPr>
              <p:cNvPr id="20535" name="Freeform 6"/>
              <p:cNvSpPr>
                <a:spLocks/>
              </p:cNvSpPr>
              <p:nvPr/>
            </p:nvSpPr>
            <p:spPr bwMode="auto">
              <a:xfrm>
                <a:off x="528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0536" name="Freeform 7"/>
              <p:cNvSpPr>
                <a:spLocks/>
              </p:cNvSpPr>
              <p:nvPr/>
            </p:nvSpPr>
            <p:spPr bwMode="auto">
              <a:xfrm>
                <a:off x="1440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0537" name="Freeform 8"/>
              <p:cNvSpPr>
                <a:spLocks/>
              </p:cNvSpPr>
              <p:nvPr/>
            </p:nvSpPr>
            <p:spPr bwMode="auto">
              <a:xfrm>
                <a:off x="2352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0538" name="Freeform 9"/>
              <p:cNvSpPr>
                <a:spLocks/>
              </p:cNvSpPr>
              <p:nvPr/>
            </p:nvSpPr>
            <p:spPr bwMode="auto">
              <a:xfrm>
                <a:off x="3264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0539" name="Freeform 10"/>
              <p:cNvSpPr>
                <a:spLocks/>
              </p:cNvSpPr>
              <p:nvPr/>
            </p:nvSpPr>
            <p:spPr bwMode="auto">
              <a:xfrm>
                <a:off x="4176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p:grpSp>
        <p:grpSp>
          <p:nvGrpSpPr>
            <p:cNvPr id="20516" name="Group 30"/>
            <p:cNvGrpSpPr>
              <a:grpSpLocks/>
            </p:cNvGrpSpPr>
            <p:nvPr/>
          </p:nvGrpSpPr>
          <p:grpSpPr bwMode="auto">
            <a:xfrm>
              <a:off x="432" y="2592"/>
              <a:ext cx="4704" cy="528"/>
              <a:chOff x="432" y="2592"/>
              <a:chExt cx="4704" cy="528"/>
            </a:xfrm>
          </p:grpSpPr>
          <p:grpSp>
            <p:nvGrpSpPr>
              <p:cNvPr id="20517" name="Group 31"/>
              <p:cNvGrpSpPr>
                <a:grpSpLocks/>
              </p:cNvGrpSpPr>
              <p:nvPr/>
            </p:nvGrpSpPr>
            <p:grpSpPr bwMode="auto">
              <a:xfrm>
                <a:off x="480" y="2592"/>
                <a:ext cx="4560" cy="528"/>
                <a:chOff x="528" y="2064"/>
                <a:chExt cx="4560" cy="528"/>
              </a:xfrm>
            </p:grpSpPr>
            <p:sp>
              <p:nvSpPr>
                <p:cNvPr id="20530" name="Freeform 32"/>
                <p:cNvSpPr>
                  <a:spLocks/>
                </p:cNvSpPr>
                <p:nvPr/>
              </p:nvSpPr>
              <p:spPr bwMode="auto">
                <a:xfrm>
                  <a:off x="528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0531" name="Freeform 33"/>
                <p:cNvSpPr>
                  <a:spLocks/>
                </p:cNvSpPr>
                <p:nvPr/>
              </p:nvSpPr>
              <p:spPr bwMode="auto">
                <a:xfrm>
                  <a:off x="1440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0532" name="Freeform 34"/>
                <p:cNvSpPr>
                  <a:spLocks/>
                </p:cNvSpPr>
                <p:nvPr/>
              </p:nvSpPr>
              <p:spPr bwMode="auto">
                <a:xfrm>
                  <a:off x="2352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0533" name="Freeform 35"/>
                <p:cNvSpPr>
                  <a:spLocks/>
                </p:cNvSpPr>
                <p:nvPr/>
              </p:nvSpPr>
              <p:spPr bwMode="auto">
                <a:xfrm>
                  <a:off x="3264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0534" name="Freeform 36"/>
                <p:cNvSpPr>
                  <a:spLocks/>
                </p:cNvSpPr>
                <p:nvPr/>
              </p:nvSpPr>
              <p:spPr bwMode="auto">
                <a:xfrm>
                  <a:off x="4176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518" name="Group 37"/>
              <p:cNvGrpSpPr>
                <a:grpSpLocks/>
              </p:cNvGrpSpPr>
              <p:nvPr/>
            </p:nvGrpSpPr>
            <p:grpSpPr bwMode="auto">
              <a:xfrm>
                <a:off x="576" y="2592"/>
                <a:ext cx="4560" cy="528"/>
                <a:chOff x="528" y="2064"/>
                <a:chExt cx="4560" cy="528"/>
              </a:xfrm>
            </p:grpSpPr>
            <p:sp>
              <p:nvSpPr>
                <p:cNvPr id="20525" name="Freeform 38"/>
                <p:cNvSpPr>
                  <a:spLocks/>
                </p:cNvSpPr>
                <p:nvPr/>
              </p:nvSpPr>
              <p:spPr bwMode="auto">
                <a:xfrm>
                  <a:off x="528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0526" name="Freeform 39"/>
                <p:cNvSpPr>
                  <a:spLocks/>
                </p:cNvSpPr>
                <p:nvPr/>
              </p:nvSpPr>
              <p:spPr bwMode="auto">
                <a:xfrm>
                  <a:off x="1440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0527" name="Freeform 40"/>
                <p:cNvSpPr>
                  <a:spLocks/>
                </p:cNvSpPr>
                <p:nvPr/>
              </p:nvSpPr>
              <p:spPr bwMode="auto">
                <a:xfrm>
                  <a:off x="2352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0528" name="Freeform 41"/>
                <p:cNvSpPr>
                  <a:spLocks/>
                </p:cNvSpPr>
                <p:nvPr/>
              </p:nvSpPr>
              <p:spPr bwMode="auto">
                <a:xfrm>
                  <a:off x="3264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0529" name="Freeform 42"/>
                <p:cNvSpPr>
                  <a:spLocks/>
                </p:cNvSpPr>
                <p:nvPr/>
              </p:nvSpPr>
              <p:spPr bwMode="auto">
                <a:xfrm>
                  <a:off x="4176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519" name="Group 43"/>
              <p:cNvGrpSpPr>
                <a:grpSpLocks/>
              </p:cNvGrpSpPr>
              <p:nvPr/>
            </p:nvGrpSpPr>
            <p:grpSpPr bwMode="auto">
              <a:xfrm>
                <a:off x="432" y="2592"/>
                <a:ext cx="4560" cy="528"/>
                <a:chOff x="528" y="2064"/>
                <a:chExt cx="4560" cy="528"/>
              </a:xfrm>
            </p:grpSpPr>
            <p:sp>
              <p:nvSpPr>
                <p:cNvPr id="20520" name="Freeform 44"/>
                <p:cNvSpPr>
                  <a:spLocks/>
                </p:cNvSpPr>
                <p:nvPr/>
              </p:nvSpPr>
              <p:spPr bwMode="auto">
                <a:xfrm>
                  <a:off x="528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0521" name="Freeform 45"/>
                <p:cNvSpPr>
                  <a:spLocks/>
                </p:cNvSpPr>
                <p:nvPr/>
              </p:nvSpPr>
              <p:spPr bwMode="auto">
                <a:xfrm>
                  <a:off x="1440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0522" name="Freeform 46"/>
                <p:cNvSpPr>
                  <a:spLocks/>
                </p:cNvSpPr>
                <p:nvPr/>
              </p:nvSpPr>
              <p:spPr bwMode="auto">
                <a:xfrm>
                  <a:off x="2352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0523" name="Freeform 47"/>
                <p:cNvSpPr>
                  <a:spLocks/>
                </p:cNvSpPr>
                <p:nvPr/>
              </p:nvSpPr>
              <p:spPr bwMode="auto">
                <a:xfrm>
                  <a:off x="3264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0524" name="Freeform 48"/>
                <p:cNvSpPr>
                  <a:spLocks/>
                </p:cNvSpPr>
                <p:nvPr/>
              </p:nvSpPr>
              <p:spPr bwMode="auto">
                <a:xfrm>
                  <a:off x="4176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2362200" y="4114800"/>
            <a:ext cx="7239000" cy="838200"/>
            <a:chOff x="528" y="2064"/>
            <a:chExt cx="4560" cy="528"/>
          </a:xfrm>
        </p:grpSpPr>
        <p:sp>
          <p:nvSpPr>
            <p:cNvPr id="20510" name="Freeform 51"/>
            <p:cNvSpPr>
              <a:spLocks/>
            </p:cNvSpPr>
            <p:nvPr/>
          </p:nvSpPr>
          <p:spPr bwMode="auto">
            <a:xfrm>
              <a:off x="528" y="2064"/>
              <a:ext cx="912" cy="528"/>
            </a:xfrm>
            <a:custGeom>
              <a:avLst/>
              <a:gdLst>
                <a:gd name="T0" fmla="*/ 0 w 912"/>
                <a:gd name="T1" fmla="*/ 528 h 528"/>
                <a:gd name="T2" fmla="*/ 912 w 912"/>
                <a:gd name="T3" fmla="*/ 0 h 528"/>
                <a:gd name="T4" fmla="*/ 912 w 912"/>
                <a:gd name="T5" fmla="*/ 528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528"/>
                  </a:moveTo>
                  <a:lnTo>
                    <a:pt x="912" y="0"/>
                  </a:lnTo>
                  <a:lnTo>
                    <a:pt x="912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0511" name="Freeform 52"/>
            <p:cNvSpPr>
              <a:spLocks/>
            </p:cNvSpPr>
            <p:nvPr/>
          </p:nvSpPr>
          <p:spPr bwMode="auto">
            <a:xfrm>
              <a:off x="1440" y="2064"/>
              <a:ext cx="912" cy="528"/>
            </a:xfrm>
            <a:custGeom>
              <a:avLst/>
              <a:gdLst>
                <a:gd name="T0" fmla="*/ 0 w 912"/>
                <a:gd name="T1" fmla="*/ 528 h 528"/>
                <a:gd name="T2" fmla="*/ 912 w 912"/>
                <a:gd name="T3" fmla="*/ 0 h 528"/>
                <a:gd name="T4" fmla="*/ 912 w 912"/>
                <a:gd name="T5" fmla="*/ 528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528"/>
                  </a:moveTo>
                  <a:lnTo>
                    <a:pt x="912" y="0"/>
                  </a:lnTo>
                  <a:lnTo>
                    <a:pt x="912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0512" name="Freeform 53"/>
            <p:cNvSpPr>
              <a:spLocks/>
            </p:cNvSpPr>
            <p:nvPr/>
          </p:nvSpPr>
          <p:spPr bwMode="auto">
            <a:xfrm>
              <a:off x="2352" y="2064"/>
              <a:ext cx="912" cy="528"/>
            </a:xfrm>
            <a:custGeom>
              <a:avLst/>
              <a:gdLst>
                <a:gd name="T0" fmla="*/ 0 w 912"/>
                <a:gd name="T1" fmla="*/ 528 h 528"/>
                <a:gd name="T2" fmla="*/ 912 w 912"/>
                <a:gd name="T3" fmla="*/ 0 h 528"/>
                <a:gd name="T4" fmla="*/ 912 w 912"/>
                <a:gd name="T5" fmla="*/ 528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528"/>
                  </a:moveTo>
                  <a:lnTo>
                    <a:pt x="912" y="0"/>
                  </a:lnTo>
                  <a:lnTo>
                    <a:pt x="912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0513" name="Freeform 54"/>
            <p:cNvSpPr>
              <a:spLocks/>
            </p:cNvSpPr>
            <p:nvPr/>
          </p:nvSpPr>
          <p:spPr bwMode="auto">
            <a:xfrm>
              <a:off x="3264" y="2064"/>
              <a:ext cx="912" cy="528"/>
            </a:xfrm>
            <a:custGeom>
              <a:avLst/>
              <a:gdLst>
                <a:gd name="T0" fmla="*/ 0 w 912"/>
                <a:gd name="T1" fmla="*/ 528 h 528"/>
                <a:gd name="T2" fmla="*/ 912 w 912"/>
                <a:gd name="T3" fmla="*/ 0 h 528"/>
                <a:gd name="T4" fmla="*/ 912 w 912"/>
                <a:gd name="T5" fmla="*/ 528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528"/>
                  </a:moveTo>
                  <a:lnTo>
                    <a:pt x="912" y="0"/>
                  </a:lnTo>
                  <a:lnTo>
                    <a:pt x="912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0514" name="Freeform 55"/>
            <p:cNvSpPr>
              <a:spLocks/>
            </p:cNvSpPr>
            <p:nvPr/>
          </p:nvSpPr>
          <p:spPr bwMode="auto">
            <a:xfrm>
              <a:off x="4176" y="2064"/>
              <a:ext cx="912" cy="528"/>
            </a:xfrm>
            <a:custGeom>
              <a:avLst/>
              <a:gdLst>
                <a:gd name="T0" fmla="*/ 0 w 912"/>
                <a:gd name="T1" fmla="*/ 528 h 528"/>
                <a:gd name="T2" fmla="*/ 912 w 912"/>
                <a:gd name="T3" fmla="*/ 0 h 528"/>
                <a:gd name="T4" fmla="*/ 912 w 912"/>
                <a:gd name="T5" fmla="*/ 528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528"/>
                  </a:moveTo>
                  <a:lnTo>
                    <a:pt x="912" y="0"/>
                  </a:lnTo>
                  <a:lnTo>
                    <a:pt x="912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sp>
        <p:nvSpPr>
          <p:cNvPr id="20506" name="Line 56"/>
          <p:cNvSpPr>
            <a:spLocks noChangeShapeType="1"/>
          </p:cNvSpPr>
          <p:nvPr/>
        </p:nvSpPr>
        <p:spPr bwMode="auto">
          <a:xfrm>
            <a:off x="20574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507" name="Line 57"/>
          <p:cNvSpPr>
            <a:spLocks noChangeShapeType="1"/>
          </p:cNvSpPr>
          <p:nvPr/>
        </p:nvSpPr>
        <p:spPr bwMode="auto">
          <a:xfrm>
            <a:off x="20574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508" name="Line 58"/>
          <p:cNvSpPr>
            <a:spLocks noChangeShapeType="1"/>
          </p:cNvSpPr>
          <p:nvPr/>
        </p:nvSpPr>
        <p:spPr bwMode="auto">
          <a:xfrm>
            <a:off x="2362200" y="4586288"/>
            <a:ext cx="7467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0509" name="Text Box 59"/>
          <p:cNvSpPr txBox="1">
            <a:spLocks noChangeArrowheads="1"/>
          </p:cNvSpPr>
          <p:nvPr/>
        </p:nvSpPr>
        <p:spPr bwMode="auto">
          <a:xfrm>
            <a:off x="2355850" y="4281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Avg</a:t>
            </a:r>
          </a:p>
        </p:txBody>
      </p:sp>
    </p:spTree>
    <p:extLst>
      <p:ext uri="{BB962C8B-B14F-4D97-AF65-F5344CB8AC3E}">
        <p14:creationId xmlns:p14="http://schemas.microsoft.com/office/powerpoint/2010/main" val="320825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5C2872-B0FA-453F-B298-CE704B41ABE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Desynchronized sources</a:t>
            </a:r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2362200" y="3048000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6 h 1968"/>
              <a:gd name="T4" fmla="*/ 2147483646 w 4416"/>
              <a:gd name="T5" fmla="*/ 2147483646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533" name="Line 11"/>
          <p:cNvSpPr>
            <a:spLocks noChangeShapeType="1"/>
          </p:cNvSpPr>
          <p:nvPr/>
        </p:nvSpPr>
        <p:spPr bwMode="auto">
          <a:xfrm>
            <a:off x="3810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534" name="Line 12"/>
          <p:cNvSpPr>
            <a:spLocks noChangeShapeType="1"/>
          </p:cNvSpPr>
          <p:nvPr/>
        </p:nvSpPr>
        <p:spPr bwMode="auto">
          <a:xfrm>
            <a:off x="5257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535" name="Line 13"/>
          <p:cNvSpPr>
            <a:spLocks noChangeShapeType="1"/>
          </p:cNvSpPr>
          <p:nvPr/>
        </p:nvSpPr>
        <p:spPr bwMode="auto">
          <a:xfrm flipH="1">
            <a:off x="6705600" y="3429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536" name="Text Box 14"/>
          <p:cNvSpPr txBox="1">
            <a:spLocks noChangeArrowheads="1"/>
          </p:cNvSpPr>
          <p:nvPr/>
        </p:nvSpPr>
        <p:spPr bwMode="auto">
          <a:xfrm>
            <a:off x="6553201" y="2971800"/>
            <a:ext cx="1497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Source A</a:t>
            </a:r>
          </a:p>
        </p:txBody>
      </p:sp>
      <p:sp>
        <p:nvSpPr>
          <p:cNvPr id="22537" name="Line 15"/>
          <p:cNvSpPr>
            <a:spLocks noChangeShapeType="1"/>
          </p:cNvSpPr>
          <p:nvPr/>
        </p:nvSpPr>
        <p:spPr bwMode="auto">
          <a:xfrm>
            <a:off x="38100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538" name="Oval 17"/>
          <p:cNvSpPr>
            <a:spLocks noChangeArrowheads="1"/>
          </p:cNvSpPr>
          <p:nvPr/>
        </p:nvSpPr>
        <p:spPr bwMode="auto">
          <a:xfrm>
            <a:off x="4419600" y="1524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22539" name="Oval 18"/>
          <p:cNvSpPr>
            <a:spLocks noChangeArrowheads="1"/>
          </p:cNvSpPr>
          <p:nvPr/>
        </p:nvSpPr>
        <p:spPr bwMode="auto">
          <a:xfrm>
            <a:off x="4419600" y="1905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22540" name="Oval 19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</a:t>
            </a:r>
          </a:p>
        </p:txBody>
      </p:sp>
      <p:sp>
        <p:nvSpPr>
          <p:cNvPr id="22541" name="Oval 20"/>
          <p:cNvSpPr>
            <a:spLocks noChangeArrowheads="1"/>
          </p:cNvSpPr>
          <p:nvPr/>
        </p:nvSpPr>
        <p:spPr bwMode="auto">
          <a:xfrm>
            <a:off x="4419600" y="26670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</a:t>
            </a:r>
          </a:p>
        </p:txBody>
      </p:sp>
      <p:sp>
        <p:nvSpPr>
          <p:cNvPr id="22542" name="Oval 21"/>
          <p:cNvSpPr>
            <a:spLocks noChangeArrowheads="1"/>
          </p:cNvSpPr>
          <p:nvPr/>
        </p:nvSpPr>
        <p:spPr bwMode="auto">
          <a:xfrm>
            <a:off x="5886450" y="2057400"/>
            <a:ext cx="4191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2543" name="Line 22"/>
          <p:cNvSpPr>
            <a:spLocks noChangeShapeType="1"/>
          </p:cNvSpPr>
          <p:nvPr/>
        </p:nvSpPr>
        <p:spPr bwMode="auto">
          <a:xfrm>
            <a:off x="4648200" y="16764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544" name="Line 23"/>
          <p:cNvSpPr>
            <a:spLocks noChangeShapeType="1"/>
          </p:cNvSpPr>
          <p:nvPr/>
        </p:nvSpPr>
        <p:spPr bwMode="auto">
          <a:xfrm>
            <a:off x="4648200" y="20574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545" name="Line 24"/>
          <p:cNvSpPr>
            <a:spLocks noChangeShapeType="1"/>
          </p:cNvSpPr>
          <p:nvPr/>
        </p:nvSpPr>
        <p:spPr bwMode="auto">
          <a:xfrm flipV="1">
            <a:off x="4648200" y="22860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546" name="Line 25"/>
          <p:cNvSpPr>
            <a:spLocks noChangeShapeType="1"/>
          </p:cNvSpPr>
          <p:nvPr/>
        </p:nvSpPr>
        <p:spPr bwMode="auto">
          <a:xfrm flipV="1">
            <a:off x="4648200" y="2362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547" name="Line 26"/>
          <p:cNvSpPr>
            <a:spLocks noChangeShapeType="1"/>
          </p:cNvSpPr>
          <p:nvPr/>
        </p:nvSpPr>
        <p:spPr bwMode="auto">
          <a:xfrm flipV="1">
            <a:off x="6324600" y="2286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548" name="Oval 27"/>
          <p:cNvSpPr>
            <a:spLocks noChangeArrowheads="1"/>
          </p:cNvSpPr>
          <p:nvPr/>
        </p:nvSpPr>
        <p:spPr bwMode="auto">
          <a:xfrm>
            <a:off x="7924800" y="2133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2549" name="Freeform 28"/>
          <p:cNvSpPr>
            <a:spLocks/>
          </p:cNvSpPr>
          <p:nvPr/>
        </p:nvSpPr>
        <p:spPr bwMode="auto">
          <a:xfrm>
            <a:off x="4568825" y="1435100"/>
            <a:ext cx="3524250" cy="427038"/>
          </a:xfrm>
          <a:custGeom>
            <a:avLst/>
            <a:gdLst>
              <a:gd name="T0" fmla="*/ 0 w 2220"/>
              <a:gd name="T1" fmla="*/ 0 h 269"/>
              <a:gd name="T2" fmla="*/ 2147483646 w 2220"/>
              <a:gd name="T3" fmla="*/ 2147483646 h 269"/>
              <a:gd name="T4" fmla="*/ 2147483646 w 2220"/>
              <a:gd name="T5" fmla="*/ 0 h 269"/>
              <a:gd name="T6" fmla="*/ 2147483646 w 2220"/>
              <a:gd name="T7" fmla="*/ 2147483646 h 269"/>
              <a:gd name="T8" fmla="*/ 2147483646 w 2220"/>
              <a:gd name="T9" fmla="*/ 2147483646 h 269"/>
              <a:gd name="T10" fmla="*/ 2147483646 w 2220"/>
              <a:gd name="T11" fmla="*/ 2147483646 h 269"/>
              <a:gd name="T12" fmla="*/ 2147483646 w 2220"/>
              <a:gd name="T13" fmla="*/ 2147483646 h 269"/>
              <a:gd name="T14" fmla="*/ 2147483646 w 2220"/>
              <a:gd name="T15" fmla="*/ 2147483646 h 269"/>
              <a:gd name="T16" fmla="*/ 2147483646 w 2220"/>
              <a:gd name="T17" fmla="*/ 2147483646 h 269"/>
              <a:gd name="T18" fmla="*/ 2147483646 w 2220"/>
              <a:gd name="T19" fmla="*/ 2147483646 h 269"/>
              <a:gd name="T20" fmla="*/ 2147483646 w 2220"/>
              <a:gd name="T21" fmla="*/ 2147483646 h 269"/>
              <a:gd name="T22" fmla="*/ 2147483646 w 2220"/>
              <a:gd name="T23" fmla="*/ 2147483646 h 269"/>
              <a:gd name="T24" fmla="*/ 2147483646 w 2220"/>
              <a:gd name="T25" fmla="*/ 2147483646 h 269"/>
              <a:gd name="T26" fmla="*/ 2147483646 w 2220"/>
              <a:gd name="T27" fmla="*/ 2147483646 h 269"/>
              <a:gd name="T28" fmla="*/ 2147483646 w 2220"/>
              <a:gd name="T29" fmla="*/ 2147483646 h 269"/>
              <a:gd name="T30" fmla="*/ 2147483646 w 2220"/>
              <a:gd name="T31" fmla="*/ 2147483646 h 26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20"/>
              <a:gd name="T49" fmla="*/ 0 h 269"/>
              <a:gd name="T50" fmla="*/ 2220 w 2220"/>
              <a:gd name="T51" fmla="*/ 269 h 26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20" h="269">
                <a:moveTo>
                  <a:pt x="0" y="0"/>
                </a:moveTo>
                <a:cubicBezTo>
                  <a:pt x="102" y="8"/>
                  <a:pt x="131" y="11"/>
                  <a:pt x="264" y="10"/>
                </a:cubicBezTo>
                <a:cubicBezTo>
                  <a:pt x="356" y="9"/>
                  <a:pt x="539" y="0"/>
                  <a:pt x="539" y="0"/>
                </a:cubicBezTo>
                <a:cubicBezTo>
                  <a:pt x="606" y="3"/>
                  <a:pt x="673" y="7"/>
                  <a:pt x="740" y="10"/>
                </a:cubicBezTo>
                <a:cubicBezTo>
                  <a:pt x="773" y="12"/>
                  <a:pt x="840" y="15"/>
                  <a:pt x="840" y="15"/>
                </a:cubicBezTo>
                <a:cubicBezTo>
                  <a:pt x="1034" y="34"/>
                  <a:pt x="914" y="27"/>
                  <a:pt x="1200" y="21"/>
                </a:cubicBezTo>
                <a:cubicBezTo>
                  <a:pt x="1415" y="24"/>
                  <a:pt x="1621" y="29"/>
                  <a:pt x="1834" y="42"/>
                </a:cubicBezTo>
                <a:cubicBezTo>
                  <a:pt x="1923" y="56"/>
                  <a:pt x="2006" y="84"/>
                  <a:pt x="2093" y="105"/>
                </a:cubicBezTo>
                <a:cubicBezTo>
                  <a:pt x="2127" y="122"/>
                  <a:pt x="2161" y="138"/>
                  <a:pt x="2193" y="158"/>
                </a:cubicBezTo>
                <a:cubicBezTo>
                  <a:pt x="2220" y="197"/>
                  <a:pt x="2177" y="231"/>
                  <a:pt x="2140" y="237"/>
                </a:cubicBezTo>
                <a:cubicBezTo>
                  <a:pt x="2032" y="254"/>
                  <a:pt x="1922" y="259"/>
                  <a:pt x="1813" y="269"/>
                </a:cubicBezTo>
                <a:cubicBezTo>
                  <a:pt x="1451" y="266"/>
                  <a:pt x="1131" y="262"/>
                  <a:pt x="782" y="237"/>
                </a:cubicBezTo>
                <a:cubicBezTo>
                  <a:pt x="716" y="221"/>
                  <a:pt x="637" y="225"/>
                  <a:pt x="571" y="222"/>
                </a:cubicBezTo>
                <a:cubicBezTo>
                  <a:pt x="510" y="212"/>
                  <a:pt x="447" y="207"/>
                  <a:pt x="386" y="195"/>
                </a:cubicBezTo>
                <a:cubicBezTo>
                  <a:pt x="273" y="174"/>
                  <a:pt x="167" y="134"/>
                  <a:pt x="58" y="100"/>
                </a:cubicBezTo>
                <a:cubicBezTo>
                  <a:pt x="53" y="96"/>
                  <a:pt x="43" y="89"/>
                  <a:pt x="43" y="89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550" name="Text Box 29"/>
          <p:cNvSpPr txBox="1">
            <a:spLocks noChangeArrowheads="1"/>
          </p:cNvSpPr>
          <p:nvPr/>
        </p:nvSpPr>
        <p:spPr bwMode="auto">
          <a:xfrm>
            <a:off x="5927725" y="1135063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RTT</a:t>
            </a:r>
          </a:p>
        </p:txBody>
      </p:sp>
      <p:grpSp>
        <p:nvGrpSpPr>
          <p:cNvPr id="22551" name="Group 53"/>
          <p:cNvGrpSpPr>
            <a:grpSpLocks/>
          </p:cNvGrpSpPr>
          <p:nvPr/>
        </p:nvGrpSpPr>
        <p:grpSpPr bwMode="auto">
          <a:xfrm>
            <a:off x="1981200" y="4114800"/>
            <a:ext cx="8382000" cy="838200"/>
            <a:chOff x="288" y="2592"/>
            <a:chExt cx="5280" cy="528"/>
          </a:xfrm>
        </p:grpSpPr>
        <p:grpSp>
          <p:nvGrpSpPr>
            <p:cNvPr id="22555" name="Group 52"/>
            <p:cNvGrpSpPr>
              <a:grpSpLocks/>
            </p:cNvGrpSpPr>
            <p:nvPr/>
          </p:nvGrpSpPr>
          <p:grpSpPr bwMode="auto">
            <a:xfrm>
              <a:off x="528" y="2592"/>
              <a:ext cx="5040" cy="528"/>
              <a:chOff x="528" y="2592"/>
              <a:chExt cx="5040" cy="528"/>
            </a:xfrm>
          </p:grpSpPr>
          <p:sp>
            <p:nvSpPr>
              <p:cNvPr id="22562" name="Freeform 6"/>
              <p:cNvSpPr>
                <a:spLocks/>
              </p:cNvSpPr>
              <p:nvPr/>
            </p:nvSpPr>
            <p:spPr bwMode="auto">
              <a:xfrm>
                <a:off x="528" y="2592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2563" name="Freeform 7"/>
              <p:cNvSpPr>
                <a:spLocks/>
              </p:cNvSpPr>
              <p:nvPr/>
            </p:nvSpPr>
            <p:spPr bwMode="auto">
              <a:xfrm>
                <a:off x="1440" y="2592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2564" name="Freeform 8"/>
              <p:cNvSpPr>
                <a:spLocks/>
              </p:cNvSpPr>
              <p:nvPr/>
            </p:nvSpPr>
            <p:spPr bwMode="auto">
              <a:xfrm>
                <a:off x="2352" y="2592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2565" name="Freeform 9"/>
              <p:cNvSpPr>
                <a:spLocks/>
              </p:cNvSpPr>
              <p:nvPr/>
            </p:nvSpPr>
            <p:spPr bwMode="auto">
              <a:xfrm>
                <a:off x="3264" y="2592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2566" name="Freeform 10"/>
              <p:cNvSpPr>
                <a:spLocks/>
              </p:cNvSpPr>
              <p:nvPr/>
            </p:nvSpPr>
            <p:spPr bwMode="auto">
              <a:xfrm>
                <a:off x="4176" y="2592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22567" name="Group 31"/>
              <p:cNvGrpSpPr>
                <a:grpSpLocks/>
              </p:cNvGrpSpPr>
              <p:nvPr/>
            </p:nvGrpSpPr>
            <p:grpSpPr bwMode="auto">
              <a:xfrm>
                <a:off x="768" y="2592"/>
                <a:ext cx="4560" cy="528"/>
                <a:chOff x="528" y="2064"/>
                <a:chExt cx="4560" cy="528"/>
              </a:xfrm>
            </p:grpSpPr>
            <p:sp>
              <p:nvSpPr>
                <p:cNvPr id="22574" name="Freeform 32"/>
                <p:cNvSpPr>
                  <a:spLocks/>
                </p:cNvSpPr>
                <p:nvPr/>
              </p:nvSpPr>
              <p:spPr bwMode="auto">
                <a:xfrm>
                  <a:off x="528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575" name="Freeform 33"/>
                <p:cNvSpPr>
                  <a:spLocks/>
                </p:cNvSpPr>
                <p:nvPr/>
              </p:nvSpPr>
              <p:spPr bwMode="auto">
                <a:xfrm>
                  <a:off x="1440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576" name="Freeform 34"/>
                <p:cNvSpPr>
                  <a:spLocks/>
                </p:cNvSpPr>
                <p:nvPr/>
              </p:nvSpPr>
              <p:spPr bwMode="auto">
                <a:xfrm>
                  <a:off x="2352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577" name="Freeform 35"/>
                <p:cNvSpPr>
                  <a:spLocks/>
                </p:cNvSpPr>
                <p:nvPr/>
              </p:nvSpPr>
              <p:spPr bwMode="auto">
                <a:xfrm>
                  <a:off x="3264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578" name="Freeform 36"/>
                <p:cNvSpPr>
                  <a:spLocks/>
                </p:cNvSpPr>
                <p:nvPr/>
              </p:nvSpPr>
              <p:spPr bwMode="auto">
                <a:xfrm>
                  <a:off x="4176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568" name="Group 37"/>
              <p:cNvGrpSpPr>
                <a:grpSpLocks/>
              </p:cNvGrpSpPr>
              <p:nvPr/>
            </p:nvGrpSpPr>
            <p:grpSpPr bwMode="auto">
              <a:xfrm>
                <a:off x="1008" y="2592"/>
                <a:ext cx="4560" cy="528"/>
                <a:chOff x="528" y="2064"/>
                <a:chExt cx="4560" cy="528"/>
              </a:xfrm>
            </p:grpSpPr>
            <p:sp>
              <p:nvSpPr>
                <p:cNvPr id="22569" name="Freeform 38"/>
                <p:cNvSpPr>
                  <a:spLocks/>
                </p:cNvSpPr>
                <p:nvPr/>
              </p:nvSpPr>
              <p:spPr bwMode="auto">
                <a:xfrm>
                  <a:off x="528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570" name="Freeform 39"/>
                <p:cNvSpPr>
                  <a:spLocks/>
                </p:cNvSpPr>
                <p:nvPr/>
              </p:nvSpPr>
              <p:spPr bwMode="auto">
                <a:xfrm>
                  <a:off x="1440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571" name="Freeform 40"/>
                <p:cNvSpPr>
                  <a:spLocks/>
                </p:cNvSpPr>
                <p:nvPr/>
              </p:nvSpPr>
              <p:spPr bwMode="auto">
                <a:xfrm>
                  <a:off x="2352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572" name="Freeform 41"/>
                <p:cNvSpPr>
                  <a:spLocks/>
                </p:cNvSpPr>
                <p:nvPr/>
              </p:nvSpPr>
              <p:spPr bwMode="auto">
                <a:xfrm>
                  <a:off x="3264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573" name="Freeform 42"/>
                <p:cNvSpPr>
                  <a:spLocks/>
                </p:cNvSpPr>
                <p:nvPr/>
              </p:nvSpPr>
              <p:spPr bwMode="auto">
                <a:xfrm>
                  <a:off x="4176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556" name="Group 43"/>
            <p:cNvGrpSpPr>
              <a:grpSpLocks/>
            </p:cNvGrpSpPr>
            <p:nvPr/>
          </p:nvGrpSpPr>
          <p:grpSpPr bwMode="auto">
            <a:xfrm>
              <a:off x="288" y="2592"/>
              <a:ext cx="4560" cy="528"/>
              <a:chOff x="528" y="2064"/>
              <a:chExt cx="4560" cy="528"/>
            </a:xfrm>
          </p:grpSpPr>
          <p:sp>
            <p:nvSpPr>
              <p:cNvPr id="22557" name="Freeform 44"/>
              <p:cNvSpPr>
                <a:spLocks/>
              </p:cNvSpPr>
              <p:nvPr/>
            </p:nvSpPr>
            <p:spPr bwMode="auto">
              <a:xfrm>
                <a:off x="528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2558" name="Freeform 45"/>
              <p:cNvSpPr>
                <a:spLocks/>
              </p:cNvSpPr>
              <p:nvPr/>
            </p:nvSpPr>
            <p:spPr bwMode="auto">
              <a:xfrm>
                <a:off x="1440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2559" name="Freeform 46"/>
              <p:cNvSpPr>
                <a:spLocks/>
              </p:cNvSpPr>
              <p:nvPr/>
            </p:nvSpPr>
            <p:spPr bwMode="auto">
              <a:xfrm>
                <a:off x="2352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2560" name="Freeform 47"/>
              <p:cNvSpPr>
                <a:spLocks/>
              </p:cNvSpPr>
              <p:nvPr/>
            </p:nvSpPr>
            <p:spPr bwMode="auto">
              <a:xfrm>
                <a:off x="3264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2561" name="Freeform 48"/>
              <p:cNvSpPr>
                <a:spLocks/>
              </p:cNvSpPr>
              <p:nvPr/>
            </p:nvSpPr>
            <p:spPr bwMode="auto">
              <a:xfrm>
                <a:off x="4176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552" name="Line 49"/>
          <p:cNvSpPr>
            <a:spLocks noChangeShapeType="1"/>
          </p:cNvSpPr>
          <p:nvPr/>
        </p:nvSpPr>
        <p:spPr bwMode="auto">
          <a:xfrm>
            <a:off x="20574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2553" name="Line 50"/>
          <p:cNvSpPr>
            <a:spLocks noChangeShapeType="1"/>
          </p:cNvSpPr>
          <p:nvPr/>
        </p:nvSpPr>
        <p:spPr bwMode="auto">
          <a:xfrm>
            <a:off x="2057400" y="4114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aphicFrame>
        <p:nvGraphicFramePr>
          <p:cNvPr id="22554" name="Object 54"/>
          <p:cNvGraphicFramePr>
            <a:graphicFrameLocks noChangeAspect="1"/>
          </p:cNvGraphicFramePr>
          <p:nvPr/>
        </p:nvGraphicFramePr>
        <p:xfrm>
          <a:off x="4038600" y="3328988"/>
          <a:ext cx="914400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4" imgW="583693" imgH="177646" progId="Equation.DSMT4">
                  <p:embed/>
                </p:oleObj>
              </mc:Choice>
              <mc:Fallback>
                <p:oleObj name="Equation" r:id="rId4" imgW="583693" imgH="177646" progId="Equation.DSMT4">
                  <p:embed/>
                  <p:pic>
                    <p:nvPicPr>
                      <p:cNvPr id="2255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28988"/>
                        <a:ext cx="914400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2E46F8-FB0E-4C45-8158-26F450FF81F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Desynchronized sources</a:t>
            </a:r>
          </a:p>
        </p:txBody>
      </p:sp>
      <p:sp>
        <p:nvSpPr>
          <p:cNvPr id="24580" name="Freeform 3"/>
          <p:cNvSpPr>
            <a:spLocks/>
          </p:cNvSpPr>
          <p:nvPr/>
        </p:nvSpPr>
        <p:spPr bwMode="auto">
          <a:xfrm>
            <a:off x="2362200" y="3048000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6 h 1968"/>
              <a:gd name="T4" fmla="*/ 2147483646 w 4416"/>
              <a:gd name="T5" fmla="*/ 2147483646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810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5257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6705600" y="34290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553201" y="2971800"/>
            <a:ext cx="2398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Aggregate Flow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8100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4586" name="Oval 11"/>
          <p:cNvSpPr>
            <a:spLocks noChangeArrowheads="1"/>
          </p:cNvSpPr>
          <p:nvPr/>
        </p:nvSpPr>
        <p:spPr bwMode="auto">
          <a:xfrm>
            <a:off x="4419600" y="15240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</a:t>
            </a:r>
          </a:p>
        </p:txBody>
      </p:sp>
      <p:sp>
        <p:nvSpPr>
          <p:cNvPr id="24587" name="Oval 12"/>
          <p:cNvSpPr>
            <a:spLocks noChangeArrowheads="1"/>
          </p:cNvSpPr>
          <p:nvPr/>
        </p:nvSpPr>
        <p:spPr bwMode="auto">
          <a:xfrm>
            <a:off x="4419600" y="1905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</a:t>
            </a:r>
          </a:p>
        </p:txBody>
      </p:sp>
      <p:sp>
        <p:nvSpPr>
          <p:cNvPr id="24588" name="Oval 13"/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</a:t>
            </a:r>
          </a:p>
        </p:txBody>
      </p:sp>
      <p:sp>
        <p:nvSpPr>
          <p:cNvPr id="24589" name="Oval 14"/>
          <p:cNvSpPr>
            <a:spLocks noChangeArrowheads="1"/>
          </p:cNvSpPr>
          <p:nvPr/>
        </p:nvSpPr>
        <p:spPr bwMode="auto">
          <a:xfrm>
            <a:off x="4419600" y="2667000"/>
            <a:ext cx="228600" cy="228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</a:t>
            </a:r>
          </a:p>
        </p:txBody>
      </p:sp>
      <p:sp>
        <p:nvSpPr>
          <p:cNvPr id="24590" name="Oval 15"/>
          <p:cNvSpPr>
            <a:spLocks noChangeArrowheads="1"/>
          </p:cNvSpPr>
          <p:nvPr/>
        </p:nvSpPr>
        <p:spPr bwMode="auto">
          <a:xfrm>
            <a:off x="5886450" y="2057400"/>
            <a:ext cx="419100" cy="381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>
            <a:off x="4648200" y="16764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4648200" y="20574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4593" name="Line 18"/>
          <p:cNvSpPr>
            <a:spLocks noChangeShapeType="1"/>
          </p:cNvSpPr>
          <p:nvPr/>
        </p:nvSpPr>
        <p:spPr bwMode="auto">
          <a:xfrm flipV="1">
            <a:off x="4648200" y="22860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4594" name="Line 19"/>
          <p:cNvSpPr>
            <a:spLocks noChangeShapeType="1"/>
          </p:cNvSpPr>
          <p:nvPr/>
        </p:nvSpPr>
        <p:spPr bwMode="auto">
          <a:xfrm flipV="1">
            <a:off x="4648200" y="23622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4595" name="Line 20"/>
          <p:cNvSpPr>
            <a:spLocks noChangeShapeType="1"/>
          </p:cNvSpPr>
          <p:nvPr/>
        </p:nvSpPr>
        <p:spPr bwMode="auto">
          <a:xfrm flipV="1">
            <a:off x="6324600" y="2286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4596" name="Oval 21"/>
          <p:cNvSpPr>
            <a:spLocks noChangeArrowheads="1"/>
          </p:cNvSpPr>
          <p:nvPr/>
        </p:nvSpPr>
        <p:spPr bwMode="auto">
          <a:xfrm>
            <a:off x="7924800" y="2133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a-IR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24597" name="Freeform 22"/>
          <p:cNvSpPr>
            <a:spLocks/>
          </p:cNvSpPr>
          <p:nvPr/>
        </p:nvSpPr>
        <p:spPr bwMode="auto">
          <a:xfrm>
            <a:off x="4568825" y="1435100"/>
            <a:ext cx="3524250" cy="427038"/>
          </a:xfrm>
          <a:custGeom>
            <a:avLst/>
            <a:gdLst>
              <a:gd name="T0" fmla="*/ 0 w 2220"/>
              <a:gd name="T1" fmla="*/ 0 h 269"/>
              <a:gd name="T2" fmla="*/ 2147483646 w 2220"/>
              <a:gd name="T3" fmla="*/ 2147483646 h 269"/>
              <a:gd name="T4" fmla="*/ 2147483646 w 2220"/>
              <a:gd name="T5" fmla="*/ 0 h 269"/>
              <a:gd name="T6" fmla="*/ 2147483646 w 2220"/>
              <a:gd name="T7" fmla="*/ 2147483646 h 269"/>
              <a:gd name="T8" fmla="*/ 2147483646 w 2220"/>
              <a:gd name="T9" fmla="*/ 2147483646 h 269"/>
              <a:gd name="T10" fmla="*/ 2147483646 w 2220"/>
              <a:gd name="T11" fmla="*/ 2147483646 h 269"/>
              <a:gd name="T12" fmla="*/ 2147483646 w 2220"/>
              <a:gd name="T13" fmla="*/ 2147483646 h 269"/>
              <a:gd name="T14" fmla="*/ 2147483646 w 2220"/>
              <a:gd name="T15" fmla="*/ 2147483646 h 269"/>
              <a:gd name="T16" fmla="*/ 2147483646 w 2220"/>
              <a:gd name="T17" fmla="*/ 2147483646 h 269"/>
              <a:gd name="T18" fmla="*/ 2147483646 w 2220"/>
              <a:gd name="T19" fmla="*/ 2147483646 h 269"/>
              <a:gd name="T20" fmla="*/ 2147483646 w 2220"/>
              <a:gd name="T21" fmla="*/ 2147483646 h 269"/>
              <a:gd name="T22" fmla="*/ 2147483646 w 2220"/>
              <a:gd name="T23" fmla="*/ 2147483646 h 269"/>
              <a:gd name="T24" fmla="*/ 2147483646 w 2220"/>
              <a:gd name="T25" fmla="*/ 2147483646 h 269"/>
              <a:gd name="T26" fmla="*/ 2147483646 w 2220"/>
              <a:gd name="T27" fmla="*/ 2147483646 h 269"/>
              <a:gd name="T28" fmla="*/ 2147483646 w 2220"/>
              <a:gd name="T29" fmla="*/ 2147483646 h 269"/>
              <a:gd name="T30" fmla="*/ 2147483646 w 2220"/>
              <a:gd name="T31" fmla="*/ 2147483646 h 26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20"/>
              <a:gd name="T49" fmla="*/ 0 h 269"/>
              <a:gd name="T50" fmla="*/ 2220 w 2220"/>
              <a:gd name="T51" fmla="*/ 269 h 26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20" h="269">
                <a:moveTo>
                  <a:pt x="0" y="0"/>
                </a:moveTo>
                <a:cubicBezTo>
                  <a:pt x="102" y="8"/>
                  <a:pt x="131" y="11"/>
                  <a:pt x="264" y="10"/>
                </a:cubicBezTo>
                <a:cubicBezTo>
                  <a:pt x="356" y="9"/>
                  <a:pt x="539" y="0"/>
                  <a:pt x="539" y="0"/>
                </a:cubicBezTo>
                <a:cubicBezTo>
                  <a:pt x="606" y="3"/>
                  <a:pt x="673" y="7"/>
                  <a:pt x="740" y="10"/>
                </a:cubicBezTo>
                <a:cubicBezTo>
                  <a:pt x="773" y="12"/>
                  <a:pt x="840" y="15"/>
                  <a:pt x="840" y="15"/>
                </a:cubicBezTo>
                <a:cubicBezTo>
                  <a:pt x="1034" y="34"/>
                  <a:pt x="914" y="27"/>
                  <a:pt x="1200" y="21"/>
                </a:cubicBezTo>
                <a:cubicBezTo>
                  <a:pt x="1415" y="24"/>
                  <a:pt x="1621" y="29"/>
                  <a:pt x="1834" y="42"/>
                </a:cubicBezTo>
                <a:cubicBezTo>
                  <a:pt x="1923" y="56"/>
                  <a:pt x="2006" y="84"/>
                  <a:pt x="2093" y="105"/>
                </a:cubicBezTo>
                <a:cubicBezTo>
                  <a:pt x="2127" y="122"/>
                  <a:pt x="2161" y="138"/>
                  <a:pt x="2193" y="158"/>
                </a:cubicBezTo>
                <a:cubicBezTo>
                  <a:pt x="2220" y="197"/>
                  <a:pt x="2177" y="231"/>
                  <a:pt x="2140" y="237"/>
                </a:cubicBezTo>
                <a:cubicBezTo>
                  <a:pt x="2032" y="254"/>
                  <a:pt x="1922" y="259"/>
                  <a:pt x="1813" y="269"/>
                </a:cubicBezTo>
                <a:cubicBezTo>
                  <a:pt x="1451" y="266"/>
                  <a:pt x="1131" y="262"/>
                  <a:pt x="782" y="237"/>
                </a:cubicBezTo>
                <a:cubicBezTo>
                  <a:pt x="716" y="221"/>
                  <a:pt x="637" y="225"/>
                  <a:pt x="571" y="222"/>
                </a:cubicBezTo>
                <a:cubicBezTo>
                  <a:pt x="510" y="212"/>
                  <a:pt x="447" y="207"/>
                  <a:pt x="386" y="195"/>
                </a:cubicBezTo>
                <a:cubicBezTo>
                  <a:pt x="273" y="174"/>
                  <a:pt x="167" y="134"/>
                  <a:pt x="58" y="100"/>
                </a:cubicBezTo>
                <a:cubicBezTo>
                  <a:pt x="53" y="96"/>
                  <a:pt x="43" y="89"/>
                  <a:pt x="43" y="89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4598" name="Text Box 23"/>
          <p:cNvSpPr txBox="1">
            <a:spLocks noChangeArrowheads="1"/>
          </p:cNvSpPr>
          <p:nvPr/>
        </p:nvSpPr>
        <p:spPr bwMode="auto">
          <a:xfrm>
            <a:off x="5927725" y="1135063"/>
            <a:ext cx="577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RTT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362200" y="4114800"/>
            <a:ext cx="7239000" cy="76200"/>
            <a:chOff x="528" y="2064"/>
            <a:chExt cx="4560" cy="528"/>
          </a:xfrm>
        </p:grpSpPr>
        <p:sp>
          <p:nvSpPr>
            <p:cNvPr id="24630" name="Freeform 51"/>
            <p:cNvSpPr>
              <a:spLocks/>
            </p:cNvSpPr>
            <p:nvPr/>
          </p:nvSpPr>
          <p:spPr bwMode="auto">
            <a:xfrm>
              <a:off x="528" y="2064"/>
              <a:ext cx="912" cy="528"/>
            </a:xfrm>
            <a:custGeom>
              <a:avLst/>
              <a:gdLst>
                <a:gd name="T0" fmla="*/ 0 w 912"/>
                <a:gd name="T1" fmla="*/ 528 h 528"/>
                <a:gd name="T2" fmla="*/ 912 w 912"/>
                <a:gd name="T3" fmla="*/ 0 h 528"/>
                <a:gd name="T4" fmla="*/ 912 w 912"/>
                <a:gd name="T5" fmla="*/ 528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528"/>
                  </a:moveTo>
                  <a:lnTo>
                    <a:pt x="912" y="0"/>
                  </a:lnTo>
                  <a:lnTo>
                    <a:pt x="912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4631" name="Freeform 52"/>
            <p:cNvSpPr>
              <a:spLocks/>
            </p:cNvSpPr>
            <p:nvPr/>
          </p:nvSpPr>
          <p:spPr bwMode="auto">
            <a:xfrm>
              <a:off x="1440" y="2064"/>
              <a:ext cx="912" cy="528"/>
            </a:xfrm>
            <a:custGeom>
              <a:avLst/>
              <a:gdLst>
                <a:gd name="T0" fmla="*/ 0 w 912"/>
                <a:gd name="T1" fmla="*/ 528 h 528"/>
                <a:gd name="T2" fmla="*/ 912 w 912"/>
                <a:gd name="T3" fmla="*/ 0 h 528"/>
                <a:gd name="T4" fmla="*/ 912 w 912"/>
                <a:gd name="T5" fmla="*/ 528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528"/>
                  </a:moveTo>
                  <a:lnTo>
                    <a:pt x="912" y="0"/>
                  </a:lnTo>
                  <a:lnTo>
                    <a:pt x="912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4632" name="Freeform 53"/>
            <p:cNvSpPr>
              <a:spLocks/>
            </p:cNvSpPr>
            <p:nvPr/>
          </p:nvSpPr>
          <p:spPr bwMode="auto">
            <a:xfrm>
              <a:off x="2352" y="2064"/>
              <a:ext cx="912" cy="528"/>
            </a:xfrm>
            <a:custGeom>
              <a:avLst/>
              <a:gdLst>
                <a:gd name="T0" fmla="*/ 0 w 912"/>
                <a:gd name="T1" fmla="*/ 528 h 528"/>
                <a:gd name="T2" fmla="*/ 912 w 912"/>
                <a:gd name="T3" fmla="*/ 0 h 528"/>
                <a:gd name="T4" fmla="*/ 912 w 912"/>
                <a:gd name="T5" fmla="*/ 528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528"/>
                  </a:moveTo>
                  <a:lnTo>
                    <a:pt x="912" y="0"/>
                  </a:lnTo>
                  <a:lnTo>
                    <a:pt x="912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4633" name="Freeform 54"/>
            <p:cNvSpPr>
              <a:spLocks/>
            </p:cNvSpPr>
            <p:nvPr/>
          </p:nvSpPr>
          <p:spPr bwMode="auto">
            <a:xfrm>
              <a:off x="3264" y="2064"/>
              <a:ext cx="912" cy="528"/>
            </a:xfrm>
            <a:custGeom>
              <a:avLst/>
              <a:gdLst>
                <a:gd name="T0" fmla="*/ 0 w 912"/>
                <a:gd name="T1" fmla="*/ 528 h 528"/>
                <a:gd name="T2" fmla="*/ 912 w 912"/>
                <a:gd name="T3" fmla="*/ 0 h 528"/>
                <a:gd name="T4" fmla="*/ 912 w 912"/>
                <a:gd name="T5" fmla="*/ 528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528"/>
                  </a:moveTo>
                  <a:lnTo>
                    <a:pt x="912" y="0"/>
                  </a:lnTo>
                  <a:lnTo>
                    <a:pt x="912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4634" name="Freeform 55"/>
            <p:cNvSpPr>
              <a:spLocks/>
            </p:cNvSpPr>
            <p:nvPr/>
          </p:nvSpPr>
          <p:spPr bwMode="auto">
            <a:xfrm>
              <a:off x="4176" y="2064"/>
              <a:ext cx="912" cy="528"/>
            </a:xfrm>
            <a:custGeom>
              <a:avLst/>
              <a:gdLst>
                <a:gd name="T0" fmla="*/ 0 w 912"/>
                <a:gd name="T1" fmla="*/ 528 h 528"/>
                <a:gd name="T2" fmla="*/ 912 w 912"/>
                <a:gd name="T3" fmla="*/ 0 h 528"/>
                <a:gd name="T4" fmla="*/ 912 w 912"/>
                <a:gd name="T5" fmla="*/ 528 h 528"/>
                <a:gd name="T6" fmla="*/ 0 60000 65536"/>
                <a:gd name="T7" fmla="*/ 0 60000 65536"/>
                <a:gd name="T8" fmla="*/ 0 60000 65536"/>
                <a:gd name="T9" fmla="*/ 0 w 912"/>
                <a:gd name="T10" fmla="*/ 0 h 528"/>
                <a:gd name="T11" fmla="*/ 912 w 912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528">
                  <a:moveTo>
                    <a:pt x="0" y="528"/>
                  </a:moveTo>
                  <a:lnTo>
                    <a:pt x="912" y="0"/>
                  </a:lnTo>
                  <a:lnTo>
                    <a:pt x="912" y="52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</p:grpSp>
      <p:sp>
        <p:nvSpPr>
          <p:cNvPr id="24600" name="Line 56"/>
          <p:cNvSpPr>
            <a:spLocks noChangeShapeType="1"/>
          </p:cNvSpPr>
          <p:nvPr/>
        </p:nvSpPr>
        <p:spPr bwMode="auto">
          <a:xfrm>
            <a:off x="20574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4601" name="Line 57"/>
          <p:cNvSpPr>
            <a:spLocks noChangeShapeType="1"/>
          </p:cNvSpPr>
          <p:nvPr/>
        </p:nvSpPr>
        <p:spPr bwMode="auto">
          <a:xfrm>
            <a:off x="20574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24602" name="Group 58"/>
          <p:cNvGrpSpPr>
            <a:grpSpLocks/>
          </p:cNvGrpSpPr>
          <p:nvPr/>
        </p:nvGrpSpPr>
        <p:grpSpPr bwMode="auto">
          <a:xfrm>
            <a:off x="1981200" y="5410200"/>
            <a:ext cx="8382000" cy="304800"/>
            <a:chOff x="288" y="2592"/>
            <a:chExt cx="5280" cy="528"/>
          </a:xfrm>
        </p:grpSpPr>
        <p:grpSp>
          <p:nvGrpSpPr>
            <p:cNvPr id="24606" name="Group 59"/>
            <p:cNvGrpSpPr>
              <a:grpSpLocks/>
            </p:cNvGrpSpPr>
            <p:nvPr/>
          </p:nvGrpSpPr>
          <p:grpSpPr bwMode="auto">
            <a:xfrm>
              <a:off x="528" y="2592"/>
              <a:ext cx="5040" cy="528"/>
              <a:chOff x="528" y="2592"/>
              <a:chExt cx="5040" cy="528"/>
            </a:xfrm>
          </p:grpSpPr>
          <p:sp>
            <p:nvSpPr>
              <p:cNvPr id="24613" name="Freeform 60"/>
              <p:cNvSpPr>
                <a:spLocks/>
              </p:cNvSpPr>
              <p:nvPr/>
            </p:nvSpPr>
            <p:spPr bwMode="auto">
              <a:xfrm>
                <a:off x="528" y="2592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614" name="Freeform 61"/>
              <p:cNvSpPr>
                <a:spLocks/>
              </p:cNvSpPr>
              <p:nvPr/>
            </p:nvSpPr>
            <p:spPr bwMode="auto">
              <a:xfrm>
                <a:off x="1440" y="2592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615" name="Freeform 62"/>
              <p:cNvSpPr>
                <a:spLocks/>
              </p:cNvSpPr>
              <p:nvPr/>
            </p:nvSpPr>
            <p:spPr bwMode="auto">
              <a:xfrm>
                <a:off x="2352" y="2592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616" name="Freeform 63"/>
              <p:cNvSpPr>
                <a:spLocks/>
              </p:cNvSpPr>
              <p:nvPr/>
            </p:nvSpPr>
            <p:spPr bwMode="auto">
              <a:xfrm>
                <a:off x="3264" y="2592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617" name="Freeform 64"/>
              <p:cNvSpPr>
                <a:spLocks/>
              </p:cNvSpPr>
              <p:nvPr/>
            </p:nvSpPr>
            <p:spPr bwMode="auto">
              <a:xfrm>
                <a:off x="4176" y="2592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24618" name="Group 65"/>
              <p:cNvGrpSpPr>
                <a:grpSpLocks/>
              </p:cNvGrpSpPr>
              <p:nvPr/>
            </p:nvGrpSpPr>
            <p:grpSpPr bwMode="auto">
              <a:xfrm>
                <a:off x="768" y="2592"/>
                <a:ext cx="4560" cy="528"/>
                <a:chOff x="528" y="2064"/>
                <a:chExt cx="4560" cy="528"/>
              </a:xfrm>
            </p:grpSpPr>
            <p:sp>
              <p:nvSpPr>
                <p:cNvPr id="24625" name="Freeform 66"/>
                <p:cNvSpPr>
                  <a:spLocks/>
                </p:cNvSpPr>
                <p:nvPr/>
              </p:nvSpPr>
              <p:spPr bwMode="auto">
                <a:xfrm>
                  <a:off x="528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626" name="Freeform 67"/>
                <p:cNvSpPr>
                  <a:spLocks/>
                </p:cNvSpPr>
                <p:nvPr/>
              </p:nvSpPr>
              <p:spPr bwMode="auto">
                <a:xfrm>
                  <a:off x="1440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627" name="Freeform 68"/>
                <p:cNvSpPr>
                  <a:spLocks/>
                </p:cNvSpPr>
                <p:nvPr/>
              </p:nvSpPr>
              <p:spPr bwMode="auto">
                <a:xfrm>
                  <a:off x="2352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628" name="Freeform 69"/>
                <p:cNvSpPr>
                  <a:spLocks/>
                </p:cNvSpPr>
                <p:nvPr/>
              </p:nvSpPr>
              <p:spPr bwMode="auto">
                <a:xfrm>
                  <a:off x="3264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629" name="Freeform 70"/>
                <p:cNvSpPr>
                  <a:spLocks/>
                </p:cNvSpPr>
                <p:nvPr/>
              </p:nvSpPr>
              <p:spPr bwMode="auto">
                <a:xfrm>
                  <a:off x="4176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619" name="Group 71"/>
              <p:cNvGrpSpPr>
                <a:grpSpLocks/>
              </p:cNvGrpSpPr>
              <p:nvPr/>
            </p:nvGrpSpPr>
            <p:grpSpPr bwMode="auto">
              <a:xfrm>
                <a:off x="1008" y="2592"/>
                <a:ext cx="4560" cy="528"/>
                <a:chOff x="528" y="2064"/>
                <a:chExt cx="4560" cy="528"/>
              </a:xfrm>
            </p:grpSpPr>
            <p:sp>
              <p:nvSpPr>
                <p:cNvPr id="24620" name="Freeform 72"/>
                <p:cNvSpPr>
                  <a:spLocks/>
                </p:cNvSpPr>
                <p:nvPr/>
              </p:nvSpPr>
              <p:spPr bwMode="auto">
                <a:xfrm>
                  <a:off x="528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621" name="Freeform 73"/>
                <p:cNvSpPr>
                  <a:spLocks/>
                </p:cNvSpPr>
                <p:nvPr/>
              </p:nvSpPr>
              <p:spPr bwMode="auto">
                <a:xfrm>
                  <a:off x="1440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622" name="Freeform 74"/>
                <p:cNvSpPr>
                  <a:spLocks/>
                </p:cNvSpPr>
                <p:nvPr/>
              </p:nvSpPr>
              <p:spPr bwMode="auto">
                <a:xfrm>
                  <a:off x="2352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623" name="Freeform 75"/>
                <p:cNvSpPr>
                  <a:spLocks/>
                </p:cNvSpPr>
                <p:nvPr/>
              </p:nvSpPr>
              <p:spPr bwMode="auto">
                <a:xfrm>
                  <a:off x="3264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624" name="Freeform 76"/>
                <p:cNvSpPr>
                  <a:spLocks/>
                </p:cNvSpPr>
                <p:nvPr/>
              </p:nvSpPr>
              <p:spPr bwMode="auto">
                <a:xfrm>
                  <a:off x="4176" y="2064"/>
                  <a:ext cx="912" cy="528"/>
                </a:xfrm>
                <a:custGeom>
                  <a:avLst/>
                  <a:gdLst>
                    <a:gd name="T0" fmla="*/ 0 w 912"/>
                    <a:gd name="T1" fmla="*/ 528 h 528"/>
                    <a:gd name="T2" fmla="*/ 912 w 912"/>
                    <a:gd name="T3" fmla="*/ 0 h 528"/>
                    <a:gd name="T4" fmla="*/ 912 w 912"/>
                    <a:gd name="T5" fmla="*/ 528 h 528"/>
                    <a:gd name="T6" fmla="*/ 0 60000 65536"/>
                    <a:gd name="T7" fmla="*/ 0 60000 65536"/>
                    <a:gd name="T8" fmla="*/ 0 60000 65536"/>
                    <a:gd name="T9" fmla="*/ 0 w 912"/>
                    <a:gd name="T10" fmla="*/ 0 h 528"/>
                    <a:gd name="T11" fmla="*/ 912 w 912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12" h="528">
                      <a:moveTo>
                        <a:pt x="0" y="528"/>
                      </a:moveTo>
                      <a:lnTo>
                        <a:pt x="912" y="0"/>
                      </a:lnTo>
                      <a:lnTo>
                        <a:pt x="912" y="528"/>
                      </a:lnTo>
                    </a:path>
                  </a:pathLst>
                </a:custGeom>
                <a:noFill/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CA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607" name="Group 77"/>
            <p:cNvGrpSpPr>
              <a:grpSpLocks/>
            </p:cNvGrpSpPr>
            <p:nvPr/>
          </p:nvGrpSpPr>
          <p:grpSpPr bwMode="auto">
            <a:xfrm>
              <a:off x="288" y="2592"/>
              <a:ext cx="4560" cy="528"/>
              <a:chOff x="528" y="2064"/>
              <a:chExt cx="4560" cy="528"/>
            </a:xfrm>
          </p:grpSpPr>
          <p:sp>
            <p:nvSpPr>
              <p:cNvPr id="24608" name="Freeform 78"/>
              <p:cNvSpPr>
                <a:spLocks/>
              </p:cNvSpPr>
              <p:nvPr/>
            </p:nvSpPr>
            <p:spPr bwMode="auto">
              <a:xfrm>
                <a:off x="528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609" name="Freeform 79"/>
              <p:cNvSpPr>
                <a:spLocks/>
              </p:cNvSpPr>
              <p:nvPr/>
            </p:nvSpPr>
            <p:spPr bwMode="auto">
              <a:xfrm>
                <a:off x="1440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610" name="Freeform 80"/>
              <p:cNvSpPr>
                <a:spLocks/>
              </p:cNvSpPr>
              <p:nvPr/>
            </p:nvSpPr>
            <p:spPr bwMode="auto">
              <a:xfrm>
                <a:off x="2352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611" name="Freeform 81"/>
              <p:cNvSpPr>
                <a:spLocks/>
              </p:cNvSpPr>
              <p:nvPr/>
            </p:nvSpPr>
            <p:spPr bwMode="auto">
              <a:xfrm>
                <a:off x="3264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612" name="Freeform 82"/>
              <p:cNvSpPr>
                <a:spLocks/>
              </p:cNvSpPr>
              <p:nvPr/>
            </p:nvSpPr>
            <p:spPr bwMode="auto">
              <a:xfrm>
                <a:off x="4176" y="2064"/>
                <a:ext cx="912" cy="528"/>
              </a:xfrm>
              <a:custGeom>
                <a:avLst/>
                <a:gdLst>
                  <a:gd name="T0" fmla="*/ 0 w 912"/>
                  <a:gd name="T1" fmla="*/ 528 h 528"/>
                  <a:gd name="T2" fmla="*/ 912 w 912"/>
                  <a:gd name="T3" fmla="*/ 0 h 528"/>
                  <a:gd name="T4" fmla="*/ 912 w 912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912"/>
                  <a:gd name="T10" fmla="*/ 0 h 528"/>
                  <a:gd name="T11" fmla="*/ 912 w 912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2" h="528">
                    <a:moveTo>
                      <a:pt x="0" y="528"/>
                    </a:moveTo>
                    <a:lnTo>
                      <a:pt x="912" y="0"/>
                    </a:lnTo>
                    <a:lnTo>
                      <a:pt x="912" y="528"/>
                    </a:lnTo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603" name="Line 83"/>
          <p:cNvSpPr>
            <a:spLocks noChangeShapeType="1"/>
          </p:cNvSpPr>
          <p:nvPr/>
        </p:nvSpPr>
        <p:spPr bwMode="auto">
          <a:xfrm>
            <a:off x="2362200" y="4129088"/>
            <a:ext cx="7467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4604" name="Text Box 84"/>
          <p:cNvSpPr txBox="1">
            <a:spLocks noChangeArrowheads="1"/>
          </p:cNvSpPr>
          <p:nvPr/>
        </p:nvSpPr>
        <p:spPr bwMode="auto">
          <a:xfrm>
            <a:off x="2355850" y="38242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99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rgbClr val="000099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Avg</a:t>
            </a:r>
          </a:p>
        </p:txBody>
      </p:sp>
      <p:graphicFrame>
        <p:nvGraphicFramePr>
          <p:cNvPr id="24605" name="Object 85"/>
          <p:cNvGraphicFramePr>
            <a:graphicFrameLocks noChangeAspect="1"/>
          </p:cNvGraphicFramePr>
          <p:nvPr/>
        </p:nvGraphicFramePr>
        <p:xfrm>
          <a:off x="4038600" y="3352801"/>
          <a:ext cx="91440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4" imgW="583693" imgH="177646" progId="Equation.DSMT4">
                  <p:embed/>
                </p:oleObj>
              </mc:Choice>
              <mc:Fallback>
                <p:oleObj name="Equation" r:id="rId4" imgW="583693" imgH="177646" progId="Equation.DSMT4">
                  <p:embed/>
                  <p:pic>
                    <p:nvPicPr>
                      <p:cNvPr id="24605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52801"/>
                        <a:ext cx="914400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083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Throughput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600199"/>
            <a:ext cx="10363200" cy="4838699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 smtClean="0"/>
              <a:t>Max</a:t>
            </a:r>
            <a:r>
              <a:rPr lang="en-CA" b="1" dirty="0"/>
              <a:t>. throughput </a:t>
            </a:r>
            <a:r>
              <a:rPr lang="en-CA" b="1" dirty="0" smtClean="0"/>
              <a:t>= W / RTT  bytes/sec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This is an upper bound</a:t>
            </a:r>
          </a:p>
          <a:p>
            <a:r>
              <a:rPr lang="en-CA" dirty="0" smtClean="0"/>
              <a:t>Actual </a:t>
            </a:r>
            <a:r>
              <a:rPr lang="en-CA" dirty="0"/>
              <a:t>throughput is smaller</a:t>
            </a:r>
            <a:endParaRPr lang="en-CA" dirty="0" smtClean="0"/>
          </a:p>
          <a:p>
            <a:pPr lvl="1"/>
            <a:r>
              <a:rPr lang="en-CA" dirty="0"/>
              <a:t>Average number in the send buffer is less than </a:t>
            </a:r>
            <a:r>
              <a:rPr lang="en-CA" dirty="0" smtClean="0"/>
              <a:t>W</a:t>
            </a:r>
          </a:p>
          <a:p>
            <a:pPr lvl="1"/>
            <a:r>
              <a:rPr lang="en-CA" dirty="0" smtClean="0"/>
              <a:t>Retransmissions</a:t>
            </a:r>
          </a:p>
          <a:p>
            <a:r>
              <a:rPr lang="en-CA" dirty="0" smtClean="0"/>
              <a:t>The </a:t>
            </a:r>
            <a:r>
              <a:rPr lang="en-CA" dirty="0"/>
              <a:t>throughput of a </a:t>
            </a:r>
            <a:r>
              <a:rPr lang="en-CA" dirty="0" smtClean="0"/>
              <a:t>host’s </a:t>
            </a:r>
            <a:r>
              <a:rPr lang="en-CA" dirty="0"/>
              <a:t>TCP send buffer is </a:t>
            </a:r>
            <a:r>
              <a:rPr lang="en-CA" dirty="0" smtClean="0"/>
              <a:t>the host’s </a:t>
            </a:r>
            <a:r>
              <a:rPr lang="en-CA" dirty="0"/>
              <a:t>send rate into the network (</a:t>
            </a:r>
            <a:r>
              <a:rPr lang="en-CA" dirty="0" smtClean="0"/>
              <a:t>including original </a:t>
            </a:r>
            <a:r>
              <a:rPr lang="en-CA" dirty="0"/>
              <a:t>transmissions and retransmissions)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19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TCP Send Window Size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99" y="1600200"/>
            <a:ext cx="10585451" cy="4648200"/>
          </a:xfrm>
        </p:spPr>
        <p:txBody>
          <a:bodyPr/>
          <a:lstStyle/>
          <a:p>
            <a:r>
              <a:rPr lang="en-CA" dirty="0"/>
              <a:t>TCP flow </a:t>
            </a:r>
            <a:r>
              <a:rPr lang="en-CA" dirty="0" smtClean="0"/>
              <a:t>control</a:t>
            </a:r>
          </a:p>
          <a:p>
            <a:pPr lvl="1"/>
            <a:r>
              <a:rPr lang="en-CA" sz="2400" dirty="0"/>
              <a:t>Avoid overloading </a:t>
            </a:r>
            <a:r>
              <a:rPr lang="en-CA" sz="2400" dirty="0" smtClean="0"/>
              <a:t>receiver</a:t>
            </a:r>
          </a:p>
          <a:p>
            <a:pPr lvl="1"/>
            <a:r>
              <a:rPr lang="en-CA" sz="2400" dirty="0" smtClean="0"/>
              <a:t>Receiver calculates flow control window size (</a:t>
            </a:r>
            <a:r>
              <a:rPr lang="en-CA" sz="2400" b="1" dirty="0" err="1" smtClean="0"/>
              <a:t>rwnd</a:t>
            </a:r>
            <a:r>
              <a:rPr lang="en-CA" sz="2400" dirty="0" smtClean="0"/>
              <a:t>) based on the available receiver buffer space</a:t>
            </a:r>
            <a:endParaRPr lang="en-CA" sz="2400" dirty="0"/>
          </a:p>
          <a:p>
            <a:pPr lvl="1"/>
            <a:r>
              <a:rPr lang="en-CA" sz="2400" dirty="0" smtClean="0"/>
              <a:t>Receiver sends flow control window size to sender in </a:t>
            </a:r>
            <a:r>
              <a:rPr lang="en-CA" sz="2400" dirty="0"/>
              <a:t>TCP segment heather</a:t>
            </a:r>
            <a:endParaRPr lang="en-CA" sz="2400" dirty="0" smtClean="0"/>
          </a:p>
          <a:p>
            <a:pPr lvl="1"/>
            <a:r>
              <a:rPr lang="en-CA" sz="2400" dirty="0" smtClean="0"/>
              <a:t>Sender keeps Send Window size less than most recently received </a:t>
            </a:r>
            <a:r>
              <a:rPr lang="en-CA" sz="2400" b="1" dirty="0" err="1" smtClean="0"/>
              <a:t>rwnd</a:t>
            </a:r>
            <a:r>
              <a:rPr lang="en-CA" sz="2400" dirty="0" smtClean="0"/>
              <a:t> value</a:t>
            </a:r>
          </a:p>
          <a:p>
            <a:r>
              <a:rPr lang="en-CA" sz="2800" dirty="0" smtClean="0"/>
              <a:t>TCP Congestion Control</a:t>
            </a:r>
          </a:p>
          <a:p>
            <a:pPr lvl="1"/>
            <a:r>
              <a:rPr lang="en-CA" sz="2400" dirty="0"/>
              <a:t>A</a:t>
            </a:r>
            <a:r>
              <a:rPr lang="en-CA" sz="2400" dirty="0" smtClean="0"/>
              <a:t>void </a:t>
            </a:r>
            <a:r>
              <a:rPr lang="en-CA" sz="2400" dirty="0"/>
              <a:t>overloading network</a:t>
            </a:r>
          </a:p>
          <a:p>
            <a:pPr lvl="1"/>
            <a:r>
              <a:rPr lang="en-CA" sz="2400" dirty="0" smtClean="0"/>
              <a:t>Sender estimates network </a:t>
            </a:r>
            <a:r>
              <a:rPr lang="en-CA" sz="2400" dirty="0"/>
              <a:t>congestion from “loss indications”</a:t>
            </a:r>
          </a:p>
          <a:p>
            <a:pPr lvl="1"/>
            <a:r>
              <a:rPr lang="en-CA" sz="2400" dirty="0" smtClean="0"/>
              <a:t>Sender calculates congestion window size (</a:t>
            </a:r>
            <a:r>
              <a:rPr lang="en-CA" sz="2400" b="1" dirty="0" err="1" smtClean="0"/>
              <a:t>cwnd</a:t>
            </a:r>
            <a:r>
              <a:rPr lang="en-CA" sz="2400" dirty="0" smtClean="0"/>
              <a:t>)</a:t>
            </a:r>
          </a:p>
          <a:p>
            <a:pPr lvl="1"/>
            <a:r>
              <a:rPr lang="en-CA" sz="2400" dirty="0" smtClean="0"/>
              <a:t>Sender </a:t>
            </a:r>
            <a:r>
              <a:rPr lang="en-CA" sz="2400" dirty="0"/>
              <a:t>keeps Send </a:t>
            </a:r>
            <a:r>
              <a:rPr lang="en-CA" sz="2400" dirty="0" smtClean="0"/>
              <a:t>Window size less </a:t>
            </a:r>
            <a:r>
              <a:rPr lang="en-CA" sz="2400" dirty="0"/>
              <a:t>than </a:t>
            </a:r>
            <a:r>
              <a:rPr lang="en-CA" sz="2400" dirty="0" smtClean="0"/>
              <a:t>a maximum </a:t>
            </a:r>
            <a:r>
              <a:rPr lang="en-CA" sz="2400" b="1" dirty="0" err="1" smtClean="0"/>
              <a:t>cwnd</a:t>
            </a:r>
            <a:r>
              <a:rPr lang="en-CA" sz="2400" dirty="0" smtClean="0"/>
              <a:t> value</a:t>
            </a:r>
          </a:p>
          <a:p>
            <a:r>
              <a:rPr lang="en-CA" sz="2800" b="1" dirty="0"/>
              <a:t>Sender sets W = min (</a:t>
            </a:r>
            <a:r>
              <a:rPr lang="en-CA" sz="2800" b="1" dirty="0" err="1" smtClean="0"/>
              <a:t>cwnd</a:t>
            </a:r>
            <a:r>
              <a:rPr lang="en-CA" sz="2800" b="1" dirty="0" smtClean="0"/>
              <a:t>, </a:t>
            </a:r>
            <a:r>
              <a:rPr lang="en-CA" sz="2800" b="1" dirty="0" err="1" smtClean="0"/>
              <a:t>rwnd</a:t>
            </a:r>
            <a:r>
              <a:rPr lang="en-CA" sz="2800" b="1" dirty="0" smtClean="0"/>
              <a:t>)</a:t>
            </a:r>
            <a:endParaRPr lang="en-CA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5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TCP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end-to-end control (no </a:t>
            </a:r>
            <a:r>
              <a:rPr lang="en-CA" dirty="0" smtClean="0"/>
              <a:t>network assistance)</a:t>
            </a:r>
          </a:p>
          <a:p>
            <a:r>
              <a:rPr lang="en-CA" dirty="0" smtClean="0"/>
              <a:t>Sender limits transmission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LastByteSent-LastByteAcked</a:t>
            </a:r>
            <a:r>
              <a:rPr lang="en-CA" dirty="0" smtClean="0"/>
              <a:t> ≤ </a:t>
            </a:r>
            <a:r>
              <a:rPr lang="en-CA" b="1" dirty="0" err="1" smtClean="0"/>
              <a:t>cwnd</a:t>
            </a:r>
            <a:endParaRPr lang="en-CA" b="1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Throughput ≤ </a:t>
            </a:r>
            <a:r>
              <a:rPr lang="en-CA" b="1" dirty="0" err="1" smtClean="0"/>
              <a:t>cwnd</a:t>
            </a:r>
            <a:r>
              <a:rPr lang="en-CA" dirty="0" smtClean="0"/>
              <a:t>/RTT	  bytes/sec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sz="1600" dirty="0"/>
              <a:t>Note: For now consider </a:t>
            </a:r>
            <a:r>
              <a:rPr lang="en-CA" sz="1600" b="1" dirty="0" err="1" smtClean="0"/>
              <a:t>rwnd</a:t>
            </a:r>
            <a:r>
              <a:rPr lang="en-CA" sz="1600" dirty="0" smtClean="0"/>
              <a:t> </a:t>
            </a:r>
            <a:r>
              <a:rPr lang="en-CA" sz="1600" dirty="0"/>
              <a:t>to be very large such that the send window size </a:t>
            </a:r>
            <a:r>
              <a:rPr lang="en-CA" sz="1600" dirty="0" smtClean="0"/>
              <a:t>is always set equal to </a:t>
            </a:r>
            <a:r>
              <a:rPr lang="en-CA" sz="1600" b="1" dirty="0" err="1" smtClean="0"/>
              <a:t>cwnd</a:t>
            </a:r>
            <a:endParaRPr lang="en-CA" sz="1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1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TCP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does </a:t>
            </a:r>
            <a:r>
              <a:rPr lang="en-CA" dirty="0" smtClean="0"/>
              <a:t>sender estimate network congestion?</a:t>
            </a:r>
          </a:p>
          <a:p>
            <a:pPr lvl="1"/>
            <a:r>
              <a:rPr lang="en-CA" dirty="0" smtClean="0"/>
              <a:t>Packet loss is considered as an indication of network congestion</a:t>
            </a:r>
          </a:p>
          <a:p>
            <a:pPr lvl="2"/>
            <a:r>
              <a:rPr lang="en-CA" dirty="0" smtClean="0"/>
              <a:t>Time Out</a:t>
            </a:r>
          </a:p>
          <a:p>
            <a:pPr lvl="2"/>
            <a:r>
              <a:rPr lang="en-CA" dirty="0" smtClean="0"/>
              <a:t>Duplicate </a:t>
            </a:r>
            <a:r>
              <a:rPr lang="en-CA" dirty="0" err="1" smtClean="0"/>
              <a:t>Acks</a:t>
            </a:r>
            <a:endParaRPr lang="en-CA" dirty="0" smtClean="0"/>
          </a:p>
          <a:p>
            <a:pPr lvl="1"/>
            <a:r>
              <a:rPr lang="en-CA" dirty="0"/>
              <a:t>TCP sender </a:t>
            </a:r>
            <a:r>
              <a:rPr lang="en-CA" dirty="0" smtClean="0"/>
              <a:t>reduces </a:t>
            </a:r>
            <a:r>
              <a:rPr lang="en-CA" dirty="0" err="1" smtClean="0"/>
              <a:t>cwnd</a:t>
            </a:r>
            <a:r>
              <a:rPr lang="en-CA" dirty="0" smtClean="0"/>
              <a:t> after a loss event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How does sender determine </a:t>
            </a:r>
            <a:r>
              <a:rPr lang="en-CA" b="1" dirty="0" err="1" smtClean="0"/>
              <a:t>cwnd</a:t>
            </a:r>
            <a:r>
              <a:rPr lang="en-CA" dirty="0" smtClean="0"/>
              <a:t> size?</a:t>
            </a:r>
          </a:p>
          <a:p>
            <a:pPr lvl="1"/>
            <a:r>
              <a:rPr lang="en-CA" dirty="0" smtClean="0"/>
              <a:t>Sender adjusts existing </a:t>
            </a:r>
            <a:r>
              <a:rPr lang="en-CA" dirty="0" err="1" smtClean="0"/>
              <a:t>cwnd</a:t>
            </a:r>
            <a:r>
              <a:rPr lang="en-CA" dirty="0" smtClean="0"/>
              <a:t> according to the loss events</a:t>
            </a:r>
          </a:p>
          <a:p>
            <a:pPr lvl="2"/>
            <a:r>
              <a:rPr lang="en-CA" dirty="0" smtClean="0"/>
              <a:t>AIMD (Additive Increase Multiplicative Decrease)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Transport</a:t>
            </a: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t>3-</a:t>
            </a:r>
            <a:fld id="{1CCD72FA-1D61-44A1-9F16-805BC25F5B1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MS PGothic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1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AIMD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168400"/>
            <a:ext cx="10274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senders can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increase sending rate until packet loss (congestion) occurs, then decrease sending rate on loss event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141" name="Text Box 13">
            <a:extLst>
              <a:ext uri="{FF2B5EF4-FFF2-40B4-BE49-F238E27FC236}">
                <a16:creationId xmlns:a16="http://schemas.microsoft.com/office/drawing/2014/main" id="{2FD36304-869C-CE42-8550-F12B5FFE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708" y="4380805"/>
            <a:ext cx="2769156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sawtooth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behavior: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probing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for bandwidth</a:t>
            </a: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F39215FA-39B5-484D-8395-F0F1A1C5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339" y="3774454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id="{D3F6ABF2-92A9-2C40-8D08-91E546062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189" y="5196854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38434DE2-13CB-044F-991F-ED186F20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164" y="5185741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1937BB13-75B0-4947-8F7E-C69526352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052" y="4869829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D3110501-FE57-9545-B9AC-7B103AF98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9602" y="4871416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AAAA55BA-D404-204C-AECA-45F566AEC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1664" y="5168279"/>
            <a:ext cx="525463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43AEBE7F-F2BB-5943-A7EA-ACC4591C9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127" y="5163516"/>
            <a:ext cx="0" cy="688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6F7F0A4B-818C-8448-8543-A37DAD19E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240" y="4849191"/>
            <a:ext cx="969963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19538173-60A5-BC46-A9E4-749776021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3440" y="4849191"/>
            <a:ext cx="11113" cy="835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30FAE305-421D-C042-8E51-7C7D81EEF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8202" y="5012704"/>
            <a:ext cx="666750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id="{031213C2-BAEE-5346-905B-3F89E1716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4952" y="4998416"/>
            <a:ext cx="0" cy="74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AEA390E0-709D-FA45-91DE-52C0460D6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5427" y="4746004"/>
            <a:ext cx="876300" cy="1014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C492E2-E058-BD40-8FFC-FCED8F0093C0}"/>
              </a:ext>
            </a:extLst>
          </p:cNvPr>
          <p:cNvGrpSpPr/>
          <p:nvPr/>
        </p:nvGrpSpPr>
        <p:grpSpPr>
          <a:xfrm>
            <a:off x="3439503" y="4254500"/>
            <a:ext cx="4602061" cy="2566366"/>
            <a:chOff x="4099903" y="3937000"/>
            <a:chExt cx="4602061" cy="2566366"/>
          </a:xfrm>
        </p:grpSpPr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id="{18CC901F-184A-1147-B991-15E65061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17142" y="4919761"/>
              <a:ext cx="227330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TCP sender  Sending rate</a:t>
              </a: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EF2F6AD0-B3EF-0B4C-88EA-BCCC113F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589" y="6176341"/>
              <a:ext cx="4143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11B2DFEF-102F-D74F-9B47-304A5DF4E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600" y="4203700"/>
              <a:ext cx="877" cy="1974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id="{27E5BB5F-DA02-D949-9477-C50B724C7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5452" y="6166816"/>
              <a:ext cx="576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38AC8E-A4ED-7042-8221-EEFB417FF7BA}"/>
              </a:ext>
            </a:extLst>
          </p:cNvPr>
          <p:cNvGrpSpPr/>
          <p:nvPr/>
        </p:nvGrpSpPr>
        <p:grpSpPr>
          <a:xfrm>
            <a:off x="965200" y="2146300"/>
            <a:ext cx="5054600" cy="1905000"/>
            <a:chOff x="0" y="4533900"/>
            <a:chExt cx="4762500" cy="1905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9A0FF2-0607-BD44-8404-E086F64972BE}"/>
                </a:ext>
              </a:extLst>
            </p:cNvPr>
            <p:cNvSpPr/>
            <p:nvPr/>
          </p:nvSpPr>
          <p:spPr>
            <a:xfrm>
              <a:off x="406846" y="4737100"/>
              <a:ext cx="4334880" cy="14351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83C5ED77-5FA7-AC4C-AB2A-245D62DB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91100"/>
              <a:ext cx="47625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increase sending rate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by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 maximum segment size every RTT until loss detected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91ECB6E6-4418-7243-B13D-E7E4DAE7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26670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dditive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F4C833-80E3-E14A-98F5-D02EBF4C0AC6}"/>
              </a:ext>
            </a:extLst>
          </p:cNvPr>
          <p:cNvGrpSpPr/>
          <p:nvPr/>
        </p:nvGrpSpPr>
        <p:grpSpPr>
          <a:xfrm>
            <a:off x="6007100" y="2197100"/>
            <a:ext cx="4749800" cy="1422400"/>
            <a:chOff x="38100" y="4533900"/>
            <a:chExt cx="4749800" cy="14224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D9889A-D576-6948-99EB-B6AAAAF94FF1}"/>
                </a:ext>
              </a:extLst>
            </p:cNvPr>
            <p:cNvSpPr/>
            <p:nvPr/>
          </p:nvSpPr>
          <p:spPr>
            <a:xfrm>
              <a:off x="342900" y="4686300"/>
              <a:ext cx="42672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12492D08-6387-3C44-BE8F-DFB7A535E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" y="4991100"/>
              <a:ext cx="47498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cut sending rate in half at each loss event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4FA342B4-82DA-FE44-A283-F18BBA2F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37465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M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ultiplicative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B9E571-5EFE-DF45-ABEE-F217088B731C}"/>
              </a:ext>
            </a:extLst>
          </p:cNvPr>
          <p:cNvGrpSpPr/>
          <p:nvPr/>
        </p:nvGrpSpPr>
        <p:grpSpPr>
          <a:xfrm>
            <a:off x="3952943" y="3784600"/>
            <a:ext cx="3599234" cy="1591283"/>
            <a:chOff x="3965643" y="3797300"/>
            <a:chExt cx="3599234" cy="15912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8081F5-35B5-A849-A6DC-D92ECEF0752A}"/>
                </a:ext>
              </a:extLst>
            </p:cNvPr>
            <p:cNvGrpSpPr/>
            <p:nvPr/>
          </p:nvGrpSpPr>
          <p:grpSpPr>
            <a:xfrm>
              <a:off x="3965643" y="4159386"/>
              <a:ext cx="3599234" cy="1229197"/>
              <a:chOff x="3965643" y="4159386"/>
              <a:chExt cx="3599234" cy="122919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1079667-0DAA-D94E-A312-DB3C9977F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128" y="4163438"/>
                <a:ext cx="0" cy="10562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4E7717F-1A0D-FF4E-812D-3FD618E5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128" y="4163438"/>
                <a:ext cx="0" cy="12213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D125F63-AD27-6B45-AE19-4ABD9BFAA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630" y="4163438"/>
                <a:ext cx="0" cy="122514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2EFC86-C803-E843-B374-808FCECB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941" y="4171542"/>
                <a:ext cx="0" cy="12043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19D5D13-5D07-4C47-B49B-8AC41BCD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500" y="4165056"/>
                <a:ext cx="0" cy="119380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49C30FB-E09A-8645-AF59-0F93ED23D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743" y="4159386"/>
                <a:ext cx="0" cy="11065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CE80244-8AE8-9244-8BD7-F7A494EF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5643" y="4162357"/>
                <a:ext cx="359923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3311EB-6DA1-BE40-8300-E0A7E76CCC9C}"/>
                </a:ext>
              </a:extLst>
            </p:cNvPr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745885-D0C9-5C4A-8189-6C1C08532D61}"/>
              </a:ext>
            </a:extLst>
          </p:cNvPr>
          <p:cNvGrpSpPr/>
          <p:nvPr/>
        </p:nvGrpSpPr>
        <p:grpSpPr>
          <a:xfrm>
            <a:off x="4108450" y="3622675"/>
            <a:ext cx="3819526" cy="1695450"/>
            <a:chOff x="4108450" y="3622675"/>
            <a:chExt cx="3819526" cy="169545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8174FE-3375-6647-833E-1BBA1779B8E0}"/>
                </a:ext>
              </a:extLst>
            </p:cNvPr>
            <p:cNvGrpSpPr/>
            <p:nvPr/>
          </p:nvGrpSpPr>
          <p:grpSpPr>
            <a:xfrm>
              <a:off x="4108450" y="3975100"/>
              <a:ext cx="3819526" cy="1343025"/>
              <a:chOff x="4108450" y="3975100"/>
              <a:chExt cx="3819526" cy="134302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9182BCB-9C63-4F4E-9BFE-C6ED53E720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5350" y="3981450"/>
                <a:ext cx="679450" cy="125412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530988-F896-F240-A4FD-4D4D80C11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450" y="3975100"/>
                <a:ext cx="3816350" cy="133985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D2A9933-F916-0E46-A509-25FD8F001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0475" y="3978275"/>
                <a:ext cx="2854325" cy="129857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DE4AE1E-DD47-A648-8E75-B628D3E56B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7050" y="3984625"/>
                <a:ext cx="2320926" cy="13335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C801921-8F99-4345-AADF-C79B5379A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5900" y="3984625"/>
                <a:ext cx="1358900" cy="11938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7A7E738-8F7C-B641-98A4-26125EAB1AA9}"/>
                </a:ext>
              </a:extLst>
            </p:cNvPr>
            <p:cNvCxnSpPr/>
            <p:nvPr/>
          </p:nvCxnSpPr>
          <p:spPr>
            <a:xfrm flipV="1">
              <a:off x="7921625" y="3622675"/>
              <a:ext cx="0" cy="3587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F67FBF66-1006-C849-9ABA-320AB4C17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9216</TotalTime>
  <Words>2786</Words>
  <Application>Microsoft Office PowerPoint</Application>
  <PresentationFormat>Widescreen</PresentationFormat>
  <Paragraphs>670</Paragraphs>
  <Slides>48</Slides>
  <Notes>29</Notes>
  <HiddenSlides>1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6" baseType="lpstr">
      <vt:lpstr>MS PGothic</vt:lpstr>
      <vt:lpstr>MS PGothic</vt:lpstr>
      <vt:lpstr>Arial</vt:lpstr>
      <vt:lpstr>Calibri</vt:lpstr>
      <vt:lpstr>Calibri Light</vt:lpstr>
      <vt:lpstr>Comic Sans MS</vt:lpstr>
      <vt:lpstr>Courier</vt:lpstr>
      <vt:lpstr>Courier New</vt:lpstr>
      <vt:lpstr>Gill Sans MT</vt:lpstr>
      <vt:lpstr>Symbol</vt:lpstr>
      <vt:lpstr>Tahoma</vt:lpstr>
      <vt:lpstr>Times New Roman</vt:lpstr>
      <vt:lpstr>Wingdings</vt:lpstr>
      <vt:lpstr>Office Theme</vt:lpstr>
      <vt:lpstr>Default Design</vt:lpstr>
      <vt:lpstr>1_Default Design</vt:lpstr>
      <vt:lpstr>12_Default Design</vt:lpstr>
      <vt:lpstr>Equation</vt:lpstr>
      <vt:lpstr>PowerPoint Presentation</vt:lpstr>
      <vt:lpstr>Chapter 3: roadmap</vt:lpstr>
      <vt:lpstr>Sliding Window protocol </vt:lpstr>
      <vt:lpstr>Window Size Controls Sending Rate</vt:lpstr>
      <vt:lpstr>Throughput</vt:lpstr>
      <vt:lpstr>TCP Send Window Size</vt:lpstr>
      <vt:lpstr>TCP Congestion Control</vt:lpstr>
      <vt:lpstr>TCP Congestion Control</vt:lpstr>
      <vt:lpstr>TCP congestion control: AIMD</vt:lpstr>
      <vt:lpstr>TCP AIMD: more</vt:lpstr>
      <vt:lpstr>TCP congestion control: details</vt:lpstr>
      <vt:lpstr>TCP slow start </vt:lpstr>
      <vt:lpstr>TCP: from slow start to congestion avoidance</vt:lpstr>
      <vt:lpstr>TCP Reno (example scenario)</vt:lpstr>
      <vt:lpstr>Summary (TCP Reno)</vt:lpstr>
      <vt:lpstr>Summary: TCP congestion control</vt:lpstr>
      <vt:lpstr>Summary: TCP congestion control</vt:lpstr>
      <vt:lpstr>Fast Recovery entry and exit</vt:lpstr>
      <vt:lpstr>TCP throughput</vt:lpstr>
      <vt:lpstr>TCP fairness</vt:lpstr>
      <vt:lpstr>Q: is TCP Fair?</vt:lpstr>
      <vt:lpstr>Fairness: must all network apps be “fair”?</vt:lpstr>
      <vt:lpstr>TCP in high-speed links</vt:lpstr>
      <vt:lpstr>Tier-1 ISP: e.g., Sprint</vt:lpstr>
      <vt:lpstr>Problem: window size</vt:lpstr>
      <vt:lpstr>Problem: window size</vt:lpstr>
      <vt:lpstr>Problem: window size</vt:lpstr>
      <vt:lpstr>High capacity network</vt:lpstr>
      <vt:lpstr>TCP throughput on a 200 Mbps link</vt:lpstr>
      <vt:lpstr>Side effect of large windows</vt:lpstr>
      <vt:lpstr>High capacity networks</vt:lpstr>
      <vt:lpstr>Additive increase is still too slow</vt:lpstr>
      <vt:lpstr>Solution?</vt:lpstr>
      <vt:lpstr>TCP CUBIC</vt:lpstr>
      <vt:lpstr>TCP CUBIC</vt:lpstr>
      <vt:lpstr>TCP and the congested “bottleneck link”</vt:lpstr>
      <vt:lpstr>TCP and the congested “bottleneck link”</vt:lpstr>
      <vt:lpstr>Congestion Avoidance</vt:lpstr>
      <vt:lpstr>Delay-based TCP congestion control</vt:lpstr>
      <vt:lpstr>Delay-based TCP congestion control</vt:lpstr>
      <vt:lpstr>Explicit congestion notification (ECN)</vt:lpstr>
      <vt:lpstr>Random Early Detection (RED)</vt:lpstr>
      <vt:lpstr>RED Drop Probabilities</vt:lpstr>
      <vt:lpstr>Properties of RED</vt:lpstr>
      <vt:lpstr>Synchronization of sources</vt:lpstr>
      <vt:lpstr>Synchronization of sources</vt:lpstr>
      <vt:lpstr>Desynchronized sources</vt:lpstr>
      <vt:lpstr>Desynchronized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Massoud Hashemi</cp:lastModifiedBy>
  <cp:revision>413</cp:revision>
  <dcterms:created xsi:type="dcterms:W3CDTF">2020-01-18T07:24:59Z</dcterms:created>
  <dcterms:modified xsi:type="dcterms:W3CDTF">2023-12-10T20:07:43Z</dcterms:modified>
</cp:coreProperties>
</file>