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26"/>
  </p:notesMasterIdLst>
  <p:sldIdLst>
    <p:sldId id="960" r:id="rId3"/>
    <p:sldId id="1248" r:id="rId4"/>
    <p:sldId id="1249" r:id="rId5"/>
    <p:sldId id="1250" r:id="rId6"/>
    <p:sldId id="1251" r:id="rId7"/>
    <p:sldId id="1252" r:id="rId8"/>
    <p:sldId id="1253" r:id="rId9"/>
    <p:sldId id="1254" r:id="rId10"/>
    <p:sldId id="1255" r:id="rId11"/>
    <p:sldId id="1256" r:id="rId12"/>
    <p:sldId id="1257" r:id="rId13"/>
    <p:sldId id="1259" r:id="rId14"/>
    <p:sldId id="1260" r:id="rId15"/>
    <p:sldId id="1261" r:id="rId16"/>
    <p:sldId id="1262" r:id="rId17"/>
    <p:sldId id="1263" r:id="rId18"/>
    <p:sldId id="1242" r:id="rId19"/>
    <p:sldId id="1264" r:id="rId20"/>
    <p:sldId id="1243" r:id="rId21"/>
    <p:sldId id="1245" r:id="rId22"/>
    <p:sldId id="1244" r:id="rId23"/>
    <p:sldId id="1246" r:id="rId24"/>
    <p:sldId id="1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oud Hashemi" initials="MH" lastIdx="2" clrIdx="0">
    <p:extLst>
      <p:ext uri="{19B8F6BF-5375-455C-9EA6-DF929625EA0E}">
        <p15:presenceInfo xmlns:p15="http://schemas.microsoft.com/office/powerpoint/2012/main" userId="Massoud Hash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843"/>
    <p:restoredTop sz="72202"/>
  </p:normalViewPr>
  <p:slideViewPr>
    <p:cSldViewPr snapToGrid="0" snapToObjects="1">
      <p:cViewPr varScale="1">
        <p:scale>
          <a:sx n="93" d="100"/>
          <a:sy n="93" d="100"/>
        </p:scale>
        <p:origin x="74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5T18:55:23.418" idx="2">
    <p:pos x="10" y="10"/>
    <p:text>اصلاح جدول برای لینک ورودی یا توضیح</p:text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8B655E-E024-4B11-9642-81A046DAF32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82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4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033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51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0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6C329-F8AF-4B57-B113-5C887318D1C4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6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9D32A2-D37B-44B4-9949-E9A7B15468E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776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D513F1-A903-4FB7-AED3-59DC8A51596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07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284A7-A8CF-44FB-880E-C726359C628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860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45090D-6435-4CC7-A242-BD574FD4F58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93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3CBCB6-9B4A-47E0-87F5-60B3187A4181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Two simple multiple access control techniques.</a:t>
            </a:r>
          </a:p>
          <a:p>
            <a:endParaRPr lang="en-US" altLang="en-US" smtClean="0"/>
          </a:p>
          <a:p>
            <a:r>
              <a:rPr lang="en-US" altLang="en-US" smtClean="0"/>
              <a:t>Each mobile</a:t>
            </a:r>
            <a:r>
              <a:rPr lang="ja-JP" altLang="en-US" smtClean="0"/>
              <a:t>’</a:t>
            </a:r>
            <a:r>
              <a:rPr lang="en-US" altLang="ja-JP" smtClean="0"/>
              <a:t>s share of the bandwidth is divided into portions for the uplink and the downlink. Also, possibly, out of band signaling.</a:t>
            </a:r>
          </a:p>
          <a:p>
            <a:endParaRPr lang="en-US" altLang="en-US" smtClean="0"/>
          </a:p>
          <a:p>
            <a:r>
              <a:rPr lang="en-US" altLang="en-US" smtClean="0"/>
              <a:t>As we will see, used in AMPS, GSM, IS-54/136</a:t>
            </a:r>
          </a:p>
        </p:txBody>
      </p:sp>
    </p:spTree>
    <p:extLst>
      <p:ext uri="{BB962C8B-B14F-4D97-AF65-F5344CB8AC3E}">
        <p14:creationId xmlns:p14="http://schemas.microsoft.com/office/powerpoint/2010/main" val="180496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C7FC06-8DFA-4F74-84F1-EF2313A415A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1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FA17D8-6E69-4EA7-9386-2B4C6418C70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378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17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C828A-780C-4922-B852-F8A70FDC490C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1B8143ED-D29B-4615-B127-26E4E507E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43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50D3-6EC9-4EB2-87A7-042915624357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E9A7AB11-7DED-4F8B-842B-218ECAC6E2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66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0CDCB-00B9-402B-9BDE-4C50A6B59D29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54DA98B-FD19-4B19-A96E-F730DF5BC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34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23CD5-CBA6-4D51-B6A5-3323FC9EF550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DDE3124-7EF8-446B-BB4A-30DD46F20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06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EB4E7-A209-4A77-92D1-650D881916E8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5605DAE8-B3CE-40CA-B6F1-B9F53B511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80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6D1A-6A10-437B-80ED-F0234464160E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A6023BE-A436-44B5-9EE5-EB44D7851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96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4BC0-6815-4361-998C-90A00F82F361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FFC8F4D-5AA6-434A-9B2F-3BD230A18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072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48F8F-C79A-435D-9868-8EDB109E65A7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</a:t>
            </a:r>
            <a:fld id="{E882CC8C-C3F3-401D-B179-D03D5E09F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62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6B5299E-E406-4D90-97E1-4D14A5609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39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3905-A3D4-4853-A864-452A0EF782F4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7ED167B-E1C4-476F-B58D-63598BFDA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89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B606-B780-4ACB-852C-35427C52F79F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7C2219F9-2DF7-4899-BE01-776DFD2C3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4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17B2D-6F10-4460-9F91-E9697DD3D2D8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469AA089-0762-4C74-8216-6A2E536AD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B4048FD-1833-4050-8CB6-3447BE6CAA91}" type="datetime1">
              <a:rPr lang="en-US" altLang="en-US"/>
              <a:pPr>
                <a:defRPr/>
              </a:pPr>
              <a:t>12/3/2022</a:t>
            </a:fld>
            <a:endParaRPr lang="en-US" alt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67475"/>
            <a:ext cx="3860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B0393FEA-42DD-4672-A6EE-C4297D710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6EE5394A-AB8B-41E8-AD9A-E6632D25B6D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service model</a:t>
            </a:r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2133601" y="1430338"/>
            <a:ext cx="75549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What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service model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 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channel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transporting datagrams from sender to receiver?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54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966913" y="2587625"/>
            <a:ext cx="3810000" cy="25288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example services for individual datagrams: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/>
              <a:t>guaranteed delivery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/>
              <a:t>guaranteed delivery with less than 40 msec delay</a:t>
            </a:r>
          </a:p>
        </p:txBody>
      </p:sp>
      <p:sp>
        <p:nvSpPr>
          <p:cNvPr id="27655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6083300" y="2579689"/>
            <a:ext cx="3810000" cy="3686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example services for a flow of datagrams:</a:t>
            </a:r>
          </a:p>
          <a:p>
            <a:r>
              <a:rPr lang="en-US" altLang="en-US" sz="2400"/>
              <a:t>in-order datagram delivery</a:t>
            </a:r>
          </a:p>
          <a:p>
            <a:r>
              <a:rPr lang="en-US" altLang="en-US" sz="2400"/>
              <a:t>guaranteed minimum bandwidth to flow</a:t>
            </a:r>
          </a:p>
          <a:p>
            <a:r>
              <a:rPr lang="en-US" altLang="en-US" sz="2400"/>
              <a:t>restrictions on changes in inter-packet spacing</a:t>
            </a:r>
          </a:p>
          <a:p>
            <a:endParaRPr lang="en-US" altLang="en-US" sz="2400"/>
          </a:p>
        </p:txBody>
      </p:sp>
      <p:pic>
        <p:nvPicPr>
          <p:cNvPr id="2765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1033464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72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40264BE2-67C4-4F67-A366-7FE204F3F31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8676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957263"/>
            <a:ext cx="7024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1301"/>
            <a:ext cx="7772400" cy="974725"/>
          </a:xfrm>
        </p:spPr>
        <p:txBody>
          <a:bodyPr/>
          <a:lstStyle/>
          <a:p>
            <a:r>
              <a:rPr lang="en-US" altLang="en-US" smtClean="0"/>
              <a:t>Network layer service models:</a:t>
            </a:r>
            <a:endParaRPr lang="en-US" altLang="en-US" sz="4800"/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1833564" y="1506539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Architecture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ATM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490914" y="1506539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best effort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CBR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VBR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ABR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UBR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4824414" y="1801814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Bandwidth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guaranteed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guaranteed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minimum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none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6224589" y="1801814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6948488" y="1811339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7805739" y="1811339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8805864" y="1525589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Congestion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(inferred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via loss)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congestion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congestion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6196013" y="1374776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Guarantees ?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4914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>
            <a:off x="2170114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88" name="Line 25"/>
          <p:cNvSpPr>
            <a:spLocks noChangeShapeType="1"/>
          </p:cNvSpPr>
          <p:nvPr/>
        </p:nvSpPr>
        <p:spPr bwMode="auto">
          <a:xfrm>
            <a:off x="2428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89" name="Line 26"/>
          <p:cNvSpPr>
            <a:spLocks noChangeShapeType="1"/>
          </p:cNvSpPr>
          <p:nvPr/>
        </p:nvSpPr>
        <p:spPr bwMode="auto">
          <a:xfrm>
            <a:off x="2425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90" name="Line 27"/>
          <p:cNvSpPr>
            <a:spLocks noChangeShapeType="1"/>
          </p:cNvSpPr>
          <p:nvPr/>
        </p:nvSpPr>
        <p:spPr bwMode="auto">
          <a:xfrm>
            <a:off x="2422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91" name="Line 28"/>
          <p:cNvSpPr>
            <a:spLocks noChangeShapeType="1"/>
          </p:cNvSpPr>
          <p:nvPr/>
        </p:nvSpPr>
        <p:spPr bwMode="auto">
          <a:xfrm>
            <a:off x="2430464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027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C09EBFDF-E9B1-41BE-B0DC-1741FAC9EA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Connection, connection-less service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i="1" smtClean="0">
                <a:solidFill>
                  <a:srgbClr val="000099"/>
                </a:solidFill>
              </a:rPr>
              <a:t>datagram </a:t>
            </a:r>
            <a:r>
              <a:rPr lang="en-US" altLang="en-US" smtClean="0"/>
              <a:t>network provides network-layer </a:t>
            </a:r>
            <a:r>
              <a:rPr lang="en-US" altLang="en-US" i="1" smtClean="0">
                <a:solidFill>
                  <a:srgbClr val="000099"/>
                </a:solidFill>
              </a:rPr>
              <a:t>connectionless</a:t>
            </a:r>
            <a:r>
              <a:rPr lang="en-US" altLang="en-US" smtClean="0"/>
              <a:t>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i="1" smtClean="0">
                <a:solidFill>
                  <a:srgbClr val="000099"/>
                </a:solidFill>
              </a:rPr>
              <a:t>virtual-circuit</a:t>
            </a:r>
            <a:r>
              <a:rPr lang="en-US" altLang="en-US" smtClean="0"/>
              <a:t> network provides network-layer </a:t>
            </a:r>
            <a:r>
              <a:rPr lang="en-US" altLang="en-US" i="1" smtClean="0">
                <a:solidFill>
                  <a:srgbClr val="000099"/>
                </a:solidFill>
              </a:rPr>
              <a:t>connection</a:t>
            </a:r>
            <a:r>
              <a:rPr lang="en-US" altLang="en-US" smtClean="0"/>
              <a:t>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analogous to TCP/UDP connecton-oriented / connectionless transport-layer services, but: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i="1">
                <a:solidFill>
                  <a:srgbClr val="CC0000"/>
                </a:solidFill>
                <a:ea typeface="Arial" panose="020B0604020202020204" pitchFamily="34" charset="0"/>
              </a:rPr>
              <a:t>service:</a:t>
            </a:r>
            <a:r>
              <a:rPr lang="en-US" altLang="en-US" sz="280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sz="2800">
                <a:ea typeface="Arial" panose="020B0604020202020204" pitchFamily="34" charset="0"/>
              </a:rPr>
              <a:t>host-to-host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i="1">
                <a:solidFill>
                  <a:srgbClr val="CC0000"/>
                </a:solidFill>
                <a:ea typeface="Arial" panose="020B0604020202020204" pitchFamily="34" charset="0"/>
              </a:rPr>
              <a:t>no choice:</a:t>
            </a:r>
            <a:r>
              <a:rPr lang="en-US" altLang="en-US" sz="280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sz="2800">
                <a:ea typeface="Arial" panose="020B0604020202020204" pitchFamily="34" charset="0"/>
              </a:rPr>
              <a:t>network provides one or the other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i="1">
                <a:solidFill>
                  <a:srgbClr val="CC0000"/>
                </a:solidFill>
                <a:ea typeface="Arial" panose="020B0604020202020204" pitchFamily="34" charset="0"/>
              </a:rPr>
              <a:t>implementation:</a:t>
            </a:r>
            <a:r>
              <a:rPr lang="en-US" altLang="en-US" sz="280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sz="2800">
                <a:ea typeface="Arial" panose="020B0604020202020204" pitchFamily="34" charset="0"/>
              </a:rPr>
              <a:t>in network core</a:t>
            </a:r>
          </a:p>
        </p:txBody>
      </p:sp>
      <p:pic>
        <p:nvPicPr>
          <p:cNvPr id="30726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1" y="100488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93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7D1FEC55-67B4-48B0-ADF2-5AF431247D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165100"/>
            <a:ext cx="7772400" cy="1143000"/>
          </a:xfrm>
        </p:spPr>
        <p:txBody>
          <a:bodyPr/>
          <a:lstStyle/>
          <a:p>
            <a:r>
              <a:rPr lang="en-US" altLang="en-US" smtClean="0"/>
              <a:t>Virtual circuits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71700" y="3495676"/>
            <a:ext cx="7620000" cy="2257425"/>
          </a:xfrm>
        </p:spPr>
        <p:txBody>
          <a:bodyPr/>
          <a:lstStyle/>
          <a:p>
            <a:r>
              <a:rPr lang="en-US" altLang="en-US" sz="2400"/>
              <a:t>call setup, teardown for each call </a:t>
            </a:r>
            <a:r>
              <a:rPr lang="en-US" altLang="en-US" sz="2400" i="1"/>
              <a:t>before</a:t>
            </a:r>
            <a:r>
              <a:rPr lang="en-US" altLang="en-US" sz="2400"/>
              <a:t> data can flow</a:t>
            </a:r>
          </a:p>
          <a:p>
            <a:r>
              <a:rPr lang="en-US" altLang="en-US" sz="2400"/>
              <a:t>each packet carries VC identifier (not destination host address)</a:t>
            </a:r>
          </a:p>
          <a:p>
            <a:r>
              <a:rPr lang="en-US" altLang="en-US" sz="2400" i="1"/>
              <a:t>every</a:t>
            </a:r>
            <a:r>
              <a:rPr lang="en-US" altLang="en-US" sz="2400"/>
              <a:t> router on source-dest path maintains </a:t>
            </a:r>
            <a:r>
              <a:rPr lang="ja-JP" altLang="en-US" sz="2400"/>
              <a:t>“</a:t>
            </a:r>
            <a:r>
              <a:rPr lang="en-US" altLang="ja-JP" sz="2400"/>
              <a:t>state</a:t>
            </a:r>
            <a:r>
              <a:rPr lang="ja-JP" altLang="en-US" sz="2400"/>
              <a:t>”</a:t>
            </a:r>
            <a:r>
              <a:rPr lang="en-US" altLang="ja-JP" sz="2400"/>
              <a:t> for each passing connection</a:t>
            </a:r>
          </a:p>
          <a:p>
            <a:r>
              <a:rPr lang="en-US" altLang="en-US" sz="2400"/>
              <a:t>link, router resources (bandwidth, buffers) may be </a:t>
            </a:r>
            <a:r>
              <a:rPr lang="en-US" altLang="en-US" sz="2400" i="1"/>
              <a:t>allocated </a:t>
            </a:r>
            <a:r>
              <a:rPr lang="en-US" altLang="en-US" sz="2400"/>
              <a:t>to VC (dedicated resources = predictable service)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400301" y="1504950"/>
            <a:ext cx="7743825" cy="182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ja-JP" altLang="en-US" smtClean="0"/>
              <a:t>“</a:t>
            </a:r>
            <a:r>
              <a:rPr lang="en-US" altLang="ja-JP" smtClean="0"/>
              <a:t>source-to-dest path behaves much like telephone circuit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performance-wise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network actions along source-to-dest path</a:t>
            </a:r>
          </a:p>
          <a:p>
            <a:endParaRPr lang="en-US" altLang="en-US" sz="2400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2190750" y="1457326"/>
            <a:ext cx="7677150" cy="16859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175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556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250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297B0A78-725C-4188-B1AC-6F56F5C8F99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277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0493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VC implementation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a VC consists of:</a:t>
            </a:r>
          </a:p>
          <a:p>
            <a:pPr marL="914400" lvl="1" indent="-457200">
              <a:buClr>
                <a:schemeClr val="tx1"/>
              </a:buClr>
              <a:buFont typeface="ZapfDingbats" pitchFamily="82" charset="2"/>
              <a:buAutoNum type="arabicPeriod"/>
            </a:pPr>
            <a:r>
              <a:rPr lang="en-US" altLang="en-US" i="1" smtClean="0">
                <a:solidFill>
                  <a:srgbClr val="CC0000"/>
                </a:solidFill>
                <a:ea typeface="Arial" panose="020B0604020202020204" pitchFamily="34" charset="0"/>
              </a:rPr>
              <a:t>path</a:t>
            </a:r>
            <a:r>
              <a:rPr lang="en-US" altLang="en-US" smtClean="0">
                <a:ea typeface="Arial" panose="020B0604020202020204" pitchFamily="34" charset="0"/>
              </a:rPr>
              <a:t> from source to destination</a:t>
            </a:r>
          </a:p>
          <a:p>
            <a:pPr marL="914400" lvl="1" indent="-457200">
              <a:buClr>
                <a:schemeClr val="tx1"/>
              </a:buClr>
              <a:buFont typeface="ZapfDingbats" pitchFamily="82" charset="2"/>
              <a:buAutoNum type="arabicPeriod"/>
            </a:pPr>
            <a:r>
              <a:rPr lang="en-US" altLang="en-US" i="1" smtClean="0">
                <a:solidFill>
                  <a:srgbClr val="CC0000"/>
                </a:solidFill>
                <a:ea typeface="Arial" panose="020B0604020202020204" pitchFamily="34" charset="0"/>
              </a:rPr>
              <a:t>VC numbers</a:t>
            </a:r>
            <a:r>
              <a:rPr lang="en-US" altLang="en-US" smtClean="0">
                <a:ea typeface="Arial" panose="020B0604020202020204" pitchFamily="34" charset="0"/>
              </a:rPr>
              <a:t>, one number for each link along path</a:t>
            </a:r>
          </a:p>
          <a:p>
            <a:pPr marL="914400" lvl="1" indent="-457200">
              <a:buClr>
                <a:schemeClr val="tx1"/>
              </a:buClr>
              <a:buFont typeface="ZapfDingbats" pitchFamily="82" charset="2"/>
              <a:buAutoNum type="arabicPeriod"/>
            </a:pPr>
            <a:r>
              <a:rPr lang="en-US" altLang="en-US" i="1" smtClean="0">
                <a:solidFill>
                  <a:srgbClr val="CC0000"/>
                </a:solidFill>
                <a:ea typeface="Arial" panose="020B0604020202020204" pitchFamily="34" charset="0"/>
              </a:rPr>
              <a:t>entries in forwarding tables</a:t>
            </a:r>
            <a:r>
              <a:rPr lang="en-US" altLang="en-US" smtClean="0">
                <a:ea typeface="Arial" panose="020B0604020202020204" pitchFamily="34" charset="0"/>
              </a:rPr>
              <a:t> in routers along path</a:t>
            </a:r>
          </a:p>
          <a:p>
            <a:pPr marL="533400" indent="-533400">
              <a:buFont typeface="Wingdings" panose="05000000000000000000" pitchFamily="2" charset="2"/>
              <a:buChar char="v"/>
            </a:pPr>
            <a:r>
              <a:rPr lang="en-US" altLang="en-US" smtClean="0"/>
              <a:t>packet belonging to VC carries VC number (rather than dest address)</a:t>
            </a:r>
          </a:p>
          <a:p>
            <a:pPr marL="533400" indent="-533400">
              <a:buFont typeface="Wingdings" panose="05000000000000000000" pitchFamily="2" charset="2"/>
              <a:buChar char="v"/>
            </a:pPr>
            <a:r>
              <a:rPr lang="en-US" altLang="en-US" smtClean="0"/>
              <a:t>VC number can be changed on each link.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mtClean="0">
                <a:ea typeface="Arial" panose="020B0604020202020204" pitchFamily="34" charset="0"/>
              </a:rPr>
              <a:t>new VC number comes from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12537090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B03750A1-8956-411E-B135-CDE87ED7598A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3796" name="Picture 20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6" y="950914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223838"/>
            <a:ext cx="7772400" cy="1003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mtClean="0"/>
              <a:t>VC forwarding table</a:t>
            </a:r>
          </a:p>
        </p:txBody>
      </p:sp>
      <p:sp>
        <p:nvSpPr>
          <p:cNvPr id="33798" name="Freeform 7"/>
          <p:cNvSpPr>
            <a:spLocks/>
          </p:cNvSpPr>
          <p:nvPr/>
        </p:nvSpPr>
        <p:spPr bwMode="auto">
          <a:xfrm>
            <a:off x="7016751" y="1230314"/>
            <a:ext cx="2847975" cy="1481137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799" name="Line 115"/>
          <p:cNvSpPr>
            <a:spLocks noChangeShapeType="1"/>
          </p:cNvSpPr>
          <p:nvPr/>
        </p:nvSpPr>
        <p:spPr bwMode="auto">
          <a:xfrm>
            <a:off x="7656513" y="1828800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0" name="Line 117"/>
          <p:cNvSpPr>
            <a:spLocks noChangeShapeType="1"/>
          </p:cNvSpPr>
          <p:nvPr/>
        </p:nvSpPr>
        <p:spPr bwMode="auto">
          <a:xfrm>
            <a:off x="7951788" y="1700213"/>
            <a:ext cx="79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1" name="Line 118"/>
          <p:cNvSpPr>
            <a:spLocks noChangeShapeType="1"/>
          </p:cNvSpPr>
          <p:nvPr/>
        </p:nvSpPr>
        <p:spPr bwMode="auto">
          <a:xfrm>
            <a:off x="7888288" y="2332038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2" name="Line 119"/>
          <p:cNvSpPr>
            <a:spLocks noChangeShapeType="1"/>
          </p:cNvSpPr>
          <p:nvPr/>
        </p:nvSpPr>
        <p:spPr bwMode="auto">
          <a:xfrm>
            <a:off x="8969375" y="1816100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3" name="Line 120"/>
          <p:cNvSpPr>
            <a:spLocks noChangeShapeType="1"/>
          </p:cNvSpPr>
          <p:nvPr/>
        </p:nvSpPr>
        <p:spPr bwMode="auto">
          <a:xfrm>
            <a:off x="6858000" y="1712913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4" name="Line 121"/>
          <p:cNvSpPr>
            <a:spLocks noChangeShapeType="1"/>
          </p:cNvSpPr>
          <p:nvPr/>
        </p:nvSpPr>
        <p:spPr bwMode="auto">
          <a:xfrm>
            <a:off x="9228139" y="171291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5" name="Line 122"/>
          <p:cNvSpPr>
            <a:spLocks noChangeShapeType="1"/>
          </p:cNvSpPr>
          <p:nvPr/>
        </p:nvSpPr>
        <p:spPr bwMode="auto">
          <a:xfrm>
            <a:off x="9175750" y="2332038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6" name="Line 123"/>
          <p:cNvSpPr>
            <a:spLocks noChangeShapeType="1"/>
          </p:cNvSpPr>
          <p:nvPr/>
        </p:nvSpPr>
        <p:spPr bwMode="auto">
          <a:xfrm>
            <a:off x="7205664" y="234473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7" name="Line 126"/>
          <p:cNvSpPr>
            <a:spLocks noChangeShapeType="1"/>
          </p:cNvSpPr>
          <p:nvPr/>
        </p:nvSpPr>
        <p:spPr bwMode="auto">
          <a:xfrm>
            <a:off x="6953251" y="1633538"/>
            <a:ext cx="4111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8" name="Line 127"/>
          <p:cNvSpPr>
            <a:spLocks noChangeShapeType="1"/>
          </p:cNvSpPr>
          <p:nvPr/>
        </p:nvSpPr>
        <p:spPr bwMode="auto">
          <a:xfrm>
            <a:off x="9339263" y="1635125"/>
            <a:ext cx="5826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09" name="Line 128"/>
          <p:cNvSpPr>
            <a:spLocks noChangeShapeType="1"/>
          </p:cNvSpPr>
          <p:nvPr/>
        </p:nvSpPr>
        <p:spPr bwMode="auto">
          <a:xfrm>
            <a:off x="8015289" y="1622425"/>
            <a:ext cx="6810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10" name="Text Box 129"/>
          <p:cNvSpPr txBox="1">
            <a:spLocks noChangeArrowheads="1"/>
          </p:cNvSpPr>
          <p:nvPr/>
        </p:nvSpPr>
        <p:spPr bwMode="auto">
          <a:xfrm>
            <a:off x="7034213" y="13541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3811" name="Text Box 130"/>
          <p:cNvSpPr txBox="1">
            <a:spLocks noChangeArrowheads="1"/>
          </p:cNvSpPr>
          <p:nvPr/>
        </p:nvSpPr>
        <p:spPr bwMode="auto">
          <a:xfrm>
            <a:off x="8194675" y="12779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33812" name="Text Box 131"/>
          <p:cNvSpPr txBox="1">
            <a:spLocks noChangeArrowheads="1"/>
          </p:cNvSpPr>
          <p:nvPr/>
        </p:nvSpPr>
        <p:spPr bwMode="auto">
          <a:xfrm>
            <a:off x="9353550" y="13160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3813" name="Text Box 132"/>
          <p:cNvSpPr txBox="1">
            <a:spLocks noChangeArrowheads="1"/>
          </p:cNvSpPr>
          <p:nvPr/>
        </p:nvSpPr>
        <p:spPr bwMode="auto">
          <a:xfrm>
            <a:off x="7202488" y="16637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814" name="Text Box 133"/>
          <p:cNvSpPr txBox="1">
            <a:spLocks noChangeArrowheads="1"/>
          </p:cNvSpPr>
          <p:nvPr/>
        </p:nvSpPr>
        <p:spPr bwMode="auto">
          <a:xfrm>
            <a:off x="7589838" y="1778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815" name="Text Box 134"/>
          <p:cNvSpPr txBox="1">
            <a:spLocks noChangeArrowheads="1"/>
          </p:cNvSpPr>
          <p:nvPr/>
        </p:nvSpPr>
        <p:spPr bwMode="auto">
          <a:xfrm>
            <a:off x="7899401" y="16240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816" name="Text Box 135"/>
          <p:cNvSpPr txBox="1">
            <a:spLocks noChangeArrowheads="1"/>
          </p:cNvSpPr>
          <p:nvPr/>
        </p:nvSpPr>
        <p:spPr bwMode="auto">
          <a:xfrm>
            <a:off x="5505450" y="1963738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VC number</a:t>
            </a:r>
          </a:p>
        </p:txBody>
      </p:sp>
      <p:sp>
        <p:nvSpPr>
          <p:cNvPr id="33817" name="Line 137"/>
          <p:cNvSpPr>
            <a:spLocks noChangeShapeType="1"/>
          </p:cNvSpPr>
          <p:nvPr/>
        </p:nvSpPr>
        <p:spPr bwMode="auto">
          <a:xfrm flipV="1">
            <a:off x="6792913" y="1522413"/>
            <a:ext cx="366712" cy="6715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18" name="Text Box 138"/>
          <p:cNvSpPr txBox="1">
            <a:spLocks noChangeArrowheads="1"/>
          </p:cNvSpPr>
          <p:nvPr/>
        </p:nvSpPr>
        <p:spPr bwMode="auto">
          <a:xfrm>
            <a:off x="5994401" y="2320926"/>
            <a:ext cx="106997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interface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33819" name="Line 139"/>
          <p:cNvSpPr>
            <a:spLocks noChangeShapeType="1"/>
          </p:cNvSpPr>
          <p:nvPr/>
        </p:nvSpPr>
        <p:spPr bwMode="auto">
          <a:xfrm flipV="1">
            <a:off x="7004050" y="1873250"/>
            <a:ext cx="325438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20" name="Text Box 143"/>
          <p:cNvSpPr txBox="1">
            <a:spLocks noChangeArrowheads="1"/>
          </p:cNvSpPr>
          <p:nvPr/>
        </p:nvSpPr>
        <p:spPr bwMode="auto">
          <a:xfrm>
            <a:off x="2016125" y="3297238"/>
            <a:ext cx="774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Incoming interface    Incoming VC #     Outgoing interface    Outgoing VC #</a:t>
            </a:r>
          </a:p>
        </p:txBody>
      </p:sp>
      <p:sp>
        <p:nvSpPr>
          <p:cNvPr id="33821" name="Line 145"/>
          <p:cNvSpPr>
            <a:spLocks noChangeShapeType="1"/>
          </p:cNvSpPr>
          <p:nvPr/>
        </p:nvSpPr>
        <p:spPr bwMode="auto">
          <a:xfrm>
            <a:off x="4133850" y="3346451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22" name="Line 146"/>
          <p:cNvSpPr>
            <a:spLocks noChangeShapeType="1"/>
          </p:cNvSpPr>
          <p:nvPr/>
        </p:nvSpPr>
        <p:spPr bwMode="auto">
          <a:xfrm>
            <a:off x="5938838" y="3384551"/>
            <a:ext cx="0" cy="211296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23" name="Line 147"/>
          <p:cNvSpPr>
            <a:spLocks noChangeShapeType="1"/>
          </p:cNvSpPr>
          <p:nvPr/>
        </p:nvSpPr>
        <p:spPr bwMode="auto">
          <a:xfrm>
            <a:off x="8067675" y="3346451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3824" name="Text Box 148"/>
          <p:cNvSpPr txBox="1">
            <a:spLocks noChangeArrowheads="1"/>
          </p:cNvSpPr>
          <p:nvPr/>
        </p:nvSpPr>
        <p:spPr bwMode="auto">
          <a:xfrm>
            <a:off x="2836863" y="3825876"/>
            <a:ext cx="6559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1                          12                               3                          22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2                          63                               1                          18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3                           7                                2                          17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1                          97                               3                           87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                          …                                …                            …</a:t>
            </a:r>
          </a:p>
        </p:txBody>
      </p:sp>
      <p:sp>
        <p:nvSpPr>
          <p:cNvPr id="33825" name="Text Box 149"/>
          <p:cNvSpPr txBox="1">
            <a:spLocks noChangeArrowheads="1"/>
          </p:cNvSpPr>
          <p:nvPr/>
        </p:nvSpPr>
        <p:spPr bwMode="auto">
          <a:xfrm>
            <a:off x="2813050" y="42370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826" name="Text Box 151"/>
          <p:cNvSpPr txBox="1">
            <a:spLocks noChangeArrowheads="1"/>
          </p:cNvSpPr>
          <p:nvPr/>
        </p:nvSpPr>
        <p:spPr bwMode="auto">
          <a:xfrm>
            <a:off x="1779589" y="2436814"/>
            <a:ext cx="23272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forwarding table in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northwest router:</a:t>
            </a:r>
          </a:p>
        </p:txBody>
      </p:sp>
      <p:sp>
        <p:nvSpPr>
          <p:cNvPr id="33827" name="Text Box 152"/>
          <p:cNvSpPr txBox="1">
            <a:spLocks noChangeArrowheads="1"/>
          </p:cNvSpPr>
          <p:nvPr/>
        </p:nvSpPr>
        <p:spPr bwMode="auto">
          <a:xfrm>
            <a:off x="2263775" y="5621339"/>
            <a:ext cx="4497388" cy="369887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VC routers maintain connection state information!</a:t>
            </a:r>
          </a:p>
        </p:txBody>
      </p:sp>
      <p:sp>
        <p:nvSpPr>
          <p:cNvPr id="33828" name="Line 153"/>
          <p:cNvSpPr>
            <a:spLocks noChangeShapeType="1"/>
          </p:cNvSpPr>
          <p:nvPr/>
        </p:nvSpPr>
        <p:spPr bwMode="auto">
          <a:xfrm>
            <a:off x="2136775" y="3679825"/>
            <a:ext cx="749458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3829" name="Group 154"/>
          <p:cNvGrpSpPr>
            <a:grpSpLocks/>
          </p:cNvGrpSpPr>
          <p:nvPr/>
        </p:nvGrpSpPr>
        <p:grpSpPr bwMode="auto">
          <a:xfrm>
            <a:off x="6350001" y="1403351"/>
            <a:ext cx="542925" cy="538163"/>
            <a:chOff x="-44" y="1473"/>
            <a:chExt cx="981" cy="1105"/>
          </a:xfrm>
        </p:grpSpPr>
        <p:pic>
          <p:nvPicPr>
            <p:cNvPr id="33869" name="Picture 15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70" name="Freeform 1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3830" name="Group 157"/>
          <p:cNvGrpSpPr>
            <a:grpSpLocks/>
          </p:cNvGrpSpPr>
          <p:nvPr/>
        </p:nvGrpSpPr>
        <p:grpSpPr bwMode="auto">
          <a:xfrm flipH="1">
            <a:off x="9891714" y="1433513"/>
            <a:ext cx="542925" cy="538162"/>
            <a:chOff x="-44" y="1473"/>
            <a:chExt cx="981" cy="1105"/>
          </a:xfrm>
        </p:grpSpPr>
        <p:pic>
          <p:nvPicPr>
            <p:cNvPr id="33867" name="Picture 15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8" name="Freeform 1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3831" name="Group 169"/>
          <p:cNvGrpSpPr>
            <a:grpSpLocks/>
          </p:cNvGrpSpPr>
          <p:nvPr/>
        </p:nvGrpSpPr>
        <p:grpSpPr bwMode="auto">
          <a:xfrm>
            <a:off x="7388226" y="1552575"/>
            <a:ext cx="600075" cy="287338"/>
            <a:chOff x="4396" y="1245"/>
            <a:chExt cx="672" cy="248"/>
          </a:xfrm>
        </p:grpSpPr>
        <p:sp>
          <p:nvSpPr>
            <p:cNvPr id="3385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6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6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862" name="Group 17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65" name="Freeform 17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3866" name="Freeform 17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3863" name="Line 176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864" name="Line 17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3832" name="Group 178"/>
          <p:cNvGrpSpPr>
            <a:grpSpLocks/>
          </p:cNvGrpSpPr>
          <p:nvPr/>
        </p:nvGrpSpPr>
        <p:grpSpPr bwMode="auto">
          <a:xfrm>
            <a:off x="7404101" y="2209800"/>
            <a:ext cx="600075" cy="287338"/>
            <a:chOff x="4396" y="1245"/>
            <a:chExt cx="672" cy="248"/>
          </a:xfrm>
        </p:grpSpPr>
        <p:sp>
          <p:nvSpPr>
            <p:cNvPr id="3385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5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5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854" name="Group 18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57" name="Freeform 18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3858" name="Freeform 18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3855" name="Line 185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856" name="Line 18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3833" name="Group 187"/>
          <p:cNvGrpSpPr>
            <a:grpSpLocks/>
          </p:cNvGrpSpPr>
          <p:nvPr/>
        </p:nvGrpSpPr>
        <p:grpSpPr bwMode="auto">
          <a:xfrm>
            <a:off x="8712201" y="1565275"/>
            <a:ext cx="600075" cy="287338"/>
            <a:chOff x="4396" y="1245"/>
            <a:chExt cx="672" cy="248"/>
          </a:xfrm>
        </p:grpSpPr>
        <p:sp>
          <p:nvSpPr>
            <p:cNvPr id="338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846" name="Group 19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49" name="Freeform 1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3850" name="Freeform 1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3847" name="Line 194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848" name="Line 19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3834" name="Group 196"/>
          <p:cNvGrpSpPr>
            <a:grpSpLocks/>
          </p:cNvGrpSpPr>
          <p:nvPr/>
        </p:nvGrpSpPr>
        <p:grpSpPr bwMode="auto">
          <a:xfrm>
            <a:off x="8712201" y="2178050"/>
            <a:ext cx="600075" cy="287338"/>
            <a:chOff x="4396" y="1245"/>
            <a:chExt cx="672" cy="248"/>
          </a:xfrm>
        </p:grpSpPr>
        <p:sp>
          <p:nvSpPr>
            <p:cNvPr id="3383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3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3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838" name="Group 20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3841" name="Freeform 2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3842" name="Freeform 2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3839" name="Line 20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3840" name="Line 20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997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91253488-1B55-4384-8D8C-F4A8BF08BA4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820" name="Group 669"/>
          <p:cNvGrpSpPr>
            <a:grpSpLocks/>
          </p:cNvGrpSpPr>
          <p:nvPr/>
        </p:nvGrpSpPr>
        <p:grpSpPr bwMode="auto">
          <a:xfrm>
            <a:off x="8389938" y="3735389"/>
            <a:ext cx="2006600" cy="2416175"/>
            <a:chOff x="4325" y="2353"/>
            <a:chExt cx="1264" cy="1522"/>
          </a:xfrm>
        </p:grpSpPr>
        <p:sp>
          <p:nvSpPr>
            <p:cNvPr id="34939" name="Freeform 552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4940" name="Group 553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34949" name="Picture 5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50" name="Freeform 5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4941" name="Rectangle 539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42" name="Rectangle 540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43" name="Rectangle 541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44" name="Text Box 542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network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data 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physical</a:t>
              </a:r>
            </a:p>
          </p:txBody>
        </p:sp>
        <p:sp>
          <p:nvSpPr>
            <p:cNvPr id="34945" name="Line 543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946" name="Line 544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947" name="Line 545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948" name="Line 546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34821" name="Freeform 7"/>
          <p:cNvSpPr>
            <a:spLocks/>
          </p:cNvSpPr>
          <p:nvPr/>
        </p:nvSpPr>
        <p:spPr bwMode="auto">
          <a:xfrm>
            <a:off x="4895851" y="4608514"/>
            <a:ext cx="2847975" cy="1481137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4822" name="Group 667"/>
          <p:cNvGrpSpPr>
            <a:grpSpLocks/>
          </p:cNvGrpSpPr>
          <p:nvPr/>
        </p:nvGrpSpPr>
        <p:grpSpPr bwMode="auto">
          <a:xfrm>
            <a:off x="5010151" y="5016501"/>
            <a:ext cx="2606675" cy="658813"/>
            <a:chOff x="959" y="3814"/>
            <a:chExt cx="1642" cy="415"/>
          </a:xfrm>
        </p:grpSpPr>
        <p:grpSp>
          <p:nvGrpSpPr>
            <p:cNvPr id="34912" name="Group 640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3493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3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3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934" name="Group 64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4937" name="Freeform 6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34938" name="Freeform 6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34935" name="Line 647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936" name="Line 64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34913" name="Group 649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3492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2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2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926" name="Group 65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4929" name="Freeform 6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34930" name="Freeform 6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34927" name="Line 656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928" name="Line 65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34914" name="Group 658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349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918" name="Group 66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4921" name="Freeform 66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34922" name="Freeform 66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34919" name="Line 665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920" name="Line 66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34823" name="Group 611"/>
          <p:cNvGrpSpPr>
            <a:grpSpLocks/>
          </p:cNvGrpSpPr>
          <p:nvPr/>
        </p:nvGrpSpPr>
        <p:grpSpPr bwMode="auto">
          <a:xfrm>
            <a:off x="5013325" y="5014914"/>
            <a:ext cx="2603500" cy="661987"/>
            <a:chOff x="960" y="3814"/>
            <a:chExt cx="1640" cy="417"/>
          </a:xfrm>
        </p:grpSpPr>
        <p:grpSp>
          <p:nvGrpSpPr>
            <p:cNvPr id="34885" name="Group 592"/>
            <p:cNvGrpSpPr>
              <a:grpSpLocks/>
            </p:cNvGrpSpPr>
            <p:nvPr/>
          </p:nvGrpSpPr>
          <p:grpSpPr bwMode="auto">
            <a:xfrm>
              <a:off x="960" y="3817"/>
              <a:ext cx="378" cy="181"/>
              <a:chOff x="2758" y="3803"/>
              <a:chExt cx="378" cy="181"/>
            </a:xfrm>
          </p:grpSpPr>
          <p:sp>
            <p:nvSpPr>
              <p:cNvPr id="34904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05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06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907" name="Group 58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34910" name="Freeform 5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34911" name="Freeform 5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34908" name="Line 59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909" name="Line 59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34886" name="Group 593"/>
            <p:cNvGrpSpPr>
              <a:grpSpLocks/>
            </p:cNvGrpSpPr>
            <p:nvPr/>
          </p:nvGrpSpPr>
          <p:grpSpPr bwMode="auto">
            <a:xfrm>
              <a:off x="2222" y="3814"/>
              <a:ext cx="378" cy="181"/>
              <a:chOff x="2758" y="3803"/>
              <a:chExt cx="378" cy="181"/>
            </a:xfrm>
          </p:grpSpPr>
          <p:sp>
            <p:nvSpPr>
              <p:cNvPr id="34896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897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898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899" name="Group 59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34902" name="Freeform 59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34903" name="Freeform 59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34900" name="Line 60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901" name="Line 60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34887" name="Group 602"/>
            <p:cNvGrpSpPr>
              <a:grpSpLocks/>
            </p:cNvGrpSpPr>
            <p:nvPr/>
          </p:nvGrpSpPr>
          <p:grpSpPr bwMode="auto">
            <a:xfrm>
              <a:off x="1559" y="4050"/>
              <a:ext cx="378" cy="181"/>
              <a:chOff x="2758" y="3803"/>
              <a:chExt cx="378" cy="181"/>
            </a:xfrm>
          </p:grpSpPr>
          <p:sp>
            <p:nvSpPr>
              <p:cNvPr id="34888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889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890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891" name="Group 606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34894" name="Freeform 6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34895" name="Freeform 6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34892" name="Line 609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893" name="Line 610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pic>
        <p:nvPicPr>
          <p:cNvPr id="34824" name="Picture 5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6" y="9493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175" y="230189"/>
            <a:ext cx="7772400" cy="985837"/>
          </a:xfrm>
        </p:spPr>
        <p:txBody>
          <a:bodyPr/>
          <a:lstStyle/>
          <a:p>
            <a:r>
              <a:rPr lang="en-US" altLang="en-US" sz="4000"/>
              <a:t>Virtual circuits: signaling protocols</a:t>
            </a:r>
            <a:endParaRPr lang="en-US" altLang="en-US" smtClean="0"/>
          </a:p>
        </p:txBody>
      </p:sp>
      <p:sp>
        <p:nvSpPr>
          <p:cNvPr id="34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81225" y="1385888"/>
            <a:ext cx="6534150" cy="1390650"/>
          </a:xfrm>
        </p:spPr>
        <p:txBody>
          <a:bodyPr/>
          <a:lstStyle/>
          <a:p>
            <a:r>
              <a:rPr lang="en-US" altLang="en-US" smtClean="0"/>
              <a:t>used to setup, maintain  teardown VC</a:t>
            </a:r>
          </a:p>
          <a:p>
            <a:r>
              <a:rPr lang="en-US" altLang="en-US" smtClean="0"/>
              <a:t>used in ATM, frame-relay, X.25</a:t>
            </a:r>
          </a:p>
          <a:p>
            <a:r>
              <a:rPr lang="en-US" altLang="en-US" smtClean="0"/>
              <a:t>not used in today</a:t>
            </a:r>
            <a:r>
              <a:rPr lang="ja-JP" altLang="en-US" smtClean="0"/>
              <a:t>’</a:t>
            </a:r>
            <a:r>
              <a:rPr lang="en-US" altLang="ja-JP" smtClean="0"/>
              <a:t>s Internet</a:t>
            </a:r>
            <a:endParaRPr lang="en-US" altLang="en-US" smtClean="0"/>
          </a:p>
        </p:txBody>
      </p:sp>
      <p:sp>
        <p:nvSpPr>
          <p:cNvPr id="34827" name="Line 101"/>
          <p:cNvSpPr>
            <a:spLocks noChangeShapeType="1"/>
          </p:cNvSpPr>
          <p:nvPr/>
        </p:nvSpPr>
        <p:spPr bwMode="auto">
          <a:xfrm rot="5400000" flipV="1">
            <a:off x="4249738" y="4348163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28" name="Freeform 107"/>
          <p:cNvSpPr>
            <a:spLocks/>
          </p:cNvSpPr>
          <p:nvPr/>
        </p:nvSpPr>
        <p:spPr bwMode="auto">
          <a:xfrm>
            <a:off x="5610226" y="4899026"/>
            <a:ext cx="466725" cy="263525"/>
          </a:xfrm>
          <a:custGeom>
            <a:avLst/>
            <a:gdLst>
              <a:gd name="T0" fmla="*/ 0 w 294"/>
              <a:gd name="T1" fmla="*/ 2147483646 h 166"/>
              <a:gd name="T2" fmla="*/ 2147483646 w 294"/>
              <a:gd name="T3" fmla="*/ 0 h 166"/>
              <a:gd name="T4" fmla="*/ 0 60000 65536"/>
              <a:gd name="T5" fmla="*/ 0 60000 65536"/>
              <a:gd name="T6" fmla="*/ 0 w 294"/>
              <a:gd name="T7" fmla="*/ 0 h 166"/>
              <a:gd name="T8" fmla="*/ 294 w 294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29" name="Freeform 420"/>
          <p:cNvSpPr>
            <a:spLocks/>
          </p:cNvSpPr>
          <p:nvPr/>
        </p:nvSpPr>
        <p:spPr bwMode="auto">
          <a:xfrm>
            <a:off x="6575425" y="4892676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6 w 272"/>
              <a:gd name="T3" fmla="*/ 2147483646 h 174"/>
              <a:gd name="T4" fmla="*/ 0 60000 65536"/>
              <a:gd name="T5" fmla="*/ 0 60000 65536"/>
              <a:gd name="T6" fmla="*/ 0 w 272"/>
              <a:gd name="T7" fmla="*/ 0 h 174"/>
              <a:gd name="T8" fmla="*/ 272 w 272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30" name="Freeform 421"/>
          <p:cNvSpPr>
            <a:spLocks/>
          </p:cNvSpPr>
          <p:nvPr/>
        </p:nvSpPr>
        <p:spPr bwMode="auto">
          <a:xfrm>
            <a:off x="5510213" y="5284789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6 w 294"/>
              <a:gd name="T3" fmla="*/ 2147483646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31" name="Freeform 422"/>
          <p:cNvSpPr>
            <a:spLocks/>
          </p:cNvSpPr>
          <p:nvPr/>
        </p:nvSpPr>
        <p:spPr bwMode="auto">
          <a:xfrm>
            <a:off x="6553200" y="5273675"/>
            <a:ext cx="558800" cy="234950"/>
          </a:xfrm>
          <a:custGeom>
            <a:avLst/>
            <a:gdLst>
              <a:gd name="T0" fmla="*/ 0 w 352"/>
              <a:gd name="T1" fmla="*/ 2147483646 h 148"/>
              <a:gd name="T2" fmla="*/ 2147483646 w 352"/>
              <a:gd name="T3" fmla="*/ 0 h 148"/>
              <a:gd name="T4" fmla="*/ 0 60000 65536"/>
              <a:gd name="T5" fmla="*/ 0 60000 65536"/>
              <a:gd name="T6" fmla="*/ 0 w 352"/>
              <a:gd name="T7" fmla="*/ 0 h 148"/>
              <a:gd name="T8" fmla="*/ 352 w 352"/>
              <a:gd name="T9" fmla="*/ 148 h 1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32" name="Freeform 423"/>
          <p:cNvSpPr>
            <a:spLocks/>
          </p:cNvSpPr>
          <p:nvPr/>
        </p:nvSpPr>
        <p:spPr bwMode="auto">
          <a:xfrm>
            <a:off x="7124701" y="5314950"/>
            <a:ext cx="206375" cy="508000"/>
          </a:xfrm>
          <a:custGeom>
            <a:avLst/>
            <a:gdLst>
              <a:gd name="T0" fmla="*/ 0 w 118"/>
              <a:gd name="T1" fmla="*/ 2147483646 h 500"/>
              <a:gd name="T2" fmla="*/ 2147483646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33" name="Freeform 424"/>
          <p:cNvSpPr>
            <a:spLocks/>
          </p:cNvSpPr>
          <p:nvPr/>
        </p:nvSpPr>
        <p:spPr bwMode="auto">
          <a:xfrm>
            <a:off x="5889625" y="5848351"/>
            <a:ext cx="736600" cy="74613"/>
          </a:xfrm>
          <a:custGeom>
            <a:avLst/>
            <a:gdLst>
              <a:gd name="T0" fmla="*/ 2147483646 w 370"/>
              <a:gd name="T1" fmla="*/ 2147483646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34" name="Freeform 425"/>
          <p:cNvSpPr>
            <a:spLocks/>
          </p:cNvSpPr>
          <p:nvPr/>
        </p:nvSpPr>
        <p:spPr bwMode="auto">
          <a:xfrm>
            <a:off x="5353051" y="5308600"/>
            <a:ext cx="193675" cy="425450"/>
          </a:xfrm>
          <a:custGeom>
            <a:avLst/>
            <a:gdLst>
              <a:gd name="T0" fmla="*/ 2147483646 w 176"/>
              <a:gd name="T1" fmla="*/ 2147483646 h 412"/>
              <a:gd name="T2" fmla="*/ 2147483646 w 176"/>
              <a:gd name="T3" fmla="*/ 2147483646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4835" name="Line 439"/>
          <p:cNvSpPr>
            <a:spLocks noChangeShapeType="1"/>
          </p:cNvSpPr>
          <p:nvPr/>
        </p:nvSpPr>
        <p:spPr bwMode="auto">
          <a:xfrm rot="16200000" flipH="1" flipV="1">
            <a:off x="8269288" y="4548188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1041" name="Text Box 449"/>
          <p:cNvSpPr txBox="1">
            <a:spLocks noChangeArrowheads="1"/>
          </p:cNvSpPr>
          <p:nvPr/>
        </p:nvSpPr>
        <p:spPr bwMode="auto">
          <a:xfrm>
            <a:off x="3393379" y="4470401"/>
            <a:ext cx="1785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1. initiate call</a:t>
            </a:r>
          </a:p>
        </p:txBody>
      </p:sp>
      <p:sp>
        <p:nvSpPr>
          <p:cNvPr id="111043" name="Freeform 451"/>
          <p:cNvSpPr>
            <a:spLocks/>
          </p:cNvSpPr>
          <p:nvPr/>
        </p:nvSpPr>
        <p:spPr bwMode="auto">
          <a:xfrm>
            <a:off x="3581401" y="4822826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6 w 3342"/>
              <a:gd name="T3" fmla="*/ 2147483646 h 543"/>
              <a:gd name="T4" fmla="*/ 2147483646 w 3342"/>
              <a:gd name="T5" fmla="*/ 2147483646 h 543"/>
              <a:gd name="T6" fmla="*/ 2147483646 w 3342"/>
              <a:gd name="T7" fmla="*/ 2147483646 h 543"/>
              <a:gd name="T8" fmla="*/ 2147483646 w 3342"/>
              <a:gd name="T9" fmla="*/ 2147483646 h 543"/>
              <a:gd name="T10" fmla="*/ 2147483646 w 3342"/>
              <a:gd name="T11" fmla="*/ 2147483646 h 543"/>
              <a:gd name="T12" fmla="*/ 2147483646 w 3342"/>
              <a:gd name="T13" fmla="*/ 2147483646 h 543"/>
              <a:gd name="T14" fmla="*/ 2147483646 w 3342"/>
              <a:gd name="T15" fmla="*/ 2147483646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1044" name="Text Box 452"/>
          <p:cNvSpPr txBox="1">
            <a:spLocks noChangeArrowheads="1"/>
          </p:cNvSpPr>
          <p:nvPr/>
        </p:nvSpPr>
        <p:spPr bwMode="auto">
          <a:xfrm>
            <a:off x="7029007" y="4537076"/>
            <a:ext cx="2061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2. incoming call</a:t>
            </a:r>
          </a:p>
        </p:txBody>
      </p:sp>
      <p:sp>
        <p:nvSpPr>
          <p:cNvPr id="111045" name="Text Box 453"/>
          <p:cNvSpPr txBox="1">
            <a:spLocks noChangeArrowheads="1"/>
          </p:cNvSpPr>
          <p:nvPr/>
        </p:nvSpPr>
        <p:spPr bwMode="auto">
          <a:xfrm>
            <a:off x="7233712" y="4203701"/>
            <a:ext cx="17504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3. accept call</a:t>
            </a:r>
          </a:p>
        </p:txBody>
      </p:sp>
      <p:sp>
        <p:nvSpPr>
          <p:cNvPr id="111046" name="Freeform 454"/>
          <p:cNvSpPr>
            <a:spLocks/>
          </p:cNvSpPr>
          <p:nvPr/>
        </p:nvSpPr>
        <p:spPr bwMode="auto">
          <a:xfrm>
            <a:off x="3697289" y="4470400"/>
            <a:ext cx="5057775" cy="1123950"/>
          </a:xfrm>
          <a:custGeom>
            <a:avLst/>
            <a:gdLst>
              <a:gd name="T0" fmla="*/ 0 w 3186"/>
              <a:gd name="T1" fmla="*/ 2147483646 h 708"/>
              <a:gd name="T2" fmla="*/ 0 w 3186"/>
              <a:gd name="T3" fmla="*/ 2147483646 h 708"/>
              <a:gd name="T4" fmla="*/ 2147483646 w 3186"/>
              <a:gd name="T5" fmla="*/ 2147483646 h 708"/>
              <a:gd name="T6" fmla="*/ 2147483646 w 3186"/>
              <a:gd name="T7" fmla="*/ 2147483646 h 708"/>
              <a:gd name="T8" fmla="*/ 2147483646 w 3186"/>
              <a:gd name="T9" fmla="*/ 2147483646 h 708"/>
              <a:gd name="T10" fmla="*/ 2147483646 w 3186"/>
              <a:gd name="T11" fmla="*/ 2147483646 h 708"/>
              <a:gd name="T12" fmla="*/ 2147483646 w 3186"/>
              <a:gd name="T13" fmla="*/ 2147483646 h 708"/>
              <a:gd name="T14" fmla="*/ 2147483646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1047" name="Text Box 455"/>
          <p:cNvSpPr txBox="1">
            <a:spLocks noChangeArrowheads="1"/>
          </p:cNvSpPr>
          <p:nvPr/>
        </p:nvSpPr>
        <p:spPr bwMode="auto">
          <a:xfrm>
            <a:off x="3283196" y="4184651"/>
            <a:ext cx="2247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4. call connected</a:t>
            </a:r>
          </a:p>
        </p:txBody>
      </p:sp>
      <p:sp>
        <p:nvSpPr>
          <p:cNvPr id="111048" name="Text Box 456"/>
          <p:cNvSpPr txBox="1">
            <a:spLocks noChangeArrowheads="1"/>
          </p:cNvSpPr>
          <p:nvPr/>
        </p:nvSpPr>
        <p:spPr bwMode="auto">
          <a:xfrm>
            <a:off x="3328121" y="3879851"/>
            <a:ext cx="2457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5. data flow begins</a:t>
            </a:r>
          </a:p>
        </p:txBody>
      </p:sp>
      <p:sp>
        <p:nvSpPr>
          <p:cNvPr id="111049" name="Text Box 457"/>
          <p:cNvSpPr txBox="1">
            <a:spLocks noChangeArrowheads="1"/>
          </p:cNvSpPr>
          <p:nvPr/>
        </p:nvSpPr>
        <p:spPr bwMode="auto">
          <a:xfrm>
            <a:off x="7052280" y="3832226"/>
            <a:ext cx="1956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6. receive data</a:t>
            </a:r>
          </a:p>
        </p:txBody>
      </p:sp>
      <p:sp>
        <p:nvSpPr>
          <p:cNvPr id="111050" name="Freeform 458"/>
          <p:cNvSpPr>
            <a:spLocks/>
          </p:cNvSpPr>
          <p:nvPr/>
        </p:nvSpPr>
        <p:spPr bwMode="auto">
          <a:xfrm>
            <a:off x="3752850" y="4146551"/>
            <a:ext cx="4895850" cy="1343025"/>
          </a:xfrm>
          <a:custGeom>
            <a:avLst/>
            <a:gdLst>
              <a:gd name="T0" fmla="*/ 0 w 3084"/>
              <a:gd name="T1" fmla="*/ 2147483646 h 846"/>
              <a:gd name="T2" fmla="*/ 0 w 3084"/>
              <a:gd name="T3" fmla="*/ 2147483646 h 846"/>
              <a:gd name="T4" fmla="*/ 2147483646 w 3084"/>
              <a:gd name="T5" fmla="*/ 2147483646 h 846"/>
              <a:gd name="T6" fmla="*/ 2147483646 w 3084"/>
              <a:gd name="T7" fmla="*/ 2147483646 h 846"/>
              <a:gd name="T8" fmla="*/ 2147483646 w 3084"/>
              <a:gd name="T9" fmla="*/ 2147483646 h 846"/>
              <a:gd name="T10" fmla="*/ 2147483646 w 3084"/>
              <a:gd name="T11" fmla="*/ 2147483646 h 846"/>
              <a:gd name="T12" fmla="*/ 2147483646 w 3084"/>
              <a:gd name="T13" fmla="*/ 2147483646 h 846"/>
              <a:gd name="T14" fmla="*/ 2147483646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4845" name="Group 668"/>
          <p:cNvGrpSpPr>
            <a:grpSpLocks/>
          </p:cNvGrpSpPr>
          <p:nvPr/>
        </p:nvGrpSpPr>
        <p:grpSpPr bwMode="auto">
          <a:xfrm>
            <a:off x="1524000" y="3627439"/>
            <a:ext cx="2039938" cy="2427287"/>
            <a:chOff x="0" y="2285"/>
            <a:chExt cx="1285" cy="1529"/>
          </a:xfrm>
        </p:grpSpPr>
        <p:sp>
          <p:nvSpPr>
            <p:cNvPr id="34873" name="Freeform 551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74" name="Rectangle 40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75" name="Rectangle 40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76" name="Rectangle 40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77" name="Text Box 40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network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data 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physical</a:t>
              </a:r>
            </a:p>
          </p:txBody>
        </p:sp>
        <p:sp>
          <p:nvSpPr>
            <p:cNvPr id="34878" name="Line 533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79" name="Line 534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80" name="Line 535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81" name="Line 536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34882" name="Group 548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34883" name="Picture 5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84" name="Freeform 5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34846" name="Group 556"/>
          <p:cNvGrpSpPr>
            <a:grpSpLocks/>
          </p:cNvGrpSpPr>
          <p:nvPr/>
        </p:nvGrpSpPr>
        <p:grpSpPr bwMode="auto">
          <a:xfrm>
            <a:off x="6003926" y="4721225"/>
            <a:ext cx="600075" cy="287338"/>
            <a:chOff x="4396" y="1245"/>
            <a:chExt cx="672" cy="248"/>
          </a:xfrm>
        </p:grpSpPr>
        <p:sp>
          <p:nvSpPr>
            <p:cNvPr id="348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4868" name="Group 5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871" name="Freeform 5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872" name="Freeform 5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4869" name="Line 56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70" name="Line 5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4847" name="Group 565"/>
          <p:cNvGrpSpPr>
            <a:grpSpLocks/>
          </p:cNvGrpSpPr>
          <p:nvPr/>
        </p:nvGrpSpPr>
        <p:grpSpPr bwMode="auto">
          <a:xfrm>
            <a:off x="6557964" y="5721350"/>
            <a:ext cx="600075" cy="287338"/>
            <a:chOff x="4396" y="1245"/>
            <a:chExt cx="672" cy="248"/>
          </a:xfrm>
        </p:grpSpPr>
        <p:sp>
          <p:nvSpPr>
            <p:cNvPr id="348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4860" name="Group 56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863" name="Freeform 5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864" name="Freeform 5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4861" name="Line 572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62" name="Line 57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4848" name="Group 574"/>
          <p:cNvGrpSpPr>
            <a:grpSpLocks/>
          </p:cNvGrpSpPr>
          <p:nvPr/>
        </p:nvGrpSpPr>
        <p:grpSpPr bwMode="auto">
          <a:xfrm>
            <a:off x="5338764" y="5673725"/>
            <a:ext cx="600075" cy="287338"/>
            <a:chOff x="4396" y="1245"/>
            <a:chExt cx="672" cy="248"/>
          </a:xfrm>
        </p:grpSpPr>
        <p:sp>
          <p:nvSpPr>
            <p:cNvPr id="3484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5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85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4852" name="Group 57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855" name="Freeform 5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4856" name="Freeform 5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34853" name="Line 581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4854" name="Line 58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5358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4" grpId="0" autoUpdateAnimBg="0"/>
      <p:bldP spid="111045" grpId="0" autoUpdateAnimBg="0"/>
      <p:bldP spid="111047" grpId="0" autoUpdateAnimBg="0"/>
      <p:bldP spid="111048" grpId="0" autoUpdateAnimBg="0"/>
      <p:bldP spid="11104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242B36-C64B-AD44-85A2-A7552F0092CA}"/>
              </a:ext>
            </a:extLst>
          </p:cNvPr>
          <p:cNvGrpSpPr/>
          <p:nvPr/>
        </p:nvGrpSpPr>
        <p:grpSpPr>
          <a:xfrm>
            <a:off x="3301814" y="4666078"/>
            <a:ext cx="3122613" cy="1757363"/>
            <a:chOff x="3136714" y="4650581"/>
            <a:chExt cx="3122613" cy="1757363"/>
          </a:xfrm>
        </p:grpSpPr>
        <p:sp>
          <p:nvSpPr>
            <p:cNvPr id="104" name="Freeform 4">
              <a:extLst>
                <a:ext uri="{FF2B5EF4-FFF2-40B4-BE49-F238E27FC236}">
                  <a16:creationId xmlns:a16="http://schemas.microsoft.com/office/drawing/2014/main" id="{01593D15-7006-5E48-8210-FADE2F8AE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117" y="4650581"/>
              <a:ext cx="3081164" cy="788448"/>
            </a:xfrm>
            <a:custGeom>
              <a:avLst/>
              <a:gdLst>
                <a:gd name="T0" fmla="*/ 2147483647 w 1958"/>
                <a:gd name="T1" fmla="*/ 0 h 683"/>
                <a:gd name="T2" fmla="*/ 0 w 1958"/>
                <a:gd name="T3" fmla="*/ 2147483647 h 683"/>
                <a:gd name="T4" fmla="*/ 2147483647 w 1958"/>
                <a:gd name="T5" fmla="*/ 2147483647 h 683"/>
                <a:gd name="T6" fmla="*/ 2147483647 w 1958"/>
                <a:gd name="T7" fmla="*/ 0 h 683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375 w 9654"/>
                <a:gd name="connsiteY0" fmla="*/ 0 h 10000"/>
                <a:gd name="connsiteX1" fmla="*/ 0 w 9654"/>
                <a:gd name="connsiteY1" fmla="*/ 7644 h 10000"/>
                <a:gd name="connsiteX2" fmla="*/ 9654 w 9654"/>
                <a:gd name="connsiteY2" fmla="*/ 10000 h 10000"/>
                <a:gd name="connsiteX3" fmla="*/ 6712 w 9654"/>
                <a:gd name="connsiteY3" fmla="*/ 0 h 10000"/>
                <a:gd name="connsiteX0" fmla="*/ 1424 w 10358"/>
                <a:gd name="connsiteY0" fmla="*/ 0 h 7644"/>
                <a:gd name="connsiteX1" fmla="*/ 0 w 10358"/>
                <a:gd name="connsiteY1" fmla="*/ 7644 h 7644"/>
                <a:gd name="connsiteX2" fmla="*/ 10358 w 10358"/>
                <a:gd name="connsiteY2" fmla="*/ 7024 h 7644"/>
                <a:gd name="connsiteX3" fmla="*/ 6953 w 10358"/>
                <a:gd name="connsiteY3" fmla="*/ 0 h 7644"/>
                <a:gd name="connsiteX0" fmla="*/ 1288 w 9913"/>
                <a:gd name="connsiteY0" fmla="*/ 0 h 9513"/>
                <a:gd name="connsiteX1" fmla="*/ 0 w 9913"/>
                <a:gd name="connsiteY1" fmla="*/ 9513 h 9513"/>
                <a:gd name="connsiteX2" fmla="*/ 9913 w 9913"/>
                <a:gd name="connsiteY2" fmla="*/ 9189 h 9513"/>
                <a:gd name="connsiteX3" fmla="*/ 6626 w 9913"/>
                <a:gd name="connsiteY3" fmla="*/ 0 h 9513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299" y="0"/>
                  </a:moveTo>
                  <a:cubicBezTo>
                    <a:pt x="907" y="5588"/>
                    <a:pt x="1044" y="5473"/>
                    <a:pt x="0" y="10000"/>
                  </a:cubicBezTo>
                  <a:lnTo>
                    <a:pt x="10000" y="9659"/>
                  </a:lnTo>
                  <a:cubicBezTo>
                    <a:pt x="7455" y="5586"/>
                    <a:pt x="7294" y="3703"/>
                    <a:pt x="6684" y="0"/>
                  </a:cubicBez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ADC95906-2481-F24F-A51F-EAF281AF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714" y="5395119"/>
              <a:ext cx="3122613" cy="679450"/>
            </a:xfrm>
            <a:prstGeom prst="rect">
              <a:avLst/>
            </a:prstGeom>
            <a:solidFill>
              <a:srgbClr val="F56F6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28">
              <a:extLst>
                <a:ext uri="{FF2B5EF4-FFF2-40B4-BE49-F238E27FC236}">
                  <a16:creationId xmlns:a16="http://schemas.microsoft.com/office/drawing/2014/main" id="{A3793CC3-F73A-7040-910B-2BC773A55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477" y="5563394"/>
              <a:ext cx="666750" cy="36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label</a:t>
              </a: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059FE6BA-834D-5D47-9816-FEF3D3BE5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164" y="5571331"/>
              <a:ext cx="577850" cy="3667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Exp</a:t>
              </a:r>
            </a:p>
          </p:txBody>
        </p:sp>
        <p:sp>
          <p:nvSpPr>
            <p:cNvPr id="117" name="Text Box 30">
              <a:extLst>
                <a:ext uri="{FF2B5EF4-FFF2-40B4-BE49-F238E27FC236}">
                  <a16:creationId xmlns:a16="http://schemas.microsoft.com/office/drawing/2014/main" id="{4D8F3D4E-04C0-DB43-9DAF-1E706F3D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377" y="5579269"/>
              <a:ext cx="336550" cy="36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EACA38D4-23D8-F24A-98BC-AC0F91371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9252" y="5576094"/>
              <a:ext cx="590550" cy="36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TTL</a:t>
              </a:r>
            </a:p>
          </p:txBody>
        </p:sp>
        <p:sp>
          <p:nvSpPr>
            <p:cNvPr id="119" name="Line 32">
              <a:extLst>
                <a:ext uri="{FF2B5EF4-FFF2-40B4-BE49-F238E27FC236}">
                  <a16:creationId xmlns:a16="http://schemas.microsoft.com/office/drawing/2014/main" id="{FBF76ACB-1AD7-9B49-8064-F134E6B32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677" y="5404644"/>
              <a:ext cx="0" cy="652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AF372919-0FC8-764F-B570-46F1637C2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589" y="5425281"/>
              <a:ext cx="0" cy="652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C7934B54-1A2D-2D4B-8668-2BF1FED77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8464" y="5420519"/>
              <a:ext cx="0" cy="652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BC2DC1-E958-0D47-9ACA-60356FCDA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227" y="6071394"/>
              <a:ext cx="409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123" name="Text Box 36">
              <a:extLst>
                <a:ext uri="{FF2B5EF4-FFF2-40B4-BE49-F238E27FC236}">
                  <a16:creationId xmlns:a16="http://schemas.microsoft.com/office/drawing/2014/main" id="{DE1DF8F2-BF23-1344-9CFE-8A728F97E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802" y="6066631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0ECBD627-15A8-4C4D-997A-601CDFC1B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6839" y="6063456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8701B027-F174-B64A-9C73-2F05A315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577" y="6058694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Multiprotocol label switching (MPLS)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2B7E2D7B-D27C-6849-B3DC-B467E275CD60}"/>
              </a:ext>
            </a:extLst>
          </p:cNvPr>
          <p:cNvSpPr txBox="1">
            <a:spLocks noChangeArrowheads="1"/>
          </p:cNvSpPr>
          <p:nvPr/>
        </p:nvSpPr>
        <p:spPr>
          <a:xfrm>
            <a:off x="889560" y="1309781"/>
            <a:ext cx="11099240" cy="246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defRPr/>
            </a:pPr>
            <a:r>
              <a:rPr lang="en-US" sz="3200" dirty="0">
                <a:solidFill>
                  <a:srgbClr val="0000A8"/>
                </a:solidFill>
              </a:rPr>
              <a:t>goal: </a:t>
            </a:r>
            <a:r>
              <a:rPr lang="en-US" sz="3200" dirty="0"/>
              <a:t>high-speed IP forwarding among network of MPLS-capable routers, using fixed length label </a:t>
            </a:r>
            <a:r>
              <a:rPr lang="en-US" dirty="0"/>
              <a:t>(instead of shortest prefix matching) </a:t>
            </a:r>
            <a:endParaRPr lang="en-US" sz="3200" dirty="0"/>
          </a:p>
          <a:p>
            <a:pPr marL="681038" lvl="1" indent="-223838">
              <a:defRPr/>
            </a:pPr>
            <a:r>
              <a:rPr lang="en-US" sz="2800" dirty="0"/>
              <a:t>faster lookup using fixed length identifier</a:t>
            </a:r>
          </a:p>
          <a:p>
            <a:pPr marL="681038" lvl="1" indent="-223838">
              <a:defRPr/>
            </a:pPr>
            <a:r>
              <a:rPr lang="en-US" sz="2800" dirty="0"/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sz="2800" dirty="0"/>
              <a:t>but IP datagram still keeps IP address!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11" name="Text Box 12">
            <a:extLst>
              <a:ext uri="{FF2B5EF4-FFF2-40B4-BE49-F238E27FC236}">
                <a16:creationId xmlns:a16="http://schemas.microsoft.com/office/drawing/2014/main" id="{E5A66E53-43AE-2641-AEA2-1AA7871E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652" y="4038600"/>
            <a:ext cx="50849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</a:rPr>
              <a:t>remainder of Ethernet frame, including IP header with IP source, destination addresses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AFB78-3DBC-584D-B7D1-450F79F2A333}"/>
              </a:ext>
            </a:extLst>
          </p:cNvPr>
          <p:cNvGrpSpPr/>
          <p:nvPr/>
        </p:nvGrpSpPr>
        <p:grpSpPr>
          <a:xfrm>
            <a:off x="3735093" y="3993350"/>
            <a:ext cx="1665910" cy="657225"/>
            <a:chOff x="3557402" y="4006056"/>
            <a:chExt cx="1666875" cy="65722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2F6FC90F-1E3A-F64A-BE40-94A2E15FE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514" y="4010819"/>
              <a:ext cx="0" cy="652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C21CAFBC-51A7-6542-8430-5C5251756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689" y="4006056"/>
              <a:ext cx="0" cy="652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33DA14E2-710D-6045-AF7C-2CF1581AC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402" y="4009231"/>
              <a:ext cx="1660525" cy="639763"/>
            </a:xfrm>
            <a:prstGeom prst="rect">
              <a:avLst/>
            </a:prstGeom>
            <a:solidFill>
              <a:srgbClr val="F56F6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3" name="Text Box 7">
              <a:extLst>
                <a:ext uri="{FF2B5EF4-FFF2-40B4-BE49-F238E27FC236}">
                  <a16:creationId xmlns:a16="http://schemas.microsoft.com/office/drawing/2014/main" id="{0D53170E-D4FB-2C41-92FE-4FD03EFA7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327" y="4167981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0" dirty="0">
                  <a:solidFill>
                    <a:srgbClr val="FFFFFF"/>
                  </a:solidFill>
                  <a:latin typeface="Arial" charset="0"/>
                </a:rPr>
                <a:t>MPLS header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1E81A5-4DDE-B941-9696-EDD9220C9CBF}"/>
              </a:ext>
            </a:extLst>
          </p:cNvPr>
          <p:cNvGrpSpPr/>
          <p:nvPr/>
        </p:nvGrpSpPr>
        <p:grpSpPr>
          <a:xfrm>
            <a:off x="2591501" y="3998009"/>
            <a:ext cx="1828099" cy="651093"/>
            <a:chOff x="1905701" y="7534275"/>
            <a:chExt cx="1828099" cy="651093"/>
          </a:xfrm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0EB33CC5-3EEE-BD4C-8CD0-813090C9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01" y="7534275"/>
              <a:ext cx="1828099" cy="63976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Text Box 6">
              <a:extLst>
                <a:ext uri="{FF2B5EF4-FFF2-40B4-BE49-F238E27FC236}">
                  <a16:creationId xmlns:a16="http://schemas.microsoft.com/office/drawing/2014/main" id="{6CC7271F-1E00-184A-9CC6-3A6EFB881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816" y="7539037"/>
              <a:ext cx="112082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chemeClr val="bg1"/>
                  </a:solidFill>
                  <a:latin typeface="Arial" charset="0"/>
                </a:rPr>
                <a:t>Ethernet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chemeClr val="bg1"/>
                  </a:solidFill>
                  <a:latin typeface="Arial" charset="0"/>
                </a:rPr>
                <a:t>header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9AC08-173B-FF4E-9E7E-258D9F5F29F2}"/>
              </a:ext>
            </a:extLst>
          </p:cNvPr>
          <p:cNvGrpSpPr/>
          <p:nvPr/>
        </p:nvGrpSpPr>
        <p:grpSpPr>
          <a:xfrm>
            <a:off x="4419600" y="3994834"/>
            <a:ext cx="5234874" cy="646331"/>
            <a:chOff x="4737100" y="6692900"/>
            <a:chExt cx="5234874" cy="646331"/>
          </a:xfrm>
        </p:grpSpPr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72A52302-139F-0E4F-8C01-90FBB0BF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6696075"/>
              <a:ext cx="5234874" cy="63976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Text Box 12">
              <a:extLst>
                <a:ext uri="{FF2B5EF4-FFF2-40B4-BE49-F238E27FC236}">
                  <a16:creationId xmlns:a16="http://schemas.microsoft.com/office/drawing/2014/main" id="{F1315168-B5EA-6E4C-A9BC-D50E586DE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926" y="6692900"/>
              <a:ext cx="508494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chemeClr val="bg1"/>
                  </a:solidFill>
                  <a:latin typeface="Arial" charset="0"/>
                </a:rPr>
                <a:t>remainder of Ethernet frame, including IP header with IP source, destination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8008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05651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25" y="193676"/>
            <a:ext cx="7772400" cy="944563"/>
          </a:xfrm>
        </p:spPr>
        <p:txBody>
          <a:bodyPr/>
          <a:lstStyle/>
          <a:p>
            <a:r>
              <a:rPr lang="en-US" altLang="en-US" sz="3600"/>
              <a:t>Multiprotocol label switching (MPLS)</a:t>
            </a:r>
          </a:p>
        </p:txBody>
      </p:sp>
      <p:sp>
        <p:nvSpPr>
          <p:cNvPr id="37892" name="Freeform 4"/>
          <p:cNvSpPr>
            <a:spLocks/>
          </p:cNvSpPr>
          <p:nvPr/>
        </p:nvSpPr>
        <p:spPr bwMode="auto">
          <a:xfrm>
            <a:off x="3576639" y="4695826"/>
            <a:ext cx="3108325" cy="1084263"/>
          </a:xfrm>
          <a:custGeom>
            <a:avLst/>
            <a:gdLst>
              <a:gd name="T0" fmla="*/ 2147483646 w 1958"/>
              <a:gd name="T1" fmla="*/ 0 h 683"/>
              <a:gd name="T2" fmla="*/ 0 w 1958"/>
              <a:gd name="T3" fmla="*/ 2147483646 h 683"/>
              <a:gd name="T4" fmla="*/ 2147483646 w 1958"/>
              <a:gd name="T5" fmla="*/ 2147483646 h 683"/>
              <a:gd name="T6" fmla="*/ 2147483646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230439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43138" y="4073525"/>
            <a:ext cx="189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PPP or Ethernet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header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5900738" y="41957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IP header</a:t>
            </a: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4111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5765800" y="4051301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7112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7142163" y="4205288"/>
            <a:ext cx="309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remainder of link-layer frame</a:t>
            </a:r>
          </a:p>
        </p:txBody>
      </p:sp>
      <p:sp>
        <p:nvSpPr>
          <p:cNvPr id="37900" name="Rectangle 25"/>
          <p:cNvSpPr>
            <a:spLocks noChangeArrowheads="1"/>
          </p:cNvSpPr>
          <p:nvPr/>
        </p:nvSpPr>
        <p:spPr bwMode="auto">
          <a:xfrm>
            <a:off x="4100514" y="4054476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901" name="Text Box 7"/>
          <p:cNvSpPr txBox="1">
            <a:spLocks noChangeArrowheads="1"/>
          </p:cNvSpPr>
          <p:nvPr/>
        </p:nvSpPr>
        <p:spPr bwMode="auto">
          <a:xfrm>
            <a:off x="4135438" y="4213226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MPLS header</a:t>
            </a:r>
          </a:p>
        </p:txBody>
      </p:sp>
      <p:sp>
        <p:nvSpPr>
          <p:cNvPr id="37902" name="Rectangle 27"/>
          <p:cNvSpPr>
            <a:spLocks noChangeArrowheads="1"/>
          </p:cNvSpPr>
          <p:nvPr/>
        </p:nvSpPr>
        <p:spPr bwMode="auto">
          <a:xfrm>
            <a:off x="3679826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903" name="Text Box 28"/>
          <p:cNvSpPr txBox="1">
            <a:spLocks noChangeArrowheads="1"/>
          </p:cNvSpPr>
          <p:nvPr/>
        </p:nvSpPr>
        <p:spPr bwMode="auto">
          <a:xfrm>
            <a:off x="4192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label</a:t>
            </a:r>
          </a:p>
        </p:txBody>
      </p:sp>
      <p:sp>
        <p:nvSpPr>
          <p:cNvPr id="37904" name="Text Box 29"/>
          <p:cNvSpPr txBox="1">
            <a:spLocks noChangeArrowheads="1"/>
          </p:cNvSpPr>
          <p:nvPr/>
        </p:nvSpPr>
        <p:spPr bwMode="auto">
          <a:xfrm>
            <a:off x="5375275" y="5616576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</a:t>
            </a:r>
          </a:p>
        </p:txBody>
      </p:sp>
      <p:sp>
        <p:nvSpPr>
          <p:cNvPr id="37905" name="Text Box 30"/>
          <p:cNvSpPr txBox="1">
            <a:spLocks noChangeArrowheads="1"/>
          </p:cNvSpPr>
          <p:nvPr/>
        </p:nvSpPr>
        <p:spPr bwMode="auto">
          <a:xfrm>
            <a:off x="5932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7906" name="Text Box 31"/>
          <p:cNvSpPr txBox="1">
            <a:spLocks noChangeArrowheads="1"/>
          </p:cNvSpPr>
          <p:nvPr/>
        </p:nvSpPr>
        <p:spPr bwMode="auto">
          <a:xfrm>
            <a:off x="6202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TTL</a:t>
            </a:r>
          </a:p>
        </p:txBody>
      </p:sp>
      <p:sp>
        <p:nvSpPr>
          <p:cNvPr id="37907" name="Line 32"/>
          <p:cNvSpPr>
            <a:spLocks noChangeShapeType="1"/>
          </p:cNvSpPr>
          <p:nvPr/>
        </p:nvSpPr>
        <p:spPr bwMode="auto">
          <a:xfrm>
            <a:off x="5411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908" name="Line 33"/>
          <p:cNvSpPr>
            <a:spLocks noChangeShapeType="1"/>
          </p:cNvSpPr>
          <p:nvPr/>
        </p:nvSpPr>
        <p:spPr bwMode="auto">
          <a:xfrm>
            <a:off x="5981700" y="547052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909" name="Line 34"/>
          <p:cNvSpPr>
            <a:spLocks noChangeShapeType="1"/>
          </p:cNvSpPr>
          <p:nvPr/>
        </p:nvSpPr>
        <p:spPr bwMode="auto">
          <a:xfrm>
            <a:off x="6251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7910" name="Text Box 35"/>
          <p:cNvSpPr txBox="1">
            <a:spLocks noChangeArrowheads="1"/>
          </p:cNvSpPr>
          <p:nvPr/>
        </p:nvSpPr>
        <p:spPr bwMode="auto">
          <a:xfrm>
            <a:off x="4351339" y="6116639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7911" name="Text Box 36"/>
          <p:cNvSpPr txBox="1">
            <a:spLocks noChangeArrowheads="1"/>
          </p:cNvSpPr>
          <p:nvPr/>
        </p:nvSpPr>
        <p:spPr bwMode="auto">
          <a:xfrm>
            <a:off x="5522914" y="6111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912" name="Text Box 37"/>
          <p:cNvSpPr txBox="1">
            <a:spLocks noChangeArrowheads="1"/>
          </p:cNvSpPr>
          <p:nvPr/>
        </p:nvSpPr>
        <p:spPr bwMode="auto">
          <a:xfrm>
            <a:off x="5949950" y="61087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913" name="Text Box 38"/>
          <p:cNvSpPr txBox="1">
            <a:spLocks noChangeArrowheads="1"/>
          </p:cNvSpPr>
          <p:nvPr/>
        </p:nvSpPr>
        <p:spPr bwMode="auto">
          <a:xfrm>
            <a:off x="6389689" y="610393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7914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6836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614" y="6523038"/>
            <a:ext cx="547687" cy="27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6-</a:t>
            </a:r>
            <a:fld id="{D70670F0-DA2C-46CA-9123-2BB6FFAA889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9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00" y="6521450"/>
            <a:ext cx="2178050" cy="24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 Layer and LANs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7E2D7B-D27C-6849-B3DC-B467E275CD60}"/>
              </a:ext>
            </a:extLst>
          </p:cNvPr>
          <p:cNvSpPr txBox="1">
            <a:spLocks noChangeArrowheads="1"/>
          </p:cNvSpPr>
          <p:nvPr/>
        </p:nvSpPr>
        <p:spPr>
          <a:xfrm>
            <a:off x="889560" y="1309781"/>
            <a:ext cx="11099240" cy="246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high-speed IP forwarding among network of MPLS-capable routers, using fixed length label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(instead of shortest prefix matching)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faster lookup using fixed length identifier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borrowing ideas from Virtual Circuit (VC) approach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IP datagram still keeps IP address!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2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capable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69E050D-27B7-634F-8AD6-EDDC26763879}"/>
              </a:ext>
            </a:extLst>
          </p:cNvPr>
          <p:cNvSpPr txBox="1">
            <a:spLocks noChangeArrowheads="1"/>
          </p:cNvSpPr>
          <p:nvPr/>
        </p:nvSpPr>
        <p:spPr>
          <a:xfrm>
            <a:off x="1004047" y="1371600"/>
            <a:ext cx="10304929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334963">
              <a:defRPr/>
            </a:pPr>
            <a:r>
              <a:rPr lang="en-US" sz="3200" dirty="0"/>
              <a:t>a.k.a. label-switched router</a:t>
            </a:r>
          </a:p>
          <a:p>
            <a:pPr marL="465138" indent="-334963">
              <a:defRPr/>
            </a:pPr>
            <a:r>
              <a:rPr lang="en-US" sz="3200" dirty="0"/>
              <a:t>forward packets to outgoing interface based only on label value (</a:t>
            </a:r>
            <a:r>
              <a:rPr lang="en-US" sz="3200" i="1" dirty="0"/>
              <a:t>don’t inspect IP address</a:t>
            </a:r>
            <a:r>
              <a:rPr lang="en-US" sz="3200" dirty="0"/>
              <a:t>)</a:t>
            </a:r>
          </a:p>
          <a:p>
            <a:pPr lvl="1">
              <a:defRPr/>
            </a:pPr>
            <a:r>
              <a:rPr lang="en-US" sz="2800" dirty="0"/>
              <a:t>MPLS forwarding table distinct from IP forwarding tables</a:t>
            </a:r>
          </a:p>
          <a:p>
            <a:pPr marL="465138" indent="-334963">
              <a:defRPr/>
            </a:pPr>
            <a:r>
              <a:rPr lang="en-US" sz="3200" i="1" dirty="0">
                <a:solidFill>
                  <a:srgbClr val="0000A8"/>
                </a:solidFill>
              </a:rPr>
              <a:t>flexibility:  </a:t>
            </a:r>
            <a:r>
              <a:rPr lang="en-US" sz="3200" dirty="0"/>
              <a:t>MPLS forwarding decisions can </a:t>
            </a:r>
            <a:r>
              <a:rPr lang="en-US" sz="3200" i="1" dirty="0"/>
              <a:t>differ</a:t>
            </a:r>
            <a:r>
              <a:rPr lang="en-US" sz="3200" dirty="0"/>
              <a:t> from those of IP</a:t>
            </a:r>
          </a:p>
          <a:p>
            <a:pPr lvl="1">
              <a:defRPr/>
            </a:pPr>
            <a:r>
              <a:rPr lang="en-US" sz="2800" dirty="0"/>
              <a:t>use destination </a:t>
            </a:r>
            <a:r>
              <a:rPr lang="en-US" sz="2800" i="1" dirty="0"/>
              <a:t>and</a:t>
            </a:r>
            <a:r>
              <a:rPr lang="en-US" sz="2800" dirty="0"/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sz="2800" dirty="0"/>
              <a:t>re-route flows quickly if link fails: pre-computed backup paths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54213" y="1670050"/>
            <a:ext cx="4271962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mesh of interconnected routers</a:t>
            </a:r>
          </a:p>
          <a:p>
            <a:pPr eaLnBrk="1" hangingPunct="1"/>
            <a:r>
              <a:rPr lang="en-US" altLang="en-US" smtClean="0">
                <a:solidFill>
                  <a:srgbClr val="CC0000"/>
                </a:solidFill>
              </a:rPr>
              <a:t>packet-switching: hosts break application-layer messages into </a:t>
            </a:r>
            <a:r>
              <a:rPr lang="en-US" altLang="en-US" i="1" smtClean="0">
                <a:solidFill>
                  <a:srgbClr val="CC0000"/>
                </a:solidFill>
              </a:rPr>
              <a:t>packets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forward packets</a:t>
            </a:r>
            <a:r>
              <a:rPr lang="en-US" altLang="en-US" i="1" smtClean="0">
                <a:ea typeface="Arial" panose="020B0604020202020204" pitchFamily="34" charset="0"/>
              </a:rPr>
              <a:t> </a:t>
            </a:r>
            <a:r>
              <a:rPr lang="en-US" altLang="en-US" smtClean="0">
                <a:ea typeface="Arial" panose="020B0604020202020204" pitchFamily="34" charset="0"/>
              </a:rPr>
              <a:t>from one router to the next, across links on path from source to destination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each packet transmitted at full link capacity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network core</a:t>
            </a:r>
          </a:p>
        </p:txBody>
      </p:sp>
      <p:sp>
        <p:nvSpPr>
          <p:cNvPr id="12293" name="Freeform 637"/>
          <p:cNvSpPr>
            <a:spLocks/>
          </p:cNvSpPr>
          <p:nvPr/>
        </p:nvSpPr>
        <p:spPr bwMode="auto">
          <a:xfrm>
            <a:off x="6726239" y="1712913"/>
            <a:ext cx="1736725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2294" name="Group 638"/>
          <p:cNvGrpSpPr>
            <a:grpSpLocks/>
          </p:cNvGrpSpPr>
          <p:nvPr/>
        </p:nvGrpSpPr>
        <p:grpSpPr bwMode="auto">
          <a:xfrm>
            <a:off x="6894513" y="3048000"/>
            <a:ext cx="1458912" cy="933450"/>
            <a:chOff x="2889" y="1631"/>
            <a:chExt cx="980" cy="743"/>
          </a:xfrm>
        </p:grpSpPr>
        <p:sp>
          <p:nvSpPr>
            <p:cNvPr id="12842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43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295" name="Freeform 641"/>
          <p:cNvSpPr>
            <a:spLocks/>
          </p:cNvSpPr>
          <p:nvPr/>
        </p:nvSpPr>
        <p:spPr bwMode="auto">
          <a:xfrm>
            <a:off x="6888163" y="4425950"/>
            <a:ext cx="3225800" cy="1665288"/>
          </a:xfrm>
          <a:custGeom>
            <a:avLst/>
            <a:gdLst>
              <a:gd name="T0" fmla="*/ 2147483646 w 2032"/>
              <a:gd name="T1" fmla="*/ 2147483646 h 1049"/>
              <a:gd name="T2" fmla="*/ 2147483646 w 2032"/>
              <a:gd name="T3" fmla="*/ 2147483646 h 1049"/>
              <a:gd name="T4" fmla="*/ 2147483646 w 2032"/>
              <a:gd name="T5" fmla="*/ 2147483646 h 1049"/>
              <a:gd name="T6" fmla="*/ 2147483646 w 2032"/>
              <a:gd name="T7" fmla="*/ 2147483646 h 1049"/>
              <a:gd name="T8" fmla="*/ 2147483646 w 2032"/>
              <a:gd name="T9" fmla="*/ 2147483646 h 1049"/>
              <a:gd name="T10" fmla="*/ 2147483646 w 2032"/>
              <a:gd name="T11" fmla="*/ 2147483646 h 1049"/>
              <a:gd name="T12" fmla="*/ 2147483646 w 2032"/>
              <a:gd name="T13" fmla="*/ 2147483646 h 1049"/>
              <a:gd name="T14" fmla="*/ 2147483646 w 2032"/>
              <a:gd name="T15" fmla="*/ 2147483646 h 1049"/>
              <a:gd name="T16" fmla="*/ 2147483646 w 2032"/>
              <a:gd name="T17" fmla="*/ 2147483646 h 1049"/>
              <a:gd name="T18" fmla="*/ 2147483646 w 2032"/>
              <a:gd name="T19" fmla="*/ 2147483646 h 1049"/>
              <a:gd name="T20" fmla="*/ 2147483646 w 2032"/>
              <a:gd name="T21" fmla="*/ 2147483646 h 1049"/>
              <a:gd name="T22" fmla="*/ 2147483646 w 2032"/>
              <a:gd name="T23" fmla="*/ 2147483646 h 1049"/>
              <a:gd name="T24" fmla="*/ 2147483646 w 2032"/>
              <a:gd name="T25" fmla="*/ 2147483646 h 1049"/>
              <a:gd name="T26" fmla="*/ 2147483646 w 2032"/>
              <a:gd name="T27" fmla="*/ 2147483646 h 1049"/>
              <a:gd name="T28" fmla="*/ 2147483646 w 2032"/>
              <a:gd name="T29" fmla="*/ 2147483646 h 1049"/>
              <a:gd name="T30" fmla="*/ 2147483646 w 2032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296" name="Line 642"/>
          <p:cNvSpPr>
            <a:spLocks noChangeShapeType="1"/>
          </p:cNvSpPr>
          <p:nvPr/>
        </p:nvSpPr>
        <p:spPr bwMode="auto">
          <a:xfrm rot="16200000">
            <a:off x="9369426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297" name="Line 643"/>
          <p:cNvSpPr>
            <a:spLocks noChangeShapeType="1"/>
          </p:cNvSpPr>
          <p:nvPr/>
        </p:nvSpPr>
        <p:spPr bwMode="auto">
          <a:xfrm rot="5400000" flipV="1">
            <a:off x="9515476" y="544353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298" name="Line 644"/>
          <p:cNvSpPr>
            <a:spLocks noChangeShapeType="1"/>
          </p:cNvSpPr>
          <p:nvPr/>
        </p:nvSpPr>
        <p:spPr bwMode="auto">
          <a:xfrm rot="16200000">
            <a:off x="9701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299" name="Line 646"/>
          <p:cNvSpPr>
            <a:spLocks noChangeShapeType="1"/>
          </p:cNvSpPr>
          <p:nvPr/>
        </p:nvSpPr>
        <p:spPr bwMode="auto">
          <a:xfrm>
            <a:off x="7624764" y="4776789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0" name="Line 647"/>
          <p:cNvSpPr>
            <a:spLocks noChangeShapeType="1"/>
          </p:cNvSpPr>
          <p:nvPr/>
        </p:nvSpPr>
        <p:spPr bwMode="auto">
          <a:xfrm flipV="1">
            <a:off x="7366001" y="5040314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1" name="Line 650"/>
          <p:cNvSpPr>
            <a:spLocks noChangeShapeType="1"/>
          </p:cNvSpPr>
          <p:nvPr/>
        </p:nvSpPr>
        <p:spPr bwMode="auto">
          <a:xfrm flipH="1">
            <a:off x="7791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2" name="Line 651"/>
          <p:cNvSpPr>
            <a:spLocks noChangeShapeType="1"/>
          </p:cNvSpPr>
          <p:nvPr/>
        </p:nvSpPr>
        <p:spPr bwMode="auto">
          <a:xfrm flipH="1" flipV="1">
            <a:off x="8072438" y="5100639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3" name="Line 652"/>
          <p:cNvSpPr>
            <a:spLocks noChangeShapeType="1"/>
          </p:cNvSpPr>
          <p:nvPr/>
        </p:nvSpPr>
        <p:spPr bwMode="auto">
          <a:xfrm>
            <a:off x="8267700" y="5056189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4" name="Line 654"/>
          <p:cNvSpPr>
            <a:spLocks noChangeShapeType="1"/>
          </p:cNvSpPr>
          <p:nvPr/>
        </p:nvSpPr>
        <p:spPr bwMode="auto">
          <a:xfrm>
            <a:off x="7570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5" name="Line 655"/>
          <p:cNvSpPr>
            <a:spLocks noChangeShapeType="1"/>
          </p:cNvSpPr>
          <p:nvPr/>
        </p:nvSpPr>
        <p:spPr bwMode="auto">
          <a:xfrm flipV="1">
            <a:off x="7415214" y="3736976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2306" name="Group 656"/>
          <p:cNvGrpSpPr>
            <a:grpSpLocks/>
          </p:cNvGrpSpPr>
          <p:nvPr/>
        </p:nvGrpSpPr>
        <p:grpSpPr bwMode="auto">
          <a:xfrm>
            <a:off x="7135813" y="3503614"/>
            <a:ext cx="506412" cy="352425"/>
            <a:chOff x="2967" y="478"/>
            <a:chExt cx="788" cy="625"/>
          </a:xfrm>
        </p:grpSpPr>
        <p:pic>
          <p:nvPicPr>
            <p:cNvPr id="12840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41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7" name="Freeform 659"/>
          <p:cNvSpPr>
            <a:spLocks/>
          </p:cNvSpPr>
          <p:nvPr/>
        </p:nvSpPr>
        <p:spPr bwMode="auto">
          <a:xfrm>
            <a:off x="8443914" y="3476626"/>
            <a:ext cx="1470025" cy="765175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8" name="Freeform 660"/>
          <p:cNvSpPr>
            <a:spLocks/>
          </p:cNvSpPr>
          <p:nvPr/>
        </p:nvSpPr>
        <p:spPr bwMode="auto">
          <a:xfrm>
            <a:off x="8407401" y="2128839"/>
            <a:ext cx="1730375" cy="1125537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09" name="Line 661"/>
          <p:cNvSpPr>
            <a:spLocks noChangeShapeType="1"/>
          </p:cNvSpPr>
          <p:nvPr/>
        </p:nvSpPr>
        <p:spPr bwMode="auto">
          <a:xfrm>
            <a:off x="8920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0" name="Line 662"/>
          <p:cNvSpPr>
            <a:spLocks noChangeShapeType="1"/>
          </p:cNvSpPr>
          <p:nvPr/>
        </p:nvSpPr>
        <p:spPr bwMode="auto">
          <a:xfrm>
            <a:off x="9017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1" name="Line 663"/>
          <p:cNvSpPr>
            <a:spLocks noChangeShapeType="1"/>
          </p:cNvSpPr>
          <p:nvPr/>
        </p:nvSpPr>
        <p:spPr bwMode="auto">
          <a:xfrm flipV="1">
            <a:off x="9253539" y="3822701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2" name="Line 664"/>
          <p:cNvSpPr>
            <a:spLocks noChangeShapeType="1"/>
          </p:cNvSpPr>
          <p:nvPr/>
        </p:nvSpPr>
        <p:spPr bwMode="auto">
          <a:xfrm>
            <a:off x="8247064" y="2590801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3" name="Line 665"/>
          <p:cNvSpPr>
            <a:spLocks noChangeShapeType="1"/>
          </p:cNvSpPr>
          <p:nvPr/>
        </p:nvSpPr>
        <p:spPr bwMode="auto">
          <a:xfrm>
            <a:off x="8882064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4" name="Line 666"/>
          <p:cNvSpPr>
            <a:spLocks noChangeShapeType="1"/>
          </p:cNvSpPr>
          <p:nvPr/>
        </p:nvSpPr>
        <p:spPr bwMode="auto">
          <a:xfrm flipV="1">
            <a:off x="8261351" y="4687889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5" name="Line 667"/>
          <p:cNvSpPr>
            <a:spLocks noChangeShapeType="1"/>
          </p:cNvSpPr>
          <p:nvPr/>
        </p:nvSpPr>
        <p:spPr bwMode="auto">
          <a:xfrm flipV="1">
            <a:off x="8304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6" name="Line 668"/>
          <p:cNvSpPr>
            <a:spLocks noChangeShapeType="1"/>
          </p:cNvSpPr>
          <p:nvPr/>
        </p:nvSpPr>
        <p:spPr bwMode="auto">
          <a:xfrm flipV="1">
            <a:off x="9101139" y="2495551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7" name="Line 669"/>
          <p:cNvSpPr>
            <a:spLocks noChangeShapeType="1"/>
          </p:cNvSpPr>
          <p:nvPr/>
        </p:nvSpPr>
        <p:spPr bwMode="auto">
          <a:xfrm>
            <a:off x="8929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8" name="Line 670"/>
          <p:cNvSpPr>
            <a:spLocks noChangeShapeType="1"/>
          </p:cNvSpPr>
          <p:nvPr/>
        </p:nvSpPr>
        <p:spPr bwMode="auto">
          <a:xfrm flipV="1">
            <a:off x="9104314" y="2562226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19" name="Line 671"/>
          <p:cNvSpPr>
            <a:spLocks noChangeShapeType="1"/>
          </p:cNvSpPr>
          <p:nvPr/>
        </p:nvSpPr>
        <p:spPr bwMode="auto">
          <a:xfrm>
            <a:off x="9466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20" name="Line 672"/>
          <p:cNvSpPr>
            <a:spLocks noChangeShapeType="1"/>
          </p:cNvSpPr>
          <p:nvPr/>
        </p:nvSpPr>
        <p:spPr bwMode="auto">
          <a:xfrm>
            <a:off x="9120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21" name="Line 673"/>
          <p:cNvSpPr>
            <a:spLocks noChangeShapeType="1"/>
          </p:cNvSpPr>
          <p:nvPr/>
        </p:nvSpPr>
        <p:spPr bwMode="auto">
          <a:xfrm>
            <a:off x="9674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22" name="Line 674"/>
          <p:cNvSpPr>
            <a:spLocks noChangeShapeType="1"/>
          </p:cNvSpPr>
          <p:nvPr/>
        </p:nvSpPr>
        <p:spPr bwMode="auto">
          <a:xfrm flipH="1">
            <a:off x="8823326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23" name="Line 675"/>
          <p:cNvSpPr>
            <a:spLocks noChangeShapeType="1"/>
          </p:cNvSpPr>
          <p:nvPr/>
        </p:nvSpPr>
        <p:spPr bwMode="auto">
          <a:xfrm flipH="1">
            <a:off x="9412289" y="2936876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24" name="Line 676"/>
          <p:cNvSpPr>
            <a:spLocks noChangeShapeType="1"/>
          </p:cNvSpPr>
          <p:nvPr/>
        </p:nvSpPr>
        <p:spPr bwMode="auto">
          <a:xfrm flipV="1">
            <a:off x="8796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325" name="Line 677"/>
          <p:cNvSpPr>
            <a:spLocks noChangeShapeType="1"/>
          </p:cNvSpPr>
          <p:nvPr/>
        </p:nvSpPr>
        <p:spPr bwMode="auto">
          <a:xfrm>
            <a:off x="9869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2326" name="Group 678"/>
          <p:cNvGrpSpPr>
            <a:grpSpLocks/>
          </p:cNvGrpSpPr>
          <p:nvPr/>
        </p:nvGrpSpPr>
        <p:grpSpPr bwMode="auto">
          <a:xfrm>
            <a:off x="7577138" y="1846263"/>
            <a:ext cx="468312" cy="620712"/>
            <a:chOff x="1653" y="3023"/>
            <a:chExt cx="622" cy="911"/>
          </a:xfrm>
        </p:grpSpPr>
        <p:sp>
          <p:nvSpPr>
            <p:cNvPr id="12823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4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5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6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7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8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9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0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1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2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3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4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5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6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7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38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12839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27" name="Group 696"/>
          <p:cNvGrpSpPr>
            <a:grpSpLocks/>
          </p:cNvGrpSpPr>
          <p:nvPr/>
        </p:nvGrpSpPr>
        <p:grpSpPr bwMode="auto">
          <a:xfrm>
            <a:off x="7813676" y="2406650"/>
            <a:ext cx="454025" cy="254000"/>
            <a:chOff x="3843" y="1516"/>
            <a:chExt cx="286" cy="160"/>
          </a:xfrm>
        </p:grpSpPr>
        <p:sp>
          <p:nvSpPr>
            <p:cNvPr id="12814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15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16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17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818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12821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822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819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20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28" name="Group 706"/>
          <p:cNvGrpSpPr>
            <a:grpSpLocks/>
          </p:cNvGrpSpPr>
          <p:nvPr/>
        </p:nvGrpSpPr>
        <p:grpSpPr bwMode="auto">
          <a:xfrm>
            <a:off x="8726489" y="2493964"/>
            <a:ext cx="390525" cy="174625"/>
            <a:chOff x="4334" y="1470"/>
            <a:chExt cx="246" cy="107"/>
          </a:xfrm>
        </p:grpSpPr>
        <p:sp>
          <p:nvSpPr>
            <p:cNvPr id="1280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0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0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809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812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813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810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11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29" name="Group 715"/>
          <p:cNvGrpSpPr>
            <a:grpSpLocks/>
          </p:cNvGrpSpPr>
          <p:nvPr/>
        </p:nvGrpSpPr>
        <p:grpSpPr bwMode="auto">
          <a:xfrm>
            <a:off x="8737601" y="2757489"/>
            <a:ext cx="390525" cy="174625"/>
            <a:chOff x="4334" y="1470"/>
            <a:chExt cx="246" cy="107"/>
          </a:xfrm>
        </p:grpSpPr>
        <p:sp>
          <p:nvSpPr>
            <p:cNvPr id="1279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9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80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801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804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805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802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803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30" name="Group 724"/>
          <p:cNvGrpSpPr>
            <a:grpSpLocks/>
          </p:cNvGrpSpPr>
          <p:nvPr/>
        </p:nvGrpSpPr>
        <p:grpSpPr bwMode="auto">
          <a:xfrm>
            <a:off x="9286876" y="2759076"/>
            <a:ext cx="390525" cy="174625"/>
            <a:chOff x="4334" y="1470"/>
            <a:chExt cx="246" cy="107"/>
          </a:xfrm>
        </p:grpSpPr>
        <p:sp>
          <p:nvSpPr>
            <p:cNvPr id="1279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9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9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793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796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97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794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95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31" name="Group 733"/>
          <p:cNvGrpSpPr>
            <a:grpSpLocks/>
          </p:cNvGrpSpPr>
          <p:nvPr/>
        </p:nvGrpSpPr>
        <p:grpSpPr bwMode="auto">
          <a:xfrm>
            <a:off x="9213851" y="2393951"/>
            <a:ext cx="390525" cy="174625"/>
            <a:chOff x="4334" y="1470"/>
            <a:chExt cx="246" cy="107"/>
          </a:xfrm>
        </p:grpSpPr>
        <p:sp>
          <p:nvSpPr>
            <p:cNvPr id="1278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8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8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785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788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89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786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87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2332" name="Line 751"/>
          <p:cNvSpPr>
            <a:spLocks noChangeShapeType="1"/>
          </p:cNvSpPr>
          <p:nvPr/>
        </p:nvSpPr>
        <p:spPr bwMode="auto">
          <a:xfrm>
            <a:off x="7951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2333" name="Group 761"/>
          <p:cNvGrpSpPr>
            <a:grpSpLocks/>
          </p:cNvGrpSpPr>
          <p:nvPr/>
        </p:nvGrpSpPr>
        <p:grpSpPr bwMode="auto">
          <a:xfrm>
            <a:off x="9115425" y="4806951"/>
            <a:ext cx="622300" cy="244475"/>
            <a:chOff x="4334" y="1470"/>
            <a:chExt cx="246" cy="107"/>
          </a:xfrm>
        </p:grpSpPr>
        <p:sp>
          <p:nvSpPr>
            <p:cNvPr id="1277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7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7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777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780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81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778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79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34" name="Group 770"/>
          <p:cNvGrpSpPr>
            <a:grpSpLocks/>
          </p:cNvGrpSpPr>
          <p:nvPr/>
        </p:nvGrpSpPr>
        <p:grpSpPr bwMode="auto">
          <a:xfrm>
            <a:off x="8489950" y="4508501"/>
            <a:ext cx="622300" cy="244475"/>
            <a:chOff x="4334" y="1470"/>
            <a:chExt cx="246" cy="107"/>
          </a:xfrm>
        </p:grpSpPr>
        <p:sp>
          <p:nvSpPr>
            <p:cNvPr id="1276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6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6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769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772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73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770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71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35" name="Group 779"/>
          <p:cNvGrpSpPr>
            <a:grpSpLocks/>
          </p:cNvGrpSpPr>
          <p:nvPr/>
        </p:nvGrpSpPr>
        <p:grpSpPr bwMode="auto">
          <a:xfrm>
            <a:off x="7766050" y="4851401"/>
            <a:ext cx="622300" cy="244475"/>
            <a:chOff x="4334" y="1470"/>
            <a:chExt cx="246" cy="107"/>
          </a:xfrm>
        </p:grpSpPr>
        <p:sp>
          <p:nvSpPr>
            <p:cNvPr id="1275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5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6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761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764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65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762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63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36" name="Group 788"/>
          <p:cNvGrpSpPr>
            <a:grpSpLocks/>
          </p:cNvGrpSpPr>
          <p:nvPr/>
        </p:nvGrpSpPr>
        <p:grpSpPr bwMode="auto">
          <a:xfrm>
            <a:off x="7575551" y="3644900"/>
            <a:ext cx="390525" cy="171450"/>
            <a:chOff x="4334" y="1470"/>
            <a:chExt cx="246" cy="107"/>
          </a:xfrm>
        </p:grpSpPr>
        <p:sp>
          <p:nvSpPr>
            <p:cNvPr id="1275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5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75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753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12756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57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754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55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37" name="Group 797"/>
          <p:cNvGrpSpPr>
            <a:grpSpLocks/>
          </p:cNvGrpSpPr>
          <p:nvPr/>
        </p:nvGrpSpPr>
        <p:grpSpPr bwMode="auto">
          <a:xfrm>
            <a:off x="8685214" y="5005389"/>
            <a:ext cx="446087" cy="422275"/>
            <a:chOff x="5072" y="3611"/>
            <a:chExt cx="459" cy="380"/>
          </a:xfrm>
        </p:grpSpPr>
        <p:grpSp>
          <p:nvGrpSpPr>
            <p:cNvPr id="12736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12738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9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0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1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2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3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4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5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6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7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8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49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pic>
          <p:nvPicPr>
            <p:cNvPr id="12737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38" name="Group 812"/>
          <p:cNvGrpSpPr>
            <a:grpSpLocks/>
          </p:cNvGrpSpPr>
          <p:nvPr/>
        </p:nvGrpSpPr>
        <p:grpSpPr bwMode="auto">
          <a:xfrm>
            <a:off x="7162801" y="3509964"/>
            <a:ext cx="398463" cy="358775"/>
            <a:chOff x="5072" y="3611"/>
            <a:chExt cx="459" cy="380"/>
          </a:xfrm>
        </p:grpSpPr>
        <p:grpSp>
          <p:nvGrpSpPr>
            <p:cNvPr id="12722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12724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25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26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27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28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29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0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1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2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3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4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735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pic>
          <p:nvPicPr>
            <p:cNvPr id="12723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39" name="Line 827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2340" name="Group 828"/>
          <p:cNvGrpSpPr>
            <a:grpSpLocks/>
          </p:cNvGrpSpPr>
          <p:nvPr/>
        </p:nvGrpSpPr>
        <p:grpSpPr bwMode="auto">
          <a:xfrm>
            <a:off x="6778626" y="2038350"/>
            <a:ext cx="504825" cy="401638"/>
            <a:chOff x="2896" y="396"/>
            <a:chExt cx="1848" cy="1887"/>
          </a:xfrm>
        </p:grpSpPr>
        <p:pic>
          <p:nvPicPr>
            <p:cNvPr id="12699" name="Picture 82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0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701" name="Picture 83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3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4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5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6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7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8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09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0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1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2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3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4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5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6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7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8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19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720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721" name="Picture 851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41" name="Group 852"/>
          <p:cNvGrpSpPr>
            <a:grpSpLocks/>
          </p:cNvGrpSpPr>
          <p:nvPr/>
        </p:nvGrpSpPr>
        <p:grpSpPr bwMode="auto">
          <a:xfrm>
            <a:off x="7061201" y="3054350"/>
            <a:ext cx="504825" cy="401638"/>
            <a:chOff x="2896" y="396"/>
            <a:chExt cx="1848" cy="1887"/>
          </a:xfrm>
        </p:grpSpPr>
        <p:pic>
          <p:nvPicPr>
            <p:cNvPr id="12676" name="Picture 85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77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678" name="Picture 85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79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0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1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2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3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4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5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6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7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8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89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0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1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2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3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4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5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6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97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698" name="Picture 875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42" name="Group 876"/>
          <p:cNvGrpSpPr>
            <a:grpSpLocks/>
          </p:cNvGrpSpPr>
          <p:nvPr/>
        </p:nvGrpSpPr>
        <p:grpSpPr bwMode="auto">
          <a:xfrm>
            <a:off x="8483601" y="5495925"/>
            <a:ext cx="504825" cy="401638"/>
            <a:chOff x="2896" y="396"/>
            <a:chExt cx="1848" cy="1887"/>
          </a:xfrm>
        </p:grpSpPr>
        <p:pic>
          <p:nvPicPr>
            <p:cNvPr id="12653" name="Picture 877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54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655" name="Picture 879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56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57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58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59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0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1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2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3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4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5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6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7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8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69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70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71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72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73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74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675" name="Picture 899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43" name="Group 900"/>
          <p:cNvGrpSpPr>
            <a:grpSpLocks/>
          </p:cNvGrpSpPr>
          <p:nvPr/>
        </p:nvGrpSpPr>
        <p:grpSpPr bwMode="auto">
          <a:xfrm>
            <a:off x="8902701" y="5524500"/>
            <a:ext cx="504825" cy="401638"/>
            <a:chOff x="2896" y="396"/>
            <a:chExt cx="1848" cy="1887"/>
          </a:xfrm>
        </p:grpSpPr>
        <p:pic>
          <p:nvPicPr>
            <p:cNvPr id="12630" name="Picture 90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31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632" name="Picture 90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33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34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35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36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37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38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39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0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1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2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3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4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5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6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7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8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49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50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651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12652" name="Picture 923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44" name="Group 924"/>
          <p:cNvGrpSpPr>
            <a:grpSpLocks/>
          </p:cNvGrpSpPr>
          <p:nvPr/>
        </p:nvGrpSpPr>
        <p:grpSpPr bwMode="auto">
          <a:xfrm>
            <a:off x="6873875" y="1590675"/>
            <a:ext cx="617538" cy="387350"/>
            <a:chOff x="2920" y="972"/>
            <a:chExt cx="389" cy="244"/>
          </a:xfrm>
        </p:grpSpPr>
        <p:grpSp>
          <p:nvGrpSpPr>
            <p:cNvPr id="12618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12620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21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12622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12623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624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625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626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627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28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29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pic>
          <p:nvPicPr>
            <p:cNvPr id="12619" name="Picture 936" descr="grayed_radiati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345" name="Picture 937" descr="car_gray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1670051"/>
            <a:ext cx="7540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46" name="Group 938"/>
          <p:cNvGrpSpPr>
            <a:grpSpLocks/>
          </p:cNvGrpSpPr>
          <p:nvPr/>
        </p:nvGrpSpPr>
        <p:grpSpPr bwMode="auto">
          <a:xfrm>
            <a:off x="7186613" y="4538663"/>
            <a:ext cx="463550" cy="398462"/>
            <a:chOff x="3987" y="-51"/>
            <a:chExt cx="1252" cy="983"/>
          </a:xfrm>
        </p:grpSpPr>
        <p:pic>
          <p:nvPicPr>
            <p:cNvPr id="12616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17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2 w 714"/>
                <a:gd name="T1" fmla="*/ 1 h 714"/>
                <a:gd name="T2" fmla="*/ 65 w 714"/>
                <a:gd name="T3" fmla="*/ 0 h 714"/>
                <a:gd name="T4" fmla="*/ 51 w 714"/>
                <a:gd name="T5" fmla="*/ 1 h 714"/>
                <a:gd name="T6" fmla="*/ 0 w 714"/>
                <a:gd name="T7" fmla="*/ 1 h 714"/>
                <a:gd name="T8" fmla="*/ 12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47" name="Group 941"/>
          <p:cNvGrpSpPr>
            <a:grpSpLocks/>
          </p:cNvGrpSpPr>
          <p:nvPr/>
        </p:nvGrpSpPr>
        <p:grpSpPr bwMode="auto">
          <a:xfrm>
            <a:off x="7024688" y="4938713"/>
            <a:ext cx="463550" cy="398462"/>
            <a:chOff x="3987" y="-51"/>
            <a:chExt cx="1252" cy="983"/>
          </a:xfrm>
        </p:grpSpPr>
        <p:pic>
          <p:nvPicPr>
            <p:cNvPr id="12614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15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2 w 714"/>
                <a:gd name="T1" fmla="*/ 1 h 714"/>
                <a:gd name="T2" fmla="*/ 65 w 714"/>
                <a:gd name="T3" fmla="*/ 0 h 714"/>
                <a:gd name="T4" fmla="*/ 51 w 714"/>
                <a:gd name="T5" fmla="*/ 1 h 714"/>
                <a:gd name="T6" fmla="*/ 0 w 714"/>
                <a:gd name="T7" fmla="*/ 1 h 714"/>
                <a:gd name="T8" fmla="*/ 12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48" name="Group 944"/>
          <p:cNvGrpSpPr>
            <a:grpSpLocks/>
          </p:cNvGrpSpPr>
          <p:nvPr/>
        </p:nvGrpSpPr>
        <p:grpSpPr bwMode="auto">
          <a:xfrm>
            <a:off x="7481888" y="5186363"/>
            <a:ext cx="463550" cy="398462"/>
            <a:chOff x="3987" y="-51"/>
            <a:chExt cx="1252" cy="983"/>
          </a:xfrm>
        </p:grpSpPr>
        <p:pic>
          <p:nvPicPr>
            <p:cNvPr id="12612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13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2 w 714"/>
                <a:gd name="T1" fmla="*/ 1 h 714"/>
                <a:gd name="T2" fmla="*/ 65 w 714"/>
                <a:gd name="T3" fmla="*/ 0 h 714"/>
                <a:gd name="T4" fmla="*/ 51 w 714"/>
                <a:gd name="T5" fmla="*/ 1 h 714"/>
                <a:gd name="T6" fmla="*/ 0 w 714"/>
                <a:gd name="T7" fmla="*/ 1 h 714"/>
                <a:gd name="T8" fmla="*/ 12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49" name="Group 947"/>
          <p:cNvGrpSpPr>
            <a:grpSpLocks/>
          </p:cNvGrpSpPr>
          <p:nvPr/>
        </p:nvGrpSpPr>
        <p:grpSpPr bwMode="auto">
          <a:xfrm>
            <a:off x="7920038" y="5224463"/>
            <a:ext cx="463550" cy="398462"/>
            <a:chOff x="3987" y="-51"/>
            <a:chExt cx="1252" cy="983"/>
          </a:xfrm>
        </p:grpSpPr>
        <p:pic>
          <p:nvPicPr>
            <p:cNvPr id="12610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11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12 w 714"/>
                <a:gd name="T1" fmla="*/ 1 h 714"/>
                <a:gd name="T2" fmla="*/ 65 w 714"/>
                <a:gd name="T3" fmla="*/ 0 h 714"/>
                <a:gd name="T4" fmla="*/ 51 w 714"/>
                <a:gd name="T5" fmla="*/ 1 h 714"/>
                <a:gd name="T6" fmla="*/ 0 w 714"/>
                <a:gd name="T7" fmla="*/ 1 h 714"/>
                <a:gd name="T8" fmla="*/ 12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50" name="Group 950"/>
          <p:cNvGrpSpPr>
            <a:grpSpLocks/>
          </p:cNvGrpSpPr>
          <p:nvPr/>
        </p:nvGrpSpPr>
        <p:grpSpPr bwMode="auto">
          <a:xfrm>
            <a:off x="9710739" y="5014914"/>
            <a:ext cx="249237" cy="555625"/>
            <a:chOff x="1115" y="2770"/>
            <a:chExt cx="589" cy="1034"/>
          </a:xfrm>
        </p:grpSpPr>
        <p:sp>
          <p:nvSpPr>
            <p:cNvPr id="12578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79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80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81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82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83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12608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609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84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85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12606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607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86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87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88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12604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605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89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12590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12602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603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91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92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93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94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95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96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97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98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99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600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601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2351" name="Group 983"/>
          <p:cNvGrpSpPr>
            <a:grpSpLocks/>
          </p:cNvGrpSpPr>
          <p:nvPr/>
        </p:nvGrpSpPr>
        <p:grpSpPr bwMode="auto">
          <a:xfrm>
            <a:off x="9424989" y="5224464"/>
            <a:ext cx="230187" cy="498475"/>
            <a:chOff x="1115" y="2770"/>
            <a:chExt cx="589" cy="1034"/>
          </a:xfrm>
        </p:grpSpPr>
        <p:sp>
          <p:nvSpPr>
            <p:cNvPr id="12546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47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48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49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50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51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12576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77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52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53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12574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75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54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55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56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12572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73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57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12558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12570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71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59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0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61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62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3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64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5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6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7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8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69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2352" name="Group 1070"/>
          <p:cNvGrpSpPr>
            <a:grpSpLocks/>
          </p:cNvGrpSpPr>
          <p:nvPr/>
        </p:nvGrpSpPr>
        <p:grpSpPr bwMode="auto">
          <a:xfrm>
            <a:off x="8726488" y="2486026"/>
            <a:ext cx="392112" cy="180975"/>
            <a:chOff x="4655" y="2464"/>
            <a:chExt cx="319" cy="132"/>
          </a:xfrm>
        </p:grpSpPr>
        <p:grpSp>
          <p:nvGrpSpPr>
            <p:cNvPr id="12529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25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2541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2544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545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2542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43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530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31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32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33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12536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37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534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35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53" name="Group 1088"/>
          <p:cNvGrpSpPr>
            <a:grpSpLocks/>
          </p:cNvGrpSpPr>
          <p:nvPr/>
        </p:nvGrpSpPr>
        <p:grpSpPr bwMode="auto">
          <a:xfrm>
            <a:off x="8729664" y="2752726"/>
            <a:ext cx="407987" cy="180975"/>
            <a:chOff x="4655" y="2464"/>
            <a:chExt cx="319" cy="132"/>
          </a:xfrm>
        </p:grpSpPr>
        <p:grpSp>
          <p:nvGrpSpPr>
            <p:cNvPr id="12512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25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2524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2527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528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2525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26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513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14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15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516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12519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20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517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18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54" name="Group 1106"/>
          <p:cNvGrpSpPr>
            <a:grpSpLocks/>
          </p:cNvGrpSpPr>
          <p:nvPr/>
        </p:nvGrpSpPr>
        <p:grpSpPr bwMode="auto">
          <a:xfrm>
            <a:off x="9282114" y="2749551"/>
            <a:ext cx="407987" cy="180975"/>
            <a:chOff x="4655" y="2464"/>
            <a:chExt cx="319" cy="132"/>
          </a:xfrm>
        </p:grpSpPr>
        <p:grpSp>
          <p:nvGrpSpPr>
            <p:cNvPr id="12495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25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2507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2510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511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2508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09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49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49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49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499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12502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503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500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501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355" name="Group 1124"/>
          <p:cNvGrpSpPr>
            <a:grpSpLocks/>
          </p:cNvGrpSpPr>
          <p:nvPr/>
        </p:nvGrpSpPr>
        <p:grpSpPr bwMode="auto">
          <a:xfrm>
            <a:off x="9212263" y="2390776"/>
            <a:ext cx="392112" cy="180975"/>
            <a:chOff x="4655" y="2464"/>
            <a:chExt cx="319" cy="132"/>
          </a:xfrm>
        </p:grpSpPr>
        <p:grpSp>
          <p:nvGrpSpPr>
            <p:cNvPr id="12478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248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48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48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2490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2493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12494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12491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492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47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48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48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482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12485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2486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2483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484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pic>
        <p:nvPicPr>
          <p:cNvPr id="12356" name="Picture 1142" descr="underline_base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1" y="1039813"/>
            <a:ext cx="4264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1DE5B7B6-1177-458A-BD59-ACB7B1F8A2B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358" name="Group 7"/>
          <p:cNvGrpSpPr>
            <a:grpSpLocks/>
          </p:cNvGrpSpPr>
          <p:nvPr/>
        </p:nvGrpSpPr>
        <p:grpSpPr bwMode="auto">
          <a:xfrm>
            <a:off x="7743825" y="4837114"/>
            <a:ext cx="628650" cy="276225"/>
            <a:chOff x="4786435" y="6027638"/>
            <a:chExt cx="748703" cy="417782"/>
          </a:xfrm>
        </p:grpSpPr>
        <p:sp>
          <p:nvSpPr>
            <p:cNvPr id="519" name="Oval 518"/>
            <p:cNvSpPr>
              <a:spLocks noChangeArrowheads="1"/>
            </p:cNvSpPr>
            <p:nvPr/>
          </p:nvSpPr>
          <p:spPr bwMode="auto">
            <a:xfrm flipV="1">
              <a:off x="4792108" y="6145288"/>
              <a:ext cx="743030" cy="300132"/>
            </a:xfrm>
            <a:prstGeom prst="ellipse">
              <a:avLst/>
            </a:prstGeom>
            <a:gradFill rotWithShape="1">
              <a:gsLst>
                <a:gs pos="0">
                  <a:srgbClr val="7F7F7F"/>
                </a:gs>
                <a:gs pos="53000">
                  <a:srgbClr val="D9D9D9"/>
                </a:gs>
                <a:gs pos="100000">
                  <a:srgbClr val="7F7F7F"/>
                </a:gs>
              </a:gsLst>
              <a:lin ang="0" scaled="1"/>
            </a:gra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20" name="Rectangle 519"/>
            <p:cNvSpPr/>
            <p:nvPr/>
          </p:nvSpPr>
          <p:spPr bwMode="auto">
            <a:xfrm>
              <a:off x="4790216" y="6188507"/>
              <a:ext cx="744922" cy="10804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3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21" name="Oval 520"/>
            <p:cNvSpPr>
              <a:spLocks noChangeArrowheads="1"/>
            </p:cNvSpPr>
            <p:nvPr/>
          </p:nvSpPr>
          <p:spPr bwMode="auto">
            <a:xfrm flipV="1">
              <a:off x="4786435" y="6027638"/>
              <a:ext cx="743032" cy="30013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22" name="Freeform 521"/>
            <p:cNvSpPr/>
            <p:nvPr/>
          </p:nvSpPr>
          <p:spPr bwMode="auto">
            <a:xfrm>
              <a:off x="4981174" y="6126080"/>
              <a:ext cx="361116" cy="15126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23" name="Freeform 522"/>
            <p:cNvSpPr>
              <a:spLocks/>
            </p:cNvSpPr>
            <p:nvPr/>
          </p:nvSpPr>
          <p:spPr bwMode="auto">
            <a:xfrm>
              <a:off x="4943361" y="6087663"/>
              <a:ext cx="436743" cy="105646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24" name="Freeform 523"/>
            <p:cNvSpPr>
              <a:spLocks/>
            </p:cNvSpPr>
            <p:nvPr/>
          </p:nvSpPr>
          <p:spPr bwMode="auto">
            <a:xfrm>
              <a:off x="5228850" y="6176503"/>
              <a:ext cx="162597" cy="91240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25" name="Freeform 524"/>
            <p:cNvSpPr>
              <a:spLocks/>
            </p:cNvSpPr>
            <p:nvPr/>
          </p:nvSpPr>
          <p:spPr bwMode="auto">
            <a:xfrm>
              <a:off x="4933907" y="6178903"/>
              <a:ext cx="158816" cy="91240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26" name="Straight Connector 525"/>
            <p:cNvCxnSpPr>
              <a:cxnSpLocks noChangeShapeType="1"/>
              <a:endCxn id="521" idx="2"/>
            </p:cNvCxnSpPr>
            <p:nvPr/>
          </p:nvCxnSpPr>
          <p:spPr bwMode="auto">
            <a:xfrm flipH="1" flipV="1">
              <a:off x="4786435" y="6178903"/>
              <a:ext cx="1891" cy="11525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7" name="Straight Connector 526"/>
            <p:cNvCxnSpPr>
              <a:cxnSpLocks noChangeShapeType="1"/>
            </p:cNvCxnSpPr>
            <p:nvPr/>
          </p:nvCxnSpPr>
          <p:spPr bwMode="auto">
            <a:xfrm flipH="1" flipV="1">
              <a:off x="5533248" y="6183705"/>
              <a:ext cx="1890" cy="11525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59" name="Group 5"/>
          <p:cNvGrpSpPr>
            <a:grpSpLocks/>
          </p:cNvGrpSpPr>
          <p:nvPr/>
        </p:nvGrpSpPr>
        <p:grpSpPr bwMode="auto">
          <a:xfrm>
            <a:off x="9207501" y="2387600"/>
            <a:ext cx="409575" cy="222250"/>
            <a:chOff x="2213011" y="6015083"/>
            <a:chExt cx="745177" cy="407107"/>
          </a:xfrm>
        </p:grpSpPr>
        <p:sp>
          <p:nvSpPr>
            <p:cNvPr id="529" name="Oval 528"/>
            <p:cNvSpPr>
              <a:spLocks noChangeArrowheads="1"/>
            </p:cNvSpPr>
            <p:nvPr/>
          </p:nvSpPr>
          <p:spPr bwMode="auto">
            <a:xfrm flipV="1">
              <a:off x="2215900" y="6122676"/>
              <a:ext cx="742288" cy="299514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30" name="Rectangle 529"/>
            <p:cNvSpPr/>
            <p:nvPr/>
          </p:nvSpPr>
          <p:spPr bwMode="auto">
            <a:xfrm>
              <a:off x="2213011" y="6163387"/>
              <a:ext cx="745177" cy="110500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31" name="Oval 530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290" cy="2995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32" name="Freeform 531"/>
            <p:cNvSpPr/>
            <p:nvPr/>
          </p:nvSpPr>
          <p:spPr bwMode="auto">
            <a:xfrm>
              <a:off x="2403638" y="6102320"/>
              <a:ext cx="361036" cy="15121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33" name="Freeform 532"/>
            <p:cNvSpPr>
              <a:spLocks/>
            </p:cNvSpPr>
            <p:nvPr/>
          </p:nvSpPr>
          <p:spPr bwMode="auto">
            <a:xfrm>
              <a:off x="2366091" y="6064518"/>
              <a:ext cx="436130" cy="104685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34" name="Freeform 533"/>
            <p:cNvSpPr>
              <a:spLocks/>
            </p:cNvSpPr>
            <p:nvPr/>
          </p:nvSpPr>
          <p:spPr bwMode="auto">
            <a:xfrm>
              <a:off x="2652030" y="6154663"/>
              <a:ext cx="161744" cy="90146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35" name="Freeform 534"/>
            <p:cNvSpPr>
              <a:spLocks/>
            </p:cNvSpPr>
            <p:nvPr/>
          </p:nvSpPr>
          <p:spPr bwMode="auto">
            <a:xfrm>
              <a:off x="2357425" y="6154663"/>
              <a:ext cx="158856" cy="93053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36" name="Straight Connector 535"/>
            <p:cNvCxnSpPr>
              <a:cxnSpLocks noChangeShapeType="1"/>
              <a:endCxn id="531" idx="2"/>
            </p:cNvCxnSpPr>
            <p:nvPr/>
          </p:nvCxnSpPr>
          <p:spPr bwMode="auto">
            <a:xfrm flipH="1" flipV="1">
              <a:off x="2213011" y="6166294"/>
              <a:ext cx="2889" cy="116316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7" name="Straight Connector 536"/>
            <p:cNvCxnSpPr>
              <a:cxnSpLocks noChangeShapeType="1"/>
            </p:cNvCxnSpPr>
            <p:nvPr/>
          </p:nvCxnSpPr>
          <p:spPr bwMode="auto">
            <a:xfrm flipH="1" flipV="1">
              <a:off x="2955301" y="6160478"/>
              <a:ext cx="2887" cy="116316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0" name="Group 542"/>
          <p:cNvGrpSpPr>
            <a:grpSpLocks/>
          </p:cNvGrpSpPr>
          <p:nvPr/>
        </p:nvGrpSpPr>
        <p:grpSpPr bwMode="auto">
          <a:xfrm>
            <a:off x="9275763" y="2738438"/>
            <a:ext cx="411162" cy="220662"/>
            <a:chOff x="2213011" y="6015083"/>
            <a:chExt cx="745177" cy="407107"/>
          </a:xfrm>
        </p:grpSpPr>
        <p:sp>
          <p:nvSpPr>
            <p:cNvPr id="544" name="Oval 543"/>
            <p:cNvSpPr>
              <a:spLocks noChangeArrowheads="1"/>
            </p:cNvSpPr>
            <p:nvPr/>
          </p:nvSpPr>
          <p:spPr bwMode="auto">
            <a:xfrm flipV="1">
              <a:off x="2215887" y="6123449"/>
              <a:ext cx="742301" cy="298741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45" name="Rectangle 544"/>
            <p:cNvSpPr/>
            <p:nvPr/>
          </p:nvSpPr>
          <p:spPr bwMode="auto">
            <a:xfrm>
              <a:off x="2213011" y="6164453"/>
              <a:ext cx="745177" cy="108368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46" name="Oval 545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301" cy="298741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47" name="Freeform 546"/>
            <p:cNvSpPr/>
            <p:nvPr/>
          </p:nvSpPr>
          <p:spPr bwMode="auto">
            <a:xfrm>
              <a:off x="2402902" y="6102948"/>
              <a:ext cx="362519" cy="14937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48" name="Freeform 547"/>
            <p:cNvSpPr>
              <a:spLocks/>
            </p:cNvSpPr>
            <p:nvPr/>
          </p:nvSpPr>
          <p:spPr bwMode="auto">
            <a:xfrm>
              <a:off x="2365498" y="6064872"/>
              <a:ext cx="437324" cy="105438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2653212" y="6152737"/>
              <a:ext cx="161120" cy="90795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50" name="Freeform 549"/>
            <p:cNvSpPr>
              <a:spLocks/>
            </p:cNvSpPr>
            <p:nvPr/>
          </p:nvSpPr>
          <p:spPr bwMode="auto">
            <a:xfrm>
              <a:off x="2356868" y="6155667"/>
              <a:ext cx="158242" cy="90793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51" name="Straight Connector 550"/>
            <p:cNvCxnSpPr>
              <a:cxnSpLocks noChangeShapeType="1"/>
              <a:endCxn id="546" idx="2"/>
            </p:cNvCxnSpPr>
            <p:nvPr/>
          </p:nvCxnSpPr>
          <p:spPr bwMode="auto">
            <a:xfrm flipH="1" flipV="1">
              <a:off x="2213011" y="6167382"/>
              <a:ext cx="2876" cy="114224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2" name="Straight Connector 551"/>
            <p:cNvCxnSpPr>
              <a:cxnSpLocks noChangeShapeType="1"/>
            </p:cNvCxnSpPr>
            <p:nvPr/>
          </p:nvCxnSpPr>
          <p:spPr bwMode="auto">
            <a:xfrm flipH="1" flipV="1">
              <a:off x="2955312" y="6161525"/>
              <a:ext cx="2876" cy="114224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1" name="Group 552"/>
          <p:cNvGrpSpPr>
            <a:grpSpLocks/>
          </p:cNvGrpSpPr>
          <p:nvPr/>
        </p:nvGrpSpPr>
        <p:grpSpPr bwMode="auto">
          <a:xfrm>
            <a:off x="8724901" y="2743201"/>
            <a:ext cx="411163" cy="220663"/>
            <a:chOff x="2213011" y="6015083"/>
            <a:chExt cx="745177" cy="407107"/>
          </a:xfrm>
        </p:grpSpPr>
        <p:sp>
          <p:nvSpPr>
            <p:cNvPr id="554" name="Oval 553"/>
            <p:cNvSpPr>
              <a:spLocks noChangeArrowheads="1"/>
            </p:cNvSpPr>
            <p:nvPr/>
          </p:nvSpPr>
          <p:spPr bwMode="auto">
            <a:xfrm flipV="1">
              <a:off x="2215889" y="6123450"/>
              <a:ext cx="742299" cy="298740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55" name="Rectangle 554"/>
            <p:cNvSpPr/>
            <p:nvPr/>
          </p:nvSpPr>
          <p:spPr bwMode="auto">
            <a:xfrm>
              <a:off x="2213011" y="6164454"/>
              <a:ext cx="745177" cy="108365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56" name="Oval 555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299" cy="29874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57" name="Freeform 556"/>
            <p:cNvSpPr/>
            <p:nvPr/>
          </p:nvSpPr>
          <p:spPr bwMode="auto">
            <a:xfrm>
              <a:off x="2402901" y="6102948"/>
              <a:ext cx="362518" cy="14937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58" name="Freeform 557"/>
            <p:cNvSpPr>
              <a:spLocks/>
            </p:cNvSpPr>
            <p:nvPr/>
          </p:nvSpPr>
          <p:spPr bwMode="auto">
            <a:xfrm>
              <a:off x="2365500" y="6064874"/>
              <a:ext cx="437323" cy="105438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59" name="Freeform 558"/>
            <p:cNvSpPr>
              <a:spLocks/>
            </p:cNvSpPr>
            <p:nvPr/>
          </p:nvSpPr>
          <p:spPr bwMode="auto">
            <a:xfrm>
              <a:off x="2653212" y="6152738"/>
              <a:ext cx="161119" cy="90793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60" name="Freeform 559"/>
            <p:cNvSpPr>
              <a:spLocks/>
            </p:cNvSpPr>
            <p:nvPr/>
          </p:nvSpPr>
          <p:spPr bwMode="auto">
            <a:xfrm>
              <a:off x="2356867" y="6155666"/>
              <a:ext cx="158243" cy="90794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61" name="Straight Connector 560"/>
            <p:cNvCxnSpPr>
              <a:cxnSpLocks noChangeShapeType="1"/>
              <a:endCxn id="556" idx="2"/>
            </p:cNvCxnSpPr>
            <p:nvPr/>
          </p:nvCxnSpPr>
          <p:spPr bwMode="auto">
            <a:xfrm flipH="1" flipV="1">
              <a:off x="2213011" y="6167382"/>
              <a:ext cx="2878" cy="114225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2" name="Straight Connector 561"/>
            <p:cNvCxnSpPr>
              <a:cxnSpLocks noChangeShapeType="1"/>
            </p:cNvCxnSpPr>
            <p:nvPr/>
          </p:nvCxnSpPr>
          <p:spPr bwMode="auto">
            <a:xfrm flipH="1" flipV="1">
              <a:off x="2955310" y="6161524"/>
              <a:ext cx="2878" cy="114225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2" name="Group 562"/>
          <p:cNvGrpSpPr>
            <a:grpSpLocks/>
          </p:cNvGrpSpPr>
          <p:nvPr/>
        </p:nvGrpSpPr>
        <p:grpSpPr bwMode="auto">
          <a:xfrm>
            <a:off x="8712201" y="2473326"/>
            <a:ext cx="409575" cy="220663"/>
            <a:chOff x="2213011" y="6015083"/>
            <a:chExt cx="745177" cy="407107"/>
          </a:xfrm>
        </p:grpSpPr>
        <p:sp>
          <p:nvSpPr>
            <p:cNvPr id="564" name="Oval 563"/>
            <p:cNvSpPr>
              <a:spLocks noChangeArrowheads="1"/>
            </p:cNvSpPr>
            <p:nvPr/>
          </p:nvSpPr>
          <p:spPr bwMode="auto">
            <a:xfrm flipV="1">
              <a:off x="2215900" y="6123450"/>
              <a:ext cx="742288" cy="298740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65" name="Rectangle 564"/>
            <p:cNvSpPr/>
            <p:nvPr/>
          </p:nvSpPr>
          <p:spPr bwMode="auto">
            <a:xfrm>
              <a:off x="2213011" y="6164454"/>
              <a:ext cx="745177" cy="108365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66" name="Oval 565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290" cy="29874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67" name="Freeform 566"/>
            <p:cNvSpPr/>
            <p:nvPr/>
          </p:nvSpPr>
          <p:spPr bwMode="auto">
            <a:xfrm>
              <a:off x="2403638" y="6102948"/>
              <a:ext cx="361036" cy="14937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68" name="Freeform 567"/>
            <p:cNvSpPr>
              <a:spLocks/>
            </p:cNvSpPr>
            <p:nvPr/>
          </p:nvSpPr>
          <p:spPr bwMode="auto">
            <a:xfrm>
              <a:off x="2366091" y="6064874"/>
              <a:ext cx="436130" cy="105438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69" name="Freeform 568"/>
            <p:cNvSpPr>
              <a:spLocks/>
            </p:cNvSpPr>
            <p:nvPr/>
          </p:nvSpPr>
          <p:spPr bwMode="auto">
            <a:xfrm>
              <a:off x="2652030" y="6152738"/>
              <a:ext cx="161744" cy="90793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70" name="Freeform 569"/>
            <p:cNvSpPr>
              <a:spLocks/>
            </p:cNvSpPr>
            <p:nvPr/>
          </p:nvSpPr>
          <p:spPr bwMode="auto">
            <a:xfrm>
              <a:off x="2357425" y="6155666"/>
              <a:ext cx="158856" cy="90794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71" name="Straight Connector 570"/>
            <p:cNvCxnSpPr>
              <a:cxnSpLocks noChangeShapeType="1"/>
              <a:endCxn id="566" idx="2"/>
            </p:cNvCxnSpPr>
            <p:nvPr/>
          </p:nvCxnSpPr>
          <p:spPr bwMode="auto">
            <a:xfrm flipH="1" flipV="1">
              <a:off x="2213011" y="6167382"/>
              <a:ext cx="2889" cy="114225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2" name="Straight Connector 571"/>
            <p:cNvCxnSpPr>
              <a:cxnSpLocks noChangeShapeType="1"/>
            </p:cNvCxnSpPr>
            <p:nvPr/>
          </p:nvCxnSpPr>
          <p:spPr bwMode="auto">
            <a:xfrm flipH="1" flipV="1">
              <a:off x="2955301" y="6161524"/>
              <a:ext cx="2887" cy="114225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3" name="Group 572"/>
          <p:cNvGrpSpPr>
            <a:grpSpLocks/>
          </p:cNvGrpSpPr>
          <p:nvPr/>
        </p:nvGrpSpPr>
        <p:grpSpPr bwMode="auto">
          <a:xfrm>
            <a:off x="8609013" y="3622676"/>
            <a:ext cx="411162" cy="220663"/>
            <a:chOff x="2213011" y="6015083"/>
            <a:chExt cx="745177" cy="407107"/>
          </a:xfrm>
        </p:grpSpPr>
        <p:sp>
          <p:nvSpPr>
            <p:cNvPr id="574" name="Oval 573"/>
            <p:cNvSpPr>
              <a:spLocks noChangeArrowheads="1"/>
            </p:cNvSpPr>
            <p:nvPr/>
          </p:nvSpPr>
          <p:spPr bwMode="auto">
            <a:xfrm flipV="1">
              <a:off x="2215887" y="6123450"/>
              <a:ext cx="742301" cy="298740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75" name="Rectangle 574"/>
            <p:cNvSpPr/>
            <p:nvPr/>
          </p:nvSpPr>
          <p:spPr bwMode="auto">
            <a:xfrm>
              <a:off x="2213011" y="6164454"/>
              <a:ext cx="745177" cy="108365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76" name="Oval 575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301" cy="29874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77" name="Freeform 576"/>
            <p:cNvSpPr/>
            <p:nvPr/>
          </p:nvSpPr>
          <p:spPr bwMode="auto">
            <a:xfrm>
              <a:off x="2402902" y="6102948"/>
              <a:ext cx="362519" cy="14937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78" name="Freeform 577"/>
            <p:cNvSpPr>
              <a:spLocks/>
            </p:cNvSpPr>
            <p:nvPr/>
          </p:nvSpPr>
          <p:spPr bwMode="auto">
            <a:xfrm>
              <a:off x="2365498" y="6064874"/>
              <a:ext cx="437324" cy="105438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79" name="Freeform 578"/>
            <p:cNvSpPr>
              <a:spLocks/>
            </p:cNvSpPr>
            <p:nvPr/>
          </p:nvSpPr>
          <p:spPr bwMode="auto">
            <a:xfrm>
              <a:off x="2653212" y="6152738"/>
              <a:ext cx="161120" cy="90793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80" name="Freeform 579"/>
            <p:cNvSpPr>
              <a:spLocks/>
            </p:cNvSpPr>
            <p:nvPr/>
          </p:nvSpPr>
          <p:spPr bwMode="auto">
            <a:xfrm>
              <a:off x="2356868" y="6155666"/>
              <a:ext cx="158242" cy="90794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81" name="Straight Connector 580"/>
            <p:cNvCxnSpPr>
              <a:cxnSpLocks noChangeShapeType="1"/>
              <a:endCxn id="576" idx="2"/>
            </p:cNvCxnSpPr>
            <p:nvPr/>
          </p:nvCxnSpPr>
          <p:spPr bwMode="auto">
            <a:xfrm flipH="1" flipV="1">
              <a:off x="2213011" y="6167382"/>
              <a:ext cx="2876" cy="114225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Straight Connector 581"/>
            <p:cNvCxnSpPr>
              <a:cxnSpLocks noChangeShapeType="1"/>
            </p:cNvCxnSpPr>
            <p:nvPr/>
          </p:nvCxnSpPr>
          <p:spPr bwMode="auto">
            <a:xfrm flipH="1" flipV="1">
              <a:off x="2955312" y="6161524"/>
              <a:ext cx="2876" cy="114225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4" name="Group 582"/>
          <p:cNvGrpSpPr>
            <a:grpSpLocks/>
          </p:cNvGrpSpPr>
          <p:nvPr/>
        </p:nvGrpSpPr>
        <p:grpSpPr bwMode="auto">
          <a:xfrm>
            <a:off x="9277351" y="3636963"/>
            <a:ext cx="411163" cy="220662"/>
            <a:chOff x="2213011" y="6015083"/>
            <a:chExt cx="745177" cy="407107"/>
          </a:xfrm>
        </p:grpSpPr>
        <p:sp>
          <p:nvSpPr>
            <p:cNvPr id="584" name="Oval 583"/>
            <p:cNvSpPr>
              <a:spLocks noChangeArrowheads="1"/>
            </p:cNvSpPr>
            <p:nvPr/>
          </p:nvSpPr>
          <p:spPr bwMode="auto">
            <a:xfrm flipV="1">
              <a:off x="2215889" y="6123449"/>
              <a:ext cx="742299" cy="298741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85" name="Rectangle 584"/>
            <p:cNvSpPr/>
            <p:nvPr/>
          </p:nvSpPr>
          <p:spPr bwMode="auto">
            <a:xfrm>
              <a:off x="2213011" y="6164453"/>
              <a:ext cx="745177" cy="108368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86" name="Oval 585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299" cy="298741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87" name="Freeform 586"/>
            <p:cNvSpPr/>
            <p:nvPr/>
          </p:nvSpPr>
          <p:spPr bwMode="auto">
            <a:xfrm>
              <a:off x="2402901" y="6102948"/>
              <a:ext cx="362518" cy="14937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88" name="Freeform 587"/>
            <p:cNvSpPr>
              <a:spLocks/>
            </p:cNvSpPr>
            <p:nvPr/>
          </p:nvSpPr>
          <p:spPr bwMode="auto">
            <a:xfrm>
              <a:off x="2365500" y="6064872"/>
              <a:ext cx="437323" cy="105438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89" name="Freeform 588"/>
            <p:cNvSpPr>
              <a:spLocks/>
            </p:cNvSpPr>
            <p:nvPr/>
          </p:nvSpPr>
          <p:spPr bwMode="auto">
            <a:xfrm>
              <a:off x="2653212" y="6152737"/>
              <a:ext cx="161119" cy="90795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90" name="Freeform 589"/>
            <p:cNvSpPr>
              <a:spLocks/>
            </p:cNvSpPr>
            <p:nvPr/>
          </p:nvSpPr>
          <p:spPr bwMode="auto">
            <a:xfrm>
              <a:off x="2356867" y="6155667"/>
              <a:ext cx="158243" cy="90793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591" name="Straight Connector 590"/>
            <p:cNvCxnSpPr>
              <a:cxnSpLocks noChangeShapeType="1"/>
              <a:endCxn id="586" idx="2"/>
            </p:cNvCxnSpPr>
            <p:nvPr/>
          </p:nvCxnSpPr>
          <p:spPr bwMode="auto">
            <a:xfrm flipH="1" flipV="1">
              <a:off x="2213011" y="6167382"/>
              <a:ext cx="2878" cy="114224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2" name="Straight Connector 591"/>
            <p:cNvCxnSpPr>
              <a:cxnSpLocks noChangeShapeType="1"/>
            </p:cNvCxnSpPr>
            <p:nvPr/>
          </p:nvCxnSpPr>
          <p:spPr bwMode="auto">
            <a:xfrm flipH="1" flipV="1">
              <a:off x="2955310" y="6161525"/>
              <a:ext cx="2878" cy="114224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5" name="Group 592"/>
          <p:cNvGrpSpPr>
            <a:grpSpLocks/>
          </p:cNvGrpSpPr>
          <p:nvPr/>
        </p:nvGrpSpPr>
        <p:grpSpPr bwMode="auto">
          <a:xfrm>
            <a:off x="8978901" y="3903663"/>
            <a:ext cx="411163" cy="222250"/>
            <a:chOff x="2213011" y="6015083"/>
            <a:chExt cx="745177" cy="407107"/>
          </a:xfrm>
        </p:grpSpPr>
        <p:sp>
          <p:nvSpPr>
            <p:cNvPr id="594" name="Oval 593"/>
            <p:cNvSpPr>
              <a:spLocks noChangeArrowheads="1"/>
            </p:cNvSpPr>
            <p:nvPr/>
          </p:nvSpPr>
          <p:spPr bwMode="auto">
            <a:xfrm flipV="1">
              <a:off x="2215889" y="6122675"/>
              <a:ext cx="742299" cy="299515"/>
            </a:xfrm>
            <a:prstGeom prst="ellipse">
              <a:avLst/>
            </a:prstGeom>
            <a:gradFill rotWithShape="1"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0" scaled="1"/>
            </a:gra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95" name="Rectangle 594"/>
            <p:cNvSpPr/>
            <p:nvPr/>
          </p:nvSpPr>
          <p:spPr bwMode="auto">
            <a:xfrm>
              <a:off x="2213011" y="6163385"/>
              <a:ext cx="745177" cy="110500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3000">
                  <a:srgbClr val="FF4949"/>
                </a:gs>
                <a:gs pos="100000">
                  <a:srgbClr val="990716"/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96" name="Oval 595"/>
            <p:cNvSpPr>
              <a:spLocks noChangeArrowheads="1"/>
            </p:cNvSpPr>
            <p:nvPr/>
          </p:nvSpPr>
          <p:spPr bwMode="auto">
            <a:xfrm flipV="1">
              <a:off x="2213011" y="6015083"/>
              <a:ext cx="742299" cy="299514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97" name="Freeform 596"/>
            <p:cNvSpPr/>
            <p:nvPr/>
          </p:nvSpPr>
          <p:spPr bwMode="auto">
            <a:xfrm>
              <a:off x="2402901" y="6102320"/>
              <a:ext cx="362518" cy="15121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598" name="Freeform 597"/>
            <p:cNvSpPr>
              <a:spLocks/>
            </p:cNvSpPr>
            <p:nvPr/>
          </p:nvSpPr>
          <p:spPr bwMode="auto">
            <a:xfrm>
              <a:off x="2365500" y="6064517"/>
              <a:ext cx="437323" cy="104685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599" name="Freeform 598"/>
            <p:cNvSpPr>
              <a:spLocks/>
            </p:cNvSpPr>
            <p:nvPr/>
          </p:nvSpPr>
          <p:spPr bwMode="auto">
            <a:xfrm>
              <a:off x="2653212" y="6154663"/>
              <a:ext cx="161119" cy="90144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00" name="Freeform 599"/>
            <p:cNvSpPr>
              <a:spLocks/>
            </p:cNvSpPr>
            <p:nvPr/>
          </p:nvSpPr>
          <p:spPr bwMode="auto">
            <a:xfrm>
              <a:off x="2356867" y="6154663"/>
              <a:ext cx="158243" cy="93053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601" name="Straight Connector 600"/>
            <p:cNvCxnSpPr>
              <a:cxnSpLocks noChangeShapeType="1"/>
              <a:endCxn id="596" idx="2"/>
            </p:cNvCxnSpPr>
            <p:nvPr/>
          </p:nvCxnSpPr>
          <p:spPr bwMode="auto">
            <a:xfrm flipH="1" flipV="1">
              <a:off x="2213011" y="6166294"/>
              <a:ext cx="2878" cy="116316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Straight Connector 601"/>
            <p:cNvCxnSpPr>
              <a:cxnSpLocks noChangeShapeType="1"/>
            </p:cNvCxnSpPr>
            <p:nvPr/>
          </p:nvCxnSpPr>
          <p:spPr bwMode="auto">
            <a:xfrm flipH="1" flipV="1">
              <a:off x="2955310" y="6160478"/>
              <a:ext cx="2878" cy="116316"/>
            </a:xfrm>
            <a:prstGeom prst="line">
              <a:avLst/>
            </a:prstGeom>
            <a:noFill/>
            <a:ln w="6350">
              <a:solidFill>
                <a:srgbClr val="990716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6" name="Group 604"/>
          <p:cNvGrpSpPr>
            <a:grpSpLocks/>
          </p:cNvGrpSpPr>
          <p:nvPr/>
        </p:nvGrpSpPr>
        <p:grpSpPr bwMode="auto">
          <a:xfrm>
            <a:off x="8486776" y="4495801"/>
            <a:ext cx="627063" cy="276225"/>
            <a:chOff x="4786435" y="6027638"/>
            <a:chExt cx="748703" cy="417782"/>
          </a:xfrm>
        </p:grpSpPr>
        <p:sp>
          <p:nvSpPr>
            <p:cNvPr id="606" name="Oval 605"/>
            <p:cNvSpPr>
              <a:spLocks noChangeArrowheads="1"/>
            </p:cNvSpPr>
            <p:nvPr/>
          </p:nvSpPr>
          <p:spPr bwMode="auto">
            <a:xfrm flipV="1">
              <a:off x="4792122" y="6145290"/>
              <a:ext cx="743016" cy="300130"/>
            </a:xfrm>
            <a:prstGeom prst="ellipse">
              <a:avLst/>
            </a:prstGeom>
            <a:gradFill rotWithShape="1">
              <a:gsLst>
                <a:gs pos="0">
                  <a:srgbClr val="7F7F7F"/>
                </a:gs>
                <a:gs pos="53000">
                  <a:srgbClr val="D9D9D9"/>
                </a:gs>
                <a:gs pos="100000">
                  <a:srgbClr val="7F7F7F"/>
                </a:gs>
              </a:gsLst>
              <a:lin ang="0" scaled="1"/>
            </a:gra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7" name="Rectangle 606"/>
            <p:cNvSpPr/>
            <p:nvPr/>
          </p:nvSpPr>
          <p:spPr bwMode="auto">
            <a:xfrm>
              <a:off x="4790226" y="6188509"/>
              <a:ext cx="744912" cy="108046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3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08" name="Oval 607"/>
            <p:cNvSpPr>
              <a:spLocks noChangeArrowheads="1"/>
            </p:cNvSpPr>
            <p:nvPr/>
          </p:nvSpPr>
          <p:spPr bwMode="auto">
            <a:xfrm flipV="1">
              <a:off x="4786435" y="6027638"/>
              <a:ext cx="743016" cy="300132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9" name="Freeform 608"/>
            <p:cNvSpPr/>
            <p:nvPr/>
          </p:nvSpPr>
          <p:spPr bwMode="auto">
            <a:xfrm>
              <a:off x="4979771" y="6126082"/>
              <a:ext cx="362031" cy="151265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10" name="Freeform 609"/>
            <p:cNvSpPr>
              <a:spLocks/>
            </p:cNvSpPr>
            <p:nvPr/>
          </p:nvSpPr>
          <p:spPr bwMode="auto">
            <a:xfrm>
              <a:off x="4941862" y="6087665"/>
              <a:ext cx="437849" cy="105646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11" name="Freeform 610"/>
            <p:cNvSpPr>
              <a:spLocks/>
            </p:cNvSpPr>
            <p:nvPr/>
          </p:nvSpPr>
          <p:spPr bwMode="auto">
            <a:xfrm>
              <a:off x="5229970" y="6176503"/>
              <a:ext cx="161114" cy="91240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12" name="Freeform 611"/>
            <p:cNvSpPr>
              <a:spLocks/>
            </p:cNvSpPr>
            <p:nvPr/>
          </p:nvSpPr>
          <p:spPr bwMode="auto">
            <a:xfrm>
              <a:off x="4934280" y="6178905"/>
              <a:ext cx="159218" cy="91240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613" name="Straight Connector 612"/>
            <p:cNvCxnSpPr>
              <a:cxnSpLocks noChangeShapeType="1"/>
              <a:endCxn id="608" idx="2"/>
            </p:cNvCxnSpPr>
            <p:nvPr/>
          </p:nvCxnSpPr>
          <p:spPr bwMode="auto">
            <a:xfrm flipH="1" flipV="1">
              <a:off x="4786435" y="6178905"/>
              <a:ext cx="1896" cy="11525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" name="Straight Connector 613"/>
            <p:cNvCxnSpPr>
              <a:cxnSpLocks noChangeShapeType="1"/>
            </p:cNvCxnSpPr>
            <p:nvPr/>
          </p:nvCxnSpPr>
          <p:spPr bwMode="auto">
            <a:xfrm flipH="1" flipV="1">
              <a:off x="5533242" y="6183707"/>
              <a:ext cx="1896" cy="11525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7" name="Group 614"/>
          <p:cNvGrpSpPr>
            <a:grpSpLocks/>
          </p:cNvGrpSpPr>
          <p:nvPr/>
        </p:nvGrpSpPr>
        <p:grpSpPr bwMode="auto">
          <a:xfrm>
            <a:off x="9105901" y="4792664"/>
            <a:ext cx="627063" cy="276225"/>
            <a:chOff x="4786435" y="6027638"/>
            <a:chExt cx="748703" cy="417782"/>
          </a:xfrm>
        </p:grpSpPr>
        <p:sp>
          <p:nvSpPr>
            <p:cNvPr id="616" name="Oval 615"/>
            <p:cNvSpPr>
              <a:spLocks noChangeArrowheads="1"/>
            </p:cNvSpPr>
            <p:nvPr/>
          </p:nvSpPr>
          <p:spPr bwMode="auto">
            <a:xfrm flipV="1">
              <a:off x="4792122" y="6145288"/>
              <a:ext cx="743016" cy="300132"/>
            </a:xfrm>
            <a:prstGeom prst="ellipse">
              <a:avLst/>
            </a:prstGeom>
            <a:gradFill rotWithShape="1">
              <a:gsLst>
                <a:gs pos="0">
                  <a:srgbClr val="7F7F7F"/>
                </a:gs>
                <a:gs pos="53000">
                  <a:srgbClr val="D9D9D9"/>
                </a:gs>
                <a:gs pos="100000">
                  <a:srgbClr val="7F7F7F"/>
                </a:gs>
              </a:gsLst>
              <a:lin ang="0" scaled="1"/>
            </a:gra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616"/>
            <p:cNvSpPr/>
            <p:nvPr/>
          </p:nvSpPr>
          <p:spPr bwMode="auto">
            <a:xfrm>
              <a:off x="4790226" y="6188507"/>
              <a:ext cx="744912" cy="10804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3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18" name="Oval 617"/>
            <p:cNvSpPr>
              <a:spLocks noChangeArrowheads="1"/>
            </p:cNvSpPr>
            <p:nvPr/>
          </p:nvSpPr>
          <p:spPr bwMode="auto">
            <a:xfrm flipV="1">
              <a:off x="4786435" y="6027638"/>
              <a:ext cx="743016" cy="30013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Freeform 618"/>
            <p:cNvSpPr/>
            <p:nvPr/>
          </p:nvSpPr>
          <p:spPr bwMode="auto">
            <a:xfrm>
              <a:off x="4979771" y="6126080"/>
              <a:ext cx="362031" cy="15126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20" name="Freeform 619"/>
            <p:cNvSpPr>
              <a:spLocks/>
            </p:cNvSpPr>
            <p:nvPr/>
          </p:nvSpPr>
          <p:spPr bwMode="auto">
            <a:xfrm>
              <a:off x="4941862" y="6087663"/>
              <a:ext cx="437849" cy="105646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21" name="Freeform 620"/>
            <p:cNvSpPr>
              <a:spLocks/>
            </p:cNvSpPr>
            <p:nvPr/>
          </p:nvSpPr>
          <p:spPr bwMode="auto">
            <a:xfrm>
              <a:off x="5229970" y="6176503"/>
              <a:ext cx="161114" cy="91240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22" name="Freeform 621"/>
            <p:cNvSpPr>
              <a:spLocks/>
            </p:cNvSpPr>
            <p:nvPr/>
          </p:nvSpPr>
          <p:spPr bwMode="auto">
            <a:xfrm>
              <a:off x="4934280" y="6178903"/>
              <a:ext cx="159218" cy="91240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623" name="Straight Connector 622"/>
            <p:cNvCxnSpPr>
              <a:cxnSpLocks noChangeShapeType="1"/>
              <a:endCxn id="618" idx="2"/>
            </p:cNvCxnSpPr>
            <p:nvPr/>
          </p:nvCxnSpPr>
          <p:spPr bwMode="auto">
            <a:xfrm flipH="1" flipV="1">
              <a:off x="4786435" y="6178903"/>
              <a:ext cx="1896" cy="11525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Straight Connector 623"/>
            <p:cNvCxnSpPr>
              <a:cxnSpLocks noChangeShapeType="1"/>
            </p:cNvCxnSpPr>
            <p:nvPr/>
          </p:nvCxnSpPr>
          <p:spPr bwMode="auto">
            <a:xfrm flipH="1" flipV="1">
              <a:off x="5533242" y="6183705"/>
              <a:ext cx="1896" cy="11525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8" name="Group 624"/>
          <p:cNvGrpSpPr>
            <a:grpSpLocks/>
          </p:cNvGrpSpPr>
          <p:nvPr/>
        </p:nvGrpSpPr>
        <p:grpSpPr bwMode="auto">
          <a:xfrm>
            <a:off x="7572376" y="3622676"/>
            <a:ext cx="442913" cy="219075"/>
            <a:chOff x="4786435" y="6027638"/>
            <a:chExt cx="748703" cy="417782"/>
          </a:xfrm>
        </p:grpSpPr>
        <p:sp>
          <p:nvSpPr>
            <p:cNvPr id="626" name="Oval 625"/>
            <p:cNvSpPr>
              <a:spLocks noChangeArrowheads="1"/>
            </p:cNvSpPr>
            <p:nvPr/>
          </p:nvSpPr>
          <p:spPr bwMode="auto">
            <a:xfrm flipV="1">
              <a:off x="4791802" y="6145708"/>
              <a:ext cx="743336" cy="299712"/>
            </a:xfrm>
            <a:prstGeom prst="ellipse">
              <a:avLst/>
            </a:prstGeom>
            <a:gradFill rotWithShape="1">
              <a:gsLst>
                <a:gs pos="0">
                  <a:srgbClr val="7F7F7F"/>
                </a:gs>
                <a:gs pos="53000">
                  <a:srgbClr val="D9D9D9"/>
                </a:gs>
                <a:gs pos="100000">
                  <a:srgbClr val="7F7F7F"/>
                </a:gs>
              </a:gsLst>
              <a:lin ang="0" scaled="1"/>
            </a:gra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626"/>
            <p:cNvSpPr/>
            <p:nvPr/>
          </p:nvSpPr>
          <p:spPr bwMode="auto">
            <a:xfrm>
              <a:off x="4789119" y="6188091"/>
              <a:ext cx="746019" cy="108987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3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28" name="Oval 627"/>
            <p:cNvSpPr>
              <a:spLocks noChangeArrowheads="1"/>
            </p:cNvSpPr>
            <p:nvPr/>
          </p:nvSpPr>
          <p:spPr bwMode="auto">
            <a:xfrm flipV="1">
              <a:off x="4786435" y="6027638"/>
              <a:ext cx="743336" cy="299714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Freeform 628"/>
            <p:cNvSpPr/>
            <p:nvPr/>
          </p:nvSpPr>
          <p:spPr bwMode="auto">
            <a:xfrm>
              <a:off x="4979648" y="6124515"/>
              <a:ext cx="362276" cy="15137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30" name="Freeform 629"/>
            <p:cNvSpPr>
              <a:spLocks/>
            </p:cNvSpPr>
            <p:nvPr/>
          </p:nvSpPr>
          <p:spPr bwMode="auto">
            <a:xfrm>
              <a:off x="4942079" y="6088186"/>
              <a:ext cx="437415" cy="102932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31" name="Freeform 630"/>
            <p:cNvSpPr>
              <a:spLocks/>
            </p:cNvSpPr>
            <p:nvPr/>
          </p:nvSpPr>
          <p:spPr bwMode="auto">
            <a:xfrm>
              <a:off x="5229217" y="6175982"/>
              <a:ext cx="161011" cy="90822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32" name="Freeform 631"/>
            <p:cNvSpPr>
              <a:spLocks/>
            </p:cNvSpPr>
            <p:nvPr/>
          </p:nvSpPr>
          <p:spPr bwMode="auto">
            <a:xfrm>
              <a:off x="4934029" y="6179008"/>
              <a:ext cx="158327" cy="90822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633" name="Straight Connector 632"/>
            <p:cNvCxnSpPr>
              <a:cxnSpLocks noChangeShapeType="1"/>
              <a:endCxn id="628" idx="2"/>
            </p:cNvCxnSpPr>
            <p:nvPr/>
          </p:nvCxnSpPr>
          <p:spPr bwMode="auto">
            <a:xfrm flipH="1" flipV="1">
              <a:off x="4786435" y="6179008"/>
              <a:ext cx="2684" cy="115041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" name="Straight Connector 633"/>
            <p:cNvCxnSpPr>
              <a:cxnSpLocks noChangeShapeType="1"/>
            </p:cNvCxnSpPr>
            <p:nvPr/>
          </p:nvCxnSpPr>
          <p:spPr bwMode="auto">
            <a:xfrm flipH="1" flipV="1">
              <a:off x="5532454" y="6182037"/>
              <a:ext cx="2684" cy="118068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69" name="Group 634"/>
          <p:cNvGrpSpPr>
            <a:grpSpLocks/>
          </p:cNvGrpSpPr>
          <p:nvPr/>
        </p:nvGrpSpPr>
        <p:grpSpPr bwMode="auto">
          <a:xfrm>
            <a:off x="7874001" y="2482851"/>
            <a:ext cx="442913" cy="219075"/>
            <a:chOff x="4786435" y="6027638"/>
            <a:chExt cx="748703" cy="417782"/>
          </a:xfrm>
        </p:grpSpPr>
        <p:sp>
          <p:nvSpPr>
            <p:cNvPr id="636" name="Oval 635"/>
            <p:cNvSpPr>
              <a:spLocks noChangeArrowheads="1"/>
            </p:cNvSpPr>
            <p:nvPr/>
          </p:nvSpPr>
          <p:spPr bwMode="auto">
            <a:xfrm flipV="1">
              <a:off x="4791802" y="6145708"/>
              <a:ext cx="743336" cy="299712"/>
            </a:xfrm>
            <a:prstGeom prst="ellipse">
              <a:avLst/>
            </a:prstGeom>
            <a:gradFill rotWithShape="1">
              <a:gsLst>
                <a:gs pos="0">
                  <a:srgbClr val="7F7F7F"/>
                </a:gs>
                <a:gs pos="53000">
                  <a:srgbClr val="D9D9D9"/>
                </a:gs>
                <a:gs pos="100000">
                  <a:srgbClr val="7F7F7F"/>
                </a:gs>
              </a:gsLst>
              <a:lin ang="0" scaled="1"/>
            </a:gra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636"/>
            <p:cNvSpPr/>
            <p:nvPr/>
          </p:nvSpPr>
          <p:spPr bwMode="auto">
            <a:xfrm>
              <a:off x="4789119" y="6188091"/>
              <a:ext cx="746019" cy="108987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3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38" name="Oval 637"/>
            <p:cNvSpPr>
              <a:spLocks noChangeArrowheads="1"/>
            </p:cNvSpPr>
            <p:nvPr/>
          </p:nvSpPr>
          <p:spPr bwMode="auto">
            <a:xfrm flipV="1">
              <a:off x="4786435" y="6027638"/>
              <a:ext cx="743336" cy="299714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Freeform 638"/>
            <p:cNvSpPr/>
            <p:nvPr/>
          </p:nvSpPr>
          <p:spPr bwMode="auto">
            <a:xfrm>
              <a:off x="4979648" y="6124515"/>
              <a:ext cx="362276" cy="15137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640" name="Freeform 639"/>
            <p:cNvSpPr>
              <a:spLocks/>
            </p:cNvSpPr>
            <p:nvPr/>
          </p:nvSpPr>
          <p:spPr bwMode="auto">
            <a:xfrm>
              <a:off x="4942079" y="6088186"/>
              <a:ext cx="437415" cy="102932"/>
            </a:xfrm>
            <a:custGeom>
              <a:avLst/>
              <a:gdLst>
                <a:gd name="T0" fmla="*/ 0 w 3723451"/>
                <a:gd name="T1" fmla="*/ 25528 h 932950"/>
                <a:gd name="T2" fmla="*/ 76977 w 3723451"/>
                <a:gd name="T3" fmla="*/ 301 h 932950"/>
                <a:gd name="T4" fmla="*/ 218040 w 3723451"/>
                <a:gd name="T5" fmla="*/ 58223 h 932950"/>
                <a:gd name="T6" fmla="*/ 352616 w 3723451"/>
                <a:gd name="T7" fmla="*/ 0 h 932950"/>
                <a:gd name="T8" fmla="*/ 437478 w 3723451"/>
                <a:gd name="T9" fmla="*/ 23169 h 932950"/>
                <a:gd name="T10" fmla="*/ 374341 w 3723451"/>
                <a:gd name="T11" fmla="*/ 51659 h 932950"/>
                <a:gd name="T12" fmla="*/ 354013 w 3723451"/>
                <a:gd name="T13" fmla="*/ 43978 h 932950"/>
                <a:gd name="T14" fmla="*/ 220519 w 3723451"/>
                <a:gd name="T15" fmla="*/ 104347 h 932950"/>
                <a:gd name="T16" fmla="*/ 83609 w 3723451"/>
                <a:gd name="T17" fmla="*/ 46199 h 932950"/>
                <a:gd name="T18" fmla="*/ 61474 w 3723451"/>
                <a:gd name="T19" fmla="*/ 52474 h 932950"/>
                <a:gd name="T20" fmla="*/ 0 w 3723451"/>
                <a:gd name="T21" fmla="*/ 25528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41" name="Freeform 640"/>
            <p:cNvSpPr>
              <a:spLocks/>
            </p:cNvSpPr>
            <p:nvPr/>
          </p:nvSpPr>
          <p:spPr bwMode="auto">
            <a:xfrm>
              <a:off x="5229217" y="6175982"/>
              <a:ext cx="161011" cy="90822"/>
            </a:xfrm>
            <a:custGeom>
              <a:avLst/>
              <a:gdLst>
                <a:gd name="T0" fmla="*/ 0 w 1366596"/>
                <a:gd name="T1" fmla="*/ 0 h 809868"/>
                <a:gd name="T2" fmla="*/ 161175 w 1366596"/>
                <a:gd name="T3" fmla="*/ 70338 h 809868"/>
                <a:gd name="T4" fmla="*/ 102023 w 1366596"/>
                <a:gd name="T5" fmla="*/ 91026 h 809868"/>
                <a:gd name="T6" fmla="*/ 543 w 1366596"/>
                <a:gd name="T7" fmla="*/ 480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642" name="Freeform 641"/>
            <p:cNvSpPr>
              <a:spLocks/>
            </p:cNvSpPr>
            <p:nvPr/>
          </p:nvSpPr>
          <p:spPr bwMode="auto">
            <a:xfrm>
              <a:off x="4934029" y="6179008"/>
              <a:ext cx="158327" cy="90822"/>
            </a:xfrm>
            <a:custGeom>
              <a:avLst/>
              <a:gdLst>
                <a:gd name="T0" fmla="*/ 156910 w 1348191"/>
                <a:gd name="T1" fmla="*/ 0 h 791462"/>
                <a:gd name="T2" fmla="*/ 159082 w 1348191"/>
                <a:gd name="T3" fmla="*/ 43925 h 791462"/>
                <a:gd name="T4" fmla="*/ 57552 w 1348191"/>
                <a:gd name="T5" fmla="*/ 91025 h 791462"/>
                <a:gd name="T6" fmla="*/ 0 w 1348191"/>
                <a:gd name="T7" fmla="*/ 70386 h 791462"/>
                <a:gd name="T8" fmla="*/ 1569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643" name="Straight Connector 642"/>
            <p:cNvCxnSpPr>
              <a:cxnSpLocks noChangeShapeType="1"/>
              <a:endCxn id="638" idx="2"/>
            </p:cNvCxnSpPr>
            <p:nvPr/>
          </p:nvCxnSpPr>
          <p:spPr bwMode="auto">
            <a:xfrm flipH="1" flipV="1">
              <a:off x="4786435" y="6179008"/>
              <a:ext cx="2684" cy="115041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4" name="Straight Connector 643"/>
            <p:cNvCxnSpPr>
              <a:cxnSpLocks noChangeShapeType="1"/>
            </p:cNvCxnSpPr>
            <p:nvPr/>
          </p:nvCxnSpPr>
          <p:spPr bwMode="auto">
            <a:xfrm flipH="1" flipV="1">
              <a:off x="5532454" y="6182037"/>
              <a:ext cx="2684" cy="118068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09651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1AC884E2-7C84-4748-8E78-29AD4341B603}"/>
              </a:ext>
            </a:extLst>
          </p:cNvPr>
          <p:cNvGrpSpPr/>
          <p:nvPr/>
        </p:nvGrpSpPr>
        <p:grpSpPr>
          <a:xfrm>
            <a:off x="3103897" y="2168711"/>
            <a:ext cx="800044" cy="416858"/>
            <a:chOff x="7493876" y="2774731"/>
            <a:chExt cx="1481958" cy="894622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FB3E6D9-C941-0E40-8CEC-E6E36AB7EE3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40D35B2-0210-7F41-89C9-36FB51709C0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BC7C3CE-4EE9-B943-961E-0D33B1BF5A6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331FCD0-8A96-084D-82F0-49EDA0CF0C6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847EB3A5-5E4E-E142-B7E3-26D62F2E2D7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043B635A-04A2-5B48-8BFF-C7EFD4BD4B3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B174067-58C3-9945-9E4A-29CF07B75C4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1067BF8-0E92-A241-B979-6DBC7376BA25}"/>
              </a:ext>
            </a:extLst>
          </p:cNvPr>
          <p:cNvGrpSpPr/>
          <p:nvPr/>
        </p:nvGrpSpPr>
        <p:grpSpPr>
          <a:xfrm>
            <a:off x="4565518" y="2198594"/>
            <a:ext cx="800044" cy="416858"/>
            <a:chOff x="7493876" y="2774731"/>
            <a:chExt cx="1481958" cy="894622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08000AB-2410-B24B-B9A7-F8C64447379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8F055D3-6E41-0D48-8BB5-986C4177AC7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968CE7-2411-524C-85DE-338DF5CA491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BE22A9B0-F679-BF41-B887-8FE83A309EE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DBCC451E-8D4F-F94D-999A-81DF66CEA22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CFB4AA86-92D9-ED40-8EC4-25513CDAF2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86B848C-5375-254D-A8FB-DB3E946B91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0699CDC-9B09-9741-B717-602EEB61AE25}"/>
              </a:ext>
            </a:extLst>
          </p:cNvPr>
          <p:cNvGrpSpPr/>
          <p:nvPr/>
        </p:nvGrpSpPr>
        <p:grpSpPr>
          <a:xfrm>
            <a:off x="4189561" y="3198907"/>
            <a:ext cx="800044" cy="41685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76A99B9-2954-7045-AD14-8BDC95DFD7F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6D6138-A155-BD43-AE6C-1006A15786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1852350-A36B-E648-A64D-7ECE44B715B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0AB8A14-EA82-9F4F-A38F-E3EC63D6063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A3596FA-EFC7-FF41-B194-0647E96BB8E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0E44AF9-C176-444C-877E-77A2464248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0774CB2-F827-0248-92A8-50399EE821E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E8249A9-0F99-AE42-BB85-7DDA5EAC6650}"/>
              </a:ext>
            </a:extLst>
          </p:cNvPr>
          <p:cNvGrpSpPr/>
          <p:nvPr/>
        </p:nvGrpSpPr>
        <p:grpSpPr>
          <a:xfrm>
            <a:off x="6015747" y="3215157"/>
            <a:ext cx="800044" cy="416858"/>
            <a:chOff x="7493876" y="2774731"/>
            <a:chExt cx="1481958" cy="894622"/>
          </a:xfrm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2B8708D-55B8-EC44-B90F-E3478131F7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98145D6-6C62-8D43-9DC8-86305736A60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0099A11-8E91-444E-9159-2071CCEA73C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18D1F04-9565-D444-9B68-B1F95AF03EF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60C15D3-0DE5-D24B-86EF-73F1ABF66EF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6C3CFAF-4DA2-4147-882C-92DE33BD48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F68EDDA-10C8-FA43-821C-50BFD4375F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versus IP paths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8" name="Line 76">
            <a:extLst>
              <a:ext uri="{FF2B5EF4-FFF2-40B4-BE49-F238E27FC236}">
                <a16:creationId xmlns:a16="http://schemas.microsoft.com/office/drawing/2014/main" id="{B773E757-F17C-EE46-AD22-F410A5E2A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94" y="1786592"/>
            <a:ext cx="752593" cy="58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9" name="Line 77">
            <a:extLst>
              <a:ext uri="{FF2B5EF4-FFF2-40B4-BE49-F238E27FC236}">
                <a16:creationId xmlns:a16="http://schemas.microsoft.com/office/drawing/2014/main" id="{8D6BC6A3-62B8-E148-8526-982FFAB4A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0667" y="2445173"/>
            <a:ext cx="688134" cy="2345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0" name="Line 78">
            <a:extLst>
              <a:ext uri="{FF2B5EF4-FFF2-40B4-BE49-F238E27FC236}">
                <a16:creationId xmlns:a16="http://schemas.microsoft.com/office/drawing/2014/main" id="{456DE8FA-6403-8440-9678-B4CD2A483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1223" y="2430780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1" name="Line 79">
            <a:extLst>
              <a:ext uri="{FF2B5EF4-FFF2-40B4-BE49-F238E27FC236}">
                <a16:creationId xmlns:a16="http://schemas.microsoft.com/office/drawing/2014/main" id="{AEF50A0C-6CB3-214D-9F1B-6A105FAF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263" y="2567081"/>
            <a:ext cx="607804" cy="677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2" name="Line 80">
            <a:extLst>
              <a:ext uri="{FF2B5EF4-FFF2-40B4-BE49-F238E27FC236}">
                <a16:creationId xmlns:a16="http://schemas.microsoft.com/office/drawing/2014/main" id="{9EE72E6A-64EC-6D4B-80AE-9E74F2B4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2416" y="3452068"/>
            <a:ext cx="1038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3" name="Line 81">
            <a:extLst>
              <a:ext uri="{FF2B5EF4-FFF2-40B4-BE49-F238E27FC236}">
                <a16:creationId xmlns:a16="http://schemas.microsoft.com/office/drawing/2014/main" id="{27EA3814-BE21-3C49-B702-5B27C062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166" y="2565400"/>
            <a:ext cx="838200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Line 82">
            <a:extLst>
              <a:ext uri="{FF2B5EF4-FFF2-40B4-BE49-F238E27FC236}">
                <a16:creationId xmlns:a16="http://schemas.microsoft.com/office/drawing/2014/main" id="{9DA1CDE0-CC77-A147-886A-215D9812A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737" y="347027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5" name="Text Box 84">
            <a:extLst>
              <a:ext uri="{FF2B5EF4-FFF2-40B4-BE49-F238E27FC236}">
                <a16:creationId xmlns:a16="http://schemas.microsoft.com/office/drawing/2014/main" id="{B449F560-567F-8042-ACA1-010D50B4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53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256" name="Text Box 85">
            <a:extLst>
              <a:ext uri="{FF2B5EF4-FFF2-40B4-BE49-F238E27FC236}">
                <a16:creationId xmlns:a16="http://schemas.microsoft.com/office/drawing/2014/main" id="{1B1F009F-015B-4043-BE4A-A7E3EE4F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676" y="2254991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7" name="Text Box 86">
            <a:extLst>
              <a:ext uri="{FF2B5EF4-FFF2-40B4-BE49-F238E27FC236}">
                <a16:creationId xmlns:a16="http://schemas.microsoft.com/office/drawing/2014/main" id="{E06EA718-DF5A-434F-BE0F-3BF3B515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816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272" name="Text Box 102">
            <a:extLst>
              <a:ext uri="{FF2B5EF4-FFF2-40B4-BE49-F238E27FC236}">
                <a16:creationId xmlns:a16="http://schemas.microsoft.com/office/drawing/2014/main" id="{FC663557-0A68-A84F-9A41-B97D66F7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28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274" name="Text Box 108">
            <a:extLst>
              <a:ext uri="{FF2B5EF4-FFF2-40B4-BE49-F238E27FC236}">
                <a16:creationId xmlns:a16="http://schemas.microsoft.com/office/drawing/2014/main" id="{A81264DE-F654-FA41-8516-A64A7B3B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628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75" name="Text Box 109">
            <a:extLst>
              <a:ext uri="{FF2B5EF4-FFF2-40B4-BE49-F238E27FC236}">
                <a16:creationId xmlns:a16="http://schemas.microsoft.com/office/drawing/2014/main" id="{5C9578B9-6FF4-EF4F-81F9-C8E0C5654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16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349" name="Text Box 87">
            <a:extLst>
              <a:ext uri="{FF2B5EF4-FFF2-40B4-BE49-F238E27FC236}">
                <a16:creationId xmlns:a16="http://schemas.microsoft.com/office/drawing/2014/main" id="{B8B7D1F8-3C3A-B546-89B3-B847A9F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116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8B92152-ECF7-EB45-AC50-800C269E9927}"/>
              </a:ext>
            </a:extLst>
          </p:cNvPr>
          <p:cNvGrpSpPr/>
          <p:nvPr/>
        </p:nvGrpSpPr>
        <p:grpSpPr>
          <a:xfrm>
            <a:off x="1593531" y="1573305"/>
            <a:ext cx="800044" cy="416858"/>
            <a:chOff x="7493876" y="2774731"/>
            <a:chExt cx="1481958" cy="894622"/>
          </a:xfrm>
        </p:grpSpPr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0407877-B6A0-E641-A0E6-6AB6914DB3C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AFEAFE7-E7BD-414E-8E9B-6A56E50148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E3EEBD7-A2F8-F148-9E0D-5884CD0477C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9E746635-0727-E645-A443-C3A32E8CD9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944A94FC-18DA-3247-A423-EE731F5CB6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7995D698-162E-4648-A4E5-BC6232AF58A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844B3974-CB01-B542-81D4-0731778C48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AC11E1D-576A-A14F-8FE2-0BA181D95A18}"/>
              </a:ext>
            </a:extLst>
          </p:cNvPr>
          <p:cNvGrpSpPr/>
          <p:nvPr/>
        </p:nvGrpSpPr>
        <p:grpSpPr>
          <a:xfrm>
            <a:off x="1638354" y="2424952"/>
            <a:ext cx="800044" cy="416858"/>
            <a:chOff x="7493876" y="2774731"/>
            <a:chExt cx="1481958" cy="894622"/>
          </a:xfrm>
        </p:grpSpPr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E06D427B-8243-FF44-A9AA-913BDB769A7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06402565-6A0F-C84A-85A6-B173FEE1CE8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B0EE20-D62D-C748-9D61-81439DFDDEE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5C138E9-37FC-3346-8B40-1E22D845D44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34F241B-6DEE-1145-B32C-2A83E65468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33CC07B8-D9FF-9C4B-A4A9-FF1689918D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21DA0FE-834E-664F-B84E-BF7B3900BBD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2" name="Freeform 1">
            <a:extLst>
              <a:ext uri="{FF2B5EF4-FFF2-40B4-BE49-F238E27FC236}">
                <a16:creationId xmlns:a16="http://schemas.microsoft.com/office/drawing/2014/main" id="{C50E341D-D3FE-AF47-9CE3-616D5F120F6C}"/>
              </a:ext>
            </a:extLst>
          </p:cNvPr>
          <p:cNvSpPr>
            <a:spLocks/>
          </p:cNvSpPr>
          <p:nvPr/>
        </p:nvSpPr>
        <p:spPr bwMode="auto">
          <a:xfrm>
            <a:off x="2527768" y="1765674"/>
            <a:ext cx="4873812" cy="162354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2092960 w 4927600"/>
              <a:gd name="connsiteY2" fmla="*/ 1717040 h 1717040"/>
              <a:gd name="connsiteX3" fmla="*/ 4927600 w 4927600"/>
              <a:gd name="connsiteY3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928126 w 4927600"/>
              <a:gd name="connsiteY2" fmla="*/ 829302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1223961 w 4927600"/>
              <a:gd name="connsiteY2" fmla="*/ 708323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2039172 w 4873812"/>
              <a:gd name="connsiteY3" fmla="*/ 1622945 h 1622945"/>
              <a:gd name="connsiteX4" fmla="*/ 4873812 w 4873812"/>
              <a:gd name="connsiteY4" fmla="*/ 1622945 h 16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12" h="1622945">
                <a:moveTo>
                  <a:pt x="0" y="0"/>
                </a:moveTo>
                <a:lnTo>
                  <a:pt x="600636" y="489562"/>
                </a:lnTo>
                <a:lnTo>
                  <a:pt x="1170173" y="614228"/>
                </a:lnTo>
                <a:lnTo>
                  <a:pt x="2039172" y="1622945"/>
                </a:lnTo>
                <a:lnTo>
                  <a:pt x="4873812" y="1622945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3" name="Freeform 149">
            <a:extLst>
              <a:ext uri="{FF2B5EF4-FFF2-40B4-BE49-F238E27FC236}">
                <a16:creationId xmlns:a16="http://schemas.microsoft.com/office/drawing/2014/main" id="{6C1A7A27-D266-C842-85AF-291700855D6D}"/>
              </a:ext>
            </a:extLst>
          </p:cNvPr>
          <p:cNvSpPr>
            <a:spLocks/>
          </p:cNvSpPr>
          <p:nvPr/>
        </p:nvSpPr>
        <p:spPr bwMode="auto">
          <a:xfrm>
            <a:off x="2482945" y="2448206"/>
            <a:ext cx="4823572" cy="1117319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877975"/>
              <a:gd name="connsiteY0" fmla="*/ 295262 h 1036320"/>
              <a:gd name="connsiteX1" fmla="*/ 1088295 w 4877975"/>
              <a:gd name="connsiteY1" fmla="*/ 0 h 1036320"/>
              <a:gd name="connsiteX2" fmla="*/ 2043335 w 4877975"/>
              <a:gd name="connsiteY2" fmla="*/ 1036320 h 1036320"/>
              <a:gd name="connsiteX3" fmla="*/ 4877975 w 4877975"/>
              <a:gd name="connsiteY3" fmla="*/ 1036320 h 1036320"/>
              <a:gd name="connsiteX0" fmla="*/ 0 w 4877975"/>
              <a:gd name="connsiteY0" fmla="*/ 375919 h 1116977"/>
              <a:gd name="connsiteX1" fmla="*/ 1034500 w 4877975"/>
              <a:gd name="connsiteY1" fmla="*/ 0 h 1116977"/>
              <a:gd name="connsiteX2" fmla="*/ 2043335 w 4877975"/>
              <a:gd name="connsiteY2" fmla="*/ 1116977 h 1116977"/>
              <a:gd name="connsiteX3" fmla="*/ 4877975 w 4877975"/>
              <a:gd name="connsiteY3" fmla="*/ 1116977 h 1116977"/>
              <a:gd name="connsiteX0" fmla="*/ 0 w 4824180"/>
              <a:gd name="connsiteY0" fmla="*/ 322147 h 1116977"/>
              <a:gd name="connsiteX1" fmla="*/ 980705 w 4824180"/>
              <a:gd name="connsiteY1" fmla="*/ 0 h 1116977"/>
              <a:gd name="connsiteX2" fmla="*/ 1989540 w 4824180"/>
              <a:gd name="connsiteY2" fmla="*/ 1116977 h 1116977"/>
              <a:gd name="connsiteX3" fmla="*/ 4824180 w 4824180"/>
              <a:gd name="connsiteY3" fmla="*/ 1116977 h 11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80" h="1116977">
                <a:moveTo>
                  <a:pt x="0" y="322147"/>
                </a:moveTo>
                <a:lnTo>
                  <a:pt x="980705" y="0"/>
                </a:lnTo>
                <a:lnTo>
                  <a:pt x="1989540" y="1116977"/>
                </a:lnTo>
                <a:lnTo>
                  <a:pt x="4824180" y="1116977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8" name="Rectangle 3">
            <a:extLst>
              <a:ext uri="{FF2B5EF4-FFF2-40B4-BE49-F238E27FC236}">
                <a16:creationId xmlns:a16="http://schemas.microsoft.com/office/drawing/2014/main" id="{14E2D98A-762E-8C41-A529-6CD7A377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36" y="4121897"/>
            <a:ext cx="11125200" cy="5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i="0" dirty="0">
                <a:solidFill>
                  <a:srgbClr val="CC0000"/>
                </a:solidFill>
                <a:latin typeface="+mn-lt"/>
              </a:rPr>
              <a:t>IP routing: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path to destination determined by destination address alone</a:t>
            </a:r>
            <a:endParaRPr lang="en-US" sz="320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2" name="Line 82">
            <a:extLst>
              <a:ext uri="{FF2B5EF4-FFF2-40B4-BE49-F238E27FC236}">
                <a16:creationId xmlns:a16="http://schemas.microsoft.com/office/drawing/2014/main" id="{6E1F37DB-D0D7-4946-BBA1-51E29467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7017" y="243395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CC19B554-ED26-2A4D-9F83-BFE523C8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037" y="2382741"/>
            <a:ext cx="1096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0" dirty="0">
                <a:solidFill>
                  <a:srgbClr val="000000"/>
                </a:solidFill>
                <a:latin typeface="+mn-lt"/>
                <a:cs typeface="Arial" charset="0"/>
              </a:rPr>
              <a:t>IP router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DFE461-65B0-DC45-967C-27BAE3228AA2}"/>
              </a:ext>
            </a:extLst>
          </p:cNvPr>
          <p:cNvGrpSpPr/>
          <p:nvPr/>
        </p:nvGrpSpPr>
        <p:grpSpPr>
          <a:xfrm>
            <a:off x="8662202" y="2389088"/>
            <a:ext cx="800044" cy="475131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B15ADDC-F0DF-7847-9146-516C95EFE2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E7B2185-65B9-1845-8EAD-E5E133825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659C548-FE49-6541-824A-22B71458DC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CD770F3-A51D-8447-B372-C6D9BD4D709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7103CBF8-6D8D-2043-B1D4-61F8D7482F1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3294622-AA35-A74E-8241-A158C02054C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52431B74-ABE1-544D-A8C2-F4EE2CBEE34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1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>
            <a:extLst>
              <a:ext uri="{FF2B5EF4-FFF2-40B4-BE49-F238E27FC236}">
                <a16:creationId xmlns:a16="http://schemas.microsoft.com/office/drawing/2014/main" id="{F77A7D19-8C6F-5B42-BF87-B8D258F25EB2}"/>
              </a:ext>
            </a:extLst>
          </p:cNvPr>
          <p:cNvGrpSpPr/>
          <p:nvPr/>
        </p:nvGrpSpPr>
        <p:grpSpPr>
          <a:xfrm>
            <a:off x="3104084" y="2169457"/>
            <a:ext cx="800044" cy="416858"/>
            <a:chOff x="7493876" y="2774731"/>
            <a:chExt cx="1481958" cy="894622"/>
          </a:xfrm>
        </p:grpSpPr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7B347614-95B5-104C-8657-504FF89CCA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2031E1C9-9C20-4840-9408-F4995D7F2A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29BF07-3205-5D48-967B-9134BA9555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C9991F24-F7C1-1F4F-BEE0-C3E49A43CE5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E2DA6099-9895-A248-B58F-F5AB6AF96AA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73B517BC-AAD7-EC4B-B19B-0B3354A074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73DA597D-030B-9B49-936A-2CF0D9C1F26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91C22D11-0472-D444-B47D-6068C3594E9C}"/>
              </a:ext>
            </a:extLst>
          </p:cNvPr>
          <p:cNvGrpSpPr/>
          <p:nvPr/>
        </p:nvGrpSpPr>
        <p:grpSpPr>
          <a:xfrm>
            <a:off x="4564629" y="2204710"/>
            <a:ext cx="800044" cy="416858"/>
            <a:chOff x="7493876" y="2774731"/>
            <a:chExt cx="1481958" cy="894622"/>
          </a:xfrm>
        </p:grpSpPr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627451AE-50CE-F74F-999A-6ACBAC40A41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159959BD-7AC4-7744-B50D-8995514756A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287206E-BC01-5F4C-8E92-702F5DCDB6D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5CD2C228-DAC7-7848-98BC-B6A4DBD0F47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B53FB649-BF3B-8F47-9FF5-F972A0DEB8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F7E9846D-94CA-8A4A-9EAD-8497DD13B4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36269EFC-64EE-2844-877E-00384427F58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4BED899-10A3-E648-88DF-8C9D746029A7}"/>
              </a:ext>
            </a:extLst>
          </p:cNvPr>
          <p:cNvGrpSpPr/>
          <p:nvPr/>
        </p:nvGrpSpPr>
        <p:grpSpPr>
          <a:xfrm>
            <a:off x="4183358" y="3201117"/>
            <a:ext cx="800044" cy="416858"/>
            <a:chOff x="7493876" y="2774731"/>
            <a:chExt cx="1481958" cy="894622"/>
          </a:xfrm>
        </p:grpSpPr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9D901DAF-672A-BC42-86F5-BDDFCB4571C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8A6932E-86F8-8843-8C7C-DCF6611EF59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CDFFDED-DAFB-B844-AC76-39034A30064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0" name="Freeform 439">
                <a:extLst>
                  <a:ext uri="{FF2B5EF4-FFF2-40B4-BE49-F238E27FC236}">
                    <a16:creationId xmlns:a16="http://schemas.microsoft.com/office/drawing/2014/main" id="{CC70474D-BF68-064E-BC6E-C960A678D2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48AFED8C-7ECC-F545-8050-8352F627B2F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Freeform 441">
                <a:extLst>
                  <a:ext uri="{FF2B5EF4-FFF2-40B4-BE49-F238E27FC236}">
                    <a16:creationId xmlns:a16="http://schemas.microsoft.com/office/drawing/2014/main" id="{3742FF40-294E-094D-A695-DAA0293728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Freeform 442">
                <a:extLst>
                  <a:ext uri="{FF2B5EF4-FFF2-40B4-BE49-F238E27FC236}">
                    <a16:creationId xmlns:a16="http://schemas.microsoft.com/office/drawing/2014/main" id="{04221566-AF60-E34B-BB5B-355A27EDDFF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9255E15D-DD7F-284E-8788-C8FA6DF84BC1}"/>
              </a:ext>
            </a:extLst>
          </p:cNvPr>
          <p:cNvGrpSpPr/>
          <p:nvPr/>
        </p:nvGrpSpPr>
        <p:grpSpPr>
          <a:xfrm>
            <a:off x="6014871" y="3215650"/>
            <a:ext cx="800044" cy="416858"/>
            <a:chOff x="7493876" y="2774731"/>
            <a:chExt cx="1481958" cy="894622"/>
          </a:xfrm>
        </p:grpSpPr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072DDC6D-BA07-5C48-905D-2F0C9D31D02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F0AB7CEC-143F-6E40-8766-B7D9E00EA23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4ABAA694-0FFC-D149-B6DA-47C39539E82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D008C859-C959-6341-A6A6-295340E5E4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Freeform 448">
                <a:extLst>
                  <a:ext uri="{FF2B5EF4-FFF2-40B4-BE49-F238E27FC236}">
                    <a16:creationId xmlns:a16="http://schemas.microsoft.com/office/drawing/2014/main" id="{A433C9E2-721E-E94D-BEFB-2DBB92D8D38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F2CEAC29-5E19-0246-B96D-77BE38687D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87D1E2C0-C895-DD4A-8404-346E30EF76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versus IP paths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8" name="Line 76">
            <a:extLst>
              <a:ext uri="{FF2B5EF4-FFF2-40B4-BE49-F238E27FC236}">
                <a16:creationId xmlns:a16="http://schemas.microsoft.com/office/drawing/2014/main" id="{B773E757-F17C-EE46-AD22-F410A5E2A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94" y="1786592"/>
            <a:ext cx="752593" cy="58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9" name="Line 77">
            <a:extLst>
              <a:ext uri="{FF2B5EF4-FFF2-40B4-BE49-F238E27FC236}">
                <a16:creationId xmlns:a16="http://schemas.microsoft.com/office/drawing/2014/main" id="{8D6BC6A3-62B8-E148-8526-982FFAB4A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0667" y="2445173"/>
            <a:ext cx="688134" cy="2345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0" name="Line 78">
            <a:extLst>
              <a:ext uri="{FF2B5EF4-FFF2-40B4-BE49-F238E27FC236}">
                <a16:creationId xmlns:a16="http://schemas.microsoft.com/office/drawing/2014/main" id="{456DE8FA-6403-8440-9678-B4CD2A483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1223" y="2430780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1" name="Line 79">
            <a:extLst>
              <a:ext uri="{FF2B5EF4-FFF2-40B4-BE49-F238E27FC236}">
                <a16:creationId xmlns:a16="http://schemas.microsoft.com/office/drawing/2014/main" id="{AEF50A0C-6CB3-214D-9F1B-6A105FAF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263" y="2567081"/>
            <a:ext cx="607804" cy="677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2" name="Line 80">
            <a:extLst>
              <a:ext uri="{FF2B5EF4-FFF2-40B4-BE49-F238E27FC236}">
                <a16:creationId xmlns:a16="http://schemas.microsoft.com/office/drawing/2014/main" id="{9EE72E6A-64EC-6D4B-80AE-9E74F2B4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2416" y="3452068"/>
            <a:ext cx="1038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3" name="Line 81">
            <a:extLst>
              <a:ext uri="{FF2B5EF4-FFF2-40B4-BE49-F238E27FC236}">
                <a16:creationId xmlns:a16="http://schemas.microsoft.com/office/drawing/2014/main" id="{27EA3814-BE21-3C49-B702-5B27C062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166" y="2565400"/>
            <a:ext cx="838200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Line 82">
            <a:extLst>
              <a:ext uri="{FF2B5EF4-FFF2-40B4-BE49-F238E27FC236}">
                <a16:creationId xmlns:a16="http://schemas.microsoft.com/office/drawing/2014/main" id="{9DA1CDE0-CC77-A147-886A-215D9812A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737" y="347027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5" name="Text Box 84">
            <a:extLst>
              <a:ext uri="{FF2B5EF4-FFF2-40B4-BE49-F238E27FC236}">
                <a16:creationId xmlns:a16="http://schemas.microsoft.com/office/drawing/2014/main" id="{B449F560-567F-8042-ACA1-010D50B4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53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256" name="Text Box 85">
            <a:extLst>
              <a:ext uri="{FF2B5EF4-FFF2-40B4-BE49-F238E27FC236}">
                <a16:creationId xmlns:a16="http://schemas.microsoft.com/office/drawing/2014/main" id="{1B1F009F-015B-4043-BE4A-A7E3EE4F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676" y="2254991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7" name="Text Box 86">
            <a:extLst>
              <a:ext uri="{FF2B5EF4-FFF2-40B4-BE49-F238E27FC236}">
                <a16:creationId xmlns:a16="http://schemas.microsoft.com/office/drawing/2014/main" id="{E06EA718-DF5A-434F-BE0F-3BF3B515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816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272" name="Text Box 102">
            <a:extLst>
              <a:ext uri="{FF2B5EF4-FFF2-40B4-BE49-F238E27FC236}">
                <a16:creationId xmlns:a16="http://schemas.microsoft.com/office/drawing/2014/main" id="{FC663557-0A68-A84F-9A41-B97D66F7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28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274" name="Text Box 108">
            <a:extLst>
              <a:ext uri="{FF2B5EF4-FFF2-40B4-BE49-F238E27FC236}">
                <a16:creationId xmlns:a16="http://schemas.microsoft.com/office/drawing/2014/main" id="{A81264DE-F654-FA41-8516-A64A7B3B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628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75" name="Text Box 109">
            <a:extLst>
              <a:ext uri="{FF2B5EF4-FFF2-40B4-BE49-F238E27FC236}">
                <a16:creationId xmlns:a16="http://schemas.microsoft.com/office/drawing/2014/main" id="{5C9578B9-6FF4-EF4F-81F9-C8E0C5654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16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348" name="TextBox 2">
            <a:extLst>
              <a:ext uri="{FF2B5EF4-FFF2-40B4-BE49-F238E27FC236}">
                <a16:creationId xmlns:a16="http://schemas.microsoft.com/office/drawing/2014/main" id="{1627C605-9C6D-7A40-AB3C-02D953A3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037" y="2382741"/>
            <a:ext cx="1096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0" dirty="0">
                <a:solidFill>
                  <a:srgbClr val="000000"/>
                </a:solidFill>
                <a:latin typeface="+mn-lt"/>
                <a:cs typeface="Arial" charset="0"/>
              </a:rPr>
              <a:t>IP router</a:t>
            </a:r>
          </a:p>
        </p:txBody>
      </p:sp>
      <p:sp>
        <p:nvSpPr>
          <p:cNvPr id="349" name="Text Box 87">
            <a:extLst>
              <a:ext uri="{FF2B5EF4-FFF2-40B4-BE49-F238E27FC236}">
                <a16:creationId xmlns:a16="http://schemas.microsoft.com/office/drawing/2014/main" id="{B8B7D1F8-3C3A-B546-89B3-B847A9F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116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8B92152-ECF7-EB45-AC50-800C269E9927}"/>
              </a:ext>
            </a:extLst>
          </p:cNvPr>
          <p:cNvGrpSpPr/>
          <p:nvPr/>
        </p:nvGrpSpPr>
        <p:grpSpPr>
          <a:xfrm>
            <a:off x="1593531" y="1573305"/>
            <a:ext cx="800044" cy="416858"/>
            <a:chOff x="7493876" y="2774731"/>
            <a:chExt cx="1481958" cy="894622"/>
          </a:xfrm>
        </p:grpSpPr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0407877-B6A0-E641-A0E6-6AB6914DB3C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AFEAFE7-E7BD-414E-8E9B-6A56E50148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E3EEBD7-A2F8-F148-9E0D-5884CD0477C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9E746635-0727-E645-A443-C3A32E8CD9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944A94FC-18DA-3247-A423-EE731F5CB6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7995D698-162E-4648-A4E5-BC6232AF58A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844B3974-CB01-B542-81D4-0731778C48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AC11E1D-576A-A14F-8FE2-0BA181D95A18}"/>
              </a:ext>
            </a:extLst>
          </p:cNvPr>
          <p:cNvGrpSpPr/>
          <p:nvPr/>
        </p:nvGrpSpPr>
        <p:grpSpPr>
          <a:xfrm>
            <a:off x="1638354" y="2424952"/>
            <a:ext cx="800044" cy="416858"/>
            <a:chOff x="7493876" y="2774731"/>
            <a:chExt cx="1481958" cy="894622"/>
          </a:xfrm>
        </p:grpSpPr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E06D427B-8243-FF44-A9AA-913BDB769A7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06402565-6A0F-C84A-85A6-B173FEE1CE8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B0EE20-D62D-C748-9D61-81439DFDDEE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5C138E9-37FC-3346-8B40-1E22D845D44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34F241B-6DEE-1145-B32C-2A83E65468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33CC07B8-D9FF-9C4B-A4A9-FF1689918D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21DA0FE-834E-664F-B84E-BF7B3900BBD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54EE0CF3-C877-2B41-876E-AD8A0E3281FF}"/>
              </a:ext>
            </a:extLst>
          </p:cNvPr>
          <p:cNvGrpSpPr/>
          <p:nvPr/>
        </p:nvGrpSpPr>
        <p:grpSpPr>
          <a:xfrm>
            <a:off x="8662202" y="2389088"/>
            <a:ext cx="800044" cy="475131"/>
            <a:chOff x="7493876" y="2774731"/>
            <a:chExt cx="1481958" cy="894622"/>
          </a:xfrm>
        </p:grpSpPr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1AC5E981-1621-EF4E-AE11-BAE258B97F0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9EA27B8-2035-7541-9808-943C3E87C6C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A442D165-6342-5C47-B717-F625C03272D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D4EBB926-F57B-EE41-9318-1D7470368D2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95237C88-3CB7-2249-9095-28432A6E9AF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0467955A-1076-FF4A-B111-3650862D9E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FFD18EB9-43FA-704B-BEA9-F61F99F3786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8" name="Rectangle 3">
            <a:extLst>
              <a:ext uri="{FF2B5EF4-FFF2-40B4-BE49-F238E27FC236}">
                <a16:creationId xmlns:a16="http://schemas.microsoft.com/office/drawing/2014/main" id="{14E2D98A-762E-8C41-A529-6CD7A377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36" y="4121897"/>
            <a:ext cx="11125200" cy="5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i="0" dirty="0">
                <a:solidFill>
                  <a:srgbClr val="C00000"/>
                </a:solidFill>
                <a:latin typeface="+mn-lt"/>
              </a:rPr>
              <a:t>IP routing: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path to destination determined by destination address alone</a:t>
            </a:r>
            <a:endParaRPr lang="en-US" sz="320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2" name="Line 82">
            <a:extLst>
              <a:ext uri="{FF2B5EF4-FFF2-40B4-BE49-F238E27FC236}">
                <a16:creationId xmlns:a16="http://schemas.microsoft.com/office/drawing/2014/main" id="{6E1F37DB-D0D7-4946-BBA1-51E29467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7017" y="243395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5E656F68-12CF-074F-A1FD-89165300B3E1}"/>
              </a:ext>
            </a:extLst>
          </p:cNvPr>
          <p:cNvGrpSpPr/>
          <p:nvPr/>
        </p:nvGrpSpPr>
        <p:grpSpPr>
          <a:xfrm>
            <a:off x="8697359" y="3042907"/>
            <a:ext cx="800044" cy="416858"/>
            <a:chOff x="7493876" y="2774731"/>
            <a:chExt cx="1481958" cy="894622"/>
          </a:xfrm>
        </p:grpSpPr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EA0612B1-B625-1E4B-9EA8-C9529F6A0C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E0173FC-872E-4A45-B19A-7C3A7F03E1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1736B51-F61A-2146-86BF-8037FB44C0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958EA045-C980-2A46-AEF5-DD26CCFDFF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E486E80B-20C0-2A4D-B130-C2A894DAF5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60C47E56-FC95-A148-B77D-AD55B0659A0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C79CFB88-C2E3-4747-ACF6-3D58A31871B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1" name="TextBox 2">
            <a:extLst>
              <a:ext uri="{FF2B5EF4-FFF2-40B4-BE49-F238E27FC236}">
                <a16:creationId xmlns:a16="http://schemas.microsoft.com/office/drawing/2014/main" id="{1E7E78C4-170B-BF44-9C49-74732B08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967" y="3046129"/>
            <a:ext cx="1760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0" dirty="0">
                <a:solidFill>
                  <a:srgbClr val="000000"/>
                </a:solidFill>
                <a:latin typeface="+mn-lt"/>
                <a:cs typeface="Arial" charset="0"/>
              </a:rPr>
              <a:t>IP/MPLS router</a:t>
            </a:r>
          </a:p>
        </p:txBody>
      </p:sp>
      <p:sp>
        <p:nvSpPr>
          <p:cNvPr id="462" name="Freeform 1">
            <a:extLst>
              <a:ext uri="{FF2B5EF4-FFF2-40B4-BE49-F238E27FC236}">
                <a16:creationId xmlns:a16="http://schemas.microsoft.com/office/drawing/2014/main" id="{2F285AF5-3CFC-8144-A3E3-C606C51723BC}"/>
              </a:ext>
            </a:extLst>
          </p:cNvPr>
          <p:cNvSpPr>
            <a:spLocks/>
          </p:cNvSpPr>
          <p:nvPr/>
        </p:nvSpPr>
        <p:spPr bwMode="auto">
          <a:xfrm>
            <a:off x="2527768" y="1765674"/>
            <a:ext cx="4873812" cy="162354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2092960 w 4927600"/>
              <a:gd name="connsiteY2" fmla="*/ 1717040 h 1717040"/>
              <a:gd name="connsiteX3" fmla="*/ 4927600 w 4927600"/>
              <a:gd name="connsiteY3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928126 w 4927600"/>
              <a:gd name="connsiteY2" fmla="*/ 829302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1223961 w 4927600"/>
              <a:gd name="connsiteY2" fmla="*/ 708323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2039172 w 4873812"/>
              <a:gd name="connsiteY3" fmla="*/ 1622945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3370431 w 4873812"/>
              <a:gd name="connsiteY3" fmla="*/ 1542292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2676244 w 4873812"/>
              <a:gd name="connsiteY2" fmla="*/ 627670 h 1622945"/>
              <a:gd name="connsiteX3" fmla="*/ 3370431 w 4873812"/>
              <a:gd name="connsiteY3" fmla="*/ 1542292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2676244 w 4873812"/>
              <a:gd name="connsiteY2" fmla="*/ 627670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6130 w 4873812"/>
              <a:gd name="connsiteY1" fmla="*/ 610540 h 1622945"/>
              <a:gd name="connsiteX2" fmla="*/ 2676244 w 4873812"/>
              <a:gd name="connsiteY2" fmla="*/ 627670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6130 w 4873812"/>
              <a:gd name="connsiteY1" fmla="*/ 610540 h 1622945"/>
              <a:gd name="connsiteX2" fmla="*/ 2689691 w 4873812"/>
              <a:gd name="connsiteY2" fmla="*/ 600785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9593 w 4873812"/>
              <a:gd name="connsiteY1" fmla="*/ 589766 h 1622945"/>
              <a:gd name="connsiteX2" fmla="*/ 2689691 w 4873812"/>
              <a:gd name="connsiteY2" fmla="*/ 600785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12" h="1622945">
                <a:moveTo>
                  <a:pt x="0" y="0"/>
                </a:moveTo>
                <a:lnTo>
                  <a:pt x="859593" y="589766"/>
                </a:lnTo>
                <a:lnTo>
                  <a:pt x="2689691" y="600785"/>
                </a:lnTo>
                <a:lnTo>
                  <a:pt x="3800737" y="1596061"/>
                </a:lnTo>
                <a:lnTo>
                  <a:pt x="4873812" y="1622945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3" name="Freeform 149">
            <a:extLst>
              <a:ext uri="{FF2B5EF4-FFF2-40B4-BE49-F238E27FC236}">
                <a16:creationId xmlns:a16="http://schemas.microsoft.com/office/drawing/2014/main" id="{C96E52B5-7C67-A44C-94AA-D0E48F75F781}"/>
              </a:ext>
            </a:extLst>
          </p:cNvPr>
          <p:cNvSpPr>
            <a:spLocks/>
          </p:cNvSpPr>
          <p:nvPr/>
        </p:nvSpPr>
        <p:spPr bwMode="auto">
          <a:xfrm>
            <a:off x="2482945" y="2448206"/>
            <a:ext cx="4823572" cy="1117319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877975"/>
              <a:gd name="connsiteY0" fmla="*/ 295262 h 1036320"/>
              <a:gd name="connsiteX1" fmla="*/ 1088295 w 4877975"/>
              <a:gd name="connsiteY1" fmla="*/ 0 h 1036320"/>
              <a:gd name="connsiteX2" fmla="*/ 2043335 w 4877975"/>
              <a:gd name="connsiteY2" fmla="*/ 1036320 h 1036320"/>
              <a:gd name="connsiteX3" fmla="*/ 4877975 w 4877975"/>
              <a:gd name="connsiteY3" fmla="*/ 1036320 h 1036320"/>
              <a:gd name="connsiteX0" fmla="*/ 0 w 4877975"/>
              <a:gd name="connsiteY0" fmla="*/ 375919 h 1116977"/>
              <a:gd name="connsiteX1" fmla="*/ 1034500 w 4877975"/>
              <a:gd name="connsiteY1" fmla="*/ 0 h 1116977"/>
              <a:gd name="connsiteX2" fmla="*/ 2043335 w 4877975"/>
              <a:gd name="connsiteY2" fmla="*/ 1116977 h 1116977"/>
              <a:gd name="connsiteX3" fmla="*/ 4877975 w 4877975"/>
              <a:gd name="connsiteY3" fmla="*/ 1116977 h 1116977"/>
              <a:gd name="connsiteX0" fmla="*/ 0 w 4824180"/>
              <a:gd name="connsiteY0" fmla="*/ 322147 h 1116977"/>
              <a:gd name="connsiteX1" fmla="*/ 980705 w 4824180"/>
              <a:gd name="connsiteY1" fmla="*/ 0 h 1116977"/>
              <a:gd name="connsiteX2" fmla="*/ 1989540 w 4824180"/>
              <a:gd name="connsiteY2" fmla="*/ 1116977 h 1116977"/>
              <a:gd name="connsiteX3" fmla="*/ 4824180 w 4824180"/>
              <a:gd name="connsiteY3" fmla="*/ 1116977 h 11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80" h="1116977">
                <a:moveTo>
                  <a:pt x="0" y="322147"/>
                </a:moveTo>
                <a:lnTo>
                  <a:pt x="980705" y="0"/>
                </a:lnTo>
                <a:lnTo>
                  <a:pt x="1989540" y="1116977"/>
                </a:lnTo>
                <a:lnTo>
                  <a:pt x="4824180" y="1116977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EB029A7E-44C0-F242-A5A1-3FC07CDBB65E}"/>
              </a:ext>
            </a:extLst>
          </p:cNvPr>
          <p:cNvGrpSpPr/>
          <p:nvPr/>
        </p:nvGrpSpPr>
        <p:grpSpPr>
          <a:xfrm>
            <a:off x="3568700" y="1399148"/>
            <a:ext cx="7067923" cy="1745690"/>
            <a:chOff x="3568700" y="1399148"/>
            <a:chExt cx="7067923" cy="1745690"/>
          </a:xfrm>
        </p:grpSpPr>
        <p:cxnSp>
          <p:nvCxnSpPr>
            <p:cNvPr id="464" name="Straight Connector 5">
              <a:extLst>
                <a:ext uri="{FF2B5EF4-FFF2-40B4-BE49-F238E27FC236}">
                  <a16:creationId xmlns:a16="http://schemas.microsoft.com/office/drawing/2014/main" id="{4A6BF5BF-16DA-5442-8B76-4B6D04C8B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99006" y="1726547"/>
              <a:ext cx="323196" cy="397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5" name="TextBox 6">
              <a:extLst>
                <a:ext uri="{FF2B5EF4-FFF2-40B4-BE49-F238E27FC236}">
                  <a16:creationId xmlns:a16="http://schemas.microsoft.com/office/drawing/2014/main" id="{5A85EE23-0DCC-ED46-BE8D-9C679D1AE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802" y="1399148"/>
              <a:ext cx="633982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i="0" dirty="0">
                  <a:solidFill>
                    <a:srgbClr val="000000"/>
                  </a:solidFill>
                  <a:latin typeface="+mn-lt"/>
                  <a:cs typeface="Arial" charset="0"/>
                </a:rPr>
                <a:t>IP/MPLS entry router (R4)  can use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Arial" charset="0"/>
                </a:rPr>
                <a:t>different</a:t>
              </a:r>
              <a:r>
                <a:rPr lang="en-US" sz="2000" i="0" dirty="0">
                  <a:solidFill>
                    <a:srgbClr val="000000"/>
                  </a:solidFill>
                  <a:latin typeface="+mn-lt"/>
                  <a:cs typeface="Arial" charset="0"/>
                </a:rPr>
                <a:t> MPLS routes to A based, e.g., on IP source address or other fields</a:t>
              </a:r>
            </a:p>
          </p:txBody>
        </p:sp>
        <p:sp>
          <p:nvSpPr>
            <p:cNvPr id="466" name="Oval 3">
              <a:extLst>
                <a:ext uri="{FF2B5EF4-FFF2-40B4-BE49-F238E27FC236}">
                  <a16:creationId xmlns:a16="http://schemas.microsoft.com/office/drawing/2014/main" id="{4A124612-BCD5-2B40-AA4F-13E275CE4C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63392">
              <a:off x="3568700" y="2000250"/>
              <a:ext cx="161925" cy="1144588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68" name="Rectangle 3">
            <a:extLst>
              <a:ext uri="{FF2B5EF4-FFF2-40B4-BE49-F238E27FC236}">
                <a16:creationId xmlns:a16="http://schemas.microsoft.com/office/drawing/2014/main" id="{865EA7EE-95F3-5A4E-BB84-123A34384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851" y="4701896"/>
            <a:ext cx="1089277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0" dirty="0">
                <a:solidFill>
                  <a:srgbClr val="C00000"/>
                </a:solidFill>
                <a:latin typeface="+mn-lt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 destination address</a:t>
            </a:r>
          </a:p>
          <a:p>
            <a:pPr marL="693738" lvl="1" indent="-2936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flavor of generalized forwarding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 (MPLS 10 years earlier)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fast reroute: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precompute backup routes in case of link failure</a:t>
            </a:r>
          </a:p>
        </p:txBody>
      </p:sp>
      <p:sp>
        <p:nvSpPr>
          <p:cNvPr id="469" name="Text Box 83">
            <a:extLst>
              <a:ext uri="{FF2B5EF4-FFF2-40B4-BE49-F238E27FC236}">
                <a16:creationId xmlns:a16="http://schemas.microsoft.com/office/drawing/2014/main" id="{82575C60-3D09-694E-94EF-1FD71702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759" y="365003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7968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463" grpId="0" animBg="1"/>
      <p:bldP spid="4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signaling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CA66BB57-919B-4648-81E0-16D9853CD4F6}"/>
              </a:ext>
            </a:extLst>
          </p:cNvPr>
          <p:cNvSpPr txBox="1">
            <a:spLocks noChangeArrowheads="1"/>
          </p:cNvSpPr>
          <p:nvPr/>
        </p:nvSpPr>
        <p:spPr>
          <a:xfrm>
            <a:off x="806263" y="1486367"/>
            <a:ext cx="11188513" cy="214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modify OSPF, IS-IS link-state flooding protocols to carry info used by MPLS routing: </a:t>
            </a:r>
          </a:p>
          <a:p>
            <a:pPr lvl="1">
              <a:defRPr/>
            </a:pPr>
            <a:r>
              <a:rPr lang="en-US" sz="2800" dirty="0"/>
              <a:t>e.g., link bandwidth, amount of “reserved</a:t>
            </a:r>
            <a:r>
              <a:rPr lang="en-US" altLang="ja-JP" sz="2800" dirty="0"/>
              <a:t>”</a:t>
            </a:r>
            <a:r>
              <a:rPr lang="en-US" sz="2800" dirty="0"/>
              <a:t> link bandwidth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A1C305-E041-4941-9AEA-18805F739D29}"/>
              </a:ext>
            </a:extLst>
          </p:cNvPr>
          <p:cNvGrpSpPr/>
          <p:nvPr/>
        </p:nvGrpSpPr>
        <p:grpSpPr>
          <a:xfrm>
            <a:off x="4502577" y="4805080"/>
            <a:ext cx="800044" cy="416858"/>
            <a:chOff x="7493876" y="2774731"/>
            <a:chExt cx="1481958" cy="894622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08CDBB1-1F38-7F48-836E-B6E5C7B5AA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9920A8D-C9F8-C94F-8877-345E775DE4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F505B8-734D-9F4C-9AB4-3DB0003EA8A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76F7462-849F-A741-B5A8-E6AFFE366DA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CA07A77C-17B7-594C-9C1F-058B512A7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90AF07F-1AF0-C142-89B7-4A5388DE08D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F3627550-6C97-504C-96E0-54B2BC757A3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F7AA10F-C17E-734C-BC0B-B5C4F498C1B2}"/>
              </a:ext>
            </a:extLst>
          </p:cNvPr>
          <p:cNvGrpSpPr/>
          <p:nvPr/>
        </p:nvGrpSpPr>
        <p:grpSpPr>
          <a:xfrm>
            <a:off x="5963122" y="4840333"/>
            <a:ext cx="800044" cy="416858"/>
            <a:chOff x="7493876" y="2774731"/>
            <a:chExt cx="1481958" cy="894622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B75F260-AF78-5C42-A36E-ABCC91D5C3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AC8B6D-0B61-2E42-BA0A-CB71C2DC0B7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852113F-BB20-2F49-AEE4-82335B4E4C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CBBF1C45-997B-074C-A138-03EEA0977B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9753822-EBA0-DC43-B9FE-7E103BC932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0140E77-EEFD-D344-AF27-6C18825665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3254445-2606-D746-BE94-C18BE6773F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C78173E-918D-6249-9D45-F67CE76B5FD0}"/>
              </a:ext>
            </a:extLst>
          </p:cNvPr>
          <p:cNvGrpSpPr/>
          <p:nvPr/>
        </p:nvGrpSpPr>
        <p:grpSpPr>
          <a:xfrm>
            <a:off x="5581851" y="5836740"/>
            <a:ext cx="800044" cy="416858"/>
            <a:chOff x="7493876" y="2774731"/>
            <a:chExt cx="1481958" cy="894622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8F48514-17FF-0146-9698-D7C0F038395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09092E3-60B3-164F-A316-277265AC5A7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CAA4410-2D6D-6145-8EEF-161FB3D8890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4387B18F-CE78-4C41-9BA8-EB37B082248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011784E-B450-FD4F-A12B-1F72F4D5B6A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A4F0A83E-1750-6446-A304-C184C5BA99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4D3F830-55C7-1540-82D6-9393CC0C79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F5F4AF-1553-A944-A6F1-DC6C10532BED}"/>
              </a:ext>
            </a:extLst>
          </p:cNvPr>
          <p:cNvGrpSpPr/>
          <p:nvPr/>
        </p:nvGrpSpPr>
        <p:grpSpPr>
          <a:xfrm>
            <a:off x="7413364" y="5851273"/>
            <a:ext cx="800044" cy="416858"/>
            <a:chOff x="7493876" y="2774731"/>
            <a:chExt cx="1481958" cy="894622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C8FC781-18BC-A94D-9D8C-96DF76B6B86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28D398-A97E-E140-9DEA-DF30655B7E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6C45F4F-E0FE-0647-8FC1-54A0A966992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FBC13035-4D56-014E-8725-86EA6B5650A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244683D-8614-2943-841E-955790189AD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3132EDF5-4B73-814A-BE4A-A69AB9F7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1871928-C93B-B040-B83A-30F3781F8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6" name="Line 76">
            <a:extLst>
              <a:ext uri="{FF2B5EF4-FFF2-40B4-BE49-F238E27FC236}">
                <a16:creationId xmlns:a16="http://schemas.microsoft.com/office/drawing/2014/main" id="{D6A468A9-1FA1-E948-B763-8236176CF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7" y="4422215"/>
            <a:ext cx="752593" cy="58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Line 77">
            <a:extLst>
              <a:ext uri="{FF2B5EF4-FFF2-40B4-BE49-F238E27FC236}">
                <a16:creationId xmlns:a16="http://schemas.microsoft.com/office/drawing/2014/main" id="{AFAF3405-DDD8-6F4B-8C54-008F0C7E6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9160" y="5080796"/>
            <a:ext cx="688134" cy="2345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Line 78">
            <a:extLst>
              <a:ext uri="{FF2B5EF4-FFF2-40B4-BE49-F238E27FC236}">
                <a16:creationId xmlns:a16="http://schemas.microsoft.com/office/drawing/2014/main" id="{B7B1F8CE-10DA-0647-B8D3-A5B5B45D9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716" y="5066403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79">
            <a:extLst>
              <a:ext uri="{FF2B5EF4-FFF2-40B4-BE49-F238E27FC236}">
                <a16:creationId xmlns:a16="http://schemas.microsoft.com/office/drawing/2014/main" id="{F6835931-2CCC-4240-84AF-F91B73BC0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756" y="5202704"/>
            <a:ext cx="607804" cy="677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80">
            <a:extLst>
              <a:ext uri="{FF2B5EF4-FFF2-40B4-BE49-F238E27FC236}">
                <a16:creationId xmlns:a16="http://schemas.microsoft.com/office/drawing/2014/main" id="{7F1DA1E7-52EE-3443-BA1E-BC838B280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909" y="6087691"/>
            <a:ext cx="1038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81">
            <a:extLst>
              <a:ext uri="{FF2B5EF4-FFF2-40B4-BE49-F238E27FC236}">
                <a16:creationId xmlns:a16="http://schemas.microsoft.com/office/drawing/2014/main" id="{1B1F013C-DE45-9B4D-B181-0F65365EC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6659" y="5201023"/>
            <a:ext cx="838200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82">
            <a:extLst>
              <a:ext uri="{FF2B5EF4-FFF2-40B4-BE49-F238E27FC236}">
                <a16:creationId xmlns:a16="http://schemas.microsoft.com/office/drawing/2014/main" id="{F3A7F028-1974-094A-8DA1-14CC0849B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230" y="6105898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Text Box 84">
            <a:extLst>
              <a:ext uri="{FF2B5EF4-FFF2-40B4-BE49-F238E27FC236}">
                <a16:creationId xmlns:a16="http://schemas.microsoft.com/office/drawing/2014/main" id="{DEE8F196-B8BB-DD4F-8012-8492EBF9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546" y="6283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134" name="Text Box 85">
            <a:extLst>
              <a:ext uri="{FF2B5EF4-FFF2-40B4-BE49-F238E27FC236}">
                <a16:creationId xmlns:a16="http://schemas.microsoft.com/office/drawing/2014/main" id="{31615C8B-D883-714C-87DC-85E50194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169" y="489061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135" name="Text Box 86">
            <a:extLst>
              <a:ext uri="{FF2B5EF4-FFF2-40B4-BE49-F238E27FC236}">
                <a16:creationId xmlns:a16="http://schemas.microsoft.com/office/drawing/2014/main" id="{03A6AE07-F4FE-DD42-8326-7B9D7F6E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309" y="528198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136" name="Text Box 102">
            <a:extLst>
              <a:ext uri="{FF2B5EF4-FFF2-40B4-BE49-F238E27FC236}">
                <a16:creationId xmlns:a16="http://schemas.microsoft.com/office/drawing/2014/main" id="{0C5BFEFF-00A9-3845-ACA4-891E6419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721" y="55185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137" name="Text Box 108">
            <a:extLst>
              <a:ext uri="{FF2B5EF4-FFF2-40B4-BE49-F238E27FC236}">
                <a16:creationId xmlns:a16="http://schemas.microsoft.com/office/drawing/2014/main" id="{1E0D3342-505B-C24E-BFDA-D04CF12F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3121" y="5923336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38" name="Text Box 109">
            <a:extLst>
              <a:ext uri="{FF2B5EF4-FFF2-40B4-BE49-F238E27FC236}">
                <a16:creationId xmlns:a16="http://schemas.microsoft.com/office/drawing/2014/main" id="{BE388218-BE5D-3841-91C3-13261572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209" y="45691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139" name="Text Box 87">
            <a:extLst>
              <a:ext uri="{FF2B5EF4-FFF2-40B4-BE49-F238E27FC236}">
                <a16:creationId xmlns:a16="http://schemas.microsoft.com/office/drawing/2014/main" id="{CBFE94AF-097D-1F48-BA05-00CBBC2C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609" y="52200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AF1C5B-2CAB-D34C-8F67-49DE4EA6E0F8}"/>
              </a:ext>
            </a:extLst>
          </p:cNvPr>
          <p:cNvGrpSpPr/>
          <p:nvPr/>
        </p:nvGrpSpPr>
        <p:grpSpPr>
          <a:xfrm>
            <a:off x="2992024" y="4208928"/>
            <a:ext cx="800044" cy="416858"/>
            <a:chOff x="7493876" y="2774731"/>
            <a:chExt cx="1481958" cy="894622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577B434-BA2B-5048-8303-668D8541C9D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0E3127-FBD5-784D-9460-752548DA90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00F7552-9938-BD43-B367-F1078D405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402F5AF1-E782-0E45-8255-F70F36E7C6D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DB91231-7CD0-2F41-84FA-5DCDF20879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A0DA28C2-3453-6143-9478-48BBC945F57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88CC48C-0664-C249-B122-BB1AFA82AAA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410FA06-D796-E449-BA59-1CCF08938547}"/>
              </a:ext>
            </a:extLst>
          </p:cNvPr>
          <p:cNvGrpSpPr/>
          <p:nvPr/>
        </p:nvGrpSpPr>
        <p:grpSpPr>
          <a:xfrm>
            <a:off x="3036847" y="5060575"/>
            <a:ext cx="800044" cy="416858"/>
            <a:chOff x="7493876" y="2774731"/>
            <a:chExt cx="1481958" cy="894622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E7AA12C-5FCC-A742-B80B-8182EE49EB2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74557B-9511-4D4E-A016-326011BD62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12772EE-5934-E346-93A7-485179A2F8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7F07BF85-DCEC-CE40-8D93-74D61E51832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CEF72A1-3B9B-E545-91B8-0552AC3890D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81973C5F-893B-0C47-A068-F2921F6F7A0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93966AB-94A3-3F47-AC6D-9DE515C29D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6" name="Line 82">
            <a:extLst>
              <a:ext uri="{FF2B5EF4-FFF2-40B4-BE49-F238E27FC236}">
                <a16:creationId xmlns:a16="http://schemas.microsoft.com/office/drawing/2014/main" id="{4D68AB6F-BD41-6240-8717-7BBD819CB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510" y="5069578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5374C71-840A-7347-9DA0-1DD69BD53A1A}"/>
              </a:ext>
            </a:extLst>
          </p:cNvPr>
          <p:cNvGrpSpPr>
            <a:grpSpLocks/>
          </p:cNvGrpSpPr>
          <p:nvPr/>
        </p:nvGrpSpPr>
        <p:grpSpPr bwMode="auto">
          <a:xfrm>
            <a:off x="4254499" y="4756992"/>
            <a:ext cx="3109913" cy="1607891"/>
            <a:chOff x="2882348" y="4542181"/>
            <a:chExt cx="3109821" cy="1607226"/>
          </a:xfrm>
        </p:grpSpPr>
        <p:sp>
          <p:nvSpPr>
            <p:cNvPr id="160" name="Right Arrow 93183">
              <a:extLst>
                <a:ext uri="{FF2B5EF4-FFF2-40B4-BE49-F238E27FC236}">
                  <a16:creationId xmlns:a16="http://schemas.microsoft.com/office/drawing/2014/main" id="{7F2DEA98-57F4-4F41-BA41-B470DA9A18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Right Arrow 112">
              <a:extLst>
                <a:ext uri="{FF2B5EF4-FFF2-40B4-BE49-F238E27FC236}">
                  <a16:creationId xmlns:a16="http://schemas.microsoft.com/office/drawing/2014/main" id="{C3AD32EA-5BFF-F749-B511-E312AE1D7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Right Arrow 113">
              <a:extLst>
                <a:ext uri="{FF2B5EF4-FFF2-40B4-BE49-F238E27FC236}">
                  <a16:creationId xmlns:a16="http://schemas.microsoft.com/office/drawing/2014/main" id="{30640B9E-D2BC-CE49-AFB6-6355D36BD2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TextBox 93184">
              <a:extLst>
                <a:ext uri="{FF2B5EF4-FFF2-40B4-BE49-F238E27FC236}">
                  <a16:creationId xmlns:a16="http://schemas.microsoft.com/office/drawing/2014/main" id="{3ECEB854-808D-D340-B457-1BC298B8C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081931" cy="75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0070C0"/>
                  </a:solidFill>
                  <a:latin typeface="+mn-lt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0070C0"/>
                  </a:solidFill>
                  <a:latin typeface="+mn-lt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0070C0"/>
                  </a:solidFill>
                  <a:latin typeface="+mn-lt"/>
                  <a:cs typeface="Arial" charset="0"/>
                </a:rPr>
                <a:t>flooding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73F7A7B-1583-A64A-9DC1-C6B97EB31313}"/>
              </a:ext>
            </a:extLst>
          </p:cNvPr>
          <p:cNvGrpSpPr>
            <a:grpSpLocks/>
          </p:cNvGrpSpPr>
          <p:nvPr/>
        </p:nvGrpSpPr>
        <p:grpSpPr bwMode="auto">
          <a:xfrm>
            <a:off x="5243596" y="4483662"/>
            <a:ext cx="2182726" cy="1516342"/>
            <a:chOff x="6863432" y="3135344"/>
            <a:chExt cx="2183363" cy="1516976"/>
          </a:xfrm>
        </p:grpSpPr>
        <p:sp>
          <p:nvSpPr>
            <p:cNvPr id="165" name="Right Arrow 119">
              <a:extLst>
                <a:ext uri="{FF2B5EF4-FFF2-40B4-BE49-F238E27FC236}">
                  <a16:creationId xmlns:a16="http://schemas.microsoft.com/office/drawing/2014/main" id="{1C5EDD2A-5B5F-0A4D-8668-74F54114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Right Arrow 120">
              <a:extLst>
                <a:ext uri="{FF2B5EF4-FFF2-40B4-BE49-F238E27FC236}">
                  <a16:creationId xmlns:a16="http://schemas.microsoft.com/office/drawing/2014/main" id="{C3ACBA8F-A6DE-4F48-A7D7-196C58D55A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Right Arrow 121">
              <a:extLst>
                <a:ext uri="{FF2B5EF4-FFF2-40B4-BE49-F238E27FC236}">
                  <a16:creationId xmlns:a16="http://schemas.microsoft.com/office/drawing/2014/main" id="{602E9C23-C75C-6C49-850B-658E74D8DB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TextBox 122">
              <a:extLst>
                <a:ext uri="{FF2B5EF4-FFF2-40B4-BE49-F238E27FC236}">
                  <a16:creationId xmlns:a16="http://schemas.microsoft.com/office/drawing/2014/main" id="{77E44874-A122-AA44-A46F-6C9B2F567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432" y="3135344"/>
              <a:ext cx="949319" cy="31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C00000"/>
                  </a:solidFill>
                  <a:latin typeface="+mn-lt"/>
                  <a:cs typeface="Arial" charset="0"/>
                </a:rPr>
                <a:t>RSVP-TE</a:t>
              </a:r>
            </a:p>
          </p:txBody>
        </p:sp>
      </p:grpSp>
      <p:sp>
        <p:nvSpPr>
          <p:cNvPr id="169" name="Rectangle 3">
            <a:extLst>
              <a:ext uri="{FF2B5EF4-FFF2-40B4-BE49-F238E27FC236}">
                <a16:creationId xmlns:a16="http://schemas.microsoft.com/office/drawing/2014/main" id="{60B103AD-1C48-BC42-A29F-B371A495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46" y="2941171"/>
            <a:ext cx="1094721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200" i="0" dirty="0">
                <a:solidFill>
                  <a:srgbClr val="000000"/>
                </a:solidFill>
                <a:latin typeface="+mn-lt"/>
                <a:cs typeface="+mn-cs"/>
              </a:rPr>
              <a:t>entry MPLS router uses RSVP-TE signaling protocol to set up MPLS forwarding at downstream routers</a:t>
            </a:r>
          </a:p>
        </p:txBody>
      </p:sp>
      <p:sp>
        <p:nvSpPr>
          <p:cNvPr id="170" name="Text Box 83">
            <a:extLst>
              <a:ext uri="{FF2B5EF4-FFF2-40B4-BE49-F238E27FC236}">
                <a16:creationId xmlns:a16="http://schemas.microsoft.com/office/drawing/2014/main" id="{E7E31D70-BCFD-0C44-8E54-DC49147B9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253" y="629812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41825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2"/>
          <p:cNvSpPr>
            <a:spLocks/>
          </p:cNvSpPr>
          <p:nvPr/>
        </p:nvSpPr>
        <p:spPr bwMode="auto">
          <a:xfrm>
            <a:off x="3121666" y="4874776"/>
            <a:ext cx="2462212" cy="419100"/>
          </a:xfrm>
          <a:custGeom>
            <a:avLst/>
            <a:gdLst>
              <a:gd name="T0" fmla="*/ 2147483646 w 1551"/>
              <a:gd name="T1" fmla="*/ 2147483646 h 264"/>
              <a:gd name="T2" fmla="*/ 0 w 1551"/>
              <a:gd name="T3" fmla="*/ 2147483646 h 264"/>
              <a:gd name="T4" fmla="*/ 2147483646 w 1551"/>
              <a:gd name="T5" fmla="*/ 2147483646 h 264"/>
              <a:gd name="T6" fmla="*/ 2147483646 w 1551"/>
              <a:gd name="T7" fmla="*/ 0 h 264"/>
              <a:gd name="T8" fmla="*/ 2147483646 w 1551"/>
              <a:gd name="T9" fmla="*/ 2147483646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31" name="Freeform 3"/>
          <p:cNvSpPr>
            <a:spLocks/>
          </p:cNvSpPr>
          <p:nvPr/>
        </p:nvSpPr>
        <p:spPr bwMode="auto">
          <a:xfrm>
            <a:off x="5860104" y="4922401"/>
            <a:ext cx="2447925" cy="577850"/>
          </a:xfrm>
          <a:custGeom>
            <a:avLst/>
            <a:gdLst>
              <a:gd name="T0" fmla="*/ 2147483646 w 1542"/>
              <a:gd name="T1" fmla="*/ 2147483646 h 364"/>
              <a:gd name="T2" fmla="*/ 0 w 1542"/>
              <a:gd name="T3" fmla="*/ 2147483646 h 364"/>
              <a:gd name="T4" fmla="*/ 2147483646 w 1542"/>
              <a:gd name="T5" fmla="*/ 2147483646 h 364"/>
              <a:gd name="T6" fmla="*/ 2147483646 w 1542"/>
              <a:gd name="T7" fmla="*/ 0 h 364"/>
              <a:gd name="T8" fmla="*/ 2147483646 w 1542"/>
              <a:gd name="T9" fmla="*/ 2147483646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32" name="Freeform 4"/>
          <p:cNvSpPr>
            <a:spLocks/>
          </p:cNvSpPr>
          <p:nvPr/>
        </p:nvSpPr>
        <p:spPr bwMode="auto">
          <a:xfrm>
            <a:off x="3251842" y="2703076"/>
            <a:ext cx="2433637" cy="798512"/>
          </a:xfrm>
          <a:custGeom>
            <a:avLst/>
            <a:gdLst>
              <a:gd name="T0" fmla="*/ 2147483646 w 1533"/>
              <a:gd name="T1" fmla="*/ 2147483646 h 503"/>
              <a:gd name="T2" fmla="*/ 2147483646 w 1533"/>
              <a:gd name="T3" fmla="*/ 0 h 503"/>
              <a:gd name="T4" fmla="*/ 0 w 1533"/>
              <a:gd name="T5" fmla="*/ 0 h 503"/>
              <a:gd name="T6" fmla="*/ 2147483646 w 1533"/>
              <a:gd name="T7" fmla="*/ 2147483646 h 503"/>
              <a:gd name="T8" fmla="*/ 2147483646 w 1533"/>
              <a:gd name="T9" fmla="*/ 2147483646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6950716" y="4520763"/>
            <a:ext cx="766762" cy="433388"/>
            <a:chOff x="3600" y="219"/>
            <a:chExt cx="360" cy="175"/>
          </a:xfrm>
        </p:grpSpPr>
        <p:sp>
          <p:nvSpPr>
            <p:cNvPr id="4826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6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6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6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6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8270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7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7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7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48271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7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7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7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8135" name="Group 20"/>
          <p:cNvGrpSpPr>
            <a:grpSpLocks/>
          </p:cNvGrpSpPr>
          <p:nvPr/>
        </p:nvGrpSpPr>
        <p:grpSpPr bwMode="auto">
          <a:xfrm>
            <a:off x="5125091" y="4516002"/>
            <a:ext cx="766762" cy="433387"/>
            <a:chOff x="3600" y="219"/>
            <a:chExt cx="360" cy="175"/>
          </a:xfrm>
        </p:grpSpPr>
        <p:sp>
          <p:nvSpPr>
            <p:cNvPr id="4825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5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5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5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5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8257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6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6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6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48258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5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6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6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8136" name="Group 34"/>
          <p:cNvGrpSpPr>
            <a:grpSpLocks/>
          </p:cNvGrpSpPr>
          <p:nvPr/>
        </p:nvGrpSpPr>
        <p:grpSpPr bwMode="auto">
          <a:xfrm>
            <a:off x="5479104" y="3498413"/>
            <a:ext cx="766763" cy="433388"/>
            <a:chOff x="3600" y="219"/>
            <a:chExt cx="360" cy="175"/>
          </a:xfrm>
        </p:grpSpPr>
        <p:sp>
          <p:nvSpPr>
            <p:cNvPr id="4823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4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4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4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4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8244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4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5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5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48245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4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4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4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8137" name="Group 48"/>
          <p:cNvGrpSpPr>
            <a:grpSpLocks/>
          </p:cNvGrpSpPr>
          <p:nvPr/>
        </p:nvGrpSpPr>
        <p:grpSpPr bwMode="auto">
          <a:xfrm>
            <a:off x="4051941" y="3493652"/>
            <a:ext cx="766762" cy="433387"/>
            <a:chOff x="3600" y="219"/>
            <a:chExt cx="360" cy="175"/>
          </a:xfrm>
        </p:grpSpPr>
        <p:sp>
          <p:nvSpPr>
            <p:cNvPr id="4822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2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2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2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3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8231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23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3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3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48232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23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3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3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8138" name="Group 62"/>
          <p:cNvGrpSpPr>
            <a:grpSpLocks/>
          </p:cNvGrpSpPr>
          <p:nvPr/>
        </p:nvGrpSpPr>
        <p:grpSpPr bwMode="auto">
          <a:xfrm>
            <a:off x="2532704" y="2787213"/>
            <a:ext cx="766763" cy="433388"/>
            <a:chOff x="589" y="1281"/>
            <a:chExt cx="483" cy="273"/>
          </a:xfrm>
        </p:grpSpPr>
        <p:sp>
          <p:nvSpPr>
            <p:cNvPr id="4821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1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1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1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1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821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822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2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2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4821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822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2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2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48139" name="Line 76"/>
          <p:cNvSpPr>
            <a:spLocks noChangeShapeType="1"/>
          </p:cNvSpPr>
          <p:nvPr/>
        </p:nvSpPr>
        <p:spPr bwMode="auto">
          <a:xfrm>
            <a:off x="3302641" y="3030102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0" name="Line 77"/>
          <p:cNvSpPr>
            <a:spLocks noChangeShapeType="1"/>
          </p:cNvSpPr>
          <p:nvPr/>
        </p:nvSpPr>
        <p:spPr bwMode="auto">
          <a:xfrm flipV="1">
            <a:off x="3350267" y="3734951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1" name="Line 78"/>
          <p:cNvSpPr>
            <a:spLocks noChangeShapeType="1"/>
          </p:cNvSpPr>
          <p:nvPr/>
        </p:nvSpPr>
        <p:spPr bwMode="auto">
          <a:xfrm flipV="1">
            <a:off x="4817116" y="3734951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2" name="Line 79"/>
          <p:cNvSpPr>
            <a:spLocks noChangeShapeType="1"/>
          </p:cNvSpPr>
          <p:nvPr/>
        </p:nvSpPr>
        <p:spPr bwMode="auto">
          <a:xfrm>
            <a:off x="4664717" y="3896877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3" name="Line 80"/>
          <p:cNvSpPr>
            <a:spLocks noChangeShapeType="1"/>
          </p:cNvSpPr>
          <p:nvPr/>
        </p:nvSpPr>
        <p:spPr bwMode="auto">
          <a:xfrm>
            <a:off x="5922017" y="4773176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4" name="Line 81"/>
          <p:cNvSpPr>
            <a:spLocks noChangeShapeType="1"/>
          </p:cNvSpPr>
          <p:nvPr/>
        </p:nvSpPr>
        <p:spPr bwMode="auto">
          <a:xfrm>
            <a:off x="6207766" y="3849252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5" name="Line 82"/>
          <p:cNvSpPr>
            <a:spLocks noChangeShapeType="1"/>
          </p:cNvSpPr>
          <p:nvPr/>
        </p:nvSpPr>
        <p:spPr bwMode="auto">
          <a:xfrm>
            <a:off x="7722242" y="4754126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46" name="Text Box 83"/>
          <p:cNvSpPr txBox="1">
            <a:spLocks noChangeArrowheads="1"/>
          </p:cNvSpPr>
          <p:nvPr/>
        </p:nvSpPr>
        <p:spPr bwMode="auto">
          <a:xfrm>
            <a:off x="7171379" y="4954152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48147" name="Text Box 84"/>
          <p:cNvSpPr txBox="1">
            <a:spLocks noChangeArrowheads="1"/>
          </p:cNvSpPr>
          <p:nvPr/>
        </p:nvSpPr>
        <p:spPr bwMode="auto">
          <a:xfrm>
            <a:off x="5307654" y="4931927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48148" name="Text Box 85"/>
          <p:cNvSpPr txBox="1">
            <a:spLocks noChangeArrowheads="1"/>
          </p:cNvSpPr>
          <p:nvPr/>
        </p:nvSpPr>
        <p:spPr bwMode="auto">
          <a:xfrm>
            <a:off x="7230116" y="355238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8149" name="Text Box 86"/>
          <p:cNvSpPr txBox="1">
            <a:spLocks noChangeArrowheads="1"/>
          </p:cNvSpPr>
          <p:nvPr/>
        </p:nvSpPr>
        <p:spPr bwMode="auto">
          <a:xfrm>
            <a:off x="5693417" y="3930214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48150" name="Text Box 87"/>
          <p:cNvSpPr txBox="1">
            <a:spLocks noChangeArrowheads="1"/>
          </p:cNvSpPr>
          <p:nvPr/>
        </p:nvSpPr>
        <p:spPr bwMode="auto">
          <a:xfrm>
            <a:off x="4218629" y="3947677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R4</a:t>
            </a:r>
          </a:p>
        </p:txBody>
      </p:sp>
      <p:grpSp>
        <p:nvGrpSpPr>
          <p:cNvPr id="48151" name="Group 88"/>
          <p:cNvGrpSpPr>
            <a:grpSpLocks/>
          </p:cNvGrpSpPr>
          <p:nvPr/>
        </p:nvGrpSpPr>
        <p:grpSpPr bwMode="auto">
          <a:xfrm>
            <a:off x="2578741" y="3733363"/>
            <a:ext cx="766762" cy="433388"/>
            <a:chOff x="589" y="1281"/>
            <a:chExt cx="483" cy="273"/>
          </a:xfrm>
        </p:grpSpPr>
        <p:sp>
          <p:nvSpPr>
            <p:cNvPr id="4820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0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0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20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20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8205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821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1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1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48206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820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0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20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48152" name="Text Box 102"/>
          <p:cNvSpPr txBox="1">
            <a:spLocks noChangeArrowheads="1"/>
          </p:cNvSpPr>
          <p:nvPr/>
        </p:nvSpPr>
        <p:spPr bwMode="auto">
          <a:xfrm>
            <a:off x="2770829" y="4166752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R5</a:t>
            </a:r>
          </a:p>
        </p:txBody>
      </p:sp>
      <p:sp>
        <p:nvSpPr>
          <p:cNvPr id="48153" name="Text Box 103"/>
          <p:cNvSpPr txBox="1">
            <a:spLocks noChangeArrowheads="1"/>
          </p:cNvSpPr>
          <p:nvPr/>
        </p:nvSpPr>
        <p:spPr bwMode="auto">
          <a:xfrm>
            <a:off x="7650804" y="449377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154" name="Text Box 104"/>
          <p:cNvSpPr txBox="1">
            <a:spLocks noChangeArrowheads="1"/>
          </p:cNvSpPr>
          <p:nvPr/>
        </p:nvSpPr>
        <p:spPr bwMode="auto">
          <a:xfrm>
            <a:off x="6291904" y="376035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155" name="Text Box 105"/>
          <p:cNvSpPr txBox="1">
            <a:spLocks noChangeArrowheads="1"/>
          </p:cNvSpPr>
          <p:nvPr/>
        </p:nvSpPr>
        <p:spPr bwMode="auto">
          <a:xfrm>
            <a:off x="6217292" y="34857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156" name="Line 106"/>
          <p:cNvSpPr>
            <a:spLocks noChangeShapeType="1"/>
          </p:cNvSpPr>
          <p:nvPr/>
        </p:nvSpPr>
        <p:spPr bwMode="auto">
          <a:xfrm>
            <a:off x="6250629" y="3725426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57" name="Text Box 107"/>
          <p:cNvSpPr txBox="1">
            <a:spLocks noChangeArrowheads="1"/>
          </p:cNvSpPr>
          <p:nvPr/>
        </p:nvSpPr>
        <p:spPr bwMode="auto">
          <a:xfrm>
            <a:off x="4779017" y="3473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158" name="Text Box 108"/>
          <p:cNvSpPr txBox="1">
            <a:spLocks noChangeArrowheads="1"/>
          </p:cNvSpPr>
          <p:nvPr/>
        </p:nvSpPr>
        <p:spPr bwMode="auto">
          <a:xfrm>
            <a:off x="8384228" y="4571564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9" name="Text Box 109"/>
          <p:cNvSpPr txBox="1">
            <a:spLocks noChangeArrowheads="1"/>
          </p:cNvSpPr>
          <p:nvPr/>
        </p:nvSpPr>
        <p:spPr bwMode="auto">
          <a:xfrm>
            <a:off x="2734317" y="3217427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R6</a:t>
            </a:r>
          </a:p>
        </p:txBody>
      </p:sp>
      <p:sp>
        <p:nvSpPr>
          <p:cNvPr id="48193" name="Rectangle 111"/>
          <p:cNvSpPr>
            <a:spLocks noChangeArrowheads="1"/>
          </p:cNvSpPr>
          <p:nvPr/>
        </p:nvSpPr>
        <p:spPr bwMode="auto">
          <a:xfrm>
            <a:off x="6237928" y="5015832"/>
            <a:ext cx="3099757" cy="1189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194" name="Text Box 112"/>
          <p:cNvSpPr txBox="1">
            <a:spLocks noChangeArrowheads="1"/>
          </p:cNvSpPr>
          <p:nvPr/>
        </p:nvSpPr>
        <p:spPr bwMode="auto">
          <a:xfrm>
            <a:off x="6823085" y="4973201"/>
            <a:ext cx="254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in         out                 out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label     label   dest    interface</a:t>
            </a:r>
          </a:p>
        </p:txBody>
      </p:sp>
      <p:sp>
        <p:nvSpPr>
          <p:cNvPr id="48195" name="Line 113"/>
          <p:cNvSpPr>
            <a:spLocks noChangeShapeType="1"/>
          </p:cNvSpPr>
          <p:nvPr/>
        </p:nvSpPr>
        <p:spPr bwMode="auto">
          <a:xfrm flipV="1">
            <a:off x="6248941" y="5471675"/>
            <a:ext cx="30638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96" name="Text Box 114"/>
          <p:cNvSpPr txBox="1">
            <a:spLocks noChangeArrowheads="1"/>
          </p:cNvSpPr>
          <p:nvPr/>
        </p:nvSpPr>
        <p:spPr bwMode="auto">
          <a:xfrm>
            <a:off x="6904048" y="5478026"/>
            <a:ext cx="238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        -      A       0</a:t>
            </a:r>
          </a:p>
        </p:txBody>
      </p:sp>
      <p:sp>
        <p:nvSpPr>
          <p:cNvPr id="48197" name="Line 115"/>
          <p:cNvSpPr>
            <a:spLocks noChangeShapeType="1"/>
          </p:cNvSpPr>
          <p:nvPr/>
        </p:nvSpPr>
        <p:spPr bwMode="auto">
          <a:xfrm flipH="1">
            <a:off x="7397230" y="5025589"/>
            <a:ext cx="2118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98" name="Line 116"/>
          <p:cNvSpPr>
            <a:spLocks noChangeShapeType="1"/>
          </p:cNvSpPr>
          <p:nvPr/>
        </p:nvSpPr>
        <p:spPr bwMode="auto">
          <a:xfrm flipH="1">
            <a:off x="8007360" y="5030351"/>
            <a:ext cx="1588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99" name="Line 117"/>
          <p:cNvSpPr>
            <a:spLocks noChangeShapeType="1"/>
          </p:cNvSpPr>
          <p:nvPr/>
        </p:nvSpPr>
        <p:spPr bwMode="auto">
          <a:xfrm flipH="1">
            <a:off x="8522302" y="5035114"/>
            <a:ext cx="996" cy="1128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62" name="Rectangle 127"/>
          <p:cNvSpPr>
            <a:spLocks noChangeArrowheads="1"/>
          </p:cNvSpPr>
          <p:nvPr/>
        </p:nvSpPr>
        <p:spPr bwMode="auto">
          <a:xfrm>
            <a:off x="3210567" y="1247338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163" name="Text Box 128"/>
          <p:cNvSpPr txBox="1">
            <a:spLocks noChangeArrowheads="1"/>
          </p:cNvSpPr>
          <p:nvPr/>
        </p:nvSpPr>
        <p:spPr bwMode="auto">
          <a:xfrm>
            <a:off x="3161353" y="1206064"/>
            <a:ext cx="254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in         out                 out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label     label   dest    interface</a:t>
            </a:r>
          </a:p>
        </p:txBody>
      </p:sp>
      <p:sp>
        <p:nvSpPr>
          <p:cNvPr id="48164" name="Line 129"/>
          <p:cNvSpPr>
            <a:spLocks noChangeShapeType="1"/>
          </p:cNvSpPr>
          <p:nvPr/>
        </p:nvSpPr>
        <p:spPr bwMode="auto">
          <a:xfrm>
            <a:off x="3224854" y="1704538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65" name="Text Box 130"/>
          <p:cNvSpPr txBox="1">
            <a:spLocks noChangeArrowheads="1"/>
          </p:cNvSpPr>
          <p:nvPr/>
        </p:nvSpPr>
        <p:spPr bwMode="auto">
          <a:xfrm>
            <a:off x="3242316" y="1710889"/>
            <a:ext cx="238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      A       0</a:t>
            </a:r>
          </a:p>
        </p:txBody>
      </p:sp>
      <p:sp>
        <p:nvSpPr>
          <p:cNvPr id="48166" name="Line 131"/>
          <p:cNvSpPr>
            <a:spLocks noChangeShapeType="1"/>
          </p:cNvSpPr>
          <p:nvPr/>
        </p:nvSpPr>
        <p:spPr bwMode="auto">
          <a:xfrm>
            <a:off x="3737617" y="1258452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67" name="Text Box 132"/>
          <p:cNvSpPr txBox="1">
            <a:spLocks noChangeArrowheads="1"/>
          </p:cNvSpPr>
          <p:nvPr/>
        </p:nvSpPr>
        <p:spPr bwMode="auto">
          <a:xfrm>
            <a:off x="3232791" y="2052201"/>
            <a:ext cx="238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12      D       0</a:t>
            </a:r>
          </a:p>
        </p:txBody>
      </p:sp>
      <p:sp>
        <p:nvSpPr>
          <p:cNvPr id="48168" name="Line 133"/>
          <p:cNvSpPr>
            <a:spLocks noChangeShapeType="1"/>
          </p:cNvSpPr>
          <p:nvPr/>
        </p:nvSpPr>
        <p:spPr bwMode="auto">
          <a:xfrm>
            <a:off x="4305942" y="1255276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69" name="Line 134"/>
          <p:cNvSpPr>
            <a:spLocks noChangeShapeType="1"/>
          </p:cNvSpPr>
          <p:nvPr/>
        </p:nvSpPr>
        <p:spPr bwMode="auto">
          <a:xfrm>
            <a:off x="4874267" y="1266389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70" name="Text Box 135"/>
          <p:cNvSpPr txBox="1">
            <a:spLocks noChangeArrowheads="1"/>
          </p:cNvSpPr>
          <p:nvPr/>
        </p:nvSpPr>
        <p:spPr bwMode="auto">
          <a:xfrm>
            <a:off x="4702817" y="379527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178" name="Rectangle 138"/>
          <p:cNvSpPr>
            <a:spLocks noChangeArrowheads="1"/>
          </p:cNvSpPr>
          <p:nvPr/>
        </p:nvSpPr>
        <p:spPr bwMode="auto">
          <a:xfrm>
            <a:off x="2323154" y="5298638"/>
            <a:ext cx="3243263" cy="873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179" name="Text Box 139"/>
          <p:cNvSpPr txBox="1">
            <a:spLocks noChangeArrowheads="1"/>
          </p:cNvSpPr>
          <p:nvPr/>
        </p:nvSpPr>
        <p:spPr bwMode="auto">
          <a:xfrm>
            <a:off x="3083566" y="5257363"/>
            <a:ext cx="254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in         out                 out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label     label   dest    interface</a:t>
            </a:r>
          </a:p>
        </p:txBody>
      </p:sp>
      <p:sp>
        <p:nvSpPr>
          <p:cNvPr id="48180" name="Line 140"/>
          <p:cNvSpPr>
            <a:spLocks noChangeShapeType="1"/>
          </p:cNvSpPr>
          <p:nvPr/>
        </p:nvSpPr>
        <p:spPr bwMode="auto">
          <a:xfrm>
            <a:off x="2323154" y="5749172"/>
            <a:ext cx="3216275" cy="6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81" name="Text Box 141"/>
          <p:cNvSpPr txBox="1">
            <a:spLocks noChangeArrowheads="1"/>
          </p:cNvSpPr>
          <p:nvPr/>
        </p:nvSpPr>
        <p:spPr bwMode="auto">
          <a:xfrm>
            <a:off x="3118969" y="5718234"/>
            <a:ext cx="238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8        6      A       0</a:t>
            </a:r>
          </a:p>
        </p:txBody>
      </p:sp>
      <p:sp>
        <p:nvSpPr>
          <p:cNvPr id="48182" name="Line 142"/>
          <p:cNvSpPr>
            <a:spLocks noChangeShapeType="1"/>
          </p:cNvSpPr>
          <p:nvPr/>
        </p:nvSpPr>
        <p:spPr bwMode="auto">
          <a:xfrm>
            <a:off x="3659829" y="5309751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83" name="Line 143"/>
          <p:cNvSpPr>
            <a:spLocks noChangeShapeType="1"/>
          </p:cNvSpPr>
          <p:nvPr/>
        </p:nvSpPr>
        <p:spPr bwMode="auto">
          <a:xfrm>
            <a:off x="4269429" y="5314513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84" name="Line 144"/>
          <p:cNvSpPr>
            <a:spLocks noChangeShapeType="1"/>
          </p:cNvSpPr>
          <p:nvPr/>
        </p:nvSpPr>
        <p:spPr bwMode="auto">
          <a:xfrm>
            <a:off x="4783779" y="5319276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8172" name="Text Box 145"/>
          <p:cNvSpPr txBox="1">
            <a:spLocks noChangeArrowheads="1"/>
          </p:cNvSpPr>
          <p:nvPr/>
        </p:nvSpPr>
        <p:spPr bwMode="auto">
          <a:xfrm>
            <a:off x="5855342" y="45112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173" name="Text Box 146"/>
          <p:cNvSpPr txBox="1">
            <a:spLocks noChangeArrowheads="1"/>
          </p:cNvSpPr>
          <p:nvPr/>
        </p:nvSpPr>
        <p:spPr bwMode="auto">
          <a:xfrm>
            <a:off x="3215328" y="2353826"/>
            <a:ext cx="238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8      A       1</a:t>
            </a:r>
          </a:p>
        </p:txBody>
      </p:sp>
      <p:sp>
        <p:nvSpPr>
          <p:cNvPr id="48174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MPLS forwarding tables</a:t>
            </a:r>
          </a:p>
        </p:txBody>
      </p:sp>
      <p:pic>
        <p:nvPicPr>
          <p:cNvPr id="48175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02076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614" y="6374754"/>
            <a:ext cx="547687" cy="27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6-</a:t>
            </a:r>
            <a:fld id="{46D10926-FFC2-4AFA-8CDD-66B130BD978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1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00" y="6373166"/>
            <a:ext cx="2178050" cy="24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 Layer and LANs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11868" y="34326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2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20429" y="1808202"/>
            <a:ext cx="3062816" cy="1715612"/>
            <a:chOff x="6076951" y="2211864"/>
            <a:chExt cx="3062816" cy="1715612"/>
          </a:xfrm>
        </p:grpSpPr>
        <p:sp>
          <p:nvSpPr>
            <p:cNvPr id="48133" name="Freeform 5"/>
            <p:cNvSpPr>
              <a:spLocks/>
            </p:cNvSpPr>
            <p:nvPr/>
          </p:nvSpPr>
          <p:spPr bwMode="auto">
            <a:xfrm>
              <a:off x="6076951" y="3416301"/>
              <a:ext cx="2589213" cy="511175"/>
            </a:xfrm>
            <a:custGeom>
              <a:avLst/>
              <a:gdLst>
                <a:gd name="T0" fmla="*/ 2147483646 w 1631"/>
                <a:gd name="T1" fmla="*/ 2147483646 h 322"/>
                <a:gd name="T2" fmla="*/ 2147483646 w 1631"/>
                <a:gd name="T3" fmla="*/ 0 h 322"/>
                <a:gd name="T4" fmla="*/ 2147483646 w 1631"/>
                <a:gd name="T5" fmla="*/ 0 h 322"/>
                <a:gd name="T6" fmla="*/ 0 w 1631"/>
                <a:gd name="T7" fmla="*/ 2147483646 h 322"/>
                <a:gd name="T8" fmla="*/ 2147483646 w 1631"/>
                <a:gd name="T9" fmla="*/ 2147483646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1" h="322">
                  <a:moveTo>
                    <a:pt x="123" y="322"/>
                  </a:moveTo>
                  <a:lnTo>
                    <a:pt x="1631" y="0"/>
                  </a:lnTo>
                  <a:lnTo>
                    <a:pt x="89" y="0"/>
                  </a:lnTo>
                  <a:lnTo>
                    <a:pt x="0" y="300"/>
                  </a:lnTo>
                  <a:lnTo>
                    <a:pt x="123" y="322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185" name="Rectangle 119"/>
            <p:cNvSpPr>
              <a:spLocks noChangeArrowheads="1"/>
            </p:cNvSpPr>
            <p:nvPr/>
          </p:nvSpPr>
          <p:spPr bwMode="auto">
            <a:xfrm>
              <a:off x="6221413" y="2254251"/>
              <a:ext cx="2854855" cy="1182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186" name="Text Box 120"/>
            <p:cNvSpPr txBox="1">
              <a:spLocks noChangeArrowheads="1"/>
            </p:cNvSpPr>
            <p:nvPr/>
          </p:nvSpPr>
          <p:spPr bwMode="auto">
            <a:xfrm>
              <a:off x="6593417" y="2212976"/>
              <a:ext cx="254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 in         out              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out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label  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label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 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dest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   interface</a:t>
              </a:r>
            </a:p>
          </p:txBody>
        </p:sp>
        <p:sp>
          <p:nvSpPr>
            <p:cNvPr id="48187" name="Line 121"/>
            <p:cNvSpPr>
              <a:spLocks noChangeShapeType="1"/>
            </p:cNvSpPr>
            <p:nvPr/>
          </p:nvSpPr>
          <p:spPr bwMode="auto">
            <a:xfrm>
              <a:off x="6238877" y="2709863"/>
              <a:ext cx="2810404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188" name="Text Box 122"/>
            <p:cNvSpPr txBox="1">
              <a:spLocks noChangeArrowheads="1"/>
            </p:cNvSpPr>
            <p:nvPr/>
          </p:nvSpPr>
          <p:spPr bwMode="auto">
            <a:xfrm>
              <a:off x="6674380" y="2717801"/>
              <a:ext cx="2381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10      6      A       1</a:t>
              </a:r>
            </a:p>
          </p:txBody>
        </p:sp>
        <p:sp>
          <p:nvSpPr>
            <p:cNvPr id="48189" name="Line 123"/>
            <p:cNvSpPr>
              <a:spLocks noChangeShapeType="1"/>
            </p:cNvSpPr>
            <p:nvPr/>
          </p:nvSpPr>
          <p:spPr bwMode="auto">
            <a:xfrm>
              <a:off x="7169680" y="2265364"/>
              <a:ext cx="1588" cy="1169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190" name="Text Box 124"/>
            <p:cNvSpPr txBox="1">
              <a:spLocks noChangeArrowheads="1"/>
            </p:cNvSpPr>
            <p:nvPr/>
          </p:nvSpPr>
          <p:spPr bwMode="auto">
            <a:xfrm>
              <a:off x="6666442" y="3068639"/>
              <a:ext cx="2381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12      9      D       0</a:t>
              </a:r>
            </a:p>
          </p:txBody>
        </p:sp>
        <p:sp>
          <p:nvSpPr>
            <p:cNvPr id="48191" name="Line 125"/>
            <p:cNvSpPr>
              <a:spLocks noChangeShapeType="1"/>
            </p:cNvSpPr>
            <p:nvPr/>
          </p:nvSpPr>
          <p:spPr bwMode="auto">
            <a:xfrm>
              <a:off x="7738005" y="2282826"/>
              <a:ext cx="1588" cy="1169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192" name="Line 126"/>
            <p:cNvSpPr>
              <a:spLocks noChangeShapeType="1"/>
            </p:cNvSpPr>
            <p:nvPr/>
          </p:nvSpPr>
          <p:spPr bwMode="auto">
            <a:xfrm>
              <a:off x="8306330" y="2273301"/>
              <a:ext cx="1588" cy="1169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72579" y="2211864"/>
              <a:ext cx="545342" cy="1231424"/>
              <a:chOff x="6172579" y="2211864"/>
              <a:chExt cx="545342" cy="1231424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>
                <a:off x="6656389" y="2257425"/>
                <a:ext cx="0" cy="11858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6172579" y="2211864"/>
                <a:ext cx="54534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Arial"/>
                  </a:rPr>
                  <a:t>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Arial"/>
                  </a:rPr>
                  <a:t>interface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07661" y="27167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Arial"/>
                  </a:rPr>
                  <a:t>2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315847" y="30718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Arial"/>
                  </a:rPr>
                  <a:t>2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</p:grpSp>
      </p:grpSp>
      <p:sp>
        <p:nvSpPr>
          <p:cNvPr id="156" name="Text Box 104"/>
          <p:cNvSpPr txBox="1">
            <a:spLocks noChangeArrowheads="1"/>
          </p:cNvSpPr>
          <p:nvPr/>
        </p:nvSpPr>
        <p:spPr bwMode="auto">
          <a:xfrm>
            <a:off x="5114206" y="422628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7" name="Text Box 104"/>
          <p:cNvSpPr txBox="1">
            <a:spLocks noChangeArrowheads="1"/>
          </p:cNvSpPr>
          <p:nvPr/>
        </p:nvSpPr>
        <p:spPr bwMode="auto">
          <a:xfrm>
            <a:off x="6868168" y="4286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685868" y="44897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2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Arial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>
            <a:off x="3121666" y="5309751"/>
            <a:ext cx="0" cy="869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6823085" y="5015832"/>
            <a:ext cx="0" cy="1189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TextBox 175"/>
          <p:cNvSpPr txBox="1"/>
          <p:nvPr/>
        </p:nvSpPr>
        <p:spPr>
          <a:xfrm>
            <a:off x="2451872" y="5253737"/>
            <a:ext cx="5453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interface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259985" y="4932516"/>
            <a:ext cx="5453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interface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463113" y="55223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245867" y="5886014"/>
            <a:ext cx="3123568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TextBox 181"/>
          <p:cNvSpPr txBox="1"/>
          <p:nvPr/>
        </p:nvSpPr>
        <p:spPr>
          <a:xfrm>
            <a:off x="6453966" y="5860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Arial"/>
            </a:endParaRPr>
          </a:p>
        </p:txBody>
      </p:sp>
      <p:sp>
        <p:nvSpPr>
          <p:cNvPr id="183" name="Text Box 114"/>
          <p:cNvSpPr txBox="1">
            <a:spLocks noChangeArrowheads="1"/>
          </p:cNvSpPr>
          <p:nvPr/>
        </p:nvSpPr>
        <p:spPr bwMode="auto">
          <a:xfrm>
            <a:off x="6901158" y="5833456"/>
            <a:ext cx="238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        -      A       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559276" y="5750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4339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5300" y="280989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/>
              <a:t>Packet-switching: store-and-forward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9" y="3486151"/>
            <a:ext cx="4143375" cy="3262313"/>
          </a:xfrm>
        </p:spPr>
        <p:txBody>
          <a:bodyPr/>
          <a:lstStyle/>
          <a:p>
            <a:pPr marL="287338" indent="-287338" eaLnBrk="1" hangingPunct="1"/>
            <a:r>
              <a:rPr lang="en-US" altLang="en-US" sz="2400" dirty="0"/>
              <a:t>takes </a:t>
            </a:r>
            <a:r>
              <a:rPr lang="en-US" altLang="en-US" sz="2400" i="1" dirty="0"/>
              <a:t>L</a:t>
            </a:r>
            <a:r>
              <a:rPr lang="en-US" altLang="en-US" sz="2400" dirty="0"/>
              <a:t>/</a:t>
            </a:r>
            <a:r>
              <a:rPr lang="en-US" altLang="en-US" sz="2400" i="1" dirty="0"/>
              <a:t>R</a:t>
            </a:r>
            <a:r>
              <a:rPr lang="en-US" altLang="en-US" sz="2400" dirty="0"/>
              <a:t> seconds to transmit (push out) </a:t>
            </a:r>
            <a:r>
              <a:rPr lang="en-US" altLang="en-US" sz="2400" i="1" dirty="0"/>
              <a:t>L</a:t>
            </a:r>
            <a:r>
              <a:rPr lang="en-US" altLang="en-US" sz="2400" dirty="0"/>
              <a:t>-bit packet into link at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bps</a:t>
            </a:r>
          </a:p>
          <a:p>
            <a:pPr marL="287338" indent="-287338" eaLnBrk="1" hangingPunct="1"/>
            <a:r>
              <a:rPr lang="en-US" altLang="en-US" sz="2400" i="1" dirty="0">
                <a:solidFill>
                  <a:srgbClr val="CC0000"/>
                </a:solidFill>
              </a:rPr>
              <a:t>store and forward: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entire packet must  arrive at router before it can be transmitted on next link</a:t>
            </a:r>
          </a:p>
        </p:txBody>
      </p:sp>
      <p:sp>
        <p:nvSpPr>
          <p:cNvPr id="143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5325E0BF-7F4D-4875-A0A4-05940CFEF6B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6651" y="2679700"/>
            <a:ext cx="811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source</a:t>
            </a:r>
          </a:p>
        </p:txBody>
      </p:sp>
      <p:grpSp>
        <p:nvGrpSpPr>
          <p:cNvPr id="14347" name="Group 41"/>
          <p:cNvGrpSpPr>
            <a:grpSpLocks/>
          </p:cNvGrpSpPr>
          <p:nvPr/>
        </p:nvGrpSpPr>
        <p:grpSpPr bwMode="auto">
          <a:xfrm>
            <a:off x="3154364" y="2768600"/>
            <a:ext cx="1057275" cy="420688"/>
            <a:chOff x="1816230" y="6118900"/>
            <a:chExt cx="1843339" cy="739100"/>
          </a:xfrm>
        </p:grpSpPr>
        <p:pic>
          <p:nvPicPr>
            <p:cNvPr id="1440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cxnSp>
        <p:nvCxnSpPr>
          <p:cNvPr id="14348" name="Straight Connector 42"/>
          <p:cNvCxnSpPr>
            <a:cxnSpLocks noChangeShapeType="1"/>
          </p:cNvCxnSpPr>
          <p:nvPr/>
        </p:nvCxnSpPr>
        <p:spPr bwMode="auto">
          <a:xfrm flipV="1">
            <a:off x="4100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49" name="Group 43"/>
          <p:cNvGrpSpPr>
            <a:grpSpLocks/>
          </p:cNvGrpSpPr>
          <p:nvPr/>
        </p:nvGrpSpPr>
        <p:grpSpPr bwMode="auto">
          <a:xfrm>
            <a:off x="5446713" y="2687639"/>
            <a:ext cx="1058862" cy="384175"/>
            <a:chOff x="5142253" y="5649029"/>
            <a:chExt cx="1304545" cy="695633"/>
          </a:xfrm>
        </p:grpSpPr>
        <p:grpSp>
          <p:nvGrpSpPr>
            <p:cNvPr id="14401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14404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05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06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07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02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403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350" name="Group 44"/>
          <p:cNvGrpSpPr>
            <a:grpSpLocks/>
          </p:cNvGrpSpPr>
          <p:nvPr/>
        </p:nvGrpSpPr>
        <p:grpSpPr bwMode="auto">
          <a:xfrm>
            <a:off x="5400675" y="1608138"/>
            <a:ext cx="1092200" cy="303212"/>
            <a:chOff x="5128542" y="4838701"/>
            <a:chExt cx="1300833" cy="530211"/>
          </a:xfrm>
        </p:grpSpPr>
        <p:pic>
          <p:nvPicPr>
            <p:cNvPr id="1439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99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400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351" name="Group 45"/>
          <p:cNvGrpSpPr>
            <a:grpSpLocks/>
          </p:cNvGrpSpPr>
          <p:nvPr/>
        </p:nvGrpSpPr>
        <p:grpSpPr bwMode="auto">
          <a:xfrm>
            <a:off x="3259139" y="1196975"/>
            <a:ext cx="1150937" cy="730250"/>
            <a:chOff x="2387973" y="4309243"/>
            <a:chExt cx="1771787" cy="1282262"/>
          </a:xfrm>
        </p:grpSpPr>
        <p:pic>
          <p:nvPicPr>
            <p:cNvPr id="1439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59288" y="2908300"/>
            <a:ext cx="696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bps</a:t>
            </a:r>
          </a:p>
        </p:txBody>
      </p:sp>
      <p:cxnSp>
        <p:nvCxnSpPr>
          <p:cNvPr id="14353" name="Straight Connector 47"/>
          <p:cNvCxnSpPr>
            <a:cxnSpLocks noChangeShapeType="1"/>
          </p:cNvCxnSpPr>
          <p:nvPr/>
        </p:nvCxnSpPr>
        <p:spPr bwMode="auto">
          <a:xfrm flipV="1">
            <a:off x="6491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54" name="Group 100"/>
          <p:cNvGrpSpPr>
            <a:grpSpLocks/>
          </p:cNvGrpSpPr>
          <p:nvPr/>
        </p:nvGrpSpPr>
        <p:grpSpPr bwMode="auto">
          <a:xfrm>
            <a:off x="7469188" y="2071689"/>
            <a:ext cx="1477962" cy="1284287"/>
            <a:chOff x="-44" y="1473"/>
            <a:chExt cx="981" cy="1105"/>
          </a:xfrm>
        </p:grpSpPr>
        <p:pic>
          <p:nvPicPr>
            <p:cNvPr id="14392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51914" y="2778125"/>
            <a:ext cx="12474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destination</a:t>
            </a:r>
          </a:p>
        </p:txBody>
      </p:sp>
      <p:sp>
        <p:nvSpPr>
          <p:cNvPr id="14356" name="TextBox 52"/>
          <p:cNvSpPr txBox="1">
            <a:spLocks noChangeArrowheads="1"/>
          </p:cNvSpPr>
          <p:nvPr/>
        </p:nvSpPr>
        <p:spPr bwMode="auto">
          <a:xfrm>
            <a:off x="3919538" y="257492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357" name="TextBox 53"/>
          <p:cNvSpPr txBox="1">
            <a:spLocks noChangeArrowheads="1"/>
          </p:cNvSpPr>
          <p:nvPr/>
        </p:nvSpPr>
        <p:spPr bwMode="auto">
          <a:xfrm>
            <a:off x="3722688" y="258127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58" name="TextBox 54"/>
          <p:cNvSpPr txBox="1">
            <a:spLocks noChangeArrowheads="1"/>
          </p:cNvSpPr>
          <p:nvPr/>
        </p:nvSpPr>
        <p:spPr bwMode="auto">
          <a:xfrm>
            <a:off x="3535363" y="2578100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14359" name="Group 55"/>
          <p:cNvGrpSpPr>
            <a:grpSpLocks/>
          </p:cNvGrpSpPr>
          <p:nvPr/>
        </p:nvGrpSpPr>
        <p:grpSpPr bwMode="auto">
          <a:xfrm>
            <a:off x="3268664" y="1873251"/>
            <a:ext cx="2935287" cy="841375"/>
            <a:chOff x="593766" y="5264055"/>
            <a:chExt cx="3597129" cy="1011695"/>
          </a:xfrm>
        </p:grpSpPr>
        <p:grpSp>
          <p:nvGrpSpPr>
            <p:cNvPr id="14363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14384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cxnSp>
            <p:nvCxnSpPr>
              <p:cNvPr id="14388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9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0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1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64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378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cxnSp>
            <p:nvCxnSpPr>
              <p:cNvPr id="14380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1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2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3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65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375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66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367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4368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4372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69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65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bits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2898775"/>
            <a:ext cx="696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bps</a:t>
            </a:r>
          </a:p>
        </p:txBody>
      </p:sp>
    </p:spTree>
    <p:extLst>
      <p:ext uri="{BB962C8B-B14F-4D97-AF65-F5344CB8AC3E}">
        <p14:creationId xmlns:p14="http://schemas.microsoft.com/office/powerpoint/2010/main" val="4280342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47"/>
          <p:cNvGrpSpPr>
            <a:grpSpLocks/>
          </p:cNvGrpSpPr>
          <p:nvPr/>
        </p:nvGrpSpPr>
        <p:grpSpPr bwMode="auto">
          <a:xfrm>
            <a:off x="3790951" y="2079625"/>
            <a:ext cx="1173163" cy="534988"/>
            <a:chOff x="1871277" y="1576300"/>
            <a:chExt cx="1128371" cy="437861"/>
          </a:xfrm>
        </p:grpSpPr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flipV="1">
              <a:off x="1874331" y="1694536"/>
              <a:ext cx="1125317" cy="3196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871277" y="1740010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17" cy="3196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159859" y="1673747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03364" y="1633469"/>
              <a:ext cx="661143" cy="110440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37000" y="1728317"/>
              <a:ext cx="244302" cy="9614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089623" y="1729616"/>
              <a:ext cx="241248" cy="9744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112" name="Straight Connector 111"/>
            <p:cNvCxnSpPr>
              <a:cxnSpLocks noChangeShapeType="1"/>
              <a:endCxn id="107" idx="2"/>
            </p:cNvCxnSpPr>
            <p:nvPr/>
          </p:nvCxnSpPr>
          <p:spPr bwMode="auto">
            <a:xfrm flipH="1" flipV="1">
              <a:off x="1871277" y="1737412"/>
              <a:ext cx="3054" cy="12343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2996594" y="1734813"/>
              <a:ext cx="3054" cy="12343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87" name="Group 105"/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16478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9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36349 w 356"/>
                <a:gd name="T3" fmla="*/ 29480 h 368"/>
                <a:gd name="T4" fmla="*/ 399006 w 356"/>
                <a:gd name="T5" fmla="*/ 614167 h 368"/>
                <a:gd name="T6" fmla="*/ 87935 w 356"/>
                <a:gd name="T7" fmla="*/ 76809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638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16390" name="Line 230"/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91" name="Line 276"/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92" name="Line 277"/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93" name="Line 278"/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94" name="Line 279"/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95" name="Line 280"/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96" name="Rectangle 287"/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97" name="Rectangle 288"/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98" name="Rectangle 289"/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99" name="Rectangle 290"/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00" name="Rectangle 291"/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01" name="Rectangle 292"/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02" name="Rectangle 293"/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403" name="Group 311"/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16474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75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76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77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404" name="Rectangle 298"/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05" name="Rectangle 299"/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06" name="Line 300"/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407" name="Line 301"/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408" name="Line 302"/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409" name="Text Box 303"/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410" name="Text Box 304"/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411" name="Text Box 305"/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12" name="Text Box 308"/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100 Mb/s</a:t>
            </a:r>
          </a:p>
        </p:txBody>
      </p:sp>
      <p:sp>
        <p:nvSpPr>
          <p:cNvPr id="16413" name="Text Box 309"/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1.5 Mb/s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14" name="Text Box 310"/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15" name="Line 281"/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416" name="Line 283"/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417" name="Text Box 306"/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18" name="Text Box 307"/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19" name="Text Box 330"/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queue of packets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waiting for output link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420" name="Line 332"/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6421" name="Group 96"/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16472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3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36349 w 356"/>
                <a:gd name="T3" fmla="*/ 29480 h 368"/>
                <a:gd name="T4" fmla="*/ 399006 w 356"/>
                <a:gd name="T5" fmla="*/ 614167 h 368"/>
                <a:gd name="T6" fmla="*/ 87935 w 356"/>
                <a:gd name="T7" fmla="*/ 76809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6422" name="Group 99"/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16470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71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36349 w 356"/>
                <a:gd name="T3" fmla="*/ 29480 h 368"/>
                <a:gd name="T4" fmla="*/ 399006 w 356"/>
                <a:gd name="T5" fmla="*/ 614167 h 368"/>
                <a:gd name="T6" fmla="*/ 87935 w 356"/>
                <a:gd name="T7" fmla="*/ 76809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6423" name="Group 102"/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16468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9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36349 w 356"/>
                <a:gd name="T3" fmla="*/ 29480 h 368"/>
                <a:gd name="T4" fmla="*/ 399006 w 356"/>
                <a:gd name="T5" fmla="*/ 614167 h 368"/>
                <a:gd name="T6" fmla="*/ 87935 w 356"/>
                <a:gd name="T7" fmla="*/ 76809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6424" name="Group 108"/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16466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7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36349 w 356"/>
                <a:gd name="T3" fmla="*/ 29480 h 368"/>
                <a:gd name="T4" fmla="*/ 399006 w 356"/>
                <a:gd name="T5" fmla="*/ 614167 h 368"/>
                <a:gd name="T6" fmla="*/ 87935 w 356"/>
                <a:gd name="T7" fmla="*/ 76809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64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055EF4D7-6CF5-4DCD-9E16-33FC030C28C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6426" name="Group 228"/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1645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5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6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6461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464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6465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6462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6463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queuing and loss: </a:t>
            </a:r>
          </a:p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if arrival rate (in bits) to link exceeds transmission rate of link for a period of time:</a:t>
            </a:r>
          </a:p>
          <a:p>
            <a:pPr marL="682625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packets will queue, wait to be transmitted on link </a:t>
            </a:r>
          </a:p>
          <a:p>
            <a:pPr marL="682625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packets can be dropped (lost) if memory (buffer) fills up</a:t>
            </a:r>
          </a:p>
        </p:txBody>
      </p:sp>
      <p:pic>
        <p:nvPicPr>
          <p:cNvPr id="16428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017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29" name="Group 228"/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1645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5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45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6453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456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6457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6454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6455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6430" name="Group 347"/>
          <p:cNvGrpSpPr>
            <a:grpSpLocks/>
          </p:cNvGrpSpPr>
          <p:nvPr/>
        </p:nvGrpSpPr>
        <p:grpSpPr bwMode="auto">
          <a:xfrm>
            <a:off x="7040564" y="2897189"/>
            <a:ext cx="1171575" cy="534987"/>
            <a:chOff x="1871277" y="1576300"/>
            <a:chExt cx="1128371" cy="437861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 flipV="1">
              <a:off x="1874335" y="1694535"/>
              <a:ext cx="1125313" cy="3196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13" cy="3196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160250" y="1673746"/>
              <a:ext cx="547367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102149" y="1633469"/>
              <a:ext cx="663568" cy="11043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536373" y="1728317"/>
              <a:ext cx="244633" cy="9614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089918" y="1729616"/>
              <a:ext cx="241575" cy="9744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92" name="Straight Connector 91"/>
            <p:cNvCxnSpPr>
              <a:cxnSpLocks noChangeShapeType="1"/>
              <a:endCxn id="87" idx="2"/>
            </p:cNvCxnSpPr>
            <p:nvPr/>
          </p:nvCxnSpPr>
          <p:spPr bwMode="auto">
            <a:xfrm flipH="1" flipV="1">
              <a:off x="1871277" y="1737412"/>
              <a:ext cx="3058" cy="1234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 flipV="1">
              <a:off x="2996590" y="1734814"/>
              <a:ext cx="3058" cy="1234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31" name="Group 347"/>
          <p:cNvGrpSpPr>
            <a:grpSpLocks/>
          </p:cNvGrpSpPr>
          <p:nvPr/>
        </p:nvGrpSpPr>
        <p:grpSpPr bwMode="auto">
          <a:xfrm>
            <a:off x="6867526" y="2116139"/>
            <a:ext cx="1173163" cy="534987"/>
            <a:chOff x="1871277" y="1576300"/>
            <a:chExt cx="1128371" cy="437861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4331" y="1694535"/>
              <a:ext cx="1125317" cy="3196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17" cy="3196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159859" y="1673746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103364" y="1633469"/>
              <a:ext cx="661143" cy="11043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37000" y="1728317"/>
              <a:ext cx="244302" cy="9614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089623" y="1729616"/>
              <a:ext cx="241248" cy="9744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102" name="Straight Connector 101"/>
            <p:cNvCxnSpPr>
              <a:cxnSpLocks noChangeShapeType="1"/>
              <a:endCxn id="97" idx="2"/>
            </p:cNvCxnSpPr>
            <p:nvPr/>
          </p:nvCxnSpPr>
          <p:spPr bwMode="auto">
            <a:xfrm flipH="1" flipV="1">
              <a:off x="1871277" y="1737412"/>
              <a:ext cx="3054" cy="1234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H="1" flipV="1">
              <a:off x="2996594" y="1734814"/>
              <a:ext cx="3054" cy="1234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7849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Straight Connector 379"/>
          <p:cNvCxnSpPr/>
          <p:nvPr/>
        </p:nvCxnSpPr>
        <p:spPr bwMode="auto">
          <a:xfrm rot="16200000" flipH="1">
            <a:off x="6897688" y="2093913"/>
            <a:ext cx="557213" cy="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 bwMode="auto">
          <a:xfrm rot="5400000">
            <a:off x="7292182" y="1988345"/>
            <a:ext cx="444500" cy="35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 bwMode="auto">
          <a:xfrm>
            <a:off x="6567488" y="2374900"/>
            <a:ext cx="46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37" name="Group 347"/>
          <p:cNvGrpSpPr>
            <a:grpSpLocks/>
          </p:cNvGrpSpPr>
          <p:nvPr/>
        </p:nvGrpSpPr>
        <p:grpSpPr bwMode="auto">
          <a:xfrm>
            <a:off x="6967539" y="2192338"/>
            <a:ext cx="815975" cy="449262"/>
            <a:chOff x="1871277" y="1576300"/>
            <a:chExt cx="1128371" cy="437861"/>
          </a:xfrm>
        </p:grpSpPr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 flipV="1">
              <a:off x="1873472" y="1693888"/>
              <a:ext cx="1126176" cy="32027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1871277" y="1740305"/>
              <a:ext cx="1128371" cy="116041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6175" cy="32027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32" name="Freeform 131"/>
            <p:cNvSpPr/>
            <p:nvPr/>
          </p:nvSpPr>
          <p:spPr bwMode="auto">
            <a:xfrm>
              <a:off x="2158857" y="1673774"/>
              <a:ext cx="548819" cy="16091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101780" y="1633546"/>
              <a:ext cx="662973" cy="11139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554007" y="1727927"/>
              <a:ext cx="243676" cy="97474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090804" y="1729474"/>
              <a:ext cx="239284" cy="97475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endCxn id="131" idx="2"/>
            </p:cNvCxnSpPr>
            <p:nvPr/>
          </p:nvCxnSpPr>
          <p:spPr bwMode="auto">
            <a:xfrm flipH="1" flipV="1">
              <a:off x="1871277" y="1737210"/>
              <a:ext cx="2195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 flipH="1" flipV="1">
              <a:off x="2997452" y="1734116"/>
              <a:ext cx="2196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38" name="Group 347"/>
          <p:cNvGrpSpPr>
            <a:grpSpLocks/>
          </p:cNvGrpSpPr>
          <p:nvPr/>
        </p:nvGrpSpPr>
        <p:grpSpPr bwMode="auto">
          <a:xfrm>
            <a:off x="9142414" y="2201863"/>
            <a:ext cx="815975" cy="449262"/>
            <a:chOff x="1871277" y="1576300"/>
            <a:chExt cx="1128371" cy="437861"/>
          </a:xfrm>
        </p:grpSpPr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 flipV="1">
              <a:off x="1873472" y="1693888"/>
              <a:ext cx="1126176" cy="32027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871277" y="1740305"/>
              <a:ext cx="1128371" cy="116041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21" name="Oval 12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6175" cy="32027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 bwMode="auto">
            <a:xfrm>
              <a:off x="2158857" y="1673774"/>
              <a:ext cx="548819" cy="16091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101780" y="1633546"/>
              <a:ext cx="662973" cy="11139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554007" y="1727927"/>
              <a:ext cx="243676" cy="97474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2090804" y="1729474"/>
              <a:ext cx="239284" cy="97475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126" name="Straight Connector 125"/>
            <p:cNvCxnSpPr>
              <a:cxnSpLocks noChangeShapeType="1"/>
              <a:endCxn id="121" idx="2"/>
            </p:cNvCxnSpPr>
            <p:nvPr/>
          </p:nvCxnSpPr>
          <p:spPr bwMode="auto">
            <a:xfrm flipH="1" flipV="1">
              <a:off x="1871277" y="1737210"/>
              <a:ext cx="2195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126"/>
            <p:cNvCxnSpPr>
              <a:cxnSpLocks noChangeShapeType="1"/>
            </p:cNvCxnSpPr>
            <p:nvPr/>
          </p:nvCxnSpPr>
          <p:spPr bwMode="auto">
            <a:xfrm flipH="1" flipV="1">
              <a:off x="2997452" y="1734116"/>
              <a:ext cx="2196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8" name="Straight Connector 387"/>
          <p:cNvCxnSpPr/>
          <p:nvPr/>
        </p:nvCxnSpPr>
        <p:spPr bwMode="auto">
          <a:xfrm rot="16200000" flipV="1">
            <a:off x="9377363" y="4473575"/>
            <a:ext cx="557212" cy="14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 bwMode="auto">
          <a:xfrm rot="5400000" flipH="1" flipV="1">
            <a:off x="9128126" y="4460876"/>
            <a:ext cx="50165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1" name="Group 347"/>
          <p:cNvGrpSpPr>
            <a:grpSpLocks/>
          </p:cNvGrpSpPr>
          <p:nvPr/>
        </p:nvGrpSpPr>
        <p:grpSpPr bwMode="auto">
          <a:xfrm>
            <a:off x="9191626" y="3878263"/>
            <a:ext cx="815975" cy="449262"/>
            <a:chOff x="1871277" y="1576300"/>
            <a:chExt cx="1128371" cy="437861"/>
          </a:xfrm>
        </p:grpSpPr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 flipV="1">
              <a:off x="1873473" y="1693888"/>
              <a:ext cx="1126175" cy="32027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871277" y="1740305"/>
              <a:ext cx="1128371" cy="116041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6176" cy="32027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158859" y="1673774"/>
              <a:ext cx="548819" cy="16091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101781" y="1633546"/>
              <a:ext cx="662973" cy="11139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554008" y="1727927"/>
              <a:ext cx="243675" cy="97474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090804" y="1729474"/>
              <a:ext cx="239286" cy="97475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116" name="Straight Connector 115"/>
            <p:cNvCxnSpPr>
              <a:cxnSpLocks noChangeShapeType="1"/>
              <a:endCxn id="111" idx="2"/>
            </p:cNvCxnSpPr>
            <p:nvPr/>
          </p:nvCxnSpPr>
          <p:spPr bwMode="auto">
            <a:xfrm flipH="1" flipV="1">
              <a:off x="1871277" y="1737210"/>
              <a:ext cx="2196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Connector 116"/>
            <p:cNvCxnSpPr>
              <a:cxnSpLocks noChangeShapeType="1"/>
            </p:cNvCxnSpPr>
            <p:nvPr/>
          </p:nvCxnSpPr>
          <p:spPr bwMode="auto">
            <a:xfrm flipH="1" flipV="1">
              <a:off x="2997453" y="1734116"/>
              <a:ext cx="2195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844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89138" y="274639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en-US" sz="4000"/>
              <a:t>Alternative core: circuit switching</a:t>
            </a:r>
            <a:endParaRPr lang="en-US" altLang="en-US" smtClean="0"/>
          </a:p>
        </p:txBody>
      </p:sp>
      <p:sp>
        <p:nvSpPr>
          <p:cNvPr id="18444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39925" y="1236663"/>
            <a:ext cx="4465638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end-end resources allocated to, reserved for </a:t>
            </a:r>
            <a:r>
              <a:rPr lang="ja-JP" altLang="en-US" smtClean="0">
                <a:solidFill>
                  <a:srgbClr val="CC0000"/>
                </a:solidFill>
              </a:rPr>
              <a:t>“</a:t>
            </a:r>
            <a:r>
              <a:rPr lang="en-US" altLang="ja-JP" smtClean="0">
                <a:solidFill>
                  <a:srgbClr val="CC0000"/>
                </a:solidFill>
              </a:rPr>
              <a:t>call</a:t>
            </a:r>
            <a:r>
              <a:rPr lang="ja-JP" altLang="en-US" smtClean="0">
                <a:solidFill>
                  <a:srgbClr val="CC0000"/>
                </a:solidFill>
              </a:rPr>
              <a:t>”</a:t>
            </a:r>
            <a:r>
              <a:rPr lang="en-US" altLang="ja-JP" smtClean="0">
                <a:solidFill>
                  <a:srgbClr val="CC0000"/>
                </a:solidFill>
              </a:rPr>
              <a:t> between source &amp; dest:</a:t>
            </a:r>
          </a:p>
          <a:p>
            <a:pPr eaLnBrk="1" hangingPunct="1"/>
            <a:r>
              <a:rPr lang="en-US" altLang="en-US" sz="2400"/>
              <a:t>in diagram, each link has four circuits. </a:t>
            </a:r>
          </a:p>
          <a:p>
            <a:pPr marL="682625" lvl="1" indent="-225425" eaLnBrk="1" hangingPunct="1"/>
            <a:r>
              <a:rPr lang="en-US" altLang="en-US" smtClean="0">
                <a:ea typeface="ＭＳ Ｐゴシック" panose="020B0600070205080204" pitchFamily="34" charset="-128"/>
              </a:rPr>
              <a:t>call gets 2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nd</a:t>
            </a:r>
            <a:r>
              <a:rPr lang="en-US" altLang="en-US" smtClean="0">
                <a:ea typeface="ＭＳ Ｐゴシック" panose="020B0600070205080204" pitchFamily="34" charset="-128"/>
              </a:rPr>
              <a:t> circuit in top link and 1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st</a:t>
            </a:r>
            <a:r>
              <a:rPr lang="en-US" altLang="en-US" smtClean="0">
                <a:ea typeface="ＭＳ Ｐゴシック" panose="020B0600070205080204" pitchFamily="34" charset="-128"/>
              </a:rPr>
              <a:t> circuit in right link.</a:t>
            </a:r>
          </a:p>
          <a:p>
            <a:pPr eaLnBrk="1" hangingPunct="1"/>
            <a:r>
              <a:rPr lang="en-US" altLang="en-US" sz="2400"/>
              <a:t>dedicated resources: no sharing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circuit-like (guaranteed) performance</a:t>
            </a:r>
          </a:p>
          <a:p>
            <a:pPr eaLnBrk="1" hangingPunct="1"/>
            <a:r>
              <a:rPr lang="en-US" altLang="en-US" sz="2400"/>
              <a:t>circuit segment idle if not used by call </a:t>
            </a:r>
            <a:r>
              <a:rPr lang="en-US" altLang="en-US" sz="2400" i="1">
                <a:solidFill>
                  <a:srgbClr val="000099"/>
                </a:solidFill>
              </a:rPr>
              <a:t>(no sharing)</a:t>
            </a:r>
          </a:p>
          <a:p>
            <a:pPr eaLnBrk="1" hangingPunct="1"/>
            <a:r>
              <a:rPr lang="en-US" altLang="en-US" sz="2400"/>
              <a:t>commonly used in traditional telephone networks</a:t>
            </a:r>
          </a:p>
        </p:txBody>
      </p:sp>
      <p:pic>
        <p:nvPicPr>
          <p:cNvPr id="18445" name="Picture 69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85248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034628BA-E4A1-4C07-89EF-2A11CB8AC2E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447" name="Group 100"/>
          <p:cNvGrpSpPr>
            <a:grpSpLocks/>
          </p:cNvGrpSpPr>
          <p:nvPr/>
        </p:nvGrpSpPr>
        <p:grpSpPr bwMode="auto">
          <a:xfrm>
            <a:off x="6273801" y="1371600"/>
            <a:ext cx="631825" cy="503238"/>
            <a:chOff x="-44" y="1473"/>
            <a:chExt cx="981" cy="1105"/>
          </a:xfrm>
        </p:grpSpPr>
        <p:pic>
          <p:nvPicPr>
            <p:cNvPr id="18503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04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7916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8448" name="Group 100"/>
          <p:cNvGrpSpPr>
            <a:grpSpLocks/>
          </p:cNvGrpSpPr>
          <p:nvPr/>
        </p:nvGrpSpPr>
        <p:grpSpPr bwMode="auto">
          <a:xfrm>
            <a:off x="10023476" y="4603750"/>
            <a:ext cx="631825" cy="503238"/>
            <a:chOff x="-44" y="1473"/>
            <a:chExt cx="981" cy="1105"/>
          </a:xfrm>
        </p:grpSpPr>
        <p:pic>
          <p:nvPicPr>
            <p:cNvPr id="18501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02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7916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365" name="Rectangle 364"/>
          <p:cNvSpPr/>
          <p:nvPr/>
        </p:nvSpPr>
        <p:spPr bwMode="auto">
          <a:xfrm>
            <a:off x="7797800" y="2319338"/>
            <a:ext cx="1346200" cy="5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7797800" y="2374901"/>
            <a:ext cx="1346200" cy="5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67" name="Rectangle 366"/>
          <p:cNvSpPr/>
          <p:nvPr/>
        </p:nvSpPr>
        <p:spPr bwMode="auto">
          <a:xfrm>
            <a:off x="7797800" y="2430463"/>
            <a:ext cx="1346200" cy="5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68" name="Rectangle 367"/>
          <p:cNvSpPr/>
          <p:nvPr/>
        </p:nvSpPr>
        <p:spPr bwMode="auto">
          <a:xfrm>
            <a:off x="7797800" y="2486026"/>
            <a:ext cx="1346200" cy="5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453" name="Group 142"/>
          <p:cNvGrpSpPr>
            <a:grpSpLocks/>
          </p:cNvGrpSpPr>
          <p:nvPr/>
        </p:nvGrpSpPr>
        <p:grpSpPr bwMode="auto">
          <a:xfrm>
            <a:off x="7094538" y="3878264"/>
            <a:ext cx="760412" cy="390525"/>
            <a:chOff x="2356" y="1300"/>
            <a:chExt cx="555" cy="194"/>
          </a:xfrm>
        </p:grpSpPr>
        <p:sp>
          <p:nvSpPr>
            <p:cNvPr id="1849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49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49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8496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8499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8500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8497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18498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8454" name="Group 75"/>
          <p:cNvGrpSpPr>
            <a:grpSpLocks/>
          </p:cNvGrpSpPr>
          <p:nvPr/>
        </p:nvGrpSpPr>
        <p:grpSpPr bwMode="auto">
          <a:xfrm rot="5400000">
            <a:off x="6804819" y="3120232"/>
            <a:ext cx="1281113" cy="234950"/>
            <a:chOff x="4876800" y="1143000"/>
            <a:chExt cx="1752600" cy="304800"/>
          </a:xfrm>
        </p:grpSpPr>
        <p:sp>
          <p:nvSpPr>
            <p:cNvPr id="402" name="Rectangle 401"/>
            <p:cNvSpPr/>
            <p:nvPr/>
          </p:nvSpPr>
          <p:spPr>
            <a:xfrm>
              <a:off x="4865941" y="1186247"/>
              <a:ext cx="1752599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4865941" y="1262447"/>
              <a:ext cx="1752599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865941" y="1338647"/>
              <a:ext cx="1752599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865941" y="1414847"/>
              <a:ext cx="1752599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455" name="Group 80"/>
          <p:cNvGrpSpPr>
            <a:grpSpLocks/>
          </p:cNvGrpSpPr>
          <p:nvPr/>
        </p:nvGrpSpPr>
        <p:grpSpPr bwMode="auto">
          <a:xfrm>
            <a:off x="7874000" y="3990975"/>
            <a:ext cx="1328738" cy="222250"/>
            <a:chOff x="4876800" y="1143000"/>
            <a:chExt cx="1752600" cy="304800"/>
          </a:xfrm>
        </p:grpSpPr>
        <p:sp>
          <p:nvSpPr>
            <p:cNvPr id="398" name="Rectangle 397"/>
            <p:cNvSpPr/>
            <p:nvPr/>
          </p:nvSpPr>
          <p:spPr>
            <a:xfrm>
              <a:off x="4876800" y="1143000"/>
              <a:ext cx="1752600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876800" y="1219201"/>
              <a:ext cx="1752600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876800" y="1295400"/>
              <a:ext cx="1752600" cy="76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876800" y="1371601"/>
              <a:ext cx="1752600" cy="761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74" name="Rectangle 373"/>
          <p:cNvSpPr/>
          <p:nvPr/>
        </p:nvSpPr>
        <p:spPr bwMode="auto">
          <a:xfrm rot="5400000">
            <a:off x="9002713" y="3208338"/>
            <a:ext cx="1281113" cy="58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 rot="5400000">
            <a:off x="8943976" y="3208339"/>
            <a:ext cx="1281113" cy="5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76" name="Rectangle 375"/>
          <p:cNvSpPr/>
          <p:nvPr/>
        </p:nvSpPr>
        <p:spPr bwMode="auto">
          <a:xfrm rot="5400000">
            <a:off x="8885238" y="3208338"/>
            <a:ext cx="1281113" cy="58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77" name="Rectangle 376"/>
          <p:cNvSpPr/>
          <p:nvPr/>
        </p:nvSpPr>
        <p:spPr bwMode="auto">
          <a:xfrm rot="5400000">
            <a:off x="8826501" y="3208339"/>
            <a:ext cx="1281113" cy="587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 rot="3198033">
            <a:off x="6703219" y="1955006"/>
            <a:ext cx="654050" cy="58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79" name="Rectangle 378"/>
          <p:cNvSpPr/>
          <p:nvPr/>
        </p:nvSpPr>
        <p:spPr bwMode="auto">
          <a:xfrm rot="3198033">
            <a:off x="9750426" y="4462464"/>
            <a:ext cx="652463" cy="587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83" name="Straight Connector 382"/>
          <p:cNvCxnSpPr>
            <a:endCxn id="18497" idx="0"/>
          </p:cNvCxnSpPr>
          <p:nvPr/>
        </p:nvCxnSpPr>
        <p:spPr bwMode="auto">
          <a:xfrm>
            <a:off x="6567489" y="3990976"/>
            <a:ext cx="528637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endCxn id="18495" idx="1"/>
          </p:cNvCxnSpPr>
          <p:nvPr/>
        </p:nvCxnSpPr>
        <p:spPr bwMode="auto">
          <a:xfrm>
            <a:off x="6742113" y="3600451"/>
            <a:ext cx="461962" cy="31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endCxn id="18493" idx="3"/>
          </p:cNvCxnSpPr>
          <p:nvPr/>
        </p:nvCxnSpPr>
        <p:spPr bwMode="auto">
          <a:xfrm flipV="1">
            <a:off x="6683375" y="4237038"/>
            <a:ext cx="522288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 bwMode="auto">
          <a:xfrm rot="5400000" flipH="1" flipV="1">
            <a:off x="7019132" y="4461670"/>
            <a:ext cx="501650" cy="11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 bwMode="auto">
          <a:xfrm rot="10800000">
            <a:off x="9964738" y="4102100"/>
            <a:ext cx="70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 bwMode="auto">
          <a:xfrm rot="16200000" flipH="1">
            <a:off x="9231313" y="1914525"/>
            <a:ext cx="557212" cy="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68" name="Group 100"/>
          <p:cNvGrpSpPr>
            <a:grpSpLocks/>
          </p:cNvGrpSpPr>
          <p:nvPr/>
        </p:nvGrpSpPr>
        <p:grpSpPr bwMode="auto">
          <a:xfrm>
            <a:off x="9496425" y="1371600"/>
            <a:ext cx="630238" cy="503238"/>
            <a:chOff x="-44" y="1473"/>
            <a:chExt cx="981" cy="1105"/>
          </a:xfrm>
        </p:grpSpPr>
        <p:pic>
          <p:nvPicPr>
            <p:cNvPr id="18483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4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7916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392" name="Straight Connector 391"/>
          <p:cNvCxnSpPr/>
          <p:nvPr/>
        </p:nvCxnSpPr>
        <p:spPr bwMode="auto">
          <a:xfrm rot="5400000">
            <a:off x="9685338" y="1751013"/>
            <a:ext cx="500062" cy="41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 bwMode="auto">
          <a:xfrm rot="1015003">
            <a:off x="7189788" y="2289175"/>
            <a:ext cx="601662" cy="58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 rot="2465437" flipV="1">
            <a:off x="9404350" y="4048125"/>
            <a:ext cx="522288" cy="57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sp>
        <p:nvSpPr>
          <p:cNvPr id="395" name="Rectangle 394"/>
          <p:cNvSpPr/>
          <p:nvPr/>
        </p:nvSpPr>
        <p:spPr bwMode="auto">
          <a:xfrm rot="2177866" flipV="1">
            <a:off x="9129714" y="2474913"/>
            <a:ext cx="382587" cy="69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473" name="Group 347"/>
          <p:cNvGrpSpPr>
            <a:grpSpLocks/>
          </p:cNvGrpSpPr>
          <p:nvPr/>
        </p:nvGrpSpPr>
        <p:grpSpPr bwMode="auto">
          <a:xfrm>
            <a:off x="7053264" y="3871913"/>
            <a:ext cx="815975" cy="449262"/>
            <a:chOff x="1871277" y="1576300"/>
            <a:chExt cx="1128371" cy="437861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3472" y="1693888"/>
              <a:ext cx="1126176" cy="32027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1871277" y="1740305"/>
              <a:ext cx="1128371" cy="116041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6175" cy="32027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2158857" y="1673774"/>
              <a:ext cx="548819" cy="16091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101780" y="1633546"/>
              <a:ext cx="662973" cy="11139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2554007" y="1727927"/>
              <a:ext cx="243676" cy="97474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2090804" y="1729474"/>
              <a:ext cx="239284" cy="97475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96" name="Straight Connector 95"/>
            <p:cNvCxnSpPr>
              <a:cxnSpLocks noChangeShapeType="1"/>
              <a:endCxn id="91" idx="2"/>
            </p:cNvCxnSpPr>
            <p:nvPr/>
          </p:nvCxnSpPr>
          <p:spPr bwMode="auto">
            <a:xfrm flipH="1" flipV="1">
              <a:off x="1871277" y="1737210"/>
              <a:ext cx="2195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H="1" flipV="1">
              <a:off x="2997452" y="1734116"/>
              <a:ext cx="2196" cy="12377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38681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0483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76041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8638" y="71439"/>
            <a:ext cx="8462962" cy="947737"/>
          </a:xfrm>
        </p:spPr>
        <p:txBody>
          <a:bodyPr/>
          <a:lstStyle/>
          <a:p>
            <a:pPr eaLnBrk="1" hangingPunct="1"/>
            <a:r>
              <a:rPr lang="en-US" altLang="en-US" sz="4000"/>
              <a:t>Circuit switching: FDM </a:t>
            </a:r>
            <a:r>
              <a:rPr lang="en-US" altLang="en-US" sz="3600"/>
              <a:t>versus</a:t>
            </a:r>
            <a:r>
              <a:rPr lang="en-US" altLang="en-US" sz="4000"/>
              <a:t> TDM</a:t>
            </a:r>
            <a:endParaRPr lang="fr-FR" altLang="en-US" sz="4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7700" y="1585913"/>
            <a:ext cx="7239000" cy="2438400"/>
            <a:chOff x="288" y="1007"/>
            <a:chExt cx="4560" cy="1536"/>
          </a:xfrm>
        </p:grpSpPr>
        <p:sp>
          <p:nvSpPr>
            <p:cNvPr id="20580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FDM</a:t>
              </a: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0581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20582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0583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frequency</a:t>
                </a: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584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0585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time</a:t>
                </a: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586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267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267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267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267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05000" y="3748089"/>
            <a:ext cx="7239000" cy="2516187"/>
            <a:chOff x="288" y="2543"/>
            <a:chExt cx="4560" cy="1585"/>
          </a:xfrm>
        </p:grpSpPr>
        <p:sp>
          <p:nvSpPr>
            <p:cNvPr id="20574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TDM</a:t>
              </a: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5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76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frequency</a:t>
              </a: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7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78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time</a:t>
              </a: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9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267200" y="4740275"/>
            <a:ext cx="3886200" cy="914400"/>
            <a:chOff x="1776" y="3168"/>
            <a:chExt cx="2448" cy="576"/>
          </a:xfrm>
        </p:grpSpPr>
        <p:sp>
          <p:nvSpPr>
            <p:cNvPr id="20569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0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1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2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73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495800" y="4740275"/>
            <a:ext cx="3886200" cy="914400"/>
            <a:chOff x="1920" y="3168"/>
            <a:chExt cx="2448" cy="576"/>
          </a:xfrm>
        </p:grpSpPr>
        <p:sp>
          <p:nvSpPr>
            <p:cNvPr id="20564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5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6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7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8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724400" y="4740275"/>
            <a:ext cx="3886200" cy="914400"/>
            <a:chOff x="2064" y="3168"/>
            <a:chExt cx="2448" cy="576"/>
          </a:xfrm>
        </p:grpSpPr>
        <p:sp>
          <p:nvSpPr>
            <p:cNvPr id="20559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0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1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2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63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953000" y="4740275"/>
            <a:ext cx="3886200" cy="914400"/>
            <a:chOff x="2208" y="3168"/>
            <a:chExt cx="2448" cy="576"/>
          </a:xfrm>
        </p:grpSpPr>
        <p:sp>
          <p:nvSpPr>
            <p:cNvPr id="20554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55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56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57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558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267200" y="2743200"/>
            <a:ext cx="4572000" cy="457200"/>
            <a:chOff x="1776" y="1728"/>
            <a:chExt cx="2880" cy="288"/>
          </a:xfrm>
        </p:grpSpPr>
        <p:sp>
          <p:nvSpPr>
            <p:cNvPr id="20551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52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53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4495800" y="4740275"/>
            <a:ext cx="4114800" cy="914400"/>
            <a:chOff x="1920" y="3168"/>
            <a:chExt cx="2592" cy="576"/>
          </a:xfrm>
        </p:grpSpPr>
        <p:sp>
          <p:nvSpPr>
            <p:cNvPr id="20532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3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4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5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6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7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8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9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0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1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2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3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4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5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6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7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8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49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50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4267200" y="2628900"/>
            <a:ext cx="4572000" cy="685800"/>
            <a:chOff x="1776" y="1656"/>
            <a:chExt cx="2880" cy="432"/>
          </a:xfrm>
        </p:grpSpPr>
        <p:sp>
          <p:nvSpPr>
            <p:cNvPr id="20528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9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0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31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4381500" y="4740275"/>
            <a:ext cx="4343400" cy="914400"/>
            <a:chOff x="1848" y="3168"/>
            <a:chExt cx="2736" cy="576"/>
          </a:xfrm>
        </p:grpSpPr>
        <p:sp>
          <p:nvSpPr>
            <p:cNvPr id="20508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09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0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1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2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3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4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5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6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7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8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19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0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1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2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3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4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5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6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0527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6892926" y="1257300"/>
            <a:ext cx="2709863" cy="952500"/>
            <a:chOff x="3477" y="216"/>
            <a:chExt cx="1707" cy="600"/>
          </a:xfrm>
        </p:grpSpPr>
        <p:grpSp>
          <p:nvGrpSpPr>
            <p:cNvPr id="20501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20503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4 users</a:t>
                </a: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504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505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506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507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502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Example:</a:t>
              </a: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00BA8608-A595-431A-885F-9641A56110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885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47"/>
          <p:cNvGrpSpPr>
            <a:grpSpLocks/>
          </p:cNvGrpSpPr>
          <p:nvPr/>
        </p:nvGrpSpPr>
        <p:grpSpPr bwMode="auto">
          <a:xfrm>
            <a:off x="7851775" y="2809876"/>
            <a:ext cx="1162050" cy="714375"/>
            <a:chOff x="1871277" y="1576300"/>
            <a:chExt cx="1128371" cy="43786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V="1">
              <a:off x="1874360" y="1695009"/>
              <a:ext cx="1125288" cy="319152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71277" y="1739768"/>
              <a:ext cx="1128371" cy="115790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152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2159536" y="1673602"/>
              <a:ext cx="548771" cy="160549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Arial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102501" y="1632735"/>
              <a:ext cx="662841" cy="11189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537201" y="1728092"/>
              <a:ext cx="243555" cy="9633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090169" y="1730038"/>
              <a:ext cx="240473" cy="97302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endParaRPr>
            </a:p>
          </p:txBody>
        </p:sp>
        <p:cxnSp>
          <p:nvCxnSpPr>
            <p:cNvPr id="49" name="Straight Connector 48"/>
            <p:cNvCxnSpPr>
              <a:cxnSpLocks noChangeShapeType="1"/>
              <a:endCxn id="44" idx="2"/>
            </p:cNvCxnSpPr>
            <p:nvPr/>
          </p:nvCxnSpPr>
          <p:spPr bwMode="auto">
            <a:xfrm flipH="1" flipV="1">
              <a:off x="1871277" y="1736849"/>
              <a:ext cx="3083" cy="1235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H="1" flipV="1">
              <a:off x="2996565" y="1734903"/>
              <a:ext cx="3083" cy="12260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2532" name="Picture 3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752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9438" y="177800"/>
            <a:ext cx="8001000" cy="76835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 versus circuit switching</a:t>
            </a:r>
            <a:endParaRPr lang="en-US" altLang="en-US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981200"/>
            <a:ext cx="3810000" cy="4648200"/>
          </a:xfrm>
        </p:spPr>
        <p:txBody>
          <a:bodyPr/>
          <a:lstStyle/>
          <a:p>
            <a:pPr marL="231775" indent="-231775" eaLnBrk="1" hangingPunct="1">
              <a:buSzPct val="75000"/>
              <a:buNone/>
              <a:tabLst>
                <a:tab pos="566738" algn="l"/>
              </a:tabLst>
            </a:pPr>
            <a:r>
              <a:rPr lang="en-US" altLang="en-US" sz="2400">
                <a:solidFill>
                  <a:srgbClr val="000099"/>
                </a:solidFill>
              </a:rPr>
              <a:t>example:</a:t>
            </a:r>
          </a:p>
          <a:p>
            <a:pPr marL="231775" indent="-231775" eaLnBrk="1" hangingPunct="1">
              <a:buSzTx/>
              <a:tabLst>
                <a:tab pos="566738" algn="l"/>
              </a:tabLst>
            </a:pPr>
            <a:r>
              <a:rPr lang="en-US" altLang="en-US" sz="2400"/>
              <a:t>1 Mb/s link</a:t>
            </a:r>
          </a:p>
          <a:p>
            <a:pPr marL="231775" indent="-231775" eaLnBrk="1" hangingPunct="1">
              <a:buSzTx/>
              <a:tabLst>
                <a:tab pos="566738" algn="l"/>
              </a:tabLst>
            </a:pPr>
            <a:r>
              <a:rPr lang="en-US" altLang="en-US" sz="2400"/>
              <a:t>each user: </a:t>
            </a: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100 kb/s when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active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marL="566738" lvl="1" indent="-219075" eaLnBrk="1" hangingPunct="1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active 10% of time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endParaRPr lang="en-US" altLang="en-US" sz="2000">
              <a:ea typeface="Arial" panose="020B0604020202020204" pitchFamily="34" charset="0"/>
            </a:endParaRPr>
          </a:p>
          <a:p>
            <a:pPr marL="231775" indent="-231775" eaLnBrk="1" hangingPunct="1">
              <a:tabLst>
                <a:tab pos="566738" algn="l"/>
              </a:tabLst>
            </a:pPr>
            <a:r>
              <a:rPr lang="en-US" altLang="en-US" sz="2400" i="1">
                <a:solidFill>
                  <a:srgbClr val="CC0000"/>
                </a:solidFill>
              </a:rPr>
              <a:t>circuit-switching:</a:t>
            </a:r>
            <a:r>
              <a:rPr lang="en-US" altLang="en-US" sz="2400"/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10 users</a:t>
            </a:r>
          </a:p>
          <a:p>
            <a:pPr marL="231775" indent="-231775" eaLnBrk="1" hangingPunct="1">
              <a:tabLst>
                <a:tab pos="566738" algn="l"/>
              </a:tabLst>
            </a:pPr>
            <a:r>
              <a:rPr lang="en-US" altLang="en-US" sz="2400" i="1">
                <a:solidFill>
                  <a:srgbClr val="CC0000"/>
                </a:solidFill>
              </a:rPr>
              <a:t>packet switching:</a:t>
            </a:r>
            <a:r>
              <a:rPr lang="en-US" altLang="en-US" sz="2400"/>
              <a:t> </a:t>
            </a:r>
          </a:p>
          <a:p>
            <a:pPr marL="566738" lvl="1" indent="-219075" eaLnBrk="1" hangingPunct="1"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with 35 users, probability &gt; 10 active at same time is less than .0004 *</a:t>
            </a:r>
          </a:p>
          <a:p>
            <a:pPr marL="231775" indent="-231775" eaLnBrk="1" hangingPunct="1">
              <a:tabLst>
                <a:tab pos="566738" algn="l"/>
              </a:tabLst>
            </a:pPr>
            <a:endParaRPr lang="en-US" altLang="en-US" sz="2400"/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2301" y="1122363"/>
            <a:ext cx="8715375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packet switching allows more users to use network!</a:t>
            </a:r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6904038" y="2562225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>
            <a:off x="7742238" y="3019425"/>
            <a:ext cx="20383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>
            <a:off x="7742238" y="3171825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539" name="Line 18"/>
          <p:cNvSpPr>
            <a:spLocks noChangeShapeType="1"/>
          </p:cNvSpPr>
          <p:nvPr/>
        </p:nvSpPr>
        <p:spPr bwMode="auto">
          <a:xfrm flipV="1">
            <a:off x="6980238" y="3171825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540" name="Text Box 19"/>
          <p:cNvSpPr txBox="1">
            <a:spLocks noChangeArrowheads="1"/>
          </p:cNvSpPr>
          <p:nvPr/>
        </p:nvSpPr>
        <p:spPr bwMode="auto">
          <a:xfrm>
            <a:off x="6669088" y="2740026"/>
            <a:ext cx="730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22541" name="Text Box 20"/>
          <p:cNvSpPr txBox="1">
            <a:spLocks noChangeArrowheads="1"/>
          </p:cNvSpPr>
          <p:nvPr/>
        </p:nvSpPr>
        <p:spPr bwMode="auto">
          <a:xfrm>
            <a:off x="9066214" y="3303589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 Mbps link</a:t>
            </a:r>
          </a:p>
        </p:txBody>
      </p:sp>
      <p:sp>
        <p:nvSpPr>
          <p:cNvPr id="22542" name="Line 47"/>
          <p:cNvSpPr>
            <a:spLocks noChangeShapeType="1"/>
          </p:cNvSpPr>
          <p:nvPr/>
        </p:nvSpPr>
        <p:spPr bwMode="auto">
          <a:xfrm>
            <a:off x="9015413" y="3100388"/>
            <a:ext cx="140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544" name="Text Box 34"/>
          <p:cNvSpPr txBox="1">
            <a:spLocks noChangeArrowheads="1"/>
          </p:cNvSpPr>
          <p:nvPr/>
        </p:nvSpPr>
        <p:spPr bwMode="auto">
          <a:xfrm rot="5273514">
            <a:off x="6315869" y="2780507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…..</a:t>
            </a:r>
          </a:p>
        </p:txBody>
      </p:sp>
      <p:grpSp>
        <p:nvGrpSpPr>
          <p:cNvPr id="22545" name="Group 37"/>
          <p:cNvGrpSpPr>
            <a:grpSpLocks/>
          </p:cNvGrpSpPr>
          <p:nvPr/>
        </p:nvGrpSpPr>
        <p:grpSpPr bwMode="auto">
          <a:xfrm>
            <a:off x="6170613" y="2066925"/>
            <a:ext cx="779462" cy="679450"/>
            <a:chOff x="-44" y="1473"/>
            <a:chExt cx="981" cy="1105"/>
          </a:xfrm>
        </p:grpSpPr>
        <p:pic>
          <p:nvPicPr>
            <p:cNvPr id="22551" name="Picture 3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2" name="Freeform 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7350 w 356"/>
                <a:gd name="T3" fmla="*/ 15593 h 368"/>
                <a:gd name="T4" fmla="*/ 222251 w 356"/>
                <a:gd name="T5" fmla="*/ 324849 h 368"/>
                <a:gd name="T6" fmla="*/ 48981 w 356"/>
                <a:gd name="T7" fmla="*/ 4062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2546" name="Group 40"/>
          <p:cNvGrpSpPr>
            <a:grpSpLocks/>
          </p:cNvGrpSpPr>
          <p:nvPr/>
        </p:nvGrpSpPr>
        <p:grpSpPr bwMode="auto">
          <a:xfrm>
            <a:off x="6175376" y="3392488"/>
            <a:ext cx="779463" cy="679450"/>
            <a:chOff x="-44" y="1473"/>
            <a:chExt cx="981" cy="1105"/>
          </a:xfrm>
        </p:grpSpPr>
        <p:pic>
          <p:nvPicPr>
            <p:cNvPr id="22549" name="Picture 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Freeform 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7350 w 356"/>
                <a:gd name="T3" fmla="*/ 15593 h 368"/>
                <a:gd name="T4" fmla="*/ 222251 w 356"/>
                <a:gd name="T5" fmla="*/ 324849 h 368"/>
                <a:gd name="T6" fmla="*/ 48981 w 356"/>
                <a:gd name="T7" fmla="*/ 4062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25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C6A26D67-82C4-4F5B-B45C-6777B2655B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47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55801" y="1720850"/>
            <a:ext cx="8196263" cy="4648200"/>
          </a:xfrm>
        </p:spPr>
        <p:txBody>
          <a:bodyPr/>
          <a:lstStyle/>
          <a:p>
            <a:pPr marL="287338" indent="-287338" eaLnBrk="1" hangingPunct="1"/>
            <a:r>
              <a:rPr lang="en-US" altLang="en-US" sz="2400"/>
              <a:t>great for bursty data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resource sharing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simpler, no call setup</a:t>
            </a:r>
            <a:endParaRPr lang="en-US" altLang="en-US" sz="2000">
              <a:ea typeface="Arial" panose="020B0604020202020204" pitchFamily="34" charset="0"/>
            </a:endParaRPr>
          </a:p>
          <a:p>
            <a:pPr marL="287338" indent="-287338" eaLnBrk="1" hangingPunct="1"/>
            <a:r>
              <a:rPr lang="en-US" altLang="en-US" sz="2400">
                <a:solidFill>
                  <a:srgbClr val="CC0000"/>
                </a:solidFill>
              </a:rPr>
              <a:t>excessive congestion possible:</a:t>
            </a:r>
            <a:r>
              <a:rPr lang="en-US" altLang="en-US" sz="2400"/>
              <a:t> packet delay and loss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protocols needed for reliable data transfer, congestion control</a:t>
            </a:r>
            <a:endParaRPr lang="en-US" altLang="en-US" sz="2000">
              <a:ea typeface="Arial" panose="020B0604020202020204" pitchFamily="34" charset="0"/>
            </a:endParaRPr>
          </a:p>
          <a:p>
            <a:pPr marL="287338" indent="-287338" eaLnBrk="1" hangingPunct="1"/>
            <a:r>
              <a:rPr lang="en-US" altLang="en-US" sz="2400" i="1">
                <a:solidFill>
                  <a:srgbClr val="CC0000"/>
                </a:solidFill>
              </a:rPr>
              <a:t>Q:</a:t>
            </a:r>
            <a:r>
              <a:rPr lang="en-US" altLang="en-US" sz="2400">
                <a:solidFill>
                  <a:srgbClr val="CC0000"/>
                </a:solidFill>
              </a:rPr>
              <a:t> How to provide circuit-like behavior?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bandwidth guarantees needed for audio/video apps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still an unsolved problem (chapter 9)</a:t>
            </a:r>
            <a:endParaRPr lang="en-US" altLang="en-US" sz="2000">
              <a:ea typeface="Arial" panose="020B0604020202020204" pitchFamily="34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8638" y="1196975"/>
            <a:ext cx="76200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is packet switching a </a:t>
            </a:r>
            <a:r>
              <a:rPr lang="ja-JP" altLang="en-US" smtClean="0">
                <a:solidFill>
                  <a:srgbClr val="CC0000"/>
                </a:solidFill>
              </a:rPr>
              <a:t>“</a:t>
            </a:r>
            <a:r>
              <a:rPr lang="en-US" altLang="ja-JP" smtClean="0">
                <a:solidFill>
                  <a:srgbClr val="CC0000"/>
                </a:solidFill>
              </a:rPr>
              <a:t>slam dunk winner?</a:t>
            </a:r>
            <a:r>
              <a:rPr lang="ja-JP" altLang="en-US" smtClean="0">
                <a:solidFill>
                  <a:srgbClr val="CC0000"/>
                </a:solidFill>
              </a:rPr>
              <a:t>”</a:t>
            </a:r>
            <a:endParaRPr lang="en-US" altLang="en-US" smtClean="0">
              <a:solidFill>
                <a:srgbClr val="CC0000"/>
              </a:solidFill>
            </a:endParaRPr>
          </a:p>
        </p:txBody>
      </p:sp>
      <p:pic>
        <p:nvPicPr>
          <p:cNvPr id="2458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752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849438" y="177800"/>
            <a:ext cx="8001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Packet switching versus circuit switching</a:t>
            </a:r>
            <a:endParaRPr kumimoji="0" lang="en-US" altLang="en-US" sz="44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06808887-AFB8-4471-8733-635459FFB9C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8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 Layer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4-</a:t>
            </a:r>
            <a:fld id="{020CC776-4A99-407C-8287-72F5D01F25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662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0477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Connection setup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8220075" cy="4648200"/>
          </a:xfrm>
        </p:spPr>
        <p:txBody>
          <a:bodyPr/>
          <a:lstStyle/>
          <a:p>
            <a:r>
              <a:rPr lang="en-US" altLang="en-US" smtClean="0"/>
              <a:t>3</a:t>
            </a:r>
            <a:r>
              <a:rPr lang="en-US" altLang="en-US" baseline="30000" smtClean="0"/>
              <a:t>rd</a:t>
            </a:r>
            <a:r>
              <a:rPr lang="en-US" altLang="en-US" smtClean="0"/>
              <a:t> important function in </a:t>
            </a:r>
            <a:r>
              <a:rPr lang="en-US" altLang="en-US" i="1" smtClean="0"/>
              <a:t>some</a:t>
            </a:r>
            <a:r>
              <a:rPr lang="en-US" altLang="en-US" smtClean="0"/>
              <a:t> network architectures: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ATM, frame relay, X.25</a:t>
            </a:r>
          </a:p>
          <a:p>
            <a:r>
              <a:rPr lang="en-US" altLang="en-US" smtClean="0"/>
              <a:t>before datagrams flow, two end hosts </a:t>
            </a:r>
            <a:r>
              <a:rPr lang="en-US" altLang="en-US" i="1" smtClean="0"/>
              <a:t>and</a:t>
            </a:r>
            <a:r>
              <a:rPr lang="en-US" altLang="en-US" smtClean="0"/>
              <a:t> intervening routers establish virtual connection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routers get involved</a:t>
            </a:r>
          </a:p>
          <a:p>
            <a:r>
              <a:rPr lang="en-US" altLang="en-US" smtClean="0"/>
              <a:t>network vs transport layer connection service:</a:t>
            </a:r>
          </a:p>
          <a:p>
            <a:pPr lvl="1"/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network:</a:t>
            </a:r>
            <a:r>
              <a:rPr lang="en-US" altLang="en-US" smtClean="0">
                <a:ea typeface="ＭＳ Ｐゴシック" panose="020B0600070205080204" pitchFamily="34" charset="-128"/>
              </a:rPr>
              <a:t> between two hosts (may also involve intervening routers in case of VCs)</a:t>
            </a:r>
          </a:p>
          <a:p>
            <a:pPr lvl="1"/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transport:</a:t>
            </a:r>
            <a:r>
              <a:rPr lang="en-US" altLang="en-US" smtClean="0">
                <a:ea typeface="ＭＳ Ｐゴシック" panose="020B0600070205080204" pitchFamily="34" charset="-128"/>
              </a:rPr>
              <a:t> between two processes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404056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23796</TotalTime>
  <Words>1751</Words>
  <Application>Microsoft Office PowerPoint</Application>
  <PresentationFormat>Widescreen</PresentationFormat>
  <Paragraphs>491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MS PGothic</vt:lpstr>
      <vt:lpstr>MS PGothic</vt:lpstr>
      <vt:lpstr>游ゴシック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12_Default Design</vt:lpstr>
      <vt:lpstr>PowerPoint Presentation</vt:lpstr>
      <vt:lpstr>The network core</vt:lpstr>
      <vt:lpstr>Packet-switching: store-and-forward</vt:lpstr>
      <vt:lpstr>Packet Switching: queueing delay, loss</vt:lpstr>
      <vt:lpstr>Alternative core: circuit switching</vt:lpstr>
      <vt:lpstr>Circuit switching: FDM versus TDM</vt:lpstr>
      <vt:lpstr>Packet switching versus circuit switching</vt:lpstr>
      <vt:lpstr>PowerPoint Presentation</vt:lpstr>
      <vt:lpstr>Connection setup</vt:lpstr>
      <vt:lpstr>Network service model</vt:lpstr>
      <vt:lpstr>Network layer service models:</vt:lpstr>
      <vt:lpstr>Connection, connection-less service</vt:lpstr>
      <vt:lpstr>Virtual circuits</vt:lpstr>
      <vt:lpstr>VC implementation</vt:lpstr>
      <vt:lpstr>VC forwarding table</vt:lpstr>
      <vt:lpstr>Virtual circuits: signaling protocols</vt:lpstr>
      <vt:lpstr>Multiprotocol label switching (MPLS)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853</cp:revision>
  <dcterms:created xsi:type="dcterms:W3CDTF">2020-01-18T07:24:59Z</dcterms:created>
  <dcterms:modified xsi:type="dcterms:W3CDTF">2022-12-03T14:14:07Z</dcterms:modified>
</cp:coreProperties>
</file>