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5" r:id="rId2"/>
    <p:sldMasterId id="2147483659" r:id="rId3"/>
    <p:sldMasterId id="2147483663" r:id="rId4"/>
  </p:sldMasterIdLst>
  <p:notesMasterIdLst>
    <p:notesMasterId r:id="rId22"/>
  </p:notesMasterIdLst>
  <p:sldIdLst>
    <p:sldId id="960" r:id="rId5"/>
    <p:sldId id="1198" r:id="rId6"/>
    <p:sldId id="1207" r:id="rId7"/>
    <p:sldId id="1208" r:id="rId8"/>
    <p:sldId id="1209" r:id="rId9"/>
    <p:sldId id="1069" r:id="rId10"/>
    <p:sldId id="1070" r:id="rId11"/>
    <p:sldId id="1072" r:id="rId12"/>
    <p:sldId id="1204" r:id="rId13"/>
    <p:sldId id="1073" r:id="rId14"/>
    <p:sldId id="1074" r:id="rId15"/>
    <p:sldId id="1205" r:id="rId16"/>
    <p:sldId id="1212" r:id="rId17"/>
    <p:sldId id="1213" r:id="rId18"/>
    <p:sldId id="1214" r:id="rId19"/>
    <p:sldId id="1210" r:id="rId20"/>
    <p:sldId id="121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440" userDrawn="1">
          <p15:clr>
            <a:srgbClr val="A4A3A4"/>
          </p15:clr>
        </p15:guide>
        <p15:guide id="3" orient="horz" pos="3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F90"/>
    <a:srgbClr val="0000A8"/>
    <a:srgbClr val="B5E7FF"/>
    <a:srgbClr val="A2C1FF"/>
    <a:srgbClr val="8FAADC"/>
    <a:srgbClr val="E40000"/>
    <a:srgbClr val="FFB3D3"/>
    <a:srgbClr val="0000A3"/>
    <a:srgbClr val="9CE0FA"/>
    <a:srgbClr val="3C6C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31348"/>
    <p:restoredTop sz="62941"/>
  </p:normalViewPr>
  <p:slideViewPr>
    <p:cSldViewPr snapToGrid="0" snapToObjects="1">
      <p:cViewPr varScale="1">
        <p:scale>
          <a:sx n="90" d="100"/>
          <a:sy n="90" d="100"/>
        </p:scale>
        <p:origin x="821" y="53"/>
      </p:cViewPr>
      <p:guideLst>
        <p:guide pos="1440"/>
        <p:guide orient="horz" pos="3528"/>
      </p:guideLst>
    </p:cSldViewPr>
  </p:slideViewPr>
  <p:outlineViewPr>
    <p:cViewPr>
      <p:scale>
        <a:sx n="33" d="100"/>
        <a:sy n="33" d="100"/>
      </p:scale>
      <p:origin x="0" y="-2574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8.0  (May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added new  8</a:t>
            </a:r>
            <a:r>
              <a:rPr lang="en-US" baseline="30000" dirty="0"/>
              <a:t>th</a:t>
            </a:r>
            <a:r>
              <a:rPr lang="en-US" dirty="0"/>
              <a:t> edition material on middleboxes (and Internet arch), Net neutrality, buffering 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lighter header font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5671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2117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6B3E58B-510E-AD4A-8D29-EECD75C2764C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</a:endParaRPr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3999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8553647-26E4-FF49-A8BD-88FD2174704B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</a:endParaRPr>
          </a:p>
        </p:txBody>
      </p:sp>
      <p:sp>
        <p:nvSpPr>
          <p:cNvPr id="54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8776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9C2117D-0489-8645-B023-63BCF655757E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</a:endParaRP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5617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40E95B-2E09-8D45-88AB-42D9F43E62DF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</a:endParaRPr>
          </a:p>
        </p:txBody>
      </p:sp>
      <p:sp>
        <p:nvSpPr>
          <p:cNvPr id="629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006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869CD4-1D35-7347-A674-3A85BA7C6ED9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</a:endParaRPr>
          </a:p>
        </p:txBody>
      </p:sp>
      <p:sp>
        <p:nvSpPr>
          <p:cNvPr id="55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769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8629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0DA1E1-42DE-F844-A09D-1CEC5A50F78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3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5238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8967A0-5C22-4E47-ABE4-026C12F3FDB8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</a:endParaRPr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034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9541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5888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2671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8932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8188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7376584" y="6467475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099801" y="6462714"/>
            <a:ext cx="901700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4-</a:t>
            </a:r>
            <a:fld id="{7EFC9773-7379-5049-A6C9-0C8EEEC5C5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212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Multimedia </a:t>
            </a:r>
            <a:r>
              <a:rPr lang="en-US" dirty="0"/>
              <a:t>Networking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7-</a:t>
            </a:r>
            <a:fld id="{34071DBD-FA82-A848-AAD0-7B1A9D6DD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277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293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7376584" y="6467475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099801" y="6462714"/>
            <a:ext cx="901700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4-</a:t>
            </a:r>
            <a:fld id="{7EFC9773-7379-5049-A6C9-0C8EEEC5C5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958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53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7376584" y="6467475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099801" y="6462714"/>
            <a:ext cx="901700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4-</a:t>
            </a:r>
            <a:fld id="{7EFC9773-7379-5049-A6C9-0C8EEEC5C5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320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Multimedia </a:t>
            </a:r>
            <a:r>
              <a:rPr lang="en-US" dirty="0"/>
              <a:t>Networking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7-</a:t>
            </a:r>
            <a:fld id="{34071DBD-FA82-A848-AAD0-7B1A9D6DD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380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879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228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600200"/>
            <a:ext cx="10363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4872" y="6512522"/>
            <a:ext cx="917128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‹#›</a:t>
            </a:fld>
            <a:endParaRPr lang="en-US" sz="1200" dirty="0">
              <a:latin typeface="Tahoma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0442082" y="6508280"/>
            <a:ext cx="961877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846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8" r:id="rId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charset="2"/>
        <a:buChar char="§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/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228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600200"/>
            <a:ext cx="10363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4872" y="6512522"/>
            <a:ext cx="917128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‹#›</a:t>
            </a:fld>
            <a:endParaRPr lang="en-US" sz="1200" dirty="0">
              <a:latin typeface="Tahoma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0442082" y="6508280"/>
            <a:ext cx="961877" cy="2548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140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charset="2"/>
        <a:buChar char="§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/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228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600200"/>
            <a:ext cx="10363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4872" y="6512522"/>
            <a:ext cx="917128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‹#›</a:t>
            </a:fld>
            <a:endParaRPr lang="en-US" sz="1200" dirty="0">
              <a:latin typeface="Tahoma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0442082" y="6508280"/>
            <a:ext cx="961877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576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charset="2"/>
        <a:buChar char="§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/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.png"/><Relationship Id="rId9" Type="http://schemas.openxmlformats.org/officeDocument/2006/relationships/oleObject" Target="../embeddings/oleObject1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9C77C5-A377-3E44-9802-7A06ED6AD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r>
              <a:rPr lang="en-US" altLang="en-US" sz="2800" dirty="0">
                <a:solidFill>
                  <a:srgbClr val="008000"/>
                </a:solidFill>
                <a:latin typeface="+mn-lt"/>
              </a:rPr>
              <a:t/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4" y="561975"/>
            <a:ext cx="5127523" cy="193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4</a:t>
            </a:r>
            <a:r>
              <a:rPr lang="en-US" altLang="en-US" sz="6000" b="1" dirty="0">
                <a:solidFill>
                  <a:srgbClr val="000099"/>
                </a:solidFill>
                <a:latin typeface="+mj-lt"/>
              </a:rPr>
              <a:t/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Network Layer: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Data Plane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8A719B73-7005-5F48-AB23-FCC253DE1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0014" y="2647662"/>
            <a:ext cx="5378450" cy="1629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dirty="0">
                <a:latin typeface="+mn-lt"/>
              </a:rPr>
              <a:t>A note on the use of these PowerPoint slides:</a:t>
            </a:r>
          </a:p>
          <a:p>
            <a:r>
              <a:rPr lang="en-US" altLang="en-US" sz="1400" dirty="0">
                <a:latin typeface="+mn-lt"/>
              </a:rPr>
              <a:t>We’</a:t>
            </a:r>
            <a:r>
              <a:rPr lang="en-US" altLang="ja-JP" sz="1400" dirty="0">
                <a:latin typeface="+mn-lt"/>
              </a:rPr>
              <a:t>re making these slides freely available to all (faculty, students, readers). They’re in PowerPoint form so you see the animations; and can add, modify, and delete slides  (including this one) and slide content to suit your needs. They obviously represent a </a:t>
            </a:r>
            <a:r>
              <a:rPr lang="en-US" altLang="ja-JP" sz="1400" i="1" dirty="0">
                <a:latin typeface="+mn-lt"/>
              </a:rPr>
              <a:t>lot</a:t>
            </a:r>
            <a:r>
              <a:rPr lang="en-US" altLang="ja-JP" sz="1400" dirty="0">
                <a:latin typeface="+mn-lt"/>
              </a:rPr>
              <a:t> of work on our part. In return for use, we only ask the following:</a:t>
            </a:r>
          </a:p>
          <a:p>
            <a:pPr>
              <a:lnSpc>
                <a:spcPct val="85000"/>
              </a:lnSpc>
            </a:pPr>
            <a:endParaRPr lang="en-US" altLang="en-US" sz="1400" dirty="0"/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BD221538-7929-D34F-8387-EA57F966E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035" y="3894603"/>
            <a:ext cx="5378450" cy="263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endParaRPr lang="en-US" altLang="en-US" sz="1400" dirty="0">
              <a:latin typeface="Gill Sans MT" panose="020B0502020104020203" pitchFamily="34" charset="77"/>
            </a:endParaRPr>
          </a:p>
          <a:p>
            <a:pPr marL="290513" indent="-168275">
              <a:buClr>
                <a:srgbClr val="0000A8"/>
              </a:buClr>
              <a:buSzPct val="75000"/>
              <a:buFont typeface="Wingdings" pitchFamily="2" charset="2"/>
              <a:buChar char="§"/>
            </a:pPr>
            <a:r>
              <a:rPr lang="en-US" altLang="en-US" sz="1400" dirty="0">
                <a:latin typeface="+mn-lt"/>
                <a:cs typeface="Calibri" panose="020F0502020204030204" pitchFamily="34" charset="0"/>
              </a:rPr>
              <a:t>If you use these slides (e.g., in a class) that you mention their source (after all, we’</a:t>
            </a:r>
            <a:r>
              <a:rPr lang="en-US" altLang="ja-JP" sz="1400" dirty="0">
                <a:latin typeface="+mn-lt"/>
                <a:cs typeface="Calibri" panose="020F0502020204030204" pitchFamily="34" charset="0"/>
              </a:rPr>
              <a:t>d like people to use our book!)</a:t>
            </a:r>
          </a:p>
          <a:p>
            <a:pPr marL="290513" indent="-168275">
              <a:buClr>
                <a:srgbClr val="0000A8"/>
              </a:buClr>
              <a:buSzPct val="75000"/>
              <a:buFont typeface="Wingdings" pitchFamily="2" charset="2"/>
              <a:buChar char="§"/>
            </a:pPr>
            <a:r>
              <a:rPr lang="en-US" altLang="en-US" sz="1400" dirty="0">
                <a:latin typeface="+mn-lt"/>
                <a:cs typeface="Calibri" panose="020F0502020204030204" pitchFamily="34" charset="0"/>
              </a:rPr>
              <a:t>If you post any slides on a www site, that you note that they are adapted from (or perhaps identical to) our slides, and note our copyright of this material.</a:t>
            </a:r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n-US" altLang="en-US" sz="1400" dirty="0">
              <a:latin typeface="+mn-lt"/>
            </a:endParaRP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1400" dirty="0">
                <a:latin typeface="+mn-lt"/>
              </a:rPr>
              <a:t>For a revision history, see the slide note for this page. </a:t>
            </a: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n-US" altLang="en-US" sz="1400" dirty="0">
              <a:latin typeface="+mn-lt"/>
            </a:endParaRP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1400" dirty="0">
                <a:latin typeface="+mn-lt"/>
              </a:rPr>
              <a:t>Thanks and enjoy!  JFK/KWR</a:t>
            </a:r>
          </a:p>
          <a:p>
            <a:pPr>
              <a:lnSpc>
                <a:spcPct val="85000"/>
              </a:lnSpc>
            </a:pPr>
            <a:endParaRPr lang="en-US" altLang="en-US" sz="1400" dirty="0">
              <a:latin typeface="+mn-lt"/>
            </a:endParaRPr>
          </a:p>
          <a:p>
            <a:pPr>
              <a:lnSpc>
                <a:spcPct val="85000"/>
              </a:lnSpc>
            </a:pPr>
            <a:r>
              <a:rPr lang="en-US" altLang="en-US" sz="1400" dirty="0">
                <a:latin typeface="+mn-lt"/>
              </a:rPr>
              <a:t>     All material copyright 1996-2020</a:t>
            </a:r>
          </a:p>
          <a:p>
            <a:pPr>
              <a:lnSpc>
                <a:spcPct val="85000"/>
              </a:lnSpc>
            </a:pPr>
            <a:r>
              <a:rPr lang="en-US" altLang="en-US" sz="1400" dirty="0">
                <a:latin typeface="+mn-lt"/>
              </a:rPr>
              <a:t>     J.F Kurose and K.W. Ross, All Rights Reserved</a:t>
            </a:r>
            <a:endParaRPr lang="en-US" altLang="en-US" sz="1200" dirty="0">
              <a:latin typeface="+mn-lt"/>
            </a:endParaRPr>
          </a:p>
        </p:txBody>
      </p:sp>
      <p:pic>
        <p:nvPicPr>
          <p:cNvPr id="9" name="Picture 8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F92E998D-891C-8C4D-A1FD-4079E069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673C0F-EEA6-3549-BFCE-D83173D8E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861" y="1498943"/>
            <a:ext cx="5084299" cy="268117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en-US" sz="3200" i="1" dirty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Priority scheduling: </a:t>
            </a:r>
          </a:p>
          <a:p>
            <a:pPr marL="515938" indent="-277813"/>
            <a:r>
              <a:rPr lang="en-US" altLang="en-US" sz="3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arriving traffic classified, queued by class</a:t>
            </a:r>
          </a:p>
          <a:p>
            <a:pPr marL="804863" lvl="1" indent="-223838"/>
            <a:r>
              <a:rPr lang="en-US" altLang="en-US" sz="28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any header fields can be used for classification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Scheduling policies: priority</a:t>
            </a:r>
            <a:endParaRPr lang="en-US" dirty="0"/>
          </a:p>
        </p:txBody>
      </p:sp>
      <p:grpSp>
        <p:nvGrpSpPr>
          <p:cNvPr id="172" name="Group 25">
            <a:extLst>
              <a:ext uri="{FF2B5EF4-FFF2-40B4-BE49-F238E27FC236}">
                <a16:creationId xmlns:a16="http://schemas.microsoft.com/office/drawing/2014/main" id="{D29AA7AB-4B29-484B-B16E-5A0377B37697}"/>
              </a:ext>
            </a:extLst>
          </p:cNvPr>
          <p:cNvGrpSpPr>
            <a:grpSpLocks/>
          </p:cNvGrpSpPr>
          <p:nvPr/>
        </p:nvGrpSpPr>
        <p:grpSpPr bwMode="auto">
          <a:xfrm>
            <a:off x="8435655" y="2539998"/>
            <a:ext cx="932498" cy="580347"/>
            <a:chOff x="1670312" y="2557567"/>
            <a:chExt cx="932470" cy="580220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4F27A407-CAD2-654D-B519-29624580BA51}"/>
                </a:ext>
              </a:extLst>
            </p:cNvPr>
            <p:cNvSpPr/>
            <p:nvPr/>
          </p:nvSpPr>
          <p:spPr>
            <a:xfrm>
              <a:off x="2254738" y="2557567"/>
              <a:ext cx="348044" cy="580220"/>
            </a:xfrm>
            <a:prstGeom prst="rect">
              <a:avLst/>
            </a:prstGeom>
            <a:solidFill>
              <a:srgbClr val="00B050"/>
            </a:solidFill>
            <a:ln w="15875">
              <a:noFill/>
            </a:ln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86" name="Group 39">
              <a:extLst>
                <a:ext uri="{FF2B5EF4-FFF2-40B4-BE49-F238E27FC236}">
                  <a16:creationId xmlns:a16="http://schemas.microsoft.com/office/drawing/2014/main" id="{1F49319F-C1B9-5448-8932-EDC4FDA07A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0312" y="2562997"/>
              <a:ext cx="929822" cy="565219"/>
              <a:chOff x="1670312" y="2562997"/>
              <a:chExt cx="929822" cy="565219"/>
            </a:xfrm>
          </p:grpSpPr>
          <p:sp>
            <p:nvSpPr>
              <p:cNvPr id="188" name="Rectangle 41">
                <a:extLst>
                  <a:ext uri="{FF2B5EF4-FFF2-40B4-BE49-F238E27FC236}">
                    <a16:creationId xmlns:a16="http://schemas.microsoft.com/office/drawing/2014/main" id="{419B0B07-E14F-574A-A6D3-5EF2081F5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312" y="2562997"/>
                <a:ext cx="929822" cy="563157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189" name="Straight Connector 42">
                <a:extLst>
                  <a:ext uri="{FF2B5EF4-FFF2-40B4-BE49-F238E27FC236}">
                    <a16:creationId xmlns:a16="http://schemas.microsoft.com/office/drawing/2014/main" id="{092A6E7E-73F6-2849-B5B2-C6955AC9F6F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786358" y="2567533"/>
                <a:ext cx="4536" cy="55789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0" name="Straight Connector 43">
                <a:extLst>
                  <a:ext uri="{FF2B5EF4-FFF2-40B4-BE49-F238E27FC236}">
                    <a16:creationId xmlns:a16="http://schemas.microsoft.com/office/drawing/2014/main" id="{80314DF4-FA34-A749-807A-6B5E4D9827C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911544" y="2566974"/>
                <a:ext cx="4536" cy="55789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1" name="Straight Connector 44">
                <a:extLst>
                  <a:ext uri="{FF2B5EF4-FFF2-40B4-BE49-F238E27FC236}">
                    <a16:creationId xmlns:a16="http://schemas.microsoft.com/office/drawing/2014/main" id="{151DE241-B625-BC49-B4B6-56DFF1F4858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027659" y="2570323"/>
                <a:ext cx="4536" cy="55789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2" name="Straight Connector 45">
                <a:extLst>
                  <a:ext uri="{FF2B5EF4-FFF2-40B4-BE49-F238E27FC236}">
                    <a16:creationId xmlns:a16="http://schemas.microsoft.com/office/drawing/2014/main" id="{DAA11CD9-3EF6-6548-909A-06733C38809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134843" y="2564600"/>
                <a:ext cx="4536" cy="55789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3" name="Straight Connector 46">
                <a:extLst>
                  <a:ext uri="{FF2B5EF4-FFF2-40B4-BE49-F238E27FC236}">
                    <a16:creationId xmlns:a16="http://schemas.microsoft.com/office/drawing/2014/main" id="{AECF307B-27BA-2244-B46E-31F0A1B4522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244397" y="2566693"/>
                <a:ext cx="4536" cy="55789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4" name="Straight Connector 47">
                <a:extLst>
                  <a:ext uri="{FF2B5EF4-FFF2-40B4-BE49-F238E27FC236}">
                    <a16:creationId xmlns:a16="http://schemas.microsoft.com/office/drawing/2014/main" id="{ED8A1684-6836-3741-B33E-B3955A845CE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365675" y="2568786"/>
                <a:ext cx="4536" cy="55789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" name="Straight Connector 48">
                <a:extLst>
                  <a:ext uri="{FF2B5EF4-FFF2-40B4-BE49-F238E27FC236}">
                    <a16:creationId xmlns:a16="http://schemas.microsoft.com/office/drawing/2014/main" id="{2EDC3350-9B5F-E74E-96B1-C12522F74AD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483045" y="2566971"/>
                <a:ext cx="4536" cy="55789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73" name="Group 26">
            <a:extLst>
              <a:ext uri="{FF2B5EF4-FFF2-40B4-BE49-F238E27FC236}">
                <a16:creationId xmlns:a16="http://schemas.microsoft.com/office/drawing/2014/main" id="{EBCAE18E-9192-9743-9EDB-C1BF166860C5}"/>
              </a:ext>
            </a:extLst>
          </p:cNvPr>
          <p:cNvGrpSpPr>
            <a:grpSpLocks/>
          </p:cNvGrpSpPr>
          <p:nvPr/>
        </p:nvGrpSpPr>
        <p:grpSpPr bwMode="auto">
          <a:xfrm>
            <a:off x="8402535" y="1868555"/>
            <a:ext cx="940346" cy="566869"/>
            <a:chOff x="1670312" y="2561471"/>
            <a:chExt cx="940317" cy="5667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7" name="Rectangle 30">
              <a:extLst>
                <a:ext uri="{FF2B5EF4-FFF2-40B4-BE49-F238E27FC236}">
                  <a16:creationId xmlns:a16="http://schemas.microsoft.com/office/drawing/2014/main" id="{1EC31351-D048-AB4C-9597-34C78CD42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6862" y="2561471"/>
              <a:ext cx="693767" cy="561283"/>
            </a:xfrm>
            <a:prstGeom prst="rect">
              <a:avLst/>
            </a:prstGeom>
            <a:solidFill>
              <a:srgbClr val="FF0000">
                <a:alpha val="7097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76" name="Group 29">
              <a:extLst>
                <a:ext uri="{FF2B5EF4-FFF2-40B4-BE49-F238E27FC236}">
                  <a16:creationId xmlns:a16="http://schemas.microsoft.com/office/drawing/2014/main" id="{C9195E19-089C-0F4A-A590-A8DFCA59B1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0312" y="2562997"/>
              <a:ext cx="929822" cy="565219"/>
              <a:chOff x="1670312" y="2562997"/>
              <a:chExt cx="929822" cy="565219"/>
            </a:xfrm>
          </p:grpSpPr>
          <p:sp>
            <p:nvSpPr>
              <p:cNvPr id="178" name="Rectangle 31">
                <a:extLst>
                  <a:ext uri="{FF2B5EF4-FFF2-40B4-BE49-F238E27FC236}">
                    <a16:creationId xmlns:a16="http://schemas.microsoft.com/office/drawing/2014/main" id="{4601C83D-8525-6C46-A5A1-282E20FBCA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312" y="2562997"/>
                <a:ext cx="929822" cy="563157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179" name="Straight Connector 32">
                <a:extLst>
                  <a:ext uri="{FF2B5EF4-FFF2-40B4-BE49-F238E27FC236}">
                    <a16:creationId xmlns:a16="http://schemas.microsoft.com/office/drawing/2014/main" id="{46FEDEF7-94ED-654C-A714-5DA44949241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786358" y="2567533"/>
                <a:ext cx="4536" cy="55789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0" name="Straight Connector 33">
                <a:extLst>
                  <a:ext uri="{FF2B5EF4-FFF2-40B4-BE49-F238E27FC236}">
                    <a16:creationId xmlns:a16="http://schemas.microsoft.com/office/drawing/2014/main" id="{8AEE757F-2AA1-A049-996E-CD65BB439B4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911544" y="2566974"/>
                <a:ext cx="4536" cy="55789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1" name="Straight Connector 34">
                <a:extLst>
                  <a:ext uri="{FF2B5EF4-FFF2-40B4-BE49-F238E27FC236}">
                    <a16:creationId xmlns:a16="http://schemas.microsoft.com/office/drawing/2014/main" id="{6FBD7A30-4DFE-9741-94DF-756F5091DAC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027659" y="2570323"/>
                <a:ext cx="4536" cy="55789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2" name="Straight Connector 35">
                <a:extLst>
                  <a:ext uri="{FF2B5EF4-FFF2-40B4-BE49-F238E27FC236}">
                    <a16:creationId xmlns:a16="http://schemas.microsoft.com/office/drawing/2014/main" id="{A2413EBD-2230-9C4C-A1EF-E4D4691AE36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134843" y="2564600"/>
                <a:ext cx="4536" cy="55789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3" name="Straight Connector 36">
                <a:extLst>
                  <a:ext uri="{FF2B5EF4-FFF2-40B4-BE49-F238E27FC236}">
                    <a16:creationId xmlns:a16="http://schemas.microsoft.com/office/drawing/2014/main" id="{50DF05E5-CAE1-2548-9217-F3494FEAF90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244397" y="2566693"/>
                <a:ext cx="4536" cy="55789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" name="Straight Connector 37">
                <a:extLst>
                  <a:ext uri="{FF2B5EF4-FFF2-40B4-BE49-F238E27FC236}">
                    <a16:creationId xmlns:a16="http://schemas.microsoft.com/office/drawing/2014/main" id="{4899B61A-4B5B-1C46-9B4B-0AEEACEDC24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365675" y="2568786"/>
                <a:ext cx="4536" cy="55789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5" name="Straight Connector 38">
                <a:extLst>
                  <a:ext uri="{FF2B5EF4-FFF2-40B4-BE49-F238E27FC236}">
                    <a16:creationId xmlns:a16="http://schemas.microsoft.com/office/drawing/2014/main" id="{22354FFA-0AC0-4B4E-B017-379116B17B9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483045" y="2566971"/>
                <a:ext cx="4536" cy="55789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74" name="Isosceles Triangle 27">
            <a:extLst>
              <a:ext uri="{FF2B5EF4-FFF2-40B4-BE49-F238E27FC236}">
                <a16:creationId xmlns:a16="http://schemas.microsoft.com/office/drawing/2014/main" id="{6B600212-9DCE-FA45-84A4-EE6D55AC00D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601944" y="2250962"/>
            <a:ext cx="575153" cy="430249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5" name="Oval 28">
            <a:extLst>
              <a:ext uri="{FF2B5EF4-FFF2-40B4-BE49-F238E27FC236}">
                <a16:creationId xmlns:a16="http://schemas.microsoft.com/office/drawing/2014/main" id="{D78010AB-EF5A-6941-809F-F93A8141A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2762" y="2171496"/>
            <a:ext cx="632958" cy="628951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57" name="Straight Arrow Connector 10">
            <a:extLst>
              <a:ext uri="{FF2B5EF4-FFF2-40B4-BE49-F238E27FC236}">
                <a16:creationId xmlns:a16="http://schemas.microsoft.com/office/drawing/2014/main" id="{807EF7CE-15BB-0345-80AA-C72219B530DE}"/>
              </a:ext>
            </a:extLst>
          </p:cNvPr>
          <p:cNvCxnSpPr>
            <a:cxnSpLocks noChangeShapeType="1"/>
            <a:stCxn id="174" idx="0"/>
            <a:endCxn id="178" idx="1"/>
          </p:cNvCxnSpPr>
          <p:nvPr/>
        </p:nvCxnSpPr>
        <p:spPr bwMode="auto">
          <a:xfrm flipV="1">
            <a:off x="8104645" y="2151723"/>
            <a:ext cx="297890" cy="314364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8" name="Straight Arrow Connector 11">
            <a:extLst>
              <a:ext uri="{FF2B5EF4-FFF2-40B4-BE49-F238E27FC236}">
                <a16:creationId xmlns:a16="http://schemas.microsoft.com/office/drawing/2014/main" id="{F55CECDF-4CB3-5843-AF94-3B368134102E}"/>
              </a:ext>
            </a:extLst>
          </p:cNvPr>
          <p:cNvCxnSpPr>
            <a:cxnSpLocks noChangeShapeType="1"/>
            <a:stCxn id="174" idx="0"/>
            <a:endCxn id="188" idx="1"/>
          </p:cNvCxnSpPr>
          <p:nvPr/>
        </p:nvCxnSpPr>
        <p:spPr bwMode="auto">
          <a:xfrm>
            <a:off x="8104645" y="2466087"/>
            <a:ext cx="331010" cy="360983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1" name="Straight Arrow Connector 14">
            <a:extLst>
              <a:ext uri="{FF2B5EF4-FFF2-40B4-BE49-F238E27FC236}">
                <a16:creationId xmlns:a16="http://schemas.microsoft.com/office/drawing/2014/main" id="{4F6FF0FC-694A-FB4A-B7BF-730824E84E13}"/>
              </a:ext>
            </a:extLst>
          </p:cNvPr>
          <p:cNvCxnSpPr>
            <a:cxnSpLocks noChangeShapeType="1"/>
            <a:endCxn id="175" idx="1"/>
          </p:cNvCxnSpPr>
          <p:nvPr/>
        </p:nvCxnSpPr>
        <p:spPr bwMode="auto">
          <a:xfrm>
            <a:off x="9341082" y="2139198"/>
            <a:ext cx="224375" cy="124406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2" name="Straight Arrow Connector 15">
            <a:extLst>
              <a:ext uri="{FF2B5EF4-FFF2-40B4-BE49-F238E27FC236}">
                <a16:creationId xmlns:a16="http://schemas.microsoft.com/office/drawing/2014/main" id="{014D0138-D0C8-754D-892F-A6B42C7D3FC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9364554" y="2686901"/>
            <a:ext cx="185647" cy="157163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" name="Straight Arrow Connector 16">
            <a:extLst>
              <a:ext uri="{FF2B5EF4-FFF2-40B4-BE49-F238E27FC236}">
                <a16:creationId xmlns:a16="http://schemas.microsoft.com/office/drawing/2014/main" id="{A4B2BAE5-CB5A-6145-9067-070F0828B96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101254" y="2497723"/>
            <a:ext cx="390980" cy="116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" name="TextBox 17">
            <a:extLst>
              <a:ext uri="{FF2B5EF4-FFF2-40B4-BE49-F238E27FC236}">
                <a16:creationId xmlns:a16="http://schemas.microsoft.com/office/drawing/2014/main" id="{2E543E50-C3C7-E541-9ECB-BF1EF2474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2013" y="1532962"/>
            <a:ext cx="165622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high priority queue</a:t>
            </a:r>
          </a:p>
        </p:txBody>
      </p:sp>
      <p:sp>
        <p:nvSpPr>
          <p:cNvPr id="165" name="TextBox 18">
            <a:extLst>
              <a:ext uri="{FF2B5EF4-FFF2-40B4-BE49-F238E27FC236}">
                <a16:creationId xmlns:a16="http://schemas.microsoft.com/office/drawing/2014/main" id="{D33A6E20-61AB-3A46-BAD3-72B639231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7776" y="3161687"/>
            <a:ext cx="158729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low priority queue</a:t>
            </a:r>
          </a:p>
        </p:txBody>
      </p:sp>
      <p:sp>
        <p:nvSpPr>
          <p:cNvPr id="166" name="TextBox 19">
            <a:extLst>
              <a:ext uri="{FF2B5EF4-FFF2-40B4-BE49-F238E27FC236}">
                <a16:creationId xmlns:a16="http://schemas.microsoft.com/office/drawing/2014/main" id="{18CA292A-DA82-0843-80BD-20E9FC633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6660" y="2012062"/>
            <a:ext cx="763273" cy="307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arrivals</a:t>
            </a:r>
          </a:p>
        </p:txBody>
      </p:sp>
      <p:sp>
        <p:nvSpPr>
          <p:cNvPr id="167" name="TextBox 20">
            <a:extLst>
              <a:ext uri="{FF2B5EF4-FFF2-40B4-BE49-F238E27FC236}">
                <a16:creationId xmlns:a16="http://schemas.microsoft.com/office/drawing/2014/main" id="{66963E56-8D94-1F47-9283-561C942DF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3654" y="2744465"/>
            <a:ext cx="787419" cy="307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classify</a:t>
            </a:r>
          </a:p>
        </p:txBody>
      </p:sp>
      <p:sp>
        <p:nvSpPr>
          <p:cNvPr id="170" name="TextBox 23">
            <a:extLst>
              <a:ext uri="{FF2B5EF4-FFF2-40B4-BE49-F238E27FC236}">
                <a16:creationId xmlns:a16="http://schemas.microsoft.com/office/drawing/2014/main" id="{C50F9624-DB30-D841-8393-1591753B2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7672" y="2765634"/>
            <a:ext cx="1043018" cy="307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departures</a:t>
            </a:r>
          </a:p>
        </p:txBody>
      </p:sp>
      <p:sp>
        <p:nvSpPr>
          <p:cNvPr id="171" name="TextBox 24">
            <a:extLst>
              <a:ext uri="{FF2B5EF4-FFF2-40B4-BE49-F238E27FC236}">
                <a16:creationId xmlns:a16="http://schemas.microsoft.com/office/drawing/2014/main" id="{3D12E165-AACD-FC4D-9133-E5299E6E1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5698" y="2771503"/>
            <a:ext cx="4539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link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CA413330-497F-ED47-B78A-AF3BCDFF5B9A}"/>
              </a:ext>
            </a:extLst>
          </p:cNvPr>
          <p:cNvGrpSpPr>
            <a:grpSpLocks/>
          </p:cNvGrpSpPr>
          <p:nvPr/>
        </p:nvGrpSpPr>
        <p:grpSpPr bwMode="auto">
          <a:xfrm>
            <a:off x="7832648" y="4587146"/>
            <a:ext cx="347662" cy="754063"/>
            <a:chOff x="2797204" y="2989241"/>
            <a:chExt cx="347099" cy="755477"/>
          </a:xfrm>
        </p:grpSpPr>
        <p:sp>
          <p:nvSpPr>
            <p:cNvPr id="199" name="Rectangle 52">
              <a:extLst>
                <a:ext uri="{FF2B5EF4-FFF2-40B4-BE49-F238E27FC236}">
                  <a16:creationId xmlns:a16="http://schemas.microsoft.com/office/drawing/2014/main" id="{B91332E7-A11F-9347-AEBB-461467FDA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7204" y="2989241"/>
              <a:ext cx="347099" cy="755477"/>
            </a:xfrm>
            <a:prstGeom prst="rect">
              <a:avLst/>
            </a:prstGeom>
            <a:solidFill>
              <a:srgbClr val="FF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00" name="Group 53">
              <a:extLst>
                <a:ext uri="{FF2B5EF4-FFF2-40B4-BE49-F238E27FC236}">
                  <a16:creationId xmlns:a16="http://schemas.microsoft.com/office/drawing/2014/main" id="{F4ACB128-10F8-694B-81EE-797A0DD600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1701" y="3197503"/>
              <a:ext cx="298780" cy="338554"/>
              <a:chOff x="2821701" y="3197503"/>
              <a:chExt cx="298780" cy="338554"/>
            </a:xfrm>
          </p:grpSpPr>
          <p:sp>
            <p:nvSpPr>
              <p:cNvPr id="201" name="Oval 54">
                <a:extLst>
                  <a:ext uri="{FF2B5EF4-FFF2-40B4-BE49-F238E27FC236}">
                    <a16:creationId xmlns:a16="http://schemas.microsoft.com/office/drawing/2014/main" id="{FEC2E554-32AB-DB43-AF65-3677E1404F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2541" y="3271013"/>
                <a:ext cx="220510" cy="20009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02" name="TextBox 55">
                <a:extLst>
                  <a:ext uri="{FF2B5EF4-FFF2-40B4-BE49-F238E27FC236}">
                    <a16:creationId xmlns:a16="http://schemas.microsoft.com/office/drawing/2014/main" id="{3038C36E-D4FE-2D43-81C4-8CBEF283A6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21701" y="3197503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1</a:t>
                </a:r>
              </a:p>
            </p:txBody>
          </p:sp>
        </p:grp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0D5CDCB5-8BD7-8449-9EE8-522A6E1EC58E}"/>
              </a:ext>
            </a:extLst>
          </p:cNvPr>
          <p:cNvGrpSpPr>
            <a:grpSpLocks/>
          </p:cNvGrpSpPr>
          <p:nvPr/>
        </p:nvGrpSpPr>
        <p:grpSpPr bwMode="auto">
          <a:xfrm>
            <a:off x="8181898" y="4591909"/>
            <a:ext cx="346075" cy="755650"/>
            <a:chOff x="2797204" y="2989241"/>
            <a:chExt cx="347099" cy="755477"/>
          </a:xfrm>
        </p:grpSpPr>
        <p:sp>
          <p:nvSpPr>
            <p:cNvPr id="204" name="Rectangle 57">
              <a:extLst>
                <a:ext uri="{FF2B5EF4-FFF2-40B4-BE49-F238E27FC236}">
                  <a16:creationId xmlns:a16="http://schemas.microsoft.com/office/drawing/2014/main" id="{79C763B8-181E-C545-8EDE-2006D8C79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7204" y="2989241"/>
              <a:ext cx="347099" cy="755477"/>
            </a:xfrm>
            <a:prstGeom prst="rect">
              <a:avLst/>
            </a:prstGeom>
            <a:solidFill>
              <a:srgbClr val="FF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05" name="Group 58">
              <a:extLst>
                <a:ext uri="{FF2B5EF4-FFF2-40B4-BE49-F238E27FC236}">
                  <a16:creationId xmlns:a16="http://schemas.microsoft.com/office/drawing/2014/main" id="{BB006118-96E2-A144-A976-280D82D624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1701" y="3197503"/>
              <a:ext cx="298780" cy="338554"/>
              <a:chOff x="2821701" y="3197503"/>
              <a:chExt cx="298780" cy="338554"/>
            </a:xfrm>
          </p:grpSpPr>
          <p:sp>
            <p:nvSpPr>
              <p:cNvPr id="206" name="Oval 59">
                <a:extLst>
                  <a:ext uri="{FF2B5EF4-FFF2-40B4-BE49-F238E27FC236}">
                    <a16:creationId xmlns:a16="http://schemas.microsoft.com/office/drawing/2014/main" id="{4A938029-DCC0-0240-A47F-3D1EAA258E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2541" y="3271013"/>
                <a:ext cx="220510" cy="20009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07" name="TextBox 60">
                <a:extLst>
                  <a:ext uri="{FF2B5EF4-FFF2-40B4-BE49-F238E27FC236}">
                    <a16:creationId xmlns:a16="http://schemas.microsoft.com/office/drawing/2014/main" id="{0D6BFA59-6951-BA4F-849A-B320C9CA97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21701" y="3197503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3</a:t>
                </a:r>
              </a:p>
            </p:txBody>
          </p:sp>
        </p:grp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628CDD20-1F91-BA48-AEEC-082272BFE385}"/>
              </a:ext>
            </a:extLst>
          </p:cNvPr>
          <p:cNvGrpSpPr>
            <a:grpSpLocks/>
          </p:cNvGrpSpPr>
          <p:nvPr/>
        </p:nvGrpSpPr>
        <p:grpSpPr bwMode="auto">
          <a:xfrm>
            <a:off x="8532735" y="4587146"/>
            <a:ext cx="346075" cy="755650"/>
            <a:chOff x="997686" y="3954289"/>
            <a:chExt cx="347099" cy="755477"/>
          </a:xfrm>
        </p:grpSpPr>
        <p:sp>
          <p:nvSpPr>
            <p:cNvPr id="209" name="Rectangle 62">
              <a:extLst>
                <a:ext uri="{FF2B5EF4-FFF2-40B4-BE49-F238E27FC236}">
                  <a16:creationId xmlns:a16="http://schemas.microsoft.com/office/drawing/2014/main" id="{5601D88E-9405-1B4E-B7D8-10891DF1E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7686" y="3954289"/>
              <a:ext cx="347099" cy="755477"/>
            </a:xfrm>
            <a:prstGeom prst="rect">
              <a:avLst/>
            </a:prstGeom>
            <a:solidFill>
              <a:srgbClr val="00B05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10" name="Group 63">
              <a:extLst>
                <a:ext uri="{FF2B5EF4-FFF2-40B4-BE49-F238E27FC236}">
                  <a16:creationId xmlns:a16="http://schemas.microsoft.com/office/drawing/2014/main" id="{22469F56-B5A8-A44E-A5FF-04A4C3A4F1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2183" y="4162551"/>
              <a:ext cx="298780" cy="338554"/>
              <a:chOff x="2821701" y="3197503"/>
              <a:chExt cx="298780" cy="338554"/>
            </a:xfrm>
          </p:grpSpPr>
          <p:sp>
            <p:nvSpPr>
              <p:cNvPr id="211" name="Oval 64">
                <a:extLst>
                  <a:ext uri="{FF2B5EF4-FFF2-40B4-BE49-F238E27FC236}">
                    <a16:creationId xmlns:a16="http://schemas.microsoft.com/office/drawing/2014/main" id="{60743089-7BBE-7A47-8B6F-9BA958266B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2541" y="3271013"/>
                <a:ext cx="220510" cy="20009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12" name="TextBox 65">
                <a:extLst>
                  <a:ext uri="{FF2B5EF4-FFF2-40B4-BE49-F238E27FC236}">
                    <a16:creationId xmlns:a16="http://schemas.microsoft.com/office/drawing/2014/main" id="{97AE9EDF-FCD8-A44E-830F-C938E1028A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21701" y="3197503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2</a:t>
                </a:r>
              </a:p>
            </p:txBody>
          </p:sp>
        </p:grp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AED8E6B2-55F7-A842-BF00-1FDEAB5B96FB}"/>
              </a:ext>
            </a:extLst>
          </p:cNvPr>
          <p:cNvGrpSpPr>
            <a:grpSpLocks/>
          </p:cNvGrpSpPr>
          <p:nvPr/>
        </p:nvGrpSpPr>
        <p:grpSpPr bwMode="auto">
          <a:xfrm>
            <a:off x="8888335" y="4585559"/>
            <a:ext cx="347663" cy="754062"/>
            <a:chOff x="2797204" y="2989241"/>
            <a:chExt cx="347099" cy="755477"/>
          </a:xfrm>
        </p:grpSpPr>
        <p:sp>
          <p:nvSpPr>
            <p:cNvPr id="214" name="Rectangle 67">
              <a:extLst>
                <a:ext uri="{FF2B5EF4-FFF2-40B4-BE49-F238E27FC236}">
                  <a16:creationId xmlns:a16="http://schemas.microsoft.com/office/drawing/2014/main" id="{17877A5D-7221-1B44-A820-C6CA50DDF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7204" y="2989241"/>
              <a:ext cx="347099" cy="755477"/>
            </a:xfrm>
            <a:prstGeom prst="rect">
              <a:avLst/>
            </a:prstGeom>
            <a:solidFill>
              <a:srgbClr val="FF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15" name="Group 68">
              <a:extLst>
                <a:ext uri="{FF2B5EF4-FFF2-40B4-BE49-F238E27FC236}">
                  <a16:creationId xmlns:a16="http://schemas.microsoft.com/office/drawing/2014/main" id="{971AF330-877D-B346-8636-720417511D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1701" y="3197503"/>
              <a:ext cx="298780" cy="338554"/>
              <a:chOff x="2821701" y="3197503"/>
              <a:chExt cx="298780" cy="338554"/>
            </a:xfrm>
          </p:grpSpPr>
          <p:sp>
            <p:nvSpPr>
              <p:cNvPr id="216" name="Oval 69">
                <a:extLst>
                  <a:ext uri="{FF2B5EF4-FFF2-40B4-BE49-F238E27FC236}">
                    <a16:creationId xmlns:a16="http://schemas.microsoft.com/office/drawing/2014/main" id="{BBC6CE4C-69C6-3442-856D-E7AE545D2A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2541" y="3271013"/>
                <a:ext cx="220510" cy="20009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17" name="TextBox 70">
                <a:extLst>
                  <a:ext uri="{FF2B5EF4-FFF2-40B4-BE49-F238E27FC236}">
                    <a16:creationId xmlns:a16="http://schemas.microsoft.com/office/drawing/2014/main" id="{6651BEED-1878-374C-8A7F-971D8CFEEA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21701" y="3197503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4</a:t>
                </a:r>
              </a:p>
            </p:txBody>
          </p:sp>
        </p:grp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2C52832B-CB92-454D-9FA5-397F33ED018E}"/>
              </a:ext>
            </a:extLst>
          </p:cNvPr>
          <p:cNvGrpSpPr>
            <a:grpSpLocks/>
          </p:cNvGrpSpPr>
          <p:nvPr/>
        </p:nvGrpSpPr>
        <p:grpSpPr bwMode="auto">
          <a:xfrm>
            <a:off x="9950373" y="4593496"/>
            <a:ext cx="347662" cy="755650"/>
            <a:chOff x="997686" y="3954289"/>
            <a:chExt cx="347099" cy="755477"/>
          </a:xfrm>
        </p:grpSpPr>
        <p:sp>
          <p:nvSpPr>
            <p:cNvPr id="219" name="Rectangle 72">
              <a:extLst>
                <a:ext uri="{FF2B5EF4-FFF2-40B4-BE49-F238E27FC236}">
                  <a16:creationId xmlns:a16="http://schemas.microsoft.com/office/drawing/2014/main" id="{E8EB6424-F905-7341-B066-9F8E5F627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7686" y="3954289"/>
              <a:ext cx="347099" cy="755477"/>
            </a:xfrm>
            <a:prstGeom prst="rect">
              <a:avLst/>
            </a:prstGeom>
            <a:solidFill>
              <a:srgbClr val="00B05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20" name="Group 73">
              <a:extLst>
                <a:ext uri="{FF2B5EF4-FFF2-40B4-BE49-F238E27FC236}">
                  <a16:creationId xmlns:a16="http://schemas.microsoft.com/office/drawing/2014/main" id="{EAE329E5-B657-7E46-AF92-0B794854B2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2183" y="4162551"/>
              <a:ext cx="298780" cy="338554"/>
              <a:chOff x="2821701" y="3197503"/>
              <a:chExt cx="298780" cy="338554"/>
            </a:xfrm>
          </p:grpSpPr>
          <p:sp>
            <p:nvSpPr>
              <p:cNvPr id="221" name="Oval 74">
                <a:extLst>
                  <a:ext uri="{FF2B5EF4-FFF2-40B4-BE49-F238E27FC236}">
                    <a16:creationId xmlns:a16="http://schemas.microsoft.com/office/drawing/2014/main" id="{14299EB1-5355-4344-8A2B-DA7E42F81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2541" y="3271013"/>
                <a:ext cx="220510" cy="20009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2" name="TextBox 75">
                <a:extLst>
                  <a:ext uri="{FF2B5EF4-FFF2-40B4-BE49-F238E27FC236}">
                    <a16:creationId xmlns:a16="http://schemas.microsoft.com/office/drawing/2014/main" id="{0910BB6C-C974-2D4C-91BD-0C41CB78E0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21701" y="3197503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5</a:t>
                </a: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A414A69-7A4D-E94C-9166-A43D26F738FB}"/>
              </a:ext>
            </a:extLst>
          </p:cNvPr>
          <p:cNvGrpSpPr/>
          <p:nvPr/>
        </p:nvGrpSpPr>
        <p:grpSpPr>
          <a:xfrm>
            <a:off x="6976985" y="4182334"/>
            <a:ext cx="3978275" cy="1506537"/>
            <a:chOff x="6976985" y="4182334"/>
            <a:chExt cx="3978275" cy="1506537"/>
          </a:xfrm>
        </p:grpSpPr>
        <p:cxnSp>
          <p:nvCxnSpPr>
            <p:cNvPr id="196" name="Straight Connector 49">
              <a:extLst>
                <a:ext uri="{FF2B5EF4-FFF2-40B4-BE49-F238E27FC236}">
                  <a16:creationId xmlns:a16="http://schemas.microsoft.com/office/drawing/2014/main" id="{09FBCBE2-0BE6-0B41-8BDC-3994B6A0EEA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723110" y="4580796"/>
              <a:ext cx="323056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7" name="Straight Connector 50">
              <a:extLst>
                <a:ext uri="{FF2B5EF4-FFF2-40B4-BE49-F238E27FC236}">
                  <a16:creationId xmlns:a16="http://schemas.microsoft.com/office/drawing/2014/main" id="{7F18FA76-7AB2-2240-83F5-7ECCE2B7610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724698" y="5352321"/>
              <a:ext cx="323056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3" name="TextBox 126">
              <a:extLst>
                <a:ext uri="{FF2B5EF4-FFF2-40B4-BE49-F238E27FC236}">
                  <a16:creationId xmlns:a16="http://schemas.microsoft.com/office/drawing/2014/main" id="{0D4C74E0-D72A-AB40-AFD9-B2B842FE17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76985" y="4182334"/>
              <a:ext cx="80645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arrivals</a:t>
              </a:r>
            </a:p>
          </p:txBody>
        </p:sp>
        <p:sp>
          <p:nvSpPr>
            <p:cNvPr id="274" name="TextBox 127">
              <a:extLst>
                <a:ext uri="{FF2B5EF4-FFF2-40B4-BE49-F238E27FC236}">
                  <a16:creationId xmlns:a16="http://schemas.microsoft.com/office/drawing/2014/main" id="{53975E93-967F-ED41-83F1-9D88A69650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0798" y="5380896"/>
              <a:ext cx="108743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departures</a:t>
              </a:r>
            </a:p>
          </p:txBody>
        </p:sp>
        <p:sp>
          <p:nvSpPr>
            <p:cNvPr id="275" name="TextBox 128">
              <a:extLst>
                <a:ext uri="{FF2B5EF4-FFF2-40B4-BE49-F238E27FC236}">
                  <a16:creationId xmlns:a16="http://schemas.microsoft.com/office/drawing/2014/main" id="{B40D0F1D-D7DC-5742-9077-05BB3F4748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3023" y="4687159"/>
              <a:ext cx="860425" cy="593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27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packet in service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77129A8-85BC-6440-85AB-254D43D1F548}"/>
              </a:ext>
            </a:extLst>
          </p:cNvPr>
          <p:cNvGrpSpPr/>
          <p:nvPr/>
        </p:nvGrpSpPr>
        <p:grpSpPr>
          <a:xfrm>
            <a:off x="7015641" y="2371233"/>
            <a:ext cx="563235" cy="169985"/>
            <a:chOff x="6268765" y="2496876"/>
            <a:chExt cx="563235" cy="169985"/>
          </a:xfrm>
        </p:grpSpPr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DA779E9A-02A9-6644-AD69-61CB27E5FD57}"/>
                </a:ext>
              </a:extLst>
            </p:cNvPr>
            <p:cNvCxnSpPr/>
            <p:nvPr/>
          </p:nvCxnSpPr>
          <p:spPr>
            <a:xfrm>
              <a:off x="6268765" y="2496876"/>
              <a:ext cx="56270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EC9A69F9-D799-2D40-8176-B02399B60E4C}"/>
                </a:ext>
              </a:extLst>
            </p:cNvPr>
            <p:cNvCxnSpPr/>
            <p:nvPr/>
          </p:nvCxnSpPr>
          <p:spPr>
            <a:xfrm>
              <a:off x="6269292" y="2666861"/>
              <a:ext cx="562708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2529E63-DBF0-6744-92EC-AF13D4CB549F}"/>
              </a:ext>
            </a:extLst>
          </p:cNvPr>
          <p:cNvGrpSpPr/>
          <p:nvPr/>
        </p:nvGrpSpPr>
        <p:grpSpPr>
          <a:xfrm>
            <a:off x="10518514" y="2335168"/>
            <a:ext cx="563235" cy="352190"/>
            <a:chOff x="6268765" y="2496876"/>
            <a:chExt cx="563235" cy="169985"/>
          </a:xfrm>
        </p:grpSpPr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11813BBB-45F9-4545-A44C-AB5AAFCFF57C}"/>
                </a:ext>
              </a:extLst>
            </p:cNvPr>
            <p:cNvCxnSpPr/>
            <p:nvPr/>
          </p:nvCxnSpPr>
          <p:spPr>
            <a:xfrm>
              <a:off x="6268765" y="2496876"/>
              <a:ext cx="56270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87AFC330-0A49-7843-90F0-1955543FA463}"/>
                </a:ext>
              </a:extLst>
            </p:cNvPr>
            <p:cNvCxnSpPr/>
            <p:nvPr/>
          </p:nvCxnSpPr>
          <p:spPr>
            <a:xfrm>
              <a:off x="6269292" y="2666861"/>
              <a:ext cx="562708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Content Placeholder 1">
            <a:extLst>
              <a:ext uri="{FF2B5EF4-FFF2-40B4-BE49-F238E27FC236}">
                <a16:creationId xmlns:a16="http://schemas.microsoft.com/office/drawing/2014/main" id="{F749212D-A689-B143-9931-DD5E944728A3}"/>
              </a:ext>
            </a:extLst>
          </p:cNvPr>
          <p:cNvSpPr txBox="1">
            <a:spLocks/>
          </p:cNvSpPr>
          <p:nvPr/>
        </p:nvSpPr>
        <p:spPr>
          <a:xfrm>
            <a:off x="767862" y="3915571"/>
            <a:ext cx="5084299" cy="1962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5938" marR="0" lvl="0" indent="-2809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send packet from highest priority queue that has buffered packets</a:t>
            </a:r>
          </a:p>
          <a:p>
            <a:pPr marL="804863" marR="0" lvl="1" indent="-2270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FCFS within priority class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B5BFDA1-472B-D44C-AF4F-687F704E3348}"/>
              </a:ext>
            </a:extLst>
          </p:cNvPr>
          <p:cNvGrpSpPr/>
          <p:nvPr/>
        </p:nvGrpSpPr>
        <p:grpSpPr>
          <a:xfrm>
            <a:off x="7671174" y="3917372"/>
            <a:ext cx="298450" cy="651303"/>
            <a:chOff x="7398516" y="3578212"/>
            <a:chExt cx="298450" cy="651303"/>
          </a:xfrm>
        </p:grpSpPr>
        <p:sp>
          <p:nvSpPr>
            <p:cNvPr id="246" name="Oval 99">
              <a:extLst>
                <a:ext uri="{FF2B5EF4-FFF2-40B4-BE49-F238E27FC236}">
                  <a16:creationId xmlns:a16="http://schemas.microsoft.com/office/drawing/2014/main" id="{0A08FE43-AF40-AA44-97C2-598083D1E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0043" y="3649200"/>
              <a:ext cx="220266" cy="200218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7" name="TextBox 100">
              <a:extLst>
                <a:ext uri="{FF2B5EF4-FFF2-40B4-BE49-F238E27FC236}">
                  <a16:creationId xmlns:a16="http://schemas.microsoft.com/office/drawing/2014/main" id="{FC5974ED-B537-5F40-8FAE-38F177C67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8516" y="3578212"/>
              <a:ext cx="298450" cy="338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1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B55FAFA-386D-5447-BC0E-EB7887B8FEFD}"/>
                </a:ext>
              </a:extLst>
            </p:cNvPr>
            <p:cNvCxnSpPr>
              <a:cxnSpLocks/>
            </p:cNvCxnSpPr>
            <p:nvPr/>
          </p:nvCxnSpPr>
          <p:spPr>
            <a:xfrm>
              <a:off x="7551281" y="3850455"/>
              <a:ext cx="0" cy="37906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BBB26098-DF2F-704A-9CE3-477B4A4088E8}"/>
              </a:ext>
            </a:extLst>
          </p:cNvPr>
          <p:cNvGrpSpPr/>
          <p:nvPr/>
        </p:nvGrpSpPr>
        <p:grpSpPr>
          <a:xfrm>
            <a:off x="7966553" y="3920142"/>
            <a:ext cx="298450" cy="651303"/>
            <a:chOff x="7398516" y="3578212"/>
            <a:chExt cx="298450" cy="651303"/>
          </a:xfrm>
        </p:grpSpPr>
        <p:sp>
          <p:nvSpPr>
            <p:cNvPr id="143" name="Oval 99">
              <a:extLst>
                <a:ext uri="{FF2B5EF4-FFF2-40B4-BE49-F238E27FC236}">
                  <a16:creationId xmlns:a16="http://schemas.microsoft.com/office/drawing/2014/main" id="{1FE7763F-DEFC-0445-A67D-64E5AE180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0043" y="3649200"/>
              <a:ext cx="220266" cy="200218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4" name="TextBox 100">
              <a:extLst>
                <a:ext uri="{FF2B5EF4-FFF2-40B4-BE49-F238E27FC236}">
                  <a16:creationId xmlns:a16="http://schemas.microsoft.com/office/drawing/2014/main" id="{4A02E4C3-DE29-4645-A913-F3187EB582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8516" y="3578212"/>
              <a:ext cx="298450" cy="338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3</a:t>
              </a:r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CB4D562C-391A-154A-B9C0-DCBC67DEF7B3}"/>
                </a:ext>
              </a:extLst>
            </p:cNvPr>
            <p:cNvCxnSpPr>
              <a:cxnSpLocks/>
            </p:cNvCxnSpPr>
            <p:nvPr/>
          </p:nvCxnSpPr>
          <p:spPr>
            <a:xfrm>
              <a:off x="7551281" y="3850455"/>
              <a:ext cx="0" cy="37906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C04C0CEA-EE95-7C45-9F9E-3251EBAE6CAD}"/>
              </a:ext>
            </a:extLst>
          </p:cNvPr>
          <p:cNvGrpSpPr/>
          <p:nvPr/>
        </p:nvGrpSpPr>
        <p:grpSpPr>
          <a:xfrm>
            <a:off x="8574489" y="3916263"/>
            <a:ext cx="298450" cy="651303"/>
            <a:chOff x="7398516" y="3578212"/>
            <a:chExt cx="298450" cy="651303"/>
          </a:xfrm>
        </p:grpSpPr>
        <p:sp>
          <p:nvSpPr>
            <p:cNvPr id="147" name="Oval 99">
              <a:extLst>
                <a:ext uri="{FF2B5EF4-FFF2-40B4-BE49-F238E27FC236}">
                  <a16:creationId xmlns:a16="http://schemas.microsoft.com/office/drawing/2014/main" id="{AAFD89C4-864D-F34B-A82D-1BB2852456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0043" y="3649200"/>
              <a:ext cx="220266" cy="200218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8" name="TextBox 100">
              <a:extLst>
                <a:ext uri="{FF2B5EF4-FFF2-40B4-BE49-F238E27FC236}">
                  <a16:creationId xmlns:a16="http://schemas.microsoft.com/office/drawing/2014/main" id="{131EAF45-AA88-C248-A0B3-290327B798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8516" y="3578212"/>
              <a:ext cx="298450" cy="338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4</a:t>
              </a:r>
            </a:p>
          </p:txBody>
        </p: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B0FAAC14-1425-6443-B0A5-5CBC5E66DC31}"/>
                </a:ext>
              </a:extLst>
            </p:cNvPr>
            <p:cNvCxnSpPr>
              <a:cxnSpLocks/>
            </p:cNvCxnSpPr>
            <p:nvPr/>
          </p:nvCxnSpPr>
          <p:spPr>
            <a:xfrm>
              <a:off x="7551281" y="3850455"/>
              <a:ext cx="0" cy="37906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16912A4-6BD9-FB48-8EF7-0DB862FE810A}"/>
              </a:ext>
            </a:extLst>
          </p:cNvPr>
          <p:cNvGrpSpPr/>
          <p:nvPr/>
        </p:nvGrpSpPr>
        <p:grpSpPr>
          <a:xfrm>
            <a:off x="7829819" y="3644517"/>
            <a:ext cx="298450" cy="927483"/>
            <a:chOff x="6725889" y="3647842"/>
            <a:chExt cx="298450" cy="927483"/>
          </a:xfrm>
        </p:grpSpPr>
        <p:sp>
          <p:nvSpPr>
            <p:cNvPr id="153" name="Oval 89">
              <a:extLst>
                <a:ext uri="{FF2B5EF4-FFF2-40B4-BE49-F238E27FC236}">
                  <a16:creationId xmlns:a16="http://schemas.microsoft.com/office/drawing/2014/main" id="{DB6F42F1-F3D1-9241-AFE5-67FBD8ACE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9258" y="3722164"/>
              <a:ext cx="220266" cy="200238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B050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4" name="TextBox 90">
              <a:extLst>
                <a:ext uri="{FF2B5EF4-FFF2-40B4-BE49-F238E27FC236}">
                  <a16:creationId xmlns:a16="http://schemas.microsoft.com/office/drawing/2014/main" id="{D3EE74DA-4F35-BD42-A402-E5709C9941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5889" y="3647842"/>
              <a:ext cx="298450" cy="338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2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5ED8863-F045-6C4F-8410-611648593128}"/>
                </a:ext>
              </a:extLst>
            </p:cNvPr>
            <p:cNvCxnSpPr/>
            <p:nvPr/>
          </p:nvCxnSpPr>
          <p:spPr>
            <a:xfrm>
              <a:off x="6866312" y="3920282"/>
              <a:ext cx="0" cy="655043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9D42AA4F-FBF9-CC40-8705-7E68F9D30BB8}"/>
              </a:ext>
            </a:extLst>
          </p:cNvPr>
          <p:cNvGrpSpPr/>
          <p:nvPr/>
        </p:nvGrpSpPr>
        <p:grpSpPr>
          <a:xfrm>
            <a:off x="9807544" y="3925685"/>
            <a:ext cx="298450" cy="647977"/>
            <a:chOff x="7405166" y="3581538"/>
            <a:chExt cx="298450" cy="647977"/>
          </a:xfrm>
        </p:grpSpPr>
        <p:sp>
          <p:nvSpPr>
            <p:cNvPr id="277" name="Oval 99">
              <a:extLst>
                <a:ext uri="{FF2B5EF4-FFF2-40B4-BE49-F238E27FC236}">
                  <a16:creationId xmlns:a16="http://schemas.microsoft.com/office/drawing/2014/main" id="{ED4C12D3-CD45-C940-B0F8-78FF1990B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0043" y="3649200"/>
              <a:ext cx="220266" cy="200218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B050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8" name="TextBox 100">
              <a:extLst>
                <a:ext uri="{FF2B5EF4-FFF2-40B4-BE49-F238E27FC236}">
                  <a16:creationId xmlns:a16="http://schemas.microsoft.com/office/drawing/2014/main" id="{E3B96439-708C-5041-BAA5-E79EF5FA9D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5166" y="3581538"/>
              <a:ext cx="298450" cy="338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5</a:t>
              </a:r>
            </a:p>
          </p:txBody>
        </p:sp>
        <p:cxnSp>
          <p:nvCxnSpPr>
            <p:cNvPr id="279" name="Straight Arrow Connector 278">
              <a:extLst>
                <a:ext uri="{FF2B5EF4-FFF2-40B4-BE49-F238E27FC236}">
                  <a16:creationId xmlns:a16="http://schemas.microsoft.com/office/drawing/2014/main" id="{F92783F0-8C2B-C34F-B314-E5566258AF39}"/>
                </a:ext>
              </a:extLst>
            </p:cNvPr>
            <p:cNvCxnSpPr>
              <a:cxnSpLocks/>
            </p:cNvCxnSpPr>
            <p:nvPr/>
          </p:nvCxnSpPr>
          <p:spPr>
            <a:xfrm>
              <a:off x="7551281" y="3850455"/>
              <a:ext cx="0" cy="37906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183055A-5BE8-A942-8605-57EA41C15EAA}"/>
              </a:ext>
            </a:extLst>
          </p:cNvPr>
          <p:cNvGrpSpPr/>
          <p:nvPr/>
        </p:nvGrpSpPr>
        <p:grpSpPr>
          <a:xfrm>
            <a:off x="8029730" y="5366143"/>
            <a:ext cx="298450" cy="651728"/>
            <a:chOff x="7384663" y="5459245"/>
            <a:chExt cx="298450" cy="651728"/>
          </a:xfrm>
        </p:grpSpPr>
        <p:sp>
          <p:nvSpPr>
            <p:cNvPr id="281" name="Oval 99">
              <a:extLst>
                <a:ext uri="{FF2B5EF4-FFF2-40B4-BE49-F238E27FC236}">
                  <a16:creationId xmlns:a16="http://schemas.microsoft.com/office/drawing/2014/main" id="{9934B476-1895-D149-A552-448E1310E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6190" y="5843206"/>
              <a:ext cx="220266" cy="200218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2" name="TextBox 100">
              <a:extLst>
                <a:ext uri="{FF2B5EF4-FFF2-40B4-BE49-F238E27FC236}">
                  <a16:creationId xmlns:a16="http://schemas.microsoft.com/office/drawing/2014/main" id="{0B65A5ED-22FF-694D-A8CF-CD58B7906C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4663" y="5772218"/>
              <a:ext cx="298450" cy="338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1</a:t>
              </a:r>
            </a:p>
          </p:txBody>
        </p: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880B4985-A2E7-9840-89DB-43CD1C32889B}"/>
                </a:ext>
              </a:extLst>
            </p:cNvPr>
            <p:cNvCxnSpPr>
              <a:cxnSpLocks/>
            </p:cNvCxnSpPr>
            <p:nvPr/>
          </p:nvCxnSpPr>
          <p:spPr>
            <a:xfrm>
              <a:off x="7537428" y="5459245"/>
              <a:ext cx="0" cy="37906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08BFC867-D14D-3144-B81A-791B84130F74}"/>
              </a:ext>
            </a:extLst>
          </p:cNvPr>
          <p:cNvGrpSpPr/>
          <p:nvPr/>
        </p:nvGrpSpPr>
        <p:grpSpPr>
          <a:xfrm>
            <a:off x="8381636" y="5365589"/>
            <a:ext cx="298450" cy="651728"/>
            <a:chOff x="7391313" y="5459245"/>
            <a:chExt cx="298450" cy="651728"/>
          </a:xfrm>
        </p:grpSpPr>
        <p:sp>
          <p:nvSpPr>
            <p:cNvPr id="285" name="Oval 99">
              <a:extLst>
                <a:ext uri="{FF2B5EF4-FFF2-40B4-BE49-F238E27FC236}">
                  <a16:creationId xmlns:a16="http://schemas.microsoft.com/office/drawing/2014/main" id="{BCA5C7D8-492C-6D4C-A709-3454D0AAD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6190" y="5843206"/>
              <a:ext cx="220266" cy="200218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6" name="TextBox 100">
              <a:extLst>
                <a:ext uri="{FF2B5EF4-FFF2-40B4-BE49-F238E27FC236}">
                  <a16:creationId xmlns:a16="http://schemas.microsoft.com/office/drawing/2014/main" id="{56C67F63-AD2F-904B-A5F0-CB27613587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1313" y="5772218"/>
              <a:ext cx="298450" cy="338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3</a:t>
              </a:r>
            </a:p>
          </p:txBody>
        </p:sp>
        <p:cxnSp>
          <p:nvCxnSpPr>
            <p:cNvPr id="287" name="Straight Arrow Connector 286">
              <a:extLst>
                <a:ext uri="{FF2B5EF4-FFF2-40B4-BE49-F238E27FC236}">
                  <a16:creationId xmlns:a16="http://schemas.microsoft.com/office/drawing/2014/main" id="{CED90D14-0E45-5341-B1F1-814D49A675B5}"/>
                </a:ext>
              </a:extLst>
            </p:cNvPr>
            <p:cNvCxnSpPr>
              <a:cxnSpLocks/>
            </p:cNvCxnSpPr>
            <p:nvPr/>
          </p:nvCxnSpPr>
          <p:spPr>
            <a:xfrm>
              <a:off x="7537428" y="5459245"/>
              <a:ext cx="0" cy="37906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6AD51B82-2C86-C848-B33C-7B11C8FA3B57}"/>
              </a:ext>
            </a:extLst>
          </p:cNvPr>
          <p:cNvGrpSpPr/>
          <p:nvPr/>
        </p:nvGrpSpPr>
        <p:grpSpPr>
          <a:xfrm>
            <a:off x="8736867" y="5365034"/>
            <a:ext cx="298450" cy="651727"/>
            <a:chOff x="7391313" y="5459245"/>
            <a:chExt cx="298450" cy="651727"/>
          </a:xfrm>
        </p:grpSpPr>
        <p:sp>
          <p:nvSpPr>
            <p:cNvPr id="289" name="Oval 99">
              <a:extLst>
                <a:ext uri="{FF2B5EF4-FFF2-40B4-BE49-F238E27FC236}">
                  <a16:creationId xmlns:a16="http://schemas.microsoft.com/office/drawing/2014/main" id="{8B751EE7-2235-4048-BC78-0782B52B6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6190" y="5843206"/>
              <a:ext cx="220266" cy="200218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B050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0" name="TextBox 100">
              <a:extLst>
                <a:ext uri="{FF2B5EF4-FFF2-40B4-BE49-F238E27FC236}">
                  <a16:creationId xmlns:a16="http://schemas.microsoft.com/office/drawing/2014/main" id="{B8507147-FC4D-1542-A3A7-90596BEFDB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1313" y="5772217"/>
              <a:ext cx="298450" cy="338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2</a:t>
              </a:r>
            </a:p>
          </p:txBody>
        </p:sp>
        <p:cxnSp>
          <p:nvCxnSpPr>
            <p:cNvPr id="291" name="Straight Arrow Connector 290">
              <a:extLst>
                <a:ext uri="{FF2B5EF4-FFF2-40B4-BE49-F238E27FC236}">
                  <a16:creationId xmlns:a16="http://schemas.microsoft.com/office/drawing/2014/main" id="{F74942C4-4354-FE45-B718-B6E99CA1D39F}"/>
                </a:ext>
              </a:extLst>
            </p:cNvPr>
            <p:cNvCxnSpPr>
              <a:cxnSpLocks/>
            </p:cNvCxnSpPr>
            <p:nvPr/>
          </p:nvCxnSpPr>
          <p:spPr>
            <a:xfrm>
              <a:off x="7537428" y="5459245"/>
              <a:ext cx="0" cy="37906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CED60DF8-B507-0E4E-8EFC-684EF5836E2E}"/>
              </a:ext>
            </a:extLst>
          </p:cNvPr>
          <p:cNvGrpSpPr/>
          <p:nvPr/>
        </p:nvGrpSpPr>
        <p:grpSpPr>
          <a:xfrm>
            <a:off x="9086001" y="5365035"/>
            <a:ext cx="298450" cy="651728"/>
            <a:chOff x="7391313" y="5459245"/>
            <a:chExt cx="298450" cy="651728"/>
          </a:xfrm>
        </p:grpSpPr>
        <p:sp>
          <p:nvSpPr>
            <p:cNvPr id="293" name="Oval 99">
              <a:extLst>
                <a:ext uri="{FF2B5EF4-FFF2-40B4-BE49-F238E27FC236}">
                  <a16:creationId xmlns:a16="http://schemas.microsoft.com/office/drawing/2014/main" id="{52D8440D-1B32-3B45-A2B4-B9EB99F22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6190" y="5843206"/>
              <a:ext cx="220266" cy="200218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4" name="TextBox 100">
              <a:extLst>
                <a:ext uri="{FF2B5EF4-FFF2-40B4-BE49-F238E27FC236}">
                  <a16:creationId xmlns:a16="http://schemas.microsoft.com/office/drawing/2014/main" id="{F6D396E6-A748-A548-A25E-DD22B2CA3B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1313" y="5772218"/>
              <a:ext cx="298450" cy="338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4</a:t>
              </a:r>
            </a:p>
          </p:txBody>
        </p:sp>
        <p:cxnSp>
          <p:nvCxnSpPr>
            <p:cNvPr id="295" name="Straight Arrow Connector 294">
              <a:extLst>
                <a:ext uri="{FF2B5EF4-FFF2-40B4-BE49-F238E27FC236}">
                  <a16:creationId xmlns:a16="http://schemas.microsoft.com/office/drawing/2014/main" id="{114BECB2-1F39-4842-A148-3F058B5E87B9}"/>
                </a:ext>
              </a:extLst>
            </p:cNvPr>
            <p:cNvCxnSpPr>
              <a:cxnSpLocks/>
            </p:cNvCxnSpPr>
            <p:nvPr/>
          </p:nvCxnSpPr>
          <p:spPr>
            <a:xfrm>
              <a:off x="7537428" y="5459245"/>
              <a:ext cx="0" cy="37906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A49EEF46-5C0F-1641-93E3-C585EB817C3A}"/>
              </a:ext>
            </a:extLst>
          </p:cNvPr>
          <p:cNvGrpSpPr/>
          <p:nvPr/>
        </p:nvGrpSpPr>
        <p:grpSpPr>
          <a:xfrm>
            <a:off x="10159452" y="5361155"/>
            <a:ext cx="298450" cy="651727"/>
            <a:chOff x="7391313" y="5459245"/>
            <a:chExt cx="298450" cy="651727"/>
          </a:xfrm>
        </p:grpSpPr>
        <p:sp>
          <p:nvSpPr>
            <p:cNvPr id="297" name="Oval 99">
              <a:extLst>
                <a:ext uri="{FF2B5EF4-FFF2-40B4-BE49-F238E27FC236}">
                  <a16:creationId xmlns:a16="http://schemas.microsoft.com/office/drawing/2014/main" id="{3DCA5832-DE2D-764A-99B6-A02073476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6190" y="5843206"/>
              <a:ext cx="220266" cy="200218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B050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8" name="TextBox 100">
              <a:extLst>
                <a:ext uri="{FF2B5EF4-FFF2-40B4-BE49-F238E27FC236}">
                  <a16:creationId xmlns:a16="http://schemas.microsoft.com/office/drawing/2014/main" id="{5B31099F-7256-BD4F-88BF-DDDC029150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1313" y="5772217"/>
              <a:ext cx="298450" cy="338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5</a:t>
              </a:r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299E53A8-3472-E546-8464-2381D0D10BDC}"/>
                </a:ext>
              </a:extLst>
            </p:cNvPr>
            <p:cNvCxnSpPr>
              <a:cxnSpLocks/>
            </p:cNvCxnSpPr>
            <p:nvPr/>
          </p:nvCxnSpPr>
          <p:spPr>
            <a:xfrm>
              <a:off x="7537428" y="5459245"/>
              <a:ext cx="0" cy="37906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Slide Number Placeholder 4">
            <a:extLst>
              <a:ext uri="{FF2B5EF4-FFF2-40B4-BE49-F238E27FC236}">
                <a16:creationId xmlns:a16="http://schemas.microsoft.com/office/drawing/2014/main" id="{B39E7F7E-5ABD-0848-8F48-93D47E0EA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38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673C0F-EEA6-3549-BFCE-D83173D8E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890" y="1409359"/>
            <a:ext cx="5155396" cy="251328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en-US" sz="3200" i="1" dirty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Round Robin (RR) scheduling:</a:t>
            </a:r>
          </a:p>
          <a:p>
            <a:pPr marL="461963" indent="-223838"/>
            <a:r>
              <a:rPr lang="en-US" altLang="en-US" sz="3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arriving traffic classified, queued by class</a:t>
            </a:r>
          </a:p>
          <a:p>
            <a:pPr marL="804863" lvl="1" indent="-223838"/>
            <a:r>
              <a:rPr lang="en-US" altLang="en-US" sz="28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any header fields can be used for classification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Scheduling policies: round robin</a:t>
            </a:r>
            <a:endParaRPr lang="en-US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F8A8ADF-5F32-994F-BC3B-330DE15D2284}"/>
              </a:ext>
            </a:extLst>
          </p:cNvPr>
          <p:cNvCxnSpPr/>
          <p:nvPr/>
        </p:nvCxnSpPr>
        <p:spPr>
          <a:xfrm>
            <a:off x="10755082" y="4071258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25">
            <a:extLst>
              <a:ext uri="{FF2B5EF4-FFF2-40B4-BE49-F238E27FC236}">
                <a16:creationId xmlns:a16="http://schemas.microsoft.com/office/drawing/2014/main" id="{5E20D4A5-ECB9-AC43-B9A4-23F1ACC6B544}"/>
              </a:ext>
            </a:extLst>
          </p:cNvPr>
          <p:cNvGrpSpPr>
            <a:grpSpLocks/>
          </p:cNvGrpSpPr>
          <p:nvPr/>
        </p:nvGrpSpPr>
        <p:grpSpPr bwMode="auto">
          <a:xfrm>
            <a:off x="7990116" y="2719344"/>
            <a:ext cx="1274199" cy="760001"/>
            <a:chOff x="1670312" y="2562997"/>
            <a:chExt cx="940317" cy="565219"/>
          </a:xfrm>
        </p:grpSpPr>
        <p:grpSp>
          <p:nvGrpSpPr>
            <p:cNvPr id="142" name="Group 28">
              <a:extLst>
                <a:ext uri="{FF2B5EF4-FFF2-40B4-BE49-F238E27FC236}">
                  <a16:creationId xmlns:a16="http://schemas.microsoft.com/office/drawing/2014/main" id="{0D74CDDD-C99A-B947-9EFD-CBD75E4B48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0312" y="2562997"/>
              <a:ext cx="929822" cy="565219"/>
              <a:chOff x="1670312" y="2562997"/>
              <a:chExt cx="929822" cy="565219"/>
            </a:xfrm>
          </p:grpSpPr>
          <p:sp>
            <p:nvSpPr>
              <p:cNvPr id="144" name="Rectangle 30">
                <a:extLst>
                  <a:ext uri="{FF2B5EF4-FFF2-40B4-BE49-F238E27FC236}">
                    <a16:creationId xmlns:a16="http://schemas.microsoft.com/office/drawing/2014/main" id="{5BA4441C-4DBA-5C43-9B95-11C0A5BE57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312" y="2562997"/>
                <a:ext cx="929822" cy="56315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145" name="Straight Connector 31">
                <a:extLst>
                  <a:ext uri="{FF2B5EF4-FFF2-40B4-BE49-F238E27FC236}">
                    <a16:creationId xmlns:a16="http://schemas.microsoft.com/office/drawing/2014/main" id="{770065E7-2AFF-9749-B481-CA28AC0942E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786358" y="256753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6" name="Straight Connector 32">
                <a:extLst>
                  <a:ext uri="{FF2B5EF4-FFF2-40B4-BE49-F238E27FC236}">
                    <a16:creationId xmlns:a16="http://schemas.microsoft.com/office/drawing/2014/main" id="{539B04A0-6232-674F-9C18-A238D11AEBD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911544" y="2566974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7" name="Straight Connector 33">
                <a:extLst>
                  <a:ext uri="{FF2B5EF4-FFF2-40B4-BE49-F238E27FC236}">
                    <a16:creationId xmlns:a16="http://schemas.microsoft.com/office/drawing/2014/main" id="{5A314D63-4A94-934B-B80A-574E64C1FC9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027659" y="257032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8" name="Straight Connector 34">
                <a:extLst>
                  <a:ext uri="{FF2B5EF4-FFF2-40B4-BE49-F238E27FC236}">
                    <a16:creationId xmlns:a16="http://schemas.microsoft.com/office/drawing/2014/main" id="{BA121D63-FFE6-C04E-AA14-2DF4C20BE70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134843" y="2564600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9" name="Straight Connector 35">
                <a:extLst>
                  <a:ext uri="{FF2B5EF4-FFF2-40B4-BE49-F238E27FC236}">
                    <a16:creationId xmlns:a16="http://schemas.microsoft.com/office/drawing/2014/main" id="{EE858001-04E3-1143-818E-C81A03EFAB4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244397" y="256669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0" name="Straight Connector 36">
                <a:extLst>
                  <a:ext uri="{FF2B5EF4-FFF2-40B4-BE49-F238E27FC236}">
                    <a16:creationId xmlns:a16="http://schemas.microsoft.com/office/drawing/2014/main" id="{CBF470F2-7828-8D49-A5E2-E9BDE68C615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365675" y="2568786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1" name="Straight Connector 37">
                <a:extLst>
                  <a:ext uri="{FF2B5EF4-FFF2-40B4-BE49-F238E27FC236}">
                    <a16:creationId xmlns:a16="http://schemas.microsoft.com/office/drawing/2014/main" id="{E97A75DC-F010-2C45-B01F-70860A3F93D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483045" y="2566971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43" name="Rectangle 29">
              <a:extLst>
                <a:ext uri="{FF2B5EF4-FFF2-40B4-BE49-F238E27FC236}">
                  <a16:creationId xmlns:a16="http://schemas.microsoft.com/office/drawing/2014/main" id="{D724ED3A-7ACB-D44D-A470-0A8862BA1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6862" y="2571262"/>
              <a:ext cx="693767" cy="552560"/>
            </a:xfrm>
            <a:prstGeom prst="rect">
              <a:avLst/>
            </a:prstGeom>
            <a:solidFill>
              <a:srgbClr val="FF0000">
                <a:alpha val="7097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20" name="Group 25">
            <a:extLst>
              <a:ext uri="{FF2B5EF4-FFF2-40B4-BE49-F238E27FC236}">
                <a16:creationId xmlns:a16="http://schemas.microsoft.com/office/drawing/2014/main" id="{78CE8917-94A5-5F43-9B45-4CF75FDA73E0}"/>
              </a:ext>
            </a:extLst>
          </p:cNvPr>
          <p:cNvGrpSpPr>
            <a:grpSpLocks/>
          </p:cNvGrpSpPr>
          <p:nvPr/>
        </p:nvGrpSpPr>
        <p:grpSpPr bwMode="auto">
          <a:xfrm>
            <a:off x="8007879" y="3655287"/>
            <a:ext cx="1292387" cy="763274"/>
            <a:chOff x="1670312" y="2562997"/>
            <a:chExt cx="940318" cy="565219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60D8E17B-A552-3844-9E03-2A679FC537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0312" y="2562997"/>
              <a:ext cx="929822" cy="565219"/>
              <a:chOff x="1670312" y="2562997"/>
              <a:chExt cx="929822" cy="565219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FB35063A-E9F2-BC4C-A8E9-717E50FE25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312" y="2562997"/>
                <a:ext cx="929822" cy="56315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9C02D04A-A9F5-2845-A7BE-433428BCC56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786358" y="256753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45BE41CA-E190-B348-8E48-9BC46D3CC8D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911544" y="2566974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B5D1529E-4924-C248-881D-B6922DDFDE7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027659" y="257032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11735752-9D7F-6347-A614-D2BFA810945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134843" y="2564600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868C59A4-7FD1-F149-8C50-5744DF74BB7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244397" y="256669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E8AFAF38-FB42-C546-9A05-3826F34FCB7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365675" y="2568786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31962054-FB67-854A-BED8-E660D3B2808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483045" y="2566971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67ACE1BC-0185-2240-B3FE-B81E228E6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5418" y="2571262"/>
              <a:ext cx="375212" cy="552560"/>
            </a:xfrm>
            <a:prstGeom prst="rect">
              <a:avLst/>
            </a:prstGeom>
            <a:solidFill>
              <a:srgbClr val="00B050">
                <a:alpha val="7097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21" name="Group 25">
            <a:extLst>
              <a:ext uri="{FF2B5EF4-FFF2-40B4-BE49-F238E27FC236}">
                <a16:creationId xmlns:a16="http://schemas.microsoft.com/office/drawing/2014/main" id="{BA9911C7-BCF3-0441-8F93-9AAE670E0B0D}"/>
              </a:ext>
            </a:extLst>
          </p:cNvPr>
          <p:cNvGrpSpPr>
            <a:grpSpLocks/>
          </p:cNvGrpSpPr>
          <p:nvPr/>
        </p:nvGrpSpPr>
        <p:grpSpPr bwMode="auto">
          <a:xfrm>
            <a:off x="8004017" y="4563481"/>
            <a:ext cx="1292385" cy="721744"/>
            <a:chOff x="1670312" y="2562997"/>
            <a:chExt cx="940317" cy="565219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DFE00C82-D11B-C34C-BFC4-81E9F9A08B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0312" y="2562997"/>
              <a:ext cx="929822" cy="565219"/>
              <a:chOff x="1670312" y="2562997"/>
              <a:chExt cx="929822" cy="565219"/>
            </a:xfrm>
          </p:grpSpPr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8305CD10-A67D-8049-A130-7D6431365C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312" y="2562997"/>
                <a:ext cx="929822" cy="56315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DD9A96F1-A0D6-6E45-A572-3878A16D9DA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786358" y="256753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61F40E93-7522-5B49-9537-22A358F1F35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911544" y="2566974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2C3669C8-8DC6-1144-A3B6-94CC50CAC7C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027659" y="257032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038A7AFE-85D5-6843-A4D2-59A62B4BF66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134843" y="2564600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8532C686-FF5E-204A-B3B1-08302EDF90F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244397" y="256669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F6C3091D-F490-CF4A-8604-13C657DC184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365675" y="2568786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D8A89B68-81DA-E544-8470-F55B36DAB5B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483045" y="2566971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D236F41-84E2-4F41-887A-68DC8EDF6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1937" y="2571262"/>
              <a:ext cx="478692" cy="552560"/>
            </a:xfrm>
            <a:prstGeom prst="rect">
              <a:avLst/>
            </a:prstGeom>
            <a:solidFill>
              <a:srgbClr val="3333CC">
                <a:alpha val="7097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86" name="Triangle 85">
            <a:extLst>
              <a:ext uri="{FF2B5EF4-FFF2-40B4-BE49-F238E27FC236}">
                <a16:creationId xmlns:a16="http://schemas.microsoft.com/office/drawing/2014/main" id="{4E037740-5ED0-EC4A-8F76-0BD68A8C710B}"/>
              </a:ext>
            </a:extLst>
          </p:cNvPr>
          <p:cNvSpPr/>
          <p:nvPr/>
        </p:nvSpPr>
        <p:spPr>
          <a:xfrm rot="5400000">
            <a:off x="6881445" y="3717354"/>
            <a:ext cx="811706" cy="665402"/>
          </a:xfrm>
          <a:prstGeom prst="triangle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27883BF-A6F9-DE47-88A6-F0CE4216E83C}"/>
              </a:ext>
            </a:extLst>
          </p:cNvPr>
          <p:cNvGrpSpPr/>
          <p:nvPr/>
        </p:nvGrpSpPr>
        <p:grpSpPr>
          <a:xfrm>
            <a:off x="6303665" y="3871966"/>
            <a:ext cx="567187" cy="339970"/>
            <a:chOff x="9460523" y="6049108"/>
            <a:chExt cx="567187" cy="339970"/>
          </a:xfrm>
        </p:grpSpPr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7F5C5A68-B743-7147-8BCF-20B7D5DC9051}"/>
                </a:ext>
              </a:extLst>
            </p:cNvPr>
            <p:cNvCxnSpPr/>
            <p:nvPr/>
          </p:nvCxnSpPr>
          <p:spPr>
            <a:xfrm>
              <a:off x="9460523" y="6049108"/>
              <a:ext cx="56270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449C0F1E-ECD0-B049-A9B5-7870538D7F31}"/>
                </a:ext>
              </a:extLst>
            </p:cNvPr>
            <p:cNvCxnSpPr/>
            <p:nvPr/>
          </p:nvCxnSpPr>
          <p:spPr>
            <a:xfrm>
              <a:off x="9461050" y="6219093"/>
              <a:ext cx="562708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2EBB538C-0DDB-B645-86CF-67A9457818FF}"/>
                </a:ext>
              </a:extLst>
            </p:cNvPr>
            <p:cNvCxnSpPr/>
            <p:nvPr/>
          </p:nvCxnSpPr>
          <p:spPr>
            <a:xfrm>
              <a:off x="9465002" y="6389078"/>
              <a:ext cx="562708" cy="0"/>
            </a:xfrm>
            <a:prstGeom prst="straightConnector1">
              <a:avLst/>
            </a:prstGeom>
            <a:ln w="38100">
              <a:solidFill>
                <a:srgbClr val="33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1D419CE-A5C0-0A4F-85AC-1DB03EB7F28B}"/>
              </a:ext>
            </a:extLst>
          </p:cNvPr>
          <p:cNvGrpSpPr/>
          <p:nvPr/>
        </p:nvGrpSpPr>
        <p:grpSpPr>
          <a:xfrm>
            <a:off x="11245773" y="3893738"/>
            <a:ext cx="567187" cy="339970"/>
            <a:chOff x="9460523" y="6049108"/>
            <a:chExt cx="567187" cy="339970"/>
          </a:xfrm>
        </p:grpSpPr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6DBF63E4-8431-0445-B7A7-EE6FEAE19E8F}"/>
                </a:ext>
              </a:extLst>
            </p:cNvPr>
            <p:cNvCxnSpPr/>
            <p:nvPr/>
          </p:nvCxnSpPr>
          <p:spPr>
            <a:xfrm>
              <a:off x="9460523" y="6049108"/>
              <a:ext cx="56270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6FBBA29F-E9D0-F84F-9C86-CDCFBB2CDE86}"/>
                </a:ext>
              </a:extLst>
            </p:cNvPr>
            <p:cNvCxnSpPr/>
            <p:nvPr/>
          </p:nvCxnSpPr>
          <p:spPr>
            <a:xfrm>
              <a:off x="9461050" y="6219093"/>
              <a:ext cx="562708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16EAB9FF-EEC9-3A43-9BE7-A4DD14A960C4}"/>
                </a:ext>
              </a:extLst>
            </p:cNvPr>
            <p:cNvCxnSpPr/>
            <p:nvPr/>
          </p:nvCxnSpPr>
          <p:spPr>
            <a:xfrm>
              <a:off x="9465002" y="6389078"/>
              <a:ext cx="562708" cy="0"/>
            </a:xfrm>
            <a:prstGeom prst="straightConnector1">
              <a:avLst/>
            </a:prstGeom>
            <a:ln w="38100">
              <a:solidFill>
                <a:srgbClr val="33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868140F4-AC30-184C-8CF8-A2D77B410547}"/>
              </a:ext>
            </a:extLst>
          </p:cNvPr>
          <p:cNvSpPr txBox="1"/>
          <p:nvPr/>
        </p:nvSpPr>
        <p:spPr>
          <a:xfrm>
            <a:off x="6576771" y="4550229"/>
            <a:ext cx="990656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classify 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arrivals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6F99A07-C727-1644-8341-3B3CB4A1A604}"/>
              </a:ext>
            </a:extLst>
          </p:cNvPr>
          <p:cNvSpPr txBox="1"/>
          <p:nvPr/>
        </p:nvSpPr>
        <p:spPr>
          <a:xfrm>
            <a:off x="10609189" y="4515922"/>
            <a:ext cx="1332224" cy="34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departures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EE5CF80-BE3B-024F-A459-6681CD2BCC15}"/>
              </a:ext>
            </a:extLst>
          </p:cNvPr>
          <p:cNvCxnSpPr>
            <a:cxnSpLocks/>
            <a:stCxn id="86" idx="0"/>
          </p:cNvCxnSpPr>
          <p:nvPr/>
        </p:nvCxnSpPr>
        <p:spPr>
          <a:xfrm flipV="1">
            <a:off x="7619999" y="3067495"/>
            <a:ext cx="682573" cy="9825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4F47B22-C2C5-2543-A814-67700D8EB0B0}"/>
              </a:ext>
            </a:extLst>
          </p:cNvPr>
          <p:cNvCxnSpPr>
            <a:cxnSpLocks/>
          </p:cNvCxnSpPr>
          <p:nvPr/>
        </p:nvCxnSpPr>
        <p:spPr>
          <a:xfrm>
            <a:off x="7635460" y="4051945"/>
            <a:ext cx="696572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E90B05F-D57F-984A-AAA3-8BB0F57C2104}"/>
              </a:ext>
            </a:extLst>
          </p:cNvPr>
          <p:cNvCxnSpPr>
            <a:cxnSpLocks/>
            <a:stCxn id="86" idx="0"/>
          </p:cNvCxnSpPr>
          <p:nvPr/>
        </p:nvCxnSpPr>
        <p:spPr>
          <a:xfrm>
            <a:off x="7619999" y="4050055"/>
            <a:ext cx="682055" cy="871416"/>
          </a:xfrm>
          <a:prstGeom prst="straightConnector1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46D3EED-0FBB-8746-A909-7EFE21516D4A}"/>
              </a:ext>
            </a:extLst>
          </p:cNvPr>
          <p:cNvCxnSpPr>
            <a:stCxn id="144" idx="3"/>
            <a:endCxn id="110" idx="2"/>
          </p:cNvCxnSpPr>
          <p:nvPr/>
        </p:nvCxnSpPr>
        <p:spPr>
          <a:xfrm>
            <a:off x="9250091" y="3097958"/>
            <a:ext cx="664252" cy="9427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9F9A9FD-F1D6-674E-B6FE-3E4351E164C0}"/>
              </a:ext>
            </a:extLst>
          </p:cNvPr>
          <p:cNvCxnSpPr>
            <a:cxnSpLocks/>
            <a:stCxn id="124" idx="3"/>
            <a:endCxn id="110" idx="2"/>
          </p:cNvCxnSpPr>
          <p:nvPr/>
        </p:nvCxnSpPr>
        <p:spPr>
          <a:xfrm flipV="1">
            <a:off x="9281976" y="4040658"/>
            <a:ext cx="632367" cy="882379"/>
          </a:xfrm>
          <a:prstGeom prst="line">
            <a:avLst/>
          </a:prstGeom>
          <a:ln w="38100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ADB4CD1-2488-9641-991D-3E40210AD457}"/>
              </a:ext>
            </a:extLst>
          </p:cNvPr>
          <p:cNvCxnSpPr>
            <a:cxnSpLocks/>
            <a:stCxn id="133" idx="3"/>
            <a:endCxn id="110" idx="2"/>
          </p:cNvCxnSpPr>
          <p:nvPr/>
        </p:nvCxnSpPr>
        <p:spPr>
          <a:xfrm>
            <a:off x="9300262" y="4039538"/>
            <a:ext cx="614081" cy="112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59DA51A-4D35-0947-828C-22218BCFD148}"/>
              </a:ext>
            </a:extLst>
          </p:cNvPr>
          <p:cNvGrpSpPr/>
          <p:nvPr/>
        </p:nvGrpSpPr>
        <p:grpSpPr>
          <a:xfrm>
            <a:off x="9914343" y="3604072"/>
            <a:ext cx="877582" cy="1252645"/>
            <a:chOff x="9827263" y="3125100"/>
            <a:chExt cx="877582" cy="1252645"/>
          </a:xfrm>
        </p:grpSpPr>
        <p:sp>
          <p:nvSpPr>
            <p:cNvPr id="110" name="Oval 27">
              <a:extLst>
                <a:ext uri="{FF2B5EF4-FFF2-40B4-BE49-F238E27FC236}">
                  <a16:creationId xmlns:a16="http://schemas.microsoft.com/office/drawing/2014/main" id="{56D3FB05-A8AB-6A43-87B6-A07612965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7263" y="3125100"/>
              <a:ext cx="877582" cy="87317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AED34C3-2F6F-6D45-BF7B-1AEEA59367BF}"/>
                </a:ext>
              </a:extLst>
            </p:cNvPr>
            <p:cNvSpPr txBox="1"/>
            <p:nvPr/>
          </p:nvSpPr>
          <p:spPr>
            <a:xfrm>
              <a:off x="9952468" y="4033035"/>
              <a:ext cx="554960" cy="34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link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065EADC-1407-C54D-91C4-CE8B573FBBFC}"/>
                </a:ext>
              </a:extLst>
            </p:cNvPr>
            <p:cNvSpPr txBox="1"/>
            <p:nvPr/>
          </p:nvSpPr>
          <p:spPr>
            <a:xfrm>
              <a:off x="10086588" y="3391108"/>
              <a:ext cx="351378" cy="395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</a:p>
          </p:txBody>
        </p:sp>
      </p:grpSp>
      <p:sp>
        <p:nvSpPr>
          <p:cNvPr id="98" name="Oval 97">
            <a:extLst>
              <a:ext uri="{FF2B5EF4-FFF2-40B4-BE49-F238E27FC236}">
                <a16:creationId xmlns:a16="http://schemas.microsoft.com/office/drawing/2014/main" id="{FD50F4AD-EA29-4F4D-9ADD-A68E02324387}"/>
              </a:ext>
            </a:extLst>
          </p:cNvPr>
          <p:cNvSpPr/>
          <p:nvPr/>
        </p:nvSpPr>
        <p:spPr>
          <a:xfrm>
            <a:off x="9470570" y="2939143"/>
            <a:ext cx="348343" cy="2177143"/>
          </a:xfrm>
          <a:prstGeom prst="ellipse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0B384F2-B516-C842-BE3D-56105ED3D4C1}"/>
              </a:ext>
            </a:extLst>
          </p:cNvPr>
          <p:cNvSpPr/>
          <p:nvPr/>
        </p:nvSpPr>
        <p:spPr>
          <a:xfrm>
            <a:off x="9716218" y="3095651"/>
            <a:ext cx="195532" cy="586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A7A9D50-41BA-6A42-A6F6-8D80451A919B}"/>
              </a:ext>
            </a:extLst>
          </p:cNvPr>
          <p:cNvCxnSpPr/>
          <p:nvPr/>
        </p:nvCxnSpPr>
        <p:spPr>
          <a:xfrm flipV="1">
            <a:off x="9812751" y="3556958"/>
            <a:ext cx="0" cy="2612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Content Placeholder 1">
            <a:extLst>
              <a:ext uri="{FF2B5EF4-FFF2-40B4-BE49-F238E27FC236}">
                <a16:creationId xmlns:a16="http://schemas.microsoft.com/office/drawing/2014/main" id="{B3D9C97E-1CC4-BD42-93BB-5F54015681B1}"/>
              </a:ext>
            </a:extLst>
          </p:cNvPr>
          <p:cNvSpPr txBox="1">
            <a:spLocks/>
          </p:cNvSpPr>
          <p:nvPr/>
        </p:nvSpPr>
        <p:spPr>
          <a:xfrm>
            <a:off x="703011" y="3920647"/>
            <a:ext cx="5155396" cy="2347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1963" marR="0" lvl="0" indent="-2238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server cyclically, repeatedly  scans class queues, sending one complete packet from each class (if available) in turn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9B2A9D21-891D-4E45-8834-0B60A5772340}"/>
              </a:ext>
            </a:extLst>
          </p:cNvPr>
          <p:cNvSpPr/>
          <p:nvPr/>
        </p:nvSpPr>
        <p:spPr>
          <a:xfrm>
            <a:off x="4419600" y="5203371"/>
            <a:ext cx="5203371" cy="762000"/>
          </a:xfrm>
          <a:custGeom>
            <a:avLst/>
            <a:gdLst>
              <a:gd name="connsiteX0" fmla="*/ 0 w 5203371"/>
              <a:gd name="connsiteY0" fmla="*/ 762000 h 762000"/>
              <a:gd name="connsiteX1" fmla="*/ 5203371 w 5203371"/>
              <a:gd name="connsiteY1" fmla="*/ 762000 h 762000"/>
              <a:gd name="connsiteX2" fmla="*/ 5203371 w 5203371"/>
              <a:gd name="connsiteY2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3371" h="762000">
                <a:moveTo>
                  <a:pt x="0" y="762000"/>
                </a:moveTo>
                <a:lnTo>
                  <a:pt x="5203371" y="762000"/>
                </a:lnTo>
                <a:lnTo>
                  <a:pt x="5203371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Slide Number Placeholder 4">
            <a:extLst>
              <a:ext uri="{FF2B5EF4-FFF2-40B4-BE49-F238E27FC236}">
                <a16:creationId xmlns:a16="http://schemas.microsoft.com/office/drawing/2014/main" id="{3B896012-2EA3-CE44-BDAC-6912B3FF6E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53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152" grpId="0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673C0F-EEA6-3549-BFCE-D83173D8E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05" y="1692388"/>
            <a:ext cx="5557988" cy="111612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en-US" sz="3200" i="1" dirty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Weighted Fair Queuing (WFQ): </a:t>
            </a:r>
          </a:p>
          <a:p>
            <a:pPr marL="582613" indent="-284163"/>
            <a:r>
              <a:rPr lang="en-US" altLang="en-US" sz="3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generalized Round Robin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Scheduling policies: weighted fair queueing</a:t>
            </a:r>
            <a:endParaRPr lang="en-US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B0FE50D-8E31-1046-A976-F61876A256D1}"/>
              </a:ext>
            </a:extLst>
          </p:cNvPr>
          <p:cNvCxnSpPr/>
          <p:nvPr/>
        </p:nvCxnSpPr>
        <p:spPr>
          <a:xfrm>
            <a:off x="10755082" y="4071258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B740B6F-8E87-144C-8CB1-A0CA5C93F619}"/>
              </a:ext>
            </a:extLst>
          </p:cNvPr>
          <p:cNvGrpSpPr/>
          <p:nvPr/>
        </p:nvGrpSpPr>
        <p:grpSpPr>
          <a:xfrm>
            <a:off x="7990116" y="2719344"/>
            <a:ext cx="1310150" cy="2565881"/>
            <a:chOff x="8117411" y="2240372"/>
            <a:chExt cx="1444110" cy="2565881"/>
          </a:xfrm>
        </p:grpSpPr>
        <p:grpSp>
          <p:nvGrpSpPr>
            <p:cNvPr id="8" name="Group 25">
              <a:extLst>
                <a:ext uri="{FF2B5EF4-FFF2-40B4-BE49-F238E27FC236}">
                  <a16:creationId xmlns:a16="http://schemas.microsoft.com/office/drawing/2014/main" id="{C563A50E-1C6D-6C46-8EE5-AAEAA0E778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17411" y="2240372"/>
              <a:ext cx="1404483" cy="760001"/>
              <a:chOff x="1670312" y="2562997"/>
              <a:chExt cx="940317" cy="565219"/>
            </a:xfrm>
          </p:grpSpPr>
          <p:grpSp>
            <p:nvGrpSpPr>
              <p:cNvPr id="18" name="Group 28">
                <a:extLst>
                  <a:ext uri="{FF2B5EF4-FFF2-40B4-BE49-F238E27FC236}">
                    <a16:creationId xmlns:a16="http://schemas.microsoft.com/office/drawing/2014/main" id="{3EFAE9E2-03FB-A240-82CC-3EEE93BB30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70312" y="2562997"/>
                <a:ext cx="929822" cy="565219"/>
                <a:chOff x="1670312" y="2562997"/>
                <a:chExt cx="929822" cy="565219"/>
              </a:xfrm>
            </p:grpSpPr>
            <p:sp>
              <p:nvSpPr>
                <p:cNvPr id="20" name="Rectangle 30">
                  <a:extLst>
                    <a:ext uri="{FF2B5EF4-FFF2-40B4-BE49-F238E27FC236}">
                      <a16:creationId xmlns:a16="http://schemas.microsoft.com/office/drawing/2014/main" id="{729FDF34-CD0B-9A4B-BFAA-A9A823BC31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70312" y="2562997"/>
                  <a:ext cx="929822" cy="56315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21" name="Straight Connector 31">
                  <a:extLst>
                    <a:ext uri="{FF2B5EF4-FFF2-40B4-BE49-F238E27FC236}">
                      <a16:creationId xmlns:a16="http://schemas.microsoft.com/office/drawing/2014/main" id="{5A69AE93-EED2-CB43-99E6-0FB1510E4FF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1786358" y="2567533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2" name="Straight Connector 32">
                  <a:extLst>
                    <a:ext uri="{FF2B5EF4-FFF2-40B4-BE49-F238E27FC236}">
                      <a16:creationId xmlns:a16="http://schemas.microsoft.com/office/drawing/2014/main" id="{E8F030DC-8BE9-E84E-9DA0-9A9C35E49945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1911544" y="2566974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3" name="Straight Connector 33">
                  <a:extLst>
                    <a:ext uri="{FF2B5EF4-FFF2-40B4-BE49-F238E27FC236}">
                      <a16:creationId xmlns:a16="http://schemas.microsoft.com/office/drawing/2014/main" id="{12488256-DFFD-964A-8401-C59AC44B0A88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027659" y="2570323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4" name="Straight Connector 34">
                  <a:extLst>
                    <a:ext uri="{FF2B5EF4-FFF2-40B4-BE49-F238E27FC236}">
                      <a16:creationId xmlns:a16="http://schemas.microsoft.com/office/drawing/2014/main" id="{38FDDBA3-4933-3A49-9208-C2E75B79F16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134843" y="2564600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5" name="Straight Connector 35">
                  <a:extLst>
                    <a:ext uri="{FF2B5EF4-FFF2-40B4-BE49-F238E27FC236}">
                      <a16:creationId xmlns:a16="http://schemas.microsoft.com/office/drawing/2014/main" id="{44515A57-BAE8-DB48-8D32-C3EF03B66C6E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244397" y="2566693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6" name="Straight Connector 36">
                  <a:extLst>
                    <a:ext uri="{FF2B5EF4-FFF2-40B4-BE49-F238E27FC236}">
                      <a16:creationId xmlns:a16="http://schemas.microsoft.com/office/drawing/2014/main" id="{8FFF7C21-C795-5A4D-B498-3B99B69489B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365675" y="2568786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" name="Straight Connector 37">
                  <a:extLst>
                    <a:ext uri="{FF2B5EF4-FFF2-40B4-BE49-F238E27FC236}">
                      <a16:creationId xmlns:a16="http://schemas.microsoft.com/office/drawing/2014/main" id="{E40618EE-68A5-6741-A873-86553161E15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483045" y="2566971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9" name="Rectangle 29">
                <a:extLst>
                  <a:ext uri="{FF2B5EF4-FFF2-40B4-BE49-F238E27FC236}">
                    <a16:creationId xmlns:a16="http://schemas.microsoft.com/office/drawing/2014/main" id="{E2F0270A-1C7D-5644-9107-040300A383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6862" y="2571262"/>
                <a:ext cx="693767" cy="552560"/>
              </a:xfrm>
              <a:prstGeom prst="rect">
                <a:avLst/>
              </a:prstGeom>
              <a:solidFill>
                <a:srgbClr val="FF0000">
                  <a:alpha val="7097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8" name="Group 25">
              <a:extLst>
                <a:ext uri="{FF2B5EF4-FFF2-40B4-BE49-F238E27FC236}">
                  <a16:creationId xmlns:a16="http://schemas.microsoft.com/office/drawing/2014/main" id="{687F59CE-C2B3-4D4C-92B7-16D87AB0CB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36990" y="3176315"/>
              <a:ext cx="1424531" cy="763274"/>
              <a:chOff x="1670312" y="2562997"/>
              <a:chExt cx="940318" cy="565219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4511BCEB-21AB-F44E-8C3E-BB178AAD23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70312" y="2562997"/>
                <a:ext cx="929822" cy="565219"/>
                <a:chOff x="1670312" y="2562997"/>
                <a:chExt cx="929822" cy="565219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41316E27-4220-C147-A89C-A1EFEA4D25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70312" y="2562997"/>
                  <a:ext cx="929822" cy="56315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4007048A-C5C2-274E-8391-F5F93C794ABE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1786358" y="2567533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A14A1AAA-244F-D447-A7D6-AB788B569D2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1911544" y="2566974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3BE615AD-4D3F-A243-A27D-E11BE48B3C77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027659" y="2570323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B65BD03D-6966-654F-AF5A-697101715CA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134843" y="2564600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4E0B9ABB-D3D1-0F45-8C79-6A7CE1B5E88A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244397" y="2566693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452BA752-990C-BC42-9F0D-203C5E9B0CD9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365675" y="2568786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55257FC6-8323-894F-AF7A-00164E4D9C45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483045" y="2566971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9187906-D1D6-AB40-AB7B-419CC08B4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5418" y="2571262"/>
                <a:ext cx="375212" cy="552560"/>
              </a:xfrm>
              <a:prstGeom prst="rect">
                <a:avLst/>
              </a:prstGeom>
              <a:solidFill>
                <a:srgbClr val="00B050">
                  <a:alpha val="7097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39" name="Group 25">
              <a:extLst>
                <a:ext uri="{FF2B5EF4-FFF2-40B4-BE49-F238E27FC236}">
                  <a16:creationId xmlns:a16="http://schemas.microsoft.com/office/drawing/2014/main" id="{D3CE6A82-D9F9-2147-836F-3656A51786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32733" y="4084509"/>
              <a:ext cx="1424529" cy="721744"/>
              <a:chOff x="1670312" y="2562997"/>
              <a:chExt cx="940317" cy="565219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C9DDA272-8646-FB4A-8D17-F41DE93447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70312" y="2562997"/>
                <a:ext cx="929822" cy="565219"/>
                <a:chOff x="1670312" y="2562997"/>
                <a:chExt cx="929822" cy="565219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E500ED50-8E07-EF45-95BF-8BA56D4951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70312" y="2562997"/>
                  <a:ext cx="929822" cy="56315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557746F6-EA6C-F440-A50F-B4FA59791B8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1786358" y="2567533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225B8365-E03D-CD48-B2E5-6A42B5C2787F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1911544" y="2566974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ECFFCF3E-1E82-3F4F-A167-B4CE60A1DA5C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027659" y="2570323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3DF697C1-95A7-1A4B-A07B-D14518C0D997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134843" y="2564600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52CA0CD3-191F-C543-AB08-EAF089AFF1E1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244397" y="2566693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25615FBF-D228-A641-A572-783B881303A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365675" y="2568786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265B8345-81ED-1D49-AFA2-D40974F2A551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483045" y="2566971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753EDA3-44F7-874C-982C-BAC289F49E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1937" y="2571262"/>
                <a:ext cx="478692" cy="552560"/>
              </a:xfrm>
              <a:prstGeom prst="rect">
                <a:avLst/>
              </a:prstGeom>
              <a:solidFill>
                <a:srgbClr val="3333CC">
                  <a:alpha val="7097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4" name="Triangle 3">
            <a:extLst>
              <a:ext uri="{FF2B5EF4-FFF2-40B4-BE49-F238E27FC236}">
                <a16:creationId xmlns:a16="http://schemas.microsoft.com/office/drawing/2014/main" id="{D2F64F54-E98D-564A-B7B6-7537CEECBAD3}"/>
              </a:ext>
            </a:extLst>
          </p:cNvPr>
          <p:cNvSpPr/>
          <p:nvPr/>
        </p:nvSpPr>
        <p:spPr>
          <a:xfrm rot="5400000">
            <a:off x="6881445" y="3717354"/>
            <a:ext cx="811706" cy="665402"/>
          </a:xfrm>
          <a:prstGeom prst="triangle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B2EF94C-9371-CF40-A3C6-1DC150AB047C}"/>
              </a:ext>
            </a:extLst>
          </p:cNvPr>
          <p:cNvGrpSpPr/>
          <p:nvPr/>
        </p:nvGrpSpPr>
        <p:grpSpPr>
          <a:xfrm>
            <a:off x="6303665" y="3871966"/>
            <a:ext cx="567187" cy="339970"/>
            <a:chOff x="9460523" y="6049108"/>
            <a:chExt cx="567187" cy="339970"/>
          </a:xfrm>
        </p:grpSpPr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378A68C-054A-004B-A791-4FA6E7C68048}"/>
                </a:ext>
              </a:extLst>
            </p:cNvPr>
            <p:cNvCxnSpPr/>
            <p:nvPr/>
          </p:nvCxnSpPr>
          <p:spPr>
            <a:xfrm>
              <a:off x="9460523" y="6049108"/>
              <a:ext cx="56270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E384534-464D-4048-8464-55A4CE80FC99}"/>
                </a:ext>
              </a:extLst>
            </p:cNvPr>
            <p:cNvCxnSpPr/>
            <p:nvPr/>
          </p:nvCxnSpPr>
          <p:spPr>
            <a:xfrm>
              <a:off x="9461050" y="6219093"/>
              <a:ext cx="562708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3E453DA-B44B-0847-A077-A34D3F9DB27B}"/>
                </a:ext>
              </a:extLst>
            </p:cNvPr>
            <p:cNvCxnSpPr/>
            <p:nvPr/>
          </p:nvCxnSpPr>
          <p:spPr>
            <a:xfrm>
              <a:off x="9465002" y="6389078"/>
              <a:ext cx="562708" cy="0"/>
            </a:xfrm>
            <a:prstGeom prst="straightConnector1">
              <a:avLst/>
            </a:prstGeom>
            <a:ln w="38100">
              <a:solidFill>
                <a:srgbClr val="33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AE17F66-33B0-DE42-8C16-28DA20F17C00}"/>
              </a:ext>
            </a:extLst>
          </p:cNvPr>
          <p:cNvGrpSpPr/>
          <p:nvPr/>
        </p:nvGrpSpPr>
        <p:grpSpPr>
          <a:xfrm>
            <a:off x="11245773" y="3893738"/>
            <a:ext cx="567187" cy="339970"/>
            <a:chOff x="9460523" y="6049108"/>
            <a:chExt cx="567187" cy="339970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D334A6EB-2600-A040-860C-4B77BD4BE60F}"/>
                </a:ext>
              </a:extLst>
            </p:cNvPr>
            <p:cNvCxnSpPr/>
            <p:nvPr/>
          </p:nvCxnSpPr>
          <p:spPr>
            <a:xfrm>
              <a:off x="9460523" y="6049108"/>
              <a:ext cx="56270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9739B72-8B57-6443-B4A3-11719E38E71F}"/>
                </a:ext>
              </a:extLst>
            </p:cNvPr>
            <p:cNvCxnSpPr/>
            <p:nvPr/>
          </p:nvCxnSpPr>
          <p:spPr>
            <a:xfrm>
              <a:off x="9461050" y="6219093"/>
              <a:ext cx="562708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1CFDC38-10D3-794A-B193-C78C35E3275E}"/>
                </a:ext>
              </a:extLst>
            </p:cNvPr>
            <p:cNvCxnSpPr/>
            <p:nvPr/>
          </p:nvCxnSpPr>
          <p:spPr>
            <a:xfrm>
              <a:off x="9465002" y="6389078"/>
              <a:ext cx="562708" cy="0"/>
            </a:xfrm>
            <a:prstGeom prst="straightConnector1">
              <a:avLst/>
            </a:prstGeom>
            <a:ln w="38100">
              <a:solidFill>
                <a:srgbClr val="33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43CD1C2A-29E9-8C4A-96B1-43C6E287CB52}"/>
              </a:ext>
            </a:extLst>
          </p:cNvPr>
          <p:cNvSpPr txBox="1"/>
          <p:nvPr/>
        </p:nvSpPr>
        <p:spPr>
          <a:xfrm>
            <a:off x="6576771" y="4550229"/>
            <a:ext cx="990656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classify 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arrivals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33C39C7-20E4-6545-A964-9F1AAEB54307}"/>
              </a:ext>
            </a:extLst>
          </p:cNvPr>
          <p:cNvSpPr txBox="1"/>
          <p:nvPr/>
        </p:nvSpPr>
        <p:spPr>
          <a:xfrm>
            <a:off x="10609189" y="4515922"/>
            <a:ext cx="1332224" cy="34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departures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99E5456-380E-B44E-8FAB-E07E351298C3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7619999" y="3067495"/>
            <a:ext cx="682573" cy="9825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D62B4B7-D6F0-C44D-9E4B-DFC7B1CB233F}"/>
              </a:ext>
            </a:extLst>
          </p:cNvPr>
          <p:cNvCxnSpPr>
            <a:cxnSpLocks/>
          </p:cNvCxnSpPr>
          <p:nvPr/>
        </p:nvCxnSpPr>
        <p:spPr>
          <a:xfrm>
            <a:off x="7635460" y="4051945"/>
            <a:ext cx="696572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23F8B11-C46E-3445-9877-0041CA598D30}"/>
              </a:ext>
            </a:extLst>
          </p:cNvPr>
          <p:cNvCxnSpPr>
            <a:cxnSpLocks/>
            <a:stCxn id="4" idx="0"/>
          </p:cNvCxnSpPr>
          <p:nvPr/>
        </p:nvCxnSpPr>
        <p:spPr>
          <a:xfrm>
            <a:off x="7619999" y="4050055"/>
            <a:ext cx="682055" cy="871416"/>
          </a:xfrm>
          <a:prstGeom prst="straightConnector1">
            <a:avLst/>
          </a:prstGeom>
          <a:ln w="38100">
            <a:solidFill>
              <a:srgbClr val="33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65C47E3-EB80-954D-93A7-7C5F2522DEA3}"/>
              </a:ext>
            </a:extLst>
          </p:cNvPr>
          <p:cNvCxnSpPr>
            <a:stCxn id="20" idx="3"/>
            <a:endCxn id="9" idx="2"/>
          </p:cNvCxnSpPr>
          <p:nvPr/>
        </p:nvCxnSpPr>
        <p:spPr>
          <a:xfrm>
            <a:off x="9250091" y="3097958"/>
            <a:ext cx="664252" cy="9427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5789404-4743-3B47-8578-2600B3870B31}"/>
              </a:ext>
            </a:extLst>
          </p:cNvPr>
          <p:cNvCxnSpPr>
            <a:cxnSpLocks/>
            <a:stCxn id="42" idx="3"/>
            <a:endCxn id="9" idx="2"/>
          </p:cNvCxnSpPr>
          <p:nvPr/>
        </p:nvCxnSpPr>
        <p:spPr>
          <a:xfrm flipV="1">
            <a:off x="9281976" y="4040658"/>
            <a:ext cx="632367" cy="882379"/>
          </a:xfrm>
          <a:prstGeom prst="line">
            <a:avLst/>
          </a:prstGeom>
          <a:ln w="38100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56B0C30-BA4F-FC4B-A868-1FDA0C5704B8}"/>
              </a:ext>
            </a:extLst>
          </p:cNvPr>
          <p:cNvCxnSpPr>
            <a:cxnSpLocks/>
            <a:stCxn id="30" idx="3"/>
            <a:endCxn id="9" idx="2"/>
          </p:cNvCxnSpPr>
          <p:nvPr/>
        </p:nvCxnSpPr>
        <p:spPr>
          <a:xfrm>
            <a:off x="9300262" y="4039538"/>
            <a:ext cx="614081" cy="112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E711DAE-9BF3-F64E-BD2A-3B802A190313}"/>
              </a:ext>
            </a:extLst>
          </p:cNvPr>
          <p:cNvGrpSpPr/>
          <p:nvPr/>
        </p:nvGrpSpPr>
        <p:grpSpPr>
          <a:xfrm>
            <a:off x="9914343" y="3604072"/>
            <a:ext cx="877582" cy="1252645"/>
            <a:chOff x="9827263" y="3125100"/>
            <a:chExt cx="877582" cy="1252645"/>
          </a:xfrm>
        </p:grpSpPr>
        <p:sp>
          <p:nvSpPr>
            <p:cNvPr id="9" name="Oval 27">
              <a:extLst>
                <a:ext uri="{FF2B5EF4-FFF2-40B4-BE49-F238E27FC236}">
                  <a16:creationId xmlns:a16="http://schemas.microsoft.com/office/drawing/2014/main" id="{12FCD05E-75CC-E84C-8E19-60F0F56A5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7263" y="3125100"/>
              <a:ext cx="877582" cy="87317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5D6BC2C-F25A-5742-A26B-1B91EC2CF44E}"/>
                </a:ext>
              </a:extLst>
            </p:cNvPr>
            <p:cNvSpPr txBox="1"/>
            <p:nvPr/>
          </p:nvSpPr>
          <p:spPr>
            <a:xfrm>
              <a:off x="9952468" y="4033035"/>
              <a:ext cx="554960" cy="34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link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6E26C25-36F0-9444-8196-216C440D56AB}"/>
                </a:ext>
              </a:extLst>
            </p:cNvPr>
            <p:cNvSpPr txBox="1"/>
            <p:nvPr/>
          </p:nvSpPr>
          <p:spPr>
            <a:xfrm>
              <a:off x="10086588" y="3391108"/>
              <a:ext cx="351378" cy="395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3E6F4270-DB9C-694E-B407-3ED6A0A44949}"/>
              </a:ext>
            </a:extLst>
          </p:cNvPr>
          <p:cNvGrpSpPr/>
          <p:nvPr/>
        </p:nvGrpSpPr>
        <p:grpSpPr>
          <a:xfrm>
            <a:off x="8807568" y="2894368"/>
            <a:ext cx="1104182" cy="2221918"/>
            <a:chOff x="8807568" y="2894368"/>
            <a:chExt cx="1104182" cy="2221918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1450FA9F-A33F-1746-A4CB-9F4A2A6807F2}"/>
                </a:ext>
              </a:extLst>
            </p:cNvPr>
            <p:cNvGrpSpPr/>
            <p:nvPr/>
          </p:nvGrpSpPr>
          <p:grpSpPr>
            <a:xfrm>
              <a:off x="9470570" y="2939143"/>
              <a:ext cx="441180" cy="2177143"/>
              <a:chOff x="9470570" y="2939143"/>
              <a:chExt cx="441180" cy="2177143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6CD5B581-94AD-D44C-81AA-F1008E3D0722}"/>
                  </a:ext>
                </a:extLst>
              </p:cNvPr>
              <p:cNvSpPr/>
              <p:nvPr/>
            </p:nvSpPr>
            <p:spPr>
              <a:xfrm>
                <a:off x="9470570" y="2939143"/>
                <a:ext cx="348343" cy="2177143"/>
              </a:xfrm>
              <a:prstGeom prst="ellipse">
                <a:avLst/>
              </a:prstGeom>
              <a:noFill/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F5454531-DC51-F34D-9961-98B389CAFDF8}"/>
                  </a:ext>
                </a:extLst>
              </p:cNvPr>
              <p:cNvSpPr/>
              <p:nvPr/>
            </p:nvSpPr>
            <p:spPr>
              <a:xfrm>
                <a:off x="9716218" y="3095651"/>
                <a:ext cx="195532" cy="5865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F9EBDD29-0A51-C946-829A-2EAF8CB429B6}"/>
                  </a:ext>
                </a:extLst>
              </p:cNvPr>
              <p:cNvCxnSpPr/>
              <p:nvPr/>
            </p:nvCxnSpPr>
            <p:spPr>
              <a:xfrm flipV="1">
                <a:off x="9808687" y="3573214"/>
                <a:ext cx="0" cy="26125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355C01D4-3E5F-234C-88C0-37B3216150B8}"/>
                </a:ext>
              </a:extLst>
            </p:cNvPr>
            <p:cNvGrpSpPr/>
            <p:nvPr/>
          </p:nvGrpSpPr>
          <p:grpSpPr>
            <a:xfrm>
              <a:off x="8807568" y="2894368"/>
              <a:ext cx="457076" cy="2191108"/>
              <a:chOff x="8807568" y="2894368"/>
              <a:chExt cx="457076" cy="2191108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848D66A5-F8A6-9445-8C81-EBA47B28FB27}"/>
                  </a:ext>
                </a:extLst>
              </p:cNvPr>
              <p:cNvGrpSpPr/>
              <p:nvPr/>
            </p:nvGrpSpPr>
            <p:grpSpPr>
              <a:xfrm>
                <a:off x="8807568" y="2894368"/>
                <a:ext cx="428322" cy="385312"/>
                <a:chOff x="10311441" y="2346385"/>
                <a:chExt cx="428322" cy="385312"/>
              </a:xfrm>
            </p:grpSpPr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97E65F5A-40B7-5944-9F81-860A11DB6E03}"/>
                    </a:ext>
                  </a:extLst>
                </p:cNvPr>
                <p:cNvSpPr/>
                <p:nvPr/>
              </p:nvSpPr>
              <p:spPr>
                <a:xfrm>
                  <a:off x="10349891" y="2392393"/>
                  <a:ext cx="329610" cy="3393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1EE5CC73-7238-FC43-9639-9D66DFA0D9A1}"/>
                    </a:ext>
                  </a:extLst>
                </p:cNvPr>
                <p:cNvSpPr txBox="1"/>
                <p:nvPr/>
              </p:nvSpPr>
              <p:spPr>
                <a:xfrm>
                  <a:off x="10311441" y="2346385"/>
                  <a:ext cx="4283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w</a:t>
                  </a:r>
                  <a:r>
                    <a:rPr kumimoji="0" lang="en-US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604C74BF-DFA9-F148-80FF-420AF6DA34DC}"/>
                  </a:ext>
                </a:extLst>
              </p:cNvPr>
              <p:cNvGrpSpPr/>
              <p:nvPr/>
            </p:nvGrpSpPr>
            <p:grpSpPr>
              <a:xfrm>
                <a:off x="8827696" y="3823145"/>
                <a:ext cx="428322" cy="385312"/>
                <a:chOff x="10311441" y="2346385"/>
                <a:chExt cx="428322" cy="385312"/>
              </a:xfrm>
            </p:grpSpPr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B8705F1B-C8D3-7D45-A303-F165B62DB89A}"/>
                    </a:ext>
                  </a:extLst>
                </p:cNvPr>
                <p:cNvSpPr/>
                <p:nvPr/>
              </p:nvSpPr>
              <p:spPr>
                <a:xfrm>
                  <a:off x="10349891" y="2392393"/>
                  <a:ext cx="329610" cy="3393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3C5374B7-33B0-A048-98AF-C86CA0F5F068}"/>
                    </a:ext>
                  </a:extLst>
                </p:cNvPr>
                <p:cNvSpPr txBox="1"/>
                <p:nvPr/>
              </p:nvSpPr>
              <p:spPr>
                <a:xfrm>
                  <a:off x="10311441" y="2346385"/>
                  <a:ext cx="4283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w</a:t>
                  </a:r>
                  <a:r>
                    <a:rPr kumimoji="0" lang="en-US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</a:t>
                  </a:r>
                </a:p>
              </p:txBody>
            </p: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95EEF966-14C8-9A40-8EAF-9563A841C6FE}"/>
                  </a:ext>
                </a:extLst>
              </p:cNvPr>
              <p:cNvGrpSpPr/>
              <p:nvPr/>
            </p:nvGrpSpPr>
            <p:grpSpPr>
              <a:xfrm>
                <a:off x="8836322" y="4700164"/>
                <a:ext cx="428322" cy="385312"/>
                <a:chOff x="10311441" y="2346385"/>
                <a:chExt cx="428322" cy="385312"/>
              </a:xfrm>
            </p:grpSpPr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BF695079-CDFE-A84B-BA1A-3C7925027733}"/>
                    </a:ext>
                  </a:extLst>
                </p:cNvPr>
                <p:cNvSpPr/>
                <p:nvPr/>
              </p:nvSpPr>
              <p:spPr>
                <a:xfrm>
                  <a:off x="10349891" y="2392393"/>
                  <a:ext cx="329610" cy="3393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9F5602FC-DFAF-C840-963B-59C9854603DF}"/>
                    </a:ext>
                  </a:extLst>
                </p:cNvPr>
                <p:cNvSpPr txBox="1"/>
                <p:nvPr/>
              </p:nvSpPr>
              <p:spPr>
                <a:xfrm>
                  <a:off x="10311441" y="2346385"/>
                  <a:ext cx="4283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w</a:t>
                  </a:r>
                  <a:r>
                    <a:rPr kumimoji="0" lang="en-US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3</a:t>
                  </a:r>
                </a:p>
              </p:txBody>
            </p:sp>
          </p:grpSp>
        </p:grp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C95B65A-59D7-7343-B738-24AF20F53109}"/>
              </a:ext>
            </a:extLst>
          </p:cNvPr>
          <p:cNvGrpSpPr/>
          <p:nvPr/>
        </p:nvGrpSpPr>
        <p:grpSpPr>
          <a:xfrm>
            <a:off x="2830287" y="4027715"/>
            <a:ext cx="853119" cy="1129061"/>
            <a:chOff x="6422573" y="5573486"/>
            <a:chExt cx="853119" cy="1129061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E3BBE42-4507-D249-BEAC-A304C25545D5}"/>
                </a:ext>
              </a:extLst>
            </p:cNvPr>
            <p:cNvSpPr txBox="1"/>
            <p:nvPr/>
          </p:nvSpPr>
          <p:spPr>
            <a:xfrm>
              <a:off x="6531429" y="5573486"/>
              <a:ext cx="5405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2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ＭＳ Ｐゴシック" panose="020B0600070205080204" pitchFamily="34" charset="-128"/>
                </a:rPr>
                <a:t>w</a:t>
              </a:r>
              <a:r>
                <a:rPr kumimoji="0" lang="en-US" altLang="en-US" sz="3200" b="0" i="1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ＭＳ Ｐゴシック" panose="020B0600070205080204" pitchFamily="34" charset="-128"/>
                </a:rPr>
                <a:t>i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D22DEFF-5F27-0B42-9940-421941395069}"/>
                </a:ext>
              </a:extLst>
            </p:cNvPr>
            <p:cNvSpPr txBox="1"/>
            <p:nvPr/>
          </p:nvSpPr>
          <p:spPr>
            <a:xfrm>
              <a:off x="6422573" y="6117772"/>
              <a:ext cx="8531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ＭＳ Ｐゴシック" panose="020B0600070205080204" pitchFamily="34" charset="-128"/>
                </a:rPr>
                <a:t>S</a:t>
              </a:r>
              <a:r>
                <a:rPr kumimoji="0" lang="en-US" altLang="en-US" sz="2400" b="0" i="1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ＭＳ Ｐゴシック" panose="020B0600070205080204" pitchFamily="34" charset="-128"/>
                </a:rPr>
                <a:t>j</a:t>
              </a:r>
              <a:r>
                <a:rPr kumimoji="0" lang="en-US" altLang="en-US" sz="32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ＭＳ Ｐゴシック" panose="020B0600070205080204" pitchFamily="34" charset="-128"/>
                </a:rPr>
                <a:t>w</a:t>
              </a:r>
              <a:r>
                <a:rPr kumimoji="0" lang="en-US" altLang="en-US" sz="3200" b="0" i="1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ＭＳ Ｐゴシック" panose="020B0600070205080204" pitchFamily="34" charset="-128"/>
                </a:rPr>
                <a:t>j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B0E336A-F07A-914B-9314-422857CFD8B1}"/>
                </a:ext>
              </a:extLst>
            </p:cNvPr>
            <p:cNvCxnSpPr/>
            <p:nvPr/>
          </p:nvCxnSpPr>
          <p:spPr>
            <a:xfrm>
              <a:off x="6553200" y="6173453"/>
              <a:ext cx="478971" cy="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Content Placeholder 1">
            <a:extLst>
              <a:ext uri="{FF2B5EF4-FFF2-40B4-BE49-F238E27FC236}">
                <a16:creationId xmlns:a16="http://schemas.microsoft.com/office/drawing/2014/main" id="{6B4ED17A-B92C-3540-886C-3C8AF82A0E8B}"/>
              </a:ext>
            </a:extLst>
          </p:cNvPr>
          <p:cNvSpPr txBox="1">
            <a:spLocks/>
          </p:cNvSpPr>
          <p:nvPr/>
        </p:nvSpPr>
        <p:spPr>
          <a:xfrm>
            <a:off x="788204" y="5154045"/>
            <a:ext cx="5557988" cy="1050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82613" marR="0" lvl="0" indent="-2841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minimum bandwidth guarantee (per-traffic-class)</a:t>
            </a:r>
          </a:p>
        </p:txBody>
      </p:sp>
      <p:sp>
        <p:nvSpPr>
          <p:cNvPr id="111" name="Content Placeholder 1">
            <a:extLst>
              <a:ext uri="{FF2B5EF4-FFF2-40B4-BE49-F238E27FC236}">
                <a16:creationId xmlns:a16="http://schemas.microsoft.com/office/drawing/2014/main" id="{444A4D7B-9DCA-3943-91F5-F6811D0DAA99}"/>
              </a:ext>
            </a:extLst>
          </p:cNvPr>
          <p:cNvSpPr txBox="1">
            <a:spLocks/>
          </p:cNvSpPr>
          <p:nvPr/>
        </p:nvSpPr>
        <p:spPr>
          <a:xfrm>
            <a:off x="766433" y="2740308"/>
            <a:ext cx="5557988" cy="1420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82613" marR="0" lvl="0" indent="-2841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each class, </a:t>
            </a:r>
            <a:r>
              <a:rPr kumimoji="0" lang="en-US" alt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,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has weight, </a:t>
            </a:r>
            <a:r>
              <a:rPr kumimoji="0" lang="en-US" alt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w</a:t>
            </a:r>
            <a:r>
              <a:rPr kumimoji="0" lang="en-US" altLang="en-US" sz="3200" b="0" i="1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,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and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gets weighted amount of service in each cycle:</a:t>
            </a:r>
          </a:p>
        </p:txBody>
      </p:sp>
      <p:sp>
        <p:nvSpPr>
          <p:cNvPr id="81" name="Slide Number Placeholder 4">
            <a:extLst>
              <a:ext uri="{FF2B5EF4-FFF2-40B4-BE49-F238E27FC236}">
                <a16:creationId xmlns:a16="http://schemas.microsoft.com/office/drawing/2014/main" id="{F0AFE370-3F30-3F41-8D1F-CC727D140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68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Scenario 1: mixed HTTP and VoIP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139825"/>
            <a:ext cx="8191500" cy="19637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example</a:t>
            </a:r>
            <a:r>
              <a:rPr lang="en-US" dirty="0"/>
              <a:t>:  1Mbps </a:t>
            </a:r>
            <a:r>
              <a:rPr lang="en-US" dirty="0" smtClean="0"/>
              <a:t>VoIP, HTTP </a:t>
            </a:r>
            <a:r>
              <a:rPr lang="en-US" dirty="0"/>
              <a:t>share 1.5 Mbps link. </a:t>
            </a:r>
          </a:p>
          <a:p>
            <a:pPr lvl="1">
              <a:defRPr/>
            </a:pPr>
            <a:r>
              <a:rPr lang="en-US" dirty="0" smtClean="0"/>
              <a:t>HTTP bursts can </a:t>
            </a:r>
            <a:r>
              <a:rPr lang="en-US" dirty="0"/>
              <a:t>congest router, cause audio loss</a:t>
            </a:r>
          </a:p>
          <a:p>
            <a:pPr lvl="1">
              <a:defRPr/>
            </a:pPr>
            <a:r>
              <a:rPr lang="en-US" dirty="0"/>
              <a:t>want to give priority to audio over </a:t>
            </a:r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233477" name="Text Box 5"/>
          <p:cNvSpPr txBox="1">
            <a:spLocks noChangeArrowheads="1"/>
          </p:cNvSpPr>
          <p:nvPr/>
        </p:nvSpPr>
        <p:spPr bwMode="auto">
          <a:xfrm>
            <a:off x="2701926" y="5165725"/>
            <a:ext cx="72993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packet marking needed for router to distinguish between different classes; and new router policy to treat packets accordingly</a:t>
            </a:r>
          </a:p>
        </p:txBody>
      </p:sp>
      <p:sp>
        <p:nvSpPr>
          <p:cNvPr id="233478" name="Rectangle 6"/>
          <p:cNvSpPr>
            <a:spLocks noChangeArrowheads="1"/>
          </p:cNvSpPr>
          <p:nvPr/>
        </p:nvSpPr>
        <p:spPr bwMode="auto">
          <a:xfrm>
            <a:off x="2559051" y="4992689"/>
            <a:ext cx="7242175" cy="144462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233479" name="Text Box 7"/>
          <p:cNvSpPr txBox="1">
            <a:spLocks noChangeArrowheads="1"/>
          </p:cNvSpPr>
          <p:nvPr/>
        </p:nvSpPr>
        <p:spPr bwMode="auto">
          <a:xfrm>
            <a:off x="2728913" y="4719638"/>
            <a:ext cx="1712328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/>
                <a:ea typeface="ＭＳ Ｐゴシック" charset="0"/>
                <a:cs typeface="Arial"/>
              </a:rPr>
              <a:t>Principle 1</a:t>
            </a:r>
          </a:p>
        </p:txBody>
      </p:sp>
      <p:sp>
        <p:nvSpPr>
          <p:cNvPr id="233481" name="Line 9"/>
          <p:cNvSpPr>
            <a:spLocks noChangeShapeType="1"/>
          </p:cNvSpPr>
          <p:nvPr/>
        </p:nvSpPr>
        <p:spPr bwMode="auto">
          <a:xfrm>
            <a:off x="4297364" y="3462338"/>
            <a:ext cx="3716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grpSp>
        <p:nvGrpSpPr>
          <p:cNvPr id="151559" name="Group 12"/>
          <p:cNvGrpSpPr>
            <a:grpSpLocks/>
          </p:cNvGrpSpPr>
          <p:nvPr/>
        </p:nvGrpSpPr>
        <p:grpSpPr bwMode="auto">
          <a:xfrm>
            <a:off x="4649788" y="3128963"/>
            <a:ext cx="1058862" cy="552450"/>
            <a:chOff x="1605" y="1665"/>
            <a:chExt cx="556" cy="501"/>
          </a:xfrm>
        </p:grpSpPr>
        <p:sp>
          <p:nvSpPr>
            <p:cNvPr id="233485" name="Freeform 13"/>
            <p:cNvSpPr>
              <a:spLocks/>
            </p:cNvSpPr>
            <p:nvPr/>
          </p:nvSpPr>
          <p:spPr bwMode="auto">
            <a:xfrm>
              <a:off x="1605" y="1738"/>
              <a:ext cx="556" cy="242"/>
            </a:xfrm>
            <a:custGeom>
              <a:avLst/>
              <a:gdLst>
                <a:gd name="T0" fmla="*/ 5 w 556"/>
                <a:gd name="T1" fmla="*/ 18 h 252"/>
                <a:gd name="T2" fmla="*/ 47 w 556"/>
                <a:gd name="T3" fmla="*/ 52 h 252"/>
                <a:gd name="T4" fmla="*/ 119 w 556"/>
                <a:gd name="T5" fmla="*/ 75 h 252"/>
                <a:gd name="T6" fmla="*/ 180 w 556"/>
                <a:gd name="T7" fmla="*/ 79 h 252"/>
                <a:gd name="T8" fmla="*/ 257 w 556"/>
                <a:gd name="T9" fmla="*/ 87 h 252"/>
                <a:gd name="T10" fmla="*/ 315 w 556"/>
                <a:gd name="T11" fmla="*/ 87 h 252"/>
                <a:gd name="T12" fmla="*/ 387 w 556"/>
                <a:gd name="T13" fmla="*/ 81 h 252"/>
                <a:gd name="T14" fmla="*/ 452 w 556"/>
                <a:gd name="T15" fmla="*/ 70 h 252"/>
                <a:gd name="T16" fmla="*/ 531 w 556"/>
                <a:gd name="T17" fmla="*/ 37 h 252"/>
                <a:gd name="T18" fmla="*/ 552 w 556"/>
                <a:gd name="T19" fmla="*/ 27 h 252"/>
                <a:gd name="T20" fmla="*/ 550 w 556"/>
                <a:gd name="T21" fmla="*/ 160 h 252"/>
                <a:gd name="T22" fmla="*/ 518 w 556"/>
                <a:gd name="T23" fmla="*/ 196 h 252"/>
                <a:gd name="T24" fmla="*/ 489 w 556"/>
                <a:gd name="T25" fmla="*/ 216 h 252"/>
                <a:gd name="T26" fmla="*/ 450 w 556"/>
                <a:gd name="T27" fmla="*/ 231 h 252"/>
                <a:gd name="T28" fmla="*/ 393 w 556"/>
                <a:gd name="T29" fmla="*/ 244 h 252"/>
                <a:gd name="T30" fmla="*/ 323 w 556"/>
                <a:gd name="T31" fmla="*/ 251 h 252"/>
                <a:gd name="T32" fmla="*/ 261 w 556"/>
                <a:gd name="T33" fmla="*/ 252 h 252"/>
                <a:gd name="T34" fmla="*/ 205 w 556"/>
                <a:gd name="T35" fmla="*/ 248 h 252"/>
                <a:gd name="T36" fmla="*/ 155 w 556"/>
                <a:gd name="T37" fmla="*/ 241 h 252"/>
                <a:gd name="T38" fmla="*/ 88 w 556"/>
                <a:gd name="T39" fmla="*/ 224 h 252"/>
                <a:gd name="T40" fmla="*/ 51 w 556"/>
                <a:gd name="T41" fmla="*/ 209 h 252"/>
                <a:gd name="T42" fmla="*/ 25 w 556"/>
                <a:gd name="T43" fmla="*/ 181 h 252"/>
                <a:gd name="T44" fmla="*/ 5 w 556"/>
                <a:gd name="T45" fmla="*/ 157 h 252"/>
                <a:gd name="T46" fmla="*/ 5 w 556"/>
                <a:gd name="T47" fmla="*/ 18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6" h="252">
                  <a:moveTo>
                    <a:pt x="5" y="18"/>
                  </a:moveTo>
                  <a:cubicBezTo>
                    <a:pt x="12" y="0"/>
                    <a:pt x="28" y="43"/>
                    <a:pt x="47" y="52"/>
                  </a:cubicBezTo>
                  <a:cubicBezTo>
                    <a:pt x="66" y="61"/>
                    <a:pt x="97" y="71"/>
                    <a:pt x="119" y="75"/>
                  </a:cubicBezTo>
                  <a:cubicBezTo>
                    <a:pt x="141" y="79"/>
                    <a:pt x="157" y="77"/>
                    <a:pt x="180" y="79"/>
                  </a:cubicBezTo>
                  <a:cubicBezTo>
                    <a:pt x="203" y="81"/>
                    <a:pt x="235" y="86"/>
                    <a:pt x="257" y="87"/>
                  </a:cubicBezTo>
                  <a:cubicBezTo>
                    <a:pt x="279" y="88"/>
                    <a:pt x="293" y="88"/>
                    <a:pt x="315" y="87"/>
                  </a:cubicBezTo>
                  <a:cubicBezTo>
                    <a:pt x="337" y="86"/>
                    <a:pt x="364" y="84"/>
                    <a:pt x="387" y="81"/>
                  </a:cubicBezTo>
                  <a:cubicBezTo>
                    <a:pt x="410" y="78"/>
                    <a:pt x="428" y="77"/>
                    <a:pt x="452" y="70"/>
                  </a:cubicBezTo>
                  <a:cubicBezTo>
                    <a:pt x="476" y="63"/>
                    <a:pt x="514" y="44"/>
                    <a:pt x="531" y="37"/>
                  </a:cubicBezTo>
                  <a:cubicBezTo>
                    <a:pt x="548" y="30"/>
                    <a:pt x="549" y="7"/>
                    <a:pt x="552" y="27"/>
                  </a:cubicBezTo>
                  <a:cubicBezTo>
                    <a:pt x="555" y="47"/>
                    <a:pt x="556" y="132"/>
                    <a:pt x="550" y="160"/>
                  </a:cubicBezTo>
                  <a:cubicBezTo>
                    <a:pt x="544" y="188"/>
                    <a:pt x="527" y="187"/>
                    <a:pt x="518" y="196"/>
                  </a:cubicBezTo>
                  <a:cubicBezTo>
                    <a:pt x="508" y="206"/>
                    <a:pt x="500" y="210"/>
                    <a:pt x="489" y="216"/>
                  </a:cubicBezTo>
                  <a:cubicBezTo>
                    <a:pt x="478" y="221"/>
                    <a:pt x="465" y="227"/>
                    <a:pt x="450" y="231"/>
                  </a:cubicBezTo>
                  <a:cubicBezTo>
                    <a:pt x="434" y="235"/>
                    <a:pt x="414" y="241"/>
                    <a:pt x="393" y="244"/>
                  </a:cubicBezTo>
                  <a:cubicBezTo>
                    <a:pt x="371" y="246"/>
                    <a:pt x="344" y="249"/>
                    <a:pt x="323" y="251"/>
                  </a:cubicBezTo>
                  <a:cubicBezTo>
                    <a:pt x="301" y="252"/>
                    <a:pt x="280" y="252"/>
                    <a:pt x="261" y="252"/>
                  </a:cubicBezTo>
                  <a:cubicBezTo>
                    <a:pt x="241" y="252"/>
                    <a:pt x="222" y="249"/>
                    <a:pt x="205" y="248"/>
                  </a:cubicBezTo>
                  <a:cubicBezTo>
                    <a:pt x="187" y="246"/>
                    <a:pt x="174" y="245"/>
                    <a:pt x="155" y="241"/>
                  </a:cubicBezTo>
                  <a:cubicBezTo>
                    <a:pt x="135" y="237"/>
                    <a:pt x="104" y="230"/>
                    <a:pt x="88" y="224"/>
                  </a:cubicBezTo>
                  <a:cubicBezTo>
                    <a:pt x="71" y="219"/>
                    <a:pt x="62" y="216"/>
                    <a:pt x="51" y="209"/>
                  </a:cubicBezTo>
                  <a:cubicBezTo>
                    <a:pt x="40" y="202"/>
                    <a:pt x="32" y="189"/>
                    <a:pt x="25" y="181"/>
                  </a:cubicBezTo>
                  <a:cubicBezTo>
                    <a:pt x="17" y="173"/>
                    <a:pt x="8" y="184"/>
                    <a:pt x="5" y="157"/>
                  </a:cubicBezTo>
                  <a:cubicBezTo>
                    <a:pt x="2" y="131"/>
                    <a:pt x="0" y="34"/>
                    <a:pt x="5" y="18"/>
                  </a:cubicBez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233486" name="Oval 14"/>
            <p:cNvSpPr>
              <a:spLocks noChangeArrowheads="1"/>
            </p:cNvSpPr>
            <p:nvPr/>
          </p:nvSpPr>
          <p:spPr bwMode="auto">
            <a:xfrm>
              <a:off x="1610" y="1784"/>
              <a:ext cx="548" cy="137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233487" name="Line 15"/>
            <p:cNvSpPr>
              <a:spLocks noChangeShapeType="1"/>
            </p:cNvSpPr>
            <p:nvPr/>
          </p:nvSpPr>
          <p:spPr bwMode="auto">
            <a:xfrm>
              <a:off x="1612" y="1763"/>
              <a:ext cx="0" cy="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233488" name="Line 16"/>
            <p:cNvSpPr>
              <a:spLocks noChangeShapeType="1"/>
            </p:cNvSpPr>
            <p:nvPr/>
          </p:nvSpPr>
          <p:spPr bwMode="auto">
            <a:xfrm>
              <a:off x="2160" y="1738"/>
              <a:ext cx="0" cy="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233489" name="Oval 17"/>
            <p:cNvSpPr>
              <a:spLocks noChangeArrowheads="1"/>
            </p:cNvSpPr>
            <p:nvPr/>
          </p:nvSpPr>
          <p:spPr bwMode="auto">
            <a:xfrm>
              <a:off x="1607" y="1665"/>
              <a:ext cx="550" cy="15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grpSp>
          <p:nvGrpSpPr>
            <p:cNvPr id="151635" name="Group 18"/>
            <p:cNvGrpSpPr>
              <a:grpSpLocks/>
            </p:cNvGrpSpPr>
            <p:nvPr/>
          </p:nvGrpSpPr>
          <p:grpSpPr bwMode="auto">
            <a:xfrm>
              <a:off x="1740" y="1700"/>
              <a:ext cx="272" cy="92"/>
              <a:chOff x="2848" y="848"/>
              <a:chExt cx="140" cy="98"/>
            </a:xfrm>
          </p:grpSpPr>
          <p:sp>
            <p:nvSpPr>
              <p:cNvPr id="233491" name="Line 1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33492" name="Line 2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33493" name="Line 21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</p:grpSp>
        <p:grpSp>
          <p:nvGrpSpPr>
            <p:cNvPr id="151636" name="Group 22"/>
            <p:cNvGrpSpPr>
              <a:grpSpLocks/>
            </p:cNvGrpSpPr>
            <p:nvPr/>
          </p:nvGrpSpPr>
          <p:grpSpPr bwMode="auto">
            <a:xfrm flipV="1">
              <a:off x="1740" y="1699"/>
              <a:ext cx="272" cy="92"/>
              <a:chOff x="2848" y="848"/>
              <a:chExt cx="140" cy="98"/>
            </a:xfrm>
          </p:grpSpPr>
          <p:sp>
            <p:nvSpPr>
              <p:cNvPr id="233495" name="Line 23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33496" name="Line 24"/>
              <p:cNvSpPr>
                <a:spLocks noChangeShapeType="1"/>
              </p:cNvSpPr>
              <p:nvPr/>
            </p:nvSpPr>
            <p:spPr bwMode="auto">
              <a:xfrm>
                <a:off x="2944" y="944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33497" name="Line 25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</p:grpSp>
        <p:sp>
          <p:nvSpPr>
            <p:cNvPr id="233498" name="Oval 26"/>
            <p:cNvSpPr>
              <a:spLocks noChangeArrowheads="1"/>
            </p:cNvSpPr>
            <p:nvPr/>
          </p:nvSpPr>
          <p:spPr bwMode="auto">
            <a:xfrm>
              <a:off x="1609" y="2008"/>
              <a:ext cx="550" cy="15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5400000" scaled="1"/>
            </a:gra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</p:grpSp>
      <p:grpSp>
        <p:nvGrpSpPr>
          <p:cNvPr id="151560" name="Group 27"/>
          <p:cNvGrpSpPr>
            <a:grpSpLocks/>
          </p:cNvGrpSpPr>
          <p:nvPr/>
        </p:nvGrpSpPr>
        <p:grpSpPr bwMode="auto">
          <a:xfrm>
            <a:off x="4900613" y="3405189"/>
            <a:ext cx="774700" cy="136525"/>
            <a:chOff x="3150" y="1799"/>
            <a:chExt cx="643" cy="204"/>
          </a:xfrm>
        </p:grpSpPr>
        <p:sp>
          <p:nvSpPr>
            <p:cNvPr id="233500" name="Rectangle 28"/>
            <p:cNvSpPr>
              <a:spLocks noChangeArrowheads="1"/>
            </p:cNvSpPr>
            <p:nvPr/>
          </p:nvSpPr>
          <p:spPr bwMode="auto">
            <a:xfrm>
              <a:off x="3634" y="1799"/>
              <a:ext cx="159" cy="20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233501" name="Rectangle 29"/>
            <p:cNvSpPr>
              <a:spLocks noChangeArrowheads="1"/>
            </p:cNvSpPr>
            <p:nvPr/>
          </p:nvSpPr>
          <p:spPr bwMode="auto">
            <a:xfrm>
              <a:off x="3472" y="1799"/>
              <a:ext cx="162" cy="20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233502" name="Rectangle 30"/>
            <p:cNvSpPr>
              <a:spLocks noChangeArrowheads="1"/>
            </p:cNvSpPr>
            <p:nvPr/>
          </p:nvSpPr>
          <p:spPr bwMode="auto">
            <a:xfrm>
              <a:off x="3311" y="1799"/>
              <a:ext cx="161" cy="20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233503" name="Rectangle 31"/>
            <p:cNvSpPr>
              <a:spLocks noChangeArrowheads="1"/>
            </p:cNvSpPr>
            <p:nvPr/>
          </p:nvSpPr>
          <p:spPr bwMode="auto">
            <a:xfrm>
              <a:off x="3150" y="1799"/>
              <a:ext cx="159" cy="20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</p:grpSp>
      <p:sp>
        <p:nvSpPr>
          <p:cNvPr id="233504" name="Line 32"/>
          <p:cNvSpPr>
            <a:spLocks noChangeShapeType="1"/>
          </p:cNvSpPr>
          <p:nvPr/>
        </p:nvSpPr>
        <p:spPr bwMode="auto">
          <a:xfrm flipH="1">
            <a:off x="4060826" y="2903538"/>
            <a:ext cx="485775" cy="1096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233505" name="Line 33"/>
          <p:cNvSpPr>
            <a:spLocks noChangeShapeType="1"/>
          </p:cNvSpPr>
          <p:nvPr/>
        </p:nvSpPr>
        <p:spPr bwMode="auto">
          <a:xfrm flipH="1" flipV="1">
            <a:off x="3824288" y="3990976"/>
            <a:ext cx="24765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233506" name="Line 34"/>
          <p:cNvSpPr>
            <a:spLocks noChangeShapeType="1"/>
          </p:cNvSpPr>
          <p:nvPr/>
        </p:nvSpPr>
        <p:spPr bwMode="auto">
          <a:xfrm flipH="1">
            <a:off x="4186239" y="2894013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233507" name="Line 35"/>
          <p:cNvSpPr>
            <a:spLocks noChangeShapeType="1"/>
          </p:cNvSpPr>
          <p:nvPr/>
        </p:nvSpPr>
        <p:spPr bwMode="auto">
          <a:xfrm flipH="1">
            <a:off x="7797801" y="2844801"/>
            <a:ext cx="485775" cy="1096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233508" name="Line 36"/>
          <p:cNvSpPr>
            <a:spLocks noChangeShapeType="1"/>
          </p:cNvSpPr>
          <p:nvPr/>
        </p:nvSpPr>
        <p:spPr bwMode="auto">
          <a:xfrm flipH="1">
            <a:off x="7810501" y="3938588"/>
            <a:ext cx="373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233509" name="Line 37"/>
          <p:cNvSpPr>
            <a:spLocks noChangeShapeType="1"/>
          </p:cNvSpPr>
          <p:nvPr/>
        </p:nvSpPr>
        <p:spPr bwMode="auto">
          <a:xfrm flipH="1" flipV="1">
            <a:off x="8283575" y="2844800"/>
            <a:ext cx="260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grpSp>
        <p:nvGrpSpPr>
          <p:cNvPr id="151567" name="Group 40"/>
          <p:cNvGrpSpPr>
            <a:grpSpLocks/>
          </p:cNvGrpSpPr>
          <p:nvPr/>
        </p:nvGrpSpPr>
        <p:grpSpPr bwMode="auto">
          <a:xfrm>
            <a:off x="6613526" y="3282951"/>
            <a:ext cx="1001713" cy="290513"/>
            <a:chOff x="3600" y="219"/>
            <a:chExt cx="360" cy="175"/>
          </a:xfrm>
        </p:grpSpPr>
        <p:sp>
          <p:nvSpPr>
            <p:cNvPr id="233513" name="Oval 4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233514" name="Line 4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233515" name="Line 4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233516" name="Rectangle 4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233517" name="Oval 4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grpSp>
          <p:nvGrpSpPr>
            <p:cNvPr id="151618" name="Group 4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33519" name="Line 4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33520" name="Line 4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33521" name="Line 49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</p:grpSp>
        <p:grpSp>
          <p:nvGrpSpPr>
            <p:cNvPr id="151619" name="Group 5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33523" name="Line 5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33524" name="Line 5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33525" name="Line 5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</p:grpSp>
      </p:grpSp>
      <p:sp>
        <p:nvSpPr>
          <p:cNvPr id="233526" name="Text Box 54"/>
          <p:cNvSpPr txBox="1">
            <a:spLocks noChangeArrowheads="1"/>
          </p:cNvSpPr>
          <p:nvPr/>
        </p:nvSpPr>
        <p:spPr bwMode="auto">
          <a:xfrm>
            <a:off x="4957763" y="2744788"/>
            <a:ext cx="5127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R1</a:t>
            </a:r>
          </a:p>
        </p:txBody>
      </p:sp>
      <p:sp>
        <p:nvSpPr>
          <p:cNvPr id="233527" name="Text Box 55"/>
          <p:cNvSpPr txBox="1">
            <a:spLocks noChangeArrowheads="1"/>
          </p:cNvSpPr>
          <p:nvPr/>
        </p:nvSpPr>
        <p:spPr bwMode="auto">
          <a:xfrm>
            <a:off x="6954838" y="2889250"/>
            <a:ext cx="5127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R2</a:t>
            </a:r>
          </a:p>
        </p:txBody>
      </p:sp>
      <p:sp>
        <p:nvSpPr>
          <p:cNvPr id="233536" name="Freeform 64"/>
          <p:cNvSpPr>
            <a:spLocks/>
          </p:cNvSpPr>
          <p:nvPr/>
        </p:nvSpPr>
        <p:spPr bwMode="auto">
          <a:xfrm>
            <a:off x="4241800" y="2728913"/>
            <a:ext cx="4235450" cy="646112"/>
          </a:xfrm>
          <a:custGeom>
            <a:avLst/>
            <a:gdLst>
              <a:gd name="T0" fmla="*/ 0 w 3323"/>
              <a:gd name="T1" fmla="*/ 71 h 585"/>
              <a:gd name="T2" fmla="*/ 346 w 3323"/>
              <a:gd name="T3" fmla="*/ 71 h 585"/>
              <a:gd name="T4" fmla="*/ 133 w 3323"/>
              <a:gd name="T5" fmla="*/ 567 h 585"/>
              <a:gd name="T6" fmla="*/ 2844 w 3323"/>
              <a:gd name="T7" fmla="*/ 585 h 585"/>
              <a:gd name="T8" fmla="*/ 3101 w 3323"/>
              <a:gd name="T9" fmla="*/ 0 h 585"/>
              <a:gd name="T10" fmla="*/ 3323 w 3323"/>
              <a:gd name="T11" fmla="*/ 0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23" h="585">
                <a:moveTo>
                  <a:pt x="0" y="71"/>
                </a:moveTo>
                <a:lnTo>
                  <a:pt x="346" y="71"/>
                </a:lnTo>
                <a:lnTo>
                  <a:pt x="133" y="567"/>
                </a:lnTo>
                <a:lnTo>
                  <a:pt x="2844" y="585"/>
                </a:lnTo>
                <a:lnTo>
                  <a:pt x="3101" y="0"/>
                </a:lnTo>
                <a:lnTo>
                  <a:pt x="3323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233537" name="Freeform 65"/>
          <p:cNvSpPr>
            <a:spLocks/>
          </p:cNvSpPr>
          <p:nvPr/>
        </p:nvSpPr>
        <p:spPr bwMode="auto">
          <a:xfrm>
            <a:off x="3992564" y="3502026"/>
            <a:ext cx="4078287" cy="557213"/>
          </a:xfrm>
          <a:custGeom>
            <a:avLst/>
            <a:gdLst>
              <a:gd name="T0" fmla="*/ 0 w 3199"/>
              <a:gd name="T1" fmla="*/ 505 h 505"/>
              <a:gd name="T2" fmla="*/ 97 w 3199"/>
              <a:gd name="T3" fmla="*/ 496 h 505"/>
              <a:gd name="T4" fmla="*/ 284 w 3199"/>
              <a:gd name="T5" fmla="*/ 0 h 505"/>
              <a:gd name="T6" fmla="*/ 3048 w 3199"/>
              <a:gd name="T7" fmla="*/ 0 h 505"/>
              <a:gd name="T8" fmla="*/ 2862 w 3199"/>
              <a:gd name="T9" fmla="*/ 461 h 505"/>
              <a:gd name="T10" fmla="*/ 3199 w 3199"/>
              <a:gd name="T11" fmla="*/ 461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9" h="505">
                <a:moveTo>
                  <a:pt x="0" y="505"/>
                </a:moveTo>
                <a:lnTo>
                  <a:pt x="97" y="496"/>
                </a:lnTo>
                <a:lnTo>
                  <a:pt x="284" y="0"/>
                </a:lnTo>
                <a:lnTo>
                  <a:pt x="3048" y="0"/>
                </a:lnTo>
                <a:lnTo>
                  <a:pt x="2862" y="461"/>
                </a:lnTo>
                <a:lnTo>
                  <a:pt x="3199" y="461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graphicFrame>
        <p:nvGraphicFramePr>
          <p:cNvPr id="151572" name="Object 67"/>
          <p:cNvGraphicFramePr>
            <a:graphicFrameLocks noChangeAspect="1"/>
          </p:cNvGraphicFramePr>
          <p:nvPr/>
        </p:nvGraphicFramePr>
        <p:xfrm>
          <a:off x="3595689" y="2587626"/>
          <a:ext cx="681037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Clip" r:id="rId4" imgW="682368" imgH="480541" progId="MS_ClipArt_Gallery.2">
                  <p:embed/>
                </p:oleObj>
              </mc:Choice>
              <mc:Fallback>
                <p:oleObj name="Clip" r:id="rId4" imgW="682368" imgH="480541" progId="MS_ClipArt_Gallery.2">
                  <p:embed/>
                  <p:pic>
                    <p:nvPicPr>
                      <p:cNvPr id="151572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5689" y="2587626"/>
                        <a:ext cx="681037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73" name="Object 68"/>
          <p:cNvGraphicFramePr>
            <a:graphicFrameLocks noChangeAspect="1"/>
          </p:cNvGraphicFramePr>
          <p:nvPr/>
        </p:nvGraphicFramePr>
        <p:xfrm>
          <a:off x="8445500" y="2557463"/>
          <a:ext cx="681038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Clip" r:id="rId6" imgW="682368" imgH="480541" progId="MS_ClipArt_Gallery.2">
                  <p:embed/>
                </p:oleObj>
              </mc:Choice>
              <mc:Fallback>
                <p:oleObj name="Clip" r:id="rId6" imgW="682368" imgH="480541" progId="MS_ClipArt_Gallery.2">
                  <p:embed/>
                  <p:pic>
                    <p:nvPicPr>
                      <p:cNvPr id="151573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00" y="2557463"/>
                        <a:ext cx="681038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1576" name="Picture 15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26" y="798514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1577" name="Group 542"/>
          <p:cNvGrpSpPr>
            <a:grpSpLocks/>
          </p:cNvGrpSpPr>
          <p:nvPr/>
        </p:nvGrpSpPr>
        <p:grpSpPr bwMode="auto">
          <a:xfrm>
            <a:off x="3051176" y="3452814"/>
            <a:ext cx="942975" cy="968375"/>
            <a:chOff x="-44" y="1473"/>
            <a:chExt cx="981" cy="1105"/>
          </a:xfrm>
        </p:grpSpPr>
        <p:pic>
          <p:nvPicPr>
            <p:cNvPr id="151611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1612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51578" name="Group 249"/>
          <p:cNvGrpSpPr>
            <a:grpSpLocks/>
          </p:cNvGrpSpPr>
          <p:nvPr/>
        </p:nvGrpSpPr>
        <p:grpSpPr bwMode="auto">
          <a:xfrm>
            <a:off x="8126414" y="3619501"/>
            <a:ext cx="363537" cy="688975"/>
            <a:chOff x="4140" y="429"/>
            <a:chExt cx="1425" cy="2396"/>
          </a:xfrm>
        </p:grpSpPr>
        <p:sp>
          <p:nvSpPr>
            <p:cNvPr id="151579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6" name="Rectangle 251"/>
            <p:cNvSpPr>
              <a:spLocks noChangeArrowheads="1"/>
            </p:cNvSpPr>
            <p:nvPr/>
          </p:nvSpPr>
          <p:spPr bwMode="auto">
            <a:xfrm>
              <a:off x="4202" y="429"/>
              <a:ext cx="1052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151581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1582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9" name="Rectangle 254"/>
            <p:cNvSpPr>
              <a:spLocks noChangeArrowheads="1"/>
            </p:cNvSpPr>
            <p:nvPr/>
          </p:nvSpPr>
          <p:spPr bwMode="auto">
            <a:xfrm>
              <a:off x="4215" y="694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grpSp>
          <p:nvGrpSpPr>
            <p:cNvPr id="151584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5" name="AutoShape 256"/>
              <p:cNvSpPr>
                <a:spLocks noChangeArrowheads="1"/>
              </p:cNvSpPr>
              <p:nvPr/>
            </p:nvSpPr>
            <p:spPr bwMode="auto">
              <a:xfrm>
                <a:off x="615" y="2566"/>
                <a:ext cx="722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96" name="AutoShape 257"/>
              <p:cNvSpPr>
                <a:spLocks noChangeArrowheads="1"/>
              </p:cNvSpPr>
              <p:nvPr/>
            </p:nvSpPr>
            <p:spPr bwMode="auto">
              <a:xfrm>
                <a:off x="631" y="2582"/>
                <a:ext cx="691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</p:grpSp>
        <p:sp>
          <p:nvSpPr>
            <p:cNvPr id="71" name="Rectangle 258"/>
            <p:cNvSpPr>
              <a:spLocks noChangeArrowheads="1"/>
            </p:cNvSpPr>
            <p:nvPr/>
          </p:nvSpPr>
          <p:spPr bwMode="auto">
            <a:xfrm>
              <a:off x="4227" y="1020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grpSp>
          <p:nvGrpSpPr>
            <p:cNvPr id="151586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3" name="AutoShape 260"/>
              <p:cNvSpPr>
                <a:spLocks noChangeArrowheads="1"/>
              </p:cNvSpPr>
              <p:nvPr/>
            </p:nvSpPr>
            <p:spPr bwMode="auto">
              <a:xfrm>
                <a:off x="618" y="2566"/>
                <a:ext cx="722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94" name="AutoShape 261"/>
              <p:cNvSpPr>
                <a:spLocks noChangeArrowheads="1"/>
              </p:cNvSpPr>
              <p:nvPr/>
            </p:nvSpPr>
            <p:spPr bwMode="auto">
              <a:xfrm>
                <a:off x="633" y="2583"/>
                <a:ext cx="691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</p:grpSp>
        <p:sp>
          <p:nvSpPr>
            <p:cNvPr id="73" name="Rectangle 262"/>
            <p:cNvSpPr>
              <a:spLocks noChangeArrowheads="1"/>
            </p:cNvSpPr>
            <p:nvPr/>
          </p:nvSpPr>
          <p:spPr bwMode="auto">
            <a:xfrm>
              <a:off x="4215" y="1356"/>
              <a:ext cx="597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74" name="Rectangle 263"/>
            <p:cNvSpPr>
              <a:spLocks noChangeArrowheads="1"/>
            </p:cNvSpPr>
            <p:nvPr/>
          </p:nvSpPr>
          <p:spPr bwMode="auto">
            <a:xfrm>
              <a:off x="4227" y="1655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grpSp>
          <p:nvGrpSpPr>
            <p:cNvPr id="151589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1" name="AutoShape 265"/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13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92" name="AutoShape 266"/>
              <p:cNvSpPr>
                <a:spLocks noChangeArrowheads="1"/>
              </p:cNvSpPr>
              <p:nvPr/>
            </p:nvSpPr>
            <p:spPr bwMode="auto">
              <a:xfrm>
                <a:off x="632" y="2583"/>
                <a:ext cx="682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</p:grpSp>
        <p:sp>
          <p:nvSpPr>
            <p:cNvPr id="151590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51591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9" name="AutoShape 269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90" name="AutoShape 270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8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</p:grpSp>
        <p:sp>
          <p:nvSpPr>
            <p:cNvPr id="78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151593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1594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81" name="Oval 274"/>
            <p:cNvSpPr>
              <a:spLocks noChangeArrowheads="1"/>
            </p:cNvSpPr>
            <p:nvPr/>
          </p:nvSpPr>
          <p:spPr bwMode="auto">
            <a:xfrm>
              <a:off x="5515" y="2610"/>
              <a:ext cx="50" cy="9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151596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83" name="AutoShape 276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84" name="AutoShape 277"/>
            <p:cNvSpPr>
              <a:spLocks noChangeArrowheads="1"/>
            </p:cNvSpPr>
            <p:nvPr/>
          </p:nvSpPr>
          <p:spPr bwMode="auto">
            <a:xfrm>
              <a:off x="4202" y="2709"/>
              <a:ext cx="107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85" name="Oval 278"/>
            <p:cNvSpPr>
              <a:spLocks noChangeArrowheads="1"/>
            </p:cNvSpPr>
            <p:nvPr/>
          </p:nvSpPr>
          <p:spPr bwMode="auto">
            <a:xfrm>
              <a:off x="4308" y="2383"/>
              <a:ext cx="16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86" name="Oval 279"/>
            <p:cNvSpPr>
              <a:spLocks noChangeArrowheads="1"/>
            </p:cNvSpPr>
            <p:nvPr/>
          </p:nvSpPr>
          <p:spPr bwMode="auto">
            <a:xfrm>
              <a:off x="4488" y="2383"/>
              <a:ext cx="156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87" name="Oval 280"/>
            <p:cNvSpPr>
              <a:spLocks noChangeArrowheads="1"/>
            </p:cNvSpPr>
            <p:nvPr/>
          </p:nvSpPr>
          <p:spPr bwMode="auto">
            <a:xfrm>
              <a:off x="4663" y="2378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88" name="Rectangle 281"/>
            <p:cNvSpPr>
              <a:spLocks noChangeArrowheads="1"/>
            </p:cNvSpPr>
            <p:nvPr/>
          </p:nvSpPr>
          <p:spPr bwMode="auto">
            <a:xfrm>
              <a:off x="5061" y="1837"/>
              <a:ext cx="87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</p:grpSp>
      <p:sp>
        <p:nvSpPr>
          <p:cNvPr id="9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rPr>
              <a:t>9-</a:t>
            </a:r>
            <a:fld id="{8E8C6E93-DF5B-BC4B-80F9-500DED1EEDC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</a:endParaRPr>
          </a:p>
        </p:txBody>
      </p:sp>
      <p:sp>
        <p:nvSpPr>
          <p:cNvPr id="9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8105269" y="6508280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Arial" charset="0"/>
              </a:rPr>
              <a:t>Multimedia Networking</a:t>
            </a:r>
          </a:p>
        </p:txBody>
      </p:sp>
    </p:spTree>
    <p:extLst>
      <p:ext uri="{BB962C8B-B14F-4D97-AF65-F5344CB8AC3E}">
        <p14:creationId xmlns:p14="http://schemas.microsoft.com/office/powerpoint/2010/main" val="374000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-14288"/>
            <a:ext cx="8428038" cy="1143001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Principles for QOS guarantees (more)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8675" y="1193801"/>
            <a:ext cx="8159750" cy="1812925"/>
          </a:xfrm>
        </p:spPr>
        <p:txBody>
          <a:bodyPr/>
          <a:lstStyle/>
          <a:p>
            <a:pPr>
              <a:defRPr/>
            </a:pPr>
            <a:r>
              <a:rPr lang="en-US" dirty="0"/>
              <a:t>what if applications misbehave </a:t>
            </a:r>
            <a:r>
              <a:rPr lang="en-US" dirty="0" smtClean="0"/>
              <a:t>(VoIP </a:t>
            </a:r>
            <a:r>
              <a:rPr lang="en-US" dirty="0"/>
              <a:t>sends higher than declared rate)</a:t>
            </a:r>
          </a:p>
          <a:p>
            <a:pPr lvl="1">
              <a:defRPr/>
            </a:pPr>
            <a:r>
              <a:rPr lang="en-US" dirty="0"/>
              <a:t>policing: force source adherence to bandwidth allocations</a:t>
            </a:r>
          </a:p>
          <a:p>
            <a:pPr>
              <a:defRPr/>
            </a:pPr>
            <a:r>
              <a:rPr lang="en-US" i="1" dirty="0">
                <a:solidFill>
                  <a:srgbClr val="000099"/>
                </a:solidFill>
              </a:rPr>
              <a:t>m</a:t>
            </a:r>
            <a:r>
              <a:rPr lang="en-US" i="1" dirty="0" smtClean="0">
                <a:solidFill>
                  <a:srgbClr val="000099"/>
                </a:solidFill>
              </a:rPr>
              <a:t>arking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rgbClr val="000099"/>
                </a:solidFill>
              </a:rPr>
              <a:t>policing</a:t>
            </a:r>
            <a:r>
              <a:rPr lang="en-US" dirty="0" smtClean="0"/>
              <a:t> </a:t>
            </a:r>
            <a:r>
              <a:rPr lang="en-US" dirty="0"/>
              <a:t>at network </a:t>
            </a:r>
            <a:r>
              <a:rPr lang="en-US" dirty="0" smtClean="0"/>
              <a:t>edge</a:t>
            </a:r>
            <a:endParaRPr lang="en-US" sz="2000" dirty="0"/>
          </a:p>
        </p:txBody>
      </p:sp>
      <p:sp>
        <p:nvSpPr>
          <p:cNvPr id="234501" name="Text Box 5"/>
          <p:cNvSpPr txBox="1">
            <a:spLocks noChangeArrowheads="1"/>
          </p:cNvSpPr>
          <p:nvPr/>
        </p:nvSpPr>
        <p:spPr bwMode="auto">
          <a:xfrm>
            <a:off x="2479676" y="5794375"/>
            <a:ext cx="7650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t>provide protection (isolation) for one class from others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  <p:sp>
        <p:nvSpPr>
          <p:cNvPr id="234502" name="Rectangle 6"/>
          <p:cNvSpPr>
            <a:spLocks noChangeArrowheads="1"/>
          </p:cNvSpPr>
          <p:nvPr/>
        </p:nvSpPr>
        <p:spPr bwMode="auto">
          <a:xfrm>
            <a:off x="2201863" y="5646739"/>
            <a:ext cx="7670800" cy="763587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34503" name="Text Box 7"/>
          <p:cNvSpPr txBox="1">
            <a:spLocks noChangeArrowheads="1"/>
          </p:cNvSpPr>
          <p:nvPr/>
        </p:nvSpPr>
        <p:spPr bwMode="auto">
          <a:xfrm>
            <a:off x="2411413" y="5384800"/>
            <a:ext cx="1712328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t>Principle 2</a:t>
            </a:r>
          </a:p>
        </p:txBody>
      </p:sp>
      <p:sp>
        <p:nvSpPr>
          <p:cNvPr id="234505" name="Line 9"/>
          <p:cNvSpPr>
            <a:spLocks noChangeShapeType="1"/>
          </p:cNvSpPr>
          <p:nvPr/>
        </p:nvSpPr>
        <p:spPr bwMode="auto">
          <a:xfrm>
            <a:off x="4475164" y="4078288"/>
            <a:ext cx="3716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grpSp>
        <p:nvGrpSpPr>
          <p:cNvPr id="153607" name="Group 11"/>
          <p:cNvGrpSpPr>
            <a:grpSpLocks/>
          </p:cNvGrpSpPr>
          <p:nvPr/>
        </p:nvGrpSpPr>
        <p:grpSpPr bwMode="auto">
          <a:xfrm>
            <a:off x="4827588" y="3744913"/>
            <a:ext cx="1058862" cy="552450"/>
            <a:chOff x="1605" y="1665"/>
            <a:chExt cx="556" cy="501"/>
          </a:xfrm>
        </p:grpSpPr>
        <p:sp>
          <p:nvSpPr>
            <p:cNvPr id="234508" name="Freeform 12"/>
            <p:cNvSpPr>
              <a:spLocks/>
            </p:cNvSpPr>
            <p:nvPr/>
          </p:nvSpPr>
          <p:spPr bwMode="auto">
            <a:xfrm>
              <a:off x="1605" y="1738"/>
              <a:ext cx="556" cy="242"/>
            </a:xfrm>
            <a:custGeom>
              <a:avLst/>
              <a:gdLst>
                <a:gd name="T0" fmla="*/ 5 w 556"/>
                <a:gd name="T1" fmla="*/ 18 h 252"/>
                <a:gd name="T2" fmla="*/ 47 w 556"/>
                <a:gd name="T3" fmla="*/ 52 h 252"/>
                <a:gd name="T4" fmla="*/ 119 w 556"/>
                <a:gd name="T5" fmla="*/ 75 h 252"/>
                <a:gd name="T6" fmla="*/ 180 w 556"/>
                <a:gd name="T7" fmla="*/ 79 h 252"/>
                <a:gd name="T8" fmla="*/ 257 w 556"/>
                <a:gd name="T9" fmla="*/ 87 h 252"/>
                <a:gd name="T10" fmla="*/ 315 w 556"/>
                <a:gd name="T11" fmla="*/ 87 h 252"/>
                <a:gd name="T12" fmla="*/ 387 w 556"/>
                <a:gd name="T13" fmla="*/ 81 h 252"/>
                <a:gd name="T14" fmla="*/ 452 w 556"/>
                <a:gd name="T15" fmla="*/ 70 h 252"/>
                <a:gd name="T16" fmla="*/ 531 w 556"/>
                <a:gd name="T17" fmla="*/ 37 h 252"/>
                <a:gd name="T18" fmla="*/ 552 w 556"/>
                <a:gd name="T19" fmla="*/ 27 h 252"/>
                <a:gd name="T20" fmla="*/ 550 w 556"/>
                <a:gd name="T21" fmla="*/ 160 h 252"/>
                <a:gd name="T22" fmla="*/ 518 w 556"/>
                <a:gd name="T23" fmla="*/ 196 h 252"/>
                <a:gd name="T24" fmla="*/ 489 w 556"/>
                <a:gd name="T25" fmla="*/ 216 h 252"/>
                <a:gd name="T26" fmla="*/ 450 w 556"/>
                <a:gd name="T27" fmla="*/ 231 h 252"/>
                <a:gd name="T28" fmla="*/ 393 w 556"/>
                <a:gd name="T29" fmla="*/ 244 h 252"/>
                <a:gd name="T30" fmla="*/ 323 w 556"/>
                <a:gd name="T31" fmla="*/ 251 h 252"/>
                <a:gd name="T32" fmla="*/ 261 w 556"/>
                <a:gd name="T33" fmla="*/ 252 h 252"/>
                <a:gd name="T34" fmla="*/ 205 w 556"/>
                <a:gd name="T35" fmla="*/ 248 h 252"/>
                <a:gd name="T36" fmla="*/ 155 w 556"/>
                <a:gd name="T37" fmla="*/ 241 h 252"/>
                <a:gd name="T38" fmla="*/ 88 w 556"/>
                <a:gd name="T39" fmla="*/ 224 h 252"/>
                <a:gd name="T40" fmla="*/ 51 w 556"/>
                <a:gd name="T41" fmla="*/ 209 h 252"/>
                <a:gd name="T42" fmla="*/ 25 w 556"/>
                <a:gd name="T43" fmla="*/ 181 h 252"/>
                <a:gd name="T44" fmla="*/ 5 w 556"/>
                <a:gd name="T45" fmla="*/ 157 h 252"/>
                <a:gd name="T46" fmla="*/ 5 w 556"/>
                <a:gd name="T47" fmla="*/ 18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6" h="252">
                  <a:moveTo>
                    <a:pt x="5" y="18"/>
                  </a:moveTo>
                  <a:cubicBezTo>
                    <a:pt x="12" y="0"/>
                    <a:pt x="28" y="43"/>
                    <a:pt x="47" y="52"/>
                  </a:cubicBezTo>
                  <a:cubicBezTo>
                    <a:pt x="66" y="61"/>
                    <a:pt x="97" y="71"/>
                    <a:pt x="119" y="75"/>
                  </a:cubicBezTo>
                  <a:cubicBezTo>
                    <a:pt x="141" y="79"/>
                    <a:pt x="157" y="77"/>
                    <a:pt x="180" y="79"/>
                  </a:cubicBezTo>
                  <a:cubicBezTo>
                    <a:pt x="203" y="81"/>
                    <a:pt x="235" y="86"/>
                    <a:pt x="257" y="87"/>
                  </a:cubicBezTo>
                  <a:cubicBezTo>
                    <a:pt x="279" y="88"/>
                    <a:pt x="293" y="88"/>
                    <a:pt x="315" y="87"/>
                  </a:cubicBezTo>
                  <a:cubicBezTo>
                    <a:pt x="337" y="86"/>
                    <a:pt x="364" y="84"/>
                    <a:pt x="387" y="81"/>
                  </a:cubicBezTo>
                  <a:cubicBezTo>
                    <a:pt x="410" y="78"/>
                    <a:pt x="428" y="77"/>
                    <a:pt x="452" y="70"/>
                  </a:cubicBezTo>
                  <a:cubicBezTo>
                    <a:pt x="476" y="63"/>
                    <a:pt x="514" y="44"/>
                    <a:pt x="531" y="37"/>
                  </a:cubicBezTo>
                  <a:cubicBezTo>
                    <a:pt x="548" y="30"/>
                    <a:pt x="549" y="7"/>
                    <a:pt x="552" y="27"/>
                  </a:cubicBezTo>
                  <a:cubicBezTo>
                    <a:pt x="555" y="47"/>
                    <a:pt x="556" y="132"/>
                    <a:pt x="550" y="160"/>
                  </a:cubicBezTo>
                  <a:cubicBezTo>
                    <a:pt x="544" y="188"/>
                    <a:pt x="527" y="187"/>
                    <a:pt x="518" y="196"/>
                  </a:cubicBezTo>
                  <a:cubicBezTo>
                    <a:pt x="508" y="206"/>
                    <a:pt x="500" y="210"/>
                    <a:pt x="489" y="216"/>
                  </a:cubicBezTo>
                  <a:cubicBezTo>
                    <a:pt x="478" y="221"/>
                    <a:pt x="465" y="227"/>
                    <a:pt x="450" y="231"/>
                  </a:cubicBezTo>
                  <a:cubicBezTo>
                    <a:pt x="434" y="235"/>
                    <a:pt x="414" y="241"/>
                    <a:pt x="393" y="244"/>
                  </a:cubicBezTo>
                  <a:cubicBezTo>
                    <a:pt x="371" y="246"/>
                    <a:pt x="344" y="249"/>
                    <a:pt x="323" y="251"/>
                  </a:cubicBezTo>
                  <a:cubicBezTo>
                    <a:pt x="301" y="252"/>
                    <a:pt x="280" y="252"/>
                    <a:pt x="261" y="252"/>
                  </a:cubicBezTo>
                  <a:cubicBezTo>
                    <a:pt x="241" y="252"/>
                    <a:pt x="222" y="249"/>
                    <a:pt x="205" y="248"/>
                  </a:cubicBezTo>
                  <a:cubicBezTo>
                    <a:pt x="187" y="246"/>
                    <a:pt x="174" y="245"/>
                    <a:pt x="155" y="241"/>
                  </a:cubicBezTo>
                  <a:cubicBezTo>
                    <a:pt x="135" y="237"/>
                    <a:pt x="104" y="230"/>
                    <a:pt x="88" y="224"/>
                  </a:cubicBezTo>
                  <a:cubicBezTo>
                    <a:pt x="71" y="219"/>
                    <a:pt x="62" y="216"/>
                    <a:pt x="51" y="209"/>
                  </a:cubicBezTo>
                  <a:cubicBezTo>
                    <a:pt x="40" y="202"/>
                    <a:pt x="32" y="189"/>
                    <a:pt x="25" y="181"/>
                  </a:cubicBezTo>
                  <a:cubicBezTo>
                    <a:pt x="17" y="173"/>
                    <a:pt x="8" y="184"/>
                    <a:pt x="5" y="157"/>
                  </a:cubicBezTo>
                  <a:cubicBezTo>
                    <a:pt x="2" y="131"/>
                    <a:pt x="0" y="34"/>
                    <a:pt x="5" y="18"/>
                  </a:cubicBez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234509" name="Oval 13"/>
            <p:cNvSpPr>
              <a:spLocks noChangeArrowheads="1"/>
            </p:cNvSpPr>
            <p:nvPr/>
          </p:nvSpPr>
          <p:spPr bwMode="auto">
            <a:xfrm>
              <a:off x="1610" y="1784"/>
              <a:ext cx="548" cy="137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234510" name="Line 14"/>
            <p:cNvSpPr>
              <a:spLocks noChangeShapeType="1"/>
            </p:cNvSpPr>
            <p:nvPr/>
          </p:nvSpPr>
          <p:spPr bwMode="auto">
            <a:xfrm>
              <a:off x="1612" y="1763"/>
              <a:ext cx="0" cy="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234511" name="Line 15"/>
            <p:cNvSpPr>
              <a:spLocks noChangeShapeType="1"/>
            </p:cNvSpPr>
            <p:nvPr/>
          </p:nvSpPr>
          <p:spPr bwMode="auto">
            <a:xfrm>
              <a:off x="2160" y="1738"/>
              <a:ext cx="0" cy="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234512" name="Oval 16"/>
            <p:cNvSpPr>
              <a:spLocks noChangeArrowheads="1"/>
            </p:cNvSpPr>
            <p:nvPr/>
          </p:nvSpPr>
          <p:spPr bwMode="auto">
            <a:xfrm>
              <a:off x="1607" y="1665"/>
              <a:ext cx="550" cy="15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grpSp>
          <p:nvGrpSpPr>
            <p:cNvPr id="153690" name="Group 17"/>
            <p:cNvGrpSpPr>
              <a:grpSpLocks/>
            </p:cNvGrpSpPr>
            <p:nvPr/>
          </p:nvGrpSpPr>
          <p:grpSpPr bwMode="auto">
            <a:xfrm>
              <a:off x="1740" y="1700"/>
              <a:ext cx="272" cy="92"/>
              <a:chOff x="2848" y="848"/>
              <a:chExt cx="140" cy="98"/>
            </a:xfrm>
          </p:grpSpPr>
          <p:sp>
            <p:nvSpPr>
              <p:cNvPr id="234514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34515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34516" name="Line 20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</p:grpSp>
        <p:grpSp>
          <p:nvGrpSpPr>
            <p:cNvPr id="153691" name="Group 21"/>
            <p:cNvGrpSpPr>
              <a:grpSpLocks/>
            </p:cNvGrpSpPr>
            <p:nvPr/>
          </p:nvGrpSpPr>
          <p:grpSpPr bwMode="auto">
            <a:xfrm flipV="1">
              <a:off x="1740" y="1699"/>
              <a:ext cx="272" cy="92"/>
              <a:chOff x="2848" y="848"/>
              <a:chExt cx="140" cy="98"/>
            </a:xfrm>
          </p:grpSpPr>
          <p:sp>
            <p:nvSpPr>
              <p:cNvPr id="234518" name="Line 22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34519" name="Line 23"/>
              <p:cNvSpPr>
                <a:spLocks noChangeShapeType="1"/>
              </p:cNvSpPr>
              <p:nvPr/>
            </p:nvSpPr>
            <p:spPr bwMode="auto">
              <a:xfrm>
                <a:off x="2944" y="944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34520" name="Line 24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</p:grpSp>
        <p:sp>
          <p:nvSpPr>
            <p:cNvPr id="234521" name="Oval 25"/>
            <p:cNvSpPr>
              <a:spLocks noChangeArrowheads="1"/>
            </p:cNvSpPr>
            <p:nvPr/>
          </p:nvSpPr>
          <p:spPr bwMode="auto">
            <a:xfrm>
              <a:off x="1609" y="2008"/>
              <a:ext cx="550" cy="15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5400000" scaled="1"/>
            </a:gra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</p:grpSp>
      <p:grpSp>
        <p:nvGrpSpPr>
          <p:cNvPr id="153608" name="Group 26"/>
          <p:cNvGrpSpPr>
            <a:grpSpLocks/>
          </p:cNvGrpSpPr>
          <p:nvPr/>
        </p:nvGrpSpPr>
        <p:grpSpPr bwMode="auto">
          <a:xfrm>
            <a:off x="5078413" y="4021139"/>
            <a:ext cx="774700" cy="136525"/>
            <a:chOff x="3150" y="1799"/>
            <a:chExt cx="643" cy="204"/>
          </a:xfrm>
        </p:grpSpPr>
        <p:sp>
          <p:nvSpPr>
            <p:cNvPr id="234523" name="Rectangle 27"/>
            <p:cNvSpPr>
              <a:spLocks noChangeArrowheads="1"/>
            </p:cNvSpPr>
            <p:nvPr/>
          </p:nvSpPr>
          <p:spPr bwMode="auto">
            <a:xfrm>
              <a:off x="3634" y="1799"/>
              <a:ext cx="159" cy="20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234524" name="Rectangle 28"/>
            <p:cNvSpPr>
              <a:spLocks noChangeArrowheads="1"/>
            </p:cNvSpPr>
            <p:nvPr/>
          </p:nvSpPr>
          <p:spPr bwMode="auto">
            <a:xfrm>
              <a:off x="3472" y="1799"/>
              <a:ext cx="162" cy="20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234525" name="Rectangle 29"/>
            <p:cNvSpPr>
              <a:spLocks noChangeArrowheads="1"/>
            </p:cNvSpPr>
            <p:nvPr/>
          </p:nvSpPr>
          <p:spPr bwMode="auto">
            <a:xfrm>
              <a:off x="3311" y="1799"/>
              <a:ext cx="161" cy="20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234526" name="Rectangle 30"/>
            <p:cNvSpPr>
              <a:spLocks noChangeArrowheads="1"/>
            </p:cNvSpPr>
            <p:nvPr/>
          </p:nvSpPr>
          <p:spPr bwMode="auto">
            <a:xfrm>
              <a:off x="3150" y="1799"/>
              <a:ext cx="159" cy="20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</p:grpSp>
      <p:sp>
        <p:nvSpPr>
          <p:cNvPr id="234527" name="Line 31"/>
          <p:cNvSpPr>
            <a:spLocks noChangeShapeType="1"/>
          </p:cNvSpPr>
          <p:nvPr/>
        </p:nvSpPr>
        <p:spPr bwMode="auto">
          <a:xfrm flipH="1">
            <a:off x="4238626" y="3519488"/>
            <a:ext cx="485775" cy="1096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234528" name="Line 32"/>
          <p:cNvSpPr>
            <a:spLocks noChangeShapeType="1"/>
          </p:cNvSpPr>
          <p:nvPr/>
        </p:nvSpPr>
        <p:spPr bwMode="auto">
          <a:xfrm flipH="1" flipV="1">
            <a:off x="4002088" y="4606926"/>
            <a:ext cx="24765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234529" name="Line 33"/>
          <p:cNvSpPr>
            <a:spLocks noChangeShapeType="1"/>
          </p:cNvSpPr>
          <p:nvPr/>
        </p:nvSpPr>
        <p:spPr bwMode="auto">
          <a:xfrm flipH="1">
            <a:off x="4364039" y="3509963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234530" name="Line 34"/>
          <p:cNvSpPr>
            <a:spLocks noChangeShapeType="1"/>
          </p:cNvSpPr>
          <p:nvPr/>
        </p:nvSpPr>
        <p:spPr bwMode="auto">
          <a:xfrm flipH="1">
            <a:off x="7975601" y="3460751"/>
            <a:ext cx="485775" cy="1096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234531" name="Line 35"/>
          <p:cNvSpPr>
            <a:spLocks noChangeShapeType="1"/>
          </p:cNvSpPr>
          <p:nvPr/>
        </p:nvSpPr>
        <p:spPr bwMode="auto">
          <a:xfrm flipH="1">
            <a:off x="7988301" y="4554538"/>
            <a:ext cx="373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234532" name="Line 36"/>
          <p:cNvSpPr>
            <a:spLocks noChangeShapeType="1"/>
          </p:cNvSpPr>
          <p:nvPr/>
        </p:nvSpPr>
        <p:spPr bwMode="auto">
          <a:xfrm flipH="1" flipV="1">
            <a:off x="8461375" y="3460750"/>
            <a:ext cx="260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grpSp>
        <p:nvGrpSpPr>
          <p:cNvPr id="153615" name="Group 37"/>
          <p:cNvGrpSpPr>
            <a:grpSpLocks/>
          </p:cNvGrpSpPr>
          <p:nvPr/>
        </p:nvGrpSpPr>
        <p:grpSpPr bwMode="auto">
          <a:xfrm>
            <a:off x="6791326" y="3898901"/>
            <a:ext cx="1001713" cy="290513"/>
            <a:chOff x="3600" y="219"/>
            <a:chExt cx="360" cy="175"/>
          </a:xfrm>
        </p:grpSpPr>
        <p:sp>
          <p:nvSpPr>
            <p:cNvPr id="234534" name="Oval 3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234535" name="Line 3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234536" name="Line 4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234537" name="Rectangle 4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234538" name="Oval 4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grpSp>
          <p:nvGrpSpPr>
            <p:cNvPr id="153673" name="Group 4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34540" name="Line 4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34541" name="Line 4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34542" name="Line 46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</p:grpSp>
        <p:grpSp>
          <p:nvGrpSpPr>
            <p:cNvPr id="153674" name="Group 4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34544" name="Line 4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34545" name="Line 4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34546" name="Line 5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</p:grpSp>
      </p:grpSp>
      <p:sp>
        <p:nvSpPr>
          <p:cNvPr id="234547" name="Text Box 51"/>
          <p:cNvSpPr txBox="1">
            <a:spLocks noChangeArrowheads="1"/>
          </p:cNvSpPr>
          <p:nvPr/>
        </p:nvSpPr>
        <p:spPr bwMode="auto">
          <a:xfrm>
            <a:off x="5135563" y="3417888"/>
            <a:ext cx="5127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R1</a:t>
            </a:r>
          </a:p>
        </p:txBody>
      </p:sp>
      <p:sp>
        <p:nvSpPr>
          <p:cNvPr id="234548" name="Text Box 52"/>
          <p:cNvSpPr txBox="1">
            <a:spLocks noChangeArrowheads="1"/>
          </p:cNvSpPr>
          <p:nvPr/>
        </p:nvSpPr>
        <p:spPr bwMode="auto">
          <a:xfrm>
            <a:off x="7132638" y="3505200"/>
            <a:ext cx="5127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R2</a:t>
            </a:r>
          </a:p>
        </p:txBody>
      </p:sp>
      <p:sp>
        <p:nvSpPr>
          <p:cNvPr id="234549" name="Freeform 53"/>
          <p:cNvSpPr>
            <a:spLocks/>
          </p:cNvSpPr>
          <p:nvPr/>
        </p:nvSpPr>
        <p:spPr bwMode="auto">
          <a:xfrm>
            <a:off x="4419600" y="3344863"/>
            <a:ext cx="4235450" cy="646112"/>
          </a:xfrm>
          <a:custGeom>
            <a:avLst/>
            <a:gdLst>
              <a:gd name="T0" fmla="*/ 0 w 3323"/>
              <a:gd name="T1" fmla="*/ 71 h 585"/>
              <a:gd name="T2" fmla="*/ 346 w 3323"/>
              <a:gd name="T3" fmla="*/ 71 h 585"/>
              <a:gd name="T4" fmla="*/ 133 w 3323"/>
              <a:gd name="T5" fmla="*/ 567 h 585"/>
              <a:gd name="T6" fmla="*/ 2844 w 3323"/>
              <a:gd name="T7" fmla="*/ 585 h 585"/>
              <a:gd name="T8" fmla="*/ 3101 w 3323"/>
              <a:gd name="T9" fmla="*/ 0 h 585"/>
              <a:gd name="T10" fmla="*/ 3323 w 3323"/>
              <a:gd name="T11" fmla="*/ 0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23" h="585">
                <a:moveTo>
                  <a:pt x="0" y="71"/>
                </a:moveTo>
                <a:lnTo>
                  <a:pt x="346" y="71"/>
                </a:lnTo>
                <a:lnTo>
                  <a:pt x="133" y="567"/>
                </a:lnTo>
                <a:lnTo>
                  <a:pt x="2844" y="585"/>
                </a:lnTo>
                <a:lnTo>
                  <a:pt x="3101" y="0"/>
                </a:lnTo>
                <a:lnTo>
                  <a:pt x="3323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234550" name="Freeform 54"/>
          <p:cNvSpPr>
            <a:spLocks/>
          </p:cNvSpPr>
          <p:nvPr/>
        </p:nvSpPr>
        <p:spPr bwMode="auto">
          <a:xfrm>
            <a:off x="4170364" y="4117976"/>
            <a:ext cx="4078287" cy="557213"/>
          </a:xfrm>
          <a:custGeom>
            <a:avLst/>
            <a:gdLst>
              <a:gd name="T0" fmla="*/ 0 w 3199"/>
              <a:gd name="T1" fmla="*/ 505 h 505"/>
              <a:gd name="T2" fmla="*/ 97 w 3199"/>
              <a:gd name="T3" fmla="*/ 496 h 505"/>
              <a:gd name="T4" fmla="*/ 284 w 3199"/>
              <a:gd name="T5" fmla="*/ 0 h 505"/>
              <a:gd name="T6" fmla="*/ 3048 w 3199"/>
              <a:gd name="T7" fmla="*/ 0 h 505"/>
              <a:gd name="T8" fmla="*/ 2862 w 3199"/>
              <a:gd name="T9" fmla="*/ 461 h 505"/>
              <a:gd name="T10" fmla="*/ 3199 w 3199"/>
              <a:gd name="T11" fmla="*/ 461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9" h="505">
                <a:moveTo>
                  <a:pt x="0" y="505"/>
                </a:moveTo>
                <a:lnTo>
                  <a:pt x="97" y="496"/>
                </a:lnTo>
                <a:lnTo>
                  <a:pt x="284" y="0"/>
                </a:lnTo>
                <a:lnTo>
                  <a:pt x="3048" y="0"/>
                </a:lnTo>
                <a:lnTo>
                  <a:pt x="2862" y="461"/>
                </a:lnTo>
                <a:lnTo>
                  <a:pt x="3199" y="461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graphicFrame>
        <p:nvGraphicFramePr>
          <p:cNvPr id="153620" name="Object 56"/>
          <p:cNvGraphicFramePr>
            <a:graphicFrameLocks noChangeAspect="1"/>
          </p:cNvGraphicFramePr>
          <p:nvPr/>
        </p:nvGraphicFramePr>
        <p:xfrm>
          <a:off x="3773489" y="3203576"/>
          <a:ext cx="681037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Clip" r:id="rId4" imgW="682368" imgH="480541" progId="MS_ClipArt_Gallery.2">
                  <p:embed/>
                </p:oleObj>
              </mc:Choice>
              <mc:Fallback>
                <p:oleObj name="Clip" r:id="rId4" imgW="682368" imgH="480541" progId="MS_ClipArt_Gallery.2">
                  <p:embed/>
                  <p:pic>
                    <p:nvPicPr>
                      <p:cNvPr id="15362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3489" y="3203576"/>
                        <a:ext cx="681037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21" name="Object 57"/>
          <p:cNvGraphicFramePr>
            <a:graphicFrameLocks noChangeAspect="1"/>
          </p:cNvGraphicFramePr>
          <p:nvPr/>
        </p:nvGraphicFramePr>
        <p:xfrm>
          <a:off x="8623300" y="3173413"/>
          <a:ext cx="681038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Clip" r:id="rId6" imgW="682368" imgH="480541" progId="MS_ClipArt_Gallery.2">
                  <p:embed/>
                </p:oleObj>
              </mc:Choice>
              <mc:Fallback>
                <p:oleObj name="Clip" r:id="rId6" imgW="682368" imgH="480541" progId="MS_ClipArt_Gallery.2">
                  <p:embed/>
                  <p:pic>
                    <p:nvPicPr>
                      <p:cNvPr id="153621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3300" y="3173413"/>
                        <a:ext cx="681038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554" name="Oval 58"/>
          <p:cNvSpPr>
            <a:spLocks noChangeArrowheads="1"/>
          </p:cNvSpPr>
          <p:nvPr/>
        </p:nvSpPr>
        <p:spPr bwMode="auto">
          <a:xfrm>
            <a:off x="4514851" y="3432176"/>
            <a:ext cx="436563" cy="3651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234555" name="Oval 59"/>
          <p:cNvSpPr>
            <a:spLocks noChangeArrowheads="1"/>
          </p:cNvSpPr>
          <p:nvPr/>
        </p:nvSpPr>
        <p:spPr bwMode="auto">
          <a:xfrm>
            <a:off x="4202113" y="4160839"/>
            <a:ext cx="436562" cy="3651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234556" name="Text Box 60"/>
          <p:cNvSpPr txBox="1">
            <a:spLocks noChangeArrowheads="1"/>
          </p:cNvSpPr>
          <p:nvPr/>
        </p:nvSpPr>
        <p:spPr bwMode="auto">
          <a:xfrm>
            <a:off x="5534025" y="4222750"/>
            <a:ext cx="16002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1.5 Mbps link</a:t>
            </a:r>
          </a:p>
        </p:txBody>
      </p:sp>
      <p:sp>
        <p:nvSpPr>
          <p:cNvPr id="234557" name="Text Box 61"/>
          <p:cNvSpPr txBox="1">
            <a:spLocks noChangeArrowheads="1"/>
          </p:cNvSpPr>
          <p:nvPr/>
        </p:nvSpPr>
        <p:spPr bwMode="auto">
          <a:xfrm>
            <a:off x="2886076" y="3052764"/>
            <a:ext cx="100540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1 Mbps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phone</a:t>
            </a:r>
          </a:p>
        </p:txBody>
      </p:sp>
      <p:sp>
        <p:nvSpPr>
          <p:cNvPr id="234558" name="Text Box 62"/>
          <p:cNvSpPr txBox="1">
            <a:spLocks noChangeArrowheads="1"/>
          </p:cNvSpPr>
          <p:nvPr/>
        </p:nvSpPr>
        <p:spPr bwMode="auto">
          <a:xfrm>
            <a:off x="4038600" y="4876800"/>
            <a:ext cx="33655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packet marking and policing</a:t>
            </a:r>
          </a:p>
        </p:txBody>
      </p:sp>
      <p:sp>
        <p:nvSpPr>
          <p:cNvPr id="234559" name="Line 63"/>
          <p:cNvSpPr>
            <a:spLocks noChangeShapeType="1"/>
          </p:cNvSpPr>
          <p:nvPr/>
        </p:nvSpPr>
        <p:spPr bwMode="auto">
          <a:xfrm>
            <a:off x="4740276" y="3614739"/>
            <a:ext cx="422275" cy="1349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234560" name="Line 64"/>
          <p:cNvSpPr>
            <a:spLocks noChangeShapeType="1"/>
          </p:cNvSpPr>
          <p:nvPr/>
        </p:nvSpPr>
        <p:spPr bwMode="auto">
          <a:xfrm flipH="1" flipV="1">
            <a:off x="4403726" y="4344988"/>
            <a:ext cx="758825" cy="633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grpSp>
        <p:nvGrpSpPr>
          <p:cNvPr id="153631" name="Group 542"/>
          <p:cNvGrpSpPr>
            <a:grpSpLocks/>
          </p:cNvGrpSpPr>
          <p:nvPr/>
        </p:nvGrpSpPr>
        <p:grpSpPr bwMode="auto">
          <a:xfrm>
            <a:off x="3165475" y="4181475"/>
            <a:ext cx="985838" cy="895350"/>
            <a:chOff x="-44" y="1473"/>
            <a:chExt cx="981" cy="1105"/>
          </a:xfrm>
        </p:grpSpPr>
        <p:pic>
          <p:nvPicPr>
            <p:cNvPr id="153666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667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53632" name="Group 249"/>
          <p:cNvGrpSpPr>
            <a:grpSpLocks/>
          </p:cNvGrpSpPr>
          <p:nvPr/>
        </p:nvGrpSpPr>
        <p:grpSpPr bwMode="auto">
          <a:xfrm>
            <a:off x="8283575" y="4276725"/>
            <a:ext cx="363538" cy="687388"/>
            <a:chOff x="4140" y="429"/>
            <a:chExt cx="1425" cy="2396"/>
          </a:xfrm>
        </p:grpSpPr>
        <p:sp>
          <p:nvSpPr>
            <p:cNvPr id="153634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1" name="Rectangle 251"/>
            <p:cNvSpPr>
              <a:spLocks noChangeArrowheads="1"/>
            </p:cNvSpPr>
            <p:nvPr/>
          </p:nvSpPr>
          <p:spPr bwMode="auto">
            <a:xfrm>
              <a:off x="4202" y="429"/>
              <a:ext cx="1052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153636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3637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4" name="Rectangle 254"/>
            <p:cNvSpPr>
              <a:spLocks noChangeArrowheads="1"/>
            </p:cNvSpPr>
            <p:nvPr/>
          </p:nvSpPr>
          <p:spPr bwMode="auto">
            <a:xfrm>
              <a:off x="4215" y="695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grpSp>
          <p:nvGrpSpPr>
            <p:cNvPr id="153639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0" name="AutoShape 256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01" name="AutoShape 257"/>
              <p:cNvSpPr>
                <a:spLocks noChangeArrowheads="1"/>
              </p:cNvSpPr>
              <p:nvPr/>
            </p:nvSpPr>
            <p:spPr bwMode="auto">
              <a:xfrm>
                <a:off x="631" y="2583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</p:grpSp>
        <p:sp>
          <p:nvSpPr>
            <p:cNvPr id="76" name="Rectangle 258"/>
            <p:cNvSpPr>
              <a:spLocks noChangeArrowheads="1"/>
            </p:cNvSpPr>
            <p:nvPr/>
          </p:nvSpPr>
          <p:spPr bwMode="auto">
            <a:xfrm>
              <a:off x="4227" y="1021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grpSp>
          <p:nvGrpSpPr>
            <p:cNvPr id="153641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8" name="AutoShape 260"/>
              <p:cNvSpPr>
                <a:spLocks noChangeArrowheads="1"/>
              </p:cNvSpPr>
              <p:nvPr/>
            </p:nvSpPr>
            <p:spPr bwMode="auto">
              <a:xfrm>
                <a:off x="618" y="2567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99" name="AutoShape 261"/>
              <p:cNvSpPr>
                <a:spLocks noChangeArrowheads="1"/>
              </p:cNvSpPr>
              <p:nvPr/>
            </p:nvSpPr>
            <p:spPr bwMode="auto">
              <a:xfrm>
                <a:off x="633" y="2585"/>
                <a:ext cx="691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</p:grpSp>
        <p:sp>
          <p:nvSpPr>
            <p:cNvPr id="78" name="Rectangle 262"/>
            <p:cNvSpPr>
              <a:spLocks noChangeArrowheads="1"/>
            </p:cNvSpPr>
            <p:nvPr/>
          </p:nvSpPr>
          <p:spPr bwMode="auto">
            <a:xfrm>
              <a:off x="4215" y="1359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79" name="Rectangle 263"/>
            <p:cNvSpPr>
              <a:spLocks noChangeArrowheads="1"/>
            </p:cNvSpPr>
            <p:nvPr/>
          </p:nvSpPr>
          <p:spPr bwMode="auto">
            <a:xfrm>
              <a:off x="4227" y="1657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grpSp>
          <p:nvGrpSpPr>
            <p:cNvPr id="153644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6" name="AutoShape 265"/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1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97" name="AutoShape 266"/>
              <p:cNvSpPr>
                <a:spLocks noChangeArrowheads="1"/>
              </p:cNvSpPr>
              <p:nvPr/>
            </p:nvSpPr>
            <p:spPr bwMode="auto">
              <a:xfrm>
                <a:off x="632" y="2586"/>
                <a:ext cx="682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</p:grpSp>
        <p:sp>
          <p:nvSpPr>
            <p:cNvPr id="153645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53646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4" name="AutoShape 269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95" name="AutoShape 270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8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</p:grpSp>
        <p:sp>
          <p:nvSpPr>
            <p:cNvPr id="83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153648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3649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86" name="Oval 274"/>
            <p:cNvSpPr>
              <a:spLocks noChangeArrowheads="1"/>
            </p:cNvSpPr>
            <p:nvPr/>
          </p:nvSpPr>
          <p:spPr bwMode="auto">
            <a:xfrm>
              <a:off x="5515" y="2615"/>
              <a:ext cx="50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153651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88" name="AutoShape 276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89" name="AutoShape 277"/>
            <p:cNvSpPr>
              <a:spLocks noChangeArrowheads="1"/>
            </p:cNvSpPr>
            <p:nvPr/>
          </p:nvSpPr>
          <p:spPr bwMode="auto">
            <a:xfrm>
              <a:off x="4202" y="2709"/>
              <a:ext cx="107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90" name="Oval 278"/>
            <p:cNvSpPr>
              <a:spLocks noChangeArrowheads="1"/>
            </p:cNvSpPr>
            <p:nvPr/>
          </p:nvSpPr>
          <p:spPr bwMode="auto">
            <a:xfrm>
              <a:off x="4308" y="2382"/>
              <a:ext cx="16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91" name="Oval 279"/>
            <p:cNvSpPr>
              <a:spLocks noChangeArrowheads="1"/>
            </p:cNvSpPr>
            <p:nvPr/>
          </p:nvSpPr>
          <p:spPr bwMode="auto">
            <a:xfrm>
              <a:off x="4488" y="2382"/>
              <a:ext cx="156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92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93" name="Rectangle 281"/>
            <p:cNvSpPr>
              <a:spLocks noChangeArrowheads="1"/>
            </p:cNvSpPr>
            <p:nvPr/>
          </p:nvSpPr>
          <p:spPr bwMode="auto">
            <a:xfrm>
              <a:off x="5061" y="1835"/>
              <a:ext cx="87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</p:grpSp>
      <p:pic>
        <p:nvPicPr>
          <p:cNvPr id="153633" name="Picture 6" descr="underline_bas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13" y="80645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rPr>
              <a:t>9-</a:t>
            </a:r>
            <a:fld id="{8E8C6E93-DF5B-BC4B-80F9-500DED1EEDC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</a:endParaRPr>
          </a:p>
        </p:txBody>
      </p:sp>
      <p:sp>
        <p:nvSpPr>
          <p:cNvPr id="10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8105269" y="6508280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Arial" charset="0"/>
              </a:rPr>
              <a:t>Multimedia Networking</a:t>
            </a:r>
          </a:p>
        </p:txBody>
      </p:sp>
    </p:spTree>
    <p:extLst>
      <p:ext uri="{BB962C8B-B14F-4D97-AF65-F5344CB8AC3E}">
        <p14:creationId xmlns:p14="http://schemas.microsoft.com/office/powerpoint/2010/main" val="227311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339850"/>
            <a:ext cx="7772400" cy="12144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allocating </a:t>
            </a:r>
            <a:r>
              <a:rPr lang="en-US" i="1" dirty="0"/>
              <a:t>fixed </a:t>
            </a:r>
            <a:r>
              <a:rPr lang="en-US" dirty="0"/>
              <a:t>(non-sharable) bandwidth to flow: </a:t>
            </a:r>
            <a:r>
              <a:rPr lang="en-US" i="1" dirty="0"/>
              <a:t>inefficient</a:t>
            </a:r>
            <a:r>
              <a:rPr lang="en-US" dirty="0"/>
              <a:t> use of bandwidth if flows </a:t>
            </a:r>
            <a:r>
              <a:rPr lang="en-US" dirty="0" smtClean="0"/>
              <a:t>doesn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t </a:t>
            </a:r>
            <a:r>
              <a:rPr lang="en-US" dirty="0"/>
              <a:t>use its allocation</a:t>
            </a:r>
            <a:endParaRPr lang="en-US" b="1" dirty="0"/>
          </a:p>
        </p:txBody>
      </p:sp>
      <p:sp>
        <p:nvSpPr>
          <p:cNvPr id="235525" name="Text Box 5"/>
          <p:cNvSpPr txBox="1">
            <a:spLocks noChangeArrowheads="1"/>
          </p:cNvSpPr>
          <p:nvPr/>
        </p:nvSpPr>
        <p:spPr bwMode="auto">
          <a:xfrm>
            <a:off x="2450270" y="5379228"/>
            <a:ext cx="687207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t>while providing isolation, it is desirable to use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t>resources as efficiently as possible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  <p:sp>
        <p:nvSpPr>
          <p:cNvPr id="235526" name="Rectangle 6"/>
          <p:cNvSpPr>
            <a:spLocks noChangeArrowheads="1"/>
          </p:cNvSpPr>
          <p:nvPr/>
        </p:nvSpPr>
        <p:spPr bwMode="auto">
          <a:xfrm>
            <a:off x="2385182" y="5234764"/>
            <a:ext cx="6959600" cy="1150938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35527" name="Text Box 7"/>
          <p:cNvSpPr txBox="1">
            <a:spLocks noChangeArrowheads="1"/>
          </p:cNvSpPr>
          <p:nvPr/>
        </p:nvSpPr>
        <p:spPr bwMode="auto">
          <a:xfrm>
            <a:off x="2616957" y="4972827"/>
            <a:ext cx="1712328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t>Principle 3</a:t>
            </a:r>
          </a:p>
        </p:txBody>
      </p:sp>
      <p:sp>
        <p:nvSpPr>
          <p:cNvPr id="235529" name="Line 9"/>
          <p:cNvSpPr>
            <a:spLocks noChangeShapeType="1"/>
          </p:cNvSpPr>
          <p:nvPr/>
        </p:nvSpPr>
        <p:spPr bwMode="auto">
          <a:xfrm>
            <a:off x="4540250" y="3817938"/>
            <a:ext cx="3716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235532" name="Freeform 12"/>
          <p:cNvSpPr>
            <a:spLocks/>
          </p:cNvSpPr>
          <p:nvPr/>
        </p:nvSpPr>
        <p:spPr bwMode="auto">
          <a:xfrm>
            <a:off x="4892676" y="3451225"/>
            <a:ext cx="1058863" cy="266700"/>
          </a:xfrm>
          <a:custGeom>
            <a:avLst/>
            <a:gdLst>
              <a:gd name="T0" fmla="*/ 5 w 556"/>
              <a:gd name="T1" fmla="*/ 18 h 252"/>
              <a:gd name="T2" fmla="*/ 47 w 556"/>
              <a:gd name="T3" fmla="*/ 52 h 252"/>
              <a:gd name="T4" fmla="*/ 119 w 556"/>
              <a:gd name="T5" fmla="*/ 75 h 252"/>
              <a:gd name="T6" fmla="*/ 180 w 556"/>
              <a:gd name="T7" fmla="*/ 79 h 252"/>
              <a:gd name="T8" fmla="*/ 257 w 556"/>
              <a:gd name="T9" fmla="*/ 87 h 252"/>
              <a:gd name="T10" fmla="*/ 315 w 556"/>
              <a:gd name="T11" fmla="*/ 87 h 252"/>
              <a:gd name="T12" fmla="*/ 387 w 556"/>
              <a:gd name="T13" fmla="*/ 81 h 252"/>
              <a:gd name="T14" fmla="*/ 452 w 556"/>
              <a:gd name="T15" fmla="*/ 70 h 252"/>
              <a:gd name="T16" fmla="*/ 531 w 556"/>
              <a:gd name="T17" fmla="*/ 37 h 252"/>
              <a:gd name="T18" fmla="*/ 552 w 556"/>
              <a:gd name="T19" fmla="*/ 27 h 252"/>
              <a:gd name="T20" fmla="*/ 550 w 556"/>
              <a:gd name="T21" fmla="*/ 160 h 252"/>
              <a:gd name="T22" fmla="*/ 518 w 556"/>
              <a:gd name="T23" fmla="*/ 196 h 252"/>
              <a:gd name="T24" fmla="*/ 489 w 556"/>
              <a:gd name="T25" fmla="*/ 216 h 252"/>
              <a:gd name="T26" fmla="*/ 450 w 556"/>
              <a:gd name="T27" fmla="*/ 231 h 252"/>
              <a:gd name="T28" fmla="*/ 393 w 556"/>
              <a:gd name="T29" fmla="*/ 244 h 252"/>
              <a:gd name="T30" fmla="*/ 323 w 556"/>
              <a:gd name="T31" fmla="*/ 251 h 252"/>
              <a:gd name="T32" fmla="*/ 261 w 556"/>
              <a:gd name="T33" fmla="*/ 252 h 252"/>
              <a:gd name="T34" fmla="*/ 205 w 556"/>
              <a:gd name="T35" fmla="*/ 248 h 252"/>
              <a:gd name="T36" fmla="*/ 155 w 556"/>
              <a:gd name="T37" fmla="*/ 241 h 252"/>
              <a:gd name="T38" fmla="*/ 88 w 556"/>
              <a:gd name="T39" fmla="*/ 224 h 252"/>
              <a:gd name="T40" fmla="*/ 51 w 556"/>
              <a:gd name="T41" fmla="*/ 209 h 252"/>
              <a:gd name="T42" fmla="*/ 25 w 556"/>
              <a:gd name="T43" fmla="*/ 181 h 252"/>
              <a:gd name="T44" fmla="*/ 5 w 556"/>
              <a:gd name="T45" fmla="*/ 157 h 252"/>
              <a:gd name="T46" fmla="*/ 5 w 556"/>
              <a:gd name="T47" fmla="*/ 18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56" h="252">
                <a:moveTo>
                  <a:pt x="5" y="18"/>
                </a:moveTo>
                <a:cubicBezTo>
                  <a:pt x="12" y="0"/>
                  <a:pt x="28" y="43"/>
                  <a:pt x="47" y="52"/>
                </a:cubicBezTo>
                <a:cubicBezTo>
                  <a:pt x="66" y="61"/>
                  <a:pt x="97" y="71"/>
                  <a:pt x="119" y="75"/>
                </a:cubicBezTo>
                <a:cubicBezTo>
                  <a:pt x="141" y="79"/>
                  <a:pt x="157" y="77"/>
                  <a:pt x="180" y="79"/>
                </a:cubicBezTo>
                <a:cubicBezTo>
                  <a:pt x="203" y="81"/>
                  <a:pt x="235" y="86"/>
                  <a:pt x="257" y="87"/>
                </a:cubicBezTo>
                <a:cubicBezTo>
                  <a:pt x="279" y="88"/>
                  <a:pt x="293" y="88"/>
                  <a:pt x="315" y="87"/>
                </a:cubicBezTo>
                <a:cubicBezTo>
                  <a:pt x="337" y="86"/>
                  <a:pt x="364" y="84"/>
                  <a:pt x="387" y="81"/>
                </a:cubicBezTo>
                <a:cubicBezTo>
                  <a:pt x="410" y="78"/>
                  <a:pt x="428" y="77"/>
                  <a:pt x="452" y="70"/>
                </a:cubicBezTo>
                <a:cubicBezTo>
                  <a:pt x="476" y="63"/>
                  <a:pt x="514" y="44"/>
                  <a:pt x="531" y="37"/>
                </a:cubicBezTo>
                <a:cubicBezTo>
                  <a:pt x="548" y="30"/>
                  <a:pt x="549" y="7"/>
                  <a:pt x="552" y="27"/>
                </a:cubicBezTo>
                <a:cubicBezTo>
                  <a:pt x="555" y="47"/>
                  <a:pt x="556" y="132"/>
                  <a:pt x="550" y="160"/>
                </a:cubicBezTo>
                <a:cubicBezTo>
                  <a:pt x="544" y="188"/>
                  <a:pt x="527" y="187"/>
                  <a:pt x="518" y="196"/>
                </a:cubicBezTo>
                <a:cubicBezTo>
                  <a:pt x="508" y="206"/>
                  <a:pt x="500" y="210"/>
                  <a:pt x="489" y="216"/>
                </a:cubicBezTo>
                <a:cubicBezTo>
                  <a:pt x="478" y="221"/>
                  <a:pt x="465" y="227"/>
                  <a:pt x="450" y="231"/>
                </a:cubicBezTo>
                <a:cubicBezTo>
                  <a:pt x="434" y="235"/>
                  <a:pt x="414" y="241"/>
                  <a:pt x="393" y="244"/>
                </a:cubicBezTo>
                <a:cubicBezTo>
                  <a:pt x="371" y="246"/>
                  <a:pt x="344" y="249"/>
                  <a:pt x="323" y="251"/>
                </a:cubicBezTo>
                <a:cubicBezTo>
                  <a:pt x="301" y="252"/>
                  <a:pt x="280" y="252"/>
                  <a:pt x="261" y="252"/>
                </a:cubicBezTo>
                <a:cubicBezTo>
                  <a:pt x="241" y="252"/>
                  <a:pt x="222" y="249"/>
                  <a:pt x="205" y="248"/>
                </a:cubicBezTo>
                <a:cubicBezTo>
                  <a:pt x="187" y="246"/>
                  <a:pt x="174" y="245"/>
                  <a:pt x="155" y="241"/>
                </a:cubicBezTo>
                <a:cubicBezTo>
                  <a:pt x="135" y="237"/>
                  <a:pt x="104" y="230"/>
                  <a:pt x="88" y="224"/>
                </a:cubicBezTo>
                <a:cubicBezTo>
                  <a:pt x="71" y="219"/>
                  <a:pt x="62" y="216"/>
                  <a:pt x="51" y="209"/>
                </a:cubicBezTo>
                <a:cubicBezTo>
                  <a:pt x="40" y="202"/>
                  <a:pt x="32" y="189"/>
                  <a:pt x="25" y="181"/>
                </a:cubicBezTo>
                <a:cubicBezTo>
                  <a:pt x="17" y="173"/>
                  <a:pt x="8" y="184"/>
                  <a:pt x="5" y="157"/>
                </a:cubicBezTo>
                <a:cubicBezTo>
                  <a:pt x="2" y="131"/>
                  <a:pt x="0" y="34"/>
                  <a:pt x="5" y="18"/>
                </a:cubicBez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235533" name="Oval 13"/>
          <p:cNvSpPr>
            <a:spLocks noChangeArrowheads="1"/>
          </p:cNvSpPr>
          <p:nvPr/>
        </p:nvSpPr>
        <p:spPr bwMode="auto">
          <a:xfrm>
            <a:off x="4902200" y="3502026"/>
            <a:ext cx="1042988" cy="150813"/>
          </a:xfrm>
          <a:prstGeom prst="ellips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235534" name="Line 14"/>
          <p:cNvSpPr>
            <a:spLocks noChangeShapeType="1"/>
          </p:cNvSpPr>
          <p:nvPr/>
        </p:nvSpPr>
        <p:spPr bwMode="auto">
          <a:xfrm>
            <a:off x="4905375" y="3478214"/>
            <a:ext cx="0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235535" name="Line 15"/>
          <p:cNvSpPr>
            <a:spLocks noChangeShapeType="1"/>
          </p:cNvSpPr>
          <p:nvPr/>
        </p:nvSpPr>
        <p:spPr bwMode="auto">
          <a:xfrm>
            <a:off x="5949950" y="3451226"/>
            <a:ext cx="0" cy="936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235536" name="Oval 16"/>
          <p:cNvSpPr>
            <a:spLocks noChangeArrowheads="1"/>
          </p:cNvSpPr>
          <p:nvPr/>
        </p:nvSpPr>
        <p:spPr bwMode="auto">
          <a:xfrm>
            <a:off x="4883150" y="3370264"/>
            <a:ext cx="1047750" cy="174625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grpSp>
        <p:nvGrpSpPr>
          <p:cNvPr id="155659" name="Group 17"/>
          <p:cNvGrpSpPr>
            <a:grpSpLocks/>
          </p:cNvGrpSpPr>
          <p:nvPr/>
        </p:nvGrpSpPr>
        <p:grpSpPr bwMode="auto">
          <a:xfrm>
            <a:off x="5149851" y="3408363"/>
            <a:ext cx="517525" cy="101600"/>
            <a:chOff x="2848" y="848"/>
            <a:chExt cx="140" cy="98"/>
          </a:xfrm>
        </p:grpSpPr>
        <p:sp>
          <p:nvSpPr>
            <p:cNvPr id="235538" name="Line 1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235539" name="Line 1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235540" name="Line 2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</p:grpSp>
      <p:grpSp>
        <p:nvGrpSpPr>
          <p:cNvPr id="155660" name="Group 21"/>
          <p:cNvGrpSpPr>
            <a:grpSpLocks/>
          </p:cNvGrpSpPr>
          <p:nvPr/>
        </p:nvGrpSpPr>
        <p:grpSpPr bwMode="auto">
          <a:xfrm flipV="1">
            <a:off x="5149851" y="3408363"/>
            <a:ext cx="517525" cy="101600"/>
            <a:chOff x="2848" y="848"/>
            <a:chExt cx="140" cy="98"/>
          </a:xfrm>
        </p:grpSpPr>
        <p:sp>
          <p:nvSpPr>
            <p:cNvPr id="235542" name="Line 2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235543" name="Line 2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235544" name="Line 2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</p:grpSp>
      <p:sp>
        <p:nvSpPr>
          <p:cNvPr id="235545" name="Oval 25"/>
          <p:cNvSpPr>
            <a:spLocks noChangeArrowheads="1"/>
          </p:cNvSpPr>
          <p:nvPr/>
        </p:nvSpPr>
        <p:spPr bwMode="auto">
          <a:xfrm>
            <a:off x="4900613" y="3843339"/>
            <a:ext cx="1047750" cy="1746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chemeClr val="hlink"/>
              </a:gs>
            </a:gsLst>
            <a:lin ang="5400000" scaled="1"/>
          </a:gra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235551" name="Line 31"/>
          <p:cNvSpPr>
            <a:spLocks noChangeShapeType="1"/>
          </p:cNvSpPr>
          <p:nvPr/>
        </p:nvSpPr>
        <p:spPr bwMode="auto">
          <a:xfrm flipH="1">
            <a:off x="4303714" y="3259138"/>
            <a:ext cx="485775" cy="1096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235552" name="Line 32"/>
          <p:cNvSpPr>
            <a:spLocks noChangeShapeType="1"/>
          </p:cNvSpPr>
          <p:nvPr/>
        </p:nvSpPr>
        <p:spPr bwMode="auto">
          <a:xfrm flipH="1" flipV="1">
            <a:off x="4067175" y="4346576"/>
            <a:ext cx="24765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235553" name="Line 33"/>
          <p:cNvSpPr>
            <a:spLocks noChangeShapeType="1"/>
          </p:cNvSpPr>
          <p:nvPr/>
        </p:nvSpPr>
        <p:spPr bwMode="auto">
          <a:xfrm flipH="1">
            <a:off x="4429126" y="3249613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235554" name="Line 34"/>
          <p:cNvSpPr>
            <a:spLocks noChangeShapeType="1"/>
          </p:cNvSpPr>
          <p:nvPr/>
        </p:nvSpPr>
        <p:spPr bwMode="auto">
          <a:xfrm flipH="1">
            <a:off x="8040689" y="3200401"/>
            <a:ext cx="485775" cy="1096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235555" name="Line 35"/>
          <p:cNvSpPr>
            <a:spLocks noChangeShapeType="1"/>
          </p:cNvSpPr>
          <p:nvPr/>
        </p:nvSpPr>
        <p:spPr bwMode="auto">
          <a:xfrm flipH="1">
            <a:off x="8053388" y="4294188"/>
            <a:ext cx="373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235556" name="Line 36"/>
          <p:cNvSpPr>
            <a:spLocks noChangeShapeType="1"/>
          </p:cNvSpPr>
          <p:nvPr/>
        </p:nvSpPr>
        <p:spPr bwMode="auto">
          <a:xfrm flipH="1" flipV="1">
            <a:off x="8526463" y="3200400"/>
            <a:ext cx="260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grpSp>
        <p:nvGrpSpPr>
          <p:cNvPr id="155668" name="Group 37"/>
          <p:cNvGrpSpPr>
            <a:grpSpLocks/>
          </p:cNvGrpSpPr>
          <p:nvPr/>
        </p:nvGrpSpPr>
        <p:grpSpPr bwMode="auto">
          <a:xfrm>
            <a:off x="6856413" y="3638551"/>
            <a:ext cx="1001712" cy="290513"/>
            <a:chOff x="3600" y="219"/>
            <a:chExt cx="360" cy="175"/>
          </a:xfrm>
        </p:grpSpPr>
        <p:sp>
          <p:nvSpPr>
            <p:cNvPr id="235558" name="Oval 3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235559" name="Line 3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235560" name="Line 4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235561" name="Rectangle 4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235562" name="Oval 4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grpSp>
          <p:nvGrpSpPr>
            <p:cNvPr id="155732" name="Group 4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35564" name="Line 4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35565" name="Line 4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35566" name="Line 46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</p:grpSp>
        <p:grpSp>
          <p:nvGrpSpPr>
            <p:cNvPr id="155733" name="Group 4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35568" name="Line 4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35569" name="Line 4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35570" name="Line 5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</p:grpSp>
      </p:grpSp>
      <p:sp>
        <p:nvSpPr>
          <p:cNvPr id="235571" name="Text Box 51"/>
          <p:cNvSpPr txBox="1">
            <a:spLocks noChangeArrowheads="1"/>
          </p:cNvSpPr>
          <p:nvPr/>
        </p:nvSpPr>
        <p:spPr bwMode="auto">
          <a:xfrm>
            <a:off x="5200651" y="3043238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R1</a:t>
            </a:r>
          </a:p>
        </p:txBody>
      </p:sp>
      <p:sp>
        <p:nvSpPr>
          <p:cNvPr id="235572" name="Text Box 52"/>
          <p:cNvSpPr txBox="1">
            <a:spLocks noChangeArrowheads="1"/>
          </p:cNvSpPr>
          <p:nvPr/>
        </p:nvSpPr>
        <p:spPr bwMode="auto">
          <a:xfrm>
            <a:off x="7197726" y="3244850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R2</a:t>
            </a:r>
          </a:p>
        </p:txBody>
      </p:sp>
      <p:sp>
        <p:nvSpPr>
          <p:cNvPr id="235573" name="Freeform 53"/>
          <p:cNvSpPr>
            <a:spLocks/>
          </p:cNvSpPr>
          <p:nvPr/>
        </p:nvSpPr>
        <p:spPr bwMode="auto">
          <a:xfrm>
            <a:off x="4484688" y="3084513"/>
            <a:ext cx="4235450" cy="646112"/>
          </a:xfrm>
          <a:custGeom>
            <a:avLst/>
            <a:gdLst>
              <a:gd name="T0" fmla="*/ 0 w 3323"/>
              <a:gd name="T1" fmla="*/ 71 h 585"/>
              <a:gd name="T2" fmla="*/ 346 w 3323"/>
              <a:gd name="T3" fmla="*/ 71 h 585"/>
              <a:gd name="T4" fmla="*/ 133 w 3323"/>
              <a:gd name="T5" fmla="*/ 567 h 585"/>
              <a:gd name="T6" fmla="*/ 2844 w 3323"/>
              <a:gd name="T7" fmla="*/ 585 h 585"/>
              <a:gd name="T8" fmla="*/ 3101 w 3323"/>
              <a:gd name="T9" fmla="*/ 0 h 585"/>
              <a:gd name="T10" fmla="*/ 3323 w 3323"/>
              <a:gd name="T11" fmla="*/ 0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23" h="585">
                <a:moveTo>
                  <a:pt x="0" y="71"/>
                </a:moveTo>
                <a:lnTo>
                  <a:pt x="346" y="71"/>
                </a:lnTo>
                <a:lnTo>
                  <a:pt x="133" y="567"/>
                </a:lnTo>
                <a:lnTo>
                  <a:pt x="2844" y="585"/>
                </a:lnTo>
                <a:lnTo>
                  <a:pt x="3101" y="0"/>
                </a:lnTo>
                <a:lnTo>
                  <a:pt x="3323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235574" name="Freeform 54"/>
          <p:cNvSpPr>
            <a:spLocks/>
          </p:cNvSpPr>
          <p:nvPr/>
        </p:nvSpPr>
        <p:spPr bwMode="auto">
          <a:xfrm>
            <a:off x="4235450" y="3857626"/>
            <a:ext cx="4078288" cy="557213"/>
          </a:xfrm>
          <a:custGeom>
            <a:avLst/>
            <a:gdLst>
              <a:gd name="T0" fmla="*/ 0 w 3199"/>
              <a:gd name="T1" fmla="*/ 505 h 505"/>
              <a:gd name="T2" fmla="*/ 97 w 3199"/>
              <a:gd name="T3" fmla="*/ 496 h 505"/>
              <a:gd name="T4" fmla="*/ 284 w 3199"/>
              <a:gd name="T5" fmla="*/ 0 h 505"/>
              <a:gd name="T6" fmla="*/ 3048 w 3199"/>
              <a:gd name="T7" fmla="*/ 0 h 505"/>
              <a:gd name="T8" fmla="*/ 2862 w 3199"/>
              <a:gd name="T9" fmla="*/ 461 h 505"/>
              <a:gd name="T10" fmla="*/ 3199 w 3199"/>
              <a:gd name="T11" fmla="*/ 461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9" h="505">
                <a:moveTo>
                  <a:pt x="0" y="505"/>
                </a:moveTo>
                <a:lnTo>
                  <a:pt x="97" y="496"/>
                </a:lnTo>
                <a:lnTo>
                  <a:pt x="284" y="0"/>
                </a:lnTo>
                <a:lnTo>
                  <a:pt x="3048" y="0"/>
                </a:lnTo>
                <a:lnTo>
                  <a:pt x="2862" y="461"/>
                </a:lnTo>
                <a:lnTo>
                  <a:pt x="3199" y="461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graphicFrame>
        <p:nvGraphicFramePr>
          <p:cNvPr id="155673" name="Object 56"/>
          <p:cNvGraphicFramePr>
            <a:graphicFrameLocks noChangeAspect="1"/>
          </p:cNvGraphicFramePr>
          <p:nvPr/>
        </p:nvGraphicFramePr>
        <p:xfrm>
          <a:off x="3838575" y="2943226"/>
          <a:ext cx="68103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Clip" r:id="rId4" imgW="682368" imgH="480541" progId="MS_ClipArt_Gallery.2">
                  <p:embed/>
                </p:oleObj>
              </mc:Choice>
              <mc:Fallback>
                <p:oleObj name="Clip" r:id="rId4" imgW="682368" imgH="480541" progId="MS_ClipArt_Gallery.2">
                  <p:embed/>
                  <p:pic>
                    <p:nvPicPr>
                      <p:cNvPr id="155673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8575" y="2943226"/>
                        <a:ext cx="681038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74" name="Object 57"/>
          <p:cNvGraphicFramePr>
            <a:graphicFrameLocks noChangeAspect="1"/>
          </p:cNvGraphicFramePr>
          <p:nvPr/>
        </p:nvGraphicFramePr>
        <p:xfrm>
          <a:off x="8688389" y="2913063"/>
          <a:ext cx="681037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Clip" r:id="rId6" imgW="682368" imgH="480541" progId="MS_ClipArt_Gallery.2">
                  <p:embed/>
                </p:oleObj>
              </mc:Choice>
              <mc:Fallback>
                <p:oleObj name="Clip" r:id="rId6" imgW="682368" imgH="480541" progId="MS_ClipArt_Gallery.2">
                  <p:embed/>
                  <p:pic>
                    <p:nvPicPr>
                      <p:cNvPr id="155674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8389" y="2913063"/>
                        <a:ext cx="681037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8" name="Oval 58"/>
          <p:cNvSpPr>
            <a:spLocks noChangeArrowheads="1"/>
          </p:cNvSpPr>
          <p:nvPr/>
        </p:nvSpPr>
        <p:spPr bwMode="auto">
          <a:xfrm>
            <a:off x="4579938" y="3171826"/>
            <a:ext cx="436562" cy="3651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235579" name="Oval 59"/>
          <p:cNvSpPr>
            <a:spLocks noChangeArrowheads="1"/>
          </p:cNvSpPr>
          <p:nvPr/>
        </p:nvSpPr>
        <p:spPr bwMode="auto">
          <a:xfrm>
            <a:off x="4267201" y="3900489"/>
            <a:ext cx="436563" cy="3651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235580" name="Text Box 60"/>
          <p:cNvSpPr txBox="1">
            <a:spLocks noChangeArrowheads="1"/>
          </p:cNvSpPr>
          <p:nvPr/>
        </p:nvSpPr>
        <p:spPr bwMode="auto">
          <a:xfrm>
            <a:off x="5599113" y="3962400"/>
            <a:ext cx="15748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1.5 Mbps link</a:t>
            </a:r>
          </a:p>
        </p:txBody>
      </p:sp>
      <p:sp>
        <p:nvSpPr>
          <p:cNvPr id="235581" name="Text Box 61"/>
          <p:cNvSpPr txBox="1">
            <a:spLocks noChangeArrowheads="1"/>
          </p:cNvSpPr>
          <p:nvPr/>
        </p:nvSpPr>
        <p:spPr bwMode="auto">
          <a:xfrm>
            <a:off x="2951164" y="2792414"/>
            <a:ext cx="100540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1 Mbps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phone</a:t>
            </a:r>
          </a:p>
        </p:txBody>
      </p:sp>
      <p:sp>
        <p:nvSpPr>
          <p:cNvPr id="235548" name="Rectangle 28"/>
          <p:cNvSpPr>
            <a:spLocks noChangeArrowheads="1"/>
          </p:cNvSpPr>
          <p:nvPr/>
        </p:nvSpPr>
        <p:spPr bwMode="auto">
          <a:xfrm>
            <a:off x="5530851" y="3789364"/>
            <a:ext cx="193675" cy="1365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235549" name="Rectangle 29"/>
          <p:cNvSpPr>
            <a:spLocks noChangeArrowheads="1"/>
          </p:cNvSpPr>
          <p:nvPr/>
        </p:nvSpPr>
        <p:spPr bwMode="auto">
          <a:xfrm>
            <a:off x="5337176" y="3789364"/>
            <a:ext cx="193675" cy="1365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235590" name="Rectangle 70"/>
          <p:cNvSpPr>
            <a:spLocks noChangeArrowheads="1"/>
          </p:cNvSpPr>
          <p:nvPr/>
        </p:nvSpPr>
        <p:spPr bwMode="auto">
          <a:xfrm>
            <a:off x="5530851" y="3635376"/>
            <a:ext cx="193675" cy="1365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235591" name="Rectangle 71"/>
          <p:cNvSpPr>
            <a:spLocks noChangeArrowheads="1"/>
          </p:cNvSpPr>
          <p:nvPr/>
        </p:nvSpPr>
        <p:spPr bwMode="auto">
          <a:xfrm>
            <a:off x="5337176" y="3635376"/>
            <a:ext cx="193675" cy="1365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235592" name="Text Box 72"/>
          <p:cNvSpPr txBox="1">
            <a:spLocks noChangeArrowheads="1"/>
          </p:cNvSpPr>
          <p:nvPr/>
        </p:nvSpPr>
        <p:spPr bwMode="auto">
          <a:xfrm>
            <a:off x="5910264" y="2746375"/>
            <a:ext cx="21177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1 Mbps logical link</a:t>
            </a:r>
          </a:p>
        </p:txBody>
      </p:sp>
      <p:sp>
        <p:nvSpPr>
          <p:cNvPr id="235593" name="Line 73"/>
          <p:cNvSpPr>
            <a:spLocks noChangeShapeType="1"/>
          </p:cNvSpPr>
          <p:nvPr/>
        </p:nvSpPr>
        <p:spPr bwMode="auto">
          <a:xfrm flipH="1">
            <a:off x="5640388" y="2973389"/>
            <a:ext cx="330200" cy="701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235594" name="Text Box 74"/>
          <p:cNvSpPr txBox="1">
            <a:spLocks noChangeArrowheads="1"/>
          </p:cNvSpPr>
          <p:nvPr/>
        </p:nvSpPr>
        <p:spPr bwMode="auto">
          <a:xfrm>
            <a:off x="4651375" y="4587875"/>
            <a:ext cx="22621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0.5 Mbps logical link</a:t>
            </a:r>
          </a:p>
        </p:txBody>
      </p:sp>
      <p:sp>
        <p:nvSpPr>
          <p:cNvPr id="235595" name="Line 75"/>
          <p:cNvSpPr>
            <a:spLocks noChangeShapeType="1"/>
          </p:cNvSpPr>
          <p:nvPr/>
        </p:nvSpPr>
        <p:spPr bwMode="auto">
          <a:xfrm flipH="1">
            <a:off x="5373688" y="3940176"/>
            <a:ext cx="266700" cy="663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65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-14288"/>
            <a:ext cx="8428038" cy="1143001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Principles for QOS guarantees (more)</a:t>
            </a:r>
          </a:p>
        </p:txBody>
      </p:sp>
      <p:pic>
        <p:nvPicPr>
          <p:cNvPr id="155690" name="Picture 6" descr="underline_bas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13" y="80645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5691" name="Group 542"/>
          <p:cNvGrpSpPr>
            <a:grpSpLocks/>
          </p:cNvGrpSpPr>
          <p:nvPr/>
        </p:nvGrpSpPr>
        <p:grpSpPr bwMode="auto">
          <a:xfrm>
            <a:off x="3165475" y="3938588"/>
            <a:ext cx="985838" cy="895350"/>
            <a:chOff x="-44" y="1473"/>
            <a:chExt cx="981" cy="1105"/>
          </a:xfrm>
        </p:grpSpPr>
        <p:pic>
          <p:nvPicPr>
            <p:cNvPr id="155725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5726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55692" name="Group 249"/>
          <p:cNvGrpSpPr>
            <a:grpSpLocks/>
          </p:cNvGrpSpPr>
          <p:nvPr/>
        </p:nvGrpSpPr>
        <p:grpSpPr bwMode="auto">
          <a:xfrm>
            <a:off x="8283575" y="4033839"/>
            <a:ext cx="363538" cy="687387"/>
            <a:chOff x="4140" y="429"/>
            <a:chExt cx="1425" cy="2396"/>
          </a:xfrm>
        </p:grpSpPr>
        <p:sp>
          <p:nvSpPr>
            <p:cNvPr id="155693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2" name="Rectangle 251"/>
            <p:cNvSpPr>
              <a:spLocks noChangeArrowheads="1"/>
            </p:cNvSpPr>
            <p:nvPr/>
          </p:nvSpPr>
          <p:spPr bwMode="auto">
            <a:xfrm>
              <a:off x="4202" y="429"/>
              <a:ext cx="1052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155695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5696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5" name="Rectangle 254"/>
            <p:cNvSpPr>
              <a:spLocks noChangeArrowheads="1"/>
            </p:cNvSpPr>
            <p:nvPr/>
          </p:nvSpPr>
          <p:spPr bwMode="auto">
            <a:xfrm>
              <a:off x="4215" y="695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grpSp>
          <p:nvGrpSpPr>
            <p:cNvPr id="155698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1" name="AutoShape 256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02" name="AutoShape 257"/>
              <p:cNvSpPr>
                <a:spLocks noChangeArrowheads="1"/>
              </p:cNvSpPr>
              <p:nvPr/>
            </p:nvSpPr>
            <p:spPr bwMode="auto">
              <a:xfrm>
                <a:off x="631" y="2583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</p:grpSp>
        <p:sp>
          <p:nvSpPr>
            <p:cNvPr id="77" name="Rectangle 258"/>
            <p:cNvSpPr>
              <a:spLocks noChangeArrowheads="1"/>
            </p:cNvSpPr>
            <p:nvPr/>
          </p:nvSpPr>
          <p:spPr bwMode="auto">
            <a:xfrm>
              <a:off x="4227" y="1021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grpSp>
          <p:nvGrpSpPr>
            <p:cNvPr id="155700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9" name="AutoShape 260"/>
              <p:cNvSpPr>
                <a:spLocks noChangeArrowheads="1"/>
              </p:cNvSpPr>
              <p:nvPr/>
            </p:nvSpPr>
            <p:spPr bwMode="auto">
              <a:xfrm>
                <a:off x="618" y="2567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00" name="AutoShape 261"/>
              <p:cNvSpPr>
                <a:spLocks noChangeArrowheads="1"/>
              </p:cNvSpPr>
              <p:nvPr/>
            </p:nvSpPr>
            <p:spPr bwMode="auto">
              <a:xfrm>
                <a:off x="633" y="2585"/>
                <a:ext cx="691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</p:grpSp>
        <p:sp>
          <p:nvSpPr>
            <p:cNvPr id="79" name="Rectangle 262"/>
            <p:cNvSpPr>
              <a:spLocks noChangeArrowheads="1"/>
            </p:cNvSpPr>
            <p:nvPr/>
          </p:nvSpPr>
          <p:spPr bwMode="auto">
            <a:xfrm>
              <a:off x="4215" y="1359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80" name="Rectangle 263"/>
            <p:cNvSpPr>
              <a:spLocks noChangeArrowheads="1"/>
            </p:cNvSpPr>
            <p:nvPr/>
          </p:nvSpPr>
          <p:spPr bwMode="auto">
            <a:xfrm>
              <a:off x="4227" y="1657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grpSp>
          <p:nvGrpSpPr>
            <p:cNvPr id="155703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7" name="AutoShape 265"/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1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98" name="AutoShape 266"/>
              <p:cNvSpPr>
                <a:spLocks noChangeArrowheads="1"/>
              </p:cNvSpPr>
              <p:nvPr/>
            </p:nvSpPr>
            <p:spPr bwMode="auto">
              <a:xfrm>
                <a:off x="632" y="2586"/>
                <a:ext cx="682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</p:grpSp>
        <p:sp>
          <p:nvSpPr>
            <p:cNvPr id="155704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55705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5" name="AutoShape 269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96" name="AutoShape 270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8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</p:grpSp>
        <p:sp>
          <p:nvSpPr>
            <p:cNvPr id="84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155707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5708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87" name="Oval 274"/>
            <p:cNvSpPr>
              <a:spLocks noChangeArrowheads="1"/>
            </p:cNvSpPr>
            <p:nvPr/>
          </p:nvSpPr>
          <p:spPr bwMode="auto">
            <a:xfrm>
              <a:off x="5515" y="2615"/>
              <a:ext cx="50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155710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89" name="AutoShape 276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90" name="AutoShape 277"/>
            <p:cNvSpPr>
              <a:spLocks noChangeArrowheads="1"/>
            </p:cNvSpPr>
            <p:nvPr/>
          </p:nvSpPr>
          <p:spPr bwMode="auto">
            <a:xfrm>
              <a:off x="4202" y="2709"/>
              <a:ext cx="107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91" name="Oval 278"/>
            <p:cNvSpPr>
              <a:spLocks noChangeArrowheads="1"/>
            </p:cNvSpPr>
            <p:nvPr/>
          </p:nvSpPr>
          <p:spPr bwMode="auto">
            <a:xfrm>
              <a:off x="4308" y="2382"/>
              <a:ext cx="16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92" name="Oval 279"/>
            <p:cNvSpPr>
              <a:spLocks noChangeArrowheads="1"/>
            </p:cNvSpPr>
            <p:nvPr/>
          </p:nvSpPr>
          <p:spPr bwMode="auto">
            <a:xfrm>
              <a:off x="4488" y="2382"/>
              <a:ext cx="156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93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94" name="Rectangle 281"/>
            <p:cNvSpPr>
              <a:spLocks noChangeArrowheads="1"/>
            </p:cNvSpPr>
            <p:nvPr/>
          </p:nvSpPr>
          <p:spPr bwMode="auto">
            <a:xfrm>
              <a:off x="5061" y="1835"/>
              <a:ext cx="87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</p:grpSp>
      <p:sp>
        <p:nvSpPr>
          <p:cNvPr id="10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rPr>
              <a:t>9-</a:t>
            </a:r>
            <a:fld id="{8E8C6E93-DF5B-BC4B-80F9-500DED1EEDC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</a:endParaRPr>
          </a:p>
        </p:txBody>
      </p:sp>
      <p:sp>
        <p:nvSpPr>
          <p:cNvPr id="104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8105269" y="6508280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Arial" charset="0"/>
              </a:rPr>
              <a:t>Multimedia Networking</a:t>
            </a:r>
          </a:p>
        </p:txBody>
      </p:sp>
    </p:spTree>
    <p:extLst>
      <p:ext uri="{BB962C8B-B14F-4D97-AF65-F5344CB8AC3E}">
        <p14:creationId xmlns:p14="http://schemas.microsoft.com/office/powerpoint/2010/main" val="379055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369" name="Picture 16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26" y="811214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>
          <a:xfrm>
            <a:off x="2043113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Per-connection QOS guarantees </a:t>
            </a:r>
            <a:endParaRPr lang="en-US" dirty="0"/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339851"/>
            <a:ext cx="7772400" cy="855663"/>
          </a:xfrm>
        </p:spPr>
        <p:txBody>
          <a:bodyPr/>
          <a:lstStyle/>
          <a:p>
            <a:pPr>
              <a:defRPr/>
            </a:pPr>
            <a:r>
              <a:rPr lang="en-US" i="1" dirty="0" smtClean="0">
                <a:solidFill>
                  <a:srgbClr val="CC0000"/>
                </a:solidFill>
              </a:rPr>
              <a:t>basic </a:t>
            </a:r>
            <a:r>
              <a:rPr lang="en-US" i="1" dirty="0">
                <a:solidFill>
                  <a:srgbClr val="CC0000"/>
                </a:solidFill>
              </a:rPr>
              <a:t>fact of life: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/>
              <a:t>can not support traffic demands beyond link capacity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28741" name="Text Box 5"/>
          <p:cNvSpPr txBox="1">
            <a:spLocks noChangeArrowheads="1"/>
          </p:cNvSpPr>
          <p:nvPr/>
        </p:nvSpPr>
        <p:spPr bwMode="auto">
          <a:xfrm>
            <a:off x="2263350" y="5098240"/>
            <a:ext cx="775725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t>call admission: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t>flow declares its needs, network may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t>block call (e.g., busy signal) if it cannot meet needs</a:t>
            </a:r>
          </a:p>
        </p:txBody>
      </p:sp>
      <p:sp>
        <p:nvSpPr>
          <p:cNvPr id="628742" name="Rectangle 6"/>
          <p:cNvSpPr>
            <a:spLocks noChangeArrowheads="1"/>
          </p:cNvSpPr>
          <p:nvPr/>
        </p:nvSpPr>
        <p:spPr bwMode="auto">
          <a:xfrm>
            <a:off x="2193500" y="4952189"/>
            <a:ext cx="7829550" cy="1150938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628743" name="Text Box 7"/>
          <p:cNvSpPr txBox="1">
            <a:spLocks noChangeArrowheads="1"/>
          </p:cNvSpPr>
          <p:nvPr/>
        </p:nvSpPr>
        <p:spPr bwMode="auto">
          <a:xfrm>
            <a:off x="2466550" y="4675964"/>
            <a:ext cx="1712328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t>Principle 4</a:t>
            </a:r>
          </a:p>
        </p:txBody>
      </p:sp>
      <p:sp>
        <p:nvSpPr>
          <p:cNvPr id="628744" name="Line 8"/>
          <p:cNvSpPr>
            <a:spLocks noChangeShapeType="1"/>
          </p:cNvSpPr>
          <p:nvPr/>
        </p:nvSpPr>
        <p:spPr bwMode="auto">
          <a:xfrm>
            <a:off x="4540250" y="3500438"/>
            <a:ext cx="3716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628746" name="Freeform 10"/>
          <p:cNvSpPr>
            <a:spLocks/>
          </p:cNvSpPr>
          <p:nvPr/>
        </p:nvSpPr>
        <p:spPr bwMode="auto">
          <a:xfrm>
            <a:off x="4892676" y="3133725"/>
            <a:ext cx="1058863" cy="266700"/>
          </a:xfrm>
          <a:custGeom>
            <a:avLst/>
            <a:gdLst>
              <a:gd name="T0" fmla="*/ 5 w 556"/>
              <a:gd name="T1" fmla="*/ 18 h 252"/>
              <a:gd name="T2" fmla="*/ 47 w 556"/>
              <a:gd name="T3" fmla="*/ 52 h 252"/>
              <a:gd name="T4" fmla="*/ 119 w 556"/>
              <a:gd name="T5" fmla="*/ 75 h 252"/>
              <a:gd name="T6" fmla="*/ 180 w 556"/>
              <a:gd name="T7" fmla="*/ 79 h 252"/>
              <a:gd name="T8" fmla="*/ 257 w 556"/>
              <a:gd name="T9" fmla="*/ 87 h 252"/>
              <a:gd name="T10" fmla="*/ 315 w 556"/>
              <a:gd name="T11" fmla="*/ 87 h 252"/>
              <a:gd name="T12" fmla="*/ 387 w 556"/>
              <a:gd name="T13" fmla="*/ 81 h 252"/>
              <a:gd name="T14" fmla="*/ 452 w 556"/>
              <a:gd name="T15" fmla="*/ 70 h 252"/>
              <a:gd name="T16" fmla="*/ 531 w 556"/>
              <a:gd name="T17" fmla="*/ 37 h 252"/>
              <a:gd name="T18" fmla="*/ 552 w 556"/>
              <a:gd name="T19" fmla="*/ 27 h 252"/>
              <a:gd name="T20" fmla="*/ 550 w 556"/>
              <a:gd name="T21" fmla="*/ 160 h 252"/>
              <a:gd name="T22" fmla="*/ 518 w 556"/>
              <a:gd name="T23" fmla="*/ 196 h 252"/>
              <a:gd name="T24" fmla="*/ 489 w 556"/>
              <a:gd name="T25" fmla="*/ 216 h 252"/>
              <a:gd name="T26" fmla="*/ 450 w 556"/>
              <a:gd name="T27" fmla="*/ 231 h 252"/>
              <a:gd name="T28" fmla="*/ 393 w 556"/>
              <a:gd name="T29" fmla="*/ 244 h 252"/>
              <a:gd name="T30" fmla="*/ 323 w 556"/>
              <a:gd name="T31" fmla="*/ 251 h 252"/>
              <a:gd name="T32" fmla="*/ 261 w 556"/>
              <a:gd name="T33" fmla="*/ 252 h 252"/>
              <a:gd name="T34" fmla="*/ 205 w 556"/>
              <a:gd name="T35" fmla="*/ 248 h 252"/>
              <a:gd name="T36" fmla="*/ 155 w 556"/>
              <a:gd name="T37" fmla="*/ 241 h 252"/>
              <a:gd name="T38" fmla="*/ 88 w 556"/>
              <a:gd name="T39" fmla="*/ 224 h 252"/>
              <a:gd name="T40" fmla="*/ 51 w 556"/>
              <a:gd name="T41" fmla="*/ 209 h 252"/>
              <a:gd name="T42" fmla="*/ 25 w 556"/>
              <a:gd name="T43" fmla="*/ 181 h 252"/>
              <a:gd name="T44" fmla="*/ 5 w 556"/>
              <a:gd name="T45" fmla="*/ 157 h 252"/>
              <a:gd name="T46" fmla="*/ 5 w 556"/>
              <a:gd name="T47" fmla="*/ 18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56" h="252">
                <a:moveTo>
                  <a:pt x="5" y="18"/>
                </a:moveTo>
                <a:cubicBezTo>
                  <a:pt x="12" y="0"/>
                  <a:pt x="28" y="43"/>
                  <a:pt x="47" y="52"/>
                </a:cubicBezTo>
                <a:cubicBezTo>
                  <a:pt x="66" y="61"/>
                  <a:pt x="97" y="71"/>
                  <a:pt x="119" y="75"/>
                </a:cubicBezTo>
                <a:cubicBezTo>
                  <a:pt x="141" y="79"/>
                  <a:pt x="157" y="77"/>
                  <a:pt x="180" y="79"/>
                </a:cubicBezTo>
                <a:cubicBezTo>
                  <a:pt x="203" y="81"/>
                  <a:pt x="235" y="86"/>
                  <a:pt x="257" y="87"/>
                </a:cubicBezTo>
                <a:cubicBezTo>
                  <a:pt x="279" y="88"/>
                  <a:pt x="293" y="88"/>
                  <a:pt x="315" y="87"/>
                </a:cubicBezTo>
                <a:cubicBezTo>
                  <a:pt x="337" y="86"/>
                  <a:pt x="364" y="84"/>
                  <a:pt x="387" y="81"/>
                </a:cubicBezTo>
                <a:cubicBezTo>
                  <a:pt x="410" y="78"/>
                  <a:pt x="428" y="77"/>
                  <a:pt x="452" y="70"/>
                </a:cubicBezTo>
                <a:cubicBezTo>
                  <a:pt x="476" y="63"/>
                  <a:pt x="514" y="44"/>
                  <a:pt x="531" y="37"/>
                </a:cubicBezTo>
                <a:cubicBezTo>
                  <a:pt x="548" y="30"/>
                  <a:pt x="549" y="7"/>
                  <a:pt x="552" y="27"/>
                </a:cubicBezTo>
                <a:cubicBezTo>
                  <a:pt x="555" y="47"/>
                  <a:pt x="556" y="132"/>
                  <a:pt x="550" y="160"/>
                </a:cubicBezTo>
                <a:cubicBezTo>
                  <a:pt x="544" y="188"/>
                  <a:pt x="527" y="187"/>
                  <a:pt x="518" y="196"/>
                </a:cubicBezTo>
                <a:cubicBezTo>
                  <a:pt x="508" y="206"/>
                  <a:pt x="500" y="210"/>
                  <a:pt x="489" y="216"/>
                </a:cubicBezTo>
                <a:cubicBezTo>
                  <a:pt x="478" y="221"/>
                  <a:pt x="465" y="227"/>
                  <a:pt x="450" y="231"/>
                </a:cubicBezTo>
                <a:cubicBezTo>
                  <a:pt x="434" y="235"/>
                  <a:pt x="414" y="241"/>
                  <a:pt x="393" y="244"/>
                </a:cubicBezTo>
                <a:cubicBezTo>
                  <a:pt x="371" y="246"/>
                  <a:pt x="344" y="249"/>
                  <a:pt x="323" y="251"/>
                </a:cubicBezTo>
                <a:cubicBezTo>
                  <a:pt x="301" y="252"/>
                  <a:pt x="280" y="252"/>
                  <a:pt x="261" y="252"/>
                </a:cubicBezTo>
                <a:cubicBezTo>
                  <a:pt x="241" y="252"/>
                  <a:pt x="222" y="249"/>
                  <a:pt x="205" y="248"/>
                </a:cubicBezTo>
                <a:cubicBezTo>
                  <a:pt x="187" y="246"/>
                  <a:pt x="174" y="245"/>
                  <a:pt x="155" y="241"/>
                </a:cubicBezTo>
                <a:cubicBezTo>
                  <a:pt x="135" y="237"/>
                  <a:pt x="104" y="230"/>
                  <a:pt x="88" y="224"/>
                </a:cubicBezTo>
                <a:cubicBezTo>
                  <a:pt x="71" y="219"/>
                  <a:pt x="62" y="216"/>
                  <a:pt x="51" y="209"/>
                </a:cubicBezTo>
                <a:cubicBezTo>
                  <a:pt x="40" y="202"/>
                  <a:pt x="32" y="189"/>
                  <a:pt x="25" y="181"/>
                </a:cubicBezTo>
                <a:cubicBezTo>
                  <a:pt x="17" y="173"/>
                  <a:pt x="8" y="184"/>
                  <a:pt x="5" y="157"/>
                </a:cubicBezTo>
                <a:cubicBezTo>
                  <a:pt x="2" y="131"/>
                  <a:pt x="0" y="34"/>
                  <a:pt x="5" y="18"/>
                </a:cubicBez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628747" name="Oval 11"/>
          <p:cNvSpPr>
            <a:spLocks noChangeArrowheads="1"/>
          </p:cNvSpPr>
          <p:nvPr/>
        </p:nvSpPr>
        <p:spPr bwMode="auto">
          <a:xfrm>
            <a:off x="4902200" y="3184526"/>
            <a:ext cx="1042988" cy="150813"/>
          </a:xfrm>
          <a:prstGeom prst="ellips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628748" name="Line 12"/>
          <p:cNvSpPr>
            <a:spLocks noChangeShapeType="1"/>
          </p:cNvSpPr>
          <p:nvPr/>
        </p:nvSpPr>
        <p:spPr bwMode="auto">
          <a:xfrm>
            <a:off x="4905375" y="3160714"/>
            <a:ext cx="0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628749" name="Line 13"/>
          <p:cNvSpPr>
            <a:spLocks noChangeShapeType="1"/>
          </p:cNvSpPr>
          <p:nvPr/>
        </p:nvSpPr>
        <p:spPr bwMode="auto">
          <a:xfrm>
            <a:off x="5949950" y="3133726"/>
            <a:ext cx="0" cy="936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628750" name="Oval 14"/>
          <p:cNvSpPr>
            <a:spLocks noChangeArrowheads="1"/>
          </p:cNvSpPr>
          <p:nvPr/>
        </p:nvSpPr>
        <p:spPr bwMode="auto">
          <a:xfrm>
            <a:off x="4883150" y="3052764"/>
            <a:ext cx="1047750" cy="174625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grpSp>
        <p:nvGrpSpPr>
          <p:cNvPr id="186381" name="Group 15"/>
          <p:cNvGrpSpPr>
            <a:grpSpLocks/>
          </p:cNvGrpSpPr>
          <p:nvPr/>
        </p:nvGrpSpPr>
        <p:grpSpPr bwMode="auto">
          <a:xfrm>
            <a:off x="5149851" y="3090863"/>
            <a:ext cx="517525" cy="101600"/>
            <a:chOff x="2848" y="848"/>
            <a:chExt cx="140" cy="98"/>
          </a:xfrm>
        </p:grpSpPr>
        <p:sp>
          <p:nvSpPr>
            <p:cNvPr id="628752" name="Line 1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628753" name="Line 1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628754" name="Line 1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</p:grpSp>
      <p:grpSp>
        <p:nvGrpSpPr>
          <p:cNvPr id="186382" name="Group 19"/>
          <p:cNvGrpSpPr>
            <a:grpSpLocks/>
          </p:cNvGrpSpPr>
          <p:nvPr/>
        </p:nvGrpSpPr>
        <p:grpSpPr bwMode="auto">
          <a:xfrm flipV="1">
            <a:off x="5149851" y="3090863"/>
            <a:ext cx="517525" cy="101600"/>
            <a:chOff x="2848" y="848"/>
            <a:chExt cx="140" cy="98"/>
          </a:xfrm>
        </p:grpSpPr>
        <p:sp>
          <p:nvSpPr>
            <p:cNvPr id="628756" name="Line 2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628757" name="Line 2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628758" name="Line 2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</p:grpSp>
      <p:sp>
        <p:nvSpPr>
          <p:cNvPr id="628759" name="Oval 23"/>
          <p:cNvSpPr>
            <a:spLocks noChangeArrowheads="1"/>
          </p:cNvSpPr>
          <p:nvPr/>
        </p:nvSpPr>
        <p:spPr bwMode="auto">
          <a:xfrm>
            <a:off x="4900613" y="3525839"/>
            <a:ext cx="1047750" cy="1746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chemeClr val="hlink"/>
              </a:gs>
            </a:gsLst>
            <a:lin ang="5400000" scaled="1"/>
          </a:gra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628760" name="Line 24"/>
          <p:cNvSpPr>
            <a:spLocks noChangeShapeType="1"/>
          </p:cNvSpPr>
          <p:nvPr/>
        </p:nvSpPr>
        <p:spPr bwMode="auto">
          <a:xfrm flipH="1">
            <a:off x="4303714" y="2941638"/>
            <a:ext cx="485775" cy="1096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628761" name="Line 25"/>
          <p:cNvSpPr>
            <a:spLocks noChangeShapeType="1"/>
          </p:cNvSpPr>
          <p:nvPr/>
        </p:nvSpPr>
        <p:spPr bwMode="auto">
          <a:xfrm flipH="1" flipV="1">
            <a:off x="4067175" y="4029076"/>
            <a:ext cx="24765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628762" name="Line 26"/>
          <p:cNvSpPr>
            <a:spLocks noChangeShapeType="1"/>
          </p:cNvSpPr>
          <p:nvPr/>
        </p:nvSpPr>
        <p:spPr bwMode="auto">
          <a:xfrm flipH="1">
            <a:off x="4429126" y="2932113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628763" name="Line 27"/>
          <p:cNvSpPr>
            <a:spLocks noChangeShapeType="1"/>
          </p:cNvSpPr>
          <p:nvPr/>
        </p:nvSpPr>
        <p:spPr bwMode="auto">
          <a:xfrm flipH="1">
            <a:off x="8040689" y="2882901"/>
            <a:ext cx="485775" cy="1096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628764" name="Line 28"/>
          <p:cNvSpPr>
            <a:spLocks noChangeShapeType="1"/>
          </p:cNvSpPr>
          <p:nvPr/>
        </p:nvSpPr>
        <p:spPr bwMode="auto">
          <a:xfrm flipH="1">
            <a:off x="8053388" y="3976688"/>
            <a:ext cx="373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628765" name="Line 29"/>
          <p:cNvSpPr>
            <a:spLocks noChangeShapeType="1"/>
          </p:cNvSpPr>
          <p:nvPr/>
        </p:nvSpPr>
        <p:spPr bwMode="auto">
          <a:xfrm flipH="1" flipV="1">
            <a:off x="8526463" y="2882900"/>
            <a:ext cx="260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grpSp>
        <p:nvGrpSpPr>
          <p:cNvPr id="186390" name="Group 30"/>
          <p:cNvGrpSpPr>
            <a:grpSpLocks/>
          </p:cNvGrpSpPr>
          <p:nvPr/>
        </p:nvGrpSpPr>
        <p:grpSpPr bwMode="auto">
          <a:xfrm>
            <a:off x="6856413" y="3321051"/>
            <a:ext cx="1001712" cy="290513"/>
            <a:chOff x="3600" y="219"/>
            <a:chExt cx="360" cy="175"/>
          </a:xfrm>
        </p:grpSpPr>
        <p:sp>
          <p:nvSpPr>
            <p:cNvPr id="628767" name="Oval 3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628768" name="Line 3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628769" name="Line 3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628770" name="Rectangle 3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628771" name="Oval 3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grpSp>
          <p:nvGrpSpPr>
            <p:cNvPr id="186415" name="Group 3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28773" name="Line 3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628774" name="Line 3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628775" name="Line 39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</p:grpSp>
        <p:grpSp>
          <p:nvGrpSpPr>
            <p:cNvPr id="186416" name="Group 4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28777" name="Line 4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628778" name="Line 4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628779" name="Line 4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</p:grpSp>
      </p:grpSp>
      <p:sp>
        <p:nvSpPr>
          <p:cNvPr id="628780" name="Text Box 44"/>
          <p:cNvSpPr txBox="1">
            <a:spLocks noChangeArrowheads="1"/>
          </p:cNvSpPr>
          <p:nvPr/>
        </p:nvSpPr>
        <p:spPr bwMode="auto">
          <a:xfrm>
            <a:off x="5200651" y="2670175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R1</a:t>
            </a:r>
          </a:p>
        </p:txBody>
      </p:sp>
      <p:sp>
        <p:nvSpPr>
          <p:cNvPr id="628781" name="Text Box 45"/>
          <p:cNvSpPr txBox="1">
            <a:spLocks noChangeArrowheads="1"/>
          </p:cNvSpPr>
          <p:nvPr/>
        </p:nvSpPr>
        <p:spPr bwMode="auto">
          <a:xfrm>
            <a:off x="7197726" y="2927350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R2</a:t>
            </a:r>
          </a:p>
        </p:txBody>
      </p:sp>
      <p:sp>
        <p:nvSpPr>
          <p:cNvPr id="628782" name="Freeform 46"/>
          <p:cNvSpPr>
            <a:spLocks/>
          </p:cNvSpPr>
          <p:nvPr/>
        </p:nvSpPr>
        <p:spPr bwMode="auto">
          <a:xfrm>
            <a:off x="4484688" y="2767013"/>
            <a:ext cx="4235450" cy="646112"/>
          </a:xfrm>
          <a:custGeom>
            <a:avLst/>
            <a:gdLst>
              <a:gd name="T0" fmla="*/ 0 w 3323"/>
              <a:gd name="T1" fmla="*/ 71 h 585"/>
              <a:gd name="T2" fmla="*/ 346 w 3323"/>
              <a:gd name="T3" fmla="*/ 71 h 585"/>
              <a:gd name="T4" fmla="*/ 133 w 3323"/>
              <a:gd name="T5" fmla="*/ 567 h 585"/>
              <a:gd name="T6" fmla="*/ 2844 w 3323"/>
              <a:gd name="T7" fmla="*/ 585 h 585"/>
              <a:gd name="T8" fmla="*/ 3101 w 3323"/>
              <a:gd name="T9" fmla="*/ 0 h 585"/>
              <a:gd name="T10" fmla="*/ 3323 w 3323"/>
              <a:gd name="T11" fmla="*/ 0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23" h="585">
                <a:moveTo>
                  <a:pt x="0" y="71"/>
                </a:moveTo>
                <a:lnTo>
                  <a:pt x="346" y="71"/>
                </a:lnTo>
                <a:lnTo>
                  <a:pt x="133" y="567"/>
                </a:lnTo>
                <a:lnTo>
                  <a:pt x="2844" y="585"/>
                </a:lnTo>
                <a:lnTo>
                  <a:pt x="3101" y="0"/>
                </a:lnTo>
                <a:lnTo>
                  <a:pt x="3323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628783" name="Freeform 47"/>
          <p:cNvSpPr>
            <a:spLocks/>
          </p:cNvSpPr>
          <p:nvPr/>
        </p:nvSpPr>
        <p:spPr bwMode="auto">
          <a:xfrm>
            <a:off x="4235450" y="3540126"/>
            <a:ext cx="4078288" cy="557213"/>
          </a:xfrm>
          <a:custGeom>
            <a:avLst/>
            <a:gdLst>
              <a:gd name="T0" fmla="*/ 0 w 3199"/>
              <a:gd name="T1" fmla="*/ 505 h 505"/>
              <a:gd name="T2" fmla="*/ 97 w 3199"/>
              <a:gd name="T3" fmla="*/ 496 h 505"/>
              <a:gd name="T4" fmla="*/ 284 w 3199"/>
              <a:gd name="T5" fmla="*/ 0 h 505"/>
              <a:gd name="T6" fmla="*/ 3048 w 3199"/>
              <a:gd name="T7" fmla="*/ 0 h 505"/>
              <a:gd name="T8" fmla="*/ 2862 w 3199"/>
              <a:gd name="T9" fmla="*/ 461 h 505"/>
              <a:gd name="T10" fmla="*/ 3199 w 3199"/>
              <a:gd name="T11" fmla="*/ 461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9" h="505">
                <a:moveTo>
                  <a:pt x="0" y="505"/>
                </a:moveTo>
                <a:lnTo>
                  <a:pt x="97" y="496"/>
                </a:lnTo>
                <a:lnTo>
                  <a:pt x="284" y="0"/>
                </a:lnTo>
                <a:lnTo>
                  <a:pt x="3048" y="0"/>
                </a:lnTo>
                <a:lnTo>
                  <a:pt x="2862" y="461"/>
                </a:lnTo>
                <a:lnTo>
                  <a:pt x="3199" y="461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graphicFrame>
        <p:nvGraphicFramePr>
          <p:cNvPr id="186395" name="Object 49"/>
          <p:cNvGraphicFramePr>
            <a:graphicFrameLocks noChangeAspect="1"/>
          </p:cNvGraphicFramePr>
          <p:nvPr/>
        </p:nvGraphicFramePr>
        <p:xfrm>
          <a:off x="3838575" y="2625726"/>
          <a:ext cx="68103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Clip" r:id="rId5" imgW="682368" imgH="480541" progId="MS_ClipArt_Gallery.2">
                  <p:embed/>
                </p:oleObj>
              </mc:Choice>
              <mc:Fallback>
                <p:oleObj name="Clip" r:id="rId5" imgW="682368" imgH="480541" progId="MS_ClipArt_Gallery.2">
                  <p:embed/>
                  <p:pic>
                    <p:nvPicPr>
                      <p:cNvPr id="186395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8575" y="2625726"/>
                        <a:ext cx="681038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96" name="Object 50"/>
          <p:cNvGraphicFramePr>
            <a:graphicFrameLocks noChangeAspect="1"/>
          </p:cNvGraphicFramePr>
          <p:nvPr/>
        </p:nvGraphicFramePr>
        <p:xfrm>
          <a:off x="8688389" y="2595563"/>
          <a:ext cx="681037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Clip" r:id="rId7" imgW="682368" imgH="480541" progId="MS_ClipArt_Gallery.2">
                  <p:embed/>
                </p:oleObj>
              </mc:Choice>
              <mc:Fallback>
                <p:oleObj name="Clip" r:id="rId7" imgW="682368" imgH="480541" progId="MS_ClipArt_Gallery.2">
                  <p:embed/>
                  <p:pic>
                    <p:nvPicPr>
                      <p:cNvPr id="186396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8389" y="2595563"/>
                        <a:ext cx="681037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8787" name="Oval 51"/>
          <p:cNvSpPr>
            <a:spLocks noChangeArrowheads="1"/>
          </p:cNvSpPr>
          <p:nvPr/>
        </p:nvSpPr>
        <p:spPr bwMode="auto">
          <a:xfrm>
            <a:off x="4579938" y="2854326"/>
            <a:ext cx="436562" cy="3651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628788" name="Oval 52"/>
          <p:cNvSpPr>
            <a:spLocks noChangeArrowheads="1"/>
          </p:cNvSpPr>
          <p:nvPr/>
        </p:nvSpPr>
        <p:spPr bwMode="auto">
          <a:xfrm>
            <a:off x="4267201" y="3582989"/>
            <a:ext cx="436563" cy="3651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628789" name="Text Box 53"/>
          <p:cNvSpPr txBox="1">
            <a:spLocks noChangeArrowheads="1"/>
          </p:cNvSpPr>
          <p:nvPr/>
        </p:nvSpPr>
        <p:spPr bwMode="auto">
          <a:xfrm>
            <a:off x="5599113" y="3644900"/>
            <a:ext cx="1598612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1.5 Mbps link</a:t>
            </a:r>
          </a:p>
        </p:txBody>
      </p:sp>
      <p:sp>
        <p:nvSpPr>
          <p:cNvPr id="628790" name="Text Box 54"/>
          <p:cNvSpPr txBox="1">
            <a:spLocks noChangeArrowheads="1"/>
          </p:cNvSpPr>
          <p:nvPr/>
        </p:nvSpPr>
        <p:spPr bwMode="auto">
          <a:xfrm>
            <a:off x="2951164" y="2474914"/>
            <a:ext cx="100540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1 Mbps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phone</a:t>
            </a:r>
          </a:p>
        </p:txBody>
      </p:sp>
      <p:sp>
        <p:nvSpPr>
          <p:cNvPr id="628791" name="Rectangle 55"/>
          <p:cNvSpPr>
            <a:spLocks noChangeArrowheads="1"/>
          </p:cNvSpPr>
          <p:nvPr/>
        </p:nvSpPr>
        <p:spPr bwMode="auto">
          <a:xfrm>
            <a:off x="5530851" y="3471864"/>
            <a:ext cx="193675" cy="1365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628792" name="Rectangle 56"/>
          <p:cNvSpPr>
            <a:spLocks noChangeArrowheads="1"/>
          </p:cNvSpPr>
          <p:nvPr/>
        </p:nvSpPr>
        <p:spPr bwMode="auto">
          <a:xfrm>
            <a:off x="5337176" y="3471864"/>
            <a:ext cx="193675" cy="1365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628793" name="Rectangle 57"/>
          <p:cNvSpPr>
            <a:spLocks noChangeArrowheads="1"/>
          </p:cNvSpPr>
          <p:nvPr/>
        </p:nvSpPr>
        <p:spPr bwMode="auto">
          <a:xfrm>
            <a:off x="5530851" y="3317876"/>
            <a:ext cx="193675" cy="1365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628794" name="Rectangle 58"/>
          <p:cNvSpPr>
            <a:spLocks noChangeArrowheads="1"/>
          </p:cNvSpPr>
          <p:nvPr/>
        </p:nvSpPr>
        <p:spPr bwMode="auto">
          <a:xfrm>
            <a:off x="5337176" y="3317876"/>
            <a:ext cx="193675" cy="1365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graphicFrame>
        <p:nvGraphicFramePr>
          <p:cNvPr id="186405" name="Object 63"/>
          <p:cNvGraphicFramePr>
            <a:graphicFrameLocks noChangeAspect="1"/>
          </p:cNvGraphicFramePr>
          <p:nvPr/>
        </p:nvGraphicFramePr>
        <p:xfrm>
          <a:off x="8337550" y="3768726"/>
          <a:ext cx="68103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Clip" r:id="rId8" imgW="682368" imgH="480541" progId="MS_ClipArt_Gallery.2">
                  <p:embed/>
                </p:oleObj>
              </mc:Choice>
              <mc:Fallback>
                <p:oleObj name="Clip" r:id="rId8" imgW="682368" imgH="480541" progId="MS_ClipArt_Gallery.2">
                  <p:embed/>
                  <p:pic>
                    <p:nvPicPr>
                      <p:cNvPr id="186405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7550" y="3768726"/>
                        <a:ext cx="681038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406" name="Object 64"/>
          <p:cNvGraphicFramePr>
            <a:graphicFrameLocks noChangeAspect="1"/>
          </p:cNvGraphicFramePr>
          <p:nvPr/>
        </p:nvGraphicFramePr>
        <p:xfrm>
          <a:off x="3519489" y="3789363"/>
          <a:ext cx="681037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Clip" r:id="rId9" imgW="682368" imgH="480541" progId="MS_ClipArt_Gallery.2">
                  <p:embed/>
                </p:oleObj>
              </mc:Choice>
              <mc:Fallback>
                <p:oleObj name="Clip" r:id="rId9" imgW="682368" imgH="480541" progId="MS_ClipArt_Gallery.2">
                  <p:embed/>
                  <p:pic>
                    <p:nvPicPr>
                      <p:cNvPr id="186406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9489" y="3789363"/>
                        <a:ext cx="681037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8801" name="Text Box 65"/>
          <p:cNvSpPr txBox="1">
            <a:spLocks noChangeArrowheads="1"/>
          </p:cNvSpPr>
          <p:nvPr/>
        </p:nvSpPr>
        <p:spPr bwMode="auto">
          <a:xfrm>
            <a:off x="2652714" y="3754439"/>
            <a:ext cx="100540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1 Mbps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phone</a:t>
            </a:r>
          </a:p>
        </p:txBody>
      </p:sp>
      <p:sp>
        <p:nvSpPr>
          <p:cNvPr id="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rPr>
              <a:t>9-</a:t>
            </a:r>
            <a:fld id="{8E8C6E93-DF5B-BC4B-80F9-500DED1EEDC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</a:endParaRPr>
          </a:p>
        </p:txBody>
      </p:sp>
      <p:sp>
        <p:nvSpPr>
          <p:cNvPr id="6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8105269" y="6508280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Arial" charset="0"/>
              </a:rPr>
              <a:t>Multimedia Networking</a:t>
            </a:r>
          </a:p>
        </p:txBody>
      </p:sp>
    </p:spTree>
    <p:extLst>
      <p:ext uri="{BB962C8B-B14F-4D97-AF65-F5344CB8AC3E}">
        <p14:creationId xmlns:p14="http://schemas.microsoft.com/office/powerpoint/2010/main" val="152409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7" name="Freeform 2"/>
          <p:cNvSpPr>
            <a:spLocks/>
          </p:cNvSpPr>
          <p:nvPr/>
        </p:nvSpPr>
        <p:spPr bwMode="auto">
          <a:xfrm>
            <a:off x="4711700" y="3295651"/>
            <a:ext cx="1798638" cy="1674813"/>
          </a:xfrm>
          <a:custGeom>
            <a:avLst/>
            <a:gdLst>
              <a:gd name="T0" fmla="*/ 332720 w 1292"/>
              <a:gd name="T1" fmla="*/ 9342 h 1255"/>
              <a:gd name="T2" fmla="*/ 48725 w 1292"/>
              <a:gd name="T3" fmla="*/ 209518 h 1255"/>
              <a:gd name="T4" fmla="*/ 40372 w 1292"/>
              <a:gd name="T5" fmla="*/ 697950 h 1255"/>
              <a:gd name="T6" fmla="*/ 73783 w 1292"/>
              <a:gd name="T7" fmla="*/ 1106311 h 1255"/>
              <a:gd name="T8" fmla="*/ 341073 w 1292"/>
              <a:gd name="T9" fmla="*/ 1162360 h 1255"/>
              <a:gd name="T10" fmla="*/ 900711 w 1292"/>
              <a:gd name="T11" fmla="*/ 1506664 h 1255"/>
              <a:gd name="T12" fmla="*/ 1385174 w 1292"/>
              <a:gd name="T13" fmla="*/ 1650792 h 1255"/>
              <a:gd name="T14" fmla="*/ 1669169 w 1292"/>
              <a:gd name="T15" fmla="*/ 1362537 h 1255"/>
              <a:gd name="T16" fmla="*/ 1769403 w 1292"/>
              <a:gd name="T17" fmla="*/ 593858 h 1255"/>
              <a:gd name="T18" fmla="*/ 1677522 w 1292"/>
              <a:gd name="T19" fmla="*/ 281582 h 1255"/>
              <a:gd name="T20" fmla="*/ 1042709 w 1292"/>
              <a:gd name="T21" fmla="*/ 153469 h 1255"/>
              <a:gd name="T22" fmla="*/ 332720 w 1292"/>
              <a:gd name="T23" fmla="*/ 9342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title"/>
          </p:nvPr>
        </p:nvSpPr>
        <p:spPr>
          <a:xfrm>
            <a:off x="1909764" y="0"/>
            <a:ext cx="8143875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QoS guarantee scenario</a:t>
            </a:r>
          </a:p>
        </p:txBody>
      </p:sp>
      <p:sp>
        <p:nvSpPr>
          <p:cNvPr id="188419" name="Freeform 4"/>
          <p:cNvSpPr>
            <a:spLocks/>
          </p:cNvSpPr>
          <p:nvPr/>
        </p:nvSpPr>
        <p:spPr bwMode="auto">
          <a:xfrm>
            <a:off x="2270125" y="2162176"/>
            <a:ext cx="2381250" cy="1922463"/>
          </a:xfrm>
          <a:custGeom>
            <a:avLst/>
            <a:gdLst>
              <a:gd name="T0" fmla="*/ 977379 w 1340"/>
              <a:gd name="T1" fmla="*/ 67795 h 1191"/>
              <a:gd name="T2" fmla="*/ 145718 w 1340"/>
              <a:gd name="T3" fmla="*/ 96850 h 1191"/>
              <a:gd name="T4" fmla="*/ 103069 w 1340"/>
              <a:gd name="T5" fmla="*/ 648892 h 1191"/>
              <a:gd name="T6" fmla="*/ 49757 w 1340"/>
              <a:gd name="T7" fmla="*/ 1162194 h 1191"/>
              <a:gd name="T8" fmla="*/ 199030 w 1340"/>
              <a:gd name="T9" fmla="*/ 1404318 h 1191"/>
              <a:gd name="T10" fmla="*/ 956054 w 1340"/>
              <a:gd name="T11" fmla="*/ 1414003 h 1191"/>
              <a:gd name="T12" fmla="*/ 1137313 w 1340"/>
              <a:gd name="T13" fmla="*/ 1820771 h 1191"/>
              <a:gd name="T14" fmla="*/ 2192882 w 1340"/>
              <a:gd name="T15" fmla="*/ 1772346 h 1191"/>
              <a:gd name="T16" fmla="*/ 2267519 w 1340"/>
              <a:gd name="T17" fmla="*/ 920070 h 1191"/>
              <a:gd name="T18" fmla="*/ 2139571 w 1340"/>
              <a:gd name="T19" fmla="*/ 552042 h 1191"/>
              <a:gd name="T20" fmla="*/ 1350560 w 1340"/>
              <a:gd name="T21" fmla="*/ 464878 h 1191"/>
              <a:gd name="T22" fmla="*/ 977379 w 1340"/>
              <a:gd name="T23" fmla="*/ 67795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88420" name="Rectangle 5"/>
          <p:cNvSpPr>
            <a:spLocks noChangeArrowheads="1"/>
          </p:cNvSpPr>
          <p:nvPr/>
        </p:nvSpPr>
        <p:spPr bwMode="auto">
          <a:xfrm>
            <a:off x="2863850" y="4554538"/>
            <a:ext cx="6350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grpSp>
        <p:nvGrpSpPr>
          <p:cNvPr id="188421" name="Group 6"/>
          <p:cNvGrpSpPr>
            <a:grpSpLocks/>
          </p:cNvGrpSpPr>
          <p:nvPr/>
        </p:nvGrpSpPr>
        <p:grpSpPr bwMode="auto">
          <a:xfrm rot="-5400000">
            <a:off x="3900488" y="3482976"/>
            <a:ext cx="98425" cy="298450"/>
            <a:chOff x="3842" y="406"/>
            <a:chExt cx="51" cy="167"/>
          </a:xfrm>
        </p:grpSpPr>
        <p:sp>
          <p:nvSpPr>
            <p:cNvPr id="246791" name="Oval 7"/>
            <p:cNvSpPr>
              <a:spLocks noChangeArrowheads="1"/>
            </p:cNvSpPr>
            <p:nvPr/>
          </p:nvSpPr>
          <p:spPr bwMode="auto">
            <a:xfrm>
              <a:off x="3844" y="404"/>
              <a:ext cx="48" cy="4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6792" name="Oval 8"/>
            <p:cNvSpPr>
              <a:spLocks noChangeArrowheads="1"/>
            </p:cNvSpPr>
            <p:nvPr/>
          </p:nvSpPr>
          <p:spPr bwMode="auto">
            <a:xfrm>
              <a:off x="3845" y="466"/>
              <a:ext cx="49" cy="4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6793" name="Oval 9"/>
            <p:cNvSpPr>
              <a:spLocks noChangeArrowheads="1"/>
            </p:cNvSpPr>
            <p:nvPr/>
          </p:nvSpPr>
          <p:spPr bwMode="auto">
            <a:xfrm>
              <a:off x="3848" y="526"/>
              <a:ext cx="47" cy="4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46794" name="Line 10"/>
          <p:cNvSpPr>
            <a:spLocks noChangeShapeType="1"/>
          </p:cNvSpPr>
          <p:nvPr/>
        </p:nvSpPr>
        <p:spPr bwMode="auto">
          <a:xfrm>
            <a:off x="3673476" y="3286125"/>
            <a:ext cx="631825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46795" name="Line 11"/>
          <p:cNvSpPr>
            <a:spLocks noChangeShapeType="1"/>
          </p:cNvSpPr>
          <p:nvPr/>
        </p:nvSpPr>
        <p:spPr bwMode="auto">
          <a:xfrm>
            <a:off x="3676651" y="3281364"/>
            <a:ext cx="3175" cy="115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46796" name="Line 12"/>
          <p:cNvSpPr>
            <a:spLocks noChangeShapeType="1"/>
          </p:cNvSpPr>
          <p:nvPr/>
        </p:nvSpPr>
        <p:spPr bwMode="auto">
          <a:xfrm>
            <a:off x="4308476" y="3279776"/>
            <a:ext cx="3175" cy="100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46797" name="Line 13"/>
          <p:cNvSpPr>
            <a:spLocks noChangeShapeType="1"/>
          </p:cNvSpPr>
          <p:nvPr/>
        </p:nvSpPr>
        <p:spPr bwMode="auto">
          <a:xfrm>
            <a:off x="2901950" y="2620964"/>
            <a:ext cx="757238" cy="3317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46798" name="Line 14"/>
          <p:cNvSpPr>
            <a:spLocks noChangeShapeType="1"/>
          </p:cNvSpPr>
          <p:nvPr/>
        </p:nvSpPr>
        <p:spPr bwMode="auto">
          <a:xfrm flipV="1">
            <a:off x="2930526" y="2978150"/>
            <a:ext cx="715963" cy="261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46799" name="Line 15"/>
          <p:cNvSpPr>
            <a:spLocks noChangeShapeType="1"/>
          </p:cNvSpPr>
          <p:nvPr/>
        </p:nvSpPr>
        <p:spPr bwMode="auto">
          <a:xfrm flipV="1">
            <a:off x="3979864" y="3081339"/>
            <a:ext cx="1587" cy="198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88428" name="Freeform 16"/>
          <p:cNvSpPr>
            <a:spLocks/>
          </p:cNvSpPr>
          <p:nvPr/>
        </p:nvSpPr>
        <p:spPr bwMode="auto">
          <a:xfrm>
            <a:off x="6867526" y="4041776"/>
            <a:ext cx="2974975" cy="2219325"/>
          </a:xfrm>
          <a:custGeom>
            <a:avLst/>
            <a:gdLst>
              <a:gd name="T0" fmla="*/ 37623 w 2135"/>
              <a:gd name="T1" fmla="*/ 870638 h 1662"/>
              <a:gd name="T2" fmla="*/ 146310 w 2135"/>
              <a:gd name="T3" fmla="*/ 101485 h 1662"/>
              <a:gd name="T4" fmla="*/ 915484 w 2135"/>
              <a:gd name="T5" fmla="*/ 261725 h 1662"/>
              <a:gd name="T6" fmla="*/ 1684658 w 2135"/>
              <a:gd name="T7" fmla="*/ 133533 h 1662"/>
              <a:gd name="T8" fmla="*/ 2788255 w 2135"/>
              <a:gd name="T9" fmla="*/ 542146 h 1662"/>
              <a:gd name="T10" fmla="*/ 2804976 w 2135"/>
              <a:gd name="T11" fmla="*/ 1527622 h 1662"/>
              <a:gd name="T12" fmla="*/ 2203014 w 2135"/>
              <a:gd name="T13" fmla="*/ 2136534 h 1662"/>
              <a:gd name="T14" fmla="*/ 1132859 w 2135"/>
              <a:gd name="T15" fmla="*/ 2024366 h 1662"/>
              <a:gd name="T16" fmla="*/ 698109 w 2135"/>
              <a:gd name="T17" fmla="*/ 1695874 h 1662"/>
              <a:gd name="T18" fmla="*/ 254998 w 2135"/>
              <a:gd name="T19" fmla="*/ 1423466 h 1662"/>
              <a:gd name="T20" fmla="*/ 37623 w 2135"/>
              <a:gd name="T21" fmla="*/ 870638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46801" name="Line 17"/>
          <p:cNvSpPr>
            <a:spLocks noChangeShapeType="1"/>
          </p:cNvSpPr>
          <p:nvPr/>
        </p:nvSpPr>
        <p:spPr bwMode="auto">
          <a:xfrm>
            <a:off x="8091488" y="4849813"/>
            <a:ext cx="303212" cy="3857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46802" name="Line 18"/>
          <p:cNvSpPr>
            <a:spLocks noChangeShapeType="1"/>
          </p:cNvSpPr>
          <p:nvPr/>
        </p:nvSpPr>
        <p:spPr bwMode="auto">
          <a:xfrm flipH="1">
            <a:off x="8886825" y="4846638"/>
            <a:ext cx="279400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46803" name="Oval 19"/>
          <p:cNvSpPr>
            <a:spLocks noChangeArrowheads="1"/>
          </p:cNvSpPr>
          <p:nvPr/>
        </p:nvSpPr>
        <p:spPr bwMode="auto">
          <a:xfrm rot="-5400000">
            <a:off x="7681119" y="5330031"/>
            <a:ext cx="63500" cy="6508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46804" name="Oval 20"/>
          <p:cNvSpPr>
            <a:spLocks noChangeArrowheads="1"/>
          </p:cNvSpPr>
          <p:nvPr/>
        </p:nvSpPr>
        <p:spPr bwMode="auto">
          <a:xfrm rot="-5400000">
            <a:off x="7766051" y="5327651"/>
            <a:ext cx="63500" cy="66675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46805" name="Oval 21"/>
          <p:cNvSpPr>
            <a:spLocks noChangeArrowheads="1"/>
          </p:cNvSpPr>
          <p:nvPr/>
        </p:nvSpPr>
        <p:spPr bwMode="auto">
          <a:xfrm rot="-5400000">
            <a:off x="7843838" y="5332413"/>
            <a:ext cx="61913" cy="6508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46806" name="Line 22"/>
          <p:cNvSpPr>
            <a:spLocks noChangeShapeType="1"/>
          </p:cNvSpPr>
          <p:nvPr/>
        </p:nvSpPr>
        <p:spPr bwMode="auto">
          <a:xfrm rot="-5400000">
            <a:off x="8103395" y="5212558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46807" name="Line 23"/>
          <p:cNvSpPr>
            <a:spLocks noChangeShapeType="1"/>
          </p:cNvSpPr>
          <p:nvPr/>
        </p:nvSpPr>
        <p:spPr bwMode="auto">
          <a:xfrm rot="5400000" flipH="1">
            <a:off x="7477125" y="5203825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46808" name="Line 24"/>
          <p:cNvSpPr>
            <a:spLocks noChangeShapeType="1"/>
          </p:cNvSpPr>
          <p:nvPr/>
        </p:nvSpPr>
        <p:spPr bwMode="auto">
          <a:xfrm rot="16200000" flipV="1">
            <a:off x="7823994" y="4864894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46809" name="Line 25"/>
          <p:cNvSpPr>
            <a:spLocks noChangeShapeType="1"/>
          </p:cNvSpPr>
          <p:nvPr/>
        </p:nvSpPr>
        <p:spPr bwMode="auto">
          <a:xfrm>
            <a:off x="7821613" y="4975225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46810" name="Line 26"/>
          <p:cNvSpPr>
            <a:spLocks noChangeShapeType="1"/>
          </p:cNvSpPr>
          <p:nvPr/>
        </p:nvSpPr>
        <p:spPr bwMode="auto">
          <a:xfrm rot="5400000" flipH="1">
            <a:off x="9079706" y="5125244"/>
            <a:ext cx="611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46811" name="Line 27"/>
          <p:cNvSpPr>
            <a:spLocks noChangeShapeType="1"/>
          </p:cNvSpPr>
          <p:nvPr/>
        </p:nvSpPr>
        <p:spPr bwMode="auto">
          <a:xfrm rot="-5400000">
            <a:off x="9433719" y="5377656"/>
            <a:ext cx="0" cy="103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46812" name="Line 28"/>
          <p:cNvSpPr>
            <a:spLocks noChangeShapeType="1"/>
          </p:cNvSpPr>
          <p:nvPr/>
        </p:nvSpPr>
        <p:spPr bwMode="auto">
          <a:xfrm rot="-5400000">
            <a:off x="9423400" y="4908550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grpSp>
        <p:nvGrpSpPr>
          <p:cNvPr id="188441" name="Group 29"/>
          <p:cNvGrpSpPr>
            <a:grpSpLocks/>
          </p:cNvGrpSpPr>
          <p:nvPr/>
        </p:nvGrpSpPr>
        <p:grpSpPr bwMode="auto">
          <a:xfrm>
            <a:off x="8996363" y="4606925"/>
            <a:ext cx="501650" cy="234950"/>
            <a:chOff x="3600" y="219"/>
            <a:chExt cx="360" cy="175"/>
          </a:xfrm>
        </p:grpSpPr>
        <p:sp>
          <p:nvSpPr>
            <p:cNvPr id="246814" name="Oval 3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6815" name="Line 3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6816" name="Line 3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6817" name="Rectangle 33"/>
            <p:cNvSpPr>
              <a:spLocks noChangeArrowheads="1"/>
            </p:cNvSpPr>
            <p:nvPr/>
          </p:nvSpPr>
          <p:spPr bwMode="auto">
            <a:xfrm>
              <a:off x="3603" y="289"/>
              <a:ext cx="352" cy="5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+mn-cs"/>
              </a:endParaRPr>
            </a:p>
          </p:txBody>
        </p:sp>
        <p:sp>
          <p:nvSpPr>
            <p:cNvPr id="246818" name="Oval 34"/>
            <p:cNvSpPr>
              <a:spLocks noChangeArrowheads="1"/>
            </p:cNvSpPr>
            <p:nvPr/>
          </p:nvSpPr>
          <p:spPr bwMode="auto">
            <a:xfrm>
              <a:off x="3600" y="219"/>
              <a:ext cx="357" cy="114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88771" name="Group 3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46820" name="Line 3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6821" name="Line 3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6822" name="Line 3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188772" name="Group 3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46824" name="Line 4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6825" name="Line 41"/>
              <p:cNvSpPr>
                <a:spLocks noChangeShapeType="1"/>
              </p:cNvSpPr>
              <p:nvPr/>
            </p:nvSpPr>
            <p:spPr bwMode="auto">
              <a:xfrm>
                <a:off x="2944" y="948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6826" name="Line 4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</p:grpSp>
      <p:sp>
        <p:nvSpPr>
          <p:cNvPr id="246827" name="Line 43"/>
          <p:cNvSpPr>
            <a:spLocks noChangeShapeType="1"/>
          </p:cNvSpPr>
          <p:nvPr/>
        </p:nvSpPr>
        <p:spPr bwMode="auto">
          <a:xfrm flipV="1">
            <a:off x="8072438" y="4730750"/>
            <a:ext cx="931862" cy="71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46828" name="Line 44"/>
          <p:cNvSpPr>
            <a:spLocks noChangeShapeType="1"/>
          </p:cNvSpPr>
          <p:nvPr/>
        </p:nvSpPr>
        <p:spPr bwMode="auto">
          <a:xfrm rot="-5400000">
            <a:off x="8970170" y="5584033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46829" name="Line 45"/>
          <p:cNvSpPr>
            <a:spLocks noChangeShapeType="1"/>
          </p:cNvSpPr>
          <p:nvPr/>
        </p:nvSpPr>
        <p:spPr bwMode="auto">
          <a:xfrm rot="5400000" flipH="1">
            <a:off x="8343900" y="5575300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46830" name="Line 46"/>
          <p:cNvSpPr>
            <a:spLocks noChangeShapeType="1"/>
          </p:cNvSpPr>
          <p:nvPr/>
        </p:nvSpPr>
        <p:spPr bwMode="auto">
          <a:xfrm rot="16200000" flipV="1">
            <a:off x="8690769" y="5236369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46831" name="Line 47"/>
          <p:cNvSpPr>
            <a:spLocks noChangeShapeType="1"/>
          </p:cNvSpPr>
          <p:nvPr/>
        </p:nvSpPr>
        <p:spPr bwMode="auto">
          <a:xfrm>
            <a:off x="8688388" y="5346700"/>
            <a:ext cx="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46832" name="Line 48"/>
          <p:cNvSpPr>
            <a:spLocks noChangeShapeType="1"/>
          </p:cNvSpPr>
          <p:nvPr/>
        </p:nvSpPr>
        <p:spPr bwMode="auto">
          <a:xfrm>
            <a:off x="5360989" y="3576638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46833" name="Line 49"/>
          <p:cNvSpPr>
            <a:spLocks noChangeShapeType="1"/>
          </p:cNvSpPr>
          <p:nvPr/>
        </p:nvSpPr>
        <p:spPr bwMode="auto">
          <a:xfrm flipH="1">
            <a:off x="5880100" y="3913189"/>
            <a:ext cx="241300" cy="681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46834" name="Line 50"/>
          <p:cNvSpPr>
            <a:spLocks noChangeShapeType="1"/>
          </p:cNvSpPr>
          <p:nvPr/>
        </p:nvSpPr>
        <p:spPr bwMode="auto">
          <a:xfrm>
            <a:off x="5110163" y="3689350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46835" name="Line 51"/>
          <p:cNvSpPr>
            <a:spLocks noChangeShapeType="1"/>
          </p:cNvSpPr>
          <p:nvPr/>
        </p:nvSpPr>
        <p:spPr bwMode="auto">
          <a:xfrm>
            <a:off x="5135564" y="4337050"/>
            <a:ext cx="534987" cy="3683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46836" name="Line 52"/>
          <p:cNvSpPr>
            <a:spLocks noChangeShapeType="1"/>
          </p:cNvSpPr>
          <p:nvPr/>
        </p:nvSpPr>
        <p:spPr bwMode="auto">
          <a:xfrm>
            <a:off x="6319838" y="4754563"/>
            <a:ext cx="1295400" cy="17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46837" name="Line 53"/>
          <p:cNvSpPr>
            <a:spLocks noChangeShapeType="1"/>
          </p:cNvSpPr>
          <p:nvPr/>
        </p:nvSpPr>
        <p:spPr bwMode="auto">
          <a:xfrm flipH="1">
            <a:off x="5368925" y="3881439"/>
            <a:ext cx="560388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46838" name="Line 54"/>
          <p:cNvSpPr>
            <a:spLocks noChangeShapeType="1"/>
          </p:cNvSpPr>
          <p:nvPr/>
        </p:nvSpPr>
        <p:spPr bwMode="auto">
          <a:xfrm flipH="1">
            <a:off x="5378450" y="3321050"/>
            <a:ext cx="350838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46839" name="Line 55"/>
          <p:cNvSpPr>
            <a:spLocks noChangeShapeType="1"/>
          </p:cNvSpPr>
          <p:nvPr/>
        </p:nvSpPr>
        <p:spPr bwMode="auto">
          <a:xfrm flipH="1">
            <a:off x="6096001" y="3497263"/>
            <a:ext cx="201613" cy="17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46840" name="Line 56"/>
          <p:cNvSpPr>
            <a:spLocks noChangeShapeType="1"/>
          </p:cNvSpPr>
          <p:nvPr/>
        </p:nvSpPr>
        <p:spPr bwMode="auto">
          <a:xfrm>
            <a:off x="4244976" y="2981326"/>
            <a:ext cx="601663" cy="5635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46841" name="Rectangle 57"/>
          <p:cNvSpPr>
            <a:spLocks noGrp="1" noChangeArrowheads="1"/>
          </p:cNvSpPr>
          <p:nvPr>
            <p:ph type="body" sz="half" idx="1"/>
          </p:nvPr>
        </p:nvSpPr>
        <p:spPr>
          <a:xfrm>
            <a:off x="5140325" y="1262063"/>
            <a:ext cx="5219700" cy="1828800"/>
          </a:xfrm>
        </p:spPr>
        <p:txBody>
          <a:bodyPr/>
          <a:lstStyle/>
          <a:p>
            <a:pPr>
              <a:defRPr/>
            </a:pPr>
            <a:r>
              <a:rPr lang="en-US" i="1" dirty="0" smtClean="0">
                <a:solidFill>
                  <a:srgbClr val="CC0000"/>
                </a:solidFill>
              </a:rPr>
              <a:t>resource </a:t>
            </a:r>
            <a:r>
              <a:rPr lang="en-US" i="1" dirty="0">
                <a:solidFill>
                  <a:srgbClr val="CC0000"/>
                </a:solidFill>
              </a:rPr>
              <a:t>reservation</a:t>
            </a:r>
          </a:p>
          <a:p>
            <a:pPr lvl="1">
              <a:defRPr/>
            </a:pPr>
            <a:r>
              <a:rPr lang="en-US" dirty="0"/>
              <a:t>call setup, signaling (RSVP)</a:t>
            </a:r>
          </a:p>
          <a:p>
            <a:pPr lvl="1">
              <a:defRPr/>
            </a:pPr>
            <a:r>
              <a:rPr lang="en-US" dirty="0"/>
              <a:t>traffic, QoS declaration</a:t>
            </a:r>
          </a:p>
          <a:p>
            <a:pPr lvl="1">
              <a:defRPr/>
            </a:pPr>
            <a:r>
              <a:rPr lang="en-US" dirty="0"/>
              <a:t>per-element admission control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88457" name="Group 58"/>
          <p:cNvGrpSpPr>
            <a:grpSpLocks/>
          </p:cNvGrpSpPr>
          <p:nvPr/>
        </p:nvGrpSpPr>
        <p:grpSpPr bwMode="auto">
          <a:xfrm>
            <a:off x="3641726" y="2820989"/>
            <a:ext cx="639763" cy="282575"/>
            <a:chOff x="1070" y="3199"/>
            <a:chExt cx="403" cy="178"/>
          </a:xfrm>
        </p:grpSpPr>
        <p:sp>
          <p:nvSpPr>
            <p:cNvPr id="246843" name="Oval 59"/>
            <p:cNvSpPr>
              <a:spLocks noChangeArrowheads="1"/>
            </p:cNvSpPr>
            <p:nvPr/>
          </p:nvSpPr>
          <p:spPr bwMode="auto">
            <a:xfrm>
              <a:off x="1073" y="3278"/>
              <a:ext cx="400" cy="9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6844" name="Line 60"/>
            <p:cNvSpPr>
              <a:spLocks noChangeShapeType="1"/>
            </p:cNvSpPr>
            <p:nvPr/>
          </p:nvSpPr>
          <p:spPr bwMode="auto">
            <a:xfrm>
              <a:off x="10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6845" name="Line 61"/>
            <p:cNvSpPr>
              <a:spLocks noChangeShapeType="1"/>
            </p:cNvSpPr>
            <p:nvPr/>
          </p:nvSpPr>
          <p:spPr bwMode="auto">
            <a:xfrm>
              <a:off x="14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6846" name="Rectangle 62"/>
            <p:cNvSpPr>
              <a:spLocks noChangeArrowheads="1"/>
            </p:cNvSpPr>
            <p:nvPr/>
          </p:nvSpPr>
          <p:spPr bwMode="auto">
            <a:xfrm>
              <a:off x="1073" y="3270"/>
              <a:ext cx="397" cy="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+mn-cs"/>
              </a:endParaRPr>
            </a:p>
          </p:txBody>
        </p:sp>
        <p:sp>
          <p:nvSpPr>
            <p:cNvPr id="246847" name="Oval 63"/>
            <p:cNvSpPr>
              <a:spLocks noChangeArrowheads="1"/>
            </p:cNvSpPr>
            <p:nvPr/>
          </p:nvSpPr>
          <p:spPr bwMode="auto">
            <a:xfrm>
              <a:off x="1070" y="3199"/>
              <a:ext cx="400" cy="11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88758" name="Group 64"/>
            <p:cNvGrpSpPr>
              <a:grpSpLocks/>
            </p:cNvGrpSpPr>
            <p:nvPr/>
          </p:nvGrpSpPr>
          <p:grpSpPr bwMode="auto">
            <a:xfrm>
              <a:off x="1166" y="3224"/>
              <a:ext cx="198" cy="68"/>
              <a:chOff x="2848" y="848"/>
              <a:chExt cx="140" cy="98"/>
            </a:xfrm>
          </p:grpSpPr>
          <p:sp>
            <p:nvSpPr>
              <p:cNvPr id="246849" name="Line 6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6850" name="Line 6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6851" name="Line 67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188759" name="Group 68"/>
            <p:cNvGrpSpPr>
              <a:grpSpLocks/>
            </p:cNvGrpSpPr>
            <p:nvPr/>
          </p:nvGrpSpPr>
          <p:grpSpPr bwMode="auto">
            <a:xfrm flipV="1">
              <a:off x="1166" y="3223"/>
              <a:ext cx="198" cy="68"/>
              <a:chOff x="2848" y="848"/>
              <a:chExt cx="140" cy="98"/>
            </a:xfrm>
          </p:grpSpPr>
          <p:sp>
            <p:nvSpPr>
              <p:cNvPr id="246853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6854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6855" name="Line 71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188458" name="Group 72"/>
          <p:cNvGrpSpPr>
            <a:grpSpLocks/>
          </p:cNvGrpSpPr>
          <p:nvPr/>
        </p:nvGrpSpPr>
        <p:grpSpPr bwMode="auto">
          <a:xfrm>
            <a:off x="4775201" y="3402014"/>
            <a:ext cx="639763" cy="282575"/>
            <a:chOff x="1070" y="3199"/>
            <a:chExt cx="403" cy="178"/>
          </a:xfrm>
        </p:grpSpPr>
        <p:sp>
          <p:nvSpPr>
            <p:cNvPr id="246857" name="Oval 73"/>
            <p:cNvSpPr>
              <a:spLocks noChangeArrowheads="1"/>
            </p:cNvSpPr>
            <p:nvPr/>
          </p:nvSpPr>
          <p:spPr bwMode="auto">
            <a:xfrm>
              <a:off x="1073" y="3278"/>
              <a:ext cx="400" cy="9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6858" name="Line 74"/>
            <p:cNvSpPr>
              <a:spLocks noChangeShapeType="1"/>
            </p:cNvSpPr>
            <p:nvPr/>
          </p:nvSpPr>
          <p:spPr bwMode="auto">
            <a:xfrm>
              <a:off x="10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6859" name="Line 75"/>
            <p:cNvSpPr>
              <a:spLocks noChangeShapeType="1"/>
            </p:cNvSpPr>
            <p:nvPr/>
          </p:nvSpPr>
          <p:spPr bwMode="auto">
            <a:xfrm>
              <a:off x="14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6860" name="Rectangle 76"/>
            <p:cNvSpPr>
              <a:spLocks noChangeArrowheads="1"/>
            </p:cNvSpPr>
            <p:nvPr/>
          </p:nvSpPr>
          <p:spPr bwMode="auto">
            <a:xfrm>
              <a:off x="1073" y="3270"/>
              <a:ext cx="397" cy="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+mn-cs"/>
              </a:endParaRPr>
            </a:p>
          </p:txBody>
        </p:sp>
        <p:sp>
          <p:nvSpPr>
            <p:cNvPr id="246861" name="Oval 77"/>
            <p:cNvSpPr>
              <a:spLocks noChangeArrowheads="1"/>
            </p:cNvSpPr>
            <p:nvPr/>
          </p:nvSpPr>
          <p:spPr bwMode="auto">
            <a:xfrm>
              <a:off x="1070" y="3199"/>
              <a:ext cx="400" cy="11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88745" name="Group 78"/>
            <p:cNvGrpSpPr>
              <a:grpSpLocks/>
            </p:cNvGrpSpPr>
            <p:nvPr/>
          </p:nvGrpSpPr>
          <p:grpSpPr bwMode="auto">
            <a:xfrm>
              <a:off x="1166" y="3224"/>
              <a:ext cx="198" cy="68"/>
              <a:chOff x="2848" y="848"/>
              <a:chExt cx="140" cy="98"/>
            </a:xfrm>
          </p:grpSpPr>
          <p:sp>
            <p:nvSpPr>
              <p:cNvPr id="246863" name="Line 7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6864" name="Line 8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6865" name="Line 81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188746" name="Group 82"/>
            <p:cNvGrpSpPr>
              <a:grpSpLocks/>
            </p:cNvGrpSpPr>
            <p:nvPr/>
          </p:nvGrpSpPr>
          <p:grpSpPr bwMode="auto">
            <a:xfrm flipV="1">
              <a:off x="1166" y="3223"/>
              <a:ext cx="198" cy="68"/>
              <a:chOff x="2848" y="848"/>
              <a:chExt cx="140" cy="98"/>
            </a:xfrm>
          </p:grpSpPr>
          <p:sp>
            <p:nvSpPr>
              <p:cNvPr id="246867" name="Line 8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6868" name="Line 8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6869" name="Line 85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188459" name="Group 86"/>
          <p:cNvGrpSpPr>
            <a:grpSpLocks/>
          </p:cNvGrpSpPr>
          <p:nvPr/>
        </p:nvGrpSpPr>
        <p:grpSpPr bwMode="auto">
          <a:xfrm>
            <a:off x="4794251" y="4116389"/>
            <a:ext cx="639763" cy="282575"/>
            <a:chOff x="1070" y="3199"/>
            <a:chExt cx="403" cy="178"/>
          </a:xfrm>
        </p:grpSpPr>
        <p:sp>
          <p:nvSpPr>
            <p:cNvPr id="246871" name="Oval 87"/>
            <p:cNvSpPr>
              <a:spLocks noChangeArrowheads="1"/>
            </p:cNvSpPr>
            <p:nvPr/>
          </p:nvSpPr>
          <p:spPr bwMode="auto">
            <a:xfrm>
              <a:off x="1073" y="3278"/>
              <a:ext cx="400" cy="9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6872" name="Line 88"/>
            <p:cNvSpPr>
              <a:spLocks noChangeShapeType="1"/>
            </p:cNvSpPr>
            <p:nvPr/>
          </p:nvSpPr>
          <p:spPr bwMode="auto">
            <a:xfrm>
              <a:off x="10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6873" name="Line 89"/>
            <p:cNvSpPr>
              <a:spLocks noChangeShapeType="1"/>
            </p:cNvSpPr>
            <p:nvPr/>
          </p:nvSpPr>
          <p:spPr bwMode="auto">
            <a:xfrm>
              <a:off x="14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6874" name="Rectangle 90"/>
            <p:cNvSpPr>
              <a:spLocks noChangeArrowheads="1"/>
            </p:cNvSpPr>
            <p:nvPr/>
          </p:nvSpPr>
          <p:spPr bwMode="auto">
            <a:xfrm>
              <a:off x="1073" y="3270"/>
              <a:ext cx="397" cy="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+mn-cs"/>
              </a:endParaRPr>
            </a:p>
          </p:txBody>
        </p:sp>
        <p:sp>
          <p:nvSpPr>
            <p:cNvPr id="246875" name="Oval 91"/>
            <p:cNvSpPr>
              <a:spLocks noChangeArrowheads="1"/>
            </p:cNvSpPr>
            <p:nvPr/>
          </p:nvSpPr>
          <p:spPr bwMode="auto">
            <a:xfrm>
              <a:off x="1070" y="3199"/>
              <a:ext cx="400" cy="11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88732" name="Group 92"/>
            <p:cNvGrpSpPr>
              <a:grpSpLocks/>
            </p:cNvGrpSpPr>
            <p:nvPr/>
          </p:nvGrpSpPr>
          <p:grpSpPr bwMode="auto">
            <a:xfrm>
              <a:off x="1166" y="3224"/>
              <a:ext cx="198" cy="68"/>
              <a:chOff x="2848" y="848"/>
              <a:chExt cx="140" cy="98"/>
            </a:xfrm>
          </p:grpSpPr>
          <p:sp>
            <p:nvSpPr>
              <p:cNvPr id="246877" name="Line 9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6878" name="Line 9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6879" name="Line 95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188733" name="Group 96"/>
            <p:cNvGrpSpPr>
              <a:grpSpLocks/>
            </p:cNvGrpSpPr>
            <p:nvPr/>
          </p:nvGrpSpPr>
          <p:grpSpPr bwMode="auto">
            <a:xfrm flipV="1">
              <a:off x="1166" y="3223"/>
              <a:ext cx="198" cy="68"/>
              <a:chOff x="2848" y="848"/>
              <a:chExt cx="140" cy="98"/>
            </a:xfrm>
          </p:grpSpPr>
          <p:sp>
            <p:nvSpPr>
              <p:cNvPr id="246881" name="Line 9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6882" name="Line 9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6883" name="Line 99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188460" name="Group 100"/>
          <p:cNvGrpSpPr>
            <a:grpSpLocks/>
          </p:cNvGrpSpPr>
          <p:nvPr/>
        </p:nvGrpSpPr>
        <p:grpSpPr bwMode="auto">
          <a:xfrm>
            <a:off x="5641976" y="4592639"/>
            <a:ext cx="639763" cy="282575"/>
            <a:chOff x="1070" y="3199"/>
            <a:chExt cx="403" cy="178"/>
          </a:xfrm>
        </p:grpSpPr>
        <p:sp>
          <p:nvSpPr>
            <p:cNvPr id="246885" name="Oval 101"/>
            <p:cNvSpPr>
              <a:spLocks noChangeArrowheads="1"/>
            </p:cNvSpPr>
            <p:nvPr/>
          </p:nvSpPr>
          <p:spPr bwMode="auto">
            <a:xfrm>
              <a:off x="1073" y="3278"/>
              <a:ext cx="400" cy="9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6886" name="Line 102"/>
            <p:cNvSpPr>
              <a:spLocks noChangeShapeType="1"/>
            </p:cNvSpPr>
            <p:nvPr/>
          </p:nvSpPr>
          <p:spPr bwMode="auto">
            <a:xfrm>
              <a:off x="10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6887" name="Line 103"/>
            <p:cNvSpPr>
              <a:spLocks noChangeShapeType="1"/>
            </p:cNvSpPr>
            <p:nvPr/>
          </p:nvSpPr>
          <p:spPr bwMode="auto">
            <a:xfrm>
              <a:off x="14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6888" name="Rectangle 104"/>
            <p:cNvSpPr>
              <a:spLocks noChangeArrowheads="1"/>
            </p:cNvSpPr>
            <p:nvPr/>
          </p:nvSpPr>
          <p:spPr bwMode="auto">
            <a:xfrm>
              <a:off x="1073" y="3270"/>
              <a:ext cx="397" cy="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+mn-cs"/>
              </a:endParaRPr>
            </a:p>
          </p:txBody>
        </p:sp>
        <p:sp>
          <p:nvSpPr>
            <p:cNvPr id="246889" name="Oval 105"/>
            <p:cNvSpPr>
              <a:spLocks noChangeArrowheads="1"/>
            </p:cNvSpPr>
            <p:nvPr/>
          </p:nvSpPr>
          <p:spPr bwMode="auto">
            <a:xfrm>
              <a:off x="1070" y="3199"/>
              <a:ext cx="400" cy="11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88719" name="Group 106"/>
            <p:cNvGrpSpPr>
              <a:grpSpLocks/>
            </p:cNvGrpSpPr>
            <p:nvPr/>
          </p:nvGrpSpPr>
          <p:grpSpPr bwMode="auto">
            <a:xfrm>
              <a:off x="1166" y="3224"/>
              <a:ext cx="198" cy="68"/>
              <a:chOff x="2848" y="848"/>
              <a:chExt cx="140" cy="98"/>
            </a:xfrm>
          </p:grpSpPr>
          <p:sp>
            <p:nvSpPr>
              <p:cNvPr id="246891" name="Line 10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6892" name="Line 10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6893" name="Line 109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188720" name="Group 110"/>
            <p:cNvGrpSpPr>
              <a:grpSpLocks/>
            </p:cNvGrpSpPr>
            <p:nvPr/>
          </p:nvGrpSpPr>
          <p:grpSpPr bwMode="auto">
            <a:xfrm flipV="1">
              <a:off x="1166" y="3223"/>
              <a:ext cx="198" cy="68"/>
              <a:chOff x="2848" y="848"/>
              <a:chExt cx="140" cy="98"/>
            </a:xfrm>
          </p:grpSpPr>
          <p:sp>
            <p:nvSpPr>
              <p:cNvPr id="246895" name="Line 11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6896" name="Line 11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6897" name="Line 113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188461" name="Group 114"/>
          <p:cNvGrpSpPr>
            <a:grpSpLocks/>
          </p:cNvGrpSpPr>
          <p:nvPr/>
        </p:nvGrpSpPr>
        <p:grpSpPr bwMode="auto">
          <a:xfrm>
            <a:off x="7442201" y="4697414"/>
            <a:ext cx="639763" cy="282575"/>
            <a:chOff x="1070" y="3199"/>
            <a:chExt cx="403" cy="178"/>
          </a:xfrm>
        </p:grpSpPr>
        <p:sp>
          <p:nvSpPr>
            <p:cNvPr id="246899" name="Oval 115"/>
            <p:cNvSpPr>
              <a:spLocks noChangeArrowheads="1"/>
            </p:cNvSpPr>
            <p:nvPr/>
          </p:nvSpPr>
          <p:spPr bwMode="auto">
            <a:xfrm>
              <a:off x="1073" y="3278"/>
              <a:ext cx="400" cy="9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6900" name="Line 116"/>
            <p:cNvSpPr>
              <a:spLocks noChangeShapeType="1"/>
            </p:cNvSpPr>
            <p:nvPr/>
          </p:nvSpPr>
          <p:spPr bwMode="auto">
            <a:xfrm>
              <a:off x="10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6901" name="Line 117"/>
            <p:cNvSpPr>
              <a:spLocks noChangeShapeType="1"/>
            </p:cNvSpPr>
            <p:nvPr/>
          </p:nvSpPr>
          <p:spPr bwMode="auto">
            <a:xfrm>
              <a:off x="14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6902" name="Rectangle 118"/>
            <p:cNvSpPr>
              <a:spLocks noChangeArrowheads="1"/>
            </p:cNvSpPr>
            <p:nvPr/>
          </p:nvSpPr>
          <p:spPr bwMode="auto">
            <a:xfrm>
              <a:off x="1073" y="3270"/>
              <a:ext cx="397" cy="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+mn-cs"/>
              </a:endParaRPr>
            </a:p>
          </p:txBody>
        </p:sp>
        <p:sp>
          <p:nvSpPr>
            <p:cNvPr id="246903" name="Oval 119"/>
            <p:cNvSpPr>
              <a:spLocks noChangeArrowheads="1"/>
            </p:cNvSpPr>
            <p:nvPr/>
          </p:nvSpPr>
          <p:spPr bwMode="auto">
            <a:xfrm>
              <a:off x="1070" y="3199"/>
              <a:ext cx="400" cy="11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88706" name="Group 120"/>
            <p:cNvGrpSpPr>
              <a:grpSpLocks/>
            </p:cNvGrpSpPr>
            <p:nvPr/>
          </p:nvGrpSpPr>
          <p:grpSpPr bwMode="auto">
            <a:xfrm>
              <a:off x="1166" y="3224"/>
              <a:ext cx="198" cy="68"/>
              <a:chOff x="2848" y="848"/>
              <a:chExt cx="140" cy="98"/>
            </a:xfrm>
          </p:grpSpPr>
          <p:sp>
            <p:nvSpPr>
              <p:cNvPr id="246905" name="Line 12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6906" name="Line 12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6907" name="Line 123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188707" name="Group 124"/>
            <p:cNvGrpSpPr>
              <a:grpSpLocks/>
            </p:cNvGrpSpPr>
            <p:nvPr/>
          </p:nvGrpSpPr>
          <p:grpSpPr bwMode="auto">
            <a:xfrm flipV="1">
              <a:off x="1166" y="3223"/>
              <a:ext cx="198" cy="68"/>
              <a:chOff x="2848" y="848"/>
              <a:chExt cx="140" cy="98"/>
            </a:xfrm>
          </p:grpSpPr>
          <p:sp>
            <p:nvSpPr>
              <p:cNvPr id="246909" name="Line 12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6910" name="Line 12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6911" name="Line 127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188462" name="Group 128"/>
          <p:cNvGrpSpPr>
            <a:grpSpLocks/>
          </p:cNvGrpSpPr>
          <p:nvPr/>
        </p:nvGrpSpPr>
        <p:grpSpPr bwMode="auto">
          <a:xfrm>
            <a:off x="8299451" y="5087939"/>
            <a:ext cx="639763" cy="282575"/>
            <a:chOff x="1070" y="3199"/>
            <a:chExt cx="403" cy="178"/>
          </a:xfrm>
        </p:grpSpPr>
        <p:sp>
          <p:nvSpPr>
            <p:cNvPr id="246913" name="Oval 129"/>
            <p:cNvSpPr>
              <a:spLocks noChangeArrowheads="1"/>
            </p:cNvSpPr>
            <p:nvPr/>
          </p:nvSpPr>
          <p:spPr bwMode="auto">
            <a:xfrm>
              <a:off x="1073" y="3278"/>
              <a:ext cx="400" cy="9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6914" name="Line 130"/>
            <p:cNvSpPr>
              <a:spLocks noChangeShapeType="1"/>
            </p:cNvSpPr>
            <p:nvPr/>
          </p:nvSpPr>
          <p:spPr bwMode="auto">
            <a:xfrm>
              <a:off x="10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6915" name="Line 131"/>
            <p:cNvSpPr>
              <a:spLocks noChangeShapeType="1"/>
            </p:cNvSpPr>
            <p:nvPr/>
          </p:nvSpPr>
          <p:spPr bwMode="auto">
            <a:xfrm>
              <a:off x="14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6916" name="Rectangle 132"/>
            <p:cNvSpPr>
              <a:spLocks noChangeArrowheads="1"/>
            </p:cNvSpPr>
            <p:nvPr/>
          </p:nvSpPr>
          <p:spPr bwMode="auto">
            <a:xfrm>
              <a:off x="1073" y="3270"/>
              <a:ext cx="397" cy="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+mn-cs"/>
              </a:endParaRPr>
            </a:p>
          </p:txBody>
        </p:sp>
        <p:sp>
          <p:nvSpPr>
            <p:cNvPr id="246917" name="Oval 133"/>
            <p:cNvSpPr>
              <a:spLocks noChangeArrowheads="1"/>
            </p:cNvSpPr>
            <p:nvPr/>
          </p:nvSpPr>
          <p:spPr bwMode="auto">
            <a:xfrm>
              <a:off x="1070" y="3199"/>
              <a:ext cx="400" cy="11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88693" name="Group 134"/>
            <p:cNvGrpSpPr>
              <a:grpSpLocks/>
            </p:cNvGrpSpPr>
            <p:nvPr/>
          </p:nvGrpSpPr>
          <p:grpSpPr bwMode="auto">
            <a:xfrm>
              <a:off x="1166" y="3224"/>
              <a:ext cx="198" cy="68"/>
              <a:chOff x="2848" y="848"/>
              <a:chExt cx="140" cy="98"/>
            </a:xfrm>
          </p:grpSpPr>
          <p:sp>
            <p:nvSpPr>
              <p:cNvPr id="246919" name="Line 13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6920" name="Line 13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6921" name="Line 137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188694" name="Group 138"/>
            <p:cNvGrpSpPr>
              <a:grpSpLocks/>
            </p:cNvGrpSpPr>
            <p:nvPr/>
          </p:nvGrpSpPr>
          <p:grpSpPr bwMode="auto">
            <a:xfrm flipV="1">
              <a:off x="1166" y="3223"/>
              <a:ext cx="198" cy="68"/>
              <a:chOff x="2848" y="848"/>
              <a:chExt cx="140" cy="98"/>
            </a:xfrm>
          </p:grpSpPr>
          <p:sp>
            <p:nvSpPr>
              <p:cNvPr id="246923" name="Line 13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6924" name="Line 14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6925" name="Line 141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188463" name="Group 142"/>
          <p:cNvGrpSpPr>
            <a:grpSpLocks/>
          </p:cNvGrpSpPr>
          <p:nvPr/>
        </p:nvGrpSpPr>
        <p:grpSpPr bwMode="auto">
          <a:xfrm>
            <a:off x="5776914" y="3629026"/>
            <a:ext cx="604837" cy="347663"/>
            <a:chOff x="3600" y="219"/>
            <a:chExt cx="360" cy="175"/>
          </a:xfrm>
        </p:grpSpPr>
        <p:sp>
          <p:nvSpPr>
            <p:cNvPr id="246927" name="Oval 14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6928" name="Line 14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6929" name="Line 14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6930" name="Rectangle 146"/>
            <p:cNvSpPr>
              <a:spLocks noChangeArrowheads="1"/>
            </p:cNvSpPr>
            <p:nvPr/>
          </p:nvSpPr>
          <p:spPr bwMode="auto">
            <a:xfrm>
              <a:off x="3603" y="289"/>
              <a:ext cx="354" cy="5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+mn-cs"/>
              </a:endParaRPr>
            </a:p>
          </p:txBody>
        </p:sp>
        <p:sp>
          <p:nvSpPr>
            <p:cNvPr id="246931" name="Oval 14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88680" name="Group 14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46933" name="Line 14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6934" name="Line 15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6935" name="Line 15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188681" name="Group 15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46937" name="Line 15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6938" name="Line 15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6939" name="Line 15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246940" name="Group 156"/>
          <p:cNvGrpSpPr>
            <a:grpSpLocks/>
          </p:cNvGrpSpPr>
          <p:nvPr/>
        </p:nvGrpSpPr>
        <p:grpSpPr bwMode="auto">
          <a:xfrm>
            <a:off x="2914651" y="2305051"/>
            <a:ext cx="5895975" cy="3190875"/>
            <a:chOff x="876" y="1452"/>
            <a:chExt cx="3714" cy="2010"/>
          </a:xfrm>
        </p:grpSpPr>
        <p:sp>
          <p:nvSpPr>
            <p:cNvPr id="246941" name="Freeform 157"/>
            <p:cNvSpPr>
              <a:spLocks/>
            </p:cNvSpPr>
            <p:nvPr/>
          </p:nvSpPr>
          <p:spPr bwMode="auto">
            <a:xfrm>
              <a:off x="876" y="1452"/>
              <a:ext cx="3714" cy="2010"/>
            </a:xfrm>
            <a:custGeom>
              <a:avLst/>
              <a:gdLst>
                <a:gd name="T0" fmla="*/ 0 w 3666"/>
                <a:gd name="T1" fmla="*/ 0 h 1884"/>
                <a:gd name="T2" fmla="*/ 414 w 3666"/>
                <a:gd name="T3" fmla="*/ 174 h 1884"/>
                <a:gd name="T4" fmla="*/ 786 w 3666"/>
                <a:gd name="T5" fmla="*/ 174 h 1884"/>
                <a:gd name="T6" fmla="*/ 1128 w 3666"/>
                <a:gd name="T7" fmla="*/ 540 h 1884"/>
                <a:gd name="T8" fmla="*/ 1422 w 3666"/>
                <a:gd name="T9" fmla="*/ 540 h 1884"/>
                <a:gd name="T10" fmla="*/ 1428 w 3666"/>
                <a:gd name="T11" fmla="*/ 990 h 1884"/>
                <a:gd name="T12" fmla="*/ 1728 w 3666"/>
                <a:gd name="T13" fmla="*/ 1242 h 1884"/>
                <a:gd name="T14" fmla="*/ 3198 w 3666"/>
                <a:gd name="T15" fmla="*/ 1236 h 1884"/>
                <a:gd name="T16" fmla="*/ 3426 w 3666"/>
                <a:gd name="T17" fmla="*/ 1530 h 1884"/>
                <a:gd name="T18" fmla="*/ 3666 w 3666"/>
                <a:gd name="T19" fmla="*/ 1530 h 1884"/>
                <a:gd name="T20" fmla="*/ 3666 w 3666"/>
                <a:gd name="T21" fmla="*/ 1884 h 1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66" h="1884">
                  <a:moveTo>
                    <a:pt x="0" y="0"/>
                  </a:moveTo>
                  <a:lnTo>
                    <a:pt x="414" y="174"/>
                  </a:lnTo>
                  <a:lnTo>
                    <a:pt x="786" y="174"/>
                  </a:lnTo>
                  <a:lnTo>
                    <a:pt x="1128" y="540"/>
                  </a:lnTo>
                  <a:lnTo>
                    <a:pt x="1422" y="540"/>
                  </a:lnTo>
                  <a:lnTo>
                    <a:pt x="1428" y="990"/>
                  </a:lnTo>
                  <a:lnTo>
                    <a:pt x="1728" y="1242"/>
                  </a:lnTo>
                  <a:lnTo>
                    <a:pt x="3198" y="1236"/>
                  </a:lnTo>
                  <a:lnTo>
                    <a:pt x="3426" y="1530"/>
                  </a:lnTo>
                  <a:lnTo>
                    <a:pt x="3666" y="1530"/>
                  </a:lnTo>
                  <a:lnTo>
                    <a:pt x="3666" y="1884"/>
                  </a:lnTo>
                </a:path>
              </a:pathLst>
            </a:custGeom>
            <a:noFill/>
            <a:ln w="57150" cmpd="sng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6942" name="Line 158"/>
            <p:cNvSpPr>
              <a:spLocks noChangeShapeType="1"/>
            </p:cNvSpPr>
            <p:nvPr/>
          </p:nvSpPr>
          <p:spPr bwMode="auto">
            <a:xfrm flipH="1">
              <a:off x="1524" y="1614"/>
              <a:ext cx="6" cy="25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6943" name="Line 159"/>
            <p:cNvSpPr>
              <a:spLocks noChangeShapeType="1"/>
            </p:cNvSpPr>
            <p:nvPr/>
          </p:nvSpPr>
          <p:spPr bwMode="auto">
            <a:xfrm flipH="1">
              <a:off x="2202" y="2028"/>
              <a:ext cx="6" cy="25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6944" name="Line 160"/>
            <p:cNvSpPr>
              <a:spLocks noChangeShapeType="1"/>
            </p:cNvSpPr>
            <p:nvPr/>
          </p:nvSpPr>
          <p:spPr bwMode="auto">
            <a:xfrm flipH="1">
              <a:off x="2766" y="2778"/>
              <a:ext cx="6" cy="25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6945" name="Line 161"/>
            <p:cNvSpPr>
              <a:spLocks noChangeShapeType="1"/>
            </p:cNvSpPr>
            <p:nvPr/>
          </p:nvSpPr>
          <p:spPr bwMode="auto">
            <a:xfrm flipH="1">
              <a:off x="3900" y="2790"/>
              <a:ext cx="6" cy="25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6946" name="Line 162"/>
            <p:cNvSpPr>
              <a:spLocks noChangeShapeType="1"/>
            </p:cNvSpPr>
            <p:nvPr/>
          </p:nvSpPr>
          <p:spPr bwMode="auto">
            <a:xfrm flipH="1">
              <a:off x="4458" y="3072"/>
              <a:ext cx="6" cy="25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46947" name="Group 163"/>
          <p:cNvGrpSpPr>
            <a:grpSpLocks/>
          </p:cNvGrpSpPr>
          <p:nvPr/>
        </p:nvGrpSpPr>
        <p:grpSpPr bwMode="auto">
          <a:xfrm>
            <a:off x="2517775" y="4622801"/>
            <a:ext cx="4389438" cy="1179513"/>
            <a:chOff x="702" y="2912"/>
            <a:chExt cx="2694" cy="743"/>
          </a:xfrm>
        </p:grpSpPr>
        <p:sp>
          <p:nvSpPr>
            <p:cNvPr id="246948" name="Rectangle 164"/>
            <p:cNvSpPr>
              <a:spLocks noChangeArrowheads="1"/>
            </p:cNvSpPr>
            <p:nvPr/>
          </p:nvSpPr>
          <p:spPr bwMode="auto">
            <a:xfrm rot="-5401360">
              <a:off x="3004" y="2885"/>
              <a:ext cx="126" cy="18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6949" name="Line 165"/>
            <p:cNvSpPr>
              <a:spLocks noChangeShapeType="1"/>
            </p:cNvSpPr>
            <p:nvPr/>
          </p:nvSpPr>
          <p:spPr bwMode="auto">
            <a:xfrm rot="-5401360">
              <a:off x="2955" y="2978"/>
              <a:ext cx="123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6950" name="Line 166"/>
            <p:cNvSpPr>
              <a:spLocks noChangeShapeType="1"/>
            </p:cNvSpPr>
            <p:nvPr/>
          </p:nvSpPr>
          <p:spPr bwMode="auto">
            <a:xfrm rot="-5401360">
              <a:off x="2988" y="2976"/>
              <a:ext cx="123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6951" name="Line 167"/>
            <p:cNvSpPr>
              <a:spLocks noChangeShapeType="1"/>
            </p:cNvSpPr>
            <p:nvPr/>
          </p:nvSpPr>
          <p:spPr bwMode="auto">
            <a:xfrm rot="-5401360">
              <a:off x="3024" y="2974"/>
              <a:ext cx="123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6952" name="Line 168"/>
            <p:cNvSpPr>
              <a:spLocks noChangeShapeType="1"/>
            </p:cNvSpPr>
            <p:nvPr/>
          </p:nvSpPr>
          <p:spPr bwMode="auto">
            <a:xfrm rot="-5401360">
              <a:off x="3060" y="2974"/>
              <a:ext cx="123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6953" name="Line 169"/>
            <p:cNvSpPr>
              <a:spLocks noChangeShapeType="1"/>
            </p:cNvSpPr>
            <p:nvPr/>
          </p:nvSpPr>
          <p:spPr bwMode="auto">
            <a:xfrm rot="-1213478">
              <a:off x="3167" y="2947"/>
              <a:ext cx="183" cy="6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6954" name="Rectangle 170"/>
            <p:cNvSpPr>
              <a:spLocks noChangeArrowheads="1"/>
            </p:cNvSpPr>
            <p:nvPr/>
          </p:nvSpPr>
          <p:spPr bwMode="auto">
            <a:xfrm>
              <a:off x="702" y="3091"/>
              <a:ext cx="2694" cy="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742950" marR="0" lvl="1" indent="-28575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Tx/>
                <a:buFont typeface="Wingdings" charset="0"/>
                <a:buChar char="§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rPr>
                <a:t>QoS-sensitive scheduling (e.g., WFQ)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</p:grpSp>
      <p:grpSp>
        <p:nvGrpSpPr>
          <p:cNvPr id="188466" name="Group 171"/>
          <p:cNvGrpSpPr>
            <a:grpSpLocks/>
          </p:cNvGrpSpPr>
          <p:nvPr/>
        </p:nvGrpSpPr>
        <p:grpSpPr bwMode="auto">
          <a:xfrm>
            <a:off x="2128838" y="1809751"/>
            <a:ext cx="1257300" cy="415925"/>
            <a:chOff x="3621" y="3265"/>
            <a:chExt cx="1776" cy="744"/>
          </a:xfrm>
        </p:grpSpPr>
        <p:pic>
          <p:nvPicPr>
            <p:cNvPr id="188658" name="Picture 172" descr="reellogo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1" y="3265"/>
              <a:ext cx="1776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6957" name="Freeform 173"/>
            <p:cNvSpPr>
              <a:spLocks/>
            </p:cNvSpPr>
            <p:nvPr/>
          </p:nvSpPr>
          <p:spPr bwMode="auto">
            <a:xfrm>
              <a:off x="3973" y="3288"/>
              <a:ext cx="1399" cy="437"/>
            </a:xfrm>
            <a:custGeom>
              <a:avLst/>
              <a:gdLst>
                <a:gd name="T0" fmla="*/ 0 w 1401"/>
                <a:gd name="T1" fmla="*/ 6 h 438"/>
                <a:gd name="T2" fmla="*/ 27 w 1401"/>
                <a:gd name="T3" fmla="*/ 384 h 438"/>
                <a:gd name="T4" fmla="*/ 114 w 1401"/>
                <a:gd name="T5" fmla="*/ 381 h 438"/>
                <a:gd name="T6" fmla="*/ 132 w 1401"/>
                <a:gd name="T7" fmla="*/ 357 h 438"/>
                <a:gd name="T8" fmla="*/ 210 w 1401"/>
                <a:gd name="T9" fmla="*/ 402 h 438"/>
                <a:gd name="T10" fmla="*/ 450 w 1401"/>
                <a:gd name="T11" fmla="*/ 384 h 438"/>
                <a:gd name="T12" fmla="*/ 486 w 1401"/>
                <a:gd name="T13" fmla="*/ 393 h 438"/>
                <a:gd name="T14" fmla="*/ 690 w 1401"/>
                <a:gd name="T15" fmla="*/ 417 h 438"/>
                <a:gd name="T16" fmla="*/ 1074 w 1401"/>
                <a:gd name="T17" fmla="*/ 438 h 438"/>
                <a:gd name="T18" fmla="*/ 1401 w 1401"/>
                <a:gd name="T19" fmla="*/ 420 h 438"/>
                <a:gd name="T20" fmla="*/ 1392 w 1401"/>
                <a:gd name="T21" fmla="*/ 165 h 438"/>
                <a:gd name="T22" fmla="*/ 291 w 1401"/>
                <a:gd name="T23" fmla="*/ 0 h 438"/>
                <a:gd name="T24" fmla="*/ 0 w 1401"/>
                <a:gd name="T25" fmla="*/ 6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1" h="438">
                  <a:moveTo>
                    <a:pt x="0" y="6"/>
                  </a:moveTo>
                  <a:lnTo>
                    <a:pt x="27" y="384"/>
                  </a:lnTo>
                  <a:lnTo>
                    <a:pt x="114" y="381"/>
                  </a:lnTo>
                  <a:lnTo>
                    <a:pt x="132" y="357"/>
                  </a:lnTo>
                  <a:lnTo>
                    <a:pt x="210" y="402"/>
                  </a:lnTo>
                  <a:lnTo>
                    <a:pt x="450" y="384"/>
                  </a:lnTo>
                  <a:lnTo>
                    <a:pt x="486" y="393"/>
                  </a:lnTo>
                  <a:lnTo>
                    <a:pt x="690" y="417"/>
                  </a:lnTo>
                  <a:lnTo>
                    <a:pt x="1074" y="438"/>
                  </a:lnTo>
                  <a:lnTo>
                    <a:pt x="1401" y="420"/>
                  </a:lnTo>
                  <a:lnTo>
                    <a:pt x="1392" y="165"/>
                  </a:lnTo>
                  <a:lnTo>
                    <a:pt x="291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6958" name="Freeform 174"/>
            <p:cNvSpPr>
              <a:spLocks/>
            </p:cNvSpPr>
            <p:nvPr/>
          </p:nvSpPr>
          <p:spPr bwMode="auto">
            <a:xfrm>
              <a:off x="4242" y="3858"/>
              <a:ext cx="998" cy="122"/>
            </a:xfrm>
            <a:custGeom>
              <a:avLst/>
              <a:gdLst>
                <a:gd name="T0" fmla="*/ 0 w 999"/>
                <a:gd name="T1" fmla="*/ 6 h 123"/>
                <a:gd name="T2" fmla="*/ 717 w 999"/>
                <a:gd name="T3" fmla="*/ 12 h 123"/>
                <a:gd name="T4" fmla="*/ 744 w 999"/>
                <a:gd name="T5" fmla="*/ 36 h 123"/>
                <a:gd name="T6" fmla="*/ 801 w 999"/>
                <a:gd name="T7" fmla="*/ 42 h 123"/>
                <a:gd name="T8" fmla="*/ 876 w 999"/>
                <a:gd name="T9" fmla="*/ 6 h 123"/>
                <a:gd name="T10" fmla="*/ 933 w 999"/>
                <a:gd name="T11" fmla="*/ 0 h 123"/>
                <a:gd name="T12" fmla="*/ 981 w 999"/>
                <a:gd name="T13" fmla="*/ 15 h 123"/>
                <a:gd name="T14" fmla="*/ 999 w 999"/>
                <a:gd name="T15" fmla="*/ 51 h 123"/>
                <a:gd name="T16" fmla="*/ 987 w 999"/>
                <a:gd name="T17" fmla="*/ 123 h 123"/>
                <a:gd name="T18" fmla="*/ 18 w 999"/>
                <a:gd name="T19" fmla="*/ 120 h 123"/>
                <a:gd name="T20" fmla="*/ 0 w 999"/>
                <a:gd name="T21" fmla="*/ 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9" h="123">
                  <a:moveTo>
                    <a:pt x="0" y="6"/>
                  </a:moveTo>
                  <a:lnTo>
                    <a:pt x="717" y="12"/>
                  </a:lnTo>
                  <a:lnTo>
                    <a:pt x="744" y="36"/>
                  </a:lnTo>
                  <a:lnTo>
                    <a:pt x="801" y="42"/>
                  </a:lnTo>
                  <a:lnTo>
                    <a:pt x="876" y="6"/>
                  </a:lnTo>
                  <a:lnTo>
                    <a:pt x="933" y="0"/>
                  </a:lnTo>
                  <a:lnTo>
                    <a:pt x="981" y="15"/>
                  </a:lnTo>
                  <a:lnTo>
                    <a:pt x="999" y="51"/>
                  </a:lnTo>
                  <a:lnTo>
                    <a:pt x="987" y="123"/>
                  </a:lnTo>
                  <a:lnTo>
                    <a:pt x="18" y="12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pic>
          <p:nvPicPr>
            <p:cNvPr id="188661" name="Picture 175" descr="video1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3" y="3400"/>
              <a:ext cx="889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8467" name="Group 377"/>
          <p:cNvGrpSpPr>
            <a:grpSpLocks/>
          </p:cNvGrpSpPr>
          <p:nvPr/>
        </p:nvGrpSpPr>
        <p:grpSpPr bwMode="auto">
          <a:xfrm>
            <a:off x="8756650" y="5618163"/>
            <a:ext cx="590550" cy="582612"/>
            <a:chOff x="4550" y="3770"/>
            <a:chExt cx="372" cy="367"/>
          </a:xfrm>
        </p:grpSpPr>
        <p:sp>
          <p:nvSpPr>
            <p:cNvPr id="247162" name="Rectangle 378"/>
            <p:cNvSpPr>
              <a:spLocks noChangeArrowheads="1"/>
            </p:cNvSpPr>
            <p:nvPr/>
          </p:nvSpPr>
          <p:spPr bwMode="auto">
            <a:xfrm>
              <a:off x="4553" y="3774"/>
              <a:ext cx="367" cy="303"/>
            </a:xfrm>
            <a:prstGeom prst="rect">
              <a:avLst/>
            </a:prstGeom>
            <a:gradFill rotWithShape="0">
              <a:gsLst>
                <a:gs pos="0">
                  <a:srgbClr val="99CCFF">
                    <a:gamma/>
                    <a:shade val="46275"/>
                    <a:invGamma/>
                  </a:srgbClr>
                </a:gs>
                <a:gs pos="50000">
                  <a:srgbClr val="99CCFF"/>
                </a:gs>
                <a:gs pos="100000">
                  <a:srgbClr val="99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28575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7163" name="Rectangle 379"/>
            <p:cNvSpPr>
              <a:spLocks noChangeArrowheads="1"/>
            </p:cNvSpPr>
            <p:nvPr/>
          </p:nvSpPr>
          <p:spPr bwMode="auto">
            <a:xfrm>
              <a:off x="4668" y="4071"/>
              <a:ext cx="156" cy="47"/>
            </a:xfrm>
            <a:prstGeom prst="rect">
              <a:avLst/>
            </a:prstGeom>
            <a:solidFill>
              <a:srgbClr val="5F5F5F"/>
            </a:solidFill>
            <a:ln w="9525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7164" name="Rectangle 380"/>
            <p:cNvSpPr>
              <a:spLocks noChangeArrowheads="1"/>
            </p:cNvSpPr>
            <p:nvPr/>
          </p:nvSpPr>
          <p:spPr bwMode="auto">
            <a:xfrm>
              <a:off x="4553" y="3770"/>
              <a:ext cx="369" cy="31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pic>
          <p:nvPicPr>
            <p:cNvPr id="188656" name="Picture 381" descr="video1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0" y="3787"/>
              <a:ext cx="363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7166" name="Line 382"/>
            <p:cNvSpPr>
              <a:spLocks noChangeShapeType="1"/>
            </p:cNvSpPr>
            <p:nvPr/>
          </p:nvSpPr>
          <p:spPr bwMode="auto">
            <a:xfrm>
              <a:off x="4579" y="4136"/>
              <a:ext cx="325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88468" name="Group 383"/>
          <p:cNvGrpSpPr>
            <a:grpSpLocks/>
          </p:cNvGrpSpPr>
          <p:nvPr/>
        </p:nvGrpSpPr>
        <p:grpSpPr bwMode="auto">
          <a:xfrm>
            <a:off x="2649539" y="3190876"/>
            <a:ext cx="365125" cy="403225"/>
            <a:chOff x="557" y="2482"/>
            <a:chExt cx="270" cy="262"/>
          </a:xfrm>
        </p:grpSpPr>
        <p:sp>
          <p:nvSpPr>
            <p:cNvPr id="247168" name="Rectangle 384"/>
            <p:cNvSpPr>
              <a:spLocks noChangeArrowheads="1"/>
            </p:cNvSpPr>
            <p:nvPr/>
          </p:nvSpPr>
          <p:spPr bwMode="auto">
            <a:xfrm>
              <a:off x="627" y="2680"/>
              <a:ext cx="115" cy="47"/>
            </a:xfrm>
            <a:prstGeom prst="rect">
              <a:avLst/>
            </a:prstGeom>
            <a:solidFill>
              <a:srgbClr val="5F5F5F"/>
            </a:solidFill>
            <a:ln w="9525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7169" name="Rectangle 385"/>
            <p:cNvSpPr>
              <a:spLocks noChangeArrowheads="1"/>
            </p:cNvSpPr>
            <p:nvPr/>
          </p:nvSpPr>
          <p:spPr bwMode="auto">
            <a:xfrm>
              <a:off x="557" y="2482"/>
              <a:ext cx="270" cy="207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rgbClr val="4D4D4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7170" name="Line 386"/>
            <p:cNvSpPr>
              <a:spLocks noChangeShapeType="1"/>
            </p:cNvSpPr>
            <p:nvPr/>
          </p:nvSpPr>
          <p:spPr bwMode="auto">
            <a:xfrm>
              <a:off x="568" y="2743"/>
              <a:ext cx="238" cy="1"/>
            </a:xfrm>
            <a:prstGeom prst="line">
              <a:avLst/>
            </a:prstGeom>
            <a:noFill/>
            <a:ln w="57150">
              <a:solidFill>
                <a:srgbClr val="5F5F5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88469" name="Group 387"/>
          <p:cNvGrpSpPr>
            <a:grpSpLocks/>
          </p:cNvGrpSpPr>
          <p:nvPr/>
        </p:nvGrpSpPr>
        <p:grpSpPr bwMode="auto">
          <a:xfrm>
            <a:off x="7208839" y="5235576"/>
            <a:ext cx="365125" cy="403225"/>
            <a:chOff x="557" y="2482"/>
            <a:chExt cx="270" cy="262"/>
          </a:xfrm>
        </p:grpSpPr>
        <p:sp>
          <p:nvSpPr>
            <p:cNvPr id="247172" name="Rectangle 388"/>
            <p:cNvSpPr>
              <a:spLocks noChangeArrowheads="1"/>
            </p:cNvSpPr>
            <p:nvPr/>
          </p:nvSpPr>
          <p:spPr bwMode="auto">
            <a:xfrm>
              <a:off x="627" y="2680"/>
              <a:ext cx="115" cy="47"/>
            </a:xfrm>
            <a:prstGeom prst="rect">
              <a:avLst/>
            </a:prstGeom>
            <a:solidFill>
              <a:srgbClr val="5F5F5F"/>
            </a:solidFill>
            <a:ln w="9525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7173" name="Rectangle 389"/>
            <p:cNvSpPr>
              <a:spLocks noChangeArrowheads="1"/>
            </p:cNvSpPr>
            <p:nvPr/>
          </p:nvSpPr>
          <p:spPr bwMode="auto">
            <a:xfrm>
              <a:off x="557" y="2482"/>
              <a:ext cx="270" cy="207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rgbClr val="4D4D4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7174" name="Line 390"/>
            <p:cNvSpPr>
              <a:spLocks noChangeShapeType="1"/>
            </p:cNvSpPr>
            <p:nvPr/>
          </p:nvSpPr>
          <p:spPr bwMode="auto">
            <a:xfrm>
              <a:off x="568" y="2743"/>
              <a:ext cx="238" cy="1"/>
            </a:xfrm>
            <a:prstGeom prst="line">
              <a:avLst/>
            </a:prstGeom>
            <a:noFill/>
            <a:ln w="57150">
              <a:solidFill>
                <a:srgbClr val="5F5F5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88470" name="Group 391"/>
          <p:cNvGrpSpPr>
            <a:grpSpLocks/>
          </p:cNvGrpSpPr>
          <p:nvPr/>
        </p:nvGrpSpPr>
        <p:grpSpPr bwMode="auto">
          <a:xfrm>
            <a:off x="7920039" y="5248276"/>
            <a:ext cx="365125" cy="403225"/>
            <a:chOff x="557" y="2482"/>
            <a:chExt cx="270" cy="262"/>
          </a:xfrm>
        </p:grpSpPr>
        <p:sp>
          <p:nvSpPr>
            <p:cNvPr id="247176" name="Rectangle 392"/>
            <p:cNvSpPr>
              <a:spLocks noChangeArrowheads="1"/>
            </p:cNvSpPr>
            <p:nvPr/>
          </p:nvSpPr>
          <p:spPr bwMode="auto">
            <a:xfrm>
              <a:off x="627" y="2680"/>
              <a:ext cx="115" cy="47"/>
            </a:xfrm>
            <a:prstGeom prst="rect">
              <a:avLst/>
            </a:prstGeom>
            <a:solidFill>
              <a:srgbClr val="5F5F5F"/>
            </a:solidFill>
            <a:ln w="9525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7177" name="Rectangle 393"/>
            <p:cNvSpPr>
              <a:spLocks noChangeArrowheads="1"/>
            </p:cNvSpPr>
            <p:nvPr/>
          </p:nvSpPr>
          <p:spPr bwMode="auto">
            <a:xfrm>
              <a:off x="557" y="2482"/>
              <a:ext cx="270" cy="207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rgbClr val="4D4D4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7178" name="Line 394"/>
            <p:cNvSpPr>
              <a:spLocks noChangeShapeType="1"/>
            </p:cNvSpPr>
            <p:nvPr/>
          </p:nvSpPr>
          <p:spPr bwMode="auto">
            <a:xfrm>
              <a:off x="568" y="2743"/>
              <a:ext cx="238" cy="1"/>
            </a:xfrm>
            <a:prstGeom prst="line">
              <a:avLst/>
            </a:prstGeom>
            <a:noFill/>
            <a:ln w="57150">
              <a:solidFill>
                <a:srgbClr val="5F5F5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88471" name="Group 395"/>
          <p:cNvGrpSpPr>
            <a:grpSpLocks/>
          </p:cNvGrpSpPr>
          <p:nvPr/>
        </p:nvGrpSpPr>
        <p:grpSpPr bwMode="auto">
          <a:xfrm>
            <a:off x="8199439" y="5616576"/>
            <a:ext cx="365125" cy="403225"/>
            <a:chOff x="557" y="2482"/>
            <a:chExt cx="270" cy="262"/>
          </a:xfrm>
        </p:grpSpPr>
        <p:sp>
          <p:nvSpPr>
            <p:cNvPr id="247180" name="Rectangle 396"/>
            <p:cNvSpPr>
              <a:spLocks noChangeArrowheads="1"/>
            </p:cNvSpPr>
            <p:nvPr/>
          </p:nvSpPr>
          <p:spPr bwMode="auto">
            <a:xfrm>
              <a:off x="627" y="2680"/>
              <a:ext cx="115" cy="47"/>
            </a:xfrm>
            <a:prstGeom prst="rect">
              <a:avLst/>
            </a:prstGeom>
            <a:solidFill>
              <a:srgbClr val="5F5F5F"/>
            </a:solidFill>
            <a:ln w="9525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7181" name="Rectangle 397"/>
            <p:cNvSpPr>
              <a:spLocks noChangeArrowheads="1"/>
            </p:cNvSpPr>
            <p:nvPr/>
          </p:nvSpPr>
          <p:spPr bwMode="auto">
            <a:xfrm>
              <a:off x="557" y="2482"/>
              <a:ext cx="270" cy="207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rgbClr val="4D4D4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7182" name="Line 398"/>
            <p:cNvSpPr>
              <a:spLocks noChangeShapeType="1"/>
            </p:cNvSpPr>
            <p:nvPr/>
          </p:nvSpPr>
          <p:spPr bwMode="auto">
            <a:xfrm>
              <a:off x="568" y="2743"/>
              <a:ext cx="238" cy="1"/>
            </a:xfrm>
            <a:prstGeom prst="line">
              <a:avLst/>
            </a:prstGeom>
            <a:noFill/>
            <a:ln w="57150">
              <a:solidFill>
                <a:srgbClr val="5F5F5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47183" name="Text Box 399"/>
          <p:cNvSpPr txBox="1">
            <a:spLocks noChangeArrowheads="1"/>
          </p:cNvSpPr>
          <p:nvPr/>
        </p:nvSpPr>
        <p:spPr bwMode="auto">
          <a:xfrm>
            <a:off x="6754051" y="4013200"/>
            <a:ext cx="110959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request/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reply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pic>
        <p:nvPicPr>
          <p:cNvPr id="188475" name="Picture 20" descr="underline_base"/>
          <p:cNvPicPr>
            <a:picLocks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076" y="849314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8476" name="Group 249"/>
          <p:cNvGrpSpPr>
            <a:grpSpLocks/>
          </p:cNvGrpSpPr>
          <p:nvPr/>
        </p:nvGrpSpPr>
        <p:grpSpPr bwMode="auto">
          <a:xfrm>
            <a:off x="2587625" y="2346325"/>
            <a:ext cx="325438" cy="514350"/>
            <a:chOff x="4140" y="429"/>
            <a:chExt cx="1425" cy="2396"/>
          </a:xfrm>
        </p:grpSpPr>
        <p:sp>
          <p:nvSpPr>
            <p:cNvPr id="188609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05" name="Rectangle 251"/>
            <p:cNvSpPr>
              <a:spLocks noChangeArrowheads="1"/>
            </p:cNvSpPr>
            <p:nvPr/>
          </p:nvSpPr>
          <p:spPr bwMode="auto">
            <a:xfrm>
              <a:off x="4203" y="429"/>
              <a:ext cx="1050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8611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88612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08" name="Rectangle 254"/>
            <p:cNvSpPr>
              <a:spLocks noChangeArrowheads="1"/>
            </p:cNvSpPr>
            <p:nvPr/>
          </p:nvSpPr>
          <p:spPr bwMode="auto">
            <a:xfrm>
              <a:off x="4216" y="695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88614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34" name="AutoShape 256"/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0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35" name="AutoShape 257"/>
              <p:cNvSpPr>
                <a:spLocks noChangeArrowheads="1"/>
              </p:cNvSpPr>
              <p:nvPr/>
            </p:nvSpPr>
            <p:spPr bwMode="auto">
              <a:xfrm>
                <a:off x="635" y="2580"/>
                <a:ext cx="685" cy="11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10" name="Rectangle 258"/>
            <p:cNvSpPr>
              <a:spLocks noChangeArrowheads="1"/>
            </p:cNvSpPr>
            <p:nvPr/>
          </p:nvSpPr>
          <p:spPr bwMode="auto">
            <a:xfrm>
              <a:off x="4223" y="1021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88616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32" name="AutoShape 260"/>
              <p:cNvSpPr>
                <a:spLocks noChangeArrowheads="1"/>
              </p:cNvSpPr>
              <p:nvPr/>
            </p:nvSpPr>
            <p:spPr bwMode="auto">
              <a:xfrm>
                <a:off x="611" y="2565"/>
                <a:ext cx="729" cy="14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33" name="AutoShape 261"/>
              <p:cNvSpPr>
                <a:spLocks noChangeArrowheads="1"/>
              </p:cNvSpPr>
              <p:nvPr/>
            </p:nvSpPr>
            <p:spPr bwMode="auto">
              <a:xfrm>
                <a:off x="629" y="2580"/>
                <a:ext cx="694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12" name="Rectangle 262"/>
            <p:cNvSpPr>
              <a:spLocks noChangeArrowheads="1"/>
            </p:cNvSpPr>
            <p:nvPr/>
          </p:nvSpPr>
          <p:spPr bwMode="auto">
            <a:xfrm>
              <a:off x="4216" y="1361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13" name="Rectangle 263"/>
            <p:cNvSpPr>
              <a:spLocks noChangeArrowheads="1"/>
            </p:cNvSpPr>
            <p:nvPr/>
          </p:nvSpPr>
          <p:spPr bwMode="auto">
            <a:xfrm>
              <a:off x="4230" y="1657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88619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30" name="AutoShape 265"/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10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31" name="AutoShape 266"/>
              <p:cNvSpPr>
                <a:spLocks noChangeArrowheads="1"/>
              </p:cNvSpPr>
              <p:nvPr/>
            </p:nvSpPr>
            <p:spPr bwMode="auto">
              <a:xfrm>
                <a:off x="635" y="2582"/>
                <a:ext cx="67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88620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88621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28" name="AutoShape 269"/>
              <p:cNvSpPr>
                <a:spLocks noChangeArrowheads="1"/>
              </p:cNvSpPr>
              <p:nvPr/>
            </p:nvSpPr>
            <p:spPr bwMode="auto">
              <a:xfrm>
                <a:off x="613" y="2565"/>
                <a:ext cx="727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29" name="AutoShape 270"/>
              <p:cNvSpPr>
                <a:spLocks noChangeArrowheads="1"/>
              </p:cNvSpPr>
              <p:nvPr/>
            </p:nvSpPr>
            <p:spPr bwMode="auto">
              <a:xfrm>
                <a:off x="630" y="2580"/>
                <a:ext cx="693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17" name="Rectangle 271"/>
            <p:cNvSpPr>
              <a:spLocks noChangeArrowheads="1"/>
            </p:cNvSpPr>
            <p:nvPr/>
          </p:nvSpPr>
          <p:spPr bwMode="auto">
            <a:xfrm>
              <a:off x="5252" y="429"/>
              <a:ext cx="63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8623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88624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20" name="Oval 274"/>
            <p:cNvSpPr>
              <a:spLocks noChangeArrowheads="1"/>
            </p:cNvSpPr>
            <p:nvPr/>
          </p:nvSpPr>
          <p:spPr bwMode="auto">
            <a:xfrm>
              <a:off x="5516" y="2611"/>
              <a:ext cx="49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8626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22" name="AutoShape 276"/>
            <p:cNvSpPr>
              <a:spLocks noChangeArrowheads="1"/>
            </p:cNvSpPr>
            <p:nvPr/>
          </p:nvSpPr>
          <p:spPr bwMode="auto">
            <a:xfrm>
              <a:off x="4140" y="2677"/>
              <a:ext cx="1203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23" name="AutoShape 277"/>
            <p:cNvSpPr>
              <a:spLocks noChangeArrowheads="1"/>
            </p:cNvSpPr>
            <p:nvPr/>
          </p:nvSpPr>
          <p:spPr bwMode="auto">
            <a:xfrm>
              <a:off x="4203" y="2714"/>
              <a:ext cx="1077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24" name="Oval 278"/>
            <p:cNvSpPr>
              <a:spLocks noChangeArrowheads="1"/>
            </p:cNvSpPr>
            <p:nvPr/>
          </p:nvSpPr>
          <p:spPr bwMode="auto">
            <a:xfrm>
              <a:off x="4307" y="2381"/>
              <a:ext cx="160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25" name="Oval 279"/>
            <p:cNvSpPr>
              <a:spLocks noChangeArrowheads="1"/>
            </p:cNvSpPr>
            <p:nvPr/>
          </p:nvSpPr>
          <p:spPr bwMode="auto">
            <a:xfrm>
              <a:off x="4488" y="2389"/>
              <a:ext cx="160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26" name="Oval 280"/>
            <p:cNvSpPr>
              <a:spLocks noChangeArrowheads="1"/>
            </p:cNvSpPr>
            <p:nvPr/>
          </p:nvSpPr>
          <p:spPr bwMode="auto">
            <a:xfrm>
              <a:off x="4661" y="2381"/>
              <a:ext cx="160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27" name="Rectangle 281"/>
            <p:cNvSpPr>
              <a:spLocks noChangeArrowheads="1"/>
            </p:cNvSpPr>
            <p:nvPr/>
          </p:nvSpPr>
          <p:spPr bwMode="auto">
            <a:xfrm>
              <a:off x="5065" y="1834"/>
              <a:ext cx="83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88477" name="Group 315"/>
          <p:cNvGrpSpPr>
            <a:grpSpLocks/>
          </p:cNvGrpSpPr>
          <p:nvPr/>
        </p:nvGrpSpPr>
        <p:grpSpPr bwMode="auto">
          <a:xfrm>
            <a:off x="3498851" y="3395663"/>
            <a:ext cx="231775" cy="481012"/>
            <a:chOff x="1115" y="2770"/>
            <a:chExt cx="589" cy="1034"/>
          </a:xfrm>
        </p:grpSpPr>
        <p:sp>
          <p:nvSpPr>
            <p:cNvPr id="188577" name="Freeform 283"/>
            <p:cNvSpPr>
              <a:spLocks/>
            </p:cNvSpPr>
            <p:nvPr/>
          </p:nvSpPr>
          <p:spPr bwMode="auto">
            <a:xfrm>
              <a:off x="1581" y="2772"/>
              <a:ext cx="117" cy="986"/>
            </a:xfrm>
            <a:custGeom>
              <a:avLst/>
              <a:gdLst>
                <a:gd name="T0" fmla="*/ 1 w 354"/>
                <a:gd name="T1" fmla="*/ 0 h 2742"/>
                <a:gd name="T2" fmla="*/ 4 w 354"/>
                <a:gd name="T3" fmla="*/ 6 h 2742"/>
                <a:gd name="T4" fmla="*/ 4 w 354"/>
                <a:gd name="T5" fmla="*/ 44 h 2742"/>
                <a:gd name="T6" fmla="*/ 0 w 354"/>
                <a:gd name="T7" fmla="*/ 46 h 2742"/>
                <a:gd name="T8" fmla="*/ 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38" name="Rectangle 284"/>
            <p:cNvSpPr>
              <a:spLocks noChangeArrowheads="1"/>
            </p:cNvSpPr>
            <p:nvPr/>
          </p:nvSpPr>
          <p:spPr bwMode="auto">
            <a:xfrm>
              <a:off x="1143" y="2770"/>
              <a:ext cx="432" cy="986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8579" name="Freeform 285"/>
            <p:cNvSpPr>
              <a:spLocks/>
            </p:cNvSpPr>
            <p:nvPr/>
          </p:nvSpPr>
          <p:spPr bwMode="auto">
            <a:xfrm>
              <a:off x="1603" y="2831"/>
              <a:ext cx="70" cy="913"/>
            </a:xfrm>
            <a:custGeom>
              <a:avLst/>
              <a:gdLst>
                <a:gd name="T0" fmla="*/ 0 w 211"/>
                <a:gd name="T1" fmla="*/ 0 h 2537"/>
                <a:gd name="T2" fmla="*/ 3 w 211"/>
                <a:gd name="T3" fmla="*/ 4 h 2537"/>
                <a:gd name="T4" fmla="*/ 0 w 211"/>
                <a:gd name="T5" fmla="*/ 42 h 2537"/>
                <a:gd name="T6" fmla="*/ 0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88580" name="Freeform 286"/>
            <p:cNvSpPr>
              <a:spLocks/>
            </p:cNvSpPr>
            <p:nvPr/>
          </p:nvSpPr>
          <p:spPr bwMode="auto">
            <a:xfrm>
              <a:off x="1588" y="3293"/>
              <a:ext cx="109" cy="81"/>
            </a:xfrm>
            <a:custGeom>
              <a:avLst/>
              <a:gdLst>
                <a:gd name="T0" fmla="*/ 0 w 328"/>
                <a:gd name="T1" fmla="*/ 0 h 226"/>
                <a:gd name="T2" fmla="*/ 4 w 328"/>
                <a:gd name="T3" fmla="*/ 2 h 226"/>
                <a:gd name="T4" fmla="*/ 4 w 328"/>
                <a:gd name="T5" fmla="*/ 4 h 226"/>
                <a:gd name="T6" fmla="*/ 0 w 328"/>
                <a:gd name="T7" fmla="*/ 2 h 226"/>
                <a:gd name="T8" fmla="*/ 0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41" name="Rectangle 287"/>
            <p:cNvSpPr>
              <a:spLocks noChangeArrowheads="1"/>
            </p:cNvSpPr>
            <p:nvPr/>
          </p:nvSpPr>
          <p:spPr bwMode="auto">
            <a:xfrm>
              <a:off x="1143" y="2883"/>
              <a:ext cx="246" cy="2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88582" name="Group 288"/>
            <p:cNvGrpSpPr>
              <a:grpSpLocks/>
            </p:cNvGrpSpPr>
            <p:nvPr/>
          </p:nvGrpSpPr>
          <p:grpSpPr bwMode="auto">
            <a:xfrm>
              <a:off x="1367" y="2873"/>
              <a:ext cx="240" cy="63"/>
              <a:chOff x="614" y="2568"/>
              <a:chExt cx="725" cy="139"/>
            </a:xfrm>
          </p:grpSpPr>
          <p:sp>
            <p:nvSpPr>
              <p:cNvPr id="467" name="AutoShape 289"/>
              <p:cNvSpPr>
                <a:spLocks noChangeArrowheads="1"/>
              </p:cNvSpPr>
              <p:nvPr/>
            </p:nvSpPr>
            <p:spPr bwMode="auto">
              <a:xfrm>
                <a:off x="608" y="2567"/>
                <a:ext cx="731" cy="14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68" name="AutoShape 290"/>
              <p:cNvSpPr>
                <a:spLocks noChangeArrowheads="1"/>
              </p:cNvSpPr>
              <p:nvPr/>
            </p:nvSpPr>
            <p:spPr bwMode="auto">
              <a:xfrm>
                <a:off x="621" y="2582"/>
                <a:ext cx="707" cy="11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43" name="Rectangle 291"/>
            <p:cNvSpPr>
              <a:spLocks noChangeArrowheads="1"/>
            </p:cNvSpPr>
            <p:nvPr/>
          </p:nvSpPr>
          <p:spPr bwMode="auto">
            <a:xfrm>
              <a:off x="1151" y="3026"/>
              <a:ext cx="246" cy="2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88584" name="Group 292"/>
            <p:cNvGrpSpPr>
              <a:grpSpLocks/>
            </p:cNvGrpSpPr>
            <p:nvPr/>
          </p:nvGrpSpPr>
          <p:grpSpPr bwMode="auto">
            <a:xfrm>
              <a:off x="1366" y="3014"/>
              <a:ext cx="240" cy="58"/>
              <a:chOff x="614" y="2568"/>
              <a:chExt cx="725" cy="139"/>
            </a:xfrm>
          </p:grpSpPr>
          <p:sp>
            <p:nvSpPr>
              <p:cNvPr id="465" name="AutoShape 293"/>
              <p:cNvSpPr>
                <a:spLocks noChangeArrowheads="1"/>
              </p:cNvSpPr>
              <p:nvPr/>
            </p:nvSpPr>
            <p:spPr bwMode="auto">
              <a:xfrm>
                <a:off x="611" y="2572"/>
                <a:ext cx="731" cy="13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66" name="AutoShape 294"/>
              <p:cNvSpPr>
                <a:spLocks noChangeArrowheads="1"/>
              </p:cNvSpPr>
              <p:nvPr/>
            </p:nvSpPr>
            <p:spPr bwMode="auto">
              <a:xfrm>
                <a:off x="624" y="2588"/>
                <a:ext cx="707" cy="9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45" name="Rectangle 295"/>
            <p:cNvSpPr>
              <a:spLocks noChangeArrowheads="1"/>
            </p:cNvSpPr>
            <p:nvPr/>
          </p:nvSpPr>
          <p:spPr bwMode="auto">
            <a:xfrm>
              <a:off x="1147" y="3173"/>
              <a:ext cx="246" cy="1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46" name="Rectangle 296"/>
            <p:cNvSpPr>
              <a:spLocks noChangeArrowheads="1"/>
            </p:cNvSpPr>
            <p:nvPr/>
          </p:nvSpPr>
          <p:spPr bwMode="auto">
            <a:xfrm>
              <a:off x="1151" y="3299"/>
              <a:ext cx="246" cy="2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88587" name="Group 297"/>
            <p:cNvGrpSpPr>
              <a:grpSpLocks/>
            </p:cNvGrpSpPr>
            <p:nvPr/>
          </p:nvGrpSpPr>
          <p:grpSpPr bwMode="auto">
            <a:xfrm>
              <a:off x="1361" y="3287"/>
              <a:ext cx="240" cy="65"/>
              <a:chOff x="614" y="2568"/>
              <a:chExt cx="725" cy="139"/>
            </a:xfrm>
          </p:grpSpPr>
          <p:sp>
            <p:nvSpPr>
              <p:cNvPr id="463" name="AutoShape 298"/>
              <p:cNvSpPr>
                <a:spLocks noChangeArrowheads="1"/>
              </p:cNvSpPr>
              <p:nvPr/>
            </p:nvSpPr>
            <p:spPr bwMode="auto">
              <a:xfrm>
                <a:off x="614" y="2572"/>
                <a:ext cx="719" cy="13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64" name="AutoShape 299"/>
              <p:cNvSpPr>
                <a:spLocks noChangeArrowheads="1"/>
              </p:cNvSpPr>
              <p:nvPr/>
            </p:nvSpPr>
            <p:spPr bwMode="auto">
              <a:xfrm>
                <a:off x="626" y="2586"/>
                <a:ext cx="695" cy="10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88588" name="Freeform 300"/>
            <p:cNvSpPr>
              <a:spLocks/>
            </p:cNvSpPr>
            <p:nvPr/>
          </p:nvSpPr>
          <p:spPr bwMode="auto">
            <a:xfrm>
              <a:off x="1590" y="3169"/>
              <a:ext cx="108" cy="81"/>
            </a:xfrm>
            <a:custGeom>
              <a:avLst/>
              <a:gdLst>
                <a:gd name="T0" fmla="*/ 0 w 328"/>
                <a:gd name="T1" fmla="*/ 0 h 226"/>
                <a:gd name="T2" fmla="*/ 4 w 328"/>
                <a:gd name="T3" fmla="*/ 2 h 226"/>
                <a:gd name="T4" fmla="*/ 4 w 328"/>
                <a:gd name="T5" fmla="*/ 4 h 226"/>
                <a:gd name="T6" fmla="*/ 0 w 328"/>
                <a:gd name="T7" fmla="*/ 2 h 226"/>
                <a:gd name="T8" fmla="*/ 0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88589" name="Group 301"/>
            <p:cNvGrpSpPr>
              <a:grpSpLocks/>
            </p:cNvGrpSpPr>
            <p:nvPr/>
          </p:nvGrpSpPr>
          <p:grpSpPr bwMode="auto">
            <a:xfrm>
              <a:off x="1363" y="3158"/>
              <a:ext cx="240" cy="60"/>
              <a:chOff x="614" y="2568"/>
              <a:chExt cx="725" cy="139"/>
            </a:xfrm>
          </p:grpSpPr>
          <p:sp>
            <p:nvSpPr>
              <p:cNvPr id="461" name="AutoShape 302"/>
              <p:cNvSpPr>
                <a:spLocks noChangeArrowheads="1"/>
              </p:cNvSpPr>
              <p:nvPr/>
            </p:nvSpPr>
            <p:spPr bwMode="auto">
              <a:xfrm>
                <a:off x="608" y="2570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62" name="AutoShape 303"/>
              <p:cNvSpPr>
                <a:spLocks noChangeArrowheads="1"/>
              </p:cNvSpPr>
              <p:nvPr/>
            </p:nvSpPr>
            <p:spPr bwMode="auto">
              <a:xfrm>
                <a:off x="620" y="2586"/>
                <a:ext cx="707" cy="10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50" name="Rectangle 304"/>
            <p:cNvSpPr>
              <a:spLocks noChangeArrowheads="1"/>
            </p:cNvSpPr>
            <p:nvPr/>
          </p:nvSpPr>
          <p:spPr bwMode="auto">
            <a:xfrm>
              <a:off x="1575" y="2770"/>
              <a:ext cx="28" cy="9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8591" name="Freeform 305"/>
            <p:cNvSpPr>
              <a:spLocks/>
            </p:cNvSpPr>
            <p:nvPr/>
          </p:nvSpPr>
          <p:spPr bwMode="auto">
            <a:xfrm>
              <a:off x="1599" y="3019"/>
              <a:ext cx="98" cy="92"/>
            </a:xfrm>
            <a:custGeom>
              <a:avLst/>
              <a:gdLst>
                <a:gd name="T0" fmla="*/ 0 w 296"/>
                <a:gd name="T1" fmla="*/ 0 h 256"/>
                <a:gd name="T2" fmla="*/ 4 w 296"/>
                <a:gd name="T3" fmla="*/ 3 h 256"/>
                <a:gd name="T4" fmla="*/ 4 w 296"/>
                <a:gd name="T5" fmla="*/ 4 h 256"/>
                <a:gd name="T6" fmla="*/ 0 w 296"/>
                <a:gd name="T7" fmla="*/ 2 h 256"/>
                <a:gd name="T8" fmla="*/ 0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88592" name="Freeform 306"/>
            <p:cNvSpPr>
              <a:spLocks/>
            </p:cNvSpPr>
            <p:nvPr/>
          </p:nvSpPr>
          <p:spPr bwMode="auto">
            <a:xfrm>
              <a:off x="1601" y="2878"/>
              <a:ext cx="101" cy="104"/>
            </a:xfrm>
            <a:custGeom>
              <a:avLst/>
              <a:gdLst>
                <a:gd name="T0" fmla="*/ 0 w 304"/>
                <a:gd name="T1" fmla="*/ 0 h 288"/>
                <a:gd name="T2" fmla="*/ 4 w 304"/>
                <a:gd name="T3" fmla="*/ 3 h 288"/>
                <a:gd name="T4" fmla="*/ 3 w 304"/>
                <a:gd name="T5" fmla="*/ 5 h 288"/>
                <a:gd name="T6" fmla="*/ 0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53" name="Oval 307"/>
            <p:cNvSpPr>
              <a:spLocks noChangeArrowheads="1"/>
            </p:cNvSpPr>
            <p:nvPr/>
          </p:nvSpPr>
          <p:spPr bwMode="auto">
            <a:xfrm>
              <a:off x="1684" y="3712"/>
              <a:ext cx="20" cy="4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8594" name="Freeform 308"/>
            <p:cNvSpPr>
              <a:spLocks/>
            </p:cNvSpPr>
            <p:nvPr/>
          </p:nvSpPr>
          <p:spPr bwMode="auto">
            <a:xfrm>
              <a:off x="1595" y="3713"/>
              <a:ext cx="102" cy="86"/>
            </a:xfrm>
            <a:custGeom>
              <a:avLst/>
              <a:gdLst>
                <a:gd name="T0" fmla="*/ 0 w 306"/>
                <a:gd name="T1" fmla="*/ 2 h 240"/>
                <a:gd name="T2" fmla="*/ 0 w 306"/>
                <a:gd name="T3" fmla="*/ 4 h 240"/>
                <a:gd name="T4" fmla="*/ 4 w 306"/>
                <a:gd name="T5" fmla="*/ 2 h 240"/>
                <a:gd name="T6" fmla="*/ 4 w 306"/>
                <a:gd name="T7" fmla="*/ 0 h 240"/>
                <a:gd name="T8" fmla="*/ 0 w 306"/>
                <a:gd name="T9" fmla="*/ 2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55" name="AutoShape 309"/>
            <p:cNvSpPr>
              <a:spLocks noChangeArrowheads="1"/>
            </p:cNvSpPr>
            <p:nvPr/>
          </p:nvSpPr>
          <p:spPr bwMode="auto">
            <a:xfrm>
              <a:off x="1115" y="3743"/>
              <a:ext cx="496" cy="61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56" name="AutoShape 310"/>
            <p:cNvSpPr>
              <a:spLocks noChangeArrowheads="1"/>
            </p:cNvSpPr>
            <p:nvPr/>
          </p:nvSpPr>
          <p:spPr bwMode="auto">
            <a:xfrm>
              <a:off x="1143" y="3756"/>
              <a:ext cx="444" cy="3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57" name="Oval 311"/>
            <p:cNvSpPr>
              <a:spLocks noChangeArrowheads="1"/>
            </p:cNvSpPr>
            <p:nvPr/>
          </p:nvSpPr>
          <p:spPr bwMode="auto">
            <a:xfrm>
              <a:off x="1184" y="3613"/>
              <a:ext cx="65" cy="6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58" name="Oval 312"/>
            <p:cNvSpPr>
              <a:spLocks noChangeArrowheads="1"/>
            </p:cNvSpPr>
            <p:nvPr/>
          </p:nvSpPr>
          <p:spPr bwMode="auto">
            <a:xfrm>
              <a:off x="1256" y="3613"/>
              <a:ext cx="69" cy="6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59" name="Oval 313"/>
            <p:cNvSpPr>
              <a:spLocks noChangeArrowheads="1"/>
            </p:cNvSpPr>
            <p:nvPr/>
          </p:nvSpPr>
          <p:spPr bwMode="auto">
            <a:xfrm>
              <a:off x="1333" y="3613"/>
              <a:ext cx="65" cy="6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60" name="Rectangle 314"/>
            <p:cNvSpPr>
              <a:spLocks noChangeArrowheads="1"/>
            </p:cNvSpPr>
            <p:nvPr/>
          </p:nvSpPr>
          <p:spPr bwMode="auto">
            <a:xfrm>
              <a:off x="1494" y="3377"/>
              <a:ext cx="36" cy="32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88478" name="Group 315"/>
          <p:cNvGrpSpPr>
            <a:grpSpLocks/>
          </p:cNvGrpSpPr>
          <p:nvPr/>
        </p:nvGrpSpPr>
        <p:grpSpPr bwMode="auto">
          <a:xfrm>
            <a:off x="4216401" y="3397251"/>
            <a:ext cx="233363" cy="479425"/>
            <a:chOff x="1115" y="2770"/>
            <a:chExt cx="589" cy="1034"/>
          </a:xfrm>
        </p:grpSpPr>
        <p:sp>
          <p:nvSpPr>
            <p:cNvPr id="188545" name="Freeform 283"/>
            <p:cNvSpPr>
              <a:spLocks/>
            </p:cNvSpPr>
            <p:nvPr/>
          </p:nvSpPr>
          <p:spPr bwMode="auto">
            <a:xfrm>
              <a:off x="1581" y="2772"/>
              <a:ext cx="117" cy="986"/>
            </a:xfrm>
            <a:custGeom>
              <a:avLst/>
              <a:gdLst>
                <a:gd name="T0" fmla="*/ 1 w 354"/>
                <a:gd name="T1" fmla="*/ 0 h 2742"/>
                <a:gd name="T2" fmla="*/ 4 w 354"/>
                <a:gd name="T3" fmla="*/ 6 h 2742"/>
                <a:gd name="T4" fmla="*/ 4 w 354"/>
                <a:gd name="T5" fmla="*/ 44 h 2742"/>
                <a:gd name="T6" fmla="*/ 0 w 354"/>
                <a:gd name="T7" fmla="*/ 46 h 2742"/>
                <a:gd name="T8" fmla="*/ 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71" name="Rectangle 284"/>
            <p:cNvSpPr>
              <a:spLocks noChangeArrowheads="1"/>
            </p:cNvSpPr>
            <p:nvPr/>
          </p:nvSpPr>
          <p:spPr bwMode="auto">
            <a:xfrm>
              <a:off x="1143" y="2770"/>
              <a:ext cx="433" cy="986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8547" name="Freeform 285"/>
            <p:cNvSpPr>
              <a:spLocks/>
            </p:cNvSpPr>
            <p:nvPr/>
          </p:nvSpPr>
          <p:spPr bwMode="auto">
            <a:xfrm>
              <a:off x="1603" y="2831"/>
              <a:ext cx="70" cy="913"/>
            </a:xfrm>
            <a:custGeom>
              <a:avLst/>
              <a:gdLst>
                <a:gd name="T0" fmla="*/ 0 w 211"/>
                <a:gd name="T1" fmla="*/ 0 h 2537"/>
                <a:gd name="T2" fmla="*/ 3 w 211"/>
                <a:gd name="T3" fmla="*/ 4 h 2537"/>
                <a:gd name="T4" fmla="*/ 0 w 211"/>
                <a:gd name="T5" fmla="*/ 42 h 2537"/>
                <a:gd name="T6" fmla="*/ 0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88548" name="Freeform 286"/>
            <p:cNvSpPr>
              <a:spLocks/>
            </p:cNvSpPr>
            <p:nvPr/>
          </p:nvSpPr>
          <p:spPr bwMode="auto">
            <a:xfrm>
              <a:off x="1588" y="3293"/>
              <a:ext cx="109" cy="81"/>
            </a:xfrm>
            <a:custGeom>
              <a:avLst/>
              <a:gdLst>
                <a:gd name="T0" fmla="*/ 0 w 328"/>
                <a:gd name="T1" fmla="*/ 0 h 226"/>
                <a:gd name="T2" fmla="*/ 4 w 328"/>
                <a:gd name="T3" fmla="*/ 2 h 226"/>
                <a:gd name="T4" fmla="*/ 4 w 328"/>
                <a:gd name="T5" fmla="*/ 4 h 226"/>
                <a:gd name="T6" fmla="*/ 0 w 328"/>
                <a:gd name="T7" fmla="*/ 2 h 226"/>
                <a:gd name="T8" fmla="*/ 0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74" name="Rectangle 287"/>
            <p:cNvSpPr>
              <a:spLocks noChangeArrowheads="1"/>
            </p:cNvSpPr>
            <p:nvPr/>
          </p:nvSpPr>
          <p:spPr bwMode="auto">
            <a:xfrm>
              <a:off x="1143" y="2883"/>
              <a:ext cx="248" cy="2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88550" name="Group 288"/>
            <p:cNvGrpSpPr>
              <a:grpSpLocks/>
            </p:cNvGrpSpPr>
            <p:nvPr/>
          </p:nvGrpSpPr>
          <p:grpSpPr bwMode="auto">
            <a:xfrm>
              <a:off x="1367" y="2873"/>
              <a:ext cx="240" cy="63"/>
              <a:chOff x="614" y="2568"/>
              <a:chExt cx="725" cy="139"/>
            </a:xfrm>
          </p:grpSpPr>
          <p:sp>
            <p:nvSpPr>
              <p:cNvPr id="500" name="AutoShape 289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01" name="AutoShape 290"/>
              <p:cNvSpPr>
                <a:spLocks noChangeArrowheads="1"/>
              </p:cNvSpPr>
              <p:nvPr/>
            </p:nvSpPr>
            <p:spPr bwMode="auto">
              <a:xfrm>
                <a:off x="627" y="2582"/>
                <a:ext cx="702" cy="10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76" name="Rectangle 291"/>
            <p:cNvSpPr>
              <a:spLocks noChangeArrowheads="1"/>
            </p:cNvSpPr>
            <p:nvPr/>
          </p:nvSpPr>
          <p:spPr bwMode="auto">
            <a:xfrm>
              <a:off x="1151" y="3023"/>
              <a:ext cx="244" cy="2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88552" name="Group 292"/>
            <p:cNvGrpSpPr>
              <a:grpSpLocks/>
            </p:cNvGrpSpPr>
            <p:nvPr/>
          </p:nvGrpSpPr>
          <p:grpSpPr bwMode="auto">
            <a:xfrm>
              <a:off x="1366" y="3014"/>
              <a:ext cx="240" cy="58"/>
              <a:chOff x="614" y="2568"/>
              <a:chExt cx="725" cy="139"/>
            </a:xfrm>
          </p:grpSpPr>
          <p:sp>
            <p:nvSpPr>
              <p:cNvPr id="498" name="AutoShape 293"/>
              <p:cNvSpPr>
                <a:spLocks noChangeArrowheads="1"/>
              </p:cNvSpPr>
              <p:nvPr/>
            </p:nvSpPr>
            <p:spPr bwMode="auto">
              <a:xfrm>
                <a:off x="618" y="2566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99" name="AutoShape 294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702" cy="10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78" name="Rectangle 295"/>
            <p:cNvSpPr>
              <a:spLocks noChangeArrowheads="1"/>
            </p:cNvSpPr>
            <p:nvPr/>
          </p:nvSpPr>
          <p:spPr bwMode="auto">
            <a:xfrm>
              <a:off x="1147" y="3171"/>
              <a:ext cx="244" cy="2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79" name="Rectangle 296"/>
            <p:cNvSpPr>
              <a:spLocks noChangeArrowheads="1"/>
            </p:cNvSpPr>
            <p:nvPr/>
          </p:nvSpPr>
          <p:spPr bwMode="auto">
            <a:xfrm>
              <a:off x="1151" y="3301"/>
              <a:ext cx="248" cy="1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88555" name="Group 297"/>
            <p:cNvGrpSpPr>
              <a:grpSpLocks/>
            </p:cNvGrpSpPr>
            <p:nvPr/>
          </p:nvGrpSpPr>
          <p:grpSpPr bwMode="auto">
            <a:xfrm>
              <a:off x="1361" y="3287"/>
              <a:ext cx="240" cy="65"/>
              <a:chOff x="614" y="2568"/>
              <a:chExt cx="725" cy="139"/>
            </a:xfrm>
          </p:grpSpPr>
          <p:sp>
            <p:nvSpPr>
              <p:cNvPr id="496" name="AutoShape 298"/>
              <p:cNvSpPr>
                <a:spLocks noChangeArrowheads="1"/>
              </p:cNvSpPr>
              <p:nvPr/>
            </p:nvSpPr>
            <p:spPr bwMode="auto">
              <a:xfrm>
                <a:off x="609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97" name="AutoShape 299"/>
              <p:cNvSpPr>
                <a:spLocks noChangeArrowheads="1"/>
              </p:cNvSpPr>
              <p:nvPr/>
            </p:nvSpPr>
            <p:spPr bwMode="auto">
              <a:xfrm>
                <a:off x="621" y="2583"/>
                <a:ext cx="702" cy="11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88556" name="Freeform 300"/>
            <p:cNvSpPr>
              <a:spLocks/>
            </p:cNvSpPr>
            <p:nvPr/>
          </p:nvSpPr>
          <p:spPr bwMode="auto">
            <a:xfrm>
              <a:off x="1590" y="3169"/>
              <a:ext cx="108" cy="81"/>
            </a:xfrm>
            <a:custGeom>
              <a:avLst/>
              <a:gdLst>
                <a:gd name="T0" fmla="*/ 0 w 328"/>
                <a:gd name="T1" fmla="*/ 0 h 226"/>
                <a:gd name="T2" fmla="*/ 4 w 328"/>
                <a:gd name="T3" fmla="*/ 2 h 226"/>
                <a:gd name="T4" fmla="*/ 4 w 328"/>
                <a:gd name="T5" fmla="*/ 4 h 226"/>
                <a:gd name="T6" fmla="*/ 0 w 328"/>
                <a:gd name="T7" fmla="*/ 2 h 226"/>
                <a:gd name="T8" fmla="*/ 0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88557" name="Group 301"/>
            <p:cNvGrpSpPr>
              <a:grpSpLocks/>
            </p:cNvGrpSpPr>
            <p:nvPr/>
          </p:nvGrpSpPr>
          <p:grpSpPr bwMode="auto">
            <a:xfrm>
              <a:off x="1363" y="3158"/>
              <a:ext cx="240" cy="60"/>
              <a:chOff x="614" y="2568"/>
              <a:chExt cx="725" cy="139"/>
            </a:xfrm>
          </p:grpSpPr>
          <p:sp>
            <p:nvSpPr>
              <p:cNvPr id="494" name="AutoShape 302"/>
              <p:cNvSpPr>
                <a:spLocks noChangeArrowheads="1"/>
              </p:cNvSpPr>
              <p:nvPr/>
            </p:nvSpPr>
            <p:spPr bwMode="auto">
              <a:xfrm>
                <a:off x="615" y="2565"/>
                <a:ext cx="726" cy="14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95" name="AutoShape 303"/>
              <p:cNvSpPr>
                <a:spLocks noChangeArrowheads="1"/>
              </p:cNvSpPr>
              <p:nvPr/>
            </p:nvSpPr>
            <p:spPr bwMode="auto">
              <a:xfrm>
                <a:off x="627" y="2581"/>
                <a:ext cx="702" cy="11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83" name="Rectangle 304"/>
            <p:cNvSpPr>
              <a:spLocks noChangeArrowheads="1"/>
            </p:cNvSpPr>
            <p:nvPr/>
          </p:nvSpPr>
          <p:spPr bwMode="auto">
            <a:xfrm>
              <a:off x="1576" y="2770"/>
              <a:ext cx="28" cy="9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8559" name="Freeform 305"/>
            <p:cNvSpPr>
              <a:spLocks/>
            </p:cNvSpPr>
            <p:nvPr/>
          </p:nvSpPr>
          <p:spPr bwMode="auto">
            <a:xfrm>
              <a:off x="1599" y="3019"/>
              <a:ext cx="98" cy="92"/>
            </a:xfrm>
            <a:custGeom>
              <a:avLst/>
              <a:gdLst>
                <a:gd name="T0" fmla="*/ 0 w 296"/>
                <a:gd name="T1" fmla="*/ 0 h 256"/>
                <a:gd name="T2" fmla="*/ 4 w 296"/>
                <a:gd name="T3" fmla="*/ 3 h 256"/>
                <a:gd name="T4" fmla="*/ 4 w 296"/>
                <a:gd name="T5" fmla="*/ 4 h 256"/>
                <a:gd name="T6" fmla="*/ 0 w 296"/>
                <a:gd name="T7" fmla="*/ 2 h 256"/>
                <a:gd name="T8" fmla="*/ 0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88560" name="Freeform 306"/>
            <p:cNvSpPr>
              <a:spLocks/>
            </p:cNvSpPr>
            <p:nvPr/>
          </p:nvSpPr>
          <p:spPr bwMode="auto">
            <a:xfrm>
              <a:off x="1601" y="2878"/>
              <a:ext cx="101" cy="104"/>
            </a:xfrm>
            <a:custGeom>
              <a:avLst/>
              <a:gdLst>
                <a:gd name="T0" fmla="*/ 0 w 304"/>
                <a:gd name="T1" fmla="*/ 0 h 288"/>
                <a:gd name="T2" fmla="*/ 4 w 304"/>
                <a:gd name="T3" fmla="*/ 3 h 288"/>
                <a:gd name="T4" fmla="*/ 3 w 304"/>
                <a:gd name="T5" fmla="*/ 5 h 288"/>
                <a:gd name="T6" fmla="*/ 0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86" name="Oval 307"/>
            <p:cNvSpPr>
              <a:spLocks noChangeArrowheads="1"/>
            </p:cNvSpPr>
            <p:nvPr/>
          </p:nvSpPr>
          <p:spPr bwMode="auto">
            <a:xfrm>
              <a:off x="1684" y="3712"/>
              <a:ext cx="20" cy="4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8562" name="Freeform 308"/>
            <p:cNvSpPr>
              <a:spLocks/>
            </p:cNvSpPr>
            <p:nvPr/>
          </p:nvSpPr>
          <p:spPr bwMode="auto">
            <a:xfrm>
              <a:off x="1595" y="3713"/>
              <a:ext cx="102" cy="86"/>
            </a:xfrm>
            <a:custGeom>
              <a:avLst/>
              <a:gdLst>
                <a:gd name="T0" fmla="*/ 0 w 306"/>
                <a:gd name="T1" fmla="*/ 2 h 240"/>
                <a:gd name="T2" fmla="*/ 0 w 306"/>
                <a:gd name="T3" fmla="*/ 4 h 240"/>
                <a:gd name="T4" fmla="*/ 4 w 306"/>
                <a:gd name="T5" fmla="*/ 2 h 240"/>
                <a:gd name="T6" fmla="*/ 4 w 306"/>
                <a:gd name="T7" fmla="*/ 0 h 240"/>
                <a:gd name="T8" fmla="*/ 0 w 306"/>
                <a:gd name="T9" fmla="*/ 2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88" name="AutoShape 309"/>
            <p:cNvSpPr>
              <a:spLocks noChangeArrowheads="1"/>
            </p:cNvSpPr>
            <p:nvPr/>
          </p:nvSpPr>
          <p:spPr bwMode="auto">
            <a:xfrm>
              <a:off x="1115" y="3742"/>
              <a:ext cx="497" cy="62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89" name="AutoShape 310"/>
            <p:cNvSpPr>
              <a:spLocks noChangeArrowheads="1"/>
            </p:cNvSpPr>
            <p:nvPr/>
          </p:nvSpPr>
          <p:spPr bwMode="auto">
            <a:xfrm>
              <a:off x="1143" y="3756"/>
              <a:ext cx="441" cy="3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90" name="Oval 311"/>
            <p:cNvSpPr>
              <a:spLocks noChangeArrowheads="1"/>
            </p:cNvSpPr>
            <p:nvPr/>
          </p:nvSpPr>
          <p:spPr bwMode="auto">
            <a:xfrm>
              <a:off x="1183" y="3612"/>
              <a:ext cx="68" cy="6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91" name="Oval 312"/>
            <p:cNvSpPr>
              <a:spLocks noChangeArrowheads="1"/>
            </p:cNvSpPr>
            <p:nvPr/>
          </p:nvSpPr>
          <p:spPr bwMode="auto">
            <a:xfrm>
              <a:off x="1259" y="3616"/>
              <a:ext cx="64" cy="58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92" name="Oval 313"/>
            <p:cNvSpPr>
              <a:spLocks noChangeArrowheads="1"/>
            </p:cNvSpPr>
            <p:nvPr/>
          </p:nvSpPr>
          <p:spPr bwMode="auto">
            <a:xfrm>
              <a:off x="1331" y="3612"/>
              <a:ext cx="64" cy="6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93" name="Rectangle 314"/>
            <p:cNvSpPr>
              <a:spLocks noChangeArrowheads="1"/>
            </p:cNvSpPr>
            <p:nvPr/>
          </p:nvSpPr>
          <p:spPr bwMode="auto">
            <a:xfrm>
              <a:off x="1496" y="3376"/>
              <a:ext cx="36" cy="329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88479" name="Group 315"/>
          <p:cNvGrpSpPr>
            <a:grpSpLocks/>
          </p:cNvGrpSpPr>
          <p:nvPr/>
        </p:nvGrpSpPr>
        <p:grpSpPr bwMode="auto">
          <a:xfrm>
            <a:off x="9518651" y="4722814"/>
            <a:ext cx="231775" cy="479425"/>
            <a:chOff x="1115" y="2770"/>
            <a:chExt cx="589" cy="1034"/>
          </a:xfrm>
        </p:grpSpPr>
        <p:sp>
          <p:nvSpPr>
            <p:cNvPr id="188513" name="Freeform 283"/>
            <p:cNvSpPr>
              <a:spLocks/>
            </p:cNvSpPr>
            <p:nvPr/>
          </p:nvSpPr>
          <p:spPr bwMode="auto">
            <a:xfrm>
              <a:off x="1581" y="2772"/>
              <a:ext cx="117" cy="986"/>
            </a:xfrm>
            <a:custGeom>
              <a:avLst/>
              <a:gdLst>
                <a:gd name="T0" fmla="*/ 1 w 354"/>
                <a:gd name="T1" fmla="*/ 0 h 2742"/>
                <a:gd name="T2" fmla="*/ 4 w 354"/>
                <a:gd name="T3" fmla="*/ 6 h 2742"/>
                <a:gd name="T4" fmla="*/ 4 w 354"/>
                <a:gd name="T5" fmla="*/ 44 h 2742"/>
                <a:gd name="T6" fmla="*/ 0 w 354"/>
                <a:gd name="T7" fmla="*/ 46 h 2742"/>
                <a:gd name="T8" fmla="*/ 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504" name="Rectangle 284"/>
            <p:cNvSpPr>
              <a:spLocks noChangeArrowheads="1"/>
            </p:cNvSpPr>
            <p:nvPr/>
          </p:nvSpPr>
          <p:spPr bwMode="auto">
            <a:xfrm>
              <a:off x="1143" y="2770"/>
              <a:ext cx="432" cy="986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8515" name="Freeform 285"/>
            <p:cNvSpPr>
              <a:spLocks/>
            </p:cNvSpPr>
            <p:nvPr/>
          </p:nvSpPr>
          <p:spPr bwMode="auto">
            <a:xfrm>
              <a:off x="1603" y="2831"/>
              <a:ext cx="70" cy="913"/>
            </a:xfrm>
            <a:custGeom>
              <a:avLst/>
              <a:gdLst>
                <a:gd name="T0" fmla="*/ 0 w 211"/>
                <a:gd name="T1" fmla="*/ 0 h 2537"/>
                <a:gd name="T2" fmla="*/ 3 w 211"/>
                <a:gd name="T3" fmla="*/ 4 h 2537"/>
                <a:gd name="T4" fmla="*/ 0 w 211"/>
                <a:gd name="T5" fmla="*/ 42 h 2537"/>
                <a:gd name="T6" fmla="*/ 0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88516" name="Freeform 286"/>
            <p:cNvSpPr>
              <a:spLocks/>
            </p:cNvSpPr>
            <p:nvPr/>
          </p:nvSpPr>
          <p:spPr bwMode="auto">
            <a:xfrm>
              <a:off x="1588" y="3293"/>
              <a:ext cx="109" cy="81"/>
            </a:xfrm>
            <a:custGeom>
              <a:avLst/>
              <a:gdLst>
                <a:gd name="T0" fmla="*/ 0 w 328"/>
                <a:gd name="T1" fmla="*/ 0 h 226"/>
                <a:gd name="T2" fmla="*/ 4 w 328"/>
                <a:gd name="T3" fmla="*/ 2 h 226"/>
                <a:gd name="T4" fmla="*/ 4 w 328"/>
                <a:gd name="T5" fmla="*/ 4 h 226"/>
                <a:gd name="T6" fmla="*/ 0 w 328"/>
                <a:gd name="T7" fmla="*/ 2 h 226"/>
                <a:gd name="T8" fmla="*/ 0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507" name="Rectangle 287"/>
            <p:cNvSpPr>
              <a:spLocks noChangeArrowheads="1"/>
            </p:cNvSpPr>
            <p:nvPr/>
          </p:nvSpPr>
          <p:spPr bwMode="auto">
            <a:xfrm>
              <a:off x="1143" y="2883"/>
              <a:ext cx="246" cy="2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88518" name="Group 288"/>
            <p:cNvGrpSpPr>
              <a:grpSpLocks/>
            </p:cNvGrpSpPr>
            <p:nvPr/>
          </p:nvGrpSpPr>
          <p:grpSpPr bwMode="auto">
            <a:xfrm>
              <a:off x="1367" y="2873"/>
              <a:ext cx="240" cy="63"/>
              <a:chOff x="614" y="2568"/>
              <a:chExt cx="725" cy="139"/>
            </a:xfrm>
          </p:grpSpPr>
          <p:sp>
            <p:nvSpPr>
              <p:cNvPr id="533" name="AutoShape 289"/>
              <p:cNvSpPr>
                <a:spLocks noChangeArrowheads="1"/>
              </p:cNvSpPr>
              <p:nvPr/>
            </p:nvSpPr>
            <p:spPr bwMode="auto">
              <a:xfrm>
                <a:off x="608" y="2567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34" name="AutoShape 290"/>
              <p:cNvSpPr>
                <a:spLocks noChangeArrowheads="1"/>
              </p:cNvSpPr>
              <p:nvPr/>
            </p:nvSpPr>
            <p:spPr bwMode="auto">
              <a:xfrm>
                <a:off x="621" y="2582"/>
                <a:ext cx="707" cy="10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09" name="Rectangle 291"/>
            <p:cNvSpPr>
              <a:spLocks noChangeArrowheads="1"/>
            </p:cNvSpPr>
            <p:nvPr/>
          </p:nvSpPr>
          <p:spPr bwMode="auto">
            <a:xfrm>
              <a:off x="1151" y="3023"/>
              <a:ext cx="246" cy="2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88520" name="Group 292"/>
            <p:cNvGrpSpPr>
              <a:grpSpLocks/>
            </p:cNvGrpSpPr>
            <p:nvPr/>
          </p:nvGrpSpPr>
          <p:grpSpPr bwMode="auto">
            <a:xfrm>
              <a:off x="1366" y="3014"/>
              <a:ext cx="240" cy="58"/>
              <a:chOff x="614" y="2568"/>
              <a:chExt cx="725" cy="139"/>
            </a:xfrm>
          </p:grpSpPr>
          <p:sp>
            <p:nvSpPr>
              <p:cNvPr id="531" name="AutoShape 293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31" cy="13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32" name="AutoShape 294"/>
              <p:cNvSpPr>
                <a:spLocks noChangeArrowheads="1"/>
              </p:cNvSpPr>
              <p:nvPr/>
            </p:nvSpPr>
            <p:spPr bwMode="auto">
              <a:xfrm>
                <a:off x="624" y="2582"/>
                <a:ext cx="707" cy="10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11" name="Rectangle 295"/>
            <p:cNvSpPr>
              <a:spLocks noChangeArrowheads="1"/>
            </p:cNvSpPr>
            <p:nvPr/>
          </p:nvSpPr>
          <p:spPr bwMode="auto">
            <a:xfrm>
              <a:off x="1147" y="3171"/>
              <a:ext cx="246" cy="2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12" name="Rectangle 296"/>
            <p:cNvSpPr>
              <a:spLocks noChangeArrowheads="1"/>
            </p:cNvSpPr>
            <p:nvPr/>
          </p:nvSpPr>
          <p:spPr bwMode="auto">
            <a:xfrm>
              <a:off x="1151" y="3301"/>
              <a:ext cx="246" cy="1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88523" name="Group 297"/>
            <p:cNvGrpSpPr>
              <a:grpSpLocks/>
            </p:cNvGrpSpPr>
            <p:nvPr/>
          </p:nvGrpSpPr>
          <p:grpSpPr bwMode="auto">
            <a:xfrm>
              <a:off x="1361" y="3287"/>
              <a:ext cx="240" cy="65"/>
              <a:chOff x="614" y="2568"/>
              <a:chExt cx="725" cy="139"/>
            </a:xfrm>
          </p:grpSpPr>
          <p:sp>
            <p:nvSpPr>
              <p:cNvPr id="529" name="AutoShape 298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19" cy="13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30" name="AutoShape 299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5" cy="11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88524" name="Freeform 300"/>
            <p:cNvSpPr>
              <a:spLocks/>
            </p:cNvSpPr>
            <p:nvPr/>
          </p:nvSpPr>
          <p:spPr bwMode="auto">
            <a:xfrm>
              <a:off x="1590" y="3169"/>
              <a:ext cx="108" cy="81"/>
            </a:xfrm>
            <a:custGeom>
              <a:avLst/>
              <a:gdLst>
                <a:gd name="T0" fmla="*/ 0 w 328"/>
                <a:gd name="T1" fmla="*/ 0 h 226"/>
                <a:gd name="T2" fmla="*/ 4 w 328"/>
                <a:gd name="T3" fmla="*/ 2 h 226"/>
                <a:gd name="T4" fmla="*/ 4 w 328"/>
                <a:gd name="T5" fmla="*/ 4 h 226"/>
                <a:gd name="T6" fmla="*/ 0 w 328"/>
                <a:gd name="T7" fmla="*/ 2 h 226"/>
                <a:gd name="T8" fmla="*/ 0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88525" name="Group 301"/>
            <p:cNvGrpSpPr>
              <a:grpSpLocks/>
            </p:cNvGrpSpPr>
            <p:nvPr/>
          </p:nvGrpSpPr>
          <p:grpSpPr bwMode="auto">
            <a:xfrm>
              <a:off x="1363" y="3158"/>
              <a:ext cx="240" cy="60"/>
              <a:chOff x="614" y="2568"/>
              <a:chExt cx="725" cy="139"/>
            </a:xfrm>
          </p:grpSpPr>
          <p:sp>
            <p:nvSpPr>
              <p:cNvPr id="527" name="AutoShape 302"/>
              <p:cNvSpPr>
                <a:spLocks noChangeArrowheads="1"/>
              </p:cNvSpPr>
              <p:nvPr/>
            </p:nvSpPr>
            <p:spPr bwMode="auto">
              <a:xfrm>
                <a:off x="608" y="2565"/>
                <a:ext cx="731" cy="14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28" name="AutoShape 303"/>
              <p:cNvSpPr>
                <a:spLocks noChangeArrowheads="1"/>
              </p:cNvSpPr>
              <p:nvPr/>
            </p:nvSpPr>
            <p:spPr bwMode="auto">
              <a:xfrm>
                <a:off x="620" y="2581"/>
                <a:ext cx="707" cy="11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16" name="Rectangle 304"/>
            <p:cNvSpPr>
              <a:spLocks noChangeArrowheads="1"/>
            </p:cNvSpPr>
            <p:nvPr/>
          </p:nvSpPr>
          <p:spPr bwMode="auto">
            <a:xfrm>
              <a:off x="1575" y="2770"/>
              <a:ext cx="28" cy="9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8527" name="Freeform 305"/>
            <p:cNvSpPr>
              <a:spLocks/>
            </p:cNvSpPr>
            <p:nvPr/>
          </p:nvSpPr>
          <p:spPr bwMode="auto">
            <a:xfrm>
              <a:off x="1599" y="3019"/>
              <a:ext cx="98" cy="92"/>
            </a:xfrm>
            <a:custGeom>
              <a:avLst/>
              <a:gdLst>
                <a:gd name="T0" fmla="*/ 0 w 296"/>
                <a:gd name="T1" fmla="*/ 0 h 256"/>
                <a:gd name="T2" fmla="*/ 4 w 296"/>
                <a:gd name="T3" fmla="*/ 3 h 256"/>
                <a:gd name="T4" fmla="*/ 4 w 296"/>
                <a:gd name="T5" fmla="*/ 4 h 256"/>
                <a:gd name="T6" fmla="*/ 0 w 296"/>
                <a:gd name="T7" fmla="*/ 2 h 256"/>
                <a:gd name="T8" fmla="*/ 0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88528" name="Freeform 306"/>
            <p:cNvSpPr>
              <a:spLocks/>
            </p:cNvSpPr>
            <p:nvPr/>
          </p:nvSpPr>
          <p:spPr bwMode="auto">
            <a:xfrm>
              <a:off x="1601" y="2878"/>
              <a:ext cx="101" cy="104"/>
            </a:xfrm>
            <a:custGeom>
              <a:avLst/>
              <a:gdLst>
                <a:gd name="T0" fmla="*/ 0 w 304"/>
                <a:gd name="T1" fmla="*/ 0 h 288"/>
                <a:gd name="T2" fmla="*/ 4 w 304"/>
                <a:gd name="T3" fmla="*/ 3 h 288"/>
                <a:gd name="T4" fmla="*/ 3 w 304"/>
                <a:gd name="T5" fmla="*/ 5 h 288"/>
                <a:gd name="T6" fmla="*/ 0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519" name="Oval 307"/>
            <p:cNvSpPr>
              <a:spLocks noChangeArrowheads="1"/>
            </p:cNvSpPr>
            <p:nvPr/>
          </p:nvSpPr>
          <p:spPr bwMode="auto">
            <a:xfrm>
              <a:off x="1684" y="3712"/>
              <a:ext cx="20" cy="4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8530" name="Freeform 308"/>
            <p:cNvSpPr>
              <a:spLocks/>
            </p:cNvSpPr>
            <p:nvPr/>
          </p:nvSpPr>
          <p:spPr bwMode="auto">
            <a:xfrm>
              <a:off x="1595" y="3713"/>
              <a:ext cx="102" cy="86"/>
            </a:xfrm>
            <a:custGeom>
              <a:avLst/>
              <a:gdLst>
                <a:gd name="T0" fmla="*/ 0 w 306"/>
                <a:gd name="T1" fmla="*/ 2 h 240"/>
                <a:gd name="T2" fmla="*/ 0 w 306"/>
                <a:gd name="T3" fmla="*/ 4 h 240"/>
                <a:gd name="T4" fmla="*/ 4 w 306"/>
                <a:gd name="T5" fmla="*/ 2 h 240"/>
                <a:gd name="T6" fmla="*/ 4 w 306"/>
                <a:gd name="T7" fmla="*/ 0 h 240"/>
                <a:gd name="T8" fmla="*/ 0 w 306"/>
                <a:gd name="T9" fmla="*/ 2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521" name="AutoShape 309"/>
            <p:cNvSpPr>
              <a:spLocks noChangeArrowheads="1"/>
            </p:cNvSpPr>
            <p:nvPr/>
          </p:nvSpPr>
          <p:spPr bwMode="auto">
            <a:xfrm>
              <a:off x="1115" y="3742"/>
              <a:ext cx="496" cy="62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22" name="AutoShape 310"/>
            <p:cNvSpPr>
              <a:spLocks noChangeArrowheads="1"/>
            </p:cNvSpPr>
            <p:nvPr/>
          </p:nvSpPr>
          <p:spPr bwMode="auto">
            <a:xfrm>
              <a:off x="1143" y="3756"/>
              <a:ext cx="444" cy="3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23" name="Oval 311"/>
            <p:cNvSpPr>
              <a:spLocks noChangeArrowheads="1"/>
            </p:cNvSpPr>
            <p:nvPr/>
          </p:nvSpPr>
          <p:spPr bwMode="auto">
            <a:xfrm>
              <a:off x="1184" y="3612"/>
              <a:ext cx="65" cy="6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24" name="Oval 312"/>
            <p:cNvSpPr>
              <a:spLocks noChangeArrowheads="1"/>
            </p:cNvSpPr>
            <p:nvPr/>
          </p:nvSpPr>
          <p:spPr bwMode="auto">
            <a:xfrm>
              <a:off x="1256" y="3616"/>
              <a:ext cx="69" cy="58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25" name="Oval 313"/>
            <p:cNvSpPr>
              <a:spLocks noChangeArrowheads="1"/>
            </p:cNvSpPr>
            <p:nvPr/>
          </p:nvSpPr>
          <p:spPr bwMode="auto">
            <a:xfrm>
              <a:off x="1333" y="3612"/>
              <a:ext cx="65" cy="6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26" name="Rectangle 314"/>
            <p:cNvSpPr>
              <a:spLocks noChangeArrowheads="1"/>
            </p:cNvSpPr>
            <p:nvPr/>
          </p:nvSpPr>
          <p:spPr bwMode="auto">
            <a:xfrm>
              <a:off x="1494" y="3376"/>
              <a:ext cx="36" cy="329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88480" name="Group 315"/>
          <p:cNvGrpSpPr>
            <a:grpSpLocks/>
          </p:cNvGrpSpPr>
          <p:nvPr/>
        </p:nvGrpSpPr>
        <p:grpSpPr bwMode="auto">
          <a:xfrm>
            <a:off x="9518651" y="5260976"/>
            <a:ext cx="233363" cy="481013"/>
            <a:chOff x="1115" y="2770"/>
            <a:chExt cx="589" cy="1034"/>
          </a:xfrm>
        </p:grpSpPr>
        <p:sp>
          <p:nvSpPr>
            <p:cNvPr id="188481" name="Freeform 283"/>
            <p:cNvSpPr>
              <a:spLocks/>
            </p:cNvSpPr>
            <p:nvPr/>
          </p:nvSpPr>
          <p:spPr bwMode="auto">
            <a:xfrm>
              <a:off x="1581" y="2772"/>
              <a:ext cx="117" cy="986"/>
            </a:xfrm>
            <a:custGeom>
              <a:avLst/>
              <a:gdLst>
                <a:gd name="T0" fmla="*/ 1 w 354"/>
                <a:gd name="T1" fmla="*/ 0 h 2742"/>
                <a:gd name="T2" fmla="*/ 4 w 354"/>
                <a:gd name="T3" fmla="*/ 6 h 2742"/>
                <a:gd name="T4" fmla="*/ 4 w 354"/>
                <a:gd name="T5" fmla="*/ 44 h 2742"/>
                <a:gd name="T6" fmla="*/ 0 w 354"/>
                <a:gd name="T7" fmla="*/ 46 h 2742"/>
                <a:gd name="T8" fmla="*/ 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537" name="Rectangle 284"/>
            <p:cNvSpPr>
              <a:spLocks noChangeArrowheads="1"/>
            </p:cNvSpPr>
            <p:nvPr/>
          </p:nvSpPr>
          <p:spPr bwMode="auto">
            <a:xfrm>
              <a:off x="1143" y="2770"/>
              <a:ext cx="433" cy="986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8483" name="Freeform 285"/>
            <p:cNvSpPr>
              <a:spLocks/>
            </p:cNvSpPr>
            <p:nvPr/>
          </p:nvSpPr>
          <p:spPr bwMode="auto">
            <a:xfrm>
              <a:off x="1603" y="2831"/>
              <a:ext cx="70" cy="913"/>
            </a:xfrm>
            <a:custGeom>
              <a:avLst/>
              <a:gdLst>
                <a:gd name="T0" fmla="*/ 0 w 211"/>
                <a:gd name="T1" fmla="*/ 0 h 2537"/>
                <a:gd name="T2" fmla="*/ 3 w 211"/>
                <a:gd name="T3" fmla="*/ 4 h 2537"/>
                <a:gd name="T4" fmla="*/ 0 w 211"/>
                <a:gd name="T5" fmla="*/ 42 h 2537"/>
                <a:gd name="T6" fmla="*/ 0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88484" name="Freeform 286"/>
            <p:cNvSpPr>
              <a:spLocks/>
            </p:cNvSpPr>
            <p:nvPr/>
          </p:nvSpPr>
          <p:spPr bwMode="auto">
            <a:xfrm>
              <a:off x="1588" y="3293"/>
              <a:ext cx="109" cy="81"/>
            </a:xfrm>
            <a:custGeom>
              <a:avLst/>
              <a:gdLst>
                <a:gd name="T0" fmla="*/ 0 w 328"/>
                <a:gd name="T1" fmla="*/ 0 h 226"/>
                <a:gd name="T2" fmla="*/ 4 w 328"/>
                <a:gd name="T3" fmla="*/ 2 h 226"/>
                <a:gd name="T4" fmla="*/ 4 w 328"/>
                <a:gd name="T5" fmla="*/ 4 h 226"/>
                <a:gd name="T6" fmla="*/ 0 w 328"/>
                <a:gd name="T7" fmla="*/ 2 h 226"/>
                <a:gd name="T8" fmla="*/ 0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540" name="Rectangle 287"/>
            <p:cNvSpPr>
              <a:spLocks noChangeArrowheads="1"/>
            </p:cNvSpPr>
            <p:nvPr/>
          </p:nvSpPr>
          <p:spPr bwMode="auto">
            <a:xfrm>
              <a:off x="1143" y="2883"/>
              <a:ext cx="248" cy="2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88486" name="Group 288"/>
            <p:cNvGrpSpPr>
              <a:grpSpLocks/>
            </p:cNvGrpSpPr>
            <p:nvPr/>
          </p:nvGrpSpPr>
          <p:grpSpPr bwMode="auto">
            <a:xfrm>
              <a:off x="1367" y="2873"/>
              <a:ext cx="240" cy="63"/>
              <a:chOff x="614" y="2568"/>
              <a:chExt cx="725" cy="139"/>
            </a:xfrm>
          </p:grpSpPr>
          <p:sp>
            <p:nvSpPr>
              <p:cNvPr id="566" name="AutoShape 289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6" cy="14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67" name="AutoShape 290"/>
              <p:cNvSpPr>
                <a:spLocks noChangeArrowheads="1"/>
              </p:cNvSpPr>
              <p:nvPr/>
            </p:nvSpPr>
            <p:spPr bwMode="auto">
              <a:xfrm>
                <a:off x="627" y="2582"/>
                <a:ext cx="702" cy="11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42" name="Rectangle 291"/>
            <p:cNvSpPr>
              <a:spLocks noChangeArrowheads="1"/>
            </p:cNvSpPr>
            <p:nvPr/>
          </p:nvSpPr>
          <p:spPr bwMode="auto">
            <a:xfrm>
              <a:off x="1151" y="3026"/>
              <a:ext cx="244" cy="2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88488" name="Group 292"/>
            <p:cNvGrpSpPr>
              <a:grpSpLocks/>
            </p:cNvGrpSpPr>
            <p:nvPr/>
          </p:nvGrpSpPr>
          <p:grpSpPr bwMode="auto">
            <a:xfrm>
              <a:off x="1366" y="3014"/>
              <a:ext cx="240" cy="58"/>
              <a:chOff x="614" y="2568"/>
              <a:chExt cx="725" cy="139"/>
            </a:xfrm>
          </p:grpSpPr>
          <p:sp>
            <p:nvSpPr>
              <p:cNvPr id="564" name="AutoShape 293"/>
              <p:cNvSpPr>
                <a:spLocks noChangeArrowheads="1"/>
              </p:cNvSpPr>
              <p:nvPr/>
            </p:nvSpPr>
            <p:spPr bwMode="auto">
              <a:xfrm>
                <a:off x="618" y="2572"/>
                <a:ext cx="726" cy="13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65" name="AutoShape 294"/>
              <p:cNvSpPr>
                <a:spLocks noChangeArrowheads="1"/>
              </p:cNvSpPr>
              <p:nvPr/>
            </p:nvSpPr>
            <p:spPr bwMode="auto">
              <a:xfrm>
                <a:off x="630" y="2588"/>
                <a:ext cx="702" cy="9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44" name="Rectangle 295"/>
            <p:cNvSpPr>
              <a:spLocks noChangeArrowheads="1"/>
            </p:cNvSpPr>
            <p:nvPr/>
          </p:nvSpPr>
          <p:spPr bwMode="auto">
            <a:xfrm>
              <a:off x="1147" y="3173"/>
              <a:ext cx="244" cy="1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5" name="Rectangle 296"/>
            <p:cNvSpPr>
              <a:spLocks noChangeArrowheads="1"/>
            </p:cNvSpPr>
            <p:nvPr/>
          </p:nvSpPr>
          <p:spPr bwMode="auto">
            <a:xfrm>
              <a:off x="1151" y="3299"/>
              <a:ext cx="248" cy="2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88491" name="Group 297"/>
            <p:cNvGrpSpPr>
              <a:grpSpLocks/>
            </p:cNvGrpSpPr>
            <p:nvPr/>
          </p:nvGrpSpPr>
          <p:grpSpPr bwMode="auto">
            <a:xfrm>
              <a:off x="1361" y="3287"/>
              <a:ext cx="240" cy="65"/>
              <a:chOff x="614" y="2568"/>
              <a:chExt cx="725" cy="139"/>
            </a:xfrm>
          </p:grpSpPr>
          <p:sp>
            <p:nvSpPr>
              <p:cNvPr id="562" name="AutoShape 298"/>
              <p:cNvSpPr>
                <a:spLocks noChangeArrowheads="1"/>
              </p:cNvSpPr>
              <p:nvPr/>
            </p:nvSpPr>
            <p:spPr bwMode="auto">
              <a:xfrm>
                <a:off x="609" y="2572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63" name="AutoShape 299"/>
              <p:cNvSpPr>
                <a:spLocks noChangeArrowheads="1"/>
              </p:cNvSpPr>
              <p:nvPr/>
            </p:nvSpPr>
            <p:spPr bwMode="auto">
              <a:xfrm>
                <a:off x="621" y="2586"/>
                <a:ext cx="702" cy="10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88492" name="Freeform 300"/>
            <p:cNvSpPr>
              <a:spLocks/>
            </p:cNvSpPr>
            <p:nvPr/>
          </p:nvSpPr>
          <p:spPr bwMode="auto">
            <a:xfrm>
              <a:off x="1590" y="3169"/>
              <a:ext cx="108" cy="81"/>
            </a:xfrm>
            <a:custGeom>
              <a:avLst/>
              <a:gdLst>
                <a:gd name="T0" fmla="*/ 0 w 328"/>
                <a:gd name="T1" fmla="*/ 0 h 226"/>
                <a:gd name="T2" fmla="*/ 4 w 328"/>
                <a:gd name="T3" fmla="*/ 2 h 226"/>
                <a:gd name="T4" fmla="*/ 4 w 328"/>
                <a:gd name="T5" fmla="*/ 4 h 226"/>
                <a:gd name="T6" fmla="*/ 0 w 328"/>
                <a:gd name="T7" fmla="*/ 2 h 226"/>
                <a:gd name="T8" fmla="*/ 0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88493" name="Group 301"/>
            <p:cNvGrpSpPr>
              <a:grpSpLocks/>
            </p:cNvGrpSpPr>
            <p:nvPr/>
          </p:nvGrpSpPr>
          <p:grpSpPr bwMode="auto">
            <a:xfrm>
              <a:off x="1363" y="3158"/>
              <a:ext cx="240" cy="60"/>
              <a:chOff x="614" y="2568"/>
              <a:chExt cx="725" cy="139"/>
            </a:xfrm>
          </p:grpSpPr>
          <p:sp>
            <p:nvSpPr>
              <p:cNvPr id="560" name="AutoShape 302"/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6" cy="134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61" name="AutoShape 303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702" cy="10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49" name="Rectangle 304"/>
            <p:cNvSpPr>
              <a:spLocks noChangeArrowheads="1"/>
            </p:cNvSpPr>
            <p:nvPr/>
          </p:nvSpPr>
          <p:spPr bwMode="auto">
            <a:xfrm>
              <a:off x="1576" y="2770"/>
              <a:ext cx="28" cy="9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8495" name="Freeform 305"/>
            <p:cNvSpPr>
              <a:spLocks/>
            </p:cNvSpPr>
            <p:nvPr/>
          </p:nvSpPr>
          <p:spPr bwMode="auto">
            <a:xfrm>
              <a:off x="1599" y="3019"/>
              <a:ext cx="98" cy="92"/>
            </a:xfrm>
            <a:custGeom>
              <a:avLst/>
              <a:gdLst>
                <a:gd name="T0" fmla="*/ 0 w 296"/>
                <a:gd name="T1" fmla="*/ 0 h 256"/>
                <a:gd name="T2" fmla="*/ 4 w 296"/>
                <a:gd name="T3" fmla="*/ 3 h 256"/>
                <a:gd name="T4" fmla="*/ 4 w 296"/>
                <a:gd name="T5" fmla="*/ 4 h 256"/>
                <a:gd name="T6" fmla="*/ 0 w 296"/>
                <a:gd name="T7" fmla="*/ 2 h 256"/>
                <a:gd name="T8" fmla="*/ 0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88496" name="Freeform 306"/>
            <p:cNvSpPr>
              <a:spLocks/>
            </p:cNvSpPr>
            <p:nvPr/>
          </p:nvSpPr>
          <p:spPr bwMode="auto">
            <a:xfrm>
              <a:off x="1601" y="2878"/>
              <a:ext cx="101" cy="104"/>
            </a:xfrm>
            <a:custGeom>
              <a:avLst/>
              <a:gdLst>
                <a:gd name="T0" fmla="*/ 0 w 304"/>
                <a:gd name="T1" fmla="*/ 0 h 288"/>
                <a:gd name="T2" fmla="*/ 4 w 304"/>
                <a:gd name="T3" fmla="*/ 3 h 288"/>
                <a:gd name="T4" fmla="*/ 3 w 304"/>
                <a:gd name="T5" fmla="*/ 5 h 288"/>
                <a:gd name="T6" fmla="*/ 0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552" name="Oval 307"/>
            <p:cNvSpPr>
              <a:spLocks noChangeArrowheads="1"/>
            </p:cNvSpPr>
            <p:nvPr/>
          </p:nvSpPr>
          <p:spPr bwMode="auto">
            <a:xfrm>
              <a:off x="1684" y="3712"/>
              <a:ext cx="20" cy="4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8498" name="Freeform 308"/>
            <p:cNvSpPr>
              <a:spLocks/>
            </p:cNvSpPr>
            <p:nvPr/>
          </p:nvSpPr>
          <p:spPr bwMode="auto">
            <a:xfrm>
              <a:off x="1595" y="3713"/>
              <a:ext cx="102" cy="86"/>
            </a:xfrm>
            <a:custGeom>
              <a:avLst/>
              <a:gdLst>
                <a:gd name="T0" fmla="*/ 0 w 306"/>
                <a:gd name="T1" fmla="*/ 2 h 240"/>
                <a:gd name="T2" fmla="*/ 0 w 306"/>
                <a:gd name="T3" fmla="*/ 4 h 240"/>
                <a:gd name="T4" fmla="*/ 4 w 306"/>
                <a:gd name="T5" fmla="*/ 2 h 240"/>
                <a:gd name="T6" fmla="*/ 4 w 306"/>
                <a:gd name="T7" fmla="*/ 0 h 240"/>
                <a:gd name="T8" fmla="*/ 0 w 306"/>
                <a:gd name="T9" fmla="*/ 2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554" name="AutoShape 309"/>
            <p:cNvSpPr>
              <a:spLocks noChangeArrowheads="1"/>
            </p:cNvSpPr>
            <p:nvPr/>
          </p:nvSpPr>
          <p:spPr bwMode="auto">
            <a:xfrm>
              <a:off x="1115" y="3743"/>
              <a:ext cx="497" cy="61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55" name="AutoShape 310"/>
            <p:cNvSpPr>
              <a:spLocks noChangeArrowheads="1"/>
            </p:cNvSpPr>
            <p:nvPr/>
          </p:nvSpPr>
          <p:spPr bwMode="auto">
            <a:xfrm>
              <a:off x="1143" y="3756"/>
              <a:ext cx="441" cy="3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56" name="Oval 311"/>
            <p:cNvSpPr>
              <a:spLocks noChangeArrowheads="1"/>
            </p:cNvSpPr>
            <p:nvPr/>
          </p:nvSpPr>
          <p:spPr bwMode="auto">
            <a:xfrm>
              <a:off x="1183" y="3613"/>
              <a:ext cx="68" cy="6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57" name="Oval 312"/>
            <p:cNvSpPr>
              <a:spLocks noChangeArrowheads="1"/>
            </p:cNvSpPr>
            <p:nvPr/>
          </p:nvSpPr>
          <p:spPr bwMode="auto">
            <a:xfrm>
              <a:off x="1259" y="3613"/>
              <a:ext cx="64" cy="6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58" name="Oval 313"/>
            <p:cNvSpPr>
              <a:spLocks noChangeArrowheads="1"/>
            </p:cNvSpPr>
            <p:nvPr/>
          </p:nvSpPr>
          <p:spPr bwMode="auto">
            <a:xfrm>
              <a:off x="1331" y="3613"/>
              <a:ext cx="64" cy="6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59" name="Rectangle 314"/>
            <p:cNvSpPr>
              <a:spLocks noChangeArrowheads="1"/>
            </p:cNvSpPr>
            <p:nvPr/>
          </p:nvSpPr>
          <p:spPr bwMode="auto">
            <a:xfrm>
              <a:off x="1496" y="3377"/>
              <a:ext cx="36" cy="32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36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rPr>
              <a:t>9-</a:t>
            </a:r>
            <a:fld id="{8E8C6E93-DF5B-BC4B-80F9-500DED1EEDC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</a:endParaRPr>
          </a:p>
        </p:txBody>
      </p:sp>
      <p:sp>
        <p:nvSpPr>
          <p:cNvPr id="36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105269" y="6508280"/>
            <a:ext cx="1971701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Arial" charset="0"/>
              </a:rPr>
              <a:t>Multimedia Networking</a:t>
            </a:r>
          </a:p>
        </p:txBody>
      </p:sp>
    </p:spTree>
    <p:extLst>
      <p:ext uri="{BB962C8B-B14F-4D97-AF65-F5344CB8AC3E}">
        <p14:creationId xmlns:p14="http://schemas.microsoft.com/office/powerpoint/2010/main" val="738271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6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6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68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68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68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68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68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68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6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4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841" grpId="0" build="p" autoUpdateAnimBg="0"/>
      <p:bldP spid="24718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B8519-F020-5F41-9762-E63B0FD7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812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Reflections on best-effort  service: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64CE4-E4F1-4F4A-A1DB-26BB66DC4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755" y="1399565"/>
            <a:ext cx="10836967" cy="4691268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  <a:defRPr/>
            </a:pPr>
            <a:r>
              <a:rPr lang="en-US" dirty="0">
                <a:solidFill>
                  <a:srgbClr val="0013A3"/>
                </a:solidFill>
              </a:rPr>
              <a:t>simplicity of mechanism </a:t>
            </a:r>
            <a:r>
              <a:rPr lang="en-US" dirty="0"/>
              <a:t>has allowed Internet to be widely deployed adopted</a:t>
            </a:r>
          </a:p>
          <a:p>
            <a:pPr>
              <a:buFont typeface="Wingdings" charset="2"/>
              <a:buChar char="§"/>
              <a:defRPr/>
            </a:pPr>
            <a:r>
              <a:rPr lang="en-US" dirty="0"/>
              <a:t>sufficient </a:t>
            </a:r>
            <a:r>
              <a:rPr lang="en-US" dirty="0">
                <a:solidFill>
                  <a:srgbClr val="0013A3"/>
                </a:solidFill>
              </a:rPr>
              <a:t>provisioning of bandwidth</a:t>
            </a:r>
            <a:r>
              <a:rPr lang="en-US" dirty="0"/>
              <a:t> allows performance of real-time applications (e.g., interactive voice, video) to be “good enough” for “most of the time”</a:t>
            </a:r>
          </a:p>
          <a:p>
            <a:pPr>
              <a:buFont typeface="Wingdings" charset="2"/>
              <a:buChar char="§"/>
              <a:defRPr/>
            </a:pPr>
            <a:r>
              <a:rPr lang="en-US" dirty="0">
                <a:solidFill>
                  <a:srgbClr val="0013A3"/>
                </a:solidFill>
              </a:rPr>
              <a:t>replicated, application-layer distributed services </a:t>
            </a:r>
            <a:r>
              <a:rPr lang="en-US" dirty="0"/>
              <a:t>(datacenters, content distribution networks) connecting close to clients’ networks, allow services to be provided from multiple locations</a:t>
            </a:r>
          </a:p>
          <a:p>
            <a:pPr>
              <a:buFont typeface="Wingdings" charset="2"/>
              <a:buChar char="§"/>
              <a:defRPr/>
            </a:pPr>
            <a:r>
              <a:rPr lang="en-US" dirty="0"/>
              <a:t>congestion control of “elastic” services helps</a:t>
            </a:r>
          </a:p>
          <a:p>
            <a:pPr marL="130175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2B6DB3-9428-AA4F-A9F0-FA024E48D16D}"/>
              </a:ext>
            </a:extLst>
          </p:cNvPr>
          <p:cNvSpPr txBox="1"/>
          <p:nvPr/>
        </p:nvSpPr>
        <p:spPr>
          <a:xfrm flipH="1">
            <a:off x="1131375" y="5749871"/>
            <a:ext cx="10104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It’s hard to argue with success of best-effort service model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6B907-925A-7C4B-8121-37A5FA8A6B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18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Dimensioning best effort networks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57401" y="1600200"/>
            <a:ext cx="8328025" cy="4648200"/>
          </a:xfrm>
        </p:spPr>
        <p:txBody>
          <a:bodyPr/>
          <a:lstStyle/>
          <a:p>
            <a:pPr>
              <a:defRPr/>
            </a:pPr>
            <a:r>
              <a:rPr lang="en-US" i="1" dirty="0" smtClean="0">
                <a:solidFill>
                  <a:srgbClr val="CC0000"/>
                </a:solidFill>
              </a:rPr>
              <a:t>approach: </a:t>
            </a:r>
            <a:r>
              <a:rPr lang="en-US" dirty="0" smtClean="0"/>
              <a:t>deploy enough link capacity so that congestion doesn’t occur, multimedia traffic flows without delay or loss</a:t>
            </a:r>
          </a:p>
          <a:p>
            <a:pPr lvl="1">
              <a:defRPr/>
            </a:pPr>
            <a:r>
              <a:rPr lang="en-US" dirty="0"/>
              <a:t>l</a:t>
            </a:r>
            <a:r>
              <a:rPr lang="en-US" dirty="0" smtClean="0"/>
              <a:t>ow complexity of network mechanisms (use current “best effort” network)</a:t>
            </a:r>
          </a:p>
          <a:p>
            <a:pPr lvl="1">
              <a:defRPr/>
            </a:pPr>
            <a:r>
              <a:rPr lang="en-US" dirty="0"/>
              <a:t>h</a:t>
            </a:r>
            <a:r>
              <a:rPr lang="en-US" dirty="0" smtClean="0"/>
              <a:t>igh bandwidth costs</a:t>
            </a:r>
          </a:p>
          <a:p>
            <a:pPr>
              <a:defRPr/>
            </a:pPr>
            <a:r>
              <a:rPr lang="en-US" dirty="0"/>
              <a:t>c</a:t>
            </a:r>
            <a:r>
              <a:rPr lang="en-US" dirty="0" smtClean="0"/>
              <a:t>hallenges:</a:t>
            </a:r>
          </a:p>
          <a:p>
            <a:pPr lvl="1">
              <a:defRPr/>
            </a:pPr>
            <a:r>
              <a:rPr lang="en-US" i="1" dirty="0">
                <a:solidFill>
                  <a:srgbClr val="000099"/>
                </a:solidFill>
              </a:rPr>
              <a:t>n</a:t>
            </a:r>
            <a:r>
              <a:rPr lang="en-US" i="1" dirty="0" smtClean="0">
                <a:solidFill>
                  <a:srgbClr val="000099"/>
                </a:solidFill>
              </a:rPr>
              <a:t>etwork dimensioning: </a:t>
            </a:r>
            <a:r>
              <a:rPr lang="en-US" dirty="0" smtClean="0"/>
              <a:t>how much bandwidth is “enough?”</a:t>
            </a:r>
          </a:p>
          <a:p>
            <a:pPr lvl="1">
              <a:defRPr/>
            </a:pPr>
            <a:r>
              <a:rPr lang="en-US" i="1" dirty="0">
                <a:solidFill>
                  <a:srgbClr val="000099"/>
                </a:solidFill>
              </a:rPr>
              <a:t>e</a:t>
            </a:r>
            <a:r>
              <a:rPr lang="en-US" i="1" dirty="0" smtClean="0">
                <a:solidFill>
                  <a:srgbClr val="000099"/>
                </a:solidFill>
              </a:rPr>
              <a:t>stimating network traffic demand: </a:t>
            </a:r>
            <a:r>
              <a:rPr lang="en-US" dirty="0" smtClean="0"/>
              <a:t>needed to determine how much bandwidth is “enough” (for that much traffic)</a:t>
            </a:r>
            <a:endParaRPr lang="en-US" dirty="0"/>
          </a:p>
        </p:txBody>
      </p:sp>
      <p:pic>
        <p:nvPicPr>
          <p:cNvPr id="146437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6" y="1055689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rPr>
              <a:t>9-</a:t>
            </a:r>
            <a:fld id="{8E8C6E93-DF5B-BC4B-80F9-500DED1EEDC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8105269" y="6508280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Arial" charset="0"/>
              </a:rPr>
              <a:t>Multimedia Networking</a:t>
            </a:r>
          </a:p>
        </p:txBody>
      </p:sp>
    </p:spTree>
    <p:extLst>
      <p:ext uri="{BB962C8B-B14F-4D97-AF65-F5344CB8AC3E}">
        <p14:creationId xmlns:p14="http://schemas.microsoft.com/office/powerpoint/2010/main" val="18717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Providing multiple classes of service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168401"/>
            <a:ext cx="8432800" cy="3444875"/>
          </a:xfrm>
        </p:spPr>
        <p:txBody>
          <a:bodyPr/>
          <a:lstStyle/>
          <a:p>
            <a:pPr marL="282575" indent="-282575">
              <a:defRPr/>
            </a:pPr>
            <a:r>
              <a:rPr lang="en-US" dirty="0"/>
              <a:t>thus far: making the best of best effort service</a:t>
            </a:r>
          </a:p>
          <a:p>
            <a:pPr lvl="1">
              <a:defRPr/>
            </a:pPr>
            <a:r>
              <a:rPr lang="en-US" dirty="0"/>
              <a:t>one-size fits all service model</a:t>
            </a:r>
          </a:p>
          <a:p>
            <a:pPr marL="282575" indent="-282575">
              <a:defRPr/>
            </a:pPr>
            <a:r>
              <a:rPr lang="en-US" dirty="0"/>
              <a:t>alternative: multiple classes of service</a:t>
            </a:r>
          </a:p>
          <a:p>
            <a:pPr lvl="1">
              <a:defRPr/>
            </a:pPr>
            <a:r>
              <a:rPr lang="en-US" dirty="0"/>
              <a:t>partition traffic into classes</a:t>
            </a:r>
          </a:p>
          <a:p>
            <a:pPr lvl="1">
              <a:defRPr/>
            </a:pPr>
            <a:r>
              <a:rPr lang="en-US" dirty="0"/>
              <a:t>network treats different classes of traffic differently (analogy: VIP service </a:t>
            </a:r>
            <a:r>
              <a:rPr lang="en-US" dirty="0" smtClean="0"/>
              <a:t>versus </a:t>
            </a:r>
            <a:r>
              <a:rPr lang="en-US" dirty="0"/>
              <a:t>regular service)</a:t>
            </a:r>
          </a:p>
        </p:txBody>
      </p:sp>
      <p:pic>
        <p:nvPicPr>
          <p:cNvPr id="607236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4797425"/>
            <a:ext cx="873125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07238" name="Freeform 6"/>
          <p:cNvSpPr>
            <a:spLocks/>
          </p:cNvSpPr>
          <p:nvPr/>
        </p:nvSpPr>
        <p:spPr bwMode="auto">
          <a:xfrm>
            <a:off x="7458076" y="4192589"/>
            <a:ext cx="2847975" cy="1481137"/>
          </a:xfrm>
          <a:custGeom>
            <a:avLst/>
            <a:gdLst>
              <a:gd name="T0" fmla="*/ 6 w 1794"/>
              <a:gd name="T1" fmla="*/ 483 h 933"/>
              <a:gd name="T2" fmla="*/ 108 w 1794"/>
              <a:gd name="T3" fmla="*/ 125 h 933"/>
              <a:gd name="T4" fmla="*/ 559 w 1794"/>
              <a:gd name="T5" fmla="*/ 100 h 933"/>
              <a:gd name="T6" fmla="*/ 1128 w 1794"/>
              <a:gd name="T7" fmla="*/ 29 h 933"/>
              <a:gd name="T8" fmla="*/ 1716 w 1794"/>
              <a:gd name="T9" fmla="*/ 275 h 933"/>
              <a:gd name="T10" fmla="*/ 1596 w 1794"/>
              <a:gd name="T11" fmla="*/ 827 h 933"/>
              <a:gd name="T12" fmla="*/ 1380 w 1794"/>
              <a:gd name="T13" fmla="*/ 911 h 933"/>
              <a:gd name="T14" fmla="*/ 840 w 1794"/>
              <a:gd name="T15" fmla="*/ 929 h 933"/>
              <a:gd name="T16" fmla="*/ 414 w 1794"/>
              <a:gd name="T17" fmla="*/ 911 h 933"/>
              <a:gd name="T18" fmla="*/ 143 w 1794"/>
              <a:gd name="T19" fmla="*/ 832 h 933"/>
              <a:gd name="T20" fmla="*/ 6 w 1794"/>
              <a:gd name="T21" fmla="*/ 483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607242" name="Freeform 10"/>
          <p:cNvSpPr>
            <a:spLocks/>
          </p:cNvSpPr>
          <p:nvPr/>
        </p:nvSpPr>
        <p:spPr bwMode="auto">
          <a:xfrm>
            <a:off x="8096251" y="4495801"/>
            <a:ext cx="542925" cy="295275"/>
          </a:xfrm>
          <a:custGeom>
            <a:avLst/>
            <a:gdLst>
              <a:gd name="T0" fmla="*/ 0 w 342"/>
              <a:gd name="T1" fmla="*/ 186 h 186"/>
              <a:gd name="T2" fmla="*/ 342 w 342"/>
              <a:gd name="T3" fmla="*/ 0 h 18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607327" name="Freeform 95"/>
          <p:cNvSpPr>
            <a:spLocks/>
          </p:cNvSpPr>
          <p:nvPr/>
        </p:nvSpPr>
        <p:spPr bwMode="auto">
          <a:xfrm>
            <a:off x="9137651" y="4489451"/>
            <a:ext cx="504825" cy="307975"/>
          </a:xfrm>
          <a:custGeom>
            <a:avLst/>
            <a:gdLst>
              <a:gd name="T0" fmla="*/ 0 w 318"/>
              <a:gd name="T1" fmla="*/ 0 h 194"/>
              <a:gd name="T2" fmla="*/ 318 w 318"/>
              <a:gd name="T3" fmla="*/ 194 h 19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18" h="194">
                <a:moveTo>
                  <a:pt x="0" y="0"/>
                </a:moveTo>
                <a:lnTo>
                  <a:pt x="318" y="19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607328" name="Freeform 96"/>
          <p:cNvSpPr>
            <a:spLocks/>
          </p:cNvSpPr>
          <p:nvPr/>
        </p:nvSpPr>
        <p:spPr bwMode="auto">
          <a:xfrm>
            <a:off x="8072438" y="4881564"/>
            <a:ext cx="481012" cy="238125"/>
          </a:xfrm>
          <a:custGeom>
            <a:avLst/>
            <a:gdLst>
              <a:gd name="T0" fmla="*/ 0 w 294"/>
              <a:gd name="T1" fmla="*/ 0 h 174"/>
              <a:gd name="T2" fmla="*/ 294 w 294"/>
              <a:gd name="T3" fmla="*/ 174 h 1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4" h="174">
                <a:moveTo>
                  <a:pt x="0" y="0"/>
                </a:moveTo>
                <a:lnTo>
                  <a:pt x="294" y="17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607329" name="Freeform 97"/>
          <p:cNvSpPr>
            <a:spLocks/>
          </p:cNvSpPr>
          <p:nvPr/>
        </p:nvSpPr>
        <p:spPr bwMode="auto">
          <a:xfrm>
            <a:off x="9020175" y="4857750"/>
            <a:ext cx="628650" cy="247650"/>
          </a:xfrm>
          <a:custGeom>
            <a:avLst/>
            <a:gdLst>
              <a:gd name="T0" fmla="*/ 0 w 378"/>
              <a:gd name="T1" fmla="*/ 174 h 174"/>
              <a:gd name="T2" fmla="*/ 378 w 378"/>
              <a:gd name="T3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607330" name="Freeform 98"/>
          <p:cNvSpPr>
            <a:spLocks/>
          </p:cNvSpPr>
          <p:nvPr/>
        </p:nvSpPr>
        <p:spPr bwMode="auto">
          <a:xfrm>
            <a:off x="9686926" y="4911725"/>
            <a:ext cx="206375" cy="508000"/>
          </a:xfrm>
          <a:custGeom>
            <a:avLst/>
            <a:gdLst>
              <a:gd name="T0" fmla="*/ 0 w 118"/>
              <a:gd name="T1" fmla="*/ 500 h 500"/>
              <a:gd name="T2" fmla="*/ 118 w 118"/>
              <a:gd name="T3" fmla="*/ 0 h 5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8" h="500">
                <a:moveTo>
                  <a:pt x="0" y="500"/>
                </a:moveTo>
                <a:lnTo>
                  <a:pt x="11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607331" name="Freeform 99"/>
          <p:cNvSpPr>
            <a:spLocks/>
          </p:cNvSpPr>
          <p:nvPr/>
        </p:nvSpPr>
        <p:spPr bwMode="auto">
          <a:xfrm>
            <a:off x="8451850" y="5445126"/>
            <a:ext cx="736600" cy="74613"/>
          </a:xfrm>
          <a:custGeom>
            <a:avLst/>
            <a:gdLst>
              <a:gd name="T0" fmla="*/ 370 w 370"/>
              <a:gd name="T1" fmla="*/ 32 h 32"/>
              <a:gd name="T2" fmla="*/ 0 w 370"/>
              <a:gd name="T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70" h="32">
                <a:moveTo>
                  <a:pt x="370" y="32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607332" name="Freeform 100"/>
          <p:cNvSpPr>
            <a:spLocks/>
          </p:cNvSpPr>
          <p:nvPr/>
        </p:nvSpPr>
        <p:spPr bwMode="auto">
          <a:xfrm>
            <a:off x="7915276" y="4905375"/>
            <a:ext cx="193675" cy="425450"/>
          </a:xfrm>
          <a:custGeom>
            <a:avLst/>
            <a:gdLst>
              <a:gd name="T0" fmla="*/ 162 w 176"/>
              <a:gd name="T1" fmla="*/ 408 h 412"/>
              <a:gd name="T2" fmla="*/ 176 w 176"/>
              <a:gd name="T3" fmla="*/ 412 h 412"/>
              <a:gd name="T4" fmla="*/ 0 w 176"/>
              <a:gd name="T5" fmla="*/ 0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6" h="412">
                <a:moveTo>
                  <a:pt x="162" y="408"/>
                </a:moveTo>
                <a:lnTo>
                  <a:pt x="176" y="41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607333" name="Rectangle 101"/>
          <p:cNvSpPr>
            <a:spLocks noChangeArrowheads="1"/>
          </p:cNvSpPr>
          <p:nvPr/>
        </p:nvSpPr>
        <p:spPr bwMode="auto">
          <a:xfrm>
            <a:off x="6024563" y="4519614"/>
            <a:ext cx="1155700" cy="2381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607334" name="Rectangle 102"/>
          <p:cNvSpPr>
            <a:spLocks noChangeArrowheads="1"/>
          </p:cNvSpPr>
          <p:nvPr/>
        </p:nvSpPr>
        <p:spPr bwMode="auto">
          <a:xfrm>
            <a:off x="6000751" y="4543426"/>
            <a:ext cx="1147763" cy="2381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607335" name="Line 103"/>
          <p:cNvSpPr>
            <a:spLocks noChangeShapeType="1"/>
          </p:cNvSpPr>
          <p:nvPr/>
        </p:nvSpPr>
        <p:spPr bwMode="auto">
          <a:xfrm>
            <a:off x="7026276" y="4675188"/>
            <a:ext cx="42227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607339" name="Rectangle 107"/>
          <p:cNvSpPr>
            <a:spLocks noChangeArrowheads="1"/>
          </p:cNvSpPr>
          <p:nvPr/>
        </p:nvSpPr>
        <p:spPr bwMode="auto">
          <a:xfrm>
            <a:off x="6629400" y="4546601"/>
            <a:ext cx="427038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607340" name="Text Box 108"/>
          <p:cNvSpPr txBox="1">
            <a:spLocks noChangeArrowheads="1"/>
          </p:cNvSpPr>
          <p:nvPr/>
        </p:nvSpPr>
        <p:spPr bwMode="auto">
          <a:xfrm>
            <a:off x="6581775" y="4519614"/>
            <a:ext cx="5207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0111</a:t>
            </a:r>
          </a:p>
        </p:txBody>
      </p:sp>
      <p:sp>
        <p:nvSpPr>
          <p:cNvPr id="607342" name="Line 110"/>
          <p:cNvSpPr>
            <a:spLocks noChangeShapeType="1"/>
          </p:cNvSpPr>
          <p:nvPr/>
        </p:nvSpPr>
        <p:spPr bwMode="auto">
          <a:xfrm flipH="1">
            <a:off x="6248401" y="4805363"/>
            <a:ext cx="1349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607401" name="Rectangle 169"/>
          <p:cNvSpPr>
            <a:spLocks noChangeArrowheads="1"/>
          </p:cNvSpPr>
          <p:nvPr/>
        </p:nvSpPr>
        <p:spPr bwMode="auto">
          <a:xfrm>
            <a:off x="2032000" y="3641726"/>
            <a:ext cx="3536950" cy="293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t>granularity: differential service among multiple classes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t>, not among individual connections</a:t>
            </a:r>
          </a:p>
          <a:p>
            <a:pPr marL="282575" marR="0" lvl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t>history: ToS bits</a:t>
            </a:r>
          </a:p>
        </p:txBody>
      </p:sp>
      <p:grpSp>
        <p:nvGrpSpPr>
          <p:cNvPr id="148501" name="Group 332"/>
          <p:cNvGrpSpPr>
            <a:grpSpLocks/>
          </p:cNvGrpSpPr>
          <p:nvPr/>
        </p:nvGrpSpPr>
        <p:grpSpPr bwMode="auto">
          <a:xfrm>
            <a:off x="8516939" y="4394200"/>
            <a:ext cx="636587" cy="230188"/>
            <a:chOff x="2356" y="1300"/>
            <a:chExt cx="555" cy="194"/>
          </a:xfrm>
        </p:grpSpPr>
        <p:sp>
          <p:nvSpPr>
            <p:cNvPr id="148573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+mn-cs"/>
              </a:endParaRPr>
            </a:p>
          </p:txBody>
        </p:sp>
        <p:sp>
          <p:nvSpPr>
            <p:cNvPr id="148574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+mn-cs"/>
              </a:endParaRPr>
            </a:p>
          </p:txBody>
        </p:sp>
        <p:sp>
          <p:nvSpPr>
            <p:cNvPr id="148575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48576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48579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8580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11" name="Line 330"/>
            <p:cNvSpPr>
              <a:spLocks noChangeShapeType="1"/>
            </p:cNvSpPr>
            <p:nvPr/>
          </p:nvSpPr>
          <p:spPr bwMode="auto">
            <a:xfrm>
              <a:off x="2357" y="1362"/>
              <a:ext cx="0" cy="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2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48502" name="Group 11"/>
          <p:cNvGrpSpPr>
            <a:grpSpLocks/>
          </p:cNvGrpSpPr>
          <p:nvPr/>
        </p:nvGrpSpPr>
        <p:grpSpPr bwMode="auto">
          <a:xfrm>
            <a:off x="7602538" y="4670426"/>
            <a:ext cx="501650" cy="233363"/>
            <a:chOff x="3600" y="219"/>
            <a:chExt cx="360" cy="175"/>
          </a:xfrm>
        </p:grpSpPr>
        <p:sp>
          <p:nvSpPr>
            <p:cNvPr id="607244" name="Oval 12"/>
            <p:cNvSpPr>
              <a:spLocks noChangeArrowheads="1"/>
            </p:cNvSpPr>
            <p:nvPr/>
          </p:nvSpPr>
          <p:spPr bwMode="auto">
            <a:xfrm>
              <a:off x="3603" y="298"/>
              <a:ext cx="357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07245" name="Line 1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07246" name="Line 1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07247" name="Rectangle 15"/>
            <p:cNvSpPr>
              <a:spLocks noChangeArrowheads="1"/>
            </p:cNvSpPr>
            <p:nvPr/>
          </p:nvSpPr>
          <p:spPr bwMode="auto">
            <a:xfrm>
              <a:off x="3603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+mn-cs"/>
              </a:endParaRPr>
            </a:p>
          </p:txBody>
        </p:sp>
        <p:sp>
          <p:nvSpPr>
            <p:cNvPr id="607248" name="Oval 1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48565" name="Group 1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07250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07251" name="Line 19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07252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148566" name="Group 2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07254" name="Line 22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07255" name="Line 2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07256" name="Line 24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148503" name="Group 25"/>
          <p:cNvGrpSpPr>
            <a:grpSpLocks/>
          </p:cNvGrpSpPr>
          <p:nvPr/>
        </p:nvGrpSpPr>
        <p:grpSpPr bwMode="auto">
          <a:xfrm>
            <a:off x="7954963" y="5308601"/>
            <a:ext cx="501650" cy="233363"/>
            <a:chOff x="3600" y="219"/>
            <a:chExt cx="360" cy="175"/>
          </a:xfrm>
        </p:grpSpPr>
        <p:sp>
          <p:nvSpPr>
            <p:cNvPr id="607258" name="Oval 26"/>
            <p:cNvSpPr>
              <a:spLocks noChangeArrowheads="1"/>
            </p:cNvSpPr>
            <p:nvPr/>
          </p:nvSpPr>
          <p:spPr bwMode="auto">
            <a:xfrm>
              <a:off x="3603" y="298"/>
              <a:ext cx="357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07259" name="Line 2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07260" name="Line 2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07261" name="Rectangle 29"/>
            <p:cNvSpPr>
              <a:spLocks noChangeArrowheads="1"/>
            </p:cNvSpPr>
            <p:nvPr/>
          </p:nvSpPr>
          <p:spPr bwMode="auto">
            <a:xfrm>
              <a:off x="3603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+mn-cs"/>
              </a:endParaRPr>
            </a:p>
          </p:txBody>
        </p:sp>
        <p:sp>
          <p:nvSpPr>
            <p:cNvPr id="607262" name="Oval 3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48552" name="Group 3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07264" name="Line 3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07265" name="Line 33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07266" name="Line 3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148553" name="Group 3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07268" name="Line 36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07269" name="Line 3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07270" name="Line 38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148504" name="Group 53"/>
          <p:cNvGrpSpPr>
            <a:grpSpLocks/>
          </p:cNvGrpSpPr>
          <p:nvPr/>
        </p:nvGrpSpPr>
        <p:grpSpPr bwMode="auto">
          <a:xfrm>
            <a:off x="8551863" y="5030788"/>
            <a:ext cx="500062" cy="233362"/>
            <a:chOff x="3600" y="219"/>
            <a:chExt cx="360" cy="175"/>
          </a:xfrm>
        </p:grpSpPr>
        <p:sp>
          <p:nvSpPr>
            <p:cNvPr id="607286" name="Oval 54"/>
            <p:cNvSpPr>
              <a:spLocks noChangeArrowheads="1"/>
            </p:cNvSpPr>
            <p:nvPr/>
          </p:nvSpPr>
          <p:spPr bwMode="auto">
            <a:xfrm>
              <a:off x="3603" y="298"/>
              <a:ext cx="357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07287" name="Line 5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07288" name="Line 5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07289" name="Rectangle 57"/>
            <p:cNvSpPr>
              <a:spLocks noChangeArrowheads="1"/>
            </p:cNvSpPr>
            <p:nvPr/>
          </p:nvSpPr>
          <p:spPr bwMode="auto">
            <a:xfrm>
              <a:off x="3603" y="289"/>
              <a:ext cx="353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+mn-cs"/>
              </a:endParaRPr>
            </a:p>
          </p:txBody>
        </p:sp>
        <p:sp>
          <p:nvSpPr>
            <p:cNvPr id="607290" name="Oval 5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48539" name="Group 5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07292" name="Line 6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07293" name="Line 61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07294" name="Line 6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148540" name="Group 6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07296" name="Line 64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07297" name="Line 6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07298" name="Line 66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148505" name="Group 67"/>
          <p:cNvGrpSpPr>
            <a:grpSpLocks/>
          </p:cNvGrpSpPr>
          <p:nvPr/>
        </p:nvGrpSpPr>
        <p:grpSpPr bwMode="auto">
          <a:xfrm>
            <a:off x="9186863" y="5327651"/>
            <a:ext cx="501650" cy="233363"/>
            <a:chOff x="3600" y="219"/>
            <a:chExt cx="360" cy="175"/>
          </a:xfrm>
        </p:grpSpPr>
        <p:sp>
          <p:nvSpPr>
            <p:cNvPr id="607300" name="Oval 68"/>
            <p:cNvSpPr>
              <a:spLocks noChangeArrowheads="1"/>
            </p:cNvSpPr>
            <p:nvPr/>
          </p:nvSpPr>
          <p:spPr bwMode="auto">
            <a:xfrm>
              <a:off x="3603" y="298"/>
              <a:ext cx="357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07301" name="Line 6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07302" name="Line 7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07303" name="Rectangle 71"/>
            <p:cNvSpPr>
              <a:spLocks noChangeArrowheads="1"/>
            </p:cNvSpPr>
            <p:nvPr/>
          </p:nvSpPr>
          <p:spPr bwMode="auto">
            <a:xfrm>
              <a:off x="3603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+mn-cs"/>
              </a:endParaRPr>
            </a:p>
          </p:txBody>
        </p:sp>
        <p:sp>
          <p:nvSpPr>
            <p:cNvPr id="607304" name="Oval 7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48526" name="Group 7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07306" name="Line 7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07307" name="Line 75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07308" name="Line 7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148527" name="Group 7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07310" name="Line 78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07311" name="Line 7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07312" name="Line 80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148506" name="Group 81"/>
          <p:cNvGrpSpPr>
            <a:grpSpLocks/>
          </p:cNvGrpSpPr>
          <p:nvPr/>
        </p:nvGrpSpPr>
        <p:grpSpPr bwMode="auto">
          <a:xfrm>
            <a:off x="9631363" y="4672013"/>
            <a:ext cx="501650" cy="233362"/>
            <a:chOff x="3600" y="219"/>
            <a:chExt cx="360" cy="175"/>
          </a:xfrm>
        </p:grpSpPr>
        <p:sp>
          <p:nvSpPr>
            <p:cNvPr id="607314" name="Oval 82"/>
            <p:cNvSpPr>
              <a:spLocks noChangeArrowheads="1"/>
            </p:cNvSpPr>
            <p:nvPr/>
          </p:nvSpPr>
          <p:spPr bwMode="auto">
            <a:xfrm>
              <a:off x="3603" y="298"/>
              <a:ext cx="357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07315" name="Line 8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07316" name="Line 8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07317" name="Rectangle 85"/>
            <p:cNvSpPr>
              <a:spLocks noChangeArrowheads="1"/>
            </p:cNvSpPr>
            <p:nvPr/>
          </p:nvSpPr>
          <p:spPr bwMode="auto">
            <a:xfrm>
              <a:off x="3603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+mn-cs"/>
              </a:endParaRPr>
            </a:p>
          </p:txBody>
        </p:sp>
        <p:sp>
          <p:nvSpPr>
            <p:cNvPr id="607318" name="Oval 8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48513" name="Group 8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07320" name="Line 8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07321" name="Line 89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07322" name="Line 9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148514" name="Group 9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07324" name="Line 92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07325" name="Line 9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07326" name="Line 94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</p:grpSp>
      <p:pic>
        <p:nvPicPr>
          <p:cNvPr id="148507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1" y="825500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rPr>
              <a:t>9-</a:t>
            </a:r>
            <a:fld id="{8E8C6E93-DF5B-BC4B-80F9-500DED1EEDC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</a:endParaRPr>
          </a:p>
        </p:txBody>
      </p:sp>
      <p:sp>
        <p:nvSpPr>
          <p:cNvPr id="10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8105269" y="6508280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Arial" charset="0"/>
              </a:rPr>
              <a:t>Multimedia Networking</a:t>
            </a:r>
          </a:p>
        </p:txBody>
      </p:sp>
    </p:spTree>
    <p:extLst>
      <p:ext uri="{BB962C8B-B14F-4D97-AF65-F5344CB8AC3E}">
        <p14:creationId xmlns:p14="http://schemas.microsoft.com/office/powerpoint/2010/main" val="20257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505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6" y="811214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2674" name="Line 226"/>
          <p:cNvSpPr>
            <a:spLocks noChangeShapeType="1"/>
          </p:cNvSpPr>
          <p:nvPr/>
        </p:nvSpPr>
        <p:spPr bwMode="auto">
          <a:xfrm>
            <a:off x="3633788" y="3122613"/>
            <a:ext cx="4627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Multiple classes of service: scenario</a:t>
            </a:r>
          </a:p>
        </p:txBody>
      </p:sp>
      <p:grpSp>
        <p:nvGrpSpPr>
          <p:cNvPr id="149508" name="Group 221"/>
          <p:cNvGrpSpPr>
            <a:grpSpLocks/>
          </p:cNvGrpSpPr>
          <p:nvPr/>
        </p:nvGrpSpPr>
        <p:grpSpPr bwMode="auto">
          <a:xfrm>
            <a:off x="4071938" y="2643189"/>
            <a:ext cx="1319212" cy="795337"/>
            <a:chOff x="1605" y="1665"/>
            <a:chExt cx="556" cy="501"/>
          </a:xfrm>
        </p:grpSpPr>
        <p:sp>
          <p:nvSpPr>
            <p:cNvPr id="232661" name="Freeform 213"/>
            <p:cNvSpPr>
              <a:spLocks/>
            </p:cNvSpPr>
            <p:nvPr/>
          </p:nvSpPr>
          <p:spPr bwMode="auto">
            <a:xfrm>
              <a:off x="1605" y="1739"/>
              <a:ext cx="556" cy="241"/>
            </a:xfrm>
            <a:custGeom>
              <a:avLst/>
              <a:gdLst>
                <a:gd name="T0" fmla="*/ 5 w 556"/>
                <a:gd name="T1" fmla="*/ 18 h 252"/>
                <a:gd name="T2" fmla="*/ 47 w 556"/>
                <a:gd name="T3" fmla="*/ 52 h 252"/>
                <a:gd name="T4" fmla="*/ 119 w 556"/>
                <a:gd name="T5" fmla="*/ 75 h 252"/>
                <a:gd name="T6" fmla="*/ 180 w 556"/>
                <a:gd name="T7" fmla="*/ 79 h 252"/>
                <a:gd name="T8" fmla="*/ 257 w 556"/>
                <a:gd name="T9" fmla="*/ 87 h 252"/>
                <a:gd name="T10" fmla="*/ 315 w 556"/>
                <a:gd name="T11" fmla="*/ 87 h 252"/>
                <a:gd name="T12" fmla="*/ 387 w 556"/>
                <a:gd name="T13" fmla="*/ 81 h 252"/>
                <a:gd name="T14" fmla="*/ 452 w 556"/>
                <a:gd name="T15" fmla="*/ 70 h 252"/>
                <a:gd name="T16" fmla="*/ 531 w 556"/>
                <a:gd name="T17" fmla="*/ 37 h 252"/>
                <a:gd name="T18" fmla="*/ 552 w 556"/>
                <a:gd name="T19" fmla="*/ 27 h 252"/>
                <a:gd name="T20" fmla="*/ 550 w 556"/>
                <a:gd name="T21" fmla="*/ 160 h 252"/>
                <a:gd name="T22" fmla="*/ 518 w 556"/>
                <a:gd name="T23" fmla="*/ 196 h 252"/>
                <a:gd name="T24" fmla="*/ 489 w 556"/>
                <a:gd name="T25" fmla="*/ 216 h 252"/>
                <a:gd name="T26" fmla="*/ 450 w 556"/>
                <a:gd name="T27" fmla="*/ 231 h 252"/>
                <a:gd name="T28" fmla="*/ 393 w 556"/>
                <a:gd name="T29" fmla="*/ 244 h 252"/>
                <a:gd name="T30" fmla="*/ 323 w 556"/>
                <a:gd name="T31" fmla="*/ 251 h 252"/>
                <a:gd name="T32" fmla="*/ 261 w 556"/>
                <a:gd name="T33" fmla="*/ 252 h 252"/>
                <a:gd name="T34" fmla="*/ 205 w 556"/>
                <a:gd name="T35" fmla="*/ 248 h 252"/>
                <a:gd name="T36" fmla="*/ 155 w 556"/>
                <a:gd name="T37" fmla="*/ 241 h 252"/>
                <a:gd name="T38" fmla="*/ 88 w 556"/>
                <a:gd name="T39" fmla="*/ 224 h 252"/>
                <a:gd name="T40" fmla="*/ 51 w 556"/>
                <a:gd name="T41" fmla="*/ 209 h 252"/>
                <a:gd name="T42" fmla="*/ 25 w 556"/>
                <a:gd name="T43" fmla="*/ 181 h 252"/>
                <a:gd name="T44" fmla="*/ 5 w 556"/>
                <a:gd name="T45" fmla="*/ 157 h 252"/>
                <a:gd name="T46" fmla="*/ 5 w 556"/>
                <a:gd name="T47" fmla="*/ 18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6" h="252">
                  <a:moveTo>
                    <a:pt x="5" y="18"/>
                  </a:moveTo>
                  <a:cubicBezTo>
                    <a:pt x="12" y="0"/>
                    <a:pt x="28" y="43"/>
                    <a:pt x="47" y="52"/>
                  </a:cubicBezTo>
                  <a:cubicBezTo>
                    <a:pt x="66" y="61"/>
                    <a:pt x="97" y="71"/>
                    <a:pt x="119" y="75"/>
                  </a:cubicBezTo>
                  <a:cubicBezTo>
                    <a:pt x="141" y="79"/>
                    <a:pt x="157" y="77"/>
                    <a:pt x="180" y="79"/>
                  </a:cubicBezTo>
                  <a:cubicBezTo>
                    <a:pt x="203" y="81"/>
                    <a:pt x="235" y="86"/>
                    <a:pt x="257" y="87"/>
                  </a:cubicBezTo>
                  <a:cubicBezTo>
                    <a:pt x="279" y="88"/>
                    <a:pt x="293" y="88"/>
                    <a:pt x="315" y="87"/>
                  </a:cubicBezTo>
                  <a:cubicBezTo>
                    <a:pt x="337" y="86"/>
                    <a:pt x="364" y="84"/>
                    <a:pt x="387" y="81"/>
                  </a:cubicBezTo>
                  <a:cubicBezTo>
                    <a:pt x="410" y="78"/>
                    <a:pt x="428" y="77"/>
                    <a:pt x="452" y="70"/>
                  </a:cubicBezTo>
                  <a:cubicBezTo>
                    <a:pt x="476" y="63"/>
                    <a:pt x="514" y="44"/>
                    <a:pt x="531" y="37"/>
                  </a:cubicBezTo>
                  <a:cubicBezTo>
                    <a:pt x="548" y="30"/>
                    <a:pt x="549" y="7"/>
                    <a:pt x="552" y="27"/>
                  </a:cubicBezTo>
                  <a:cubicBezTo>
                    <a:pt x="555" y="47"/>
                    <a:pt x="556" y="132"/>
                    <a:pt x="550" y="160"/>
                  </a:cubicBezTo>
                  <a:cubicBezTo>
                    <a:pt x="544" y="188"/>
                    <a:pt x="527" y="187"/>
                    <a:pt x="518" y="196"/>
                  </a:cubicBezTo>
                  <a:cubicBezTo>
                    <a:pt x="508" y="206"/>
                    <a:pt x="500" y="210"/>
                    <a:pt x="489" y="216"/>
                  </a:cubicBezTo>
                  <a:cubicBezTo>
                    <a:pt x="478" y="221"/>
                    <a:pt x="465" y="227"/>
                    <a:pt x="450" y="231"/>
                  </a:cubicBezTo>
                  <a:cubicBezTo>
                    <a:pt x="434" y="235"/>
                    <a:pt x="414" y="241"/>
                    <a:pt x="393" y="244"/>
                  </a:cubicBezTo>
                  <a:cubicBezTo>
                    <a:pt x="371" y="246"/>
                    <a:pt x="344" y="249"/>
                    <a:pt x="323" y="251"/>
                  </a:cubicBezTo>
                  <a:cubicBezTo>
                    <a:pt x="301" y="252"/>
                    <a:pt x="280" y="252"/>
                    <a:pt x="261" y="252"/>
                  </a:cubicBezTo>
                  <a:cubicBezTo>
                    <a:pt x="241" y="252"/>
                    <a:pt x="222" y="249"/>
                    <a:pt x="205" y="248"/>
                  </a:cubicBezTo>
                  <a:cubicBezTo>
                    <a:pt x="187" y="246"/>
                    <a:pt x="174" y="245"/>
                    <a:pt x="155" y="241"/>
                  </a:cubicBezTo>
                  <a:cubicBezTo>
                    <a:pt x="135" y="237"/>
                    <a:pt x="104" y="230"/>
                    <a:pt x="88" y="224"/>
                  </a:cubicBezTo>
                  <a:cubicBezTo>
                    <a:pt x="71" y="219"/>
                    <a:pt x="62" y="216"/>
                    <a:pt x="51" y="209"/>
                  </a:cubicBezTo>
                  <a:cubicBezTo>
                    <a:pt x="40" y="202"/>
                    <a:pt x="32" y="189"/>
                    <a:pt x="25" y="181"/>
                  </a:cubicBezTo>
                  <a:cubicBezTo>
                    <a:pt x="17" y="173"/>
                    <a:pt x="8" y="184"/>
                    <a:pt x="5" y="157"/>
                  </a:cubicBezTo>
                  <a:cubicBezTo>
                    <a:pt x="2" y="131"/>
                    <a:pt x="0" y="34"/>
                    <a:pt x="5" y="18"/>
                  </a:cubicBez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232531" name="Oval 83"/>
            <p:cNvSpPr>
              <a:spLocks noChangeArrowheads="1"/>
            </p:cNvSpPr>
            <p:nvPr/>
          </p:nvSpPr>
          <p:spPr bwMode="auto">
            <a:xfrm>
              <a:off x="1610" y="1784"/>
              <a:ext cx="549" cy="137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232532" name="Line 84"/>
            <p:cNvSpPr>
              <a:spLocks noChangeShapeType="1"/>
            </p:cNvSpPr>
            <p:nvPr/>
          </p:nvSpPr>
          <p:spPr bwMode="auto">
            <a:xfrm>
              <a:off x="1612" y="1763"/>
              <a:ext cx="0" cy="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232533" name="Line 85"/>
            <p:cNvSpPr>
              <a:spLocks noChangeShapeType="1"/>
            </p:cNvSpPr>
            <p:nvPr/>
          </p:nvSpPr>
          <p:spPr bwMode="auto">
            <a:xfrm>
              <a:off x="2160" y="1739"/>
              <a:ext cx="0" cy="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232535" name="Oval 87"/>
            <p:cNvSpPr>
              <a:spLocks noChangeArrowheads="1"/>
            </p:cNvSpPr>
            <p:nvPr/>
          </p:nvSpPr>
          <p:spPr bwMode="auto">
            <a:xfrm>
              <a:off x="1607" y="1665"/>
              <a:ext cx="550" cy="15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grpSp>
          <p:nvGrpSpPr>
            <p:cNvPr id="149565" name="Group 88"/>
            <p:cNvGrpSpPr>
              <a:grpSpLocks/>
            </p:cNvGrpSpPr>
            <p:nvPr/>
          </p:nvGrpSpPr>
          <p:grpSpPr bwMode="auto">
            <a:xfrm>
              <a:off x="1740" y="1700"/>
              <a:ext cx="272" cy="92"/>
              <a:chOff x="2848" y="848"/>
              <a:chExt cx="140" cy="98"/>
            </a:xfrm>
          </p:grpSpPr>
          <p:sp>
            <p:nvSpPr>
              <p:cNvPr id="232537" name="Line 8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32538" name="Line 9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32539" name="Line 9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</p:grpSp>
        <p:grpSp>
          <p:nvGrpSpPr>
            <p:cNvPr id="149566" name="Group 92"/>
            <p:cNvGrpSpPr>
              <a:grpSpLocks/>
            </p:cNvGrpSpPr>
            <p:nvPr/>
          </p:nvGrpSpPr>
          <p:grpSpPr bwMode="auto">
            <a:xfrm flipV="1">
              <a:off x="1740" y="1699"/>
              <a:ext cx="272" cy="92"/>
              <a:chOff x="2848" y="848"/>
              <a:chExt cx="140" cy="98"/>
            </a:xfrm>
          </p:grpSpPr>
          <p:sp>
            <p:nvSpPr>
              <p:cNvPr id="232541" name="Line 9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32542" name="Line 9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32543" name="Line 9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</p:grpSp>
        <p:sp>
          <p:nvSpPr>
            <p:cNvPr id="232662" name="Oval 214"/>
            <p:cNvSpPr>
              <a:spLocks noChangeArrowheads="1"/>
            </p:cNvSpPr>
            <p:nvPr/>
          </p:nvSpPr>
          <p:spPr bwMode="auto">
            <a:xfrm>
              <a:off x="1609" y="2008"/>
              <a:ext cx="550" cy="15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5400000" scaled="1"/>
            </a:gra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</p:grpSp>
      <p:grpSp>
        <p:nvGrpSpPr>
          <p:cNvPr id="149509" name="Group 220"/>
          <p:cNvGrpSpPr>
            <a:grpSpLocks/>
          </p:cNvGrpSpPr>
          <p:nvPr/>
        </p:nvGrpSpPr>
        <p:grpSpPr bwMode="auto">
          <a:xfrm>
            <a:off x="4384675" y="3040063"/>
            <a:ext cx="965200" cy="196850"/>
            <a:chOff x="3150" y="1799"/>
            <a:chExt cx="643" cy="204"/>
          </a:xfrm>
        </p:grpSpPr>
        <p:sp>
          <p:nvSpPr>
            <p:cNvPr id="232664" name="Rectangle 216"/>
            <p:cNvSpPr>
              <a:spLocks noChangeArrowheads="1"/>
            </p:cNvSpPr>
            <p:nvPr/>
          </p:nvSpPr>
          <p:spPr bwMode="auto">
            <a:xfrm>
              <a:off x="3633" y="1799"/>
              <a:ext cx="160" cy="20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232665" name="Rectangle 217"/>
            <p:cNvSpPr>
              <a:spLocks noChangeArrowheads="1"/>
            </p:cNvSpPr>
            <p:nvPr/>
          </p:nvSpPr>
          <p:spPr bwMode="auto">
            <a:xfrm>
              <a:off x="3472" y="1799"/>
              <a:ext cx="162" cy="20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232666" name="Rectangle 218"/>
            <p:cNvSpPr>
              <a:spLocks noChangeArrowheads="1"/>
            </p:cNvSpPr>
            <p:nvPr/>
          </p:nvSpPr>
          <p:spPr bwMode="auto">
            <a:xfrm>
              <a:off x="3311" y="1799"/>
              <a:ext cx="161" cy="20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232667" name="Rectangle 219"/>
            <p:cNvSpPr>
              <a:spLocks noChangeArrowheads="1"/>
            </p:cNvSpPr>
            <p:nvPr/>
          </p:nvSpPr>
          <p:spPr bwMode="auto">
            <a:xfrm>
              <a:off x="3150" y="1799"/>
              <a:ext cx="160" cy="20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</p:grpSp>
      <p:sp>
        <p:nvSpPr>
          <p:cNvPr id="232671" name="Line 223"/>
          <p:cNvSpPr>
            <a:spLocks noChangeShapeType="1"/>
          </p:cNvSpPr>
          <p:nvPr/>
        </p:nvSpPr>
        <p:spPr bwMode="auto">
          <a:xfrm flipH="1">
            <a:off x="3338514" y="2320925"/>
            <a:ext cx="604837" cy="1576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232672" name="Line 224"/>
          <p:cNvSpPr>
            <a:spLocks noChangeShapeType="1"/>
          </p:cNvSpPr>
          <p:nvPr/>
        </p:nvSpPr>
        <p:spPr bwMode="auto">
          <a:xfrm flipH="1" flipV="1">
            <a:off x="3043238" y="3883025"/>
            <a:ext cx="309562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232673" name="Line 225"/>
          <p:cNvSpPr>
            <a:spLocks noChangeShapeType="1"/>
          </p:cNvSpPr>
          <p:nvPr/>
        </p:nvSpPr>
        <p:spPr bwMode="auto">
          <a:xfrm flipH="1">
            <a:off x="3494088" y="2306638"/>
            <a:ext cx="463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232675" name="Line 227"/>
          <p:cNvSpPr>
            <a:spLocks noChangeShapeType="1"/>
          </p:cNvSpPr>
          <p:nvPr/>
        </p:nvSpPr>
        <p:spPr bwMode="auto">
          <a:xfrm flipH="1">
            <a:off x="7993064" y="2235200"/>
            <a:ext cx="604837" cy="1576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232676" name="Line 228"/>
          <p:cNvSpPr>
            <a:spLocks noChangeShapeType="1"/>
          </p:cNvSpPr>
          <p:nvPr/>
        </p:nvSpPr>
        <p:spPr bwMode="auto">
          <a:xfrm flipH="1">
            <a:off x="8008938" y="3808413"/>
            <a:ext cx="463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232677" name="Line 229"/>
          <p:cNvSpPr>
            <a:spLocks noChangeShapeType="1"/>
          </p:cNvSpPr>
          <p:nvPr/>
        </p:nvSpPr>
        <p:spPr bwMode="auto">
          <a:xfrm flipH="1" flipV="1">
            <a:off x="8597900" y="2235200"/>
            <a:ext cx="323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grpSp>
        <p:nvGrpSpPr>
          <p:cNvPr id="149516" name="Group 232"/>
          <p:cNvGrpSpPr>
            <a:grpSpLocks/>
          </p:cNvGrpSpPr>
          <p:nvPr/>
        </p:nvGrpSpPr>
        <p:grpSpPr bwMode="auto">
          <a:xfrm>
            <a:off x="6516689" y="2865438"/>
            <a:ext cx="1247775" cy="417512"/>
            <a:chOff x="3600" y="219"/>
            <a:chExt cx="360" cy="175"/>
          </a:xfrm>
        </p:grpSpPr>
        <p:sp>
          <p:nvSpPr>
            <p:cNvPr id="232681" name="Oval 23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232682" name="Line 23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232683" name="Line 23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232684" name="Rectangle 23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232685" name="Oval 23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grpSp>
          <p:nvGrpSpPr>
            <p:cNvPr id="149548" name="Group 23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32687" name="Line 23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32688" name="Line 24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32689" name="Line 24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</p:grpSp>
        <p:grpSp>
          <p:nvGrpSpPr>
            <p:cNvPr id="149549" name="Group 24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32691" name="Line 24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32692" name="Line 24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32693" name="Line 24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</p:grpSp>
      </p:grpSp>
      <p:sp>
        <p:nvSpPr>
          <p:cNvPr id="232694" name="Text Box 246"/>
          <p:cNvSpPr txBox="1">
            <a:spLocks noChangeArrowheads="1"/>
          </p:cNvSpPr>
          <p:nvPr/>
        </p:nvSpPr>
        <p:spPr bwMode="auto">
          <a:xfrm>
            <a:off x="4456113" y="2174875"/>
            <a:ext cx="5127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R1</a:t>
            </a:r>
          </a:p>
        </p:txBody>
      </p:sp>
      <p:sp>
        <p:nvSpPr>
          <p:cNvPr id="232695" name="Text Box 247"/>
          <p:cNvSpPr txBox="1">
            <a:spLocks noChangeArrowheads="1"/>
          </p:cNvSpPr>
          <p:nvPr/>
        </p:nvSpPr>
        <p:spPr bwMode="auto">
          <a:xfrm>
            <a:off x="6943726" y="2298700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R2</a:t>
            </a:r>
          </a:p>
        </p:txBody>
      </p:sp>
      <p:sp>
        <p:nvSpPr>
          <p:cNvPr id="232696" name="Text Box 248"/>
          <p:cNvSpPr txBox="1">
            <a:spLocks noChangeArrowheads="1"/>
          </p:cNvSpPr>
          <p:nvPr/>
        </p:nvSpPr>
        <p:spPr bwMode="auto">
          <a:xfrm>
            <a:off x="2400301" y="2046288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H1</a:t>
            </a:r>
          </a:p>
        </p:txBody>
      </p:sp>
      <p:sp>
        <p:nvSpPr>
          <p:cNvPr id="232697" name="Text Box 249"/>
          <p:cNvSpPr txBox="1">
            <a:spLocks noChangeArrowheads="1"/>
          </p:cNvSpPr>
          <p:nvPr/>
        </p:nvSpPr>
        <p:spPr bwMode="auto">
          <a:xfrm>
            <a:off x="2017713" y="3746500"/>
            <a:ext cx="5127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H2</a:t>
            </a:r>
          </a:p>
        </p:txBody>
      </p:sp>
      <p:sp>
        <p:nvSpPr>
          <p:cNvPr id="232698" name="Text Box 250"/>
          <p:cNvSpPr txBox="1">
            <a:spLocks noChangeArrowheads="1"/>
          </p:cNvSpPr>
          <p:nvPr/>
        </p:nvSpPr>
        <p:spPr bwMode="auto">
          <a:xfrm>
            <a:off x="9585326" y="1916113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H3</a:t>
            </a:r>
          </a:p>
        </p:txBody>
      </p:sp>
      <p:sp>
        <p:nvSpPr>
          <p:cNvPr id="232699" name="Text Box 251"/>
          <p:cNvSpPr txBox="1">
            <a:spLocks noChangeArrowheads="1"/>
          </p:cNvSpPr>
          <p:nvPr/>
        </p:nvSpPr>
        <p:spPr bwMode="auto">
          <a:xfrm>
            <a:off x="9077326" y="3475038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H4</a:t>
            </a:r>
          </a:p>
        </p:txBody>
      </p:sp>
      <p:sp>
        <p:nvSpPr>
          <p:cNvPr id="232700" name="Text Box 252"/>
          <p:cNvSpPr txBox="1">
            <a:spLocks noChangeArrowheads="1"/>
          </p:cNvSpPr>
          <p:nvPr/>
        </p:nvSpPr>
        <p:spPr bwMode="auto">
          <a:xfrm>
            <a:off x="5510213" y="3690938"/>
            <a:ext cx="17589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1.5 Mbps link</a:t>
            </a:r>
          </a:p>
        </p:txBody>
      </p:sp>
      <p:sp>
        <p:nvSpPr>
          <p:cNvPr id="232701" name="Line 253"/>
          <p:cNvSpPr>
            <a:spLocks noChangeShapeType="1"/>
          </p:cNvSpPr>
          <p:nvPr/>
        </p:nvSpPr>
        <p:spPr bwMode="auto">
          <a:xfrm>
            <a:off x="5618163" y="3263900"/>
            <a:ext cx="309562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232702" name="Line 254"/>
          <p:cNvSpPr>
            <a:spLocks noChangeShapeType="1"/>
          </p:cNvSpPr>
          <p:nvPr/>
        </p:nvSpPr>
        <p:spPr bwMode="auto">
          <a:xfrm flipH="1">
            <a:off x="4829175" y="3190876"/>
            <a:ext cx="393700" cy="506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232703" name="Text Box 255"/>
          <p:cNvSpPr txBox="1">
            <a:spLocks noChangeArrowheads="1"/>
          </p:cNvSpPr>
          <p:nvPr/>
        </p:nvSpPr>
        <p:spPr bwMode="auto">
          <a:xfrm>
            <a:off x="3989388" y="3700464"/>
            <a:ext cx="136608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R1 output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interface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queue</a:t>
            </a:r>
          </a:p>
        </p:txBody>
      </p:sp>
      <p:sp>
        <p:nvSpPr>
          <p:cNvPr id="232704" name="Freeform 256"/>
          <p:cNvSpPr>
            <a:spLocks/>
          </p:cNvSpPr>
          <p:nvPr/>
        </p:nvSpPr>
        <p:spPr bwMode="auto">
          <a:xfrm>
            <a:off x="3563938" y="2068514"/>
            <a:ext cx="5275262" cy="928687"/>
          </a:xfrm>
          <a:custGeom>
            <a:avLst/>
            <a:gdLst>
              <a:gd name="T0" fmla="*/ 0 w 3323"/>
              <a:gd name="T1" fmla="*/ 71 h 585"/>
              <a:gd name="T2" fmla="*/ 346 w 3323"/>
              <a:gd name="T3" fmla="*/ 71 h 585"/>
              <a:gd name="T4" fmla="*/ 133 w 3323"/>
              <a:gd name="T5" fmla="*/ 567 h 585"/>
              <a:gd name="T6" fmla="*/ 2844 w 3323"/>
              <a:gd name="T7" fmla="*/ 585 h 585"/>
              <a:gd name="T8" fmla="*/ 3101 w 3323"/>
              <a:gd name="T9" fmla="*/ 0 h 585"/>
              <a:gd name="T10" fmla="*/ 3323 w 3323"/>
              <a:gd name="T11" fmla="*/ 0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23" h="585">
                <a:moveTo>
                  <a:pt x="0" y="71"/>
                </a:moveTo>
                <a:lnTo>
                  <a:pt x="346" y="71"/>
                </a:lnTo>
                <a:lnTo>
                  <a:pt x="133" y="567"/>
                </a:lnTo>
                <a:lnTo>
                  <a:pt x="2844" y="585"/>
                </a:lnTo>
                <a:lnTo>
                  <a:pt x="3101" y="0"/>
                </a:lnTo>
                <a:lnTo>
                  <a:pt x="3323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232705" name="Freeform 257"/>
          <p:cNvSpPr>
            <a:spLocks/>
          </p:cNvSpPr>
          <p:nvPr/>
        </p:nvSpPr>
        <p:spPr bwMode="auto">
          <a:xfrm>
            <a:off x="3254376" y="3179764"/>
            <a:ext cx="5078413" cy="801687"/>
          </a:xfrm>
          <a:custGeom>
            <a:avLst/>
            <a:gdLst>
              <a:gd name="T0" fmla="*/ 0 w 3199"/>
              <a:gd name="T1" fmla="*/ 505 h 505"/>
              <a:gd name="T2" fmla="*/ 97 w 3199"/>
              <a:gd name="T3" fmla="*/ 496 h 505"/>
              <a:gd name="T4" fmla="*/ 284 w 3199"/>
              <a:gd name="T5" fmla="*/ 0 h 505"/>
              <a:gd name="T6" fmla="*/ 3048 w 3199"/>
              <a:gd name="T7" fmla="*/ 0 h 505"/>
              <a:gd name="T8" fmla="*/ 2862 w 3199"/>
              <a:gd name="T9" fmla="*/ 461 h 505"/>
              <a:gd name="T10" fmla="*/ 3199 w 3199"/>
              <a:gd name="T11" fmla="*/ 461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9" h="505">
                <a:moveTo>
                  <a:pt x="0" y="505"/>
                </a:moveTo>
                <a:lnTo>
                  <a:pt x="97" y="496"/>
                </a:lnTo>
                <a:lnTo>
                  <a:pt x="284" y="0"/>
                </a:lnTo>
                <a:lnTo>
                  <a:pt x="3048" y="0"/>
                </a:lnTo>
                <a:lnTo>
                  <a:pt x="2862" y="461"/>
                </a:lnTo>
                <a:lnTo>
                  <a:pt x="3199" y="461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grpSp>
        <p:nvGrpSpPr>
          <p:cNvPr id="149531" name="Group 542"/>
          <p:cNvGrpSpPr>
            <a:grpSpLocks/>
          </p:cNvGrpSpPr>
          <p:nvPr/>
        </p:nvGrpSpPr>
        <p:grpSpPr bwMode="auto">
          <a:xfrm>
            <a:off x="2336801" y="3467101"/>
            <a:ext cx="944563" cy="968375"/>
            <a:chOff x="-44" y="1473"/>
            <a:chExt cx="981" cy="1105"/>
          </a:xfrm>
        </p:grpSpPr>
        <p:pic>
          <p:nvPicPr>
            <p:cNvPr id="149541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9542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49532" name="Group 542"/>
          <p:cNvGrpSpPr>
            <a:grpSpLocks/>
          </p:cNvGrpSpPr>
          <p:nvPr/>
        </p:nvGrpSpPr>
        <p:grpSpPr bwMode="auto">
          <a:xfrm>
            <a:off x="2674938" y="1879600"/>
            <a:ext cx="944562" cy="966788"/>
            <a:chOff x="-44" y="1473"/>
            <a:chExt cx="981" cy="1105"/>
          </a:xfrm>
        </p:grpSpPr>
        <p:pic>
          <p:nvPicPr>
            <p:cNvPr id="149539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9540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49533" name="Group 542"/>
          <p:cNvGrpSpPr>
            <a:grpSpLocks/>
          </p:cNvGrpSpPr>
          <p:nvPr/>
        </p:nvGrpSpPr>
        <p:grpSpPr bwMode="auto">
          <a:xfrm flipH="1">
            <a:off x="8755064" y="1736725"/>
            <a:ext cx="942975" cy="966788"/>
            <a:chOff x="-44" y="1473"/>
            <a:chExt cx="981" cy="1105"/>
          </a:xfrm>
        </p:grpSpPr>
        <p:pic>
          <p:nvPicPr>
            <p:cNvPr id="149537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9538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49534" name="Group 542"/>
          <p:cNvGrpSpPr>
            <a:grpSpLocks/>
          </p:cNvGrpSpPr>
          <p:nvPr/>
        </p:nvGrpSpPr>
        <p:grpSpPr bwMode="auto">
          <a:xfrm flipH="1">
            <a:off x="8307388" y="3386139"/>
            <a:ext cx="944562" cy="968375"/>
            <a:chOff x="-44" y="1473"/>
            <a:chExt cx="981" cy="1105"/>
          </a:xfrm>
        </p:grpSpPr>
        <p:pic>
          <p:nvPicPr>
            <p:cNvPr id="149535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9536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7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rPr>
              <a:t>9-</a:t>
            </a:r>
            <a:fld id="{8E8C6E93-DF5B-BC4B-80F9-500DED1EEDC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</a:endParaRPr>
          </a:p>
        </p:txBody>
      </p:sp>
      <p:sp>
        <p:nvSpPr>
          <p:cNvPr id="7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8105269" y="6508280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Arial" charset="0"/>
              </a:rPr>
              <a:t>Multimedia Networking</a:t>
            </a:r>
          </a:p>
        </p:txBody>
      </p:sp>
    </p:spTree>
    <p:extLst>
      <p:ext uri="{BB962C8B-B14F-4D97-AF65-F5344CB8AC3E}">
        <p14:creationId xmlns:p14="http://schemas.microsoft.com/office/powerpoint/2010/main" val="341247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2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32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Output port queuing</a:t>
            </a:r>
            <a:endParaRPr lang="en-US" dirty="0"/>
          </a:p>
        </p:txBody>
      </p:sp>
      <p:sp>
        <p:nvSpPr>
          <p:cNvPr id="142" name="Rectangle 3">
            <a:extLst>
              <a:ext uri="{FF2B5EF4-FFF2-40B4-BE49-F238E27FC236}">
                <a16:creationId xmlns:a16="http://schemas.microsoft.com/office/drawing/2014/main" id="{913FC5A4-1E19-7B47-9F20-2A2FD0E7A215}"/>
              </a:ext>
            </a:extLst>
          </p:cNvPr>
          <p:cNvSpPr txBox="1">
            <a:spLocks noChangeArrowheads="1"/>
          </p:cNvSpPr>
          <p:nvPr/>
        </p:nvSpPr>
        <p:spPr>
          <a:xfrm>
            <a:off x="888773" y="3417068"/>
            <a:ext cx="5977544" cy="1413266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Buffering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required when datagrams arrive from fabric faster than link transmission rate.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Drop policy: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which datagrams to drop if no free buffers?</a:t>
            </a:r>
          </a:p>
        </p:txBody>
      </p:sp>
      <p:sp>
        <p:nvSpPr>
          <p:cNvPr id="191" name="Rectangle 3">
            <a:extLst>
              <a:ext uri="{FF2B5EF4-FFF2-40B4-BE49-F238E27FC236}">
                <a16:creationId xmlns:a16="http://schemas.microsoft.com/office/drawing/2014/main" id="{655E40F4-C569-5647-83A5-4E4AC0D12CE4}"/>
              </a:ext>
            </a:extLst>
          </p:cNvPr>
          <p:cNvSpPr txBox="1">
            <a:spLocks noChangeArrowheads="1"/>
          </p:cNvSpPr>
          <p:nvPr/>
        </p:nvSpPr>
        <p:spPr>
          <a:xfrm>
            <a:off x="938650" y="5182135"/>
            <a:ext cx="5131875" cy="1289003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Scheduling discipline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chooses among queued datagrams for transmission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EACDE6A-9FE9-BD4D-9835-19E2A389BF2D}"/>
              </a:ext>
            </a:extLst>
          </p:cNvPr>
          <p:cNvGrpSpPr/>
          <p:nvPr/>
        </p:nvGrpSpPr>
        <p:grpSpPr>
          <a:xfrm>
            <a:off x="6900841" y="3768360"/>
            <a:ext cx="5036234" cy="1255728"/>
            <a:chOff x="6302327" y="3768360"/>
            <a:chExt cx="5036234" cy="1255728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30FDEEE0-B9AF-9D4C-ACC2-98B5C10379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5539" y="3768360"/>
              <a:ext cx="3953022" cy="125572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Datagrams can be lost due to congestion, lack of buffers</a:t>
              </a: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2B8D69F4-7226-5D4D-A695-DB1CC7F30950}"/>
                </a:ext>
              </a:extLst>
            </p:cNvPr>
            <p:cNvSpPr/>
            <p:nvPr/>
          </p:nvSpPr>
          <p:spPr>
            <a:xfrm>
              <a:off x="6302327" y="4135902"/>
              <a:ext cx="978408" cy="484632"/>
            </a:xfrm>
            <a:prstGeom prst="rightArrow">
              <a:avLst/>
            </a:prstGeom>
            <a:gradFill>
              <a:gsLst>
                <a:gs pos="0">
                  <a:srgbClr val="C00000"/>
                </a:gs>
                <a:gs pos="100000">
                  <a:srgbClr val="FFFFFF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388476A-12F9-364B-B461-B0624DF38E97}"/>
              </a:ext>
            </a:extLst>
          </p:cNvPr>
          <p:cNvGrpSpPr/>
          <p:nvPr/>
        </p:nvGrpSpPr>
        <p:grpSpPr>
          <a:xfrm>
            <a:off x="6875475" y="5201260"/>
            <a:ext cx="5319932" cy="1255728"/>
            <a:chOff x="6243711" y="5201260"/>
            <a:chExt cx="5319932" cy="1255728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EC532F3-AD2F-834B-A210-0023284DAE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1470" y="5201260"/>
              <a:ext cx="4192173" cy="125572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Priority scheduling – who gets best performance, network neutrality</a:t>
              </a:r>
            </a:p>
          </p:txBody>
        </p:sp>
        <p:sp>
          <p:nvSpPr>
            <p:cNvPr id="192" name="Right Arrow 191">
              <a:extLst>
                <a:ext uri="{FF2B5EF4-FFF2-40B4-BE49-F238E27FC236}">
                  <a16:creationId xmlns:a16="http://schemas.microsoft.com/office/drawing/2014/main" id="{0BB35D2A-3275-9A47-BFA6-3685C1F9CA7F}"/>
                </a:ext>
              </a:extLst>
            </p:cNvPr>
            <p:cNvSpPr/>
            <p:nvPr/>
          </p:nvSpPr>
          <p:spPr>
            <a:xfrm>
              <a:off x="6243711" y="5512190"/>
              <a:ext cx="978408" cy="484632"/>
            </a:xfrm>
            <a:prstGeom prst="rightArrow">
              <a:avLst/>
            </a:prstGeom>
            <a:gradFill>
              <a:gsLst>
                <a:gs pos="0">
                  <a:srgbClr val="C00000"/>
                </a:gs>
                <a:gs pos="100000">
                  <a:srgbClr val="FFFFFF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53CB450-3600-DF45-8C8B-A1E7209621EE}"/>
              </a:ext>
            </a:extLst>
          </p:cNvPr>
          <p:cNvGrpSpPr/>
          <p:nvPr/>
        </p:nvGrpSpPr>
        <p:grpSpPr>
          <a:xfrm>
            <a:off x="8496886" y="307717"/>
            <a:ext cx="2967544" cy="1552790"/>
            <a:chOff x="8496886" y="307717"/>
            <a:chExt cx="2967544" cy="1552790"/>
          </a:xfrm>
        </p:grpSpPr>
        <p:pic>
          <p:nvPicPr>
            <p:cNvPr id="69634" name="Picture 2">
              <a:extLst>
                <a:ext uri="{FF2B5EF4-FFF2-40B4-BE49-F238E27FC236}">
                  <a16:creationId xmlns:a16="http://schemas.microsoft.com/office/drawing/2014/main" id="{D370C23A-8A5C-F640-8169-0F65AF0A8C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4340" y="307717"/>
              <a:ext cx="1359144" cy="11904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6589BDD-BACE-1743-A635-00D64D17E14C}"/>
                </a:ext>
              </a:extLst>
            </p:cNvPr>
            <p:cNvSpPr txBox="1"/>
            <p:nvPr/>
          </p:nvSpPr>
          <p:spPr>
            <a:xfrm>
              <a:off x="8496886" y="1491175"/>
              <a:ext cx="2967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This is a really important slide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9D5CAC8-4273-BF4C-A720-130BA9B77F38}"/>
              </a:ext>
            </a:extLst>
          </p:cNvPr>
          <p:cNvGrpSpPr/>
          <p:nvPr/>
        </p:nvGrpSpPr>
        <p:grpSpPr>
          <a:xfrm>
            <a:off x="1178949" y="1396538"/>
            <a:ext cx="7113685" cy="1695796"/>
            <a:chOff x="763318" y="1529542"/>
            <a:chExt cx="7113685" cy="1695796"/>
          </a:xfrm>
        </p:grpSpPr>
        <p:sp>
          <p:nvSpPr>
            <p:cNvPr id="168" name="Rectangle 5">
              <a:extLst>
                <a:ext uri="{FF2B5EF4-FFF2-40B4-BE49-F238E27FC236}">
                  <a16:creationId xmlns:a16="http://schemas.microsoft.com/office/drawing/2014/main" id="{9B163D0F-CA1A-3E4C-BF5C-777B168A4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5123" y="1529542"/>
              <a:ext cx="4568825" cy="1679171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9" name="Rectangle 6">
              <a:extLst>
                <a:ext uri="{FF2B5EF4-FFF2-40B4-BE49-F238E27FC236}">
                  <a16:creationId xmlns:a16="http://schemas.microsoft.com/office/drawing/2014/main" id="{D9ABA473-56A4-9140-B810-39DA1BF9A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7711" y="1946056"/>
              <a:ext cx="1417637" cy="82867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line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termination</a:t>
              </a:r>
            </a:p>
          </p:txBody>
        </p:sp>
        <p:sp>
          <p:nvSpPr>
            <p:cNvPr id="170" name="Rectangle 7">
              <a:extLst>
                <a:ext uri="{FF2B5EF4-FFF2-40B4-BE49-F238E27FC236}">
                  <a16:creationId xmlns:a16="http://schemas.microsoft.com/office/drawing/2014/main" id="{A93445FD-0A38-824D-AD5C-D69A392C9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8023" y="1673006"/>
              <a:ext cx="1152525" cy="14097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3333C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1" name="Line 10">
              <a:extLst>
                <a:ext uri="{FF2B5EF4-FFF2-40B4-BE49-F238E27FC236}">
                  <a16:creationId xmlns:a16="http://schemas.microsoft.com/office/drawing/2014/main" id="{F251D37A-1EA2-C048-A7C5-11851E5541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0223" y="2392143"/>
              <a:ext cx="190500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2" name="Line 11">
              <a:extLst>
                <a:ext uri="{FF2B5EF4-FFF2-40B4-BE49-F238E27FC236}">
                  <a16:creationId xmlns:a16="http://schemas.microsoft.com/office/drawing/2014/main" id="{E70C16AE-A78C-2644-ACA1-5A2B601BF1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3723" y="2349281"/>
              <a:ext cx="190500" cy="15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4" name="Rectangle 13">
              <a:extLst>
                <a:ext uri="{FF2B5EF4-FFF2-40B4-BE49-F238E27FC236}">
                  <a16:creationId xmlns:a16="http://schemas.microsoft.com/office/drawing/2014/main" id="{A66255F7-4CD5-DF46-8B83-7D17A0565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1361" y="1982568"/>
              <a:ext cx="1055687" cy="8286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layer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protocol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(send)</a:t>
              </a:r>
            </a:p>
          </p:txBody>
        </p:sp>
        <p:sp>
          <p:nvSpPr>
            <p:cNvPr id="175" name="Rectangle 16">
              <a:extLst>
                <a:ext uri="{FF2B5EF4-FFF2-40B4-BE49-F238E27FC236}">
                  <a16:creationId xmlns:a16="http://schemas.microsoft.com/office/drawing/2014/main" id="{DDB93494-97A6-8A4A-91E9-BC29A5AE3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318" y="1925822"/>
              <a:ext cx="1055688" cy="8286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switch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f</a:t>
              </a:r>
              <a:r>
                <a:rPr kumimoji="0" lang="en-US" altLang="en-US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abric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(</a:t>
              </a: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rate: 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NR)</a:t>
              </a:r>
            </a:p>
          </p:txBody>
        </p:sp>
        <p:grpSp>
          <p:nvGrpSpPr>
            <p:cNvPr id="176" name="Group 28">
              <a:extLst>
                <a:ext uri="{FF2B5EF4-FFF2-40B4-BE49-F238E27FC236}">
                  <a16:creationId xmlns:a16="http://schemas.microsoft.com/office/drawing/2014/main" id="{D9BF0A2B-C5F9-A740-8460-7E12116245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7523" y="1623793"/>
              <a:ext cx="1247775" cy="1504950"/>
              <a:chOff x="3180" y="909"/>
              <a:chExt cx="786" cy="948"/>
            </a:xfrm>
          </p:grpSpPr>
          <p:sp>
            <p:nvSpPr>
              <p:cNvPr id="177" name="Rectangle 8">
                <a:extLst>
                  <a:ext uri="{FF2B5EF4-FFF2-40B4-BE49-F238E27FC236}">
                    <a16:creationId xmlns:a16="http://schemas.microsoft.com/office/drawing/2014/main" id="{DD4D9539-6E74-FE4C-939B-205C9E71D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0" y="909"/>
                <a:ext cx="786" cy="948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8" name="Text Box 14">
                <a:extLst>
                  <a:ext uri="{FF2B5EF4-FFF2-40B4-BE49-F238E27FC236}">
                    <a16:creationId xmlns:a16="http://schemas.microsoft.com/office/drawing/2014/main" id="{AE54DBDF-A7F9-704B-B392-E2740194AA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2" y="917"/>
                <a:ext cx="724" cy="9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datagram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buffer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queueing</a:t>
                </a:r>
              </a:p>
            </p:txBody>
          </p:sp>
          <p:grpSp>
            <p:nvGrpSpPr>
              <p:cNvPr id="179" name="Group 17">
                <a:extLst>
                  <a:ext uri="{FF2B5EF4-FFF2-40B4-BE49-F238E27FC236}">
                    <a16:creationId xmlns:a16="http://schemas.microsoft.com/office/drawing/2014/main" id="{06F8403D-BA10-5144-A155-19FE3754BE3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60" y="1299"/>
                <a:ext cx="626" cy="295"/>
                <a:chOff x="310" y="3526"/>
                <a:chExt cx="1040" cy="457"/>
              </a:xfrm>
            </p:grpSpPr>
            <p:sp>
              <p:nvSpPr>
                <p:cNvPr id="180" name="Rectangle 18">
                  <a:extLst>
                    <a:ext uri="{FF2B5EF4-FFF2-40B4-BE49-F238E27FC236}">
                      <a16:creationId xmlns:a16="http://schemas.microsoft.com/office/drawing/2014/main" id="{9A795CC1-826F-4C44-9993-319F64F49F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0" y="3526"/>
                  <a:ext cx="1040" cy="457"/>
                </a:xfrm>
                <a:prstGeom prst="rect">
                  <a:avLst/>
                </a:prstGeom>
                <a:solidFill>
                  <a:srgbClr val="FF0000"/>
                </a:solidFill>
                <a:ln w="38100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81" name="Line 19">
                  <a:extLst>
                    <a:ext uri="{FF2B5EF4-FFF2-40B4-BE49-F238E27FC236}">
                      <a16:creationId xmlns:a16="http://schemas.microsoft.com/office/drawing/2014/main" id="{4731A973-BD75-D041-B879-015ABFDDD7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6" y="3535"/>
                  <a:ext cx="2" cy="437"/>
                </a:xfrm>
                <a:prstGeom prst="line">
                  <a:avLst/>
                </a:prstGeom>
                <a:noFill/>
                <a:ln w="38100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82" name="Line 20">
                  <a:extLst>
                    <a:ext uri="{FF2B5EF4-FFF2-40B4-BE49-F238E27FC236}">
                      <a16:creationId xmlns:a16="http://schemas.microsoft.com/office/drawing/2014/main" id="{E25B9F25-22CB-0447-9AC4-9FC92218F4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8" y="3538"/>
                  <a:ext cx="2" cy="435"/>
                </a:xfrm>
                <a:prstGeom prst="line">
                  <a:avLst/>
                </a:prstGeom>
                <a:noFill/>
                <a:ln w="38100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83" name="Line 21">
                  <a:extLst>
                    <a:ext uri="{FF2B5EF4-FFF2-40B4-BE49-F238E27FC236}">
                      <a16:creationId xmlns:a16="http://schemas.microsoft.com/office/drawing/2014/main" id="{91851468-4893-D34C-9AE7-1771C894A6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1" y="3534"/>
                  <a:ext cx="2" cy="437"/>
                </a:xfrm>
                <a:prstGeom prst="line">
                  <a:avLst/>
                </a:prstGeom>
                <a:noFill/>
                <a:ln w="38100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84" name="Line 22">
                  <a:extLst>
                    <a:ext uri="{FF2B5EF4-FFF2-40B4-BE49-F238E27FC236}">
                      <a16:creationId xmlns:a16="http://schemas.microsoft.com/office/drawing/2014/main" id="{24979CFA-E6E8-6443-8031-1C8E87B15C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82" y="3535"/>
                  <a:ext cx="2" cy="437"/>
                </a:xfrm>
                <a:prstGeom prst="line">
                  <a:avLst/>
                </a:prstGeom>
                <a:noFill/>
                <a:ln w="38100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85" name="Line 23">
                  <a:extLst>
                    <a:ext uri="{FF2B5EF4-FFF2-40B4-BE49-F238E27FC236}">
                      <a16:creationId xmlns:a16="http://schemas.microsoft.com/office/drawing/2014/main" id="{DD3375EE-F46C-7845-8A16-1C39FA3943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95" y="3534"/>
                  <a:ext cx="2" cy="437"/>
                </a:xfrm>
                <a:prstGeom prst="line">
                  <a:avLst/>
                </a:prstGeom>
                <a:noFill/>
                <a:ln w="38100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86" name="Line 24">
                  <a:extLst>
                    <a:ext uri="{FF2B5EF4-FFF2-40B4-BE49-F238E27FC236}">
                      <a16:creationId xmlns:a16="http://schemas.microsoft.com/office/drawing/2014/main" id="{2CF7F543-916F-574B-9CF5-E75F82B8E6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06" y="3534"/>
                  <a:ext cx="2" cy="437"/>
                </a:xfrm>
                <a:prstGeom prst="line">
                  <a:avLst/>
                </a:prstGeom>
                <a:noFill/>
                <a:ln w="38100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87" name="Line 25">
                  <a:extLst>
                    <a:ext uri="{FF2B5EF4-FFF2-40B4-BE49-F238E27FC236}">
                      <a16:creationId xmlns:a16="http://schemas.microsoft.com/office/drawing/2014/main" id="{5571B680-4F31-6A43-B505-CB421081C0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21" y="3535"/>
                  <a:ext cx="2" cy="437"/>
                </a:xfrm>
                <a:prstGeom prst="line">
                  <a:avLst/>
                </a:prstGeom>
                <a:noFill/>
                <a:ln w="38100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88" name="Line 26">
                  <a:extLst>
                    <a:ext uri="{FF2B5EF4-FFF2-40B4-BE49-F238E27FC236}">
                      <a16:creationId xmlns:a16="http://schemas.microsoft.com/office/drawing/2014/main" id="{87E5063B-F80B-F542-9BC3-D9BE9AAED9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29" y="3538"/>
                  <a:ext cx="2" cy="435"/>
                </a:xfrm>
                <a:prstGeom prst="line">
                  <a:avLst/>
                </a:prstGeom>
                <a:noFill/>
                <a:ln w="38100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sp>
          <p:nvSpPr>
            <p:cNvPr id="189" name="Line 27">
              <a:extLst>
                <a:ext uri="{FF2B5EF4-FFF2-40B4-BE49-F238E27FC236}">
                  <a16:creationId xmlns:a16="http://schemas.microsoft.com/office/drawing/2014/main" id="{AC914BE7-EF9D-D444-B3B1-4333D5182D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8016" y="1579418"/>
              <a:ext cx="0" cy="16459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0" name="Line 9">
              <a:extLst>
                <a:ext uri="{FF2B5EF4-FFF2-40B4-BE49-F238E27FC236}">
                  <a16:creationId xmlns:a16="http://schemas.microsoft.com/office/drawing/2014/main" id="{CBD25FB7-BD31-354A-B607-0A105E81B2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60598" y="2435006"/>
              <a:ext cx="92551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2077A03-5191-4C4E-9229-0F4C5ED20B83}"/>
                </a:ext>
              </a:extLst>
            </p:cNvPr>
            <p:cNvCxnSpPr/>
            <p:nvPr/>
          </p:nvCxnSpPr>
          <p:spPr>
            <a:xfrm>
              <a:off x="6846225" y="2394066"/>
              <a:ext cx="1030778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49EDB8-5525-2E4A-8DBC-6D03E6692746}"/>
                </a:ext>
              </a:extLst>
            </p:cNvPr>
            <p:cNvSpPr txBox="1"/>
            <p:nvPr/>
          </p:nvSpPr>
          <p:spPr>
            <a:xfrm flipH="1">
              <a:off x="7215448" y="2377441"/>
              <a:ext cx="3158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</a:p>
          </p:txBody>
        </p:sp>
      </p:grpSp>
      <p:sp>
        <p:nvSpPr>
          <p:cNvPr id="39" name="Slide Number Placeholder 4">
            <a:extLst>
              <a:ext uri="{FF2B5EF4-FFF2-40B4-BE49-F238E27FC236}">
                <a16:creationId xmlns:a16="http://schemas.microsoft.com/office/drawing/2014/main" id="{00A3717F-1F0F-FC43-A1DA-5E87871F0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73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Output port queuing</a:t>
            </a:r>
            <a:endParaRPr lang="en-US" dirty="0"/>
          </a:p>
        </p:txBody>
      </p:sp>
      <p:grpSp>
        <p:nvGrpSpPr>
          <p:cNvPr id="109" name="Group 78">
            <a:extLst>
              <a:ext uri="{FF2B5EF4-FFF2-40B4-BE49-F238E27FC236}">
                <a16:creationId xmlns:a16="http://schemas.microsoft.com/office/drawing/2014/main" id="{082D51D0-D1D3-A942-9BB2-2D4682B56DD8}"/>
              </a:ext>
            </a:extLst>
          </p:cNvPr>
          <p:cNvGrpSpPr>
            <a:grpSpLocks/>
          </p:cNvGrpSpPr>
          <p:nvPr/>
        </p:nvGrpSpPr>
        <p:grpSpPr bwMode="auto">
          <a:xfrm>
            <a:off x="2375414" y="1576437"/>
            <a:ext cx="7412037" cy="2870200"/>
            <a:chOff x="550" y="931"/>
            <a:chExt cx="4669" cy="1808"/>
          </a:xfrm>
        </p:grpSpPr>
        <p:grpSp>
          <p:nvGrpSpPr>
            <p:cNvPr id="110" name="Group 29">
              <a:extLst>
                <a:ext uri="{FF2B5EF4-FFF2-40B4-BE49-F238E27FC236}">
                  <a16:creationId xmlns:a16="http://schemas.microsoft.com/office/drawing/2014/main" id="{A3EB5D9E-72A3-7745-8A3E-36D91FF392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9" y="948"/>
              <a:ext cx="2099" cy="1356"/>
              <a:chOff x="523" y="976"/>
              <a:chExt cx="2099" cy="1356"/>
            </a:xfrm>
          </p:grpSpPr>
          <p:sp>
            <p:nvSpPr>
              <p:cNvPr id="159" name="Rectangle 6">
                <a:extLst>
                  <a:ext uri="{FF2B5EF4-FFF2-40B4-BE49-F238E27FC236}">
                    <a16:creationId xmlns:a16="http://schemas.microsoft.com/office/drawing/2014/main" id="{D8B6A1DB-471C-CC4C-A15D-8F1744B84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8" y="976"/>
                <a:ext cx="745" cy="135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60" name="Group 10">
                <a:extLst>
                  <a:ext uri="{FF2B5EF4-FFF2-40B4-BE49-F238E27FC236}">
                    <a16:creationId xmlns:a16="http://schemas.microsoft.com/office/drawing/2014/main" id="{CF011BEC-3BD8-724A-930F-DF1BD144E0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4" y="997"/>
                <a:ext cx="249" cy="1295"/>
                <a:chOff x="748" y="997"/>
                <a:chExt cx="249" cy="1295"/>
              </a:xfrm>
            </p:grpSpPr>
            <p:sp>
              <p:nvSpPr>
                <p:cNvPr id="204" name="Rectangle 7">
                  <a:extLst>
                    <a:ext uri="{FF2B5EF4-FFF2-40B4-BE49-F238E27FC236}">
                      <a16:creationId xmlns:a16="http://schemas.microsoft.com/office/drawing/2014/main" id="{0ECFBAAE-DF3A-A940-A3AE-05CA1F501F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38" cy="35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05" name="Rectangle 8">
                  <a:extLst>
                    <a:ext uri="{FF2B5EF4-FFF2-40B4-BE49-F238E27FC236}">
                      <a16:creationId xmlns:a16="http://schemas.microsoft.com/office/drawing/2014/main" id="{E7A662AD-6DCF-F34A-A047-07F4B580C1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38" cy="35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06" name="Rectangle 9">
                  <a:extLst>
                    <a:ext uri="{FF2B5EF4-FFF2-40B4-BE49-F238E27FC236}">
                      <a16:creationId xmlns:a16="http://schemas.microsoft.com/office/drawing/2014/main" id="{9926E030-FA12-C74C-949A-473AE1056F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8" y="1940"/>
                  <a:ext cx="238" cy="35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61" name="Group 11">
                <a:extLst>
                  <a:ext uri="{FF2B5EF4-FFF2-40B4-BE49-F238E27FC236}">
                    <a16:creationId xmlns:a16="http://schemas.microsoft.com/office/drawing/2014/main" id="{2DAF4907-42BF-A548-B33A-D2FBEF2C97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09" y="1002"/>
                <a:ext cx="249" cy="1295"/>
                <a:chOff x="748" y="997"/>
                <a:chExt cx="249" cy="1295"/>
              </a:xfrm>
            </p:grpSpPr>
            <p:sp>
              <p:nvSpPr>
                <p:cNvPr id="201" name="Rectangle 12">
                  <a:extLst>
                    <a:ext uri="{FF2B5EF4-FFF2-40B4-BE49-F238E27FC236}">
                      <a16:creationId xmlns:a16="http://schemas.microsoft.com/office/drawing/2014/main" id="{CD600951-D32E-2F4A-8B8D-2BC1898E47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38" cy="352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02" name="Rectangle 13">
                  <a:extLst>
                    <a:ext uri="{FF2B5EF4-FFF2-40B4-BE49-F238E27FC236}">
                      <a16:creationId xmlns:a16="http://schemas.microsoft.com/office/drawing/2014/main" id="{349846DD-5315-9F46-A3D4-630D59325A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38" cy="352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3333CC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03" name="Rectangle 14">
                  <a:extLst>
                    <a:ext uri="{FF2B5EF4-FFF2-40B4-BE49-F238E27FC236}">
                      <a16:creationId xmlns:a16="http://schemas.microsoft.com/office/drawing/2014/main" id="{AE0A909B-B320-604A-89A1-1760A69BDA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8" y="1940"/>
                  <a:ext cx="238" cy="352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008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162" name="Line 15">
                <a:extLst>
                  <a:ext uri="{FF2B5EF4-FFF2-40B4-BE49-F238E27FC236}">
                    <a16:creationId xmlns:a16="http://schemas.microsoft.com/office/drawing/2014/main" id="{B4E57E31-441A-7241-9895-1E601460DF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6" y="1180"/>
                <a:ext cx="1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3" name="Line 16">
                <a:extLst>
                  <a:ext uri="{FF2B5EF4-FFF2-40B4-BE49-F238E27FC236}">
                    <a16:creationId xmlns:a16="http://schemas.microsoft.com/office/drawing/2014/main" id="{51B07D47-E6CB-8D41-85B6-448EE5F8F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0" y="1645"/>
                <a:ext cx="1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4" name="Line 17">
                <a:extLst>
                  <a:ext uri="{FF2B5EF4-FFF2-40B4-BE49-F238E27FC236}">
                    <a16:creationId xmlns:a16="http://schemas.microsoft.com/office/drawing/2014/main" id="{1BA71812-14CA-334D-B6DE-FC0BBC8501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0" y="2119"/>
                <a:ext cx="1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5" name="Line 18">
                <a:extLst>
                  <a:ext uri="{FF2B5EF4-FFF2-40B4-BE49-F238E27FC236}">
                    <a16:creationId xmlns:a16="http://schemas.microsoft.com/office/drawing/2014/main" id="{87EC818D-2CED-6445-96A3-B864E22C9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4" y="1164"/>
                <a:ext cx="1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6" name="Line 19">
                <a:extLst>
                  <a:ext uri="{FF2B5EF4-FFF2-40B4-BE49-F238E27FC236}">
                    <a16:creationId xmlns:a16="http://schemas.microsoft.com/office/drawing/2014/main" id="{3FC82DB6-CD3B-1043-B270-4880E4F38C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8" y="1629"/>
                <a:ext cx="1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7" name="Line 20">
                <a:extLst>
                  <a:ext uri="{FF2B5EF4-FFF2-40B4-BE49-F238E27FC236}">
                    <a16:creationId xmlns:a16="http://schemas.microsoft.com/office/drawing/2014/main" id="{291916CC-CF8D-0C43-904A-57618DC524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8" y="2103"/>
                <a:ext cx="1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93" name="Group 24">
                <a:extLst>
                  <a:ext uri="{FF2B5EF4-FFF2-40B4-BE49-F238E27FC236}">
                    <a16:creationId xmlns:a16="http://schemas.microsoft.com/office/drawing/2014/main" id="{8685B4BD-95B3-D548-8A50-02AB19D73F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3" y="1169"/>
                <a:ext cx="288" cy="939"/>
                <a:chOff x="-60" y="1148"/>
                <a:chExt cx="168" cy="939"/>
              </a:xfrm>
            </p:grpSpPr>
            <p:sp>
              <p:nvSpPr>
                <p:cNvPr id="198" name="Line 21">
                  <a:extLst>
                    <a:ext uri="{FF2B5EF4-FFF2-40B4-BE49-F238E27FC236}">
                      <a16:creationId xmlns:a16="http://schemas.microsoft.com/office/drawing/2014/main" id="{695AD499-8E12-5F4D-B492-77637F16E7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99" name="Line 22">
                  <a:extLst>
                    <a:ext uri="{FF2B5EF4-FFF2-40B4-BE49-F238E27FC236}">
                      <a16:creationId xmlns:a16="http://schemas.microsoft.com/office/drawing/2014/main" id="{6D509BF4-A289-5848-B0EC-FF37900D68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0" y="1613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00" name="Line 23">
                  <a:extLst>
                    <a:ext uri="{FF2B5EF4-FFF2-40B4-BE49-F238E27FC236}">
                      <a16:creationId xmlns:a16="http://schemas.microsoft.com/office/drawing/2014/main" id="{77D1F46B-8487-0443-B204-6D39A32CAC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94" name="Group 25">
                <a:extLst>
                  <a:ext uri="{FF2B5EF4-FFF2-40B4-BE49-F238E27FC236}">
                    <a16:creationId xmlns:a16="http://schemas.microsoft.com/office/drawing/2014/main" id="{8CC26DE9-2259-C249-BCBA-49FB43CFAD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34" y="1173"/>
                <a:ext cx="288" cy="939"/>
                <a:chOff x="-60" y="1148"/>
                <a:chExt cx="168" cy="939"/>
              </a:xfrm>
            </p:grpSpPr>
            <p:sp>
              <p:nvSpPr>
                <p:cNvPr id="195" name="Line 26">
                  <a:extLst>
                    <a:ext uri="{FF2B5EF4-FFF2-40B4-BE49-F238E27FC236}">
                      <a16:creationId xmlns:a16="http://schemas.microsoft.com/office/drawing/2014/main" id="{CAC9505F-8DFC-D849-A39D-F3F19EF2D5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96" name="Line 27">
                  <a:extLst>
                    <a:ext uri="{FF2B5EF4-FFF2-40B4-BE49-F238E27FC236}">
                      <a16:creationId xmlns:a16="http://schemas.microsoft.com/office/drawing/2014/main" id="{55359C2D-B6B3-3344-987F-A1ADCD12D9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0" y="1613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97" name="Line 28">
                  <a:extLst>
                    <a:ext uri="{FF2B5EF4-FFF2-40B4-BE49-F238E27FC236}">
                      <a16:creationId xmlns:a16="http://schemas.microsoft.com/office/drawing/2014/main" id="{5F30395D-D362-F345-A3BD-DBCBEAE6AE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grpSp>
          <p:nvGrpSpPr>
            <p:cNvPr id="111" name="Group 30">
              <a:extLst>
                <a:ext uri="{FF2B5EF4-FFF2-40B4-BE49-F238E27FC236}">
                  <a16:creationId xmlns:a16="http://schemas.microsoft.com/office/drawing/2014/main" id="{87B52D43-752A-3147-8555-38567E7FAD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931"/>
              <a:ext cx="2099" cy="1356"/>
              <a:chOff x="523" y="976"/>
              <a:chExt cx="2099" cy="1356"/>
            </a:xfrm>
          </p:grpSpPr>
          <p:sp>
            <p:nvSpPr>
              <p:cNvPr id="133" name="Rectangle 31">
                <a:extLst>
                  <a:ext uri="{FF2B5EF4-FFF2-40B4-BE49-F238E27FC236}">
                    <a16:creationId xmlns:a16="http://schemas.microsoft.com/office/drawing/2014/main" id="{01131CB9-416C-BC46-84D2-855A2BA959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8" y="976"/>
                <a:ext cx="745" cy="135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34" name="Group 32">
                <a:extLst>
                  <a:ext uri="{FF2B5EF4-FFF2-40B4-BE49-F238E27FC236}">
                    <a16:creationId xmlns:a16="http://schemas.microsoft.com/office/drawing/2014/main" id="{A51BEB8E-CB78-6343-AB5B-0FAAD83DDB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4" y="997"/>
                <a:ext cx="249" cy="1295"/>
                <a:chOff x="748" y="997"/>
                <a:chExt cx="249" cy="1295"/>
              </a:xfrm>
            </p:grpSpPr>
            <p:sp>
              <p:nvSpPr>
                <p:cNvPr id="156" name="Rectangle 33">
                  <a:extLst>
                    <a:ext uri="{FF2B5EF4-FFF2-40B4-BE49-F238E27FC236}">
                      <a16:creationId xmlns:a16="http://schemas.microsoft.com/office/drawing/2014/main" id="{1D2E2A7A-D30D-664E-A612-0857B3D0E4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38" cy="35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57" name="Rectangle 34">
                  <a:extLst>
                    <a:ext uri="{FF2B5EF4-FFF2-40B4-BE49-F238E27FC236}">
                      <a16:creationId xmlns:a16="http://schemas.microsoft.com/office/drawing/2014/main" id="{8E72E2CC-79B7-6543-BC67-FF039A8E2F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38" cy="35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58" name="Rectangle 35">
                  <a:extLst>
                    <a:ext uri="{FF2B5EF4-FFF2-40B4-BE49-F238E27FC236}">
                      <a16:creationId xmlns:a16="http://schemas.microsoft.com/office/drawing/2014/main" id="{30FE5ACD-D95D-574F-9366-5EFC8A7E18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8" y="1940"/>
                  <a:ext cx="238" cy="35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35" name="Group 36">
                <a:extLst>
                  <a:ext uri="{FF2B5EF4-FFF2-40B4-BE49-F238E27FC236}">
                    <a16:creationId xmlns:a16="http://schemas.microsoft.com/office/drawing/2014/main" id="{5C3DD79B-12CD-B541-8D50-5DBDCC7A60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09" y="1002"/>
                <a:ext cx="249" cy="1295"/>
                <a:chOff x="748" y="997"/>
                <a:chExt cx="249" cy="1295"/>
              </a:xfrm>
            </p:grpSpPr>
            <p:sp>
              <p:nvSpPr>
                <p:cNvPr id="153" name="Rectangle 37">
                  <a:extLst>
                    <a:ext uri="{FF2B5EF4-FFF2-40B4-BE49-F238E27FC236}">
                      <a16:creationId xmlns:a16="http://schemas.microsoft.com/office/drawing/2014/main" id="{0D165B5C-42F0-7146-AA7F-E468E41E99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38" cy="352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54" name="Rectangle 38">
                  <a:extLst>
                    <a:ext uri="{FF2B5EF4-FFF2-40B4-BE49-F238E27FC236}">
                      <a16:creationId xmlns:a16="http://schemas.microsoft.com/office/drawing/2014/main" id="{75AA2AC8-0434-1D42-B745-912205EEB8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38" cy="352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3333CC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55" name="Rectangle 39">
                  <a:extLst>
                    <a:ext uri="{FF2B5EF4-FFF2-40B4-BE49-F238E27FC236}">
                      <a16:creationId xmlns:a16="http://schemas.microsoft.com/office/drawing/2014/main" id="{53CBA0BE-8E05-424B-B90D-1C4E2ED729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8" y="1940"/>
                  <a:ext cx="238" cy="352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008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136" name="Line 40">
                <a:extLst>
                  <a:ext uri="{FF2B5EF4-FFF2-40B4-BE49-F238E27FC236}">
                    <a16:creationId xmlns:a16="http://schemas.microsoft.com/office/drawing/2014/main" id="{414D90B8-DEBE-B84E-92C6-CBB94C405F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6" y="1180"/>
                <a:ext cx="1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7" name="Line 41">
                <a:extLst>
                  <a:ext uri="{FF2B5EF4-FFF2-40B4-BE49-F238E27FC236}">
                    <a16:creationId xmlns:a16="http://schemas.microsoft.com/office/drawing/2014/main" id="{193F439E-A0CB-BE4E-A767-399A338483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0" y="1645"/>
                <a:ext cx="1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8" name="Line 42">
                <a:extLst>
                  <a:ext uri="{FF2B5EF4-FFF2-40B4-BE49-F238E27FC236}">
                    <a16:creationId xmlns:a16="http://schemas.microsoft.com/office/drawing/2014/main" id="{07DC5438-65CD-8040-9C95-EB788FCACA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0" y="2119"/>
                <a:ext cx="1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9" name="Line 43">
                <a:extLst>
                  <a:ext uri="{FF2B5EF4-FFF2-40B4-BE49-F238E27FC236}">
                    <a16:creationId xmlns:a16="http://schemas.microsoft.com/office/drawing/2014/main" id="{EC6AC95C-A7B2-8D45-BDD7-51C70380F2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4" y="1164"/>
                <a:ext cx="1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40" name="Line 44">
                <a:extLst>
                  <a:ext uri="{FF2B5EF4-FFF2-40B4-BE49-F238E27FC236}">
                    <a16:creationId xmlns:a16="http://schemas.microsoft.com/office/drawing/2014/main" id="{391784A2-88F1-CF43-B836-438D26F35D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8" y="1629"/>
                <a:ext cx="1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41" name="Line 45">
                <a:extLst>
                  <a:ext uri="{FF2B5EF4-FFF2-40B4-BE49-F238E27FC236}">
                    <a16:creationId xmlns:a16="http://schemas.microsoft.com/office/drawing/2014/main" id="{E4BF36D2-171F-B148-8431-04035400B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8" y="2103"/>
                <a:ext cx="1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45" name="Group 46">
                <a:extLst>
                  <a:ext uri="{FF2B5EF4-FFF2-40B4-BE49-F238E27FC236}">
                    <a16:creationId xmlns:a16="http://schemas.microsoft.com/office/drawing/2014/main" id="{6A23E468-2FC0-D842-99E6-C85245510E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3" y="1169"/>
                <a:ext cx="288" cy="939"/>
                <a:chOff x="-60" y="1148"/>
                <a:chExt cx="168" cy="939"/>
              </a:xfrm>
            </p:grpSpPr>
            <p:sp>
              <p:nvSpPr>
                <p:cNvPr id="150" name="Line 47">
                  <a:extLst>
                    <a:ext uri="{FF2B5EF4-FFF2-40B4-BE49-F238E27FC236}">
                      <a16:creationId xmlns:a16="http://schemas.microsoft.com/office/drawing/2014/main" id="{46B8DCC8-C78E-5946-97FA-DF37A5D122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51" name="Line 48">
                  <a:extLst>
                    <a:ext uri="{FF2B5EF4-FFF2-40B4-BE49-F238E27FC236}">
                      <a16:creationId xmlns:a16="http://schemas.microsoft.com/office/drawing/2014/main" id="{CDDE8C10-BFA8-D045-BFE9-3D6F6089A7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0" y="1613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52" name="Line 49">
                  <a:extLst>
                    <a:ext uri="{FF2B5EF4-FFF2-40B4-BE49-F238E27FC236}">
                      <a16:creationId xmlns:a16="http://schemas.microsoft.com/office/drawing/2014/main" id="{39539C18-A10C-DB44-A87D-DDBFE4B9A7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46" name="Group 50">
                <a:extLst>
                  <a:ext uri="{FF2B5EF4-FFF2-40B4-BE49-F238E27FC236}">
                    <a16:creationId xmlns:a16="http://schemas.microsoft.com/office/drawing/2014/main" id="{C5C5F675-53F5-C345-BF7D-D175E0816F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34" y="1173"/>
                <a:ext cx="288" cy="939"/>
                <a:chOff x="-60" y="1148"/>
                <a:chExt cx="168" cy="939"/>
              </a:xfrm>
            </p:grpSpPr>
            <p:sp>
              <p:nvSpPr>
                <p:cNvPr id="147" name="Line 51">
                  <a:extLst>
                    <a:ext uri="{FF2B5EF4-FFF2-40B4-BE49-F238E27FC236}">
                      <a16:creationId xmlns:a16="http://schemas.microsoft.com/office/drawing/2014/main" id="{98C13E3B-D516-B947-BE59-93C8B104F3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48" name="Line 52">
                  <a:extLst>
                    <a:ext uri="{FF2B5EF4-FFF2-40B4-BE49-F238E27FC236}">
                      <a16:creationId xmlns:a16="http://schemas.microsoft.com/office/drawing/2014/main" id="{CE252363-458C-C941-BAB9-6BC53DD18A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0" y="1613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49" name="Line 53">
                  <a:extLst>
                    <a:ext uri="{FF2B5EF4-FFF2-40B4-BE49-F238E27FC236}">
                      <a16:creationId xmlns:a16="http://schemas.microsoft.com/office/drawing/2014/main" id="{D9F4BF94-F778-5040-8CC6-996F2BF703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sp>
          <p:nvSpPr>
            <p:cNvPr id="112" name="Rectangle 54">
              <a:extLst>
                <a:ext uri="{FF2B5EF4-FFF2-40B4-BE49-F238E27FC236}">
                  <a16:creationId xmlns:a16="http://schemas.microsoft.com/office/drawing/2014/main" id="{6533D250-EDC5-4146-A678-D8717156F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" y="1012"/>
              <a:ext cx="175" cy="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3" name="Rectangle 55">
              <a:extLst>
                <a:ext uri="{FF2B5EF4-FFF2-40B4-BE49-F238E27FC236}">
                  <a16:creationId xmlns:a16="http://schemas.microsoft.com/office/drawing/2014/main" id="{733150BE-256C-9945-B7EB-CAF89F9D7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" y="1494"/>
              <a:ext cx="175" cy="98"/>
            </a:xfrm>
            <a:prstGeom prst="rect">
              <a:avLst/>
            </a:prstGeom>
            <a:solidFill>
              <a:srgbClr val="0000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4" name="Rectangle 56">
              <a:extLst>
                <a:ext uri="{FF2B5EF4-FFF2-40B4-BE49-F238E27FC236}">
                  <a16:creationId xmlns:a16="http://schemas.microsoft.com/office/drawing/2014/main" id="{DCF223E2-6636-B042-B0AB-7F418AF1C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4" y="1969"/>
              <a:ext cx="175" cy="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5" name="Rectangle 57">
              <a:extLst>
                <a:ext uri="{FF2B5EF4-FFF2-40B4-BE49-F238E27FC236}">
                  <a16:creationId xmlns:a16="http://schemas.microsoft.com/office/drawing/2014/main" id="{42A5E003-C01F-464E-BA40-0D2180E7A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" y="1017"/>
              <a:ext cx="175" cy="98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6" name="Rectangle 58">
              <a:extLst>
                <a:ext uri="{FF2B5EF4-FFF2-40B4-BE49-F238E27FC236}">
                  <a16:creationId xmlns:a16="http://schemas.microsoft.com/office/drawing/2014/main" id="{AF8A4BDE-7DE0-5D4B-BAF3-25D6FE49F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" y="1953"/>
              <a:ext cx="175" cy="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7" name="Line 60">
              <a:extLst>
                <a:ext uri="{FF2B5EF4-FFF2-40B4-BE49-F238E27FC236}">
                  <a16:creationId xmlns:a16="http://schemas.microsoft.com/office/drawing/2014/main" id="{96A833D6-A794-2B49-A8B8-2E8C1DECA3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5" y="1054"/>
              <a:ext cx="1026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8" name="Freeform 62">
              <a:extLst>
                <a:ext uri="{FF2B5EF4-FFF2-40B4-BE49-F238E27FC236}">
                  <a16:creationId xmlns:a16="http://schemas.microsoft.com/office/drawing/2014/main" id="{7BD68626-6CAA-5243-9905-C91EECAD0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6" y="1285"/>
              <a:ext cx="967" cy="735"/>
            </a:xfrm>
            <a:custGeom>
              <a:avLst/>
              <a:gdLst>
                <a:gd name="T0" fmla="*/ 0 w 967"/>
                <a:gd name="T1" fmla="*/ 733 h 735"/>
                <a:gd name="T2" fmla="*/ 522 w 967"/>
                <a:gd name="T3" fmla="*/ 735 h 735"/>
                <a:gd name="T4" fmla="*/ 967 w 967"/>
                <a:gd name="T5" fmla="*/ 0 h 735"/>
                <a:gd name="T6" fmla="*/ 0 60000 65536"/>
                <a:gd name="T7" fmla="*/ 0 60000 65536"/>
                <a:gd name="T8" fmla="*/ 0 60000 65536"/>
                <a:gd name="T9" fmla="*/ 0 w 967"/>
                <a:gd name="T10" fmla="*/ 0 h 735"/>
                <a:gd name="T11" fmla="*/ 967 w 967"/>
                <a:gd name="T12" fmla="*/ 735 h 7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7" h="735">
                  <a:moveTo>
                    <a:pt x="0" y="733"/>
                  </a:moveTo>
                  <a:lnTo>
                    <a:pt x="522" y="735"/>
                  </a:lnTo>
                  <a:lnTo>
                    <a:pt x="967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9" name="Text Box 63">
              <a:extLst>
                <a:ext uri="{FF2B5EF4-FFF2-40B4-BE49-F238E27FC236}">
                  <a16:creationId xmlns:a16="http://schemas.microsoft.com/office/drawing/2014/main" id="{604F0A70-4585-C940-BDA5-31DD439A51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3" y="2335"/>
              <a:ext cx="154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at </a:t>
              </a:r>
              <a:r>
                <a:rPr kumimoji="0" lang="en-US" altLang="en-US" sz="18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t,</a:t>
              </a: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packets more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from input to output</a:t>
              </a:r>
              <a:endParaRPr kumimoji="0" lang="en-US" altLang="en-US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0" name="Text Box 64">
              <a:extLst>
                <a:ext uri="{FF2B5EF4-FFF2-40B4-BE49-F238E27FC236}">
                  <a16:creationId xmlns:a16="http://schemas.microsoft.com/office/drawing/2014/main" id="{96BB623D-5AC2-324A-9F19-41604686D0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4" y="2325"/>
              <a:ext cx="154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one packet time later</a:t>
              </a:r>
              <a:endParaRPr kumimoji="0" lang="en-US" altLang="en-US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1" name="Text Box 66">
              <a:extLst>
                <a:ext uri="{FF2B5EF4-FFF2-40B4-BE49-F238E27FC236}">
                  <a16:creationId xmlns:a16="http://schemas.microsoft.com/office/drawing/2014/main" id="{7BEE8A84-29FF-8A46-80DB-4C86D5CEDC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545"/>
              <a:ext cx="47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switch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fabric</a:t>
              </a:r>
            </a:p>
          </p:txBody>
        </p:sp>
        <p:sp>
          <p:nvSpPr>
            <p:cNvPr id="122" name="Text Box 67">
              <a:extLst>
                <a:ext uri="{FF2B5EF4-FFF2-40B4-BE49-F238E27FC236}">
                  <a16:creationId xmlns:a16="http://schemas.microsoft.com/office/drawing/2014/main" id="{E29AC416-78AA-EF47-B951-CE10628CE8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5" y="1479"/>
              <a:ext cx="47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switch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fabric</a:t>
              </a:r>
            </a:p>
          </p:txBody>
        </p:sp>
        <p:sp>
          <p:nvSpPr>
            <p:cNvPr id="123" name="Rectangle 68">
              <a:extLst>
                <a:ext uri="{FF2B5EF4-FFF2-40B4-BE49-F238E27FC236}">
                  <a16:creationId xmlns:a16="http://schemas.microsoft.com/office/drawing/2014/main" id="{EBBED845-CC7D-A448-A26A-9D83004FB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6" y="972"/>
              <a:ext cx="175" cy="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4" name="Rectangle 69">
              <a:extLst>
                <a:ext uri="{FF2B5EF4-FFF2-40B4-BE49-F238E27FC236}">
                  <a16:creationId xmlns:a16="http://schemas.microsoft.com/office/drawing/2014/main" id="{B9035B93-B30D-CE44-9DA1-9C70506C0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6" y="1497"/>
              <a:ext cx="175" cy="98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5" name="Rectangle 70">
              <a:extLst>
                <a:ext uri="{FF2B5EF4-FFF2-40B4-BE49-F238E27FC236}">
                  <a16:creationId xmlns:a16="http://schemas.microsoft.com/office/drawing/2014/main" id="{5810B19B-3BE7-A24D-B82A-414C00ADC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3" y="1099"/>
              <a:ext cx="175" cy="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6" name="Rectangle 71">
              <a:extLst>
                <a:ext uri="{FF2B5EF4-FFF2-40B4-BE49-F238E27FC236}">
                  <a16:creationId xmlns:a16="http://schemas.microsoft.com/office/drawing/2014/main" id="{6B5B1987-5B94-E443-9D49-E20CCF048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5" y="1001"/>
              <a:ext cx="175" cy="98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7" name="Rectangle 72">
              <a:extLst>
                <a:ext uri="{FF2B5EF4-FFF2-40B4-BE49-F238E27FC236}">
                  <a16:creationId xmlns:a16="http://schemas.microsoft.com/office/drawing/2014/main" id="{6534AE61-2C02-FF40-9B6B-178907698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4" y="1965"/>
              <a:ext cx="175" cy="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8" name="Freeform 73">
              <a:extLst>
                <a:ext uri="{FF2B5EF4-FFF2-40B4-BE49-F238E27FC236}">
                  <a16:creationId xmlns:a16="http://schemas.microsoft.com/office/drawing/2014/main" id="{1E7AE224-FE87-FB4E-B36B-C15E6C5CA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2" y="1261"/>
              <a:ext cx="967" cy="735"/>
            </a:xfrm>
            <a:custGeom>
              <a:avLst/>
              <a:gdLst>
                <a:gd name="T0" fmla="*/ 0 w 967"/>
                <a:gd name="T1" fmla="*/ 733 h 735"/>
                <a:gd name="T2" fmla="*/ 522 w 967"/>
                <a:gd name="T3" fmla="*/ 735 h 735"/>
                <a:gd name="T4" fmla="*/ 967 w 967"/>
                <a:gd name="T5" fmla="*/ 0 h 735"/>
                <a:gd name="T6" fmla="*/ 0 60000 65536"/>
                <a:gd name="T7" fmla="*/ 0 60000 65536"/>
                <a:gd name="T8" fmla="*/ 0 60000 65536"/>
                <a:gd name="T9" fmla="*/ 0 w 967"/>
                <a:gd name="T10" fmla="*/ 0 h 735"/>
                <a:gd name="T11" fmla="*/ 967 w 967"/>
                <a:gd name="T12" fmla="*/ 735 h 7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7" h="735">
                  <a:moveTo>
                    <a:pt x="0" y="733"/>
                  </a:moveTo>
                  <a:lnTo>
                    <a:pt x="522" y="735"/>
                  </a:lnTo>
                  <a:lnTo>
                    <a:pt x="967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9" name="Freeform 74">
              <a:extLst>
                <a:ext uri="{FF2B5EF4-FFF2-40B4-BE49-F238E27FC236}">
                  <a16:creationId xmlns:a16="http://schemas.microsoft.com/office/drawing/2014/main" id="{2CC15758-62B6-7548-9E59-821BE4E8E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9" y="1051"/>
              <a:ext cx="988" cy="951"/>
            </a:xfrm>
            <a:custGeom>
              <a:avLst/>
              <a:gdLst>
                <a:gd name="T0" fmla="*/ 0 w 1002"/>
                <a:gd name="T1" fmla="*/ 29707 h 480"/>
                <a:gd name="T2" fmla="*/ 429 w 1002"/>
                <a:gd name="T3" fmla="*/ 0 h 480"/>
                <a:gd name="T4" fmla="*/ 822 w 1002"/>
                <a:gd name="T5" fmla="*/ 6892561 h 480"/>
                <a:gd name="T6" fmla="*/ 0 60000 65536"/>
                <a:gd name="T7" fmla="*/ 0 60000 65536"/>
                <a:gd name="T8" fmla="*/ 0 60000 65536"/>
                <a:gd name="T9" fmla="*/ 0 w 1002"/>
                <a:gd name="T10" fmla="*/ 0 h 480"/>
                <a:gd name="T11" fmla="*/ 1002 w 1002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2" h="480">
                  <a:moveTo>
                    <a:pt x="0" y="2"/>
                  </a:moveTo>
                  <a:lnTo>
                    <a:pt x="522" y="0"/>
                  </a:lnTo>
                  <a:lnTo>
                    <a:pt x="1002" y="480"/>
                  </a:lnTo>
                </a:path>
              </a:pathLst>
            </a:custGeom>
            <a:noFill/>
            <a:ln w="28575" cap="flat" cmpd="sng">
              <a:solidFill>
                <a:srgbClr val="008000"/>
              </a:solidFill>
              <a:prstDash val="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0" name="Line 75">
              <a:extLst>
                <a:ext uri="{FF2B5EF4-FFF2-40B4-BE49-F238E27FC236}">
                  <a16:creationId xmlns:a16="http://schemas.microsoft.com/office/drawing/2014/main" id="{44597880-5DB3-2847-9281-A57CE0DEB8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8" y="1545"/>
              <a:ext cx="1012" cy="14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1" name="Rectangle 76">
              <a:extLst>
                <a:ext uri="{FF2B5EF4-FFF2-40B4-BE49-F238E27FC236}">
                  <a16:creationId xmlns:a16="http://schemas.microsoft.com/office/drawing/2014/main" id="{55AA31C1-E06E-3A4D-9D65-59BD27F99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" y="1010"/>
              <a:ext cx="175" cy="98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2" name="Rectangle 77">
              <a:extLst>
                <a:ext uri="{FF2B5EF4-FFF2-40B4-BE49-F238E27FC236}">
                  <a16:creationId xmlns:a16="http://schemas.microsoft.com/office/drawing/2014/main" id="{57ED66FB-7C4E-D94C-9C1E-E868CE831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4" y="997"/>
              <a:ext cx="175" cy="98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07" name="Rectangle 3">
            <a:extLst>
              <a:ext uri="{FF2B5EF4-FFF2-40B4-BE49-F238E27FC236}">
                <a16:creationId xmlns:a16="http://schemas.microsoft.com/office/drawing/2014/main" id="{58037103-EAF8-5B49-9CFE-A0E92B794745}"/>
              </a:ext>
            </a:extLst>
          </p:cNvPr>
          <p:cNvSpPr txBox="1">
            <a:spLocks noChangeArrowheads="1"/>
          </p:cNvSpPr>
          <p:nvPr/>
        </p:nvSpPr>
        <p:spPr>
          <a:xfrm>
            <a:off x="900868" y="4672501"/>
            <a:ext cx="10057863" cy="175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buffering when arrival rate via switch exceeds output line speed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queueing (delay) and loss due to output port buffer overflow!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sp>
        <p:nvSpPr>
          <p:cNvPr id="74" name="Slide Number Placeholder 4">
            <a:extLst>
              <a:ext uri="{FF2B5EF4-FFF2-40B4-BE49-F238E27FC236}">
                <a16:creationId xmlns:a16="http://schemas.microsoft.com/office/drawing/2014/main" id="{099ED71D-C4B2-544C-BD35-62F10A59E7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879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dirty="0"/>
              <a:t>Buffer Management</a:t>
            </a:r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017C4922-A89B-2D44-942B-27D216DF220C}"/>
              </a:ext>
            </a:extLst>
          </p:cNvPr>
          <p:cNvSpPr txBox="1">
            <a:spLocks/>
          </p:cNvSpPr>
          <p:nvPr/>
        </p:nvSpPr>
        <p:spPr>
          <a:xfrm>
            <a:off x="6654018" y="1463040"/>
            <a:ext cx="4966481" cy="5009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6538" marR="0" lvl="0" indent="-2238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buffer management: </a:t>
            </a:r>
          </a:p>
          <a:p>
            <a:pPr marL="295275" marR="0" lvl="0" indent="-2825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drop: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which packet to add, drop when buffers are full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 marL="695325" marR="0" lvl="1" indent="-231775" algn="l" defTabSz="914400" rtl="0" eaLnBrk="1" fontAlgn="auto" latinLnBrk="0" hangingPunct="1">
              <a:lnSpc>
                <a:spcPts val="2275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Gill Sans MT" panose="020B0502020104020203" pitchFamily="34" charset="77"/>
                <a:cs typeface="Gill Sans MT" panose="020B0502020104020203" pitchFamily="34" charset="77"/>
              </a:rPr>
              <a:t>tail drop: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ill Sans MT" panose="020B0502020104020203" pitchFamily="34" charset="77"/>
                <a:cs typeface="Gill Sans MT" panose="020B0502020104020203" pitchFamily="34" charset="77"/>
              </a:rPr>
              <a:t>drop arriving packet</a:t>
            </a:r>
          </a:p>
          <a:p>
            <a:pPr marL="695325" marR="0" lvl="1" indent="-231775" algn="l" defTabSz="914400" rtl="0" eaLnBrk="1" fontAlgn="auto" latinLnBrk="0" hangingPunct="1">
              <a:lnSpc>
                <a:spcPts val="2275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Gill Sans MT" panose="020B0502020104020203" pitchFamily="34" charset="77"/>
                <a:cs typeface="Gill Sans MT" panose="020B0502020104020203" pitchFamily="34" charset="77"/>
              </a:rPr>
              <a:t>priority: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ill Sans MT" panose="020B0502020104020203" pitchFamily="34" charset="77"/>
                <a:cs typeface="Gill Sans MT" panose="020B0502020104020203" pitchFamily="34" charset="77"/>
              </a:rPr>
              <a:t>drop/remove on priority basis</a:t>
            </a:r>
          </a:p>
        </p:txBody>
      </p:sp>
      <p:sp>
        <p:nvSpPr>
          <p:cNvPr id="35" name="Rectangle 5">
            <a:extLst>
              <a:ext uri="{FF2B5EF4-FFF2-40B4-BE49-F238E27FC236}">
                <a16:creationId xmlns:a16="http://schemas.microsoft.com/office/drawing/2014/main" id="{6B5E77BE-663D-0C4F-B1A0-4FE84A585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869" y="1895285"/>
            <a:ext cx="3509501" cy="1819532"/>
          </a:xfrm>
          <a:prstGeom prst="rect">
            <a:avLst/>
          </a:prstGeom>
          <a:solidFill>
            <a:srgbClr val="FFFFFF"/>
          </a:solidFill>
          <a:ln w="19050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" name="Rectangle 6">
            <a:extLst>
              <a:ext uri="{FF2B5EF4-FFF2-40B4-BE49-F238E27FC236}">
                <a16:creationId xmlns:a16="http://schemas.microsoft.com/office/drawing/2014/main" id="{5BE02A94-EF22-BA42-86FA-86D884A8E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974" y="2504234"/>
            <a:ext cx="974671" cy="621068"/>
          </a:xfrm>
          <a:prstGeom prst="rect">
            <a:avLst/>
          </a:prstGeom>
          <a:solidFill>
            <a:srgbClr val="FFFFFF"/>
          </a:solidFill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termination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7" name="Rectangle 7">
            <a:extLst>
              <a:ext uri="{FF2B5EF4-FFF2-40B4-BE49-F238E27FC236}">
                <a16:creationId xmlns:a16="http://schemas.microsoft.com/office/drawing/2014/main" id="{2D2F95B6-E152-904F-9434-1185BAD6C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9466" y="2266379"/>
            <a:ext cx="965806" cy="1100138"/>
          </a:xfrm>
          <a:prstGeom prst="rect">
            <a:avLst/>
          </a:prstGeom>
          <a:solidFill>
            <a:srgbClr val="FFFFFF"/>
          </a:solidFill>
          <a:ln w="28575">
            <a:solidFill>
              <a:srgbClr val="3333CC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8" name="Line 10">
            <a:extLst>
              <a:ext uri="{FF2B5EF4-FFF2-40B4-BE49-F238E27FC236}">
                <a16:creationId xmlns:a16="http://schemas.microsoft.com/office/drawing/2014/main" id="{1C5F0AC7-43BC-C54D-9EC4-226334C8420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0471" y="2839629"/>
            <a:ext cx="159637" cy="14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9" name="Line 11">
            <a:extLst>
              <a:ext uri="{FF2B5EF4-FFF2-40B4-BE49-F238E27FC236}">
                <a16:creationId xmlns:a16="http://schemas.microsoft.com/office/drawing/2014/main" id="{1D5DD4EA-D05C-D747-B223-1017B318E55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87933" y="2834779"/>
            <a:ext cx="159637" cy="14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1" name="Rectangle 13">
            <a:extLst>
              <a:ext uri="{FF2B5EF4-FFF2-40B4-BE49-F238E27FC236}">
                <a16:creationId xmlns:a16="http://schemas.microsoft.com/office/drawing/2014/main" id="{B95717F2-1515-C143-9500-6A8B8FCE1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7403" y="2416579"/>
            <a:ext cx="884657" cy="77654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 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layer 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protocol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(send)</a:t>
            </a:r>
          </a:p>
        </p:txBody>
      </p:sp>
      <p:sp>
        <p:nvSpPr>
          <p:cNvPr id="42" name="Rectangle 16">
            <a:extLst>
              <a:ext uri="{FF2B5EF4-FFF2-40B4-BE49-F238E27FC236}">
                <a16:creationId xmlns:a16="http://schemas.microsoft.com/office/drawing/2014/main" id="{DC955E5A-0AAE-9941-B8FE-125514F71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969" y="2208898"/>
            <a:ext cx="884658" cy="77654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switch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fabric</a:t>
            </a:r>
          </a:p>
        </p:txBody>
      </p:sp>
      <p:grpSp>
        <p:nvGrpSpPr>
          <p:cNvPr id="43" name="Group 28">
            <a:extLst>
              <a:ext uri="{FF2B5EF4-FFF2-40B4-BE49-F238E27FC236}">
                <a16:creationId xmlns:a16="http://schemas.microsoft.com/office/drawing/2014/main" id="{A1443F96-0F63-DB42-8E29-A8625BB994E0}"/>
              </a:ext>
            </a:extLst>
          </p:cNvPr>
          <p:cNvGrpSpPr>
            <a:grpSpLocks/>
          </p:cNvGrpSpPr>
          <p:nvPr/>
        </p:nvGrpSpPr>
        <p:grpSpPr bwMode="auto">
          <a:xfrm>
            <a:off x="1431729" y="2004504"/>
            <a:ext cx="1187971" cy="1614085"/>
            <a:chOff x="3132" y="858"/>
            <a:chExt cx="893" cy="1085"/>
          </a:xfrm>
        </p:grpSpPr>
        <p:sp>
          <p:nvSpPr>
            <p:cNvPr id="46" name="Rectangle 8">
              <a:extLst>
                <a:ext uri="{FF2B5EF4-FFF2-40B4-BE49-F238E27FC236}">
                  <a16:creationId xmlns:a16="http://schemas.microsoft.com/office/drawing/2014/main" id="{2FD0FF32-9B37-DC42-BD62-F82282C00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0" y="858"/>
              <a:ext cx="786" cy="108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7" name="Text Box 14">
              <a:extLst>
                <a:ext uri="{FF2B5EF4-FFF2-40B4-BE49-F238E27FC236}">
                  <a16:creationId xmlns:a16="http://schemas.microsoft.com/office/drawing/2014/main" id="{A704393B-C1D3-CB4A-8942-0AB0E7633A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2" y="883"/>
              <a:ext cx="893" cy="1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datagram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buffer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queueing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scheduling</a:t>
              </a:r>
            </a:p>
          </p:txBody>
        </p:sp>
        <p:grpSp>
          <p:nvGrpSpPr>
            <p:cNvPr id="48" name="Group 17">
              <a:extLst>
                <a:ext uri="{FF2B5EF4-FFF2-40B4-BE49-F238E27FC236}">
                  <a16:creationId xmlns:a16="http://schemas.microsoft.com/office/drawing/2014/main" id="{B0E03F2B-4025-F443-AE90-5D044032C1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0" y="1299"/>
              <a:ext cx="626" cy="295"/>
              <a:chOff x="310" y="3526"/>
              <a:chExt cx="1040" cy="457"/>
            </a:xfrm>
          </p:grpSpPr>
          <p:sp>
            <p:nvSpPr>
              <p:cNvPr id="49" name="Rectangle 18">
                <a:extLst>
                  <a:ext uri="{FF2B5EF4-FFF2-40B4-BE49-F238E27FC236}">
                    <a16:creationId xmlns:a16="http://schemas.microsoft.com/office/drawing/2014/main" id="{ECEBB9A5-BC44-7043-875E-41F3666091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" y="3526"/>
                <a:ext cx="1040" cy="457"/>
              </a:xfrm>
              <a:prstGeom prst="rect">
                <a:avLst/>
              </a:prstGeom>
              <a:solidFill>
                <a:srgbClr val="FF0000"/>
              </a:solidFill>
              <a:ln w="3810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0" name="Line 19">
                <a:extLst>
                  <a:ext uri="{FF2B5EF4-FFF2-40B4-BE49-F238E27FC236}">
                    <a16:creationId xmlns:a16="http://schemas.microsoft.com/office/drawing/2014/main" id="{0A2D0D25-7A9A-AF43-8C67-18BD8B549B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1" name="Line 20">
                <a:extLst>
                  <a:ext uri="{FF2B5EF4-FFF2-40B4-BE49-F238E27FC236}">
                    <a16:creationId xmlns:a16="http://schemas.microsoft.com/office/drawing/2014/main" id="{0A801491-494C-F54C-A6E4-4E7C15631E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8" y="3538"/>
                <a:ext cx="2" cy="435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2" name="Line 21">
                <a:extLst>
                  <a:ext uri="{FF2B5EF4-FFF2-40B4-BE49-F238E27FC236}">
                    <a16:creationId xmlns:a16="http://schemas.microsoft.com/office/drawing/2014/main" id="{EC499DCF-CBA3-D343-8D13-1CA6F6FC01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1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3" name="Line 22">
                <a:extLst>
                  <a:ext uri="{FF2B5EF4-FFF2-40B4-BE49-F238E27FC236}">
                    <a16:creationId xmlns:a16="http://schemas.microsoft.com/office/drawing/2014/main" id="{9FA94699-4903-B14C-BACD-94E12E020C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2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4" name="Line 23">
                <a:extLst>
                  <a:ext uri="{FF2B5EF4-FFF2-40B4-BE49-F238E27FC236}">
                    <a16:creationId xmlns:a16="http://schemas.microsoft.com/office/drawing/2014/main" id="{F25A4708-C3C6-F343-8219-9A6897A31D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5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5" name="Line 24">
                <a:extLst>
                  <a:ext uri="{FF2B5EF4-FFF2-40B4-BE49-F238E27FC236}">
                    <a16:creationId xmlns:a16="http://schemas.microsoft.com/office/drawing/2014/main" id="{5DE5701B-9777-304C-B2CF-4C1C0765E1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6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6" name="Line 25">
                <a:extLst>
                  <a:ext uri="{FF2B5EF4-FFF2-40B4-BE49-F238E27FC236}">
                    <a16:creationId xmlns:a16="http://schemas.microsoft.com/office/drawing/2014/main" id="{1B0F3E17-7114-524E-9BCB-69561687E2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1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7" name="Line 26">
                <a:extLst>
                  <a:ext uri="{FF2B5EF4-FFF2-40B4-BE49-F238E27FC236}">
                    <a16:creationId xmlns:a16="http://schemas.microsoft.com/office/drawing/2014/main" id="{953EF77C-6D4A-2047-A707-DF4184E009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9" y="3538"/>
                <a:ext cx="2" cy="435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44" name="Line 27">
            <a:extLst>
              <a:ext uri="{FF2B5EF4-FFF2-40B4-BE49-F238E27FC236}">
                <a16:creationId xmlns:a16="http://schemas.microsoft.com/office/drawing/2014/main" id="{40C964AE-48AA-2546-9EF3-698E815B66B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5881" y="1811700"/>
            <a:ext cx="9312" cy="2057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5" name="Line 9">
            <a:extLst>
              <a:ext uri="{FF2B5EF4-FFF2-40B4-BE49-F238E27FC236}">
                <a16:creationId xmlns:a16="http://schemas.microsoft.com/office/drawing/2014/main" id="{93D857D3-E505-7948-820C-1A4B1683F8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9229" y="2826268"/>
            <a:ext cx="41524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DDA7F7E-A362-2A4C-9951-2964302A9536}"/>
              </a:ext>
            </a:extLst>
          </p:cNvPr>
          <p:cNvCxnSpPr/>
          <p:nvPr/>
        </p:nvCxnSpPr>
        <p:spPr>
          <a:xfrm>
            <a:off x="4802005" y="2800351"/>
            <a:ext cx="44291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ontent Placeholder 1">
            <a:extLst>
              <a:ext uri="{FF2B5EF4-FFF2-40B4-BE49-F238E27FC236}">
                <a16:creationId xmlns:a16="http://schemas.microsoft.com/office/drawing/2014/main" id="{F62DD4C0-CD1D-4043-9713-C43AC793D144}"/>
              </a:ext>
            </a:extLst>
          </p:cNvPr>
          <p:cNvSpPr txBox="1">
            <a:spLocks/>
          </p:cNvSpPr>
          <p:nvPr/>
        </p:nvSpPr>
        <p:spPr>
          <a:xfrm>
            <a:off x="6549241" y="4457354"/>
            <a:ext cx="4966481" cy="12134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7988" marR="0" lvl="0" indent="-2778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Gill Sans MT" panose="020B0502020104020203" pitchFamily="34" charset="77"/>
                <a:cs typeface="Gill Sans MT" panose="020B0502020104020203" pitchFamily="34" charset="77"/>
              </a:rPr>
              <a:t>marking: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ill Sans MT" panose="020B0502020104020203" pitchFamily="34" charset="77"/>
                <a:cs typeface="Gill Sans MT" panose="020B0502020104020203" pitchFamily="34" charset="77"/>
              </a:rPr>
              <a:t>which packets to mark to signal congestion (ECN, RED)</a:t>
            </a:r>
          </a:p>
          <a:p>
            <a:pPr marL="403225" marR="0" lvl="0" indent="-3905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F4CC885-8054-8F48-8989-F712B0D1A976}"/>
              </a:ext>
            </a:extLst>
          </p:cNvPr>
          <p:cNvSpPr txBox="1"/>
          <p:nvPr/>
        </p:nvSpPr>
        <p:spPr>
          <a:xfrm>
            <a:off x="4854633" y="2377440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73AFBDE-85D6-DF4F-AC50-8DAEBAB4402B}"/>
              </a:ext>
            </a:extLst>
          </p:cNvPr>
          <p:cNvGrpSpPr/>
          <p:nvPr/>
        </p:nvGrpSpPr>
        <p:grpSpPr>
          <a:xfrm>
            <a:off x="913621" y="4556937"/>
            <a:ext cx="4335126" cy="1693461"/>
            <a:chOff x="614363" y="4257679"/>
            <a:chExt cx="4335126" cy="1693461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2CDEC7D0-D38A-B14D-BA1B-5BBB43FFCC01}"/>
                </a:ext>
              </a:extLst>
            </p:cNvPr>
            <p:cNvGrpSpPr/>
            <p:nvPr/>
          </p:nvGrpSpPr>
          <p:grpSpPr>
            <a:xfrm>
              <a:off x="614363" y="4257679"/>
              <a:ext cx="4335126" cy="1693461"/>
              <a:chOff x="614363" y="4257679"/>
              <a:chExt cx="4335126" cy="1693461"/>
            </a:xfrm>
          </p:grpSpPr>
          <p:grpSp>
            <p:nvGrpSpPr>
              <p:cNvPr id="73" name="Group 25">
                <a:extLst>
                  <a:ext uri="{FF2B5EF4-FFF2-40B4-BE49-F238E27FC236}">
                    <a16:creationId xmlns:a16="http://schemas.microsoft.com/office/drawing/2014/main" id="{FE6D6529-7A75-4F43-A99B-35E9F160B5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8086" y="4855765"/>
                <a:ext cx="939800" cy="565150"/>
                <a:chOff x="1670312" y="2562997"/>
                <a:chExt cx="940317" cy="565219"/>
              </a:xfrm>
            </p:grpSpPr>
            <p:grpSp>
              <p:nvGrpSpPr>
                <p:cNvPr id="83" name="Group 28">
                  <a:extLst>
                    <a:ext uri="{FF2B5EF4-FFF2-40B4-BE49-F238E27FC236}">
                      <a16:creationId xmlns:a16="http://schemas.microsoft.com/office/drawing/2014/main" id="{02B7209E-6CC9-9C4C-89B8-A67F8E1E9FE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70312" y="2562997"/>
                  <a:ext cx="929822" cy="565219"/>
                  <a:chOff x="1670312" y="2562997"/>
                  <a:chExt cx="929822" cy="565219"/>
                </a:xfrm>
              </p:grpSpPr>
              <p:sp>
                <p:nvSpPr>
                  <p:cNvPr id="85" name="Rectangle 30">
                    <a:extLst>
                      <a:ext uri="{FF2B5EF4-FFF2-40B4-BE49-F238E27FC236}">
                        <a16:creationId xmlns:a16="http://schemas.microsoft.com/office/drawing/2014/main" id="{102A1B2D-9D16-2543-A7D1-261D2C71A84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70312" y="2562997"/>
                    <a:ext cx="929822" cy="56315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cxnSp>
                <p:nvCxnSpPr>
                  <p:cNvPr id="86" name="Straight Connector 31">
                    <a:extLst>
                      <a:ext uri="{FF2B5EF4-FFF2-40B4-BE49-F238E27FC236}">
                        <a16:creationId xmlns:a16="http://schemas.microsoft.com/office/drawing/2014/main" id="{03AD5D40-7908-4044-9CAD-591F661655C6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1786358" y="2567533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87" name="Straight Connector 32">
                    <a:extLst>
                      <a:ext uri="{FF2B5EF4-FFF2-40B4-BE49-F238E27FC236}">
                        <a16:creationId xmlns:a16="http://schemas.microsoft.com/office/drawing/2014/main" id="{494E554E-CB70-0547-8421-0D7A028BD933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1911544" y="2566974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88" name="Straight Connector 33">
                    <a:extLst>
                      <a:ext uri="{FF2B5EF4-FFF2-40B4-BE49-F238E27FC236}">
                        <a16:creationId xmlns:a16="http://schemas.microsoft.com/office/drawing/2014/main" id="{85A011C5-9EB7-B54C-AD8B-3660552BBB5C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027659" y="2570323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89" name="Straight Connector 34">
                    <a:extLst>
                      <a:ext uri="{FF2B5EF4-FFF2-40B4-BE49-F238E27FC236}">
                        <a16:creationId xmlns:a16="http://schemas.microsoft.com/office/drawing/2014/main" id="{BE660910-036D-8449-BD07-43DD83740A95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134843" y="2564600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90" name="Straight Connector 35">
                    <a:extLst>
                      <a:ext uri="{FF2B5EF4-FFF2-40B4-BE49-F238E27FC236}">
                        <a16:creationId xmlns:a16="http://schemas.microsoft.com/office/drawing/2014/main" id="{9D787DC4-0C12-1641-AF5A-00DF7041D95A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244397" y="2566693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91" name="Straight Connector 36">
                    <a:extLst>
                      <a:ext uri="{FF2B5EF4-FFF2-40B4-BE49-F238E27FC236}">
                        <a16:creationId xmlns:a16="http://schemas.microsoft.com/office/drawing/2014/main" id="{AA98298F-12EA-D942-AFB9-39CA81279809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365675" y="2568786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92" name="Straight Connector 37">
                    <a:extLst>
                      <a:ext uri="{FF2B5EF4-FFF2-40B4-BE49-F238E27FC236}">
                        <a16:creationId xmlns:a16="http://schemas.microsoft.com/office/drawing/2014/main" id="{28C77B82-2F36-224F-BF89-5D58C0B0C510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483045" y="2566971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sp>
              <p:nvSpPr>
                <p:cNvPr id="84" name="Rectangle 29">
                  <a:extLst>
                    <a:ext uri="{FF2B5EF4-FFF2-40B4-BE49-F238E27FC236}">
                      <a16:creationId xmlns:a16="http://schemas.microsoft.com/office/drawing/2014/main" id="{54C06F40-EED0-194E-87D3-8843B65B48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16862" y="2571262"/>
                  <a:ext cx="693767" cy="552560"/>
                </a:xfrm>
                <a:prstGeom prst="rect">
                  <a:avLst/>
                </a:prstGeom>
                <a:solidFill>
                  <a:srgbClr val="FF0000">
                    <a:alpha val="7097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58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74" name="Oval 27">
                <a:extLst>
                  <a:ext uri="{FF2B5EF4-FFF2-40B4-BE49-F238E27FC236}">
                    <a16:creationId xmlns:a16="http://schemas.microsoft.com/office/drawing/2014/main" id="{88894E86-5D38-724F-AEB2-14B330E1B0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1137" y="4827190"/>
                <a:ext cx="631825" cy="628650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3333CC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75" name="Straight Arrow Connector 11">
                <a:extLst>
                  <a:ext uri="{FF2B5EF4-FFF2-40B4-BE49-F238E27FC236}">
                    <a16:creationId xmlns:a16="http://schemas.microsoft.com/office/drawing/2014/main" id="{7774AB2A-B674-A84B-A92A-6D330DB7E91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85813" y="5138340"/>
                <a:ext cx="628651" cy="0"/>
              </a:xfrm>
              <a:prstGeom prst="straightConnector1">
                <a:avLst/>
              </a:prstGeom>
              <a:noFill/>
              <a:ln w="25400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76" name="TextBox 17">
                <a:extLst>
                  <a:ext uri="{FF2B5EF4-FFF2-40B4-BE49-F238E27FC236}">
                    <a16:creationId xmlns:a16="http://schemas.microsoft.com/office/drawing/2014/main" id="{383BCE6D-C3CB-9445-A36E-C64D23505E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82351" y="5422502"/>
                <a:ext cx="1273175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queue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(waiting area)</a:t>
                </a:r>
              </a:p>
            </p:txBody>
          </p:sp>
          <p:sp>
            <p:nvSpPr>
              <p:cNvPr id="77" name="TextBox 18">
                <a:extLst>
                  <a:ext uri="{FF2B5EF4-FFF2-40B4-BE49-F238E27FC236}">
                    <a16:creationId xmlns:a16="http://schemas.microsoft.com/office/drawing/2014/main" id="{B9632A3F-08F4-F34D-9B01-65C1C39E7F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1008" y="5182790"/>
                <a:ext cx="763588" cy="522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packet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arrivals</a:t>
                </a:r>
              </a:p>
            </p:txBody>
          </p:sp>
          <p:cxnSp>
            <p:nvCxnSpPr>
              <p:cNvPr id="78" name="Straight Arrow Connector 20">
                <a:extLst>
                  <a:ext uri="{FF2B5EF4-FFF2-40B4-BE49-F238E27FC236}">
                    <a16:creationId xmlns:a16="http://schemas.microsoft.com/office/drawing/2014/main" id="{A18FE320-429D-9F4A-9A73-5875C7A7E138}"/>
                  </a:ext>
                </a:extLst>
              </p:cNvPr>
              <p:cNvCxnSpPr>
                <a:cxnSpLocks noChangeShapeType="1"/>
                <a:stCxn id="74" idx="6"/>
              </p:cNvCxnSpPr>
              <p:nvPr/>
            </p:nvCxnSpPr>
            <p:spPr bwMode="auto">
              <a:xfrm>
                <a:off x="3482962" y="5141515"/>
                <a:ext cx="560401" cy="0"/>
              </a:xfrm>
              <a:prstGeom prst="straightConnector1">
                <a:avLst/>
              </a:prstGeom>
              <a:noFill/>
              <a:ln w="25400">
                <a:solidFill>
                  <a:srgbClr val="18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79" name="TextBox 22">
                <a:extLst>
                  <a:ext uri="{FF2B5EF4-FFF2-40B4-BE49-F238E27FC236}">
                    <a16:creationId xmlns:a16="http://schemas.microsoft.com/office/drawing/2014/main" id="{C1334E5E-01E5-254F-B7A3-E48EE0CFE5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06501" y="4931965"/>
                <a:ext cx="1042988" cy="522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packet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departures</a:t>
                </a:r>
              </a:p>
            </p:txBody>
          </p:sp>
          <p:sp>
            <p:nvSpPr>
              <p:cNvPr id="80" name="TextBox 23">
                <a:extLst>
                  <a:ext uri="{FF2B5EF4-FFF2-40B4-BE49-F238E27FC236}">
                    <a16:creationId xmlns:a16="http://schemas.microsoft.com/office/drawing/2014/main" id="{31BC3B67-5DA1-9544-B795-15A9B552C1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5794" y="5427265"/>
                <a:ext cx="852488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link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 (server)</a:t>
                </a:r>
              </a:p>
            </p:txBody>
          </p:sp>
          <p:cxnSp>
            <p:nvCxnSpPr>
              <p:cNvPr id="81" name="Straight Arrow Connector 52">
                <a:extLst>
                  <a:ext uri="{FF2B5EF4-FFF2-40B4-BE49-F238E27FC236}">
                    <a16:creationId xmlns:a16="http://schemas.microsoft.com/office/drawing/2014/main" id="{8FF19B42-73E6-7849-809B-12D65C1C5785}"/>
                  </a:ext>
                </a:extLst>
              </p:cNvPr>
              <p:cNvCxnSpPr>
                <a:cxnSpLocks noChangeShapeType="1"/>
                <a:stCxn id="84" idx="3"/>
                <a:endCxn id="74" idx="2"/>
              </p:cNvCxnSpPr>
              <p:nvPr/>
            </p:nvCxnSpPr>
            <p:spPr bwMode="auto">
              <a:xfrm>
                <a:off x="2407886" y="5140276"/>
                <a:ext cx="443251" cy="1239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44E60FD-B5CB-CC4D-AC70-2DCAC39480B1}"/>
                  </a:ext>
                </a:extLst>
              </p:cNvPr>
              <p:cNvSpPr txBox="1"/>
              <p:nvPr/>
            </p:nvSpPr>
            <p:spPr>
              <a:xfrm>
                <a:off x="614363" y="4257679"/>
                <a:ext cx="28036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Abstraction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queue</a:t>
                </a: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85E3C43-4CAD-2D4C-9E17-3A20CAFBD251}"/>
                </a:ext>
              </a:extLst>
            </p:cNvPr>
            <p:cNvSpPr txBox="1"/>
            <p:nvPr/>
          </p:nvSpPr>
          <p:spPr>
            <a:xfrm>
              <a:off x="2978728" y="4907280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</a:p>
          </p:txBody>
        </p:sp>
      </p:grpSp>
      <p:sp>
        <p:nvSpPr>
          <p:cNvPr id="59" name="Slide Number Placeholder 4">
            <a:extLst>
              <a:ext uri="{FF2B5EF4-FFF2-40B4-BE49-F238E27FC236}">
                <a16:creationId xmlns:a16="http://schemas.microsoft.com/office/drawing/2014/main" id="{778C1AFB-D815-9341-BB0F-77D1377752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83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673C0F-EEA6-3549-BFCE-D83173D8E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861" y="1498943"/>
            <a:ext cx="5084299" cy="3776441"/>
          </a:xfrm>
        </p:spPr>
        <p:txBody>
          <a:bodyPr>
            <a:normAutofit/>
          </a:bodyPr>
          <a:lstStyle/>
          <a:p>
            <a:pPr marL="130175" indent="0">
              <a:buNone/>
            </a:pPr>
            <a:r>
              <a:rPr lang="en-US" altLang="en-US" sz="3200" dirty="0">
                <a:solidFill>
                  <a:srgbClr val="C0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packet scheduling: </a:t>
            </a: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deciding which packet to send next on link</a:t>
            </a:r>
          </a:p>
          <a:p>
            <a:pPr lvl="1">
              <a:spcBef>
                <a:spcPts val="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first come, first served</a:t>
            </a:r>
          </a:p>
          <a:p>
            <a:pPr lvl="1">
              <a:spcBef>
                <a:spcPts val="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priority</a:t>
            </a:r>
          </a:p>
          <a:p>
            <a:pPr lvl="1">
              <a:spcBef>
                <a:spcPts val="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round robin</a:t>
            </a:r>
          </a:p>
          <a:p>
            <a:pPr lvl="1">
              <a:spcBef>
                <a:spcPts val="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weighted fair queueing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dirty="0"/>
              <a:t>Packet Scheduling: FCFS</a:t>
            </a:r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017C4922-A89B-2D44-942B-27D216DF220C}"/>
              </a:ext>
            </a:extLst>
          </p:cNvPr>
          <p:cNvSpPr txBox="1">
            <a:spLocks/>
          </p:cNvSpPr>
          <p:nvPr/>
        </p:nvSpPr>
        <p:spPr>
          <a:xfrm>
            <a:off x="6682593" y="1534478"/>
            <a:ext cx="4966481" cy="3278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6538" marR="0" lvl="0" indent="-2238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FCFS: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packets transmitted in order of arrival to output port</a:t>
            </a:r>
          </a:p>
          <a:p>
            <a:pPr marL="520700" marR="0" lvl="0" indent="-2540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ill Sans MT" panose="020B0502020104020203" pitchFamily="34" charset="77"/>
                <a:cs typeface="Gill Sans MT" panose="020B0502020104020203" pitchFamily="34" charset="77"/>
              </a:rPr>
              <a:t>also known as: First-in-first-out (FIFO) </a:t>
            </a:r>
          </a:p>
          <a:p>
            <a:pPr marL="520700" marR="0" lvl="0" indent="-2540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ill Sans MT" panose="020B0502020104020203" pitchFamily="34" charset="77"/>
                <a:cs typeface="Gill Sans MT" panose="020B0502020104020203" pitchFamily="34" charset="77"/>
              </a:rPr>
              <a:t>real world examples?</a:t>
            </a:r>
          </a:p>
          <a:p>
            <a:pPr marL="403225" marR="0" lvl="0" indent="-3905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A80F58A-5FC4-4446-97BA-771F9109F896}"/>
              </a:ext>
            </a:extLst>
          </p:cNvPr>
          <p:cNvGrpSpPr/>
          <p:nvPr/>
        </p:nvGrpSpPr>
        <p:grpSpPr>
          <a:xfrm>
            <a:off x="913621" y="4556937"/>
            <a:ext cx="4335126" cy="1693461"/>
            <a:chOff x="614363" y="4257679"/>
            <a:chExt cx="4335126" cy="1693461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7FAEAF2-1BE5-E148-A0DA-4AEE65AAA49F}"/>
                </a:ext>
              </a:extLst>
            </p:cNvPr>
            <p:cNvGrpSpPr/>
            <p:nvPr/>
          </p:nvGrpSpPr>
          <p:grpSpPr>
            <a:xfrm>
              <a:off x="614363" y="4257679"/>
              <a:ext cx="4335126" cy="1693461"/>
              <a:chOff x="614363" y="4257679"/>
              <a:chExt cx="4335126" cy="1693461"/>
            </a:xfrm>
          </p:grpSpPr>
          <p:grpSp>
            <p:nvGrpSpPr>
              <p:cNvPr id="58" name="Group 25">
                <a:extLst>
                  <a:ext uri="{FF2B5EF4-FFF2-40B4-BE49-F238E27FC236}">
                    <a16:creationId xmlns:a16="http://schemas.microsoft.com/office/drawing/2014/main" id="{0CB0EC2A-B069-6B46-8D32-DC40F3C2AF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8086" y="4855765"/>
                <a:ext cx="939800" cy="565150"/>
                <a:chOff x="1670312" y="2562997"/>
                <a:chExt cx="940317" cy="565219"/>
              </a:xfrm>
            </p:grpSpPr>
            <p:grpSp>
              <p:nvGrpSpPr>
                <p:cNvPr id="68" name="Group 28">
                  <a:extLst>
                    <a:ext uri="{FF2B5EF4-FFF2-40B4-BE49-F238E27FC236}">
                      <a16:creationId xmlns:a16="http://schemas.microsoft.com/office/drawing/2014/main" id="{11F93012-070C-1E41-8EAA-D3A75FBA071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70312" y="2562997"/>
                  <a:ext cx="929822" cy="565219"/>
                  <a:chOff x="1670312" y="2562997"/>
                  <a:chExt cx="929822" cy="565219"/>
                </a:xfrm>
              </p:grpSpPr>
              <p:sp>
                <p:nvSpPr>
                  <p:cNvPr id="70" name="Rectangle 30">
                    <a:extLst>
                      <a:ext uri="{FF2B5EF4-FFF2-40B4-BE49-F238E27FC236}">
                        <a16:creationId xmlns:a16="http://schemas.microsoft.com/office/drawing/2014/main" id="{2C75C2B8-AB3B-554D-A4AA-E3F2E23815E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70312" y="2562997"/>
                    <a:ext cx="929822" cy="56315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cxnSp>
                <p:nvCxnSpPr>
                  <p:cNvPr id="71" name="Straight Connector 31">
                    <a:extLst>
                      <a:ext uri="{FF2B5EF4-FFF2-40B4-BE49-F238E27FC236}">
                        <a16:creationId xmlns:a16="http://schemas.microsoft.com/office/drawing/2014/main" id="{2469B9C6-CD94-934E-BB88-E141D725DD0E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1786358" y="2567533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2" name="Straight Connector 32">
                    <a:extLst>
                      <a:ext uri="{FF2B5EF4-FFF2-40B4-BE49-F238E27FC236}">
                        <a16:creationId xmlns:a16="http://schemas.microsoft.com/office/drawing/2014/main" id="{D41E5CD4-400E-0B42-B2C4-7F0943E95E18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1911544" y="2566974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3" name="Straight Connector 33">
                    <a:extLst>
                      <a:ext uri="{FF2B5EF4-FFF2-40B4-BE49-F238E27FC236}">
                        <a16:creationId xmlns:a16="http://schemas.microsoft.com/office/drawing/2014/main" id="{769D9546-407D-5F4E-BC92-364EAE5E6250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027659" y="2570323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4" name="Straight Connector 34">
                    <a:extLst>
                      <a:ext uri="{FF2B5EF4-FFF2-40B4-BE49-F238E27FC236}">
                        <a16:creationId xmlns:a16="http://schemas.microsoft.com/office/drawing/2014/main" id="{52462C09-D78E-CC40-B1F0-0347630F0CF5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134843" y="2564600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5" name="Straight Connector 35">
                    <a:extLst>
                      <a:ext uri="{FF2B5EF4-FFF2-40B4-BE49-F238E27FC236}">
                        <a16:creationId xmlns:a16="http://schemas.microsoft.com/office/drawing/2014/main" id="{FD9FBF90-862D-6243-88A8-943C60AE7D1B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244397" y="2566693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6" name="Straight Connector 36">
                    <a:extLst>
                      <a:ext uri="{FF2B5EF4-FFF2-40B4-BE49-F238E27FC236}">
                        <a16:creationId xmlns:a16="http://schemas.microsoft.com/office/drawing/2014/main" id="{45A88AAC-9044-E54F-9F98-99B835630E55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365675" y="2568786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77" name="Straight Connector 37">
                    <a:extLst>
                      <a:ext uri="{FF2B5EF4-FFF2-40B4-BE49-F238E27FC236}">
                        <a16:creationId xmlns:a16="http://schemas.microsoft.com/office/drawing/2014/main" id="{F7F08E2E-320E-534E-B4AC-B12B9C339E2C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483045" y="2566971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sp>
              <p:nvSpPr>
                <p:cNvPr id="69" name="Rectangle 29">
                  <a:extLst>
                    <a:ext uri="{FF2B5EF4-FFF2-40B4-BE49-F238E27FC236}">
                      <a16:creationId xmlns:a16="http://schemas.microsoft.com/office/drawing/2014/main" id="{36D9872C-F8E2-8A4A-A047-D6478C5BB5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16862" y="2571262"/>
                  <a:ext cx="693767" cy="552560"/>
                </a:xfrm>
                <a:prstGeom prst="rect">
                  <a:avLst/>
                </a:prstGeom>
                <a:solidFill>
                  <a:srgbClr val="FF0000">
                    <a:alpha val="7097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58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59" name="Oval 27">
                <a:extLst>
                  <a:ext uri="{FF2B5EF4-FFF2-40B4-BE49-F238E27FC236}">
                    <a16:creationId xmlns:a16="http://schemas.microsoft.com/office/drawing/2014/main" id="{A7CE2ECE-11DE-5544-931E-410A4A566B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1137" y="4827190"/>
                <a:ext cx="631825" cy="628650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3333CC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60" name="Straight Arrow Connector 11">
                <a:extLst>
                  <a:ext uri="{FF2B5EF4-FFF2-40B4-BE49-F238E27FC236}">
                    <a16:creationId xmlns:a16="http://schemas.microsoft.com/office/drawing/2014/main" id="{DCF1BAC9-E12A-E841-BA7A-C9C0DD83BD5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85813" y="5138340"/>
                <a:ext cx="628651" cy="0"/>
              </a:xfrm>
              <a:prstGeom prst="straightConnector1">
                <a:avLst/>
              </a:prstGeom>
              <a:noFill/>
              <a:ln w="25400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1" name="TextBox 17">
                <a:extLst>
                  <a:ext uri="{FF2B5EF4-FFF2-40B4-BE49-F238E27FC236}">
                    <a16:creationId xmlns:a16="http://schemas.microsoft.com/office/drawing/2014/main" id="{5E49E137-F477-F348-8FE7-4ABBE8FDFE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82351" y="5422502"/>
                <a:ext cx="1273175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queue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(waiting area)</a:t>
                </a:r>
              </a:p>
            </p:txBody>
          </p:sp>
          <p:sp>
            <p:nvSpPr>
              <p:cNvPr id="62" name="TextBox 18">
                <a:extLst>
                  <a:ext uri="{FF2B5EF4-FFF2-40B4-BE49-F238E27FC236}">
                    <a16:creationId xmlns:a16="http://schemas.microsoft.com/office/drawing/2014/main" id="{6D64E906-2FAC-AA42-95D2-E76C2336B7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1008" y="5182790"/>
                <a:ext cx="763588" cy="522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packet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arrivals</a:t>
                </a:r>
              </a:p>
            </p:txBody>
          </p:sp>
          <p:cxnSp>
            <p:nvCxnSpPr>
              <p:cNvPr id="63" name="Straight Arrow Connector 20">
                <a:extLst>
                  <a:ext uri="{FF2B5EF4-FFF2-40B4-BE49-F238E27FC236}">
                    <a16:creationId xmlns:a16="http://schemas.microsoft.com/office/drawing/2014/main" id="{F6675473-30B9-304E-A212-FF495FFE1685}"/>
                  </a:ext>
                </a:extLst>
              </p:cNvPr>
              <p:cNvCxnSpPr>
                <a:cxnSpLocks noChangeShapeType="1"/>
                <a:stCxn id="59" idx="6"/>
              </p:cNvCxnSpPr>
              <p:nvPr/>
            </p:nvCxnSpPr>
            <p:spPr bwMode="auto">
              <a:xfrm>
                <a:off x="3482962" y="5141515"/>
                <a:ext cx="560401" cy="0"/>
              </a:xfrm>
              <a:prstGeom prst="straightConnector1">
                <a:avLst/>
              </a:prstGeom>
              <a:noFill/>
              <a:ln w="25400">
                <a:solidFill>
                  <a:srgbClr val="18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4" name="TextBox 22">
                <a:extLst>
                  <a:ext uri="{FF2B5EF4-FFF2-40B4-BE49-F238E27FC236}">
                    <a16:creationId xmlns:a16="http://schemas.microsoft.com/office/drawing/2014/main" id="{C87172FA-C0F3-774D-9F69-A237EEE6F0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06501" y="4931965"/>
                <a:ext cx="1042988" cy="522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packet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departures</a:t>
                </a:r>
              </a:p>
            </p:txBody>
          </p:sp>
          <p:sp>
            <p:nvSpPr>
              <p:cNvPr id="65" name="TextBox 23">
                <a:extLst>
                  <a:ext uri="{FF2B5EF4-FFF2-40B4-BE49-F238E27FC236}">
                    <a16:creationId xmlns:a16="http://schemas.microsoft.com/office/drawing/2014/main" id="{0134756B-A86E-554E-99E5-B847344544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5794" y="5427265"/>
                <a:ext cx="852488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link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 (server)</a:t>
                </a:r>
              </a:p>
            </p:txBody>
          </p:sp>
          <p:cxnSp>
            <p:nvCxnSpPr>
              <p:cNvPr id="66" name="Straight Arrow Connector 52">
                <a:extLst>
                  <a:ext uri="{FF2B5EF4-FFF2-40B4-BE49-F238E27FC236}">
                    <a16:creationId xmlns:a16="http://schemas.microsoft.com/office/drawing/2014/main" id="{E0FA1304-B707-A043-AED3-3B49BD5DCCBF}"/>
                  </a:ext>
                </a:extLst>
              </p:cNvPr>
              <p:cNvCxnSpPr>
                <a:cxnSpLocks noChangeShapeType="1"/>
                <a:stCxn id="69" idx="3"/>
                <a:endCxn id="59" idx="2"/>
              </p:cNvCxnSpPr>
              <p:nvPr/>
            </p:nvCxnSpPr>
            <p:spPr bwMode="auto">
              <a:xfrm>
                <a:off x="2407886" y="5140276"/>
                <a:ext cx="443251" cy="1239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EBA214F-B9F2-CF47-81A7-CD7118A326B6}"/>
                  </a:ext>
                </a:extLst>
              </p:cNvPr>
              <p:cNvSpPr txBox="1"/>
              <p:nvPr/>
            </p:nvSpPr>
            <p:spPr>
              <a:xfrm>
                <a:off x="614363" y="4257679"/>
                <a:ext cx="28036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Abstraction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queue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ACC4285-D642-A34C-B0E5-42C38A2C1EBF}"/>
                </a:ext>
              </a:extLst>
            </p:cNvPr>
            <p:cNvSpPr txBox="1"/>
            <p:nvPr/>
          </p:nvSpPr>
          <p:spPr>
            <a:xfrm>
              <a:off x="2978728" y="4907280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</a:p>
          </p:txBody>
        </p:sp>
      </p:grpSp>
      <p:sp>
        <p:nvSpPr>
          <p:cNvPr id="28" name="Slide Number Placeholder 4">
            <a:extLst>
              <a:ext uri="{FF2B5EF4-FFF2-40B4-BE49-F238E27FC236}">
                <a16:creationId xmlns:a16="http://schemas.microsoft.com/office/drawing/2014/main" id="{91E817A0-66D3-8C45-8001-AAAD30C648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8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bg1">
                <a:lumMod val="95000"/>
              </a:schemeClr>
            </a:gs>
            <a:gs pos="100000">
              <a:schemeClr val="accent5">
                <a:lumMod val="75000"/>
              </a:schemeClr>
            </a:gs>
          </a:gsLst>
        </a:gradFill>
        <a:ln>
          <a:noFill/>
        </a:ln>
        <a:effectLst/>
      </a:spPr>
      <a:bodyPr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bg1">
                <a:lumMod val="95000"/>
              </a:schemeClr>
            </a:gs>
            <a:gs pos="100000">
              <a:schemeClr val="accent5">
                <a:lumMod val="75000"/>
              </a:schemeClr>
            </a:gs>
          </a:gsLst>
        </a:gradFill>
        <a:ln>
          <a:noFill/>
        </a:ln>
        <a:effectLst/>
      </a:spPr>
      <a:bodyPr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bg1">
                <a:lumMod val="95000"/>
              </a:schemeClr>
            </a:gs>
            <a:gs pos="100000">
              <a:schemeClr val="accent5">
                <a:lumMod val="75000"/>
              </a:schemeClr>
            </a:gs>
          </a:gsLst>
        </a:gradFill>
        <a:ln>
          <a:noFill/>
        </a:ln>
        <a:effectLst/>
      </a:spPr>
      <a:bodyPr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12729</TotalTime>
  <Words>1252</Words>
  <Application>Microsoft Office PowerPoint</Application>
  <PresentationFormat>Widescreen</PresentationFormat>
  <Paragraphs>286</Paragraphs>
  <Slides>17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2" baseType="lpstr">
      <vt:lpstr>ＭＳ Ｐゴシック</vt:lpstr>
      <vt:lpstr>Arial</vt:lpstr>
      <vt:lpstr>Calibri</vt:lpstr>
      <vt:lpstr>Calibri Light</vt:lpstr>
      <vt:lpstr>Comic Sans MS</vt:lpstr>
      <vt:lpstr>Gill Sans MT</vt:lpstr>
      <vt:lpstr>Symbol</vt:lpstr>
      <vt:lpstr>Tahoma</vt:lpstr>
      <vt:lpstr>Times New Roman</vt:lpstr>
      <vt:lpstr>Wingdings</vt:lpstr>
      <vt:lpstr>Office Theme</vt:lpstr>
      <vt:lpstr>Default Design</vt:lpstr>
      <vt:lpstr>1_Default Design</vt:lpstr>
      <vt:lpstr>2_Default Design</vt:lpstr>
      <vt:lpstr>Clip</vt:lpstr>
      <vt:lpstr>PowerPoint Presentation</vt:lpstr>
      <vt:lpstr>Reflections on best-effort  service:</vt:lpstr>
      <vt:lpstr>Dimensioning best effort networks</vt:lpstr>
      <vt:lpstr>Providing multiple classes of service</vt:lpstr>
      <vt:lpstr>Multiple classes of service: scenario</vt:lpstr>
      <vt:lpstr>Output port queuing</vt:lpstr>
      <vt:lpstr>Output port queuing</vt:lpstr>
      <vt:lpstr>Buffer Management</vt:lpstr>
      <vt:lpstr>Packet Scheduling: FCFS</vt:lpstr>
      <vt:lpstr>Scheduling policies: priority</vt:lpstr>
      <vt:lpstr>Scheduling policies: round robin</vt:lpstr>
      <vt:lpstr>Scheduling policies: weighted fair queueing</vt:lpstr>
      <vt:lpstr>Scenario 1: mixed HTTP and VoIP</vt:lpstr>
      <vt:lpstr>Principles for QOS guarantees (more)</vt:lpstr>
      <vt:lpstr>Principles for QOS guarantees (more)</vt:lpstr>
      <vt:lpstr>Per-connection QOS guarantees </vt:lpstr>
      <vt:lpstr>QoS guarantee scenario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Massoud Hashemi</cp:lastModifiedBy>
  <cp:revision>530</cp:revision>
  <dcterms:created xsi:type="dcterms:W3CDTF">2020-01-18T07:24:59Z</dcterms:created>
  <dcterms:modified xsi:type="dcterms:W3CDTF">2023-05-20T09:06:01Z</dcterms:modified>
</cp:coreProperties>
</file>