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0" r:id="rId2"/>
  </p:sldMasterIdLst>
  <p:notesMasterIdLst>
    <p:notesMasterId r:id="rId20"/>
  </p:notesMasterIdLst>
  <p:sldIdLst>
    <p:sldId id="274" r:id="rId3"/>
    <p:sldId id="306" r:id="rId4"/>
    <p:sldId id="307" r:id="rId5"/>
    <p:sldId id="308" r:id="rId6"/>
    <p:sldId id="311" r:id="rId7"/>
    <p:sldId id="312" r:id="rId8"/>
    <p:sldId id="314" r:id="rId9"/>
    <p:sldId id="328" r:id="rId10"/>
    <p:sldId id="329" r:id="rId11"/>
    <p:sldId id="319" r:id="rId12"/>
    <p:sldId id="320" r:id="rId13"/>
    <p:sldId id="321" r:id="rId14"/>
    <p:sldId id="323" r:id="rId15"/>
    <p:sldId id="324" r:id="rId16"/>
    <p:sldId id="325" r:id="rId17"/>
    <p:sldId id="326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25425-8E63-4EF8-B08A-088FC90F2196}" type="datetimeFigureOut">
              <a:rPr lang="en-CA" smtClean="0"/>
              <a:t>2023-05-20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A9A13-132A-48F2-99CA-5BF5F03B0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29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92356-70AF-3D49-9693-77C53662C58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7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8D8A87-5521-8A4A-844C-FA7F40FDEAF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81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9B5B6-4B24-C048-B479-237B82AFA15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0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A3352-C8EC-2A47-B992-7CD6489C84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1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423C51-D0E2-DD4F-8B93-F2B073FF11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0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A94D54-0CEB-3C4F-AA2A-6B37587DF09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7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880C6B-3549-9143-AA21-921A1B2E830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5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32D246-0A3E-0942-A66E-EDEEF190E1F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3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726D9D-4696-CF46-B5DD-DCFABDE7608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898BED-EC88-B149-8BB6-D2868E47B68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7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420AA9-40A1-8B45-9204-AFACF60E662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6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092EF8-B157-FB4A-A2F4-A9F3F085429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7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62D13E-70A6-0645-9276-A63A0F553A8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0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C40E9C-E805-8344-9B18-EBECDBC8FBB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1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E1B73-B879-435B-AE5D-F87ECC1CB9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23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5E6A5-0FB7-46B5-B2AC-1B415DCAA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46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3DD4A-AEC9-4D17-B352-2C4BE02A9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9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7C5ED-8D26-4507-97C6-3DE31DE7E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20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5147A-43CC-4B07-9B9E-58DD1C76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3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2F2C-1F67-4C00-9B18-B958E6909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84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EC17B-C6F2-4B0E-8F1D-EBE91EC8F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3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8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F0574-C164-4D8E-BDC5-5685A2B1C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48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4B585-7292-49AF-936F-CC4ABA61A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62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90E71-38C5-4D27-A930-FBBA9CEF95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35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B1FF-4C9A-4102-9A19-922416507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4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BA20-4654-4E3A-939C-39EA84322D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97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4872" y="6512522"/>
            <a:ext cx="917128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42082" y="6508280"/>
            <a:ext cx="961877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5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/>
            </a:lvl1pPr>
          </a:lstStyle>
          <a:p>
            <a:pPr>
              <a:defRPr/>
            </a:pPr>
            <a:fld id="{1F4E7227-8704-4B33-9546-1BCD8A9A35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16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7132639" y="3489326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ts val="30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Computer Networking: A Top Down Approach </a:t>
            </a:r>
            <a:r>
              <a:rPr lang="en-US" sz="28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</a:br>
            <a:endParaRPr lang="en-US" sz="2000" dirty="0">
              <a:solidFill>
                <a:srgbClr val="008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1893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</a:rPr>
              <a:t>A note on the use of these Powerpoint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We</a:t>
            </a:r>
            <a:r>
              <a:rPr lang="ja-JP" altLang="en-US" sz="1200" dirty="0">
                <a:solidFill>
                  <a:srgbClr val="000000"/>
                </a:solidFill>
              </a:rPr>
              <a:t>’</a:t>
            </a:r>
            <a:r>
              <a:rPr lang="en-US" altLang="ja-JP" sz="1200" dirty="0">
                <a:solidFill>
                  <a:srgbClr val="000000"/>
                </a:solidFill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solidFill>
                  <a:srgbClr val="000000"/>
                </a:solidFill>
              </a:rPr>
              <a:t>lot</a:t>
            </a:r>
            <a:r>
              <a:rPr lang="en-US" altLang="ja-JP" sz="1200" dirty="0">
                <a:solidFill>
                  <a:srgbClr val="000000"/>
                </a:solidFill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914525" y="4370389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000000"/>
              </a:solidFill>
              <a:latin typeface="Gill Sans MT" charset="0"/>
            </a:endParaRPr>
          </a:p>
          <a:p>
            <a:pPr marL="231775" indent="-1778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If you use these slides (e.g., in a class) that you mention their source (after all, we</a:t>
            </a:r>
            <a:r>
              <a:rPr lang="ja-JP" altLang="en-US" sz="1200" dirty="0">
                <a:solidFill>
                  <a:srgbClr val="000000"/>
                </a:solidFill>
              </a:rPr>
              <a:t>’</a:t>
            </a:r>
            <a:r>
              <a:rPr lang="en-US" altLang="ja-JP" sz="1200" dirty="0">
                <a:solidFill>
                  <a:srgbClr val="000000"/>
                </a:solidFill>
              </a:rPr>
              <a:t>d like people to use our book!)</a:t>
            </a:r>
          </a:p>
          <a:p>
            <a:pPr marL="231775" indent="-1778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>
                <a:solidFill>
                  <a:srgbClr val="000000"/>
                </a:solidFill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charset="0"/>
              <a:buChar char="q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lang="en-US" sz="1200" dirty="0">
                <a:solidFill>
                  <a:srgbClr val="000000"/>
                </a:solidFill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     All material copyright 1996-2016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6146801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9" y="325439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7158039" y="4510089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1895475" y="667207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Chapter 9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389189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5601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57164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/>
              <a:t>SIP: </a:t>
            </a:r>
            <a:r>
              <a:rPr lang="en-US" sz="4000" dirty="0"/>
              <a:t>Session Initiation Protocol</a:t>
            </a:r>
            <a:r>
              <a:rPr lang="en-US" sz="2400" dirty="0"/>
              <a:t> </a:t>
            </a:r>
            <a:r>
              <a:rPr lang="en-US" sz="2000" dirty="0"/>
              <a:t>[RFC 3261]</a:t>
            </a:r>
            <a:endParaRPr lang="en-US" sz="2400" dirty="0"/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1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long</a:t>
            </a:r>
            <a:r>
              <a:rPr lang="en-US" i="1" dirty="0">
                <a:solidFill>
                  <a:srgbClr val="CC0000"/>
                </a:solidFill>
              </a:rPr>
              <a:t>-term vision</a:t>
            </a:r>
            <a:r>
              <a:rPr lang="en-US" i="1" dirty="0" smtClean="0">
                <a:solidFill>
                  <a:srgbClr val="CC0000"/>
                </a:solidFill>
              </a:rPr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all telephone calls, video conference calls take place over Internet</a:t>
            </a:r>
          </a:p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eople identified </a:t>
            </a:r>
            <a:r>
              <a:rPr lang="en-US" dirty="0"/>
              <a:t>by names or e-mail addresses, rather than by phone numbers</a:t>
            </a:r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/>
              <a:t>reach </a:t>
            </a:r>
            <a:r>
              <a:rPr lang="en-US" dirty="0" smtClean="0"/>
              <a:t>callee </a:t>
            </a:r>
            <a:r>
              <a:rPr lang="en-US" i="1" dirty="0" smtClean="0"/>
              <a:t>(if callee so desires), </a:t>
            </a:r>
            <a:r>
              <a:rPr lang="en-US" dirty="0"/>
              <a:t>no matter where callee roams, no matter what IP device callee is currently using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9128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11982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339850"/>
            <a:ext cx="3992562" cy="49085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SIP </a:t>
            </a:r>
            <a:r>
              <a:rPr lang="en-US" dirty="0"/>
              <a:t>provides mechanisms </a:t>
            </a:r>
            <a:r>
              <a:rPr lang="en-US" dirty="0" smtClean="0"/>
              <a:t>for call setup:</a:t>
            </a:r>
            <a:endParaRPr lang="en-US" sz="2400" dirty="0"/>
          </a:p>
          <a:p>
            <a:pPr lvl="1">
              <a:defRPr/>
            </a:pPr>
            <a:r>
              <a:rPr lang="en-US" sz="2800" dirty="0"/>
              <a:t>for caller to let callee know she wants to establish a call</a:t>
            </a:r>
          </a:p>
          <a:p>
            <a:pPr lvl="1">
              <a:defRPr/>
            </a:pPr>
            <a:r>
              <a:rPr lang="en-US" sz="2800" dirty="0"/>
              <a:t>so caller, callee can agree on media type, encoding</a:t>
            </a:r>
          </a:p>
          <a:p>
            <a:pPr lvl="1">
              <a:defRPr/>
            </a:pPr>
            <a:r>
              <a:rPr lang="en-US" sz="2800" dirty="0"/>
              <a:t>to end call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91225" y="1343025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determine current IP address of callee:</a:t>
            </a:r>
          </a:p>
          <a:p>
            <a:pPr lvl="1">
              <a:defRPr/>
            </a:pPr>
            <a:r>
              <a:rPr lang="en-US" dirty="0"/>
              <a:t>maps mnemonic identifier to current IP address</a:t>
            </a:r>
          </a:p>
          <a:p>
            <a:pPr>
              <a:defRPr/>
            </a:pPr>
            <a:r>
              <a:rPr lang="en-US" dirty="0"/>
              <a:t>call management: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add new media streams during call</a:t>
            </a:r>
          </a:p>
          <a:p>
            <a:pPr lvl="1">
              <a:defRPr/>
            </a:pPr>
            <a:r>
              <a:rPr lang="en-US" dirty="0"/>
              <a:t>change encoding during call</a:t>
            </a:r>
          </a:p>
          <a:p>
            <a:pPr lvl="1">
              <a:defRPr/>
            </a:pPr>
            <a:r>
              <a:rPr lang="en-US" dirty="0"/>
              <a:t>invite others </a:t>
            </a:r>
          </a:p>
          <a:p>
            <a:pPr lvl="1">
              <a:defRPr/>
            </a:pPr>
            <a:r>
              <a:rPr lang="en-US" dirty="0"/>
              <a:t>transfer, hold calls</a:t>
            </a:r>
            <a:endParaRPr lang="en-US" sz="2000" dirty="0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830263"/>
            <a:ext cx="26638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5743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0"/>
            <a:ext cx="8634413" cy="8715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Example: setting up call to known IP address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7281864" y="1535114"/>
            <a:ext cx="33861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4950" indent="-234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Alice</a:t>
            </a:r>
            <a:r>
              <a:rPr lang="ja-JP" alt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’</a:t>
            </a: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s SIP invite message indicates her port number, IP address, encoding she prefers to receive (PCM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ＭＳ Ｐゴシック" charset="0"/>
                <a:cs typeface="Symbol" charset="2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law)</a:t>
            </a:r>
          </a:p>
          <a:p>
            <a:pPr marL="234950" indent="-234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Bob</a:t>
            </a:r>
            <a:r>
              <a:rPr lang="ja-JP" alt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’</a:t>
            </a: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s 200 OK message indicates his port number, IP address, preferred encoding (GSM)</a:t>
            </a:r>
          </a:p>
          <a:p>
            <a:pPr marL="234950" indent="-234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SIP messages can be sent over TCP or UDP; here sent over RTP/UDP</a:t>
            </a:r>
          </a:p>
          <a:p>
            <a:pPr marL="234950" indent="-2349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default SIP port number is 5060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1058863" y="1031876"/>
          <a:ext cx="6767513" cy="555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VISIO" r:id="rId4" imgW="8255000" imgH="6553200" progId="Visio.Drawing.5">
                  <p:embed/>
                </p:oleObj>
              </mc:Choice>
              <mc:Fallback>
                <p:oleObj name="VISIO" r:id="rId4" imgW="8255000" imgH="6553200" progId="Visio.Drawing.5">
                  <p:embed/>
                  <p:pic>
                    <p:nvPicPr>
                      <p:cNvPr id="1259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031876"/>
                        <a:ext cx="6767513" cy="555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1"/>
          <p:cNvSpPr>
            <a:spLocks noChangeArrowheads="1"/>
          </p:cNvSpPr>
          <p:nvPr/>
        </p:nvSpPr>
        <p:spPr bwMode="auto">
          <a:xfrm>
            <a:off x="2236788" y="1298575"/>
            <a:ext cx="800100" cy="655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5700713" y="1265239"/>
            <a:ext cx="798512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5960" name="Group 542"/>
          <p:cNvGrpSpPr>
            <a:grpSpLocks/>
          </p:cNvGrpSpPr>
          <p:nvPr/>
        </p:nvGrpSpPr>
        <p:grpSpPr bwMode="auto">
          <a:xfrm flipH="1">
            <a:off x="5557839" y="1208088"/>
            <a:ext cx="1114425" cy="825500"/>
            <a:chOff x="-44" y="1473"/>
            <a:chExt cx="981" cy="1105"/>
          </a:xfrm>
        </p:grpSpPr>
        <p:pic>
          <p:nvPicPr>
            <p:cNvPr id="125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5961" name="Group 542"/>
          <p:cNvGrpSpPr>
            <a:grpSpLocks/>
          </p:cNvGrpSpPr>
          <p:nvPr/>
        </p:nvGrpSpPr>
        <p:grpSpPr bwMode="auto">
          <a:xfrm>
            <a:off x="1995489" y="1241425"/>
            <a:ext cx="1114425" cy="825500"/>
            <a:chOff x="-44" y="1473"/>
            <a:chExt cx="981" cy="1105"/>
          </a:xfrm>
        </p:grpSpPr>
        <p:pic>
          <p:nvPicPr>
            <p:cNvPr id="12596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25962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66357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42420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2000250" y="1235076"/>
            <a:ext cx="5278438" cy="3643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111125"/>
            <a:ext cx="7772400" cy="79375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SIP message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5403850" cy="480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INVITE sip:bob@domain.com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sip:alice@hereway.com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Call-ID: a2e3a@pigeon.hereway.com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Content-Type: application/sdp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Content-Length: 885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c=IN IP4 167.180.112.24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m=audio 38060 RTP/AVP 0</a:t>
            </a:r>
            <a:endParaRPr lang="en-US" sz="16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Notes:</a:t>
            </a:r>
          </a:p>
          <a:p>
            <a:pPr>
              <a:defRPr/>
            </a:pPr>
            <a:r>
              <a:rPr lang="en-US" sz="2000" dirty="0"/>
              <a:t>HTTP message syntax</a:t>
            </a:r>
          </a:p>
          <a:p>
            <a:pPr>
              <a:defRPr/>
            </a:pPr>
            <a:r>
              <a:rPr lang="en-US" sz="2000" dirty="0"/>
              <a:t>sdp = session description protocol</a:t>
            </a:r>
          </a:p>
          <a:p>
            <a:pPr>
              <a:defRPr/>
            </a:pPr>
            <a:r>
              <a:rPr lang="en-US" sz="2000" dirty="0"/>
              <a:t>Call-ID is unique for every call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7739063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7523164" y="1546225"/>
            <a:ext cx="3144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Here we don</a:t>
            </a:r>
            <a:r>
              <a:rPr lang="ja-JP" altLang="en-US" dirty="0">
                <a:solidFill>
                  <a:srgbClr val="000000"/>
                </a:solidFill>
                <a:latin typeface="Gill Sans MT"/>
              </a:rPr>
              <a:t>’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t know Bob</a:t>
            </a:r>
            <a:r>
              <a:rPr lang="ja-JP" altLang="en-US" dirty="0">
                <a:solidFill>
                  <a:srgbClr val="000000"/>
                </a:solidFill>
                <a:latin typeface="Gill Sans MT"/>
              </a:rPr>
              <a:t>’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s IP address</a:t>
            </a:r>
          </a:p>
          <a:p>
            <a:pPr marL="568325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intermediate SIP</a:t>
            </a:r>
            <a:br>
              <a:rPr lang="en-US" dirty="0">
                <a:solidFill>
                  <a:srgbClr val="000000"/>
                </a:solidFill>
                <a:latin typeface="Gill Sans MT"/>
              </a:rPr>
            </a:br>
            <a:r>
              <a:rPr lang="en-US" dirty="0">
                <a:solidFill>
                  <a:srgbClr val="000000"/>
                </a:solidFill>
                <a:latin typeface="Gill Sans MT"/>
              </a:rPr>
              <a:t>servers needed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7542213" y="3055938"/>
            <a:ext cx="3125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Alice sends, receives SIP messages using SIP default port 506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Alice specifies in header that SIP client sends, receives SIP messages over UDP</a:t>
            </a:r>
          </a:p>
        </p:txBody>
      </p:sp>
      <p:pic>
        <p:nvPicPr>
          <p:cNvPr id="1300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8636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480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Name </a:t>
            </a:r>
            <a:r>
              <a:rPr lang="en-US" dirty="0" smtClean="0"/>
              <a:t>translation, user </a:t>
            </a:r>
            <a:r>
              <a:rPr lang="en-US" dirty="0"/>
              <a:t>location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0"/>
            <a:ext cx="416083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caller wants to call callee, but only has callee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name or e-mail address.</a:t>
            </a:r>
          </a:p>
          <a:p>
            <a:pPr>
              <a:defRPr/>
            </a:pPr>
            <a:r>
              <a:rPr lang="en-US" dirty="0"/>
              <a:t>need to get IP address of </a:t>
            </a:r>
            <a:r>
              <a:rPr lang="en-US" dirty="0" smtClean="0"/>
              <a:t>callee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current host: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user moves around</a:t>
            </a:r>
          </a:p>
          <a:p>
            <a:pPr lvl="1">
              <a:defRPr/>
            </a:pPr>
            <a:r>
              <a:rPr lang="en-US" dirty="0"/>
              <a:t>DHCP protocol</a:t>
            </a:r>
          </a:p>
          <a:p>
            <a:pPr lvl="1">
              <a:defRPr/>
            </a:pPr>
            <a:r>
              <a:rPr lang="en-US" dirty="0"/>
              <a:t>user has different IP devices (PC, </a:t>
            </a:r>
            <a:r>
              <a:rPr lang="en-US" dirty="0" smtClean="0"/>
              <a:t>smartphone, </a:t>
            </a:r>
            <a:r>
              <a:rPr lang="en-US" dirty="0"/>
              <a:t>car device)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339850"/>
            <a:ext cx="409098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result can be based on:</a:t>
            </a:r>
            <a:endParaRPr lang="en-US" sz="2400" dirty="0"/>
          </a:p>
          <a:p>
            <a:pPr lvl="1">
              <a:defRPr/>
            </a:pPr>
            <a:r>
              <a:rPr lang="en-US" dirty="0"/>
              <a:t> time of day (work, home)</a:t>
            </a:r>
          </a:p>
          <a:p>
            <a:pPr lvl="1">
              <a:defRPr/>
            </a:pPr>
            <a:r>
              <a:rPr lang="en-US" dirty="0"/>
              <a:t>caller (don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boss to call you at home)</a:t>
            </a:r>
          </a:p>
          <a:p>
            <a:pPr lvl="1">
              <a:defRPr/>
            </a:pPr>
            <a:r>
              <a:rPr lang="en-US" dirty="0"/>
              <a:t>status of callee (calls sent to voicemail when callee is already talking </a:t>
            </a:r>
            <a:r>
              <a:rPr lang="en-US" dirty="0" smtClean="0"/>
              <a:t>to someone)</a:t>
            </a:r>
          </a:p>
        </p:txBody>
      </p:sp>
      <p:pic>
        <p:nvPicPr>
          <p:cNvPr id="13210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8540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5712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428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registrar</a:t>
            </a:r>
            <a:endParaRPr lang="en-US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25651" y="3616325"/>
            <a:ext cx="7032625" cy="1893888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REGISTER sip:domain.com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193.64.210.89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Expires: 3600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1978025" y="1192214"/>
            <a:ext cx="83391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2425" indent="-352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one function of SIP server: </a:t>
            </a:r>
            <a:r>
              <a:rPr lang="en-US" sz="2800" dirty="0">
                <a:solidFill>
                  <a:srgbClr val="CC0000"/>
                </a:solidFill>
                <a:latin typeface="Gill Sans MT"/>
                <a:ea typeface="ＭＳ Ｐゴシック" charset="0"/>
              </a:rPr>
              <a:t>registrar</a:t>
            </a:r>
          </a:p>
          <a:p>
            <a:pPr marL="352425" indent="-352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when Bob starts SIP client, client sends SIP REGISTER message to Bob</a:t>
            </a:r>
            <a:r>
              <a:rPr lang="ja-JP" alt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s registrar server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2001839" y="2900363"/>
            <a:ext cx="2678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C0000"/>
                </a:solidFill>
                <a:latin typeface="Gill Sans MT"/>
                <a:ea typeface="ＭＳ Ｐゴシック" charset="0"/>
              </a:rPr>
              <a:t>register message:</a:t>
            </a:r>
          </a:p>
        </p:txBody>
      </p:sp>
      <p:pic>
        <p:nvPicPr>
          <p:cNvPr id="13415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901700"/>
            <a:ext cx="27924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4871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28750"/>
            <a:ext cx="8129588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function of SIP server: </a:t>
            </a:r>
            <a:r>
              <a:rPr lang="en-US" i="1" dirty="0" smtClean="0">
                <a:solidFill>
                  <a:srgbClr val="CC0000"/>
                </a:solidFill>
              </a:rPr>
              <a:t>proxy</a:t>
            </a:r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/>
              <a:t>sends invite message to her proxy server</a:t>
            </a:r>
          </a:p>
          <a:p>
            <a:pPr lvl="1">
              <a:defRPr/>
            </a:pPr>
            <a:r>
              <a:rPr lang="en-US" dirty="0"/>
              <a:t>contains address sip:bob@domain.com</a:t>
            </a:r>
          </a:p>
          <a:p>
            <a:pPr lvl="1">
              <a:defRPr/>
            </a:pPr>
            <a:r>
              <a:rPr lang="en-US" dirty="0"/>
              <a:t>proxy responsible for routing SIP messages to </a:t>
            </a:r>
            <a:r>
              <a:rPr lang="en-US" dirty="0" smtClean="0"/>
              <a:t>callee, possibly </a:t>
            </a:r>
            <a:r>
              <a:rPr lang="en-US" dirty="0"/>
              <a:t>through multiple </a:t>
            </a:r>
            <a:r>
              <a:rPr lang="en-US" dirty="0" smtClean="0"/>
              <a:t>proxies</a:t>
            </a:r>
            <a:endParaRPr lang="en-US" dirty="0"/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/>
              <a:t>sends response back through </a:t>
            </a:r>
            <a:r>
              <a:rPr lang="en-US" dirty="0" smtClean="0"/>
              <a:t>same </a:t>
            </a:r>
            <a:r>
              <a:rPr lang="en-US" dirty="0"/>
              <a:t>set of </a:t>
            </a:r>
            <a:r>
              <a:rPr lang="en-US" dirty="0" smtClean="0"/>
              <a:t>SIP proxies</a:t>
            </a:r>
            <a:endParaRPr lang="en-US" dirty="0"/>
          </a:p>
          <a:p>
            <a:pPr>
              <a:defRPr/>
            </a:pPr>
            <a:r>
              <a:rPr lang="en-US" dirty="0"/>
              <a:t>proxy returns </a:t>
            </a:r>
            <a:r>
              <a:rPr lang="en-US" dirty="0" smtClean="0"/>
              <a:t>Bob’s SIP </a:t>
            </a:r>
            <a:r>
              <a:rPr lang="en-US" dirty="0"/>
              <a:t>response message to Alice </a:t>
            </a:r>
          </a:p>
          <a:p>
            <a:pPr lvl="1">
              <a:defRPr/>
            </a:pPr>
            <a:r>
              <a:rPr lang="en-US" dirty="0"/>
              <a:t>contains Bob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IP address</a:t>
            </a:r>
          </a:p>
          <a:p>
            <a:pPr>
              <a:defRPr/>
            </a:pPr>
            <a:r>
              <a:rPr lang="en-US" dirty="0" smtClean="0"/>
              <a:t>SIP proxy </a:t>
            </a:r>
            <a:r>
              <a:rPr lang="en-US" dirty="0"/>
              <a:t>analogous to local DNS </a:t>
            </a:r>
            <a:r>
              <a:rPr lang="en-US" dirty="0" smtClean="0"/>
              <a:t>server plus TCP setup</a:t>
            </a:r>
            <a:endParaRPr lang="en-US" dirty="0"/>
          </a:p>
        </p:txBody>
      </p:sp>
      <p:pic>
        <p:nvPicPr>
          <p:cNvPr id="136197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901701"/>
            <a:ext cx="23780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277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8470900" cy="871538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SIP example: </a:t>
            </a:r>
            <a:r>
              <a:rPr lang="en-US" sz="2400" dirty="0"/>
              <a:t>jim@umass.edu </a:t>
            </a:r>
            <a:r>
              <a:rPr lang="en-US" sz="3600" dirty="0"/>
              <a:t>calls</a:t>
            </a:r>
            <a:r>
              <a:rPr lang="en-US" sz="2400" dirty="0"/>
              <a:t> keith@poly.edu</a:t>
            </a:r>
            <a:endParaRPr lang="en-US" sz="4000" dirty="0"/>
          </a:p>
        </p:txBody>
      </p:sp>
      <p:pic>
        <p:nvPicPr>
          <p:cNvPr id="138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9" y="939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5" name="Group 542"/>
          <p:cNvGrpSpPr>
            <a:grpSpLocks/>
          </p:cNvGrpSpPr>
          <p:nvPr/>
        </p:nvGrpSpPr>
        <p:grpSpPr bwMode="auto">
          <a:xfrm>
            <a:off x="3278188" y="5011739"/>
            <a:ext cx="963612" cy="835025"/>
            <a:chOff x="-44" y="1473"/>
            <a:chExt cx="981" cy="1105"/>
          </a:xfrm>
        </p:grpSpPr>
        <p:pic>
          <p:nvPicPr>
            <p:cNvPr id="138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46" name="Group 249"/>
          <p:cNvGrpSpPr>
            <a:grpSpLocks/>
          </p:cNvGrpSpPr>
          <p:nvPr/>
        </p:nvGrpSpPr>
        <p:grpSpPr bwMode="auto">
          <a:xfrm>
            <a:off x="5705475" y="1455739"/>
            <a:ext cx="363538" cy="687387"/>
            <a:chOff x="4140" y="429"/>
            <a:chExt cx="1425" cy="2396"/>
          </a:xfrm>
        </p:grpSpPr>
        <p:sp>
          <p:nvSpPr>
            <p:cNvPr id="138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8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8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1456" name="Group 61455"/>
          <p:cNvGrpSpPr>
            <a:grpSpLocks/>
          </p:cNvGrpSpPr>
          <p:nvPr/>
        </p:nvGrpSpPr>
        <p:grpSpPr bwMode="auto">
          <a:xfrm>
            <a:off x="1873251" y="3860801"/>
            <a:ext cx="2168525" cy="1147763"/>
            <a:chOff x="349470" y="3860317"/>
            <a:chExt cx="2167676" cy="1148075"/>
          </a:xfrm>
        </p:grpSpPr>
        <p:cxnSp>
          <p:nvCxnSpPr>
            <p:cNvPr id="13836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2368949" y="3938223"/>
              <a:ext cx="14270" cy="10701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367" name="Group 61441"/>
            <p:cNvGrpSpPr>
              <a:grpSpLocks/>
            </p:cNvGrpSpPr>
            <p:nvPr/>
          </p:nvGrpSpPr>
          <p:grpSpPr bwMode="auto">
            <a:xfrm>
              <a:off x="2199635" y="4437382"/>
              <a:ext cx="317511" cy="369332"/>
              <a:chOff x="7454630" y="3313376"/>
              <a:chExt cx="317511" cy="369332"/>
            </a:xfrm>
          </p:grpSpPr>
          <p:sp>
            <p:nvSpPr>
              <p:cNvPr id="138369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370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38368" name="TextBox 61442"/>
            <p:cNvSpPr txBox="1">
              <a:spLocks noChangeArrowheads="1"/>
            </p:cNvSpPr>
            <p:nvPr/>
          </p:nvSpPr>
          <p:spPr bwMode="auto">
            <a:xfrm>
              <a:off x="349470" y="3860317"/>
              <a:ext cx="21336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1. Jim sends INVITE</a:t>
              </a:r>
              <a:b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message to UMass SIP proxy. </a:t>
              </a:r>
            </a:p>
          </p:txBody>
        </p:sp>
      </p:grpSp>
      <p:grpSp>
        <p:nvGrpSpPr>
          <p:cNvPr id="138248" name="Group 249"/>
          <p:cNvGrpSpPr>
            <a:grpSpLocks/>
          </p:cNvGrpSpPr>
          <p:nvPr/>
        </p:nvGrpSpPr>
        <p:grpSpPr bwMode="auto">
          <a:xfrm>
            <a:off x="3873500" y="3163889"/>
            <a:ext cx="363538" cy="687387"/>
            <a:chOff x="4140" y="429"/>
            <a:chExt cx="1425" cy="2396"/>
          </a:xfrm>
        </p:grpSpPr>
        <p:sp>
          <p:nvSpPr>
            <p:cNvPr id="1383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3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7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8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37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8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83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83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3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4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3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8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8249" name="Group 249"/>
          <p:cNvGrpSpPr>
            <a:grpSpLocks/>
          </p:cNvGrpSpPr>
          <p:nvPr/>
        </p:nvGrpSpPr>
        <p:grpSpPr bwMode="auto">
          <a:xfrm>
            <a:off x="8264525" y="3116264"/>
            <a:ext cx="363538" cy="687387"/>
            <a:chOff x="4140" y="429"/>
            <a:chExt cx="1425" cy="2396"/>
          </a:xfrm>
        </p:grpSpPr>
        <p:sp>
          <p:nvSpPr>
            <p:cNvPr id="13830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0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30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0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3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0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1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1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831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831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831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7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1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31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31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1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3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4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1458" name="Group 61457"/>
          <p:cNvGrpSpPr>
            <a:grpSpLocks/>
          </p:cNvGrpSpPr>
          <p:nvPr/>
        </p:nvGrpSpPr>
        <p:grpSpPr bwMode="auto">
          <a:xfrm>
            <a:off x="2284414" y="1625600"/>
            <a:ext cx="3235325" cy="1257300"/>
            <a:chOff x="760953" y="1625206"/>
            <a:chExt cx="3234864" cy="1257120"/>
          </a:xfrm>
        </p:grpSpPr>
        <p:sp>
          <p:nvSpPr>
            <p:cNvPr id="138297" name="TextBox 200"/>
            <p:cNvSpPr txBox="1">
              <a:spLocks noChangeArrowheads="1"/>
            </p:cNvSpPr>
            <p:nvPr/>
          </p:nvSpPr>
          <p:spPr bwMode="auto">
            <a:xfrm>
              <a:off x="760953" y="1625206"/>
              <a:ext cx="31064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2. UMass proxy forwards request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 to Poly registrar server</a:t>
              </a:r>
            </a:p>
          </p:txBody>
        </p:sp>
        <p:cxnSp>
          <p:nvCxnSpPr>
            <p:cNvPr id="138298" name="Straight Arrow Connector 293"/>
            <p:cNvCxnSpPr>
              <a:cxnSpLocks noChangeShapeType="1"/>
            </p:cNvCxnSpPr>
            <p:nvPr/>
          </p:nvCxnSpPr>
          <p:spPr bwMode="auto">
            <a:xfrm flipV="1">
              <a:off x="2483115" y="1840692"/>
              <a:ext cx="1512702" cy="10416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9" name="Group 194"/>
            <p:cNvGrpSpPr>
              <a:grpSpLocks/>
            </p:cNvGrpSpPr>
            <p:nvPr/>
          </p:nvGrpSpPr>
          <p:grpSpPr bwMode="auto">
            <a:xfrm>
              <a:off x="2986415" y="2195385"/>
              <a:ext cx="322117" cy="369332"/>
              <a:chOff x="7408615" y="3244352"/>
              <a:chExt cx="322117" cy="369332"/>
            </a:xfrm>
          </p:grpSpPr>
          <p:sp>
            <p:nvSpPr>
              <p:cNvPr id="138300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301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1459" name="Group 61458"/>
          <p:cNvGrpSpPr>
            <a:grpSpLocks/>
          </p:cNvGrpSpPr>
          <p:nvPr/>
        </p:nvGrpSpPr>
        <p:grpSpPr bwMode="auto">
          <a:xfrm>
            <a:off x="4321176" y="2068514"/>
            <a:ext cx="5280025" cy="928687"/>
            <a:chOff x="2797072" y="2068996"/>
            <a:chExt cx="5280193" cy="927479"/>
          </a:xfrm>
        </p:grpSpPr>
        <p:sp>
          <p:nvSpPr>
            <p:cNvPr id="138292" name="TextBox 209"/>
            <p:cNvSpPr txBox="1">
              <a:spLocks noChangeArrowheads="1"/>
            </p:cNvSpPr>
            <p:nvPr/>
          </p:nvSpPr>
          <p:spPr bwMode="auto">
            <a:xfrm>
              <a:off x="3948429" y="2138932"/>
              <a:ext cx="41288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3. Poly server returns redirect response,</a:t>
              </a:r>
              <a:b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indicating that it should  try keith@eurecom.fr</a:t>
              </a:r>
            </a:p>
          </p:txBody>
        </p:sp>
        <p:cxnSp>
          <p:nvCxnSpPr>
            <p:cNvPr id="138293" name="Straight Arrow Connector 294"/>
            <p:cNvCxnSpPr>
              <a:cxnSpLocks noChangeShapeType="1"/>
            </p:cNvCxnSpPr>
            <p:nvPr/>
          </p:nvCxnSpPr>
          <p:spPr bwMode="auto">
            <a:xfrm flipV="1">
              <a:off x="2797072" y="2068996"/>
              <a:ext cx="1369995" cy="927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4" name="Group 204"/>
            <p:cNvGrpSpPr>
              <a:grpSpLocks/>
            </p:cNvGrpSpPr>
            <p:nvPr/>
          </p:nvGrpSpPr>
          <p:grpSpPr bwMode="auto">
            <a:xfrm>
              <a:off x="3479423" y="2235406"/>
              <a:ext cx="317511" cy="369332"/>
              <a:chOff x="7454630" y="3313376"/>
              <a:chExt cx="317511" cy="369332"/>
            </a:xfrm>
          </p:grpSpPr>
          <p:sp>
            <p:nvSpPr>
              <p:cNvPr id="138295" name="Oval 205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296" name="TextBox 206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8252" name="Group 542"/>
          <p:cNvGrpSpPr>
            <a:grpSpLocks/>
          </p:cNvGrpSpPr>
          <p:nvPr/>
        </p:nvGrpSpPr>
        <p:grpSpPr bwMode="auto">
          <a:xfrm flipH="1">
            <a:off x="8053388" y="5435600"/>
            <a:ext cx="963612" cy="833438"/>
            <a:chOff x="-44" y="1473"/>
            <a:chExt cx="981" cy="1105"/>
          </a:xfrm>
        </p:grpSpPr>
        <p:pic>
          <p:nvPicPr>
            <p:cNvPr id="13829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9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461" name="Group 61460"/>
          <p:cNvGrpSpPr>
            <a:grpSpLocks/>
          </p:cNvGrpSpPr>
          <p:nvPr/>
        </p:nvGrpSpPr>
        <p:grpSpPr bwMode="auto">
          <a:xfrm>
            <a:off x="8418513" y="3832226"/>
            <a:ext cx="1935162" cy="2031325"/>
            <a:chOff x="6823899" y="3818107"/>
            <a:chExt cx="1934788" cy="2031486"/>
          </a:xfrm>
        </p:grpSpPr>
        <p:sp>
          <p:nvSpPr>
            <p:cNvPr id="138285" name="TextBox 218"/>
            <p:cNvSpPr txBox="1">
              <a:spLocks noChangeArrowheads="1"/>
            </p:cNvSpPr>
            <p:nvPr/>
          </p:nvSpPr>
          <p:spPr bwMode="auto">
            <a:xfrm>
              <a:off x="7131820" y="3818107"/>
              <a:ext cx="1626867" cy="203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5. eurecom registrar forwards INVITE to 197.87.54.21, which is running keith</a:t>
              </a:r>
              <a:r>
                <a:rPr lang="ja-JP" alt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’</a:t>
              </a:r>
              <a:r>
                <a:rPr lang="en-US" altLang="ja-JP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s SIP client</a:t>
              </a:r>
              <a:endParaRPr lang="en-US" sz="1800" i="0" dirty="0">
                <a:solidFill>
                  <a:srgbClr val="000000"/>
                </a:solidFill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86" name="Straight Arrow Connector 302"/>
            <p:cNvCxnSpPr>
              <a:cxnSpLocks noChangeShapeType="1"/>
            </p:cNvCxnSpPr>
            <p:nvPr/>
          </p:nvCxnSpPr>
          <p:spPr bwMode="auto">
            <a:xfrm flipH="1">
              <a:off x="6964138" y="3948400"/>
              <a:ext cx="5092" cy="13739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7" name="Group 303"/>
            <p:cNvGrpSpPr>
              <a:grpSpLocks/>
            </p:cNvGrpSpPr>
            <p:nvPr/>
          </p:nvGrpSpPr>
          <p:grpSpPr bwMode="auto">
            <a:xfrm>
              <a:off x="6823899" y="4038444"/>
              <a:ext cx="317511" cy="369332"/>
              <a:chOff x="7454630" y="3313376"/>
              <a:chExt cx="317511" cy="369332"/>
            </a:xfrm>
          </p:grpSpPr>
          <p:sp>
            <p:nvSpPr>
              <p:cNvPr id="138288" name="Oval 304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289" name="TextBox 305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</p:grpSp>
      </p:grpSp>
      <p:grpSp>
        <p:nvGrpSpPr>
          <p:cNvPr id="61460" name="Group 61459"/>
          <p:cNvGrpSpPr>
            <a:grpSpLocks/>
          </p:cNvGrpSpPr>
          <p:nvPr/>
        </p:nvGrpSpPr>
        <p:grpSpPr bwMode="auto">
          <a:xfrm>
            <a:off x="4464051" y="2962275"/>
            <a:ext cx="3681413" cy="750888"/>
            <a:chOff x="2939780" y="2961926"/>
            <a:chExt cx="3681573" cy="751231"/>
          </a:xfrm>
        </p:grpSpPr>
        <p:cxnSp>
          <p:nvCxnSpPr>
            <p:cNvPr id="138280" name="Straight Arrow Connector 208"/>
            <p:cNvCxnSpPr>
              <a:cxnSpLocks noChangeShapeType="1"/>
            </p:cNvCxnSpPr>
            <p:nvPr/>
          </p:nvCxnSpPr>
          <p:spPr bwMode="auto">
            <a:xfrm flipH="1" flipV="1">
              <a:off x="2939780" y="3595772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1" name="Group 212"/>
            <p:cNvGrpSpPr>
              <a:grpSpLocks/>
            </p:cNvGrpSpPr>
            <p:nvPr/>
          </p:nvGrpSpPr>
          <p:grpSpPr bwMode="auto">
            <a:xfrm>
              <a:off x="5615461" y="3343825"/>
              <a:ext cx="317511" cy="369332"/>
              <a:chOff x="7454630" y="3299107"/>
              <a:chExt cx="317511" cy="369332"/>
            </a:xfrm>
          </p:grpSpPr>
          <p:sp>
            <p:nvSpPr>
              <p:cNvPr id="138283" name="Oval 21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284" name="TextBox 214"/>
              <p:cNvSpPr txBox="1">
                <a:spLocks noChangeArrowheads="1"/>
              </p:cNvSpPr>
              <p:nvPr/>
            </p:nvSpPr>
            <p:spPr bwMode="auto">
              <a:xfrm>
                <a:off x="7454630" y="3299107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38282" name="TextBox 310"/>
            <p:cNvSpPr txBox="1">
              <a:spLocks noChangeArrowheads="1"/>
            </p:cNvSpPr>
            <p:nvPr/>
          </p:nvSpPr>
          <p:spPr bwMode="auto">
            <a:xfrm>
              <a:off x="2939806" y="2961926"/>
              <a:ext cx="30681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4. Umass proxy forwards request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 to Eurecom registrar server</a:t>
              </a:r>
            </a:p>
          </p:txBody>
        </p:sp>
      </p:grpSp>
      <p:grpSp>
        <p:nvGrpSpPr>
          <p:cNvPr id="61465" name="Group 61464"/>
          <p:cNvGrpSpPr>
            <a:grpSpLocks/>
          </p:cNvGrpSpPr>
          <p:nvPr/>
        </p:nvGrpSpPr>
        <p:grpSpPr bwMode="auto">
          <a:xfrm>
            <a:off x="4019550" y="3624263"/>
            <a:ext cx="4425950" cy="1784350"/>
            <a:chOff x="2495276" y="3624645"/>
            <a:chExt cx="4426962" cy="1783278"/>
          </a:xfrm>
        </p:grpSpPr>
        <p:cxnSp>
          <p:nvCxnSpPr>
            <p:cNvPr id="138267" name="Straight Arrow Connector 193"/>
            <p:cNvCxnSpPr>
              <a:cxnSpLocks noChangeShapeType="1"/>
            </p:cNvCxnSpPr>
            <p:nvPr/>
          </p:nvCxnSpPr>
          <p:spPr bwMode="auto">
            <a:xfrm>
              <a:off x="2621222" y="3995764"/>
              <a:ext cx="18873" cy="984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68" name="Group 307"/>
            <p:cNvGrpSpPr>
              <a:grpSpLocks/>
            </p:cNvGrpSpPr>
            <p:nvPr/>
          </p:nvGrpSpPr>
          <p:grpSpPr bwMode="auto">
            <a:xfrm>
              <a:off x="2495276" y="4119498"/>
              <a:ext cx="317511" cy="369332"/>
              <a:chOff x="7454630" y="3313376"/>
              <a:chExt cx="317511" cy="369332"/>
            </a:xfrm>
          </p:grpSpPr>
          <p:sp>
            <p:nvSpPr>
              <p:cNvPr id="138278" name="Oval 30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279" name="TextBox 30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cxnSp>
          <p:nvCxnSpPr>
            <p:cNvPr id="138269" name="Straight Arrow Connector 298"/>
            <p:cNvCxnSpPr>
              <a:cxnSpLocks noChangeShapeType="1"/>
            </p:cNvCxnSpPr>
            <p:nvPr/>
          </p:nvCxnSpPr>
          <p:spPr bwMode="auto">
            <a:xfrm flipH="1" flipV="1">
              <a:off x="6774041" y="3890860"/>
              <a:ext cx="4578" cy="1517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0" name="Group 299"/>
            <p:cNvGrpSpPr>
              <a:grpSpLocks/>
            </p:cNvGrpSpPr>
            <p:nvPr/>
          </p:nvGrpSpPr>
          <p:grpSpPr bwMode="auto">
            <a:xfrm>
              <a:off x="6604727" y="4290135"/>
              <a:ext cx="317511" cy="369332"/>
              <a:chOff x="7454630" y="3313376"/>
              <a:chExt cx="317511" cy="369332"/>
            </a:xfrm>
          </p:grpSpPr>
          <p:sp>
            <p:nvSpPr>
              <p:cNvPr id="138276" name="Oval 30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277" name="TextBox 301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  <p:cxnSp>
          <p:nvCxnSpPr>
            <p:cNvPr id="138271" name="Straight Arrow Connector 306"/>
            <p:cNvCxnSpPr>
              <a:cxnSpLocks noChangeShapeType="1"/>
            </p:cNvCxnSpPr>
            <p:nvPr/>
          </p:nvCxnSpPr>
          <p:spPr bwMode="auto">
            <a:xfrm flipH="1" flipV="1">
              <a:off x="2920928" y="3805248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2" name="Group 222"/>
            <p:cNvGrpSpPr>
              <a:grpSpLocks/>
            </p:cNvGrpSpPr>
            <p:nvPr/>
          </p:nvGrpSpPr>
          <p:grpSpPr bwMode="auto">
            <a:xfrm>
              <a:off x="4569120" y="3624645"/>
              <a:ext cx="317511" cy="369332"/>
              <a:chOff x="7454630" y="3313376"/>
              <a:chExt cx="317511" cy="369332"/>
            </a:xfrm>
          </p:grpSpPr>
          <p:sp>
            <p:nvSpPr>
              <p:cNvPr id="138274" name="Oval 22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275" name="TextBox 224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7</a:t>
                </a:r>
              </a:p>
            </p:txBody>
          </p:sp>
        </p:grpSp>
        <p:sp>
          <p:nvSpPr>
            <p:cNvPr id="138273" name="TextBox 313"/>
            <p:cNvSpPr txBox="1">
              <a:spLocks noChangeArrowheads="1"/>
            </p:cNvSpPr>
            <p:nvPr/>
          </p:nvSpPr>
          <p:spPr bwMode="auto">
            <a:xfrm>
              <a:off x="3234913" y="3927656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6-8. SIP response returned to Jim</a:t>
              </a:r>
            </a:p>
          </p:txBody>
        </p:sp>
      </p:grpSp>
      <p:grpSp>
        <p:nvGrpSpPr>
          <p:cNvPr id="61463" name="Group 61462"/>
          <p:cNvGrpSpPr>
            <a:grpSpLocks/>
          </p:cNvGrpSpPr>
          <p:nvPr/>
        </p:nvGrpSpPr>
        <p:grpSpPr bwMode="auto">
          <a:xfrm>
            <a:off x="4364038" y="5427663"/>
            <a:ext cx="3516312" cy="704850"/>
            <a:chOff x="2839885" y="5427680"/>
            <a:chExt cx="3515727" cy="705441"/>
          </a:xfrm>
        </p:grpSpPr>
        <p:sp>
          <p:nvSpPr>
            <p:cNvPr id="138262" name="Left-Right Arrow 61454"/>
            <p:cNvSpPr>
              <a:spLocks noChangeArrowheads="1"/>
            </p:cNvSpPr>
            <p:nvPr/>
          </p:nvSpPr>
          <p:spPr bwMode="auto">
            <a:xfrm>
              <a:off x="2839885" y="5450729"/>
              <a:ext cx="3382174" cy="342454"/>
            </a:xfrm>
            <a:prstGeom prst="leftRightArrow">
              <a:avLst>
                <a:gd name="adj1" fmla="val 50000"/>
                <a:gd name="adj2" fmla="val 50022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8263" name="Group 317"/>
            <p:cNvGrpSpPr>
              <a:grpSpLocks/>
            </p:cNvGrpSpPr>
            <p:nvPr/>
          </p:nvGrpSpPr>
          <p:grpSpPr bwMode="auto">
            <a:xfrm>
              <a:off x="4417250" y="5427680"/>
              <a:ext cx="317511" cy="369332"/>
              <a:chOff x="7454630" y="3313376"/>
              <a:chExt cx="317511" cy="369332"/>
            </a:xfrm>
          </p:grpSpPr>
          <p:sp>
            <p:nvSpPr>
              <p:cNvPr id="138265" name="Oval 31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266" name="TextBox 31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  <p:sp>
          <p:nvSpPr>
            <p:cNvPr id="138264" name="TextBox 320"/>
            <p:cNvSpPr txBox="1">
              <a:spLocks noChangeArrowheads="1"/>
            </p:cNvSpPr>
            <p:nvPr/>
          </p:nvSpPr>
          <p:spPr bwMode="auto">
            <a:xfrm>
              <a:off x="3287418" y="5763789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Arial Narrow" charset="0"/>
                  <a:cs typeface="Arial Narrow" charset="0"/>
                </a:rPr>
                <a:t>9. Data flows between clients</a:t>
              </a:r>
            </a:p>
          </p:txBody>
        </p:sp>
      </p:grpSp>
      <p:sp>
        <p:nvSpPr>
          <p:cNvPr id="138257" name="TextBox 61465"/>
          <p:cNvSpPr txBox="1">
            <a:spLocks noChangeArrowheads="1"/>
          </p:cNvSpPr>
          <p:nvPr/>
        </p:nvSpPr>
        <p:spPr bwMode="auto">
          <a:xfrm>
            <a:off x="2636838" y="2997201"/>
            <a:ext cx="125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UMass SIP proxy</a:t>
            </a:r>
          </a:p>
        </p:txBody>
      </p:sp>
      <p:sp>
        <p:nvSpPr>
          <p:cNvPr id="138258" name="TextBox 331"/>
          <p:cNvSpPr txBox="1">
            <a:spLocks noChangeArrowheads="1"/>
          </p:cNvSpPr>
          <p:nvPr/>
        </p:nvSpPr>
        <p:spPr bwMode="auto">
          <a:xfrm>
            <a:off x="6086476" y="1393826"/>
            <a:ext cx="125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Poly SIP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59" name="TextBox 332"/>
          <p:cNvSpPr txBox="1">
            <a:spLocks noChangeArrowheads="1"/>
          </p:cNvSpPr>
          <p:nvPr/>
        </p:nvSpPr>
        <p:spPr bwMode="auto">
          <a:xfrm>
            <a:off x="8650288" y="305911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Eurecom  SIP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60" name="TextBox 333"/>
          <p:cNvSpPr txBox="1">
            <a:spLocks noChangeArrowheads="1"/>
          </p:cNvSpPr>
          <p:nvPr/>
        </p:nvSpPr>
        <p:spPr bwMode="auto">
          <a:xfrm>
            <a:off x="8702675" y="597852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197.87.54.21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8261" name="TextBox 334"/>
          <p:cNvSpPr txBox="1">
            <a:spLocks noChangeArrowheads="1"/>
          </p:cNvSpPr>
          <p:nvPr/>
        </p:nvSpPr>
        <p:spPr bwMode="auto">
          <a:xfrm>
            <a:off x="2333625" y="5632450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128.119.40.186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6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401020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00200"/>
            <a:ext cx="7759700" cy="4648200"/>
          </a:xfrm>
        </p:spPr>
        <p:txBody>
          <a:bodyPr/>
          <a:lstStyle/>
          <a:p>
            <a:pPr marL="635000" indent="-635000"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9.1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multimedia networking applications</a:t>
            </a:r>
          </a:p>
          <a:p>
            <a:pPr marL="635000" indent="-635000"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9.2</a:t>
            </a:r>
            <a:r>
              <a:rPr lang="en-US" sz="3200" dirty="0">
                <a:latin typeface="Gill Sans MT" charset="0"/>
                <a:cs typeface="+mn-cs"/>
              </a:rPr>
              <a:t> streaming </a:t>
            </a:r>
            <a:r>
              <a:rPr lang="en-US" sz="3200" i="1" dirty="0">
                <a:latin typeface="Gill Sans MT" charset="0"/>
                <a:cs typeface="+mn-cs"/>
              </a:rPr>
              <a:t>stored</a:t>
            </a:r>
            <a:r>
              <a:rPr lang="en-US" sz="3200" dirty="0">
                <a:latin typeface="Gill Sans MT" charset="0"/>
                <a:cs typeface="+mn-cs"/>
              </a:rPr>
              <a:t> video</a:t>
            </a:r>
          </a:p>
          <a:p>
            <a:pPr marL="635000" indent="-635000"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9.3</a:t>
            </a:r>
            <a:r>
              <a:rPr lang="en-US" sz="3200" dirty="0">
                <a:latin typeface="Gill Sans MT" charset="0"/>
                <a:cs typeface="+mn-cs"/>
              </a:rPr>
              <a:t> voice-over-IP</a:t>
            </a:r>
          </a:p>
          <a:p>
            <a:pPr marL="635000" indent="-635000"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9.4 protocols for </a:t>
            </a: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</a:p>
          <a:p>
            <a:pPr marL="635000" indent="-635000">
              <a:buNone/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</a:rPr>
              <a:t>9.5</a:t>
            </a:r>
            <a:r>
              <a:rPr lang="en-US" sz="3200" dirty="0">
                <a:latin typeface="Gill Sans MT" charset="0"/>
              </a:rPr>
              <a:t> network support for multimedia</a:t>
            </a:r>
          </a:p>
          <a:p>
            <a:pPr marL="457200" indent="-457200"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055689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36405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842964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4123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4953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4" y="3478214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2236789" y="1298575"/>
            <a:ext cx="69720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RTP libraries provide transport-layer interface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that extends UDP: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port numbers, IP addresses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payload type identification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packet sequence numbering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 time-stamping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82708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2057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2095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C0000"/>
                </a:solidFill>
                <a:latin typeface="Gill Sans MT"/>
                <a:ea typeface="ＭＳ Ｐゴシック" charset="0"/>
              </a:rPr>
              <a:t>payload type (7 bits): </a:t>
            </a:r>
            <a: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indicates type of encoding currently being </a:t>
            </a:r>
            <a:b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</a:br>
            <a: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used.  If sender changes encoding during call, sender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informs receiver via  payload type field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Payload type 0: PCM mu-law, 64 kbps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Payload type 3: GSM, 13 kbps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Payload type 7: LPC, 2.4 kbps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Payload type 26: Motion JPEG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Payload type 31: H.261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Payload type 33: MPEG2 video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0000"/>
              </a:solidFill>
              <a:latin typeface="Gill Sans MT"/>
              <a:ea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C0000"/>
                </a:solidFill>
                <a:latin typeface="Gill Sans MT"/>
                <a:ea typeface="ＭＳ Ｐゴシック" charset="0"/>
              </a:rPr>
              <a:t>sequence # (16 bits): </a:t>
            </a:r>
            <a: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increment by one for each RTP packet sent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dirty="0">
                <a:solidFill>
                  <a:srgbClr val="000000"/>
                </a:solidFill>
                <a:latin typeface="Gill Sans MT"/>
                <a:ea typeface="ＭＳ Ｐゴシック" charset="0"/>
              </a:rPr>
              <a:t>detect packet loss, restore packet sequence</a:t>
            </a: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730251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2416175" y="1249363"/>
            <a:ext cx="7327900" cy="792121"/>
            <a:chOff x="806170" y="1748633"/>
            <a:chExt cx="7328172" cy="792124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78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515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01851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 RTP stream. Each stream in RTP session has distinct SSRC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730251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2416175" y="1249363"/>
            <a:ext cx="7327900" cy="792121"/>
            <a:chOff x="806170" y="1748633"/>
            <a:chExt cx="7328172" cy="792124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78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8990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339851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57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</a:rPr>
              <a:t>9-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9106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Real Time Streaming Protocol (RTSP)</a:t>
            </a:r>
            <a:endParaRPr lang="fr-FR" altLang="en-US" sz="40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RFC 2326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Remote media playback control: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VCR-like user control of display: play, rewind, fast forward, pause, resume, etc…</a:t>
            </a:r>
          </a:p>
          <a:p>
            <a:pPr eaLnBrk="1" hangingPunct="1"/>
            <a:r>
              <a:rPr lang="en-US" altLang="en-US" sz="2800"/>
              <a:t>Similar to HTTP but RTSP servers maintain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TCP or UDP can be used for the control channel </a:t>
            </a:r>
            <a:endParaRPr lang="fr-FR" altLang="en-US" sz="2800"/>
          </a:p>
        </p:txBody>
      </p:sp>
    </p:spTree>
    <p:extLst>
      <p:ext uri="{BB962C8B-B14F-4D97-AF65-F5344CB8AC3E}">
        <p14:creationId xmlns:p14="http://schemas.microsoft.com/office/powerpoint/2010/main" val="15056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RTSP Requests (methods)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Major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􀂾</a:t>
            </a:r>
            <a:r>
              <a:rPr lang="en-US" altLang="en-US" sz="2000" b="1" dirty="0"/>
              <a:t>SETUP: </a:t>
            </a:r>
            <a:r>
              <a:rPr lang="en-US" altLang="en-US" sz="2000" dirty="0"/>
              <a:t>allocate resources for a stream and start an RTSP session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􀂾</a:t>
            </a:r>
            <a:r>
              <a:rPr lang="en-US" altLang="en-US" sz="2000" b="1" dirty="0"/>
              <a:t>PLAY: </a:t>
            </a:r>
            <a:r>
              <a:rPr lang="en-US" altLang="en-US" sz="2000" dirty="0"/>
              <a:t>start data transmission on a stream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􀂾</a:t>
            </a:r>
            <a:r>
              <a:rPr lang="en-US" altLang="en-US" sz="2000" b="1" dirty="0"/>
              <a:t>PAUSE: </a:t>
            </a:r>
            <a:r>
              <a:rPr lang="en-US" altLang="en-US" sz="2000" dirty="0"/>
              <a:t>temporarily halt a stream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􀂾</a:t>
            </a:r>
            <a:r>
              <a:rPr lang="en-US" altLang="en-US" sz="2000" b="1" dirty="0"/>
              <a:t>TEARDOWN: </a:t>
            </a:r>
            <a:r>
              <a:rPr lang="en-US" altLang="en-US" sz="2000" dirty="0"/>
              <a:t>free resources and end the stream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Additional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􀂾</a:t>
            </a:r>
            <a:r>
              <a:rPr lang="en-US" altLang="en-US" sz="2000" b="1" dirty="0"/>
              <a:t>OPTIONS: </a:t>
            </a:r>
            <a:r>
              <a:rPr lang="en-US" altLang="en-US" sz="2000" dirty="0"/>
              <a:t>get available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􀂾</a:t>
            </a:r>
            <a:r>
              <a:rPr lang="en-US" altLang="en-US" sz="2000" b="1" dirty="0"/>
              <a:t>DESCRIBE: </a:t>
            </a:r>
            <a:r>
              <a:rPr lang="en-US" altLang="en-US" sz="2000" dirty="0"/>
              <a:t>get low level description of media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􀂾</a:t>
            </a:r>
            <a:r>
              <a:rPr lang="en-US" altLang="en-US" sz="2000" b="1" dirty="0"/>
              <a:t>RECORD: </a:t>
            </a:r>
            <a:r>
              <a:rPr lang="en-US" altLang="en-US" sz="2000" dirty="0"/>
              <a:t>start recording a stream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􀂾</a:t>
            </a:r>
            <a:r>
              <a:rPr lang="en-US" altLang="en-US" sz="2000" b="1" dirty="0"/>
              <a:t>REDIRECT: </a:t>
            </a:r>
            <a:r>
              <a:rPr lang="en-US" altLang="en-US" sz="2000" dirty="0"/>
              <a:t>redirect client to new server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81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1250</Words>
  <Application>Microsoft Office PowerPoint</Application>
  <PresentationFormat>Widescreen</PresentationFormat>
  <Paragraphs>231</Paragraphs>
  <Slides>17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ＭＳ Ｐゴシック</vt:lpstr>
      <vt:lpstr>Arial</vt:lpstr>
      <vt:lpstr>Arial Narrow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1_Default Design</vt:lpstr>
      <vt:lpstr>VISIO</vt:lpstr>
      <vt:lpstr>PowerPoint Presentation</vt:lpstr>
      <vt:lpstr>Multimedia networking: outline</vt:lpstr>
      <vt:lpstr>Real-Time Protocol (RTP)</vt:lpstr>
      <vt:lpstr>RTP runs on top of UDP</vt:lpstr>
      <vt:lpstr>RTP header</vt:lpstr>
      <vt:lpstr>RTP header</vt:lpstr>
      <vt:lpstr>Real-Time Control Protocol (RTCP)</vt:lpstr>
      <vt:lpstr>Real Time Streaming Protocol (RTSP)</vt:lpstr>
      <vt:lpstr>RTSP Requests (methods)</vt:lpstr>
      <vt:lpstr>SIP: Session Initiation Protocol [RFC 3261]</vt:lpstr>
      <vt:lpstr>SIP services</vt:lpstr>
      <vt:lpstr>Example: setting up call to known IP address</vt:lpstr>
      <vt:lpstr>Example of SIP message</vt:lpstr>
      <vt:lpstr>Name translation, user location</vt:lpstr>
      <vt:lpstr>SIP registrar</vt:lpstr>
      <vt:lpstr>SIP proxy</vt:lpstr>
      <vt:lpstr>SIP example: jim@umass.edu calls keith@poly.edu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Massoud Hashemi</dc:creator>
  <cp:lastModifiedBy>Massoud Hashemi</cp:lastModifiedBy>
  <cp:revision>52</cp:revision>
  <dcterms:created xsi:type="dcterms:W3CDTF">2020-05-05T08:48:15Z</dcterms:created>
  <dcterms:modified xsi:type="dcterms:W3CDTF">2023-05-20T09:31:26Z</dcterms:modified>
</cp:coreProperties>
</file>