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960" r:id="rId2"/>
    <p:sldId id="1216" r:id="rId3"/>
    <p:sldId id="1047" r:id="rId4"/>
    <p:sldId id="1153" r:id="rId5"/>
    <p:sldId id="1154" r:id="rId6"/>
    <p:sldId id="1086" r:id="rId7"/>
    <p:sldId id="1217" r:id="rId8"/>
    <p:sldId id="1049" r:id="rId9"/>
    <p:sldId id="1061" r:id="rId10"/>
    <p:sldId id="1213" r:id="rId11"/>
    <p:sldId id="1214" r:id="rId12"/>
    <p:sldId id="1062" r:id="rId13"/>
    <p:sldId id="1204" r:id="rId14"/>
    <p:sldId id="1103" r:id="rId15"/>
    <p:sldId id="1205" r:id="rId16"/>
    <p:sldId id="1078" r:id="rId17"/>
    <p:sldId id="1079" r:id="rId18"/>
    <p:sldId id="1080" r:id="rId19"/>
    <p:sldId id="1082" r:id="rId20"/>
    <p:sldId id="1206" r:id="rId21"/>
    <p:sldId id="1081" r:id="rId22"/>
    <p:sldId id="1207" r:id="rId23"/>
    <p:sldId id="1087" r:id="rId24"/>
    <p:sldId id="1208" r:id="rId25"/>
    <p:sldId id="1090" r:id="rId26"/>
    <p:sldId id="1097" r:id="rId27"/>
    <p:sldId id="1092" r:id="rId28"/>
    <p:sldId id="1209" r:id="rId29"/>
    <p:sldId id="121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31348"/>
    <p:restoredTop sz="90729"/>
  </p:normalViewPr>
  <p:slideViewPr>
    <p:cSldViewPr snapToGrid="0" snapToObjects="1">
      <p:cViewPr varScale="1">
        <p:scale>
          <a:sx n="46" d="100"/>
          <a:sy n="46" d="100"/>
        </p:scale>
        <p:origin x="43" y="715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Spend some time talking about how its to the sender and receiver side protocol that IMPLEMENTS reliable data transfer</a:t>
            </a:r>
          </a:p>
          <a:p>
            <a:endParaRPr lang="en-US" dirty="0"/>
          </a:p>
          <a:p>
            <a:r>
              <a:rPr lang="en-US" dirty="0"/>
              <a:t>Communication over unreliable channel is </a:t>
            </a:r>
            <a:r>
              <a:rPr lang="en-US" dirty="0" err="1"/>
              <a:t>TWO-way</a:t>
            </a:r>
            <a:r>
              <a:rPr lang="en-US" dirty="0"/>
              <a:t>: sender and receiver will exchange messages back and forth to IMPLEMENT one-way  reliable data transfer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6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 we have a sender side and a receiver side. How much work they’ll have to do depends on the  IMPAIRMENTS introduced by channel – if the channel is perfect – no problem!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117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704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</a:t>
            </a:r>
            <a:r>
              <a:rPr lang="en-US" dirty="0" err="1"/>
              <a:t>rdt</a:t>
            </a:r>
            <a:r>
              <a:rPr lang="en-US" dirty="0"/>
              <a:t> 2.1 and 2.2 protocols. Top two states when sending packet with zero seq # and bottom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20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familiar four state sender from our </a:t>
            </a:r>
            <a:r>
              <a:rPr lang="en-US" dirty="0" err="1"/>
              <a:t>rdt</a:t>
            </a:r>
            <a:r>
              <a:rPr lang="en-US" dirty="0"/>
              <a:t> 2.1 and 2.2 protocols. Top two states when sending packet with zero seq # and bottom two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83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154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946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if RTT=30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msec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, 1KB pkt every 30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msec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: 33kB/sec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thruput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 over 1 Gbps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network protocol limits use of physical 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Let’s develop a formula for utilization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ＭＳ Ｐゴシック" charset="0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262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A78178-2F7E-429B-874A-55B59917E6FF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3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7501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030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88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two generic forms of pipelined protocols: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go-Back-N, selective repeat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122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window size of 14, 8 have been sent but are not yet </a:t>
            </a:r>
            <a:r>
              <a:rPr lang="en-US" dirty="0" err="1"/>
              <a:t>ackowledgedm</a:t>
            </a:r>
            <a:r>
              <a:rPr lang="en-US" dirty="0"/>
              <a:t> 6 sequence numbers are available for us. In </a:t>
            </a:r>
            <a:r>
              <a:rPr lang="en-US" dirty="0" err="1"/>
              <a:t>woindow</a:t>
            </a:r>
            <a:r>
              <a:rPr lang="en-US" dirty="0"/>
              <a:t>, but no calls from above to use them.</a:t>
            </a:r>
          </a:p>
          <a:p>
            <a:endParaRPr lang="en-US" dirty="0"/>
          </a:p>
          <a:p>
            <a:r>
              <a:rPr lang="en-US" dirty="0"/>
              <a:t>Note – we’ll skip the Go-Back-N FSM specification you can </a:t>
            </a:r>
            <a:r>
              <a:rPr lang="en-US" dirty="0" err="1"/>
              <a:t>chack</a:t>
            </a:r>
            <a:r>
              <a:rPr lang="en-US" dirty="0"/>
              <a:t> that out in </a:t>
            </a:r>
            <a:r>
              <a:rPr lang="en-US" dirty="0" err="1"/>
              <a:t>powerpoitn</a:t>
            </a:r>
            <a:r>
              <a:rPr lang="en-US" dirty="0"/>
              <a:t> slides or book)</a:t>
            </a:r>
          </a:p>
          <a:p>
            <a:endParaRPr lang="en-US" dirty="0"/>
          </a:p>
          <a:p>
            <a:r>
              <a:rPr lang="en-US" dirty="0"/>
              <a:t>TCP uses cumulative 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414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 – we’ll skip the Go-Back-N FSM specification (actually it’s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1175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skip FSM specification for GBN – check out the book or ppt – and let’s watch GBN sender and receivers  in action.</a:t>
            </a:r>
          </a:p>
          <a:p>
            <a:r>
              <a:rPr lang="en-US" dirty="0"/>
              <a:t>Let assume a window size of 4.  at t=0, sender sends packets 0, 1, 2 3, 4, and packet 2 will be lost</a:t>
            </a:r>
          </a:p>
          <a:p>
            <a:endParaRPr lang="en-US" dirty="0"/>
          </a:p>
          <a:p>
            <a:r>
              <a:rPr lang="en-US" dirty="0"/>
              <a:t>At the receiver:</a:t>
            </a:r>
          </a:p>
          <a:p>
            <a:r>
              <a:rPr lang="en-US" dirty="0"/>
              <a:t>Packet 0 received ACK0 generated</a:t>
            </a:r>
          </a:p>
          <a:p>
            <a:r>
              <a:rPr lang="en-US" dirty="0"/>
              <a:t>Packet 1 received ACK1 generated</a:t>
            </a:r>
          </a:p>
          <a:p>
            <a:r>
              <a:rPr lang="en-US" dirty="0"/>
              <a:t>Packet 2 is lost, and so when packet 3 is received, ACK 1 is sent – that’s the cumulative ACK, re-Acknowledging the receipt of packet 1. and in this implementation packet 3 is discarded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386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important mechanism of GBN was the use of the cumulative acknowledgements, and as we mentioned, cumulative ACKs are used in TCP</a:t>
            </a:r>
          </a:p>
          <a:p>
            <a:endParaRPr lang="en-US" dirty="0"/>
          </a:p>
          <a:p>
            <a:r>
              <a:rPr lang="en-US" dirty="0"/>
              <a:t>An alternate ACK mechanism would be for the receiver to </a:t>
            </a:r>
            <a:r>
              <a:rPr lang="en-US" dirty="0" err="1"/>
              <a:t>indiviually</a:t>
            </a:r>
            <a:r>
              <a:rPr lang="en-US" dirty="0"/>
              <a:t> acknowledge specific packets as they are received.  This mechanism is at the heart of the Selective repeat protocol.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89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1147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the packet is in order, its data will be delivered, as will any buffered data that can now be </a:t>
            </a:r>
            <a:r>
              <a:rPr lang="en-US" dirty="0" err="1"/>
              <a:t>delived</a:t>
            </a:r>
            <a:r>
              <a:rPr lang="en-US" dirty="0"/>
              <a:t> in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21247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27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 dirty="0"/>
          </a:p>
          <a:p>
            <a:r>
              <a:rPr lang="en-US" dirty="0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214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92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19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354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60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877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arrows through reliable data transfer channel is just one way – reliably send from sender to 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41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FC7F4-460F-4BC6-868F-CE81FFC9E817}" type="datetime1">
              <a:rPr lang="en-US" altLang="en-US"/>
              <a:pPr>
                <a:defRPr/>
              </a:pPr>
              <a:t>11/26/2023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1-</a:t>
            </a:r>
            <a:fld id="{76BDC783-1B42-41F2-A025-A05755EED0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034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89CDE-A98B-A64B-A840-9A38508B9B43}"/>
              </a:ext>
            </a:extLst>
          </p:cNvPr>
          <p:cNvGrpSpPr/>
          <p:nvPr/>
        </p:nvGrpSpPr>
        <p:grpSpPr>
          <a:xfrm>
            <a:off x="6226081" y="1900904"/>
            <a:ext cx="5598584" cy="4095684"/>
            <a:chOff x="6226081" y="2364366"/>
            <a:chExt cx="5598584" cy="409568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6944646" y="2545250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7541116" y="2997281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7899" y="2425781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10189724" y="2496350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10248853" y="2969571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7371" y="2364366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6584655" y="331890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299" y="329119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0A94F7F-9401-4C4F-80C6-4F0C25C18F5C}"/>
                </a:ext>
              </a:extLst>
            </p:cNvPr>
            <p:cNvSpPr txBox="1"/>
            <p:nvPr/>
          </p:nvSpPr>
          <p:spPr>
            <a:xfrm>
              <a:off x="6226081" y="3037743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F3F5F7-78A1-3C45-AC73-9F2A188FD37C}"/>
                </a:ext>
              </a:extLst>
            </p:cNvPr>
            <p:cNvSpPr txBox="1"/>
            <p:nvPr/>
          </p:nvSpPr>
          <p:spPr>
            <a:xfrm>
              <a:off x="6344394" y="3265491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73C66D-8F36-5E4B-BBC6-B804471BAAF5}"/>
                </a:ext>
              </a:extLst>
            </p:cNvPr>
            <p:cNvSpPr txBox="1"/>
            <p:nvPr/>
          </p:nvSpPr>
          <p:spPr>
            <a:xfrm flipH="1">
              <a:off x="7109034" y="5998385"/>
              <a:ext cx="465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6573835" y="5301907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EB73EE5-0075-EE47-B5CC-61EAD4F66FC9}"/>
                </a:ext>
              </a:extLst>
            </p:cNvPr>
            <p:cNvSpPr txBox="1"/>
            <p:nvPr/>
          </p:nvSpPr>
          <p:spPr>
            <a:xfrm>
              <a:off x="6413644" y="5279980"/>
              <a:ext cx="79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021091A-40C7-3E48-A368-62B168C379FE}"/>
                </a:ext>
              </a:extLst>
            </p:cNvPr>
            <p:cNvSpPr txBox="1"/>
            <p:nvPr/>
          </p:nvSpPr>
          <p:spPr>
            <a:xfrm>
              <a:off x="6358993" y="5023850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32988" y="3216212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7079" y="3152635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6584496" y="3824138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 of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9914975" y="3826493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 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7535360" y="5023850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10248530" y="5019009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406E8C-63BA-BB42-9548-F314CBF3CE0A}"/>
              </a:ext>
            </a:extLst>
          </p:cNvPr>
          <p:cNvGrpSpPr/>
          <p:nvPr/>
        </p:nvGrpSpPr>
        <p:grpSpPr>
          <a:xfrm>
            <a:off x="238849" y="1911780"/>
            <a:ext cx="5147343" cy="2073847"/>
            <a:chOff x="737513" y="2398718"/>
            <a:chExt cx="5595549" cy="2073847"/>
          </a:xfrm>
        </p:grpSpPr>
        <p:sp>
          <p:nvSpPr>
            <p:cNvPr id="161" name="Bent-Up Arrow 160">
              <a:extLst>
                <a:ext uri="{FF2B5EF4-FFF2-40B4-BE49-F238E27FC236}">
                  <a16:creationId xmlns:a16="http://schemas.microsoft.com/office/drawing/2014/main" id="{276E236E-C1A2-4743-B99F-615B0894757D}"/>
                </a:ext>
              </a:extLst>
            </p:cNvPr>
            <p:cNvSpPr/>
            <p:nvPr/>
          </p:nvSpPr>
          <p:spPr>
            <a:xfrm>
              <a:off x="4575391" y="3206649"/>
              <a:ext cx="929535" cy="419742"/>
            </a:xfrm>
            <a:prstGeom prst="bentUpArrow">
              <a:avLst>
                <a:gd name="adj1" fmla="val 7688"/>
                <a:gd name="adj2" fmla="val 18199"/>
                <a:gd name="adj3" fmla="val 201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35F6EC9-F077-9A40-B80E-90308683035B}"/>
                </a:ext>
              </a:extLst>
            </p:cNvPr>
            <p:cNvGrpSpPr/>
            <p:nvPr/>
          </p:nvGrpSpPr>
          <p:grpSpPr>
            <a:xfrm>
              <a:off x="1442223" y="2551892"/>
              <a:ext cx="1245036" cy="593992"/>
              <a:chOff x="9852456" y="608434"/>
              <a:chExt cx="1245036" cy="593992"/>
            </a:xfrm>
          </p:grpSpPr>
          <p:sp>
            <p:nvSpPr>
              <p:cNvPr id="221" name="Oval 19">
                <a:extLst>
                  <a:ext uri="{FF2B5EF4-FFF2-40B4-BE49-F238E27FC236}">
                    <a16:creationId xmlns:a16="http://schemas.microsoft.com/office/drawing/2014/main" id="{883ACB49-E16A-9443-BF20-83102D0A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B910D5B-F03E-EF4D-8AA8-F0CB2EF771DD}"/>
                  </a:ext>
                </a:extLst>
              </p:cNvPr>
              <p:cNvSpPr txBox="1"/>
              <p:nvPr/>
            </p:nvSpPr>
            <p:spPr>
              <a:xfrm>
                <a:off x="9935581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711F2A1-3F96-204B-8D76-CA73A72D0541}"/>
                </a:ext>
              </a:extLst>
            </p:cNvPr>
            <p:cNvGrpSpPr/>
            <p:nvPr/>
          </p:nvGrpSpPr>
          <p:grpSpPr>
            <a:xfrm>
              <a:off x="2038693" y="3003923"/>
              <a:ext cx="577241" cy="307777"/>
              <a:chOff x="9950444" y="999755"/>
              <a:chExt cx="577241" cy="307777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B6EF49-41A6-F849-9F5D-04A31D2F40EF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59B749A-0FAF-ED4F-A42F-24ED3C9A2228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" name="Group 194">
              <a:extLst>
                <a:ext uri="{FF2B5EF4-FFF2-40B4-BE49-F238E27FC236}">
                  <a16:creationId xmlns:a16="http://schemas.microsoft.com/office/drawing/2014/main" id="{0941CA1D-7B43-3641-AB83-AF3FB0147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476" y="2432423"/>
              <a:ext cx="545509" cy="512284"/>
              <a:chOff x="-44" y="1473"/>
              <a:chExt cx="981" cy="1105"/>
            </a:xfrm>
          </p:grpSpPr>
          <p:pic>
            <p:nvPicPr>
              <p:cNvPr id="217" name="Picture 195" descr="desktop_computer_stylized_medium">
                <a:extLst>
                  <a:ext uri="{FF2B5EF4-FFF2-40B4-BE49-F238E27FC236}">
                    <a16:creationId xmlns:a16="http://schemas.microsoft.com/office/drawing/2014/main" id="{C9BAD8A3-73FD-504F-969F-7C35A5C98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96">
                <a:extLst>
                  <a:ext uri="{FF2B5EF4-FFF2-40B4-BE49-F238E27FC236}">
                    <a16:creationId xmlns:a16="http://schemas.microsoft.com/office/drawing/2014/main" id="{2F736748-6A6F-4A40-841E-F7357D81FD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9DB2C22-7DC2-E741-9E31-4D336DBD41D8}"/>
                </a:ext>
              </a:extLst>
            </p:cNvPr>
            <p:cNvGrpSpPr/>
            <p:nvPr/>
          </p:nvGrpSpPr>
          <p:grpSpPr>
            <a:xfrm>
              <a:off x="4756576" y="2530702"/>
              <a:ext cx="1245036" cy="593992"/>
              <a:chOff x="9852456" y="608434"/>
              <a:chExt cx="1245036" cy="593992"/>
            </a:xfrm>
          </p:grpSpPr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000E806-F013-C443-8B87-D5DBEFEDF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D496D32-B730-8F41-BC5C-D46F18E3C27F}"/>
                  </a:ext>
                </a:extLst>
              </p:cNvPr>
              <p:cNvSpPr txBox="1"/>
              <p:nvPr/>
            </p:nvSpPr>
            <p:spPr>
              <a:xfrm>
                <a:off x="9921965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A2AE3CE-CD18-494C-A00E-4B2C61F9903E}"/>
                </a:ext>
              </a:extLst>
            </p:cNvPr>
            <p:cNvGrpSpPr/>
            <p:nvPr/>
          </p:nvGrpSpPr>
          <p:grpSpPr>
            <a:xfrm>
              <a:off x="4815705" y="3003923"/>
              <a:ext cx="577241" cy="307777"/>
              <a:chOff x="9678159" y="981583"/>
              <a:chExt cx="577241" cy="307777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A38E56-F1F2-8D41-B556-9B4F130EE1C0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8FBC38B-338F-F747-943D-E7C01C7B97F9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1">
              <a:extLst>
                <a:ext uri="{FF2B5EF4-FFF2-40B4-BE49-F238E27FC236}">
                  <a16:creationId xmlns:a16="http://schemas.microsoft.com/office/drawing/2014/main" id="{77E8EF91-AF21-9340-AC44-97C2982F9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4223" y="2398718"/>
              <a:ext cx="230514" cy="466725"/>
              <a:chOff x="4140" y="429"/>
              <a:chExt cx="1425" cy="2396"/>
            </a:xfrm>
          </p:grpSpPr>
          <p:sp>
            <p:nvSpPr>
              <p:cNvPr id="181" name="Freeform 162">
                <a:extLst>
                  <a:ext uri="{FF2B5EF4-FFF2-40B4-BE49-F238E27FC236}">
                    <a16:creationId xmlns:a16="http://schemas.microsoft.com/office/drawing/2014/main" id="{9E28FBA5-541A-AC4F-AE71-5951515DC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163">
                <a:extLst>
                  <a:ext uri="{FF2B5EF4-FFF2-40B4-BE49-F238E27FC236}">
                    <a16:creationId xmlns:a16="http://schemas.microsoft.com/office/drawing/2014/main" id="{CC415C09-33EA-A142-8461-9672CCFF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3" name="Freeform 164">
                <a:extLst>
                  <a:ext uri="{FF2B5EF4-FFF2-40B4-BE49-F238E27FC236}">
                    <a16:creationId xmlns:a16="http://schemas.microsoft.com/office/drawing/2014/main" id="{2A5E6FB5-B778-F24C-A601-95339A953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Freeform 165">
                <a:extLst>
                  <a:ext uri="{FF2B5EF4-FFF2-40B4-BE49-F238E27FC236}">
                    <a16:creationId xmlns:a16="http://schemas.microsoft.com/office/drawing/2014/main" id="{70415A3C-7C91-7E46-9BA5-D62360FC3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Rectangle 166">
                <a:extLst>
                  <a:ext uri="{FF2B5EF4-FFF2-40B4-BE49-F238E27FC236}">
                    <a16:creationId xmlns:a16="http://schemas.microsoft.com/office/drawing/2014/main" id="{4A157385-49EC-A345-8675-63A8A4717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6" name="Group 167">
                <a:extLst>
                  <a:ext uri="{FF2B5EF4-FFF2-40B4-BE49-F238E27FC236}">
                    <a16:creationId xmlns:a16="http://schemas.microsoft.com/office/drawing/2014/main" id="{1DBB8188-6E4B-DB44-A618-1833910E6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1" name="AutoShape 168">
                  <a:extLst>
                    <a:ext uri="{FF2B5EF4-FFF2-40B4-BE49-F238E27FC236}">
                      <a16:creationId xmlns:a16="http://schemas.microsoft.com/office/drawing/2014/main" id="{CE1ED7B1-4BA4-A84D-9114-C8CBB4BC5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2" name="AutoShape 169">
                  <a:extLst>
                    <a:ext uri="{FF2B5EF4-FFF2-40B4-BE49-F238E27FC236}">
                      <a16:creationId xmlns:a16="http://schemas.microsoft.com/office/drawing/2014/main" id="{B7844D79-0009-B94B-8989-919CDF6A9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7" name="Rectangle 170">
                <a:extLst>
                  <a:ext uri="{FF2B5EF4-FFF2-40B4-BE49-F238E27FC236}">
                    <a16:creationId xmlns:a16="http://schemas.microsoft.com/office/drawing/2014/main" id="{51286867-B08D-0C40-A917-0F4029DD6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8" name="Group 171">
                <a:extLst>
                  <a:ext uri="{FF2B5EF4-FFF2-40B4-BE49-F238E27FC236}">
                    <a16:creationId xmlns:a16="http://schemas.microsoft.com/office/drawing/2014/main" id="{D9A8F55B-F86B-6649-A1E4-8F24F95BC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9" name="AutoShape 172">
                  <a:extLst>
                    <a:ext uri="{FF2B5EF4-FFF2-40B4-BE49-F238E27FC236}">
                      <a16:creationId xmlns:a16="http://schemas.microsoft.com/office/drawing/2014/main" id="{16943728-8B67-F648-BF99-75B1A2EB8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AutoShape 173">
                  <a:extLst>
                    <a:ext uri="{FF2B5EF4-FFF2-40B4-BE49-F238E27FC236}">
                      <a16:creationId xmlns:a16="http://schemas.microsoft.com/office/drawing/2014/main" id="{E5C59DE8-B381-7841-BEF2-A71119B6C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9" name="Rectangle 174">
                <a:extLst>
                  <a:ext uri="{FF2B5EF4-FFF2-40B4-BE49-F238E27FC236}">
                    <a16:creationId xmlns:a16="http://schemas.microsoft.com/office/drawing/2014/main" id="{E2A441E4-4B95-2D4B-8D2B-A39444E73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75">
                <a:extLst>
                  <a:ext uri="{FF2B5EF4-FFF2-40B4-BE49-F238E27FC236}">
                    <a16:creationId xmlns:a16="http://schemas.microsoft.com/office/drawing/2014/main" id="{4C56D3D2-1E9D-9A4E-A8E6-C02F387A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1" name="Group 176">
                <a:extLst>
                  <a:ext uri="{FF2B5EF4-FFF2-40B4-BE49-F238E27FC236}">
                    <a16:creationId xmlns:a16="http://schemas.microsoft.com/office/drawing/2014/main" id="{4DEFC4BF-D38C-4E4F-8FF6-784D2ECC1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" name="AutoShape 177">
                  <a:extLst>
                    <a:ext uri="{FF2B5EF4-FFF2-40B4-BE49-F238E27FC236}">
                      <a16:creationId xmlns:a16="http://schemas.microsoft.com/office/drawing/2014/main" id="{1E6EF7BF-0973-4748-B890-B3787B883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8" name="AutoShape 178">
                  <a:extLst>
                    <a:ext uri="{FF2B5EF4-FFF2-40B4-BE49-F238E27FC236}">
                      <a16:creationId xmlns:a16="http://schemas.microsoft.com/office/drawing/2014/main" id="{E5D7BCD8-55E5-614E-8991-523BADFCB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2" name="Freeform 179">
                <a:extLst>
                  <a:ext uri="{FF2B5EF4-FFF2-40B4-BE49-F238E27FC236}">
                    <a16:creationId xmlns:a16="http://schemas.microsoft.com/office/drawing/2014/main" id="{9D08C936-65B2-7540-81A7-902915A9F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180">
                <a:extLst>
                  <a:ext uri="{FF2B5EF4-FFF2-40B4-BE49-F238E27FC236}">
                    <a16:creationId xmlns:a16="http://schemas.microsoft.com/office/drawing/2014/main" id="{E99B1C69-E2B6-2944-ADFF-75BD1E5CC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5" name="AutoShape 181">
                  <a:extLst>
                    <a:ext uri="{FF2B5EF4-FFF2-40B4-BE49-F238E27FC236}">
                      <a16:creationId xmlns:a16="http://schemas.microsoft.com/office/drawing/2014/main" id="{40AB9F71-EF2B-814B-9AA0-68CABE04D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6" name="AutoShape 182">
                  <a:extLst>
                    <a:ext uri="{FF2B5EF4-FFF2-40B4-BE49-F238E27FC236}">
                      <a16:creationId xmlns:a16="http://schemas.microsoft.com/office/drawing/2014/main" id="{61BBD585-034C-FE44-8C4C-5732B02C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Rectangle 183">
                <a:extLst>
                  <a:ext uri="{FF2B5EF4-FFF2-40B4-BE49-F238E27FC236}">
                    <a16:creationId xmlns:a16="http://schemas.microsoft.com/office/drawing/2014/main" id="{3003C525-2BE0-154F-83E7-C0B0EEC1A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Freeform 184">
                <a:extLst>
                  <a:ext uri="{FF2B5EF4-FFF2-40B4-BE49-F238E27FC236}">
                    <a16:creationId xmlns:a16="http://schemas.microsoft.com/office/drawing/2014/main" id="{87688AC3-3CC5-0947-8699-28651834F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Freeform 185">
                <a:extLst>
                  <a:ext uri="{FF2B5EF4-FFF2-40B4-BE49-F238E27FC236}">
                    <a16:creationId xmlns:a16="http://schemas.microsoft.com/office/drawing/2014/main" id="{3B30373F-530B-FF4A-A69C-611E391F9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7" name="Oval 186">
                <a:extLst>
                  <a:ext uri="{FF2B5EF4-FFF2-40B4-BE49-F238E27FC236}">
                    <a16:creationId xmlns:a16="http://schemas.microsoft.com/office/drawing/2014/main" id="{BE74818C-974F-C344-AF1C-A571C38F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Freeform 187">
                <a:extLst>
                  <a:ext uri="{FF2B5EF4-FFF2-40B4-BE49-F238E27FC236}">
                    <a16:creationId xmlns:a16="http://schemas.microsoft.com/office/drawing/2014/main" id="{C9128504-5E1F-1F4A-BF9E-EFE7472C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AutoShape 188">
                <a:extLst>
                  <a:ext uri="{FF2B5EF4-FFF2-40B4-BE49-F238E27FC236}">
                    <a16:creationId xmlns:a16="http://schemas.microsoft.com/office/drawing/2014/main" id="{E1404165-9D6F-1942-BB52-FCC831E9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AutoShape 189">
                <a:extLst>
                  <a:ext uri="{FF2B5EF4-FFF2-40B4-BE49-F238E27FC236}">
                    <a16:creationId xmlns:a16="http://schemas.microsoft.com/office/drawing/2014/main" id="{7F94C469-5406-364A-84E2-47B5F8B4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Oval 190">
                <a:extLst>
                  <a:ext uri="{FF2B5EF4-FFF2-40B4-BE49-F238E27FC236}">
                    <a16:creationId xmlns:a16="http://schemas.microsoft.com/office/drawing/2014/main" id="{A0E8CAFD-652A-E647-BA6D-055C853C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2" name="Oval 191">
                <a:extLst>
                  <a:ext uri="{FF2B5EF4-FFF2-40B4-BE49-F238E27FC236}">
                    <a16:creationId xmlns:a16="http://schemas.microsoft.com/office/drawing/2014/main" id="{1A58DA79-10F0-C94E-9A96-4E39E4332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3" name="Oval 192">
                <a:extLst>
                  <a:ext uri="{FF2B5EF4-FFF2-40B4-BE49-F238E27FC236}">
                    <a16:creationId xmlns:a16="http://schemas.microsoft.com/office/drawing/2014/main" id="{E5153F60-CA4E-AD46-AA61-51967FAF6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FDB88677-8689-BF48-AD1F-091821687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FBA5EB-DA0C-3243-87AB-B89E8E79E894}"/>
                </a:ext>
              </a:extLst>
            </p:cNvPr>
            <p:cNvGrpSpPr/>
            <p:nvPr/>
          </p:nvGrpSpPr>
          <p:grpSpPr>
            <a:xfrm>
              <a:off x="2669417" y="3423937"/>
              <a:ext cx="2003932" cy="369332"/>
              <a:chOff x="7504363" y="3141846"/>
              <a:chExt cx="2003932" cy="36933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1FC8479-D121-CF45-BE67-D2FC95EAF7B9}"/>
                  </a:ext>
                </a:extLst>
              </p:cNvPr>
              <p:cNvGrpSpPr/>
              <p:nvPr/>
            </p:nvGrpSpPr>
            <p:grpSpPr>
              <a:xfrm>
                <a:off x="7504363" y="3183676"/>
                <a:ext cx="2003932" cy="306163"/>
                <a:chOff x="1616358" y="2551230"/>
                <a:chExt cx="2141698" cy="21851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53693F6-B250-A94A-973B-A2B9E24D52C4}"/>
                    </a:ext>
                  </a:extLst>
                </p:cNvPr>
                <p:cNvSpPr/>
                <p:nvPr/>
              </p:nvSpPr>
              <p:spPr>
                <a:xfrm>
                  <a:off x="1673508" y="2551230"/>
                  <a:ext cx="2027398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0731F76-7DB6-864C-9B95-2487D9D7B8DE}"/>
                    </a:ext>
                  </a:extLst>
                </p:cNvPr>
                <p:cNvSpPr/>
                <p:nvPr/>
              </p:nvSpPr>
              <p:spPr>
                <a:xfrm>
                  <a:off x="1616358" y="2551230"/>
                  <a:ext cx="114300" cy="218510"/>
                </a:xfrm>
                <a:prstGeom prst="ellipse">
                  <a:avLst/>
                </a:prstGeom>
                <a:solidFill>
                  <a:srgbClr val="7ACCF4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31CDAEAB-9168-0E4F-9A8E-E906655A076D}"/>
                    </a:ext>
                  </a:extLst>
                </p:cNvPr>
                <p:cNvSpPr/>
                <p:nvPr/>
              </p:nvSpPr>
              <p:spPr>
                <a:xfrm>
                  <a:off x="3643756" y="2551230"/>
                  <a:ext cx="114300" cy="21851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0000">
                      <a:srgbClr val="7ACCF4"/>
                    </a:gs>
                  </a:gsLst>
                  <a:lin ang="16200000" scaled="0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4315B0F-7173-EA4C-98E3-3F4A8474AFE9}"/>
                    </a:ext>
                  </a:extLst>
                </p:cNvPr>
                <p:cNvSpPr/>
                <p:nvPr/>
              </p:nvSpPr>
              <p:spPr>
                <a:xfrm>
                  <a:off x="3491356" y="2551230"/>
                  <a:ext cx="209550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97FB701-F3E4-214A-918C-4E8D192B2BB3}"/>
                  </a:ext>
                </a:extLst>
              </p:cNvPr>
              <p:cNvSpPr txBox="1"/>
              <p:nvPr/>
            </p:nvSpPr>
            <p:spPr>
              <a:xfrm>
                <a:off x="7695752" y="3141846"/>
                <a:ext cx="1678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reliable channel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2CF18A5-E8B1-C44A-855D-BC2E13F5D131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32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Bent-Up Arrow 169">
              <a:extLst>
                <a:ext uri="{FF2B5EF4-FFF2-40B4-BE49-F238E27FC236}">
                  <a16:creationId xmlns:a16="http://schemas.microsoft.com/office/drawing/2014/main" id="{35B9DBBD-4E46-054F-AF2A-3048455F5FA1}"/>
                </a:ext>
              </a:extLst>
            </p:cNvPr>
            <p:cNvSpPr/>
            <p:nvPr/>
          </p:nvSpPr>
          <p:spPr>
            <a:xfrm rot="5400000">
              <a:off x="2152182" y="3067004"/>
              <a:ext cx="462111" cy="773811"/>
            </a:xfrm>
            <a:prstGeom prst="bentUpArrow">
              <a:avLst>
                <a:gd name="adj1" fmla="val 7999"/>
                <a:gd name="adj2" fmla="val 16334"/>
                <a:gd name="adj3" fmla="val 213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AA8010-49E9-EB46-BD2B-D57E00E6F5C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151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1100341-F7A9-1D41-8489-9128E671B607}"/>
                </a:ext>
              </a:extLst>
            </p:cNvPr>
            <p:cNvSpPr txBox="1"/>
            <p:nvPr/>
          </p:nvSpPr>
          <p:spPr>
            <a:xfrm>
              <a:off x="737513" y="3044385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DCEE24-EC49-B244-B451-278656DCCEBE}"/>
                </a:ext>
              </a:extLst>
            </p:cNvPr>
            <p:cNvSpPr txBox="1"/>
            <p:nvPr/>
          </p:nvSpPr>
          <p:spPr>
            <a:xfrm>
              <a:off x="828116" y="3272133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5EB50A4-0F12-A743-8A7B-907E5EE4A2F5}"/>
                </a:ext>
              </a:extLst>
            </p:cNvPr>
            <p:cNvSpPr txBox="1"/>
            <p:nvPr/>
          </p:nvSpPr>
          <p:spPr>
            <a:xfrm flipH="1">
              <a:off x="1817207" y="4010900"/>
              <a:ext cx="4025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abstraction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A8CA74F-CA34-FE4D-BBA8-48490B128E60}"/>
              </a:ext>
            </a:extLst>
          </p:cNvPr>
          <p:cNvSpPr/>
          <p:nvPr/>
        </p:nvSpPr>
        <p:spPr>
          <a:xfrm>
            <a:off x="295893" y="1816276"/>
            <a:ext cx="5265664" cy="239460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1B4EA5-1C05-1743-AB9A-0E0C38CDA1C5}"/>
              </a:ext>
            </a:extLst>
          </p:cNvPr>
          <p:cNvSpPr/>
          <p:nvPr/>
        </p:nvSpPr>
        <p:spPr>
          <a:xfrm>
            <a:off x="5448822" y="3106456"/>
            <a:ext cx="638827" cy="101460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6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614158-9985-B744-A5F2-706D5EF5D7E9}"/>
              </a:ext>
            </a:extLst>
          </p:cNvPr>
          <p:cNvSpPr/>
          <p:nvPr/>
        </p:nvSpPr>
        <p:spPr>
          <a:xfrm>
            <a:off x="6586778" y="3177152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368BA48-D0C1-5949-880D-4FFAA26CCECD}"/>
              </a:ext>
            </a:extLst>
          </p:cNvPr>
          <p:cNvSpPr/>
          <p:nvPr/>
        </p:nvSpPr>
        <p:spPr>
          <a:xfrm>
            <a:off x="9885335" y="3174569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Slide Number Placeholder 2">
            <a:extLst>
              <a:ext uri="{FF2B5EF4-FFF2-40B4-BE49-F238E27FC236}">
                <a16:creationId xmlns:a16="http://schemas.microsoft.com/office/drawing/2014/main" id="{F8B5D732-7735-9D4B-9D7A-0E2219A42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8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3" grpId="0" animBg="1"/>
      <p:bldP spid="2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D89CDE-A98B-A64B-A840-9A38508B9B43}"/>
              </a:ext>
            </a:extLst>
          </p:cNvPr>
          <p:cNvGrpSpPr/>
          <p:nvPr/>
        </p:nvGrpSpPr>
        <p:grpSpPr>
          <a:xfrm>
            <a:off x="6226081" y="1900904"/>
            <a:ext cx="5598584" cy="4095684"/>
            <a:chOff x="6226081" y="2364366"/>
            <a:chExt cx="5598584" cy="409568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6944646" y="2545250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7541116" y="2997281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77899" y="2425781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10189724" y="2496350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10248853" y="2969571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7371" y="2364366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6584655" y="331890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299" y="3291191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0A94F7F-9401-4C4F-80C6-4F0C25C18F5C}"/>
                </a:ext>
              </a:extLst>
            </p:cNvPr>
            <p:cNvSpPr txBox="1"/>
            <p:nvPr/>
          </p:nvSpPr>
          <p:spPr>
            <a:xfrm>
              <a:off x="6226081" y="3037743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F3F5F7-78A1-3C45-AC73-9F2A188FD37C}"/>
                </a:ext>
              </a:extLst>
            </p:cNvPr>
            <p:cNvSpPr txBox="1"/>
            <p:nvPr/>
          </p:nvSpPr>
          <p:spPr>
            <a:xfrm>
              <a:off x="6344394" y="3265491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73C66D-8F36-5E4B-BBC6-B804471BAAF5}"/>
                </a:ext>
              </a:extLst>
            </p:cNvPr>
            <p:cNvSpPr txBox="1"/>
            <p:nvPr/>
          </p:nvSpPr>
          <p:spPr>
            <a:xfrm flipH="1">
              <a:off x="7109034" y="5998385"/>
              <a:ext cx="46571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6573835" y="5301907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EB73EE5-0075-EE47-B5CC-61EAD4F66FC9}"/>
                </a:ext>
              </a:extLst>
            </p:cNvPr>
            <p:cNvSpPr txBox="1"/>
            <p:nvPr/>
          </p:nvSpPr>
          <p:spPr>
            <a:xfrm>
              <a:off x="6413644" y="5279980"/>
              <a:ext cx="7943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021091A-40C7-3E48-A368-62B168C379FE}"/>
                </a:ext>
              </a:extLst>
            </p:cNvPr>
            <p:cNvSpPr txBox="1"/>
            <p:nvPr/>
          </p:nvSpPr>
          <p:spPr>
            <a:xfrm>
              <a:off x="6358993" y="5023850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32988" y="3216212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7079" y="3152635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6584496" y="3824138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 of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9914975" y="3826493"/>
              <a:ext cx="189698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of 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7535360" y="5023850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10248530" y="5019009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910FC6-F569-2147-8E13-9C3CBF349C22}"/>
              </a:ext>
            </a:extLst>
          </p:cNvPr>
          <p:cNvGrpSpPr/>
          <p:nvPr/>
        </p:nvGrpSpPr>
        <p:grpSpPr>
          <a:xfrm>
            <a:off x="995688" y="3550466"/>
            <a:ext cx="9016751" cy="2246769"/>
            <a:chOff x="995688" y="4013928"/>
            <a:chExt cx="9016751" cy="2246769"/>
          </a:xfrm>
        </p:grpSpPr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694493B-88BF-134F-B1BA-C0BD341D486C}"/>
                </a:ext>
              </a:extLst>
            </p:cNvPr>
            <p:cNvSpPr txBox="1"/>
            <p:nvPr/>
          </p:nvSpPr>
          <p:spPr>
            <a:xfrm>
              <a:off x="995688" y="4013928"/>
              <a:ext cx="4815357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Complexity of reliable data transfer protocol  will depend (strongly) on characteristics of unreliable channel (lose, corrupt, reorder data?)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FCEAF-463D-2648-AB33-C825C90C61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610" y="4167212"/>
              <a:ext cx="1091351" cy="10011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0B021F0-9489-874C-A482-48774A1F4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0941" y="4291381"/>
              <a:ext cx="4211498" cy="8863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Oval 230">
            <a:extLst>
              <a:ext uri="{FF2B5EF4-FFF2-40B4-BE49-F238E27FC236}">
                <a16:creationId xmlns:a16="http://schemas.microsoft.com/office/drawing/2014/main" id="{05A41E28-36B5-F84E-9E12-7529960E3C65}"/>
              </a:ext>
            </a:extLst>
          </p:cNvPr>
          <p:cNvSpPr/>
          <p:nvPr/>
        </p:nvSpPr>
        <p:spPr>
          <a:xfrm>
            <a:off x="6586778" y="3177152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1C1568F9-7215-6C43-8C2A-E0D8D4F2877D}"/>
              </a:ext>
            </a:extLst>
          </p:cNvPr>
          <p:cNvSpPr/>
          <p:nvPr/>
        </p:nvSpPr>
        <p:spPr>
          <a:xfrm>
            <a:off x="9885335" y="3174569"/>
            <a:ext cx="1952787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Slide Number Placeholder 2">
            <a:extLst>
              <a:ext uri="{FF2B5EF4-FFF2-40B4-BE49-F238E27FC236}">
                <a16:creationId xmlns:a16="http://schemas.microsoft.com/office/drawing/2014/main" id="{ADF8FD71-EE62-D045-9E44-162D85579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7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Reliable data transfer protocol (</a:t>
            </a:r>
            <a:r>
              <a:rPr lang="en-US" sz="4400" dirty="0" err="1"/>
              <a:t>rdt</a:t>
            </a:r>
            <a:r>
              <a:rPr lang="en-US" sz="4400" dirty="0"/>
              <a:t>): interfaces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3D26B5-5E98-5E4A-87D8-7FA097DF959B}"/>
              </a:ext>
            </a:extLst>
          </p:cNvPr>
          <p:cNvGrpSpPr/>
          <p:nvPr/>
        </p:nvGrpSpPr>
        <p:grpSpPr>
          <a:xfrm>
            <a:off x="2579501" y="2165159"/>
            <a:ext cx="7088417" cy="3419122"/>
            <a:chOff x="2293693" y="1943479"/>
            <a:chExt cx="7088417" cy="341912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F69B15D-5882-BD4E-83B7-5C85A253A430}"/>
                </a:ext>
              </a:extLst>
            </p:cNvPr>
            <p:cNvGrpSpPr/>
            <p:nvPr/>
          </p:nvGrpSpPr>
          <p:grpSpPr>
            <a:xfrm>
              <a:off x="3481010" y="2124363"/>
              <a:ext cx="1245036" cy="593992"/>
              <a:chOff x="9852456" y="608434"/>
              <a:chExt cx="1245036" cy="593992"/>
            </a:xfrm>
          </p:grpSpPr>
          <p:sp>
            <p:nvSpPr>
              <p:cNvPr id="157" name="Oval 19">
                <a:extLst>
                  <a:ext uri="{FF2B5EF4-FFF2-40B4-BE49-F238E27FC236}">
                    <a16:creationId xmlns:a16="http://schemas.microsoft.com/office/drawing/2014/main" id="{056D9101-B295-BE4A-9002-B9C7531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98075D5-1094-EA42-8C93-9C2D954BC121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402A96E-C536-5E4C-BB36-5F57DDFFE613}"/>
                </a:ext>
              </a:extLst>
            </p:cNvPr>
            <p:cNvGrpSpPr/>
            <p:nvPr/>
          </p:nvGrpSpPr>
          <p:grpSpPr>
            <a:xfrm>
              <a:off x="4077480" y="2576394"/>
              <a:ext cx="577241" cy="338554"/>
              <a:chOff x="9950444" y="999755"/>
              <a:chExt cx="577241" cy="33855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D3BE65A-11E7-ED41-B532-DDED3A87485C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5315891-C43B-4E47-AA7C-98881DCEDB55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194">
              <a:extLst>
                <a:ext uri="{FF2B5EF4-FFF2-40B4-BE49-F238E27FC236}">
                  <a16:creationId xmlns:a16="http://schemas.microsoft.com/office/drawing/2014/main" id="{54168ABB-31DA-FD4E-B361-85C3C0971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4263" y="2004894"/>
              <a:ext cx="545509" cy="512284"/>
              <a:chOff x="-44" y="1473"/>
              <a:chExt cx="981" cy="1105"/>
            </a:xfrm>
          </p:grpSpPr>
          <p:pic>
            <p:nvPicPr>
              <p:cNvPr id="153" name="Picture 195" descr="desktop_computer_stylized_medium">
                <a:extLst>
                  <a:ext uri="{FF2B5EF4-FFF2-40B4-BE49-F238E27FC236}">
                    <a16:creationId xmlns:a16="http://schemas.microsoft.com/office/drawing/2014/main" id="{272E925C-57A6-144C-A625-180C395BBE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4" name="Freeform 196">
                <a:extLst>
                  <a:ext uri="{FF2B5EF4-FFF2-40B4-BE49-F238E27FC236}">
                    <a16:creationId xmlns:a16="http://schemas.microsoft.com/office/drawing/2014/main" id="{5E936CF8-605C-F948-973D-474011FE90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94E6CD2B-9DBD-9847-AE43-1F20A9F4B7A7}"/>
                </a:ext>
              </a:extLst>
            </p:cNvPr>
            <p:cNvGrpSpPr/>
            <p:nvPr/>
          </p:nvGrpSpPr>
          <p:grpSpPr>
            <a:xfrm>
              <a:off x="6726088" y="2075463"/>
              <a:ext cx="1245036" cy="593992"/>
              <a:chOff x="9852456" y="608434"/>
              <a:chExt cx="1245036" cy="593992"/>
            </a:xfrm>
          </p:grpSpPr>
          <p:sp>
            <p:nvSpPr>
              <p:cNvPr id="151" name="Oval 19">
                <a:extLst>
                  <a:ext uri="{FF2B5EF4-FFF2-40B4-BE49-F238E27FC236}">
                    <a16:creationId xmlns:a16="http://schemas.microsoft.com/office/drawing/2014/main" id="{65C8DA48-6ECB-6D4D-80B9-2E7231D0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98362D2-A31F-1547-A061-D0BD0AD53B62}"/>
                  </a:ext>
                </a:extLst>
              </p:cNvPr>
              <p:cNvSpPr txBox="1"/>
              <p:nvPr/>
            </p:nvSpPr>
            <p:spPr>
              <a:xfrm>
                <a:off x="9935581" y="645213"/>
                <a:ext cx="1106491" cy="541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2053A92-714B-3A4D-BA72-E2002B5EB226}"/>
                </a:ext>
              </a:extLst>
            </p:cNvPr>
            <p:cNvGrpSpPr/>
            <p:nvPr/>
          </p:nvGrpSpPr>
          <p:grpSpPr>
            <a:xfrm>
              <a:off x="6785217" y="2548684"/>
              <a:ext cx="577241" cy="338554"/>
              <a:chOff x="9678159" y="981583"/>
              <a:chExt cx="577241" cy="338554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87AF5445-F895-274D-B4CA-4B559C14920A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405D7A89-0963-7D45-9872-8A6C26AFF4EB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61">
              <a:extLst>
                <a:ext uri="{FF2B5EF4-FFF2-40B4-BE49-F238E27FC236}">
                  <a16:creationId xmlns:a16="http://schemas.microsoft.com/office/drawing/2014/main" id="{72242579-6133-6C4E-BF67-26CF5BCBEC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23735" y="1943479"/>
              <a:ext cx="230514" cy="466725"/>
              <a:chOff x="4140" y="429"/>
              <a:chExt cx="1425" cy="2396"/>
            </a:xfrm>
          </p:grpSpPr>
          <p:sp>
            <p:nvSpPr>
              <p:cNvPr id="117" name="Freeform 162">
                <a:extLst>
                  <a:ext uri="{FF2B5EF4-FFF2-40B4-BE49-F238E27FC236}">
                    <a16:creationId xmlns:a16="http://schemas.microsoft.com/office/drawing/2014/main" id="{508C64E2-5C75-8B42-912F-0F4DAB5E1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63">
                <a:extLst>
                  <a:ext uri="{FF2B5EF4-FFF2-40B4-BE49-F238E27FC236}">
                    <a16:creationId xmlns:a16="http://schemas.microsoft.com/office/drawing/2014/main" id="{1F2031F6-89EC-AD4C-B442-1E0A3C270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9" name="Freeform 164">
                <a:extLst>
                  <a:ext uri="{FF2B5EF4-FFF2-40B4-BE49-F238E27FC236}">
                    <a16:creationId xmlns:a16="http://schemas.microsoft.com/office/drawing/2014/main" id="{0BA0DD87-2FD6-244B-82C8-88C2D0A58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Freeform 165">
                <a:extLst>
                  <a:ext uri="{FF2B5EF4-FFF2-40B4-BE49-F238E27FC236}">
                    <a16:creationId xmlns:a16="http://schemas.microsoft.com/office/drawing/2014/main" id="{7207167F-9D03-3F47-8166-127D9E26F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66">
                <a:extLst>
                  <a:ext uri="{FF2B5EF4-FFF2-40B4-BE49-F238E27FC236}">
                    <a16:creationId xmlns:a16="http://schemas.microsoft.com/office/drawing/2014/main" id="{D8ACE697-B009-5441-8959-DAC8BF3B1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2" name="Group 167">
                <a:extLst>
                  <a:ext uri="{FF2B5EF4-FFF2-40B4-BE49-F238E27FC236}">
                    <a16:creationId xmlns:a16="http://schemas.microsoft.com/office/drawing/2014/main" id="{AFAFE92F-768B-0E40-8189-F135D49628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7" name="AutoShape 168">
                  <a:extLst>
                    <a:ext uri="{FF2B5EF4-FFF2-40B4-BE49-F238E27FC236}">
                      <a16:creationId xmlns:a16="http://schemas.microsoft.com/office/drawing/2014/main" id="{6617210C-BFB6-0D4D-B38A-5E9106661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8" name="AutoShape 169">
                  <a:extLst>
                    <a:ext uri="{FF2B5EF4-FFF2-40B4-BE49-F238E27FC236}">
                      <a16:creationId xmlns:a16="http://schemas.microsoft.com/office/drawing/2014/main" id="{5EE6018A-C9AA-184F-B7ED-42AFC16D77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3" name="Rectangle 170">
                <a:extLst>
                  <a:ext uri="{FF2B5EF4-FFF2-40B4-BE49-F238E27FC236}">
                    <a16:creationId xmlns:a16="http://schemas.microsoft.com/office/drawing/2014/main" id="{F82DB15E-18D1-4A4D-80D4-EAB41BA50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4" name="Group 171">
                <a:extLst>
                  <a:ext uri="{FF2B5EF4-FFF2-40B4-BE49-F238E27FC236}">
                    <a16:creationId xmlns:a16="http://schemas.microsoft.com/office/drawing/2014/main" id="{52997F44-9E26-5F46-914A-DD4ADC8770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5" name="AutoShape 172">
                  <a:extLst>
                    <a:ext uri="{FF2B5EF4-FFF2-40B4-BE49-F238E27FC236}">
                      <a16:creationId xmlns:a16="http://schemas.microsoft.com/office/drawing/2014/main" id="{7DD2F60B-01B7-A848-9111-DBA2C17DC6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6" name="AutoShape 173">
                  <a:extLst>
                    <a:ext uri="{FF2B5EF4-FFF2-40B4-BE49-F238E27FC236}">
                      <a16:creationId xmlns:a16="http://schemas.microsoft.com/office/drawing/2014/main" id="{399E173F-3471-434E-8657-60AF02889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5" name="Rectangle 174">
                <a:extLst>
                  <a:ext uri="{FF2B5EF4-FFF2-40B4-BE49-F238E27FC236}">
                    <a16:creationId xmlns:a16="http://schemas.microsoft.com/office/drawing/2014/main" id="{CC1F5612-3C85-EF42-8C7F-34C5C7ED0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6" name="Rectangle 175">
                <a:extLst>
                  <a:ext uri="{FF2B5EF4-FFF2-40B4-BE49-F238E27FC236}">
                    <a16:creationId xmlns:a16="http://schemas.microsoft.com/office/drawing/2014/main" id="{608F68F9-0FC6-8540-8955-44F7FC3BA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27" name="Group 176">
                <a:extLst>
                  <a:ext uri="{FF2B5EF4-FFF2-40B4-BE49-F238E27FC236}">
                    <a16:creationId xmlns:a16="http://schemas.microsoft.com/office/drawing/2014/main" id="{ECCEFB02-32C8-8940-8A0B-AB56D987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43" name="AutoShape 177">
                  <a:extLst>
                    <a:ext uri="{FF2B5EF4-FFF2-40B4-BE49-F238E27FC236}">
                      <a16:creationId xmlns:a16="http://schemas.microsoft.com/office/drawing/2014/main" id="{9748E381-A81E-B241-A522-B9A17C2A8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4" name="AutoShape 178">
                  <a:extLst>
                    <a:ext uri="{FF2B5EF4-FFF2-40B4-BE49-F238E27FC236}">
                      <a16:creationId xmlns:a16="http://schemas.microsoft.com/office/drawing/2014/main" id="{3E8CC9C2-8373-D54C-873D-9F47F61D75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28" name="Freeform 179">
                <a:extLst>
                  <a:ext uri="{FF2B5EF4-FFF2-40B4-BE49-F238E27FC236}">
                    <a16:creationId xmlns:a16="http://schemas.microsoft.com/office/drawing/2014/main" id="{3AFA0A16-38BD-F347-95DC-13669F1BC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29" name="Group 180">
                <a:extLst>
                  <a:ext uri="{FF2B5EF4-FFF2-40B4-BE49-F238E27FC236}">
                    <a16:creationId xmlns:a16="http://schemas.microsoft.com/office/drawing/2014/main" id="{3CE589A0-5A73-794D-ABC2-A1B10BB7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41" name="AutoShape 181">
                  <a:extLst>
                    <a:ext uri="{FF2B5EF4-FFF2-40B4-BE49-F238E27FC236}">
                      <a16:creationId xmlns:a16="http://schemas.microsoft.com/office/drawing/2014/main" id="{89FB1F6B-6C98-F24F-A895-DC97628788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182">
                  <a:extLst>
                    <a:ext uri="{FF2B5EF4-FFF2-40B4-BE49-F238E27FC236}">
                      <a16:creationId xmlns:a16="http://schemas.microsoft.com/office/drawing/2014/main" id="{A55EACC1-1331-7842-9049-9FB02F3B1F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30" name="Rectangle 183">
                <a:extLst>
                  <a:ext uri="{FF2B5EF4-FFF2-40B4-BE49-F238E27FC236}">
                    <a16:creationId xmlns:a16="http://schemas.microsoft.com/office/drawing/2014/main" id="{46F63067-A332-D94A-A7BC-02C7CEAE0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Freeform 184">
                <a:extLst>
                  <a:ext uri="{FF2B5EF4-FFF2-40B4-BE49-F238E27FC236}">
                    <a16:creationId xmlns:a16="http://schemas.microsoft.com/office/drawing/2014/main" id="{359C02C4-AE3C-424E-88A6-A84CCF302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Freeform 185">
                <a:extLst>
                  <a:ext uri="{FF2B5EF4-FFF2-40B4-BE49-F238E27FC236}">
                    <a16:creationId xmlns:a16="http://schemas.microsoft.com/office/drawing/2014/main" id="{1CC2B8AD-B212-0745-A970-E79786EB0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Oval 186">
                <a:extLst>
                  <a:ext uri="{FF2B5EF4-FFF2-40B4-BE49-F238E27FC236}">
                    <a16:creationId xmlns:a16="http://schemas.microsoft.com/office/drawing/2014/main" id="{5D94AEF0-68E4-7046-B0ED-DCCE63C23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4" name="Freeform 187">
                <a:extLst>
                  <a:ext uri="{FF2B5EF4-FFF2-40B4-BE49-F238E27FC236}">
                    <a16:creationId xmlns:a16="http://schemas.microsoft.com/office/drawing/2014/main" id="{C6292415-0292-8D4A-AB56-DF120D9C1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AutoShape 188">
                <a:extLst>
                  <a:ext uri="{FF2B5EF4-FFF2-40B4-BE49-F238E27FC236}">
                    <a16:creationId xmlns:a16="http://schemas.microsoft.com/office/drawing/2014/main" id="{412209D6-3554-F94F-B517-9F6DB7F49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6" name="AutoShape 189">
                <a:extLst>
                  <a:ext uri="{FF2B5EF4-FFF2-40B4-BE49-F238E27FC236}">
                    <a16:creationId xmlns:a16="http://schemas.microsoft.com/office/drawing/2014/main" id="{C870F13A-A9EC-F445-8D64-37F050C0A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7" name="Oval 190">
                <a:extLst>
                  <a:ext uri="{FF2B5EF4-FFF2-40B4-BE49-F238E27FC236}">
                    <a16:creationId xmlns:a16="http://schemas.microsoft.com/office/drawing/2014/main" id="{A39E8A5C-F61E-744E-836D-41A7361D6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8" name="Oval 191">
                <a:extLst>
                  <a:ext uri="{FF2B5EF4-FFF2-40B4-BE49-F238E27FC236}">
                    <a16:creationId xmlns:a16="http://schemas.microsoft.com/office/drawing/2014/main" id="{9B90C8D9-94E0-5945-8363-EDFE59BB3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39" name="Oval 192">
                <a:extLst>
                  <a:ext uri="{FF2B5EF4-FFF2-40B4-BE49-F238E27FC236}">
                    <a16:creationId xmlns:a16="http://schemas.microsoft.com/office/drawing/2014/main" id="{DE44202E-E28C-0E4D-8741-6A031871E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0" name="Rectangle 193">
                <a:extLst>
                  <a:ext uri="{FF2B5EF4-FFF2-40B4-BE49-F238E27FC236}">
                    <a16:creationId xmlns:a16="http://schemas.microsoft.com/office/drawing/2014/main" id="{D8BFBA71-4557-6B46-A05C-92CAEC49E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1F9B693-3039-7842-B826-C79453DC74BC}"/>
                </a:ext>
              </a:extLst>
            </p:cNvPr>
            <p:cNvCxnSpPr>
              <a:cxnSpLocks/>
            </p:cNvCxnSpPr>
            <p:nvPr/>
          </p:nvCxnSpPr>
          <p:spPr>
            <a:xfrm>
              <a:off x="3121019" y="2898014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2E3D64B-7462-DF45-A72D-0EEE887E1FC6}"/>
                </a:ext>
              </a:extLst>
            </p:cNvPr>
            <p:cNvCxnSpPr>
              <a:cxnSpLocks/>
            </p:cNvCxnSpPr>
            <p:nvPr/>
          </p:nvCxnSpPr>
          <p:spPr>
            <a:xfrm>
              <a:off x="6614663" y="2870304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0D04F411-4AAF-BC49-BC7A-363692477E93}"/>
                </a:ext>
              </a:extLst>
            </p:cNvPr>
            <p:cNvGrpSpPr/>
            <p:nvPr/>
          </p:nvGrpSpPr>
          <p:grpSpPr>
            <a:xfrm>
              <a:off x="3110199" y="4881020"/>
              <a:ext cx="5250830" cy="481581"/>
              <a:chOff x="6737055" y="3471301"/>
              <a:chExt cx="5250830" cy="481581"/>
            </a:xfrm>
          </p:grpSpPr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C5146927-C3B8-DF48-9CFC-4B18E58EBBED}"/>
                  </a:ext>
                </a:extLst>
              </p:cNvPr>
              <p:cNvGrpSpPr/>
              <p:nvPr/>
            </p:nvGrpSpPr>
            <p:grpSpPr>
              <a:xfrm>
                <a:off x="8324240" y="3583550"/>
                <a:ext cx="2044628" cy="369332"/>
                <a:chOff x="7504363" y="3155701"/>
                <a:chExt cx="2044628" cy="369332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36331F64-A8EF-C84E-B30D-A7547D452764}"/>
                    </a:ext>
                  </a:extLst>
                </p:cNvPr>
                <p:cNvGrpSpPr/>
                <p:nvPr/>
              </p:nvGrpSpPr>
              <p:grpSpPr>
                <a:xfrm>
                  <a:off x="7504363" y="3183676"/>
                  <a:ext cx="2003932" cy="306163"/>
                  <a:chOff x="1616358" y="2551230"/>
                  <a:chExt cx="2141698" cy="218510"/>
                </a:xfrm>
              </p:grpSpPr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A58BC41B-0FE4-7548-8B41-7D58F1B562DA}"/>
                      </a:ext>
                    </a:extLst>
                  </p:cNvPr>
                  <p:cNvSpPr/>
                  <p:nvPr/>
                </p:nvSpPr>
                <p:spPr>
                  <a:xfrm>
                    <a:off x="1673508" y="2551230"/>
                    <a:ext cx="2027398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>
                    <a:extLst>
                      <a:ext uri="{FF2B5EF4-FFF2-40B4-BE49-F238E27FC236}">
                        <a16:creationId xmlns:a16="http://schemas.microsoft.com/office/drawing/2014/main" id="{02FB0512-C154-9E47-9EBA-D924E2099BE6}"/>
                      </a:ext>
                    </a:extLst>
                  </p:cNvPr>
                  <p:cNvSpPr/>
                  <p:nvPr/>
                </p:nvSpPr>
                <p:spPr>
                  <a:xfrm>
                    <a:off x="1616358" y="2551230"/>
                    <a:ext cx="114300" cy="218510"/>
                  </a:xfrm>
                  <a:prstGeom prst="ellipse">
                    <a:avLst/>
                  </a:prstGeom>
                  <a:solidFill>
                    <a:srgbClr val="7ACCF4"/>
                  </a:soli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>
                    <a:extLst>
                      <a:ext uri="{FF2B5EF4-FFF2-40B4-BE49-F238E27FC236}">
                        <a16:creationId xmlns:a16="http://schemas.microsoft.com/office/drawing/2014/main" id="{C63F6E63-7445-F243-9368-2132BE86292D}"/>
                      </a:ext>
                    </a:extLst>
                  </p:cNvPr>
                  <p:cNvSpPr/>
                  <p:nvPr/>
                </p:nvSpPr>
                <p:spPr>
                  <a:xfrm>
                    <a:off x="3643756" y="2551230"/>
                    <a:ext cx="114300" cy="21851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0000">
                        <a:srgbClr val="7ACCF4"/>
                      </a:gs>
                    </a:gsLst>
                    <a:lin ang="16200000" scaled="0"/>
                    <a:tileRect/>
                  </a:gradFill>
                  <a:ln w="63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EE8FCEBF-7EAA-0647-A2EA-4FF2A92ADD8C}"/>
                      </a:ext>
                    </a:extLst>
                  </p:cNvPr>
                  <p:cNvSpPr/>
                  <p:nvPr/>
                </p:nvSpPr>
                <p:spPr>
                  <a:xfrm>
                    <a:off x="3491356" y="2551230"/>
                    <a:ext cx="209550" cy="2185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5">
                          <a:lumMod val="75000"/>
                        </a:schemeClr>
                      </a:gs>
                      <a:gs pos="100000">
                        <a:schemeClr val="accent5">
                          <a:lumMod val="75000"/>
                        </a:schemeClr>
                      </a:gs>
                      <a:gs pos="52000">
                        <a:srgbClr val="7ACCF4"/>
                      </a:gs>
                    </a:gsLst>
                    <a:lin ang="16200000" scaled="0"/>
                  </a:gradFill>
                  <a:ln w="635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68623763-0736-1640-9198-34E20A0A0952}"/>
                    </a:ext>
                  </a:extLst>
                </p:cNvPr>
                <p:cNvSpPr txBox="1"/>
                <p:nvPr/>
              </p:nvSpPr>
              <p:spPr>
                <a:xfrm>
                  <a:off x="7626477" y="3155701"/>
                  <a:ext cx="19225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unreliable channel</a:t>
                  </a:r>
                </a:p>
              </p:txBody>
            </p:sp>
          </p:grp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BEEB1A6-0E73-AB48-B495-F487B566C6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7055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B7BF7B94-FA7B-2246-B803-641BA21FA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974" y="3471301"/>
                <a:ext cx="1687911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05D4C2CD-9395-C64F-91D1-D32BF3685F81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52" y="2795325"/>
              <a:ext cx="0" cy="403537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7F37CC4-8A14-554D-96BA-B69174DD3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3443" y="2731748"/>
              <a:ext cx="0" cy="439404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14248C8-665E-0640-BFD4-2689CB960EDD}"/>
                </a:ext>
              </a:extLst>
            </p:cNvPr>
            <p:cNvSpPr txBox="1"/>
            <p:nvPr/>
          </p:nvSpPr>
          <p:spPr>
            <a:xfrm>
              <a:off x="3042206" y="3300756"/>
              <a:ext cx="2001038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reliable data transfer protocol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26C4778-F96F-564F-92C4-81A147260836}"/>
                </a:ext>
              </a:extLst>
            </p:cNvPr>
            <p:cNvSpPr txBox="1"/>
            <p:nvPr/>
          </p:nvSpPr>
          <p:spPr>
            <a:xfrm>
              <a:off x="6413059" y="3328511"/>
              <a:ext cx="2001033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receiver-side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implementation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of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data transfer protocol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3A5444DE-2616-4949-A343-9AB06B194D91}"/>
                </a:ext>
              </a:extLst>
            </p:cNvPr>
            <p:cNvGrpSpPr/>
            <p:nvPr/>
          </p:nvGrpSpPr>
          <p:grpSpPr>
            <a:xfrm>
              <a:off x="4071724" y="4602963"/>
              <a:ext cx="632009" cy="632009"/>
              <a:chOff x="7408198" y="4955748"/>
              <a:chExt cx="632009" cy="632009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C799D3A-CE2A-E048-B2D1-4A59AF4A4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7790" y="4955748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594AB361-99B5-124A-BC74-926DDD1383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BA49793A-2EFA-244E-B721-948595E86530}"/>
                </a:ext>
              </a:extLst>
            </p:cNvPr>
            <p:cNvGrpSpPr/>
            <p:nvPr/>
          </p:nvGrpSpPr>
          <p:grpSpPr>
            <a:xfrm rot="16200000">
              <a:off x="6784894" y="4598122"/>
              <a:ext cx="632009" cy="632009"/>
              <a:chOff x="7408198" y="4948974"/>
              <a:chExt cx="632009" cy="632009"/>
            </a:xfrm>
          </p:grpSpPr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0252BA6-E2F4-EA40-A719-21D09BB00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7960" y="4948974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2B1015B-F6E9-1049-9672-7C7605BFFCB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24203" y="5247906"/>
                <a:ext cx="0" cy="632009"/>
              </a:xfrm>
              <a:prstGeom prst="line">
                <a:avLst/>
              </a:prstGeom>
              <a:ln w="47625">
                <a:solidFill>
                  <a:srgbClr val="3C6CDF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F0730B-D0ED-F641-98C5-78E791D1F90B}"/>
                </a:ext>
              </a:extLst>
            </p:cNvPr>
            <p:cNvSpPr txBox="1"/>
            <p:nvPr/>
          </p:nvSpPr>
          <p:spPr>
            <a:xfrm>
              <a:off x="2293693" y="2546898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rdt_send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5F274F00-C43B-6D4C-8305-49C2887DFDB8}"/>
                </a:ext>
              </a:extLst>
            </p:cNvPr>
            <p:cNvSpPr txBox="1"/>
            <p:nvPr/>
          </p:nvSpPr>
          <p:spPr>
            <a:xfrm>
              <a:off x="2637055" y="4529903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udt_send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8360D8A8-FCEB-0748-86B2-6367F0490699}"/>
                </a:ext>
              </a:extLst>
            </p:cNvPr>
            <p:cNvSpPr txBox="1"/>
            <p:nvPr/>
          </p:nvSpPr>
          <p:spPr>
            <a:xfrm>
              <a:off x="7460091" y="4522693"/>
              <a:ext cx="16879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rdt_rcv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4C97A67-5BFF-1F4C-BB10-0037874E0FBC}"/>
                </a:ext>
              </a:extLst>
            </p:cNvPr>
            <p:cNvSpPr txBox="1"/>
            <p:nvPr/>
          </p:nvSpPr>
          <p:spPr>
            <a:xfrm>
              <a:off x="7446811" y="2872208"/>
              <a:ext cx="19352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deliver_data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()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43034C5-12D0-B544-8624-5B957307D6C4}"/>
                </a:ext>
              </a:extLst>
            </p:cNvPr>
            <p:cNvGrpSpPr/>
            <p:nvPr/>
          </p:nvGrpSpPr>
          <p:grpSpPr>
            <a:xfrm>
              <a:off x="4198761" y="4538107"/>
              <a:ext cx="1129178" cy="338554"/>
              <a:chOff x="4492148" y="4699180"/>
              <a:chExt cx="1129178" cy="33855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EE61F86-BE11-7149-9359-71FBA7C666F1}"/>
                  </a:ext>
                </a:extLst>
              </p:cNvPr>
              <p:cNvGrpSpPr/>
              <p:nvPr/>
            </p:nvGrpSpPr>
            <p:grpSpPr>
              <a:xfrm>
                <a:off x="5044085" y="4699180"/>
                <a:ext cx="577241" cy="338554"/>
                <a:chOff x="9950444" y="999755"/>
                <a:chExt cx="577241" cy="338554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57D8AC92-EC61-6A41-96EB-9AC393F717F1}"/>
                    </a:ext>
                  </a:extLst>
                </p:cNvPr>
                <p:cNvSpPr/>
                <p:nvPr/>
              </p:nvSpPr>
              <p:spPr>
                <a:xfrm>
                  <a:off x="10010633" y="1066693"/>
                  <a:ext cx="429378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F1637E6F-EFC0-D84A-BD43-1DD363CF3717}"/>
                    </a:ext>
                  </a:extLst>
                </p:cNvPr>
                <p:cNvSpPr txBox="1"/>
                <p:nvPr/>
              </p:nvSpPr>
              <p:spPr>
                <a:xfrm>
                  <a:off x="9950444" y="999755"/>
                  <a:ext cx="5772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65EE0A01-2F8E-5749-87FB-D527A9FE564A}"/>
                  </a:ext>
                </a:extLst>
              </p:cNvPr>
              <p:cNvGrpSpPr/>
              <p:nvPr/>
            </p:nvGrpSpPr>
            <p:grpSpPr>
              <a:xfrm>
                <a:off x="4492148" y="4738794"/>
                <a:ext cx="684009" cy="276999"/>
                <a:chOff x="9965227" y="1039458"/>
                <a:chExt cx="684009" cy="276999"/>
              </a:xfrm>
            </p:grpSpPr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04B6CB81-4155-2746-910F-3F3A2CCC25D4}"/>
                    </a:ext>
                  </a:extLst>
                </p:cNvPr>
                <p:cNvSpPr/>
                <p:nvPr/>
              </p:nvSpPr>
              <p:spPr>
                <a:xfrm>
                  <a:off x="10010632" y="1066693"/>
                  <a:ext cx="561043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6539C471-3169-F34C-99B5-F3105A964D11}"/>
                    </a:ext>
                  </a:extLst>
                </p:cNvPr>
                <p:cNvSpPr txBox="1"/>
                <p:nvPr/>
              </p:nvSpPr>
              <p:spPr>
                <a:xfrm>
                  <a:off x="9965227" y="1039458"/>
                  <a:ext cx="6840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Header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B6FA9AE8-EBC5-0147-94F3-3E921D2CC449}"/>
                </a:ext>
              </a:extLst>
            </p:cNvPr>
            <p:cNvGrpSpPr/>
            <p:nvPr/>
          </p:nvGrpSpPr>
          <p:grpSpPr>
            <a:xfrm>
              <a:off x="6194588" y="4534824"/>
              <a:ext cx="1129178" cy="338554"/>
              <a:chOff x="4492148" y="4699180"/>
              <a:chExt cx="1129178" cy="338554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14827A5-B36D-5447-BDA9-1E2D6F444CD2}"/>
                  </a:ext>
                </a:extLst>
              </p:cNvPr>
              <p:cNvGrpSpPr/>
              <p:nvPr/>
            </p:nvGrpSpPr>
            <p:grpSpPr>
              <a:xfrm>
                <a:off x="5044085" y="4699180"/>
                <a:ext cx="577241" cy="338554"/>
                <a:chOff x="9950444" y="999755"/>
                <a:chExt cx="577241" cy="338554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86365D49-EBCD-6849-85B0-2CEB5230224A}"/>
                    </a:ext>
                  </a:extLst>
                </p:cNvPr>
                <p:cNvSpPr/>
                <p:nvPr/>
              </p:nvSpPr>
              <p:spPr>
                <a:xfrm>
                  <a:off x="10010633" y="1066693"/>
                  <a:ext cx="429378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595BF0A2-D091-7845-BCE5-75F48AA8E23A}"/>
                    </a:ext>
                  </a:extLst>
                </p:cNvPr>
                <p:cNvSpPr txBox="1"/>
                <p:nvPr/>
              </p:nvSpPr>
              <p:spPr>
                <a:xfrm>
                  <a:off x="9950444" y="999755"/>
                  <a:ext cx="57724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data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7440755-0E4E-954E-AF41-146130A58AC5}"/>
                  </a:ext>
                </a:extLst>
              </p:cNvPr>
              <p:cNvGrpSpPr/>
              <p:nvPr/>
            </p:nvGrpSpPr>
            <p:grpSpPr>
              <a:xfrm>
                <a:off x="4492148" y="4738794"/>
                <a:ext cx="684009" cy="276999"/>
                <a:chOff x="9965227" y="1039458"/>
                <a:chExt cx="684009" cy="276999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570E072F-7451-6049-8AE4-47E446A3608F}"/>
                    </a:ext>
                  </a:extLst>
                </p:cNvPr>
                <p:cNvSpPr/>
                <p:nvPr/>
              </p:nvSpPr>
              <p:spPr>
                <a:xfrm>
                  <a:off x="10010632" y="1066693"/>
                  <a:ext cx="561043" cy="21527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FC86A8E8-F3DF-0C45-B9B7-56C26EB61CCB}"/>
                    </a:ext>
                  </a:extLst>
                </p:cNvPr>
                <p:cNvSpPr txBox="1"/>
                <p:nvPr/>
              </p:nvSpPr>
              <p:spPr>
                <a:xfrm>
                  <a:off x="9965227" y="1039458"/>
                  <a:ext cx="68400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Header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97" name="Group 6">
            <a:extLst>
              <a:ext uri="{FF2B5EF4-FFF2-40B4-BE49-F238E27FC236}">
                <a16:creationId xmlns:a16="http://schemas.microsoft.com/office/drawing/2014/main" id="{71667032-3DE5-D641-AF89-31661341B629}"/>
              </a:ext>
            </a:extLst>
          </p:cNvPr>
          <p:cNvGrpSpPr>
            <a:grpSpLocks/>
          </p:cNvGrpSpPr>
          <p:nvPr/>
        </p:nvGrpSpPr>
        <p:grpSpPr bwMode="auto">
          <a:xfrm>
            <a:off x="352441" y="1450769"/>
            <a:ext cx="3206750" cy="1430338"/>
            <a:chOff x="240" y="920"/>
            <a:chExt cx="2020" cy="901"/>
          </a:xfrm>
        </p:grpSpPr>
        <p:sp>
          <p:nvSpPr>
            <p:cNvPr id="198" name="Text Box 7">
              <a:extLst>
                <a:ext uri="{FF2B5EF4-FFF2-40B4-BE49-F238E27FC236}">
                  <a16:creationId xmlns:a16="http://schemas.microsoft.com/office/drawing/2014/main" id="{B992066A-2018-C94C-AFAF-EE19612D0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920"/>
              <a:ext cx="1895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rdt_send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from above, (e.g., by app.). Passed data to deliver to receiver upper layer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99" name="Group 8">
              <a:extLst>
                <a:ext uri="{FF2B5EF4-FFF2-40B4-BE49-F238E27FC236}">
                  <a16:creationId xmlns:a16="http://schemas.microsoft.com/office/drawing/2014/main" id="{9A43EE55-B459-A442-AF20-820C98C69C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921"/>
              <a:ext cx="2020" cy="900"/>
              <a:chOff x="240" y="933"/>
              <a:chExt cx="2020" cy="900"/>
            </a:xfrm>
          </p:grpSpPr>
          <p:sp>
            <p:nvSpPr>
              <p:cNvPr id="200" name="Line 9">
                <a:extLst>
                  <a:ext uri="{FF2B5EF4-FFF2-40B4-BE49-F238E27FC236}">
                    <a16:creationId xmlns:a16="http://schemas.microsoft.com/office/drawing/2014/main" id="{D59558C8-6B42-C945-B92F-70A2CBF15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7" y="1509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Rectangle 10">
                <a:extLst>
                  <a:ext uri="{FF2B5EF4-FFF2-40B4-BE49-F238E27FC236}">
                    <a16:creationId xmlns:a16="http://schemas.microsoft.com/office/drawing/2014/main" id="{686FEA1A-00FC-FD44-B59F-41229CD93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933"/>
                <a:ext cx="2020" cy="55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2" name="Group 11">
            <a:extLst>
              <a:ext uri="{FF2B5EF4-FFF2-40B4-BE49-F238E27FC236}">
                <a16:creationId xmlns:a16="http://schemas.microsoft.com/office/drawing/2014/main" id="{D5975D2B-C7D8-5443-B05C-D424C6687958}"/>
              </a:ext>
            </a:extLst>
          </p:cNvPr>
          <p:cNvGrpSpPr>
            <a:grpSpLocks/>
          </p:cNvGrpSpPr>
          <p:nvPr/>
        </p:nvGrpSpPr>
        <p:grpSpPr bwMode="auto">
          <a:xfrm>
            <a:off x="665618" y="5097921"/>
            <a:ext cx="3074988" cy="1393825"/>
            <a:chOff x="218" y="3055"/>
            <a:chExt cx="1937" cy="878"/>
          </a:xfrm>
        </p:grpSpPr>
        <p:sp>
          <p:nvSpPr>
            <p:cNvPr id="203" name="Text Box 12">
              <a:extLst>
                <a:ext uri="{FF2B5EF4-FFF2-40B4-BE49-F238E27FC236}">
                  <a16:creationId xmlns:a16="http://schemas.microsoft.com/office/drawing/2014/main" id="{3112DCC3-CE7F-0946-98BD-677D47E5D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" y="3356"/>
              <a:ext cx="1878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udt_send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rdt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ＭＳ Ｐゴシック" charset="0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to transfer packet over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unreliable channel to receiver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3">
              <a:extLst>
                <a:ext uri="{FF2B5EF4-FFF2-40B4-BE49-F238E27FC236}">
                  <a16:creationId xmlns:a16="http://schemas.microsoft.com/office/drawing/2014/main" id="{B6C30B44-1E4C-5642-B786-3E6EA26B0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" y="3055"/>
              <a:ext cx="1937" cy="867"/>
              <a:chOff x="218" y="3055"/>
              <a:chExt cx="1937" cy="867"/>
            </a:xfrm>
          </p:grpSpPr>
          <p:sp>
            <p:nvSpPr>
              <p:cNvPr id="205" name="Line 14">
                <a:extLst>
                  <a:ext uri="{FF2B5EF4-FFF2-40B4-BE49-F238E27FC236}">
                    <a16:creationId xmlns:a16="http://schemas.microsoft.com/office/drawing/2014/main" id="{E0160BA3-7E99-FF4F-B251-3A57C4067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33" y="3055"/>
                <a:ext cx="359" cy="30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6" name="Rectangle 15">
                <a:extLst>
                  <a:ext uri="{FF2B5EF4-FFF2-40B4-BE49-F238E27FC236}">
                    <a16:creationId xmlns:a16="http://schemas.microsoft.com/office/drawing/2014/main" id="{9DF0B33E-9F7D-6D42-BB3E-B10B8F37A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" y="3364"/>
                <a:ext cx="1937" cy="55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07" name="Group 16">
            <a:extLst>
              <a:ext uri="{FF2B5EF4-FFF2-40B4-BE49-F238E27FC236}">
                <a16:creationId xmlns:a16="http://schemas.microsoft.com/office/drawing/2014/main" id="{17BBEB73-4D20-4E49-B116-621BC3CAA3C6}"/>
              </a:ext>
            </a:extLst>
          </p:cNvPr>
          <p:cNvGrpSpPr>
            <a:grpSpLocks/>
          </p:cNvGrpSpPr>
          <p:nvPr/>
        </p:nvGrpSpPr>
        <p:grpSpPr bwMode="auto">
          <a:xfrm>
            <a:off x="8446406" y="5042355"/>
            <a:ext cx="3122613" cy="1520825"/>
            <a:chOff x="3071" y="2986"/>
            <a:chExt cx="1967" cy="958"/>
          </a:xfrm>
        </p:grpSpPr>
        <p:sp>
          <p:nvSpPr>
            <p:cNvPr id="208" name="Text Box 17">
              <a:extLst>
                <a:ext uri="{FF2B5EF4-FFF2-40B4-BE49-F238E27FC236}">
                  <a16:creationId xmlns:a16="http://schemas.microsoft.com/office/drawing/2014/main" id="{13F46785-7C2F-3743-9685-4279D33DE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1" y="3362"/>
              <a:ext cx="193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rdt_rcv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when packet arrives on receiver side of channel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8">
              <a:extLst>
                <a:ext uri="{FF2B5EF4-FFF2-40B4-BE49-F238E27FC236}">
                  <a16:creationId xmlns:a16="http://schemas.microsoft.com/office/drawing/2014/main" id="{6F4A03FB-C196-4245-A236-BAE0357475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1" y="2986"/>
              <a:ext cx="1937" cy="943"/>
              <a:chOff x="3071" y="2986"/>
              <a:chExt cx="1937" cy="943"/>
            </a:xfrm>
          </p:grpSpPr>
          <p:sp>
            <p:nvSpPr>
              <p:cNvPr id="210" name="Line 19">
                <a:extLst>
                  <a:ext uri="{FF2B5EF4-FFF2-40B4-BE49-F238E27FC236}">
                    <a16:creationId xmlns:a16="http://schemas.microsoft.com/office/drawing/2014/main" id="{DFAB6866-5B35-6E41-8F29-0263EC44C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12" y="2986"/>
                <a:ext cx="398" cy="371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1" name="Rectangle 20">
                <a:extLst>
                  <a:ext uri="{FF2B5EF4-FFF2-40B4-BE49-F238E27FC236}">
                    <a16:creationId xmlns:a16="http://schemas.microsoft.com/office/drawing/2014/main" id="{144EF218-DC19-974D-9D41-3796E5959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3348"/>
                <a:ext cx="1937" cy="581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12" name="Group 21">
            <a:extLst>
              <a:ext uri="{FF2B5EF4-FFF2-40B4-BE49-F238E27FC236}">
                <a16:creationId xmlns:a16="http://schemas.microsoft.com/office/drawing/2014/main" id="{42650407-45AA-3C47-B59D-AAD89CBCEE9E}"/>
              </a:ext>
            </a:extLst>
          </p:cNvPr>
          <p:cNvGrpSpPr>
            <a:grpSpLocks/>
          </p:cNvGrpSpPr>
          <p:nvPr/>
        </p:nvGrpSpPr>
        <p:grpSpPr bwMode="auto">
          <a:xfrm>
            <a:off x="8824801" y="1555220"/>
            <a:ext cx="3063876" cy="1571625"/>
            <a:chOff x="3138" y="936"/>
            <a:chExt cx="1930" cy="990"/>
          </a:xfrm>
        </p:grpSpPr>
        <p:sp>
          <p:nvSpPr>
            <p:cNvPr id="213" name="Text Box 22">
              <a:extLst>
                <a:ext uri="{FF2B5EF4-FFF2-40B4-BE49-F238E27FC236}">
                  <a16:creationId xmlns:a16="http://schemas.microsoft.com/office/drawing/2014/main" id="{A91EF9B4-2F2C-834D-A9F0-AF5FF0012C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936"/>
              <a:ext cx="190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deliver_data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():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called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rdt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to deliver data to upper layer</a:t>
              </a:r>
            </a:p>
          </p:txBody>
        </p:sp>
        <p:grpSp>
          <p:nvGrpSpPr>
            <p:cNvPr id="214" name="Group 23">
              <a:extLst>
                <a:ext uri="{FF2B5EF4-FFF2-40B4-BE49-F238E27FC236}">
                  <a16:creationId xmlns:a16="http://schemas.microsoft.com/office/drawing/2014/main" id="{2D175EAB-99E5-D446-9FA5-DA6520AC9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8" y="942"/>
              <a:ext cx="1899" cy="984"/>
              <a:chOff x="3138" y="942"/>
              <a:chExt cx="1899" cy="984"/>
            </a:xfrm>
          </p:grpSpPr>
          <p:sp>
            <p:nvSpPr>
              <p:cNvPr id="215" name="Line 24">
                <a:extLst>
                  <a:ext uri="{FF2B5EF4-FFF2-40B4-BE49-F238E27FC236}">
                    <a16:creationId xmlns:a16="http://schemas.microsoft.com/office/drawing/2014/main" id="{B4F4A625-25A9-7C49-A577-9E5369A60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28" y="1334"/>
                <a:ext cx="325" cy="592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Rectangle 25">
                <a:extLst>
                  <a:ext uri="{FF2B5EF4-FFF2-40B4-BE49-F238E27FC236}">
                    <a16:creationId xmlns:a16="http://schemas.microsoft.com/office/drawing/2014/main" id="{EB9BAEEC-FC22-9041-B4A4-025004EA5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1899" cy="396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6F41A62F-3DD7-6346-9896-7AA8D52AFD01}"/>
              </a:ext>
            </a:extLst>
          </p:cNvPr>
          <p:cNvGrpSpPr/>
          <p:nvPr/>
        </p:nvGrpSpPr>
        <p:grpSpPr>
          <a:xfrm>
            <a:off x="4390890" y="5513755"/>
            <a:ext cx="3819165" cy="1064365"/>
            <a:chOff x="2631911" y="5334147"/>
            <a:chExt cx="3819165" cy="1064365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1FE2BAE-2017-AB42-AD7C-774573E3F768}"/>
                </a:ext>
              </a:extLst>
            </p:cNvPr>
            <p:cNvSpPr txBox="1"/>
            <p:nvPr/>
          </p:nvSpPr>
          <p:spPr>
            <a:xfrm>
              <a:off x="2631911" y="5807581"/>
              <a:ext cx="3819165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Bi-directional communication over unreliable channel</a:t>
              </a: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69CFE212-FAA9-9642-8915-72A4331BBDCC}"/>
                </a:ext>
              </a:extLst>
            </p:cNvPr>
            <p:cNvCxnSpPr>
              <a:cxnSpLocks/>
            </p:cNvCxnSpPr>
            <p:nvPr/>
          </p:nvCxnSpPr>
          <p:spPr>
            <a:xfrm>
              <a:off x="2905750" y="5334147"/>
              <a:ext cx="1431271" cy="47343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648DDD5-23AA-D944-BD74-7186BAB3A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9308" y="5338301"/>
              <a:ext cx="1358761" cy="46928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4DA57A5-E7F2-7A4B-9805-D1B62272D517}"/>
              </a:ext>
            </a:extLst>
          </p:cNvPr>
          <p:cNvGrpSpPr/>
          <p:nvPr/>
        </p:nvGrpSpPr>
        <p:grpSpPr>
          <a:xfrm>
            <a:off x="4175224" y="3049446"/>
            <a:ext cx="3819165" cy="734333"/>
            <a:chOff x="2418275" y="5378074"/>
            <a:chExt cx="3819165" cy="734333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A641F40-AD8C-4445-92AF-C75760D41DB5}"/>
                </a:ext>
              </a:extLst>
            </p:cNvPr>
            <p:cNvSpPr txBox="1"/>
            <p:nvPr/>
          </p:nvSpPr>
          <p:spPr>
            <a:xfrm>
              <a:off x="2418275" y="5770775"/>
              <a:ext cx="3819165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</a:t>
              </a: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EC91614-D442-594E-977D-A7CD27559B86}"/>
                </a:ext>
              </a:extLst>
            </p:cNvPr>
            <p:cNvCxnSpPr>
              <a:cxnSpLocks/>
              <a:stCxn id="156" idx="2"/>
            </p:cNvCxnSpPr>
            <p:nvPr/>
          </p:nvCxnSpPr>
          <p:spPr>
            <a:xfrm>
              <a:off x="2882260" y="5405784"/>
              <a:ext cx="1454761" cy="4017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28C5F11-037B-3141-81EB-95B8DB592151}"/>
                </a:ext>
              </a:extLst>
            </p:cNvPr>
            <p:cNvCxnSpPr>
              <a:cxnSpLocks/>
              <a:stCxn id="150" idx="2"/>
            </p:cNvCxnSpPr>
            <p:nvPr/>
          </p:nvCxnSpPr>
          <p:spPr>
            <a:xfrm flipH="1">
              <a:off x="4339309" y="5378074"/>
              <a:ext cx="1250688" cy="42950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AC3C84-7598-504F-A405-3ABFEB5F658C}"/>
              </a:ext>
            </a:extLst>
          </p:cNvPr>
          <p:cNvGrpSpPr/>
          <p:nvPr/>
        </p:nvGrpSpPr>
        <p:grpSpPr>
          <a:xfrm>
            <a:off x="5125651" y="4114827"/>
            <a:ext cx="1774588" cy="687847"/>
            <a:chOff x="5125651" y="4114827"/>
            <a:chExt cx="1774588" cy="687847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DB0CBDE-E11E-4D44-A1B1-F46AB6BB5EE3}"/>
                </a:ext>
              </a:extLst>
            </p:cNvPr>
            <p:cNvSpPr txBox="1"/>
            <p:nvPr/>
          </p:nvSpPr>
          <p:spPr>
            <a:xfrm>
              <a:off x="5532497" y="4114827"/>
              <a:ext cx="1135642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D568B1D-51FF-AA46-90CF-7CFEE16AA233}"/>
                </a:ext>
              </a:extLst>
            </p:cNvPr>
            <p:cNvGrpSpPr/>
            <p:nvPr/>
          </p:nvGrpSpPr>
          <p:grpSpPr>
            <a:xfrm flipV="1">
              <a:off x="5125651" y="4373167"/>
              <a:ext cx="1774588" cy="429507"/>
              <a:chOff x="8970705" y="3780959"/>
              <a:chExt cx="2707737" cy="429507"/>
            </a:xfrm>
          </p:grpSpPr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2B11327-3736-0944-A286-E629946AF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0705" y="3808669"/>
                <a:ext cx="1454761" cy="40179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A509D373-1A9D-6F41-B2A3-89CFB48DF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427754" y="3780959"/>
                <a:ext cx="1250688" cy="42950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9" name="Oval 158">
            <a:extLst>
              <a:ext uri="{FF2B5EF4-FFF2-40B4-BE49-F238E27FC236}">
                <a16:creationId xmlns:a16="http://schemas.microsoft.com/office/drawing/2014/main" id="{C022FBDC-CC2E-5E47-9678-89FEA29CD830}"/>
              </a:ext>
            </a:extLst>
          </p:cNvPr>
          <p:cNvSpPr/>
          <p:nvPr/>
        </p:nvSpPr>
        <p:spPr>
          <a:xfrm>
            <a:off x="3233978" y="3481952"/>
            <a:ext cx="2201622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F958383-DD7C-5640-BB35-D8FF6965A3B4}"/>
              </a:ext>
            </a:extLst>
          </p:cNvPr>
          <p:cNvSpPr/>
          <p:nvPr/>
        </p:nvSpPr>
        <p:spPr>
          <a:xfrm>
            <a:off x="6574078" y="3494652"/>
            <a:ext cx="2201622" cy="12398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6DBFA797-FCF1-D64C-B202-129E2249C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4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dirty="0"/>
              <a:t>rdt3.0: channels with errors </a:t>
            </a:r>
            <a:r>
              <a:rPr lang="en-US" i="1" dirty="0"/>
              <a:t>and</a:t>
            </a:r>
            <a:r>
              <a:rPr lang="en-US" dirty="0"/>
              <a:t> loss</a:t>
            </a:r>
            <a:endParaRPr lang="en-US" sz="4000" dirty="0"/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709A56B0-0263-BE46-AEA5-8771DC7625B6}"/>
              </a:ext>
            </a:extLst>
          </p:cNvPr>
          <p:cNvSpPr txBox="1">
            <a:spLocks noChangeArrowheads="1"/>
          </p:cNvSpPr>
          <p:nvPr/>
        </p:nvSpPr>
        <p:spPr>
          <a:xfrm>
            <a:off x="751114" y="1355502"/>
            <a:ext cx="10924659" cy="5074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Approach: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waits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“reasonable” amount of time for ACK </a:t>
            </a:r>
          </a:p>
          <a:p>
            <a:pPr marL="406400" marR="0" lvl="0" indent="-341313" algn="l" defTabSz="914400" rtl="0" eaLnBrk="1" fontAlgn="auto" latinLnBrk="0" hangingPunct="1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retransmits if no ACK received in this time</a:t>
            </a:r>
          </a:p>
          <a:p>
            <a:pPr marL="406400" marR="0" lvl="0" indent="-341313" algn="l" defTabSz="914400" rtl="0" eaLnBrk="1" fontAlgn="auto" latinLnBrk="0" hangingPunct="1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if pkt (or ACK) just delayed (not lost):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retransmission will be  duplicate, but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already handles this!</a:t>
            </a:r>
          </a:p>
          <a:p>
            <a:pPr marL="747713" marR="0" lvl="2" indent="-37465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must specify seq # of packet being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ACKed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B4DB3B-FB87-7B42-8ADE-E098B4B1CDD9}"/>
              </a:ext>
            </a:extLst>
          </p:cNvPr>
          <p:cNvGrpSpPr/>
          <p:nvPr/>
        </p:nvGrpSpPr>
        <p:grpSpPr>
          <a:xfrm>
            <a:off x="3852654" y="4876800"/>
            <a:ext cx="3484723" cy="1905000"/>
            <a:chOff x="3667124" y="4359729"/>
            <a:chExt cx="3484723" cy="1905000"/>
          </a:xfrm>
        </p:grpSpPr>
        <p:pic>
          <p:nvPicPr>
            <p:cNvPr id="7170" name="Picture 2" descr="Image result for red alarm clock">
              <a:extLst>
                <a:ext uri="{FF2B5EF4-FFF2-40B4-BE49-F238E27FC236}">
                  <a16:creationId xmlns:a16="http://schemas.microsoft.com/office/drawing/2014/main" id="{78FD9079-5EFC-D744-A2EF-B55FD834C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124" y="4359729"/>
              <a:ext cx="3381375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91">
              <a:extLst>
                <a:ext uri="{FF2B5EF4-FFF2-40B4-BE49-F238E27FC236}">
                  <a16:creationId xmlns:a16="http://schemas.microsoft.com/office/drawing/2014/main" id="{62219A32-C5B7-4A41-B560-B3B62A39F9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303" y="4757575"/>
              <a:ext cx="1219544" cy="3703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</p:grpSp>
      <p:sp>
        <p:nvSpPr>
          <p:cNvPr id="10" name="Rectangle 4">
            <a:extLst>
              <a:ext uri="{FF2B5EF4-FFF2-40B4-BE49-F238E27FC236}">
                <a16:creationId xmlns:a16="http://schemas.microsoft.com/office/drawing/2014/main" id="{C21F0D09-350B-0D4B-B0F1-02B4E8F5DB35}"/>
              </a:ext>
            </a:extLst>
          </p:cNvPr>
          <p:cNvSpPr txBox="1">
            <a:spLocks noChangeArrowheads="1"/>
          </p:cNvSpPr>
          <p:nvPr/>
        </p:nvSpPr>
        <p:spPr>
          <a:xfrm>
            <a:off x="808619" y="4059181"/>
            <a:ext cx="10924659" cy="10164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6400" marR="0" lvl="0" indent="-341313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 countdown timer to interrupt after “reasonable” amount of time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BA1AE1C8-34DA-8649-8588-05545644E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33239" cy="1239836"/>
            <a:chOff x="2638761" y="2958772"/>
            <a:chExt cx="1933239" cy="1239836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9" y="3559178"/>
              <a:ext cx="1137909" cy="1409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notcorrupt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(rcvpkt,1)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28BBA62-6263-C843-B29E-56B49980762A}"/>
              </a:ext>
            </a:extLst>
          </p:cNvPr>
          <p:cNvSpPr/>
          <p:nvPr/>
        </p:nvSpPr>
        <p:spPr>
          <a:xfrm>
            <a:off x="3771900" y="1861459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E2FDDC8-8D96-114D-9DC7-646B2E492AD9}"/>
              </a:ext>
            </a:extLst>
          </p:cNvPr>
          <p:cNvSpPr/>
          <p:nvPr/>
        </p:nvSpPr>
        <p:spPr>
          <a:xfrm>
            <a:off x="3858986" y="3777345"/>
            <a:ext cx="4800600" cy="153488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7B88F9-3891-3046-A064-B332A3527756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22A35A9-A643-7C42-B044-B85FAF6A97F9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9138640-D128-B549-B272-9634FBE0E919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8621F76-605F-FD4F-BBDF-20014AAFC358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C2E0DE7-1242-394F-B32C-D2097A456FDC}"/>
              </a:ext>
            </a:extLst>
          </p:cNvPr>
          <p:cNvSpPr/>
          <p:nvPr/>
        </p:nvSpPr>
        <p:spPr>
          <a:xfrm>
            <a:off x="4251325" y="2212996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Slide Number Placeholder 2">
            <a:extLst>
              <a:ext uri="{FF2B5EF4-FFF2-40B4-BE49-F238E27FC236}">
                <a16:creationId xmlns:a16="http://schemas.microsoft.com/office/drawing/2014/main" id="{E51BA6D5-B9A8-EF43-ACE9-5217445FD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2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4" grpId="0" animBg="1"/>
      <p:bldP spid="123" grpId="0" animBg="1"/>
      <p:bldP spid="121" grpId="0" animBg="1"/>
      <p:bldP spid="3" grpId="0" animBg="1"/>
      <p:bldP spid="3" grpId="1" animBg="1"/>
      <p:bldP spid="122" grpId="0" animBg="1"/>
      <p:bldP spid="122" grpId="1" animBg="1"/>
      <p:bldP spid="6" grpId="0" animBg="1"/>
      <p:bldP spid="6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5C125732-5AF8-DA4B-817C-FBB3A5B32FC1}"/>
              </a:ext>
            </a:extLst>
          </p:cNvPr>
          <p:cNvSpPr/>
          <p:nvPr/>
        </p:nvSpPr>
        <p:spPr>
          <a:xfrm>
            <a:off x="2666162" y="3735852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8C866A-2C1E-EA49-9FEE-17BE0B5EB65D}"/>
              </a:ext>
            </a:extLst>
          </p:cNvPr>
          <p:cNvSpPr/>
          <p:nvPr/>
        </p:nvSpPr>
        <p:spPr>
          <a:xfrm>
            <a:off x="5108911" y="5798809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B8F8E4F3-FCCE-BB46-816F-BE18AA10AA87}"/>
              </a:ext>
            </a:extLst>
          </p:cNvPr>
          <p:cNvSpPr/>
          <p:nvPr/>
        </p:nvSpPr>
        <p:spPr>
          <a:xfrm>
            <a:off x="8105934" y="3949220"/>
            <a:ext cx="944562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EC5A2E-CAFB-BA43-A154-13F98FBF8642}"/>
              </a:ext>
            </a:extLst>
          </p:cNvPr>
          <p:cNvSpPr/>
          <p:nvPr/>
        </p:nvSpPr>
        <p:spPr>
          <a:xfrm>
            <a:off x="4772033" y="1955144"/>
            <a:ext cx="1037420" cy="22383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sender</a:t>
            </a:r>
            <a:endParaRPr lang="en-US" sz="4400" dirty="0"/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78C37AB9-8D5F-A34A-A2BE-A05DFB4E8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8198" y="1637972"/>
            <a:ext cx="157163" cy="5762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5" name="Group 7">
            <a:extLst>
              <a:ext uri="{FF2B5EF4-FFF2-40B4-BE49-F238E27FC236}">
                <a16:creationId xmlns:a16="http://schemas.microsoft.com/office/drawing/2014/main" id="{096872AC-5A50-874A-AB4F-3FB6FDD33CA8}"/>
              </a:ext>
            </a:extLst>
          </p:cNvPr>
          <p:cNvGrpSpPr>
            <a:grpSpLocks/>
          </p:cNvGrpSpPr>
          <p:nvPr/>
        </p:nvGrpSpPr>
        <p:grpSpPr bwMode="auto">
          <a:xfrm>
            <a:off x="7099636" y="2184072"/>
            <a:ext cx="889000" cy="865187"/>
            <a:chOff x="445" y="1273"/>
            <a:chExt cx="560" cy="545"/>
          </a:xfrm>
        </p:grpSpPr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E65B4A15-4BAC-CA4D-A49C-43B95168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9">
              <a:extLst>
                <a:ext uri="{FF2B5EF4-FFF2-40B4-BE49-F238E27FC236}">
                  <a16:creationId xmlns:a16="http://schemas.microsoft.com/office/drawing/2014/main" id="{26B25746-91F9-5D4A-8F0C-823F1140A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ACK0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4D04D9-9A61-C546-9AF6-16658062604A}"/>
              </a:ext>
            </a:extLst>
          </p:cNvPr>
          <p:cNvGrpSpPr/>
          <p:nvPr/>
        </p:nvGrpSpPr>
        <p:grpSpPr>
          <a:xfrm>
            <a:off x="4758073" y="1183947"/>
            <a:ext cx="3860800" cy="1144587"/>
            <a:chOff x="4758073" y="1183947"/>
            <a:chExt cx="3860800" cy="1144587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277946DC-87AE-0E47-8DDD-C388A9564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8073" y="1477634"/>
              <a:ext cx="3860800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= 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make_pkt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(0,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Text Box 4">
              <a:extLst>
                <a:ext uri="{FF2B5EF4-FFF2-40B4-BE49-F238E27FC236}">
                  <a16:creationId xmlns:a16="http://schemas.microsoft.com/office/drawing/2014/main" id="{11F4EC56-A6F5-A64D-95C8-7503733BD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9348" y="1183947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Line 5">
              <a:extLst>
                <a:ext uri="{FF2B5EF4-FFF2-40B4-BE49-F238E27FC236}">
                  <a16:creationId xmlns:a16="http://schemas.microsoft.com/office/drawing/2014/main" id="{C1AF7291-871C-F046-AFBB-1556BBAC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948" y="15220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CEC024B-C97C-A74A-9916-3EDFFAAB73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123198" y="2165022"/>
              <a:ext cx="2090738" cy="16351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72" name="Group 14">
            <a:extLst>
              <a:ext uri="{FF2B5EF4-FFF2-40B4-BE49-F238E27FC236}">
                <a16:creationId xmlns:a16="http://schemas.microsoft.com/office/drawing/2014/main" id="{56EFCAB8-B7AF-164A-9F92-8EACFBDEB179}"/>
              </a:ext>
            </a:extLst>
          </p:cNvPr>
          <p:cNvGrpSpPr>
            <a:grpSpLocks/>
          </p:cNvGrpSpPr>
          <p:nvPr/>
        </p:nvGrpSpPr>
        <p:grpSpPr bwMode="auto">
          <a:xfrm>
            <a:off x="7191711" y="4098597"/>
            <a:ext cx="1189037" cy="850900"/>
            <a:chOff x="4090" y="3230"/>
            <a:chExt cx="749" cy="536"/>
          </a:xfrm>
        </p:grpSpPr>
        <p:sp>
          <p:nvSpPr>
            <p:cNvPr id="73" name="Oval 15">
              <a:extLst>
                <a:ext uri="{FF2B5EF4-FFF2-40B4-BE49-F238E27FC236}">
                  <a16:creationId xmlns:a16="http://schemas.microsoft.com/office/drawing/2014/main" id="{FA80C9CA-4B40-8840-B931-9FF9ACFD2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16">
              <a:extLst>
                <a:ext uri="{FF2B5EF4-FFF2-40B4-BE49-F238E27FC236}">
                  <a16:creationId xmlns:a16="http://schemas.microsoft.com/office/drawing/2014/main" id="{521CFB86-2E9D-B149-847B-A167F4F8FC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1 from above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684A0E-9037-EB45-9EB8-86695DBF36A9}"/>
              </a:ext>
            </a:extLst>
          </p:cNvPr>
          <p:cNvGrpSpPr/>
          <p:nvPr/>
        </p:nvGrpSpPr>
        <p:grpSpPr>
          <a:xfrm>
            <a:off x="5054936" y="4832022"/>
            <a:ext cx="3444875" cy="1038225"/>
            <a:chOff x="5054936" y="4832022"/>
            <a:chExt cx="3444875" cy="1038225"/>
          </a:xfrm>
        </p:grpSpPr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6F223C64-6D09-DE48-83F1-228C34DA6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911" y="4832022"/>
              <a:ext cx="2312987" cy="27463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0">
              <a:extLst>
                <a:ext uri="{FF2B5EF4-FFF2-40B4-BE49-F238E27FC236}">
                  <a16:creationId xmlns:a16="http://schemas.microsoft.com/office/drawing/2014/main" id="{5C35E95A-ADB2-FF4D-BCD2-C9D9EABE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317797"/>
              <a:ext cx="3444875" cy="55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sndpkt = make_pkt(1, data, checksum)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Text Box 21">
              <a:extLst>
                <a:ext uri="{FF2B5EF4-FFF2-40B4-BE49-F238E27FC236}">
                  <a16:creationId xmlns:a16="http://schemas.microsoft.com/office/drawing/2014/main" id="{E55E1DDD-DB30-5446-8650-ECC81FF92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936" y="5035222"/>
              <a:ext cx="17240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rdt_send(data)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Line 22">
              <a:extLst>
                <a:ext uri="{FF2B5EF4-FFF2-40B4-BE49-F238E27FC236}">
                  <a16:creationId xmlns:a16="http://schemas.microsoft.com/office/drawing/2014/main" id="{38F0E084-BD34-6345-8EFC-9B28222C5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998" y="5346372"/>
              <a:ext cx="25987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17AB3-A37A-384E-B76C-D9D33C764FEC}"/>
              </a:ext>
            </a:extLst>
          </p:cNvPr>
          <p:cNvGrpSpPr/>
          <p:nvPr/>
        </p:nvGrpSpPr>
        <p:grpSpPr>
          <a:xfrm>
            <a:off x="7858461" y="2912734"/>
            <a:ext cx="2309812" cy="1184275"/>
            <a:chOff x="7858461" y="2912734"/>
            <a:chExt cx="2309812" cy="1184275"/>
          </a:xfrm>
        </p:grpSpPr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3DDB81C2-3ABA-CF4A-B97F-7179552BC636}"/>
                </a:ext>
              </a:extLst>
            </p:cNvPr>
            <p:cNvSpPr>
              <a:spLocks/>
            </p:cNvSpPr>
            <p:nvPr/>
          </p:nvSpPr>
          <p:spPr bwMode="auto">
            <a:xfrm rot="5400000" flipH="1" flipV="1">
              <a:off x="7349667" y="3421528"/>
              <a:ext cx="1184275" cy="166687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B3A5B058-CEE3-154A-8B9F-81FE6436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8798" y="3200072"/>
              <a:ext cx="21494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isACK(rcvpkt,0)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Line 24">
              <a:extLst>
                <a:ext uri="{FF2B5EF4-FFF2-40B4-BE49-F238E27FC236}">
                  <a16:creationId xmlns:a16="http://schemas.microsoft.com/office/drawing/2014/main" id="{6F172C79-50B4-9346-A88A-5975F73431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34686" y="3911272"/>
              <a:ext cx="14192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9">
              <a:extLst>
                <a:ext uri="{FF2B5EF4-FFF2-40B4-BE49-F238E27FC236}">
                  <a16:creationId xmlns:a16="http://schemas.microsoft.com/office/drawing/2014/main" id="{31338CB6-A233-944E-8AAB-06740429C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9436" y="3892222"/>
              <a:ext cx="1514475" cy="179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64EE58C-9293-D64B-8FD5-BF4EEDF9C767}"/>
              </a:ext>
            </a:extLst>
          </p:cNvPr>
          <p:cNvGrpSpPr/>
          <p:nvPr/>
        </p:nvGrpSpPr>
        <p:grpSpPr>
          <a:xfrm>
            <a:off x="2638761" y="2958772"/>
            <a:ext cx="1945938" cy="1239836"/>
            <a:chOff x="2638761" y="2958772"/>
            <a:chExt cx="1945938" cy="1239836"/>
          </a:xfrm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2F184C7E-A563-7E48-B933-43517ECFB8AD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932568" y="3546478"/>
              <a:ext cx="1150609" cy="153652"/>
            </a:xfrm>
            <a:custGeom>
              <a:avLst/>
              <a:gdLst>
                <a:gd name="T0" fmla="*/ 0 w 2835"/>
                <a:gd name="T1" fmla="*/ 0 h 525"/>
                <a:gd name="T2" fmla="*/ 2147483647 w 2835"/>
                <a:gd name="T3" fmla="*/ 0 h 5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27">
              <a:extLst>
                <a:ext uri="{FF2B5EF4-FFF2-40B4-BE49-F238E27FC236}">
                  <a16:creationId xmlns:a16="http://schemas.microsoft.com/office/drawing/2014/main" id="{85546939-74F9-DE48-94D4-5CDE532CF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698" y="2958772"/>
              <a:ext cx="1912938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notcorrupt(rcvpkt)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&amp;&amp; isACK(rcvpkt,1)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8">
              <a:extLst>
                <a:ext uri="{FF2B5EF4-FFF2-40B4-BE49-F238E27FC236}">
                  <a16:creationId xmlns:a16="http://schemas.microsoft.com/office/drawing/2014/main" id="{8CA33983-E9A1-BF42-B982-07F0B1E94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698" y="3698547"/>
              <a:ext cx="15176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Text Box 30">
              <a:extLst>
                <a:ext uri="{FF2B5EF4-FFF2-40B4-BE49-F238E27FC236}">
                  <a16:creationId xmlns:a16="http://schemas.microsoft.com/office/drawing/2014/main" id="{C524B67B-7041-9242-9C97-B8A784A8F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8761" y="3671559"/>
              <a:ext cx="15144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stop_timer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1668F5-8EFC-FD4A-B0AD-080420B8D736}"/>
              </a:ext>
            </a:extLst>
          </p:cNvPr>
          <p:cNvGrpSpPr/>
          <p:nvPr/>
        </p:nvGrpSpPr>
        <p:grpSpPr>
          <a:xfrm>
            <a:off x="7977523" y="2372984"/>
            <a:ext cx="2447925" cy="741363"/>
            <a:chOff x="7977523" y="2372984"/>
            <a:chExt cx="2447925" cy="741363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B74E396-3DA3-0D47-9600-2A508F79F4AE}"/>
                </a:ext>
              </a:extLst>
            </p:cNvPr>
            <p:cNvSpPr/>
            <p:nvPr/>
          </p:nvSpPr>
          <p:spPr>
            <a:xfrm>
              <a:off x="8369605" y="2404148"/>
              <a:ext cx="73251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9D5058F-6374-D346-BFD4-860774A23D0C}"/>
                </a:ext>
              </a:extLst>
            </p:cNvPr>
            <p:cNvSpPr/>
            <p:nvPr/>
          </p:nvSpPr>
          <p:spPr>
            <a:xfrm>
              <a:off x="8358054" y="2870582"/>
              <a:ext cx="1037420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733C237-E2DA-D542-90DF-04CF6DA2943C}"/>
                </a:ext>
              </a:extLst>
            </p:cNvPr>
            <p:cNvGrpSpPr/>
            <p:nvPr/>
          </p:nvGrpSpPr>
          <p:grpSpPr>
            <a:xfrm>
              <a:off x="7977523" y="2372984"/>
              <a:ext cx="2447925" cy="741363"/>
              <a:chOff x="7977523" y="2372984"/>
              <a:chExt cx="2447925" cy="741363"/>
            </a:xfrm>
          </p:grpSpPr>
          <p:sp>
            <p:nvSpPr>
              <p:cNvPr id="89" name="Freeform 31">
                <a:extLst>
                  <a:ext uri="{FF2B5EF4-FFF2-40B4-BE49-F238E27FC236}">
                    <a16:creationId xmlns:a16="http://schemas.microsoft.com/office/drawing/2014/main" id="{A8AA3B66-8A2A-3B49-946B-88E9E731F9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7523" y="2431722"/>
                <a:ext cx="461963" cy="682625"/>
              </a:xfrm>
              <a:custGeom>
                <a:avLst/>
                <a:gdLst>
                  <a:gd name="T0" fmla="*/ 0 w 291"/>
                  <a:gd name="T1" fmla="*/ 2147483647 h 430"/>
                  <a:gd name="T2" fmla="*/ 2147483647 w 291"/>
                  <a:gd name="T3" fmla="*/ 2147483647 h 43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91" h="430">
                    <a:moveTo>
                      <a:pt x="0" y="120"/>
                    </a:moveTo>
                    <a:cubicBezTo>
                      <a:pt x="291" y="0"/>
                      <a:pt x="259" y="430"/>
                      <a:pt x="15" y="25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Text Box 32">
                <a:extLst>
                  <a:ext uri="{FF2B5EF4-FFF2-40B4-BE49-F238E27FC236}">
                    <a16:creationId xmlns:a16="http://schemas.microsoft.com/office/drawing/2014/main" id="{E3D7CC76-E8AA-AA49-ABBA-30FB422DF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09311" y="2609522"/>
                <a:ext cx="2116137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udt_send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(</a:t>
                </a: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sndpkt</a:t>
                </a: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start_timer</a:t>
                </a: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Text Box 33">
                <a:extLst>
                  <a:ext uri="{FF2B5EF4-FFF2-40B4-BE49-F238E27FC236}">
                    <a16:creationId xmlns:a16="http://schemas.microsoft.com/office/drawing/2014/main" id="{F5C6AB1D-23FF-4443-9810-5311395B10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1536" y="2372984"/>
                <a:ext cx="1114425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timeout</a:t>
                </a:r>
                <a:endPara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2" name="Line 34">
                <a:extLst>
                  <a:ext uri="{FF2B5EF4-FFF2-40B4-BE49-F238E27FC236}">
                    <a16:creationId xmlns:a16="http://schemas.microsoft.com/office/drawing/2014/main" id="{3BCAAD42-472A-8148-88E4-7D3F77DC87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0436" y="2626984"/>
                <a:ext cx="99060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0" name="Group 42">
            <a:extLst>
              <a:ext uri="{FF2B5EF4-FFF2-40B4-BE49-F238E27FC236}">
                <a16:creationId xmlns:a16="http://schemas.microsoft.com/office/drawing/2014/main" id="{7781A61F-1C88-6E46-96AB-268CBADE4526}"/>
              </a:ext>
            </a:extLst>
          </p:cNvPr>
          <p:cNvGrpSpPr>
            <a:grpSpLocks/>
          </p:cNvGrpSpPr>
          <p:nvPr/>
        </p:nvGrpSpPr>
        <p:grpSpPr bwMode="auto">
          <a:xfrm>
            <a:off x="4157998" y="2228522"/>
            <a:ext cx="1189038" cy="850900"/>
            <a:chOff x="4090" y="3230"/>
            <a:chExt cx="749" cy="536"/>
          </a:xfrm>
        </p:grpSpPr>
        <p:sp>
          <p:nvSpPr>
            <p:cNvPr id="101" name="Oval 43">
              <a:extLst>
                <a:ext uri="{FF2B5EF4-FFF2-40B4-BE49-F238E27FC236}">
                  <a16:creationId xmlns:a16="http://schemas.microsoft.com/office/drawing/2014/main" id="{EA3FA186-38E3-E24B-80CE-CDFC5DF3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230"/>
              <a:ext cx="595" cy="53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37CD0D2-3CD0-9E45-8D08-0B39FC5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3270"/>
              <a:ext cx="74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call 0 from above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4" name="Group 46">
            <a:extLst>
              <a:ext uri="{FF2B5EF4-FFF2-40B4-BE49-F238E27FC236}">
                <a16:creationId xmlns:a16="http://schemas.microsoft.com/office/drawing/2014/main" id="{3A7B09B7-7C1D-8D4E-8FEA-40BBC5ECB76A}"/>
              </a:ext>
            </a:extLst>
          </p:cNvPr>
          <p:cNvGrpSpPr>
            <a:grpSpLocks/>
          </p:cNvGrpSpPr>
          <p:nvPr/>
        </p:nvGrpSpPr>
        <p:grpSpPr bwMode="auto">
          <a:xfrm>
            <a:off x="4369136" y="4082722"/>
            <a:ext cx="889000" cy="865187"/>
            <a:chOff x="445" y="1273"/>
            <a:chExt cx="560" cy="545"/>
          </a:xfrm>
        </p:grpSpPr>
        <p:sp>
          <p:nvSpPr>
            <p:cNvPr id="105" name="Oval 47">
              <a:extLst>
                <a:ext uri="{FF2B5EF4-FFF2-40B4-BE49-F238E27FC236}">
                  <a16:creationId xmlns:a16="http://schemas.microsoft.com/office/drawing/2014/main" id="{1F85EC28-DE93-5C4D-AA1B-F8423FADF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" y="1273"/>
              <a:ext cx="560" cy="545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Text Box 48">
              <a:extLst>
                <a:ext uri="{FF2B5EF4-FFF2-40B4-BE49-F238E27FC236}">
                  <a16:creationId xmlns:a16="http://schemas.microsoft.com/office/drawing/2014/main" id="{8ED6243F-D34F-6848-8B35-66C2A258A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1309"/>
              <a:ext cx="45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Wait for ACK1</a:t>
              </a: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48514FA-BA8E-D943-AFC9-DD226418CDFF}"/>
              </a:ext>
            </a:extLst>
          </p:cNvPr>
          <p:cNvGrpSpPr/>
          <p:nvPr/>
        </p:nvGrpSpPr>
        <p:grpSpPr>
          <a:xfrm>
            <a:off x="8164848" y="4466897"/>
            <a:ext cx="1760538" cy="890587"/>
            <a:chOff x="8164848" y="4466897"/>
            <a:chExt cx="1760538" cy="890587"/>
          </a:xfrm>
        </p:grpSpPr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21CF03A5-6247-4A4D-98BD-C95EEB4DB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4848" y="44668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:a16="http://schemas.microsoft.com/office/drawing/2014/main" id="{484B8E27-7DE4-CB47-A590-09E8450BC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3361" y="4946322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76FB8285-1E6A-C149-ACDD-D65AED4A8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96636" y="4697084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Line 52">
              <a:extLst>
                <a:ext uri="{FF2B5EF4-FFF2-40B4-BE49-F238E27FC236}">
                  <a16:creationId xmlns:a16="http://schemas.microsoft.com/office/drawing/2014/main" id="{FDB9192F-D2B4-314B-A907-3B13FA86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3948" y="4982834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77C829E3-6E50-184B-81B3-EC50B4767377}"/>
              </a:ext>
            </a:extLst>
          </p:cNvPr>
          <p:cNvGrpSpPr/>
          <p:nvPr/>
        </p:nvGrpSpPr>
        <p:grpSpPr>
          <a:xfrm>
            <a:off x="7807661" y="1290309"/>
            <a:ext cx="2117725" cy="1144588"/>
            <a:chOff x="7807661" y="1290309"/>
            <a:chExt cx="2117725" cy="1144588"/>
          </a:xfrm>
        </p:grpSpPr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8783A91-2889-6D49-9155-F35869E85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661" y="1768147"/>
              <a:ext cx="871537" cy="666750"/>
            </a:xfrm>
            <a:custGeom>
              <a:avLst/>
              <a:gdLst>
                <a:gd name="T0" fmla="*/ 0 w 549"/>
                <a:gd name="T1" fmla="*/ 2147483647 h 420"/>
                <a:gd name="T2" fmla="*/ 2147483647 w 549"/>
                <a:gd name="T3" fmla="*/ 2147483647 h 4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9" h="420">
                  <a:moveTo>
                    <a:pt x="0" y="306"/>
                  </a:moveTo>
                  <a:cubicBezTo>
                    <a:pt x="78" y="0"/>
                    <a:pt x="549" y="315"/>
                    <a:pt x="87" y="42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12">
              <a:extLst>
                <a:ext uri="{FF2B5EF4-FFF2-40B4-BE49-F238E27FC236}">
                  <a16:creationId xmlns:a16="http://schemas.microsoft.com/office/drawing/2014/main" id="{B01D87F9-D3B9-694E-886A-C09A4372D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0411" y="1290309"/>
              <a:ext cx="170497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(rcvpkt,1)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Line 13">
              <a:extLst>
                <a:ext uri="{FF2B5EF4-FFF2-40B4-BE49-F238E27FC236}">
                  <a16:creationId xmlns:a16="http://schemas.microsoft.com/office/drawing/2014/main" id="{C888F6AB-BF4C-964C-B636-FA26DBB58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9961" y="1991984"/>
              <a:ext cx="13509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Text Box 53">
              <a:extLst>
                <a:ext uri="{FF2B5EF4-FFF2-40B4-BE49-F238E27FC236}">
                  <a16:creationId xmlns:a16="http://schemas.microsoft.com/office/drawing/2014/main" id="{8CBF020D-F9F7-8547-9CDC-153180321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66523" y="194118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F73E473-D8D9-5A4C-A7EE-F4558FFF6B0D}"/>
              </a:ext>
            </a:extLst>
          </p:cNvPr>
          <p:cNvGrpSpPr/>
          <p:nvPr/>
        </p:nvGrpSpPr>
        <p:grpSpPr>
          <a:xfrm>
            <a:off x="2775286" y="1876097"/>
            <a:ext cx="1549400" cy="890587"/>
            <a:chOff x="2775286" y="1876097"/>
            <a:chExt cx="1549400" cy="890587"/>
          </a:xfrm>
        </p:grpSpPr>
        <p:sp>
          <p:nvSpPr>
            <p:cNvPr id="99" name="Text Box 41">
              <a:extLst>
                <a:ext uri="{FF2B5EF4-FFF2-40B4-BE49-F238E27FC236}">
                  <a16:creationId xmlns:a16="http://schemas.microsoft.com/office/drawing/2014/main" id="{7500D6B3-E554-BE43-BA3B-2B5D8EDAE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286" y="1968172"/>
              <a:ext cx="142875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rdt_rcv(rcvpkt)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Line 45">
              <a:extLst>
                <a:ext uri="{FF2B5EF4-FFF2-40B4-BE49-F238E27FC236}">
                  <a16:creationId xmlns:a16="http://schemas.microsoft.com/office/drawing/2014/main" id="{2B03FA9C-455E-7848-98B1-6FE6D8F59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598" y="2253922"/>
              <a:ext cx="11017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7A343767-85F1-3648-8F20-92F8EB9C9CB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745248" y="1876097"/>
              <a:ext cx="579438" cy="890587"/>
            </a:xfrm>
            <a:custGeom>
              <a:avLst/>
              <a:gdLst>
                <a:gd name="T0" fmla="*/ 2147483647 w 322"/>
                <a:gd name="T1" fmla="*/ 2147483647 h 483"/>
                <a:gd name="T2" fmla="*/ 0 w 322"/>
                <a:gd name="T3" fmla="*/ 2147483647 h 48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22" h="483">
                  <a:moveTo>
                    <a:pt x="31" y="120"/>
                  </a:moveTo>
                  <a:cubicBezTo>
                    <a:pt x="322" y="0"/>
                    <a:pt x="64" y="483"/>
                    <a:pt x="0" y="183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Text Box 54">
              <a:extLst>
                <a:ext uri="{FF2B5EF4-FFF2-40B4-BE49-F238E27FC236}">
                  <a16:creationId xmlns:a16="http://schemas.microsoft.com/office/drawing/2014/main" id="{1534562D-4479-5A4D-84B6-08652054FE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5023" y="22174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B0F4E74-4AD1-1841-A169-2F112B1736DB}"/>
              </a:ext>
            </a:extLst>
          </p:cNvPr>
          <p:cNvGrpSpPr/>
          <p:nvPr/>
        </p:nvGrpSpPr>
        <p:grpSpPr>
          <a:xfrm>
            <a:off x="2367298" y="4307189"/>
            <a:ext cx="1973263" cy="725996"/>
            <a:chOff x="2367298" y="4307189"/>
            <a:chExt cx="1973263" cy="725996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362BA78-E18A-7D4D-AF99-520876B19387}"/>
                </a:ext>
              </a:extLst>
            </p:cNvPr>
            <p:cNvSpPr/>
            <p:nvPr/>
          </p:nvSpPr>
          <p:spPr>
            <a:xfrm>
              <a:off x="2418382" y="4342649"/>
              <a:ext cx="769654" cy="223838"/>
            </a:xfrm>
            <a:prstGeom prst="rect">
              <a:avLst/>
            </a:prstGeom>
            <a:solidFill>
              <a:srgbClr val="FFB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FED6727-6FB3-674C-AEA1-A6238E143030}"/>
                </a:ext>
              </a:extLst>
            </p:cNvPr>
            <p:cNvSpPr/>
            <p:nvPr/>
          </p:nvSpPr>
          <p:spPr>
            <a:xfrm>
              <a:off x="2418337" y="4809347"/>
              <a:ext cx="909161" cy="22383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10A63C01-2F70-9440-BFFE-695DC6555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061" y="4506584"/>
              <a:ext cx="571500" cy="420688"/>
            </a:xfrm>
            <a:custGeom>
              <a:avLst/>
              <a:gdLst>
                <a:gd name="T0" fmla="*/ 2147483647 w 900"/>
                <a:gd name="T1" fmla="*/ 2147483647 h 662"/>
                <a:gd name="T2" fmla="*/ 2147483647 w 900"/>
                <a:gd name="T3" fmla="*/ 2147483647 h 66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00" h="662">
                  <a:moveTo>
                    <a:pt x="900" y="360"/>
                  </a:moveTo>
                  <a:cubicBezTo>
                    <a:pt x="171" y="662"/>
                    <a:pt x="0" y="0"/>
                    <a:pt x="825" y="15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E4751D98-46BF-E946-A08A-A6011C8F6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298" y="4554209"/>
              <a:ext cx="182403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udt_send(sndpkt)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start_timer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Text Box 38">
              <a:extLst>
                <a:ext uri="{FF2B5EF4-FFF2-40B4-BE49-F238E27FC236}">
                  <a16:creationId xmlns:a16="http://schemas.microsoft.com/office/drawing/2014/main" id="{2672D5C9-CBC9-104B-A755-475CF44C9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586" y="4307189"/>
              <a:ext cx="1114425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timeout</a:t>
              </a:r>
              <a:endPara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39">
              <a:extLst>
                <a:ext uri="{FF2B5EF4-FFF2-40B4-BE49-F238E27FC236}">
                  <a16:creationId xmlns:a16="http://schemas.microsoft.com/office/drawing/2014/main" id="{3544B3A0-4F92-734D-9797-12F4E1F2C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4773" y="4582784"/>
              <a:ext cx="9906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5F505-AA20-9E41-BC6C-D76DEB8319CC}"/>
              </a:ext>
            </a:extLst>
          </p:cNvPr>
          <p:cNvGrpSpPr/>
          <p:nvPr/>
        </p:nvGrpSpPr>
        <p:grpSpPr>
          <a:xfrm>
            <a:off x="3029286" y="4795509"/>
            <a:ext cx="1631950" cy="1428750"/>
            <a:chOff x="3029286" y="4795509"/>
            <a:chExt cx="1631950" cy="1428750"/>
          </a:xfrm>
        </p:grpSpPr>
        <p:sp>
          <p:nvSpPr>
            <p:cNvPr id="83" name="Text Box 25">
              <a:extLst>
                <a:ext uri="{FF2B5EF4-FFF2-40B4-BE49-F238E27FC236}">
                  <a16:creationId xmlns:a16="http://schemas.microsoft.com/office/drawing/2014/main" id="{811DFA52-8CA5-7E4E-AC44-4428D977D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9286" y="5155872"/>
              <a:ext cx="1622425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rdt_rcv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&amp;&amp;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 corrupt(</a:t>
              </a: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rcvpkt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 ||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isACK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(rcvpkt,0) )</a:t>
              </a: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Line 26">
              <a:extLst>
                <a:ext uri="{FF2B5EF4-FFF2-40B4-BE49-F238E27FC236}">
                  <a16:creationId xmlns:a16="http://schemas.microsoft.com/office/drawing/2014/main" id="{1EF37371-5507-6442-83AF-60C8BD73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2473" y="5881359"/>
              <a:ext cx="12541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575C5970-3813-5745-B4AE-91D5DAA0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9086" y="4795509"/>
              <a:ext cx="692150" cy="631825"/>
            </a:xfrm>
            <a:custGeom>
              <a:avLst/>
              <a:gdLst>
                <a:gd name="T0" fmla="*/ 2147483647 w 436"/>
                <a:gd name="T1" fmla="*/ 2147483647 h 398"/>
                <a:gd name="T2" fmla="*/ 2147483647 w 436"/>
                <a:gd name="T3" fmla="*/ 0 h 39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36" h="398">
                  <a:moveTo>
                    <a:pt x="436" y="101"/>
                  </a:moveTo>
                  <a:cubicBezTo>
                    <a:pt x="367" y="398"/>
                    <a:pt x="0" y="31"/>
                    <a:pt x="300" y="0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55">
              <a:extLst>
                <a:ext uri="{FF2B5EF4-FFF2-40B4-BE49-F238E27FC236}">
                  <a16:creationId xmlns:a16="http://schemas.microsoft.com/office/drawing/2014/main" id="{25E61481-833B-6040-B00D-1012EEB0C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248" y="588770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</a:p>
          </p:txBody>
        </p:sp>
      </p:grpSp>
      <p:sp>
        <p:nvSpPr>
          <p:cNvPr id="130" name="Oval 129">
            <a:extLst>
              <a:ext uri="{FF2B5EF4-FFF2-40B4-BE49-F238E27FC236}">
                <a16:creationId xmlns:a16="http://schemas.microsoft.com/office/drawing/2014/main" id="{9AA3E79A-2611-F844-92F5-7AB7F51F61A6}"/>
              </a:ext>
            </a:extLst>
          </p:cNvPr>
          <p:cNvSpPr/>
          <p:nvPr/>
        </p:nvSpPr>
        <p:spPr>
          <a:xfrm>
            <a:off x="7086600" y="2184400"/>
            <a:ext cx="914400" cy="86784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6E5B91E-BBFD-F34D-BA3F-9A04F2B92A2B}"/>
              </a:ext>
            </a:extLst>
          </p:cNvPr>
          <p:cNvSpPr/>
          <p:nvPr/>
        </p:nvSpPr>
        <p:spPr>
          <a:xfrm>
            <a:off x="7302500" y="4102100"/>
            <a:ext cx="936658" cy="8509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CD4FE554-65E6-F444-AA3B-AD082AB372FD}"/>
              </a:ext>
            </a:extLst>
          </p:cNvPr>
          <p:cNvSpPr/>
          <p:nvPr/>
        </p:nvSpPr>
        <p:spPr>
          <a:xfrm>
            <a:off x="4356100" y="4070372"/>
            <a:ext cx="914400" cy="8763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A129D4A-C779-424D-B5D4-282E5C7184B2}"/>
              </a:ext>
            </a:extLst>
          </p:cNvPr>
          <p:cNvSpPr/>
          <p:nvPr/>
        </p:nvSpPr>
        <p:spPr>
          <a:xfrm>
            <a:off x="4254500" y="2216171"/>
            <a:ext cx="952500" cy="87112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9" name="Slide Number Placeholder 2">
            <a:extLst>
              <a:ext uri="{FF2B5EF4-FFF2-40B4-BE49-F238E27FC236}">
                <a16:creationId xmlns:a16="http://schemas.microsoft.com/office/drawing/2014/main" id="{7A5F6544-E291-2540-84CA-0893797A7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  <p:sp>
        <p:nvSpPr>
          <p:cNvPr id="197" name="Text Box 5">
            <a:extLst>
              <a:ext uri="{FF2B5EF4-FFF2-40B4-BE49-F238E27FC236}">
                <a16:creationId xmlns:a16="http://schemas.microsoft.com/office/drawing/2014/main" id="{4235D7CC-76F0-404E-861B-E1B3C4CC5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148" y="15124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98" name="Text Box 6">
            <a:extLst>
              <a:ext uri="{FF2B5EF4-FFF2-40B4-BE49-F238E27FC236}">
                <a16:creationId xmlns:a16="http://schemas.microsoft.com/office/drawing/2014/main" id="{953F5FAC-08AE-194D-B2CE-9B6B600D3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136" y="1507725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99" name="Text Box 8">
            <a:extLst>
              <a:ext uri="{FF2B5EF4-FFF2-40B4-BE49-F238E27FC236}">
                <a16:creationId xmlns:a16="http://schemas.microsoft.com/office/drawing/2014/main" id="{2DF62C54-7EE2-504E-9ED2-FD3BAEEBE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1317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00" name="Text Box 10">
            <a:extLst>
              <a:ext uri="{FF2B5EF4-FFF2-40B4-BE49-F238E27FC236}">
                <a16:creationId xmlns:a16="http://schemas.microsoft.com/office/drawing/2014/main" id="{F5B1E309-F4E4-3E42-B8AD-EA1C2D480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2661" y="39874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01" name="Text Box 11">
            <a:extLst>
              <a:ext uri="{FF2B5EF4-FFF2-40B4-BE49-F238E27FC236}">
                <a16:creationId xmlns:a16="http://schemas.microsoft.com/office/drawing/2014/main" id="{74D64A46-9479-E449-9C31-02C5EA831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486" y="24459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2" name="Text Box 12">
            <a:extLst>
              <a:ext uri="{FF2B5EF4-FFF2-40B4-BE49-F238E27FC236}">
                <a16:creationId xmlns:a16="http://schemas.microsoft.com/office/drawing/2014/main" id="{FBDCC4E2-EF23-6A40-BE13-E84BE9B5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33571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03" name="Text Box 13">
            <a:extLst>
              <a:ext uri="{FF2B5EF4-FFF2-40B4-BE49-F238E27FC236}">
                <a16:creationId xmlns:a16="http://schemas.microsoft.com/office/drawing/2014/main" id="{CF703E46-2D8D-D04C-903D-4C602583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11" y="4182662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04" name="Text Box 14">
            <a:extLst>
              <a:ext uri="{FF2B5EF4-FFF2-40B4-BE49-F238E27FC236}">
                <a16:creationId xmlns:a16="http://schemas.microsoft.com/office/drawing/2014/main" id="{07E7A3F6-47D9-9847-BA58-BF9687C85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711" y="26951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05" name="Text Box 15">
            <a:extLst>
              <a:ext uri="{FF2B5EF4-FFF2-40B4-BE49-F238E27FC236}">
                <a16:creationId xmlns:a16="http://schemas.microsoft.com/office/drawing/2014/main" id="{7C6243EA-A0F0-0449-95A0-3D4732927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3788962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6" name="Text Box 17">
            <a:extLst>
              <a:ext uri="{FF2B5EF4-FFF2-40B4-BE49-F238E27FC236}">
                <a16:creationId xmlns:a16="http://schemas.microsoft.com/office/drawing/2014/main" id="{C58AD36B-83D7-F945-860A-84F900A5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136" y="29142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07" name="Text Box 18">
            <a:extLst>
              <a:ext uri="{FF2B5EF4-FFF2-40B4-BE49-F238E27FC236}">
                <a16:creationId xmlns:a16="http://schemas.microsoft.com/office/drawing/2014/main" id="{095222A4-B6FD-9943-8053-5736B6B3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0598" y="3549250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08" name="Text Box 7">
            <a:extLst>
              <a:ext uri="{FF2B5EF4-FFF2-40B4-BE49-F238E27FC236}">
                <a16:creationId xmlns:a16="http://schemas.microsoft.com/office/drawing/2014/main" id="{6AF201BE-3F74-FC4D-95DC-C10707E5B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023" y="19522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09" name="Text Box 9">
            <a:extLst>
              <a:ext uri="{FF2B5EF4-FFF2-40B4-BE49-F238E27FC236}">
                <a16:creationId xmlns:a16="http://schemas.microsoft.com/office/drawing/2014/main" id="{853C3A29-6F14-6A4A-ADF9-EDBEBC727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1548" y="22348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10" name="Group 37">
            <a:extLst>
              <a:ext uri="{FF2B5EF4-FFF2-40B4-BE49-F238E27FC236}">
                <a16:creationId xmlns:a16="http://schemas.microsoft.com/office/drawing/2014/main" id="{09358D04-CB4E-924F-B392-361B873A9C36}"/>
              </a:ext>
            </a:extLst>
          </p:cNvPr>
          <p:cNvGrpSpPr>
            <a:grpSpLocks/>
          </p:cNvGrpSpPr>
          <p:nvPr/>
        </p:nvGrpSpPr>
        <p:grpSpPr bwMode="auto">
          <a:xfrm>
            <a:off x="2341048" y="2022075"/>
            <a:ext cx="1471613" cy="512762"/>
            <a:chOff x="850" y="1159"/>
            <a:chExt cx="927" cy="323"/>
          </a:xfrm>
        </p:grpSpPr>
        <p:sp>
          <p:nvSpPr>
            <p:cNvPr id="211" name="Line 19">
              <a:extLst>
                <a:ext uri="{FF2B5EF4-FFF2-40B4-BE49-F238E27FC236}">
                  <a16:creationId xmlns:a16="http://schemas.microsoft.com/office/drawing/2014/main" id="{E1536B10-88F6-7D46-8019-797777217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Text Box 28">
              <a:extLst>
                <a:ext uri="{FF2B5EF4-FFF2-40B4-BE49-F238E27FC236}">
                  <a16:creationId xmlns:a16="http://schemas.microsoft.com/office/drawing/2014/main" id="{A675AD5E-AFEE-4949-B39C-59B23A449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3" name="Group 43">
            <a:extLst>
              <a:ext uri="{FF2B5EF4-FFF2-40B4-BE49-F238E27FC236}">
                <a16:creationId xmlns:a16="http://schemas.microsoft.com/office/drawing/2014/main" id="{166F1C07-BDF7-5D4C-9BC8-70CDD30FC5D1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758800"/>
            <a:ext cx="1471613" cy="487362"/>
            <a:chOff x="846" y="2253"/>
            <a:chExt cx="927" cy="307"/>
          </a:xfrm>
        </p:grpSpPr>
        <p:sp>
          <p:nvSpPr>
            <p:cNvPr id="214" name="Line 24">
              <a:extLst>
                <a:ext uri="{FF2B5EF4-FFF2-40B4-BE49-F238E27FC236}">
                  <a16:creationId xmlns:a16="http://schemas.microsoft.com/office/drawing/2014/main" id="{65D4B99D-08A4-684C-BFAA-D46F7BDF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5" name="Text Box 29">
              <a:extLst>
                <a:ext uri="{FF2B5EF4-FFF2-40B4-BE49-F238E27FC236}">
                  <a16:creationId xmlns:a16="http://schemas.microsoft.com/office/drawing/2014/main" id="{E39C763F-76C0-A342-980A-D2DA1340B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16" name="Group 39">
            <a:extLst>
              <a:ext uri="{FF2B5EF4-FFF2-40B4-BE49-F238E27FC236}">
                <a16:creationId xmlns:a16="http://schemas.microsoft.com/office/drawing/2014/main" id="{E7B3DCA6-7A30-6E4A-B749-D291EA9179F9}"/>
              </a:ext>
            </a:extLst>
          </p:cNvPr>
          <p:cNvGrpSpPr>
            <a:grpSpLocks/>
          </p:cNvGrpSpPr>
          <p:nvPr/>
        </p:nvGrpSpPr>
        <p:grpSpPr bwMode="auto">
          <a:xfrm>
            <a:off x="2348986" y="2896787"/>
            <a:ext cx="1471612" cy="504825"/>
            <a:chOff x="855" y="1710"/>
            <a:chExt cx="927" cy="318"/>
          </a:xfrm>
        </p:grpSpPr>
        <p:sp>
          <p:nvSpPr>
            <p:cNvPr id="217" name="Line 23">
              <a:extLst>
                <a:ext uri="{FF2B5EF4-FFF2-40B4-BE49-F238E27FC236}">
                  <a16:creationId xmlns:a16="http://schemas.microsoft.com/office/drawing/2014/main" id="{F48A2643-A8C6-1A4D-95B1-E19CDFD69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Text Box 30">
              <a:extLst>
                <a:ext uri="{FF2B5EF4-FFF2-40B4-BE49-F238E27FC236}">
                  <a16:creationId xmlns:a16="http://schemas.microsoft.com/office/drawing/2014/main" id="{7B926EE6-52D5-3840-851B-CF35806F0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19" name="Group 40">
            <a:extLst>
              <a:ext uri="{FF2B5EF4-FFF2-40B4-BE49-F238E27FC236}">
                <a16:creationId xmlns:a16="http://schemas.microsoft.com/office/drawing/2014/main" id="{A3009243-363B-554D-BAFE-7119F17A8E3E}"/>
              </a:ext>
            </a:extLst>
          </p:cNvPr>
          <p:cNvGrpSpPr>
            <a:grpSpLocks/>
          </p:cNvGrpSpPr>
          <p:nvPr/>
        </p:nvGrpSpPr>
        <p:grpSpPr bwMode="auto">
          <a:xfrm>
            <a:off x="2334698" y="3361925"/>
            <a:ext cx="1471613" cy="471487"/>
            <a:chOff x="846" y="2003"/>
            <a:chExt cx="927" cy="297"/>
          </a:xfrm>
        </p:grpSpPr>
        <p:sp>
          <p:nvSpPr>
            <p:cNvPr id="220" name="Line 26">
              <a:extLst>
                <a:ext uri="{FF2B5EF4-FFF2-40B4-BE49-F238E27FC236}">
                  <a16:creationId xmlns:a16="http://schemas.microsoft.com/office/drawing/2014/main" id="{D3AA85D2-AF11-984A-9EAB-8E45BC868F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1" name="Text Box 31">
              <a:extLst>
                <a:ext uri="{FF2B5EF4-FFF2-40B4-BE49-F238E27FC236}">
                  <a16:creationId xmlns:a16="http://schemas.microsoft.com/office/drawing/2014/main" id="{7037D874-E673-BB42-9499-C5B48BC334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22" name="Group 38">
            <a:extLst>
              <a:ext uri="{FF2B5EF4-FFF2-40B4-BE49-F238E27FC236}">
                <a16:creationId xmlns:a16="http://schemas.microsoft.com/office/drawing/2014/main" id="{132C8471-3B30-C44D-B74D-246FC786F37F}"/>
              </a:ext>
            </a:extLst>
          </p:cNvPr>
          <p:cNvGrpSpPr>
            <a:grpSpLocks/>
          </p:cNvGrpSpPr>
          <p:nvPr/>
        </p:nvGrpSpPr>
        <p:grpSpPr bwMode="auto">
          <a:xfrm>
            <a:off x="2326761" y="2522137"/>
            <a:ext cx="1471612" cy="455613"/>
            <a:chOff x="841" y="1474"/>
            <a:chExt cx="927" cy="287"/>
          </a:xfrm>
        </p:grpSpPr>
        <p:sp>
          <p:nvSpPr>
            <p:cNvPr id="223" name="Line 25">
              <a:extLst>
                <a:ext uri="{FF2B5EF4-FFF2-40B4-BE49-F238E27FC236}">
                  <a16:creationId xmlns:a16="http://schemas.microsoft.com/office/drawing/2014/main" id="{6959994A-0B95-094C-9702-6ACA4337E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Text Box 32">
              <a:extLst>
                <a:ext uri="{FF2B5EF4-FFF2-40B4-BE49-F238E27FC236}">
                  <a16:creationId xmlns:a16="http://schemas.microsoft.com/office/drawing/2014/main" id="{DCF9302E-EEF0-B04C-A3CA-B6C1A0083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6DBBBBE3-388C-C24B-A7D7-89C703BC089D}"/>
              </a:ext>
            </a:extLst>
          </p:cNvPr>
          <p:cNvGrpSpPr>
            <a:grpSpLocks/>
          </p:cNvGrpSpPr>
          <p:nvPr/>
        </p:nvGrpSpPr>
        <p:grpSpPr bwMode="auto">
          <a:xfrm>
            <a:off x="2320411" y="4214412"/>
            <a:ext cx="1471612" cy="461963"/>
            <a:chOff x="837" y="2540"/>
            <a:chExt cx="927" cy="291"/>
          </a:xfrm>
        </p:grpSpPr>
        <p:sp>
          <p:nvSpPr>
            <p:cNvPr id="226" name="Line 27">
              <a:extLst>
                <a:ext uri="{FF2B5EF4-FFF2-40B4-BE49-F238E27FC236}">
                  <a16:creationId xmlns:a16="http://schemas.microsoft.com/office/drawing/2014/main" id="{7E664FD8-996B-124A-B106-386F80EF5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7" name="Text Box 33">
              <a:extLst>
                <a:ext uri="{FF2B5EF4-FFF2-40B4-BE49-F238E27FC236}">
                  <a16:creationId xmlns:a16="http://schemas.microsoft.com/office/drawing/2014/main" id="{E9D2F746-6389-2444-A5E1-6FB42FF57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28" name="Text Box 45">
            <a:extLst>
              <a:ext uri="{FF2B5EF4-FFF2-40B4-BE49-F238E27FC236}">
                <a16:creationId xmlns:a16="http://schemas.microsoft.com/office/drawing/2014/main" id="{0A93A727-0C76-DB44-9B3D-D9D92A7DB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86" y="5293912"/>
            <a:ext cx="12525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loss</a:t>
            </a:r>
          </a:p>
        </p:txBody>
      </p:sp>
      <p:sp>
        <p:nvSpPr>
          <p:cNvPr id="229" name="Text Box 46">
            <a:extLst>
              <a:ext uri="{FF2B5EF4-FFF2-40B4-BE49-F238E27FC236}">
                <a16:creationId xmlns:a16="http://schemas.microsoft.com/office/drawing/2014/main" id="{B77F9079-0CCA-744D-9DFE-229523FF9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9959" y="1461687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0" name="Text Box 47">
            <a:extLst>
              <a:ext uri="{FF2B5EF4-FFF2-40B4-BE49-F238E27FC236}">
                <a16:creationId xmlns:a16="http://schemas.microsoft.com/office/drawing/2014/main" id="{B39810E0-29DE-BE4C-BF65-C4554F0C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9946" y="1456925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31" name="Text Box 48">
            <a:extLst>
              <a:ext uri="{FF2B5EF4-FFF2-40B4-BE49-F238E27FC236}">
                <a16:creationId xmlns:a16="http://schemas.microsoft.com/office/drawing/2014/main" id="{C93070BC-AD37-CE48-8113-A42513664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1534" y="4373162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32" name="Text Box 49">
            <a:extLst>
              <a:ext uri="{FF2B5EF4-FFF2-40B4-BE49-F238E27FC236}">
                <a16:creationId xmlns:a16="http://schemas.microsoft.com/office/drawing/2014/main" id="{BAC5BE6B-684D-294E-91C5-DD7058B1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9471" y="5214537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33" name="Text Box 50">
            <a:extLst>
              <a:ext uri="{FF2B5EF4-FFF2-40B4-BE49-F238E27FC236}">
                <a16:creationId xmlns:a16="http://schemas.microsoft.com/office/drawing/2014/main" id="{38A95A95-ECA6-1F4F-BB93-8A237B9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296" y="2395137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4" name="Text Box 51">
            <a:extLst>
              <a:ext uri="{FF2B5EF4-FFF2-40B4-BE49-F238E27FC236}">
                <a16:creationId xmlns:a16="http://schemas.microsoft.com/office/drawing/2014/main" id="{E34E5A4F-7761-E54D-9493-85E43D4F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45843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35" name="Text Box 52">
            <a:extLst>
              <a:ext uri="{FF2B5EF4-FFF2-40B4-BE49-F238E27FC236}">
                <a16:creationId xmlns:a16="http://schemas.microsoft.com/office/drawing/2014/main" id="{D16E11FB-EE35-2140-B6B1-8BA74CDF3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3121" y="5409800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36" name="Text Box 53">
            <a:extLst>
              <a:ext uri="{FF2B5EF4-FFF2-40B4-BE49-F238E27FC236}">
                <a16:creationId xmlns:a16="http://schemas.microsoft.com/office/drawing/2014/main" id="{7C3E4221-F85D-7A47-8A21-C9CAD5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8521" y="2644375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37" name="Text Box 54">
            <a:extLst>
              <a:ext uri="{FF2B5EF4-FFF2-40B4-BE49-F238E27FC236}">
                <a16:creationId xmlns:a16="http://schemas.microsoft.com/office/drawing/2014/main" id="{5EBBB81F-0421-D749-BA75-69B42968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501610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38" name="Text Box 55">
            <a:extLst>
              <a:ext uri="{FF2B5EF4-FFF2-40B4-BE49-F238E27FC236}">
                <a16:creationId xmlns:a16="http://schemas.microsoft.com/office/drawing/2014/main" id="{D284D67E-01F5-D942-9024-5147EB6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2946" y="2863450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39" name="Text Box 56">
            <a:extLst>
              <a:ext uri="{FF2B5EF4-FFF2-40B4-BE49-F238E27FC236}">
                <a16:creationId xmlns:a16="http://schemas.microsoft.com/office/drawing/2014/main" id="{A96E3C21-E923-6641-9449-C311D500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409" y="4776387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40" name="Text Box 57">
            <a:extLst>
              <a:ext uri="{FF2B5EF4-FFF2-40B4-BE49-F238E27FC236}">
                <a16:creationId xmlns:a16="http://schemas.microsoft.com/office/drawing/2014/main" id="{B3857487-8C16-8749-B6F0-A61DA7842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834" y="1901425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41" name="Text Box 58">
            <a:extLst>
              <a:ext uri="{FF2B5EF4-FFF2-40B4-BE49-F238E27FC236}">
                <a16:creationId xmlns:a16="http://schemas.microsoft.com/office/drawing/2014/main" id="{09BE22F1-E2C7-F840-9EDB-010AB9975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359" y="2184000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42" name="Group 59">
            <a:extLst>
              <a:ext uri="{FF2B5EF4-FFF2-40B4-BE49-F238E27FC236}">
                <a16:creationId xmlns:a16="http://schemas.microsoft.com/office/drawing/2014/main" id="{E96023CD-98EA-4D46-A675-AEE190E94DA3}"/>
              </a:ext>
            </a:extLst>
          </p:cNvPr>
          <p:cNvGrpSpPr>
            <a:grpSpLocks/>
          </p:cNvGrpSpPr>
          <p:nvPr/>
        </p:nvGrpSpPr>
        <p:grpSpPr bwMode="auto">
          <a:xfrm>
            <a:off x="8057859" y="1971275"/>
            <a:ext cx="1471612" cy="512762"/>
            <a:chOff x="850" y="1159"/>
            <a:chExt cx="927" cy="323"/>
          </a:xfrm>
        </p:grpSpPr>
        <p:sp>
          <p:nvSpPr>
            <p:cNvPr id="243" name="Line 60">
              <a:extLst>
                <a:ext uri="{FF2B5EF4-FFF2-40B4-BE49-F238E27FC236}">
                  <a16:creationId xmlns:a16="http://schemas.microsoft.com/office/drawing/2014/main" id="{3DC88CCC-5C5E-6A40-BBC7-416C5ED6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Text Box 61">
              <a:extLst>
                <a:ext uri="{FF2B5EF4-FFF2-40B4-BE49-F238E27FC236}">
                  <a16:creationId xmlns:a16="http://schemas.microsoft.com/office/drawing/2014/main" id="{15663F65-17E3-8A4B-A7CB-12678A320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5" name="Group 62">
            <a:extLst>
              <a:ext uri="{FF2B5EF4-FFF2-40B4-BE49-F238E27FC236}">
                <a16:creationId xmlns:a16="http://schemas.microsoft.com/office/drawing/2014/main" id="{A3E86C2E-1598-F746-90BA-375EC32E7F63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985937"/>
            <a:ext cx="1471612" cy="487363"/>
            <a:chOff x="846" y="2253"/>
            <a:chExt cx="927" cy="307"/>
          </a:xfrm>
        </p:grpSpPr>
        <p:sp>
          <p:nvSpPr>
            <p:cNvPr id="246" name="Line 63">
              <a:extLst>
                <a:ext uri="{FF2B5EF4-FFF2-40B4-BE49-F238E27FC236}">
                  <a16:creationId xmlns:a16="http://schemas.microsoft.com/office/drawing/2014/main" id="{0290E24F-CA8A-7D41-AD89-945F9061C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64">
              <a:extLst>
                <a:ext uri="{FF2B5EF4-FFF2-40B4-BE49-F238E27FC236}">
                  <a16:creationId xmlns:a16="http://schemas.microsoft.com/office/drawing/2014/main" id="{95787234-AC16-C64F-BAAF-6116E3A1C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48" name="Group 68">
            <a:extLst>
              <a:ext uri="{FF2B5EF4-FFF2-40B4-BE49-F238E27FC236}">
                <a16:creationId xmlns:a16="http://schemas.microsoft.com/office/drawing/2014/main" id="{8F7C7CC8-14B9-8842-9B0D-6DB644B899AA}"/>
              </a:ext>
            </a:extLst>
          </p:cNvPr>
          <p:cNvGrpSpPr>
            <a:grpSpLocks/>
          </p:cNvGrpSpPr>
          <p:nvPr/>
        </p:nvGrpSpPr>
        <p:grpSpPr bwMode="auto">
          <a:xfrm>
            <a:off x="8051509" y="4589062"/>
            <a:ext cx="1471612" cy="471488"/>
            <a:chOff x="846" y="2003"/>
            <a:chExt cx="927" cy="297"/>
          </a:xfrm>
        </p:grpSpPr>
        <p:sp>
          <p:nvSpPr>
            <p:cNvPr id="249" name="Line 69">
              <a:extLst>
                <a:ext uri="{FF2B5EF4-FFF2-40B4-BE49-F238E27FC236}">
                  <a16:creationId xmlns:a16="http://schemas.microsoft.com/office/drawing/2014/main" id="{DC51DCB8-7F03-FF43-8481-0BB950FB43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70">
              <a:extLst>
                <a:ext uri="{FF2B5EF4-FFF2-40B4-BE49-F238E27FC236}">
                  <a16:creationId xmlns:a16="http://schemas.microsoft.com/office/drawing/2014/main" id="{2CACB117-AF7D-BF48-9824-6A98B3698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51" name="Group 71">
            <a:extLst>
              <a:ext uri="{FF2B5EF4-FFF2-40B4-BE49-F238E27FC236}">
                <a16:creationId xmlns:a16="http://schemas.microsoft.com/office/drawing/2014/main" id="{F9559054-8E07-D140-B2BF-83D78FFEDE1F}"/>
              </a:ext>
            </a:extLst>
          </p:cNvPr>
          <p:cNvGrpSpPr>
            <a:grpSpLocks/>
          </p:cNvGrpSpPr>
          <p:nvPr/>
        </p:nvGrpSpPr>
        <p:grpSpPr bwMode="auto">
          <a:xfrm>
            <a:off x="8043571" y="2471337"/>
            <a:ext cx="1471613" cy="455613"/>
            <a:chOff x="841" y="1474"/>
            <a:chExt cx="927" cy="287"/>
          </a:xfrm>
        </p:grpSpPr>
        <p:sp>
          <p:nvSpPr>
            <p:cNvPr id="252" name="Line 72">
              <a:extLst>
                <a:ext uri="{FF2B5EF4-FFF2-40B4-BE49-F238E27FC236}">
                  <a16:creationId xmlns:a16="http://schemas.microsoft.com/office/drawing/2014/main" id="{EC1868E2-1895-8348-966C-93D06CFC8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Text Box 73">
              <a:extLst>
                <a:ext uri="{FF2B5EF4-FFF2-40B4-BE49-F238E27FC236}">
                  <a16:creationId xmlns:a16="http://schemas.microsoft.com/office/drawing/2014/main" id="{DF711AA0-D78D-444E-9703-4A59DF126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254" name="Group 74">
            <a:extLst>
              <a:ext uri="{FF2B5EF4-FFF2-40B4-BE49-F238E27FC236}">
                <a16:creationId xmlns:a16="http://schemas.microsoft.com/office/drawing/2014/main" id="{07374028-39C8-2B49-A708-435D85A50ED2}"/>
              </a:ext>
            </a:extLst>
          </p:cNvPr>
          <p:cNvGrpSpPr>
            <a:grpSpLocks/>
          </p:cNvGrpSpPr>
          <p:nvPr/>
        </p:nvGrpSpPr>
        <p:grpSpPr bwMode="auto">
          <a:xfrm>
            <a:off x="8037221" y="5436787"/>
            <a:ext cx="1471613" cy="466725"/>
            <a:chOff x="837" y="2537"/>
            <a:chExt cx="927" cy="294"/>
          </a:xfrm>
        </p:grpSpPr>
        <p:sp>
          <p:nvSpPr>
            <p:cNvPr id="255" name="Line 75">
              <a:extLst>
                <a:ext uri="{FF2B5EF4-FFF2-40B4-BE49-F238E27FC236}">
                  <a16:creationId xmlns:a16="http://schemas.microsoft.com/office/drawing/2014/main" id="{1B77C38B-89D8-4841-83E6-E0FE3FC2B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Text Box 76">
              <a:extLst>
                <a:ext uri="{FF2B5EF4-FFF2-40B4-BE49-F238E27FC236}">
                  <a16:creationId xmlns:a16="http://schemas.microsoft.com/office/drawing/2014/main" id="{5D036972-8C50-0C4C-9765-18BFA21A4E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1" y="2537"/>
              <a:ext cx="3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257" name="Text Box 78">
            <a:extLst>
              <a:ext uri="{FF2B5EF4-FFF2-40B4-BE49-F238E27FC236}">
                <a16:creationId xmlns:a16="http://schemas.microsoft.com/office/drawing/2014/main" id="{369CE47E-1D71-7744-95BB-CAB6F57A6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884" y="6207345"/>
            <a:ext cx="167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packet loss</a:t>
            </a:r>
          </a:p>
        </p:txBody>
      </p:sp>
      <p:grpSp>
        <p:nvGrpSpPr>
          <p:cNvPr id="258" name="Group 81">
            <a:extLst>
              <a:ext uri="{FF2B5EF4-FFF2-40B4-BE49-F238E27FC236}">
                <a16:creationId xmlns:a16="http://schemas.microsoft.com/office/drawing/2014/main" id="{58D1FC7F-D1DB-9742-BCDA-95EAEA7F7541}"/>
              </a:ext>
            </a:extLst>
          </p:cNvPr>
          <p:cNvGrpSpPr>
            <a:grpSpLocks/>
          </p:cNvGrpSpPr>
          <p:nvPr/>
        </p:nvGrpSpPr>
        <p:grpSpPr bwMode="auto">
          <a:xfrm>
            <a:off x="8065796" y="2845987"/>
            <a:ext cx="1157288" cy="738188"/>
            <a:chOff x="3726" y="1687"/>
            <a:chExt cx="729" cy="465"/>
          </a:xfrm>
        </p:grpSpPr>
        <p:sp>
          <p:nvSpPr>
            <p:cNvPr id="259" name="Line 66">
              <a:extLst>
                <a:ext uri="{FF2B5EF4-FFF2-40B4-BE49-F238E27FC236}">
                  <a16:creationId xmlns:a16="http://schemas.microsoft.com/office/drawing/2014/main" id="{8586B367-BD51-F743-AED9-6217A75B9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780"/>
              <a:ext cx="548" cy="148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Text Box 67">
              <a:extLst>
                <a:ext uri="{FF2B5EF4-FFF2-40B4-BE49-F238E27FC236}">
                  <a16:creationId xmlns:a16="http://schemas.microsoft.com/office/drawing/2014/main" id="{45395DCC-EA5A-E34D-854F-760FBAD59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" y="1687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261" name="Text Box 79">
              <a:extLst>
                <a:ext uri="{FF2B5EF4-FFF2-40B4-BE49-F238E27FC236}">
                  <a16:creationId xmlns:a16="http://schemas.microsoft.com/office/drawing/2014/main" id="{28259E79-639E-E24B-A02E-4313B3CAB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5" y="1808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62" name="Text Box 80">
              <a:extLst>
                <a:ext uri="{FF2B5EF4-FFF2-40B4-BE49-F238E27FC236}">
                  <a16:creationId xmlns:a16="http://schemas.microsoft.com/office/drawing/2014/main" id="{8928A415-686E-1940-B399-6DD126A2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1940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263" name="Group 86">
            <a:extLst>
              <a:ext uri="{FF2B5EF4-FFF2-40B4-BE49-F238E27FC236}">
                <a16:creationId xmlns:a16="http://schemas.microsoft.com/office/drawing/2014/main" id="{0751228C-C56A-4145-9744-AA4B5D7B422B}"/>
              </a:ext>
            </a:extLst>
          </p:cNvPr>
          <p:cNvGrpSpPr>
            <a:grpSpLocks/>
          </p:cNvGrpSpPr>
          <p:nvPr/>
        </p:nvGrpSpPr>
        <p:grpSpPr bwMode="auto">
          <a:xfrm>
            <a:off x="7946734" y="3149200"/>
            <a:ext cx="122237" cy="1033462"/>
            <a:chOff x="3651" y="1878"/>
            <a:chExt cx="78" cy="963"/>
          </a:xfrm>
        </p:grpSpPr>
        <p:sp>
          <p:nvSpPr>
            <p:cNvPr id="264" name="Line 82">
              <a:extLst>
                <a:ext uri="{FF2B5EF4-FFF2-40B4-BE49-F238E27FC236}">
                  <a16:creationId xmlns:a16="http://schemas.microsoft.com/office/drawing/2014/main" id="{3C08A3AA-5F97-BA41-9BF4-A9FAFC6B7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Line 84">
              <a:extLst>
                <a:ext uri="{FF2B5EF4-FFF2-40B4-BE49-F238E27FC236}">
                  <a16:creationId xmlns:a16="http://schemas.microsoft.com/office/drawing/2014/main" id="{4B808BC0-C4AA-8A47-AD7A-9C138A93A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Line 85">
              <a:extLst>
                <a:ext uri="{FF2B5EF4-FFF2-40B4-BE49-F238E27FC236}">
                  <a16:creationId xmlns:a16="http://schemas.microsoft.com/office/drawing/2014/main" id="{2D5E6195-4AC0-E644-96BD-40B80CE7C0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67" name="Group 88">
            <a:extLst>
              <a:ext uri="{FF2B5EF4-FFF2-40B4-BE49-F238E27FC236}">
                <a16:creationId xmlns:a16="http://schemas.microsoft.com/office/drawing/2014/main" id="{932E32A0-5C3E-3046-BAAA-21A55DF9DD28}"/>
              </a:ext>
            </a:extLst>
          </p:cNvPr>
          <p:cNvGrpSpPr>
            <a:grpSpLocks/>
          </p:cNvGrpSpPr>
          <p:nvPr/>
        </p:nvGrpSpPr>
        <p:grpSpPr bwMode="auto">
          <a:xfrm>
            <a:off x="8075321" y="4138212"/>
            <a:ext cx="1471613" cy="504825"/>
            <a:chOff x="855" y="1710"/>
            <a:chExt cx="927" cy="318"/>
          </a:xfrm>
        </p:grpSpPr>
        <p:sp>
          <p:nvSpPr>
            <p:cNvPr id="268" name="Line 89">
              <a:extLst>
                <a:ext uri="{FF2B5EF4-FFF2-40B4-BE49-F238E27FC236}">
                  <a16:creationId xmlns:a16="http://schemas.microsoft.com/office/drawing/2014/main" id="{B54BB22F-1388-EC44-AB1D-26D451319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9" name="Text Box 90">
              <a:extLst>
                <a:ext uri="{FF2B5EF4-FFF2-40B4-BE49-F238E27FC236}">
                  <a16:creationId xmlns:a16="http://schemas.microsoft.com/office/drawing/2014/main" id="{0D178261-4D19-EB46-A4F7-AB511FAB3D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270" name="Group 92">
            <a:extLst>
              <a:ext uri="{FF2B5EF4-FFF2-40B4-BE49-F238E27FC236}">
                <a16:creationId xmlns:a16="http://schemas.microsoft.com/office/drawing/2014/main" id="{2F31B7A3-D271-8245-A7D0-64CC20F4CE34}"/>
              </a:ext>
            </a:extLst>
          </p:cNvPr>
          <p:cNvGrpSpPr>
            <a:grpSpLocks/>
          </p:cNvGrpSpPr>
          <p:nvPr/>
        </p:nvGrpSpPr>
        <p:grpSpPr bwMode="auto">
          <a:xfrm>
            <a:off x="6643396" y="3761975"/>
            <a:ext cx="1377950" cy="731837"/>
            <a:chOff x="2802" y="2348"/>
            <a:chExt cx="868" cy="461"/>
          </a:xfrm>
        </p:grpSpPr>
        <p:pic>
          <p:nvPicPr>
            <p:cNvPr id="271" name="Picture 87" descr="alarm_clock_ringing">
              <a:extLst>
                <a:ext uri="{FF2B5EF4-FFF2-40B4-BE49-F238E27FC236}">
                  <a16:creationId xmlns:a16="http://schemas.microsoft.com/office/drawing/2014/main" id="{DE9E1E05-3488-EE4B-92F6-451228ABA5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2" name="Text Box 91">
              <a:extLst>
                <a:ext uri="{FF2B5EF4-FFF2-40B4-BE49-F238E27FC236}">
                  <a16:creationId xmlns:a16="http://schemas.microsoft.com/office/drawing/2014/main" id="{1CAC9FAC-E321-AF48-8EE2-DEA4784FF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79" name="Slide Number Placeholder 2">
            <a:extLst>
              <a:ext uri="{FF2B5EF4-FFF2-40B4-BE49-F238E27FC236}">
                <a16:creationId xmlns:a16="http://schemas.microsoft.com/office/drawing/2014/main" id="{F263271F-70B3-0945-8ECC-7ADB54458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2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/>
      <p:bldP spid="201" grpId="0"/>
      <p:bldP spid="202" grpId="0"/>
      <p:bldP spid="204" grpId="0"/>
      <p:bldP spid="205" grpId="0"/>
      <p:bldP spid="206" grpId="0"/>
      <p:bldP spid="207" grpId="0"/>
      <p:bldP spid="232" grpId="0"/>
      <p:bldP spid="233" grpId="0"/>
      <p:bldP spid="234" grpId="0"/>
      <p:bldP spid="236" grpId="0"/>
      <p:bldP spid="237" grpId="0"/>
      <p:bldP spid="238" grpId="0"/>
      <p:bldP spid="2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 in action</a:t>
            </a:r>
            <a:endParaRPr lang="en-US" sz="4400" dirty="0"/>
          </a:p>
        </p:txBody>
      </p:sp>
      <p:sp>
        <p:nvSpPr>
          <p:cNvPr id="195" name="Text Box 6">
            <a:extLst>
              <a:ext uri="{FF2B5EF4-FFF2-40B4-BE49-F238E27FC236}">
                <a16:creationId xmlns:a16="http://schemas.microsoft.com/office/drawing/2014/main" id="{5A635095-B168-6547-905F-EEE95C49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116226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196" name="Text Box 9">
            <a:extLst>
              <a:ext uri="{FF2B5EF4-FFF2-40B4-BE49-F238E27FC236}">
                <a16:creationId xmlns:a16="http://schemas.microsoft.com/office/drawing/2014/main" id="{1E7311AC-A147-DB41-AA1F-73BD95A3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70" y="33416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73" name="Text Box 14">
            <a:extLst>
              <a:ext uri="{FF2B5EF4-FFF2-40B4-BE49-F238E27FC236}">
                <a16:creationId xmlns:a16="http://schemas.microsoft.com/office/drawing/2014/main" id="{409D0892-9C8F-2149-B834-184894F39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420" y="4532276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274" name="Group 23">
            <a:extLst>
              <a:ext uri="{FF2B5EF4-FFF2-40B4-BE49-F238E27FC236}">
                <a16:creationId xmlns:a16="http://schemas.microsoft.com/office/drawing/2014/main" id="{8D20C6C0-28A0-C246-9D35-B42FDBBFDD8A}"/>
              </a:ext>
            </a:extLst>
          </p:cNvPr>
          <p:cNvGrpSpPr>
            <a:grpSpLocks/>
          </p:cNvGrpSpPr>
          <p:nvPr/>
        </p:nvGrpSpPr>
        <p:grpSpPr bwMode="auto">
          <a:xfrm>
            <a:off x="2340033" y="2889213"/>
            <a:ext cx="1471612" cy="504825"/>
            <a:chOff x="855" y="1710"/>
            <a:chExt cx="927" cy="318"/>
          </a:xfrm>
        </p:grpSpPr>
        <p:sp>
          <p:nvSpPr>
            <p:cNvPr id="275" name="Line 24">
              <a:extLst>
                <a:ext uri="{FF2B5EF4-FFF2-40B4-BE49-F238E27FC236}">
                  <a16:creationId xmlns:a16="http://schemas.microsoft.com/office/drawing/2014/main" id="{AB2C7FF5-194E-424E-A678-F27614F6E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Text Box 25">
              <a:extLst>
                <a:ext uri="{FF2B5EF4-FFF2-40B4-BE49-F238E27FC236}">
                  <a16:creationId xmlns:a16="http://schemas.microsoft.com/office/drawing/2014/main" id="{91B56F05-73A0-CA48-A68C-D3D878B4C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277" name="Text Box 36">
            <a:extLst>
              <a:ext uri="{FF2B5EF4-FFF2-40B4-BE49-F238E27FC236}">
                <a16:creationId xmlns:a16="http://schemas.microsoft.com/office/drawing/2014/main" id="{A10D19C6-F703-1A41-91CC-A3820207A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8" y="1508088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78" name="Text Box 37">
            <a:extLst>
              <a:ext uri="{FF2B5EF4-FFF2-40B4-BE49-F238E27FC236}">
                <a16:creationId xmlns:a16="http://schemas.microsoft.com/office/drawing/2014/main" id="{4D23E56F-4BAF-244A-8268-3064BA9B2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95" y="1503326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79" name="Text Box 38">
            <a:extLst>
              <a:ext uri="{FF2B5EF4-FFF2-40B4-BE49-F238E27FC236}">
                <a16:creationId xmlns:a16="http://schemas.microsoft.com/office/drawing/2014/main" id="{BCD18C35-AE28-B84F-8B95-BD8971D6A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5295" y="426398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280" name="Text Box 39">
            <a:extLst>
              <a:ext uri="{FF2B5EF4-FFF2-40B4-BE49-F238E27FC236}">
                <a16:creationId xmlns:a16="http://schemas.microsoft.com/office/drawing/2014/main" id="{E1A9B504-FFF2-AA46-A3DC-EBAD335B4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120" y="52609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sp>
        <p:nvSpPr>
          <p:cNvPr id="281" name="Text Box 40">
            <a:extLst>
              <a:ext uri="{FF2B5EF4-FFF2-40B4-BE49-F238E27FC236}">
                <a16:creationId xmlns:a16="http://schemas.microsoft.com/office/drawing/2014/main" id="{A05E70F9-FA7E-6B48-AC70-41697A63C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8945" y="2441538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2" name="Text Box 41">
            <a:extLst>
              <a:ext uri="{FF2B5EF4-FFF2-40B4-BE49-F238E27FC236}">
                <a16:creationId xmlns:a16="http://schemas.microsoft.com/office/drawing/2014/main" id="{E564A8A2-3558-EE42-9AC7-2523324BD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95" y="46862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283" name="Text Box 42">
            <a:extLst>
              <a:ext uri="{FF2B5EF4-FFF2-40B4-BE49-F238E27FC236}">
                <a16:creationId xmlns:a16="http://schemas.microsoft.com/office/drawing/2014/main" id="{DEF916D1-809A-BA40-A5B1-34E2FDDEE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5770" y="545620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284" name="Text Box 43">
            <a:extLst>
              <a:ext uri="{FF2B5EF4-FFF2-40B4-BE49-F238E27FC236}">
                <a16:creationId xmlns:a16="http://schemas.microsoft.com/office/drawing/2014/main" id="{5231F227-2FF2-3443-8341-ED4D7B87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70" y="2690776"/>
            <a:ext cx="1022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285" name="Text Box 44">
            <a:extLst>
              <a:ext uri="{FF2B5EF4-FFF2-40B4-BE49-F238E27FC236}">
                <a16:creationId xmlns:a16="http://schemas.microsoft.com/office/drawing/2014/main" id="{57F09442-8520-6346-9555-BA6B8892F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506250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6" name="Text Box 45">
            <a:extLst>
              <a:ext uri="{FF2B5EF4-FFF2-40B4-BE49-F238E27FC236}">
                <a16:creationId xmlns:a16="http://schemas.microsoft.com/office/drawing/2014/main" id="{6246AD45-20D9-A842-8A93-203B089C2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95" y="2909851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287" name="Text Box 46">
            <a:extLst>
              <a:ext uri="{FF2B5EF4-FFF2-40B4-BE49-F238E27FC236}">
                <a16:creationId xmlns:a16="http://schemas.microsoft.com/office/drawing/2014/main" id="{B3446ADC-6E33-9A4A-8580-704E895E6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58" y="48227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ack1</a:t>
            </a:r>
          </a:p>
        </p:txBody>
      </p:sp>
      <p:sp>
        <p:nvSpPr>
          <p:cNvPr id="288" name="Text Box 47">
            <a:extLst>
              <a:ext uri="{FF2B5EF4-FFF2-40B4-BE49-F238E27FC236}">
                <a16:creationId xmlns:a16="http://schemas.microsoft.com/office/drawing/2014/main" id="{1584F6F9-F103-DA4E-8931-3BF82548B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83" y="1947826"/>
            <a:ext cx="1174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289" name="Text Box 48">
            <a:extLst>
              <a:ext uri="{FF2B5EF4-FFF2-40B4-BE49-F238E27FC236}">
                <a16:creationId xmlns:a16="http://schemas.microsoft.com/office/drawing/2014/main" id="{383B815A-927A-6E4B-999F-39A6ADC85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1008" y="22304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290" name="Group 49">
            <a:extLst>
              <a:ext uri="{FF2B5EF4-FFF2-40B4-BE49-F238E27FC236}">
                <a16:creationId xmlns:a16="http://schemas.microsoft.com/office/drawing/2014/main" id="{8562259A-164F-BC42-B6F5-14769677AAE8}"/>
              </a:ext>
            </a:extLst>
          </p:cNvPr>
          <p:cNvGrpSpPr>
            <a:grpSpLocks/>
          </p:cNvGrpSpPr>
          <p:nvPr/>
        </p:nvGrpSpPr>
        <p:grpSpPr bwMode="auto">
          <a:xfrm>
            <a:off x="2330508" y="2017676"/>
            <a:ext cx="1471612" cy="512762"/>
            <a:chOff x="850" y="1159"/>
            <a:chExt cx="927" cy="323"/>
          </a:xfrm>
        </p:grpSpPr>
        <p:sp>
          <p:nvSpPr>
            <p:cNvPr id="291" name="Line 50">
              <a:extLst>
                <a:ext uri="{FF2B5EF4-FFF2-40B4-BE49-F238E27FC236}">
                  <a16:creationId xmlns:a16="http://schemas.microsoft.com/office/drawing/2014/main" id="{DED07D6B-2A85-524C-803C-3B4D7CAF3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Text Box 51">
              <a:extLst>
                <a:ext uri="{FF2B5EF4-FFF2-40B4-BE49-F238E27FC236}">
                  <a16:creationId xmlns:a16="http://schemas.microsoft.com/office/drawing/2014/main" id="{CD69A5B9-BD2D-004E-9C70-23F874769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3" name="Group 52">
            <a:extLst>
              <a:ext uri="{FF2B5EF4-FFF2-40B4-BE49-F238E27FC236}">
                <a16:creationId xmlns:a16="http://schemas.microsoft.com/office/drawing/2014/main" id="{4B96DCED-77AA-4D43-95F9-63AB2DDBE966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5032338"/>
            <a:ext cx="1471612" cy="487363"/>
            <a:chOff x="846" y="2253"/>
            <a:chExt cx="927" cy="307"/>
          </a:xfrm>
        </p:grpSpPr>
        <p:sp>
          <p:nvSpPr>
            <p:cNvPr id="294" name="Line 53">
              <a:extLst>
                <a:ext uri="{FF2B5EF4-FFF2-40B4-BE49-F238E27FC236}">
                  <a16:creationId xmlns:a16="http://schemas.microsoft.com/office/drawing/2014/main" id="{AAD90053-D3F5-F24C-92AC-BBDD51806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2335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5" name="Text Box 54">
              <a:extLst>
                <a:ext uri="{FF2B5EF4-FFF2-40B4-BE49-F238E27FC236}">
                  <a16:creationId xmlns:a16="http://schemas.microsoft.com/office/drawing/2014/main" id="{D8FC3F0C-42E9-D444-ACA6-A378F3C24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7" y="2253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296" name="Group 55">
            <a:extLst>
              <a:ext uri="{FF2B5EF4-FFF2-40B4-BE49-F238E27FC236}">
                <a16:creationId xmlns:a16="http://schemas.microsoft.com/office/drawing/2014/main" id="{24203F03-FCBF-6540-BB8B-EC539536546D}"/>
              </a:ext>
            </a:extLst>
          </p:cNvPr>
          <p:cNvGrpSpPr>
            <a:grpSpLocks/>
          </p:cNvGrpSpPr>
          <p:nvPr/>
        </p:nvGrpSpPr>
        <p:grpSpPr bwMode="auto">
          <a:xfrm>
            <a:off x="2324158" y="4635463"/>
            <a:ext cx="1471612" cy="471488"/>
            <a:chOff x="846" y="2003"/>
            <a:chExt cx="927" cy="297"/>
          </a:xfrm>
        </p:grpSpPr>
        <p:sp>
          <p:nvSpPr>
            <p:cNvPr id="297" name="Line 56">
              <a:extLst>
                <a:ext uri="{FF2B5EF4-FFF2-40B4-BE49-F238E27FC236}">
                  <a16:creationId xmlns:a16="http://schemas.microsoft.com/office/drawing/2014/main" id="{503FC297-DE1B-4C41-A8CE-1137B0A2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6" y="2075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8" name="Text Box 57">
              <a:extLst>
                <a:ext uri="{FF2B5EF4-FFF2-40B4-BE49-F238E27FC236}">
                  <a16:creationId xmlns:a16="http://schemas.microsoft.com/office/drawing/2014/main" id="{8F988178-9347-4A46-8B60-8D8AF00E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" y="2003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grpSp>
        <p:nvGrpSpPr>
          <p:cNvPr id="299" name="Group 58">
            <a:extLst>
              <a:ext uri="{FF2B5EF4-FFF2-40B4-BE49-F238E27FC236}">
                <a16:creationId xmlns:a16="http://schemas.microsoft.com/office/drawing/2014/main" id="{1CE09882-0DDF-F14F-827F-637288F4016A}"/>
              </a:ext>
            </a:extLst>
          </p:cNvPr>
          <p:cNvGrpSpPr>
            <a:grpSpLocks/>
          </p:cNvGrpSpPr>
          <p:nvPr/>
        </p:nvGrpSpPr>
        <p:grpSpPr bwMode="auto">
          <a:xfrm>
            <a:off x="2316220" y="2517738"/>
            <a:ext cx="1471613" cy="455613"/>
            <a:chOff x="841" y="1474"/>
            <a:chExt cx="927" cy="287"/>
          </a:xfrm>
        </p:grpSpPr>
        <p:sp>
          <p:nvSpPr>
            <p:cNvPr id="300" name="Line 59">
              <a:extLst>
                <a:ext uri="{FF2B5EF4-FFF2-40B4-BE49-F238E27FC236}">
                  <a16:creationId xmlns:a16="http://schemas.microsoft.com/office/drawing/2014/main" id="{B7E84F08-D45F-3E4B-BF03-DAEF18A24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1" name="Text Box 60">
              <a:extLst>
                <a:ext uri="{FF2B5EF4-FFF2-40B4-BE49-F238E27FC236}">
                  <a16:creationId xmlns:a16="http://schemas.microsoft.com/office/drawing/2014/main" id="{CE717B46-7D6B-DF45-A6E9-79E5D5020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302" name="Group 61">
            <a:extLst>
              <a:ext uri="{FF2B5EF4-FFF2-40B4-BE49-F238E27FC236}">
                <a16:creationId xmlns:a16="http://schemas.microsoft.com/office/drawing/2014/main" id="{3E6AD5AC-94ED-974B-873C-94815E36AD2F}"/>
              </a:ext>
            </a:extLst>
          </p:cNvPr>
          <p:cNvGrpSpPr>
            <a:grpSpLocks/>
          </p:cNvGrpSpPr>
          <p:nvPr/>
        </p:nvGrpSpPr>
        <p:grpSpPr bwMode="auto">
          <a:xfrm>
            <a:off x="2309870" y="5487951"/>
            <a:ext cx="1471613" cy="461962"/>
            <a:chOff x="837" y="2540"/>
            <a:chExt cx="927" cy="291"/>
          </a:xfrm>
        </p:grpSpPr>
        <p:sp>
          <p:nvSpPr>
            <p:cNvPr id="303" name="Line 62">
              <a:extLst>
                <a:ext uri="{FF2B5EF4-FFF2-40B4-BE49-F238E27FC236}">
                  <a16:creationId xmlns:a16="http://schemas.microsoft.com/office/drawing/2014/main" id="{38E324B9-A111-5A40-AC68-D6C9C91F60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7" y="260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Text Box 63">
              <a:extLst>
                <a:ext uri="{FF2B5EF4-FFF2-40B4-BE49-F238E27FC236}">
                  <a16:creationId xmlns:a16="http://schemas.microsoft.com/office/drawing/2014/main" id="{7A059B4B-B11C-B640-906E-CE9430C87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40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05" name="Text Box 64">
            <a:extLst>
              <a:ext uri="{FF2B5EF4-FFF2-40B4-BE49-F238E27FC236}">
                <a16:creationId xmlns:a16="http://schemas.microsoft.com/office/drawing/2014/main" id="{B354EC4B-A0CC-554E-9AF4-6B26CE89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8258" y="6200738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(c) ACK loss</a:t>
            </a:r>
          </a:p>
        </p:txBody>
      </p:sp>
      <p:grpSp>
        <p:nvGrpSpPr>
          <p:cNvPr id="306" name="Group 81">
            <a:extLst>
              <a:ext uri="{FF2B5EF4-FFF2-40B4-BE49-F238E27FC236}">
                <a16:creationId xmlns:a16="http://schemas.microsoft.com/office/drawing/2014/main" id="{F0BA1E0C-D158-AD48-808B-0CA4BE37C566}"/>
              </a:ext>
            </a:extLst>
          </p:cNvPr>
          <p:cNvGrpSpPr>
            <a:grpSpLocks/>
          </p:cNvGrpSpPr>
          <p:nvPr/>
        </p:nvGrpSpPr>
        <p:grpSpPr bwMode="auto">
          <a:xfrm>
            <a:off x="2595620" y="3289263"/>
            <a:ext cx="1212850" cy="719138"/>
            <a:chOff x="1324" y="1931"/>
            <a:chExt cx="764" cy="453"/>
          </a:xfrm>
        </p:grpSpPr>
        <p:sp>
          <p:nvSpPr>
            <p:cNvPr id="307" name="Line 27">
              <a:extLst>
                <a:ext uri="{FF2B5EF4-FFF2-40B4-BE49-F238E27FC236}">
                  <a16:creationId xmlns:a16="http://schemas.microsoft.com/office/drawing/2014/main" id="{22D759EC-1570-E14E-A705-1C29B01A88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4" y="2031"/>
              <a:ext cx="574" cy="13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8" name="Text Box 28">
              <a:extLst>
                <a:ext uri="{FF2B5EF4-FFF2-40B4-BE49-F238E27FC236}">
                  <a16:creationId xmlns:a16="http://schemas.microsoft.com/office/drawing/2014/main" id="{EC8706FB-0F57-5F44-9CC9-6AD3D0C5C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931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  <p:sp>
          <p:nvSpPr>
            <p:cNvPr id="309" name="Text Box 68">
              <a:extLst>
                <a:ext uri="{FF2B5EF4-FFF2-40B4-BE49-F238E27FC236}">
                  <a16:creationId xmlns:a16="http://schemas.microsoft.com/office/drawing/2014/main" id="{FA39AC61-1540-1D40-8578-6A5123661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40"/>
              <a:ext cx="2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10" name="Text Box 69">
              <a:extLst>
                <a:ext uri="{FF2B5EF4-FFF2-40B4-BE49-F238E27FC236}">
                  <a16:creationId xmlns:a16="http://schemas.microsoft.com/office/drawing/2014/main" id="{DD1F8E52-8BD2-B048-B07C-1EE5ECD6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4" y="2172"/>
              <a:ext cx="3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grpSp>
        <p:nvGrpSpPr>
          <p:cNvPr id="311" name="Group 70">
            <a:extLst>
              <a:ext uri="{FF2B5EF4-FFF2-40B4-BE49-F238E27FC236}">
                <a16:creationId xmlns:a16="http://schemas.microsoft.com/office/drawing/2014/main" id="{0F4BECD0-A491-8F40-BFEC-E8C9A042D61A}"/>
              </a:ext>
            </a:extLst>
          </p:cNvPr>
          <p:cNvGrpSpPr>
            <a:grpSpLocks/>
          </p:cNvGrpSpPr>
          <p:nvPr/>
        </p:nvGrpSpPr>
        <p:grpSpPr bwMode="auto">
          <a:xfrm>
            <a:off x="2219383" y="3195601"/>
            <a:ext cx="122237" cy="1033462"/>
            <a:chOff x="3651" y="1878"/>
            <a:chExt cx="78" cy="963"/>
          </a:xfrm>
        </p:grpSpPr>
        <p:sp>
          <p:nvSpPr>
            <p:cNvPr id="312" name="Line 71">
              <a:extLst>
                <a:ext uri="{FF2B5EF4-FFF2-40B4-BE49-F238E27FC236}">
                  <a16:creationId xmlns:a16="http://schemas.microsoft.com/office/drawing/2014/main" id="{3800A286-BA79-AD44-9BC2-67E3AA25AB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3" name="Line 72">
              <a:extLst>
                <a:ext uri="{FF2B5EF4-FFF2-40B4-BE49-F238E27FC236}">
                  <a16:creationId xmlns:a16="http://schemas.microsoft.com/office/drawing/2014/main" id="{EECA67B2-EE21-9647-A7E2-99B65DF6B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4" name="Line 73">
              <a:extLst>
                <a:ext uri="{FF2B5EF4-FFF2-40B4-BE49-F238E27FC236}">
                  <a16:creationId xmlns:a16="http://schemas.microsoft.com/office/drawing/2014/main" id="{C7DAF5BE-8E96-1645-A520-09432F543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74">
            <a:extLst>
              <a:ext uri="{FF2B5EF4-FFF2-40B4-BE49-F238E27FC236}">
                <a16:creationId xmlns:a16="http://schemas.microsoft.com/office/drawing/2014/main" id="{1BEFF8A5-9012-6D4A-9013-3C02315FB8E9}"/>
              </a:ext>
            </a:extLst>
          </p:cNvPr>
          <p:cNvGrpSpPr>
            <a:grpSpLocks/>
          </p:cNvGrpSpPr>
          <p:nvPr/>
        </p:nvGrpSpPr>
        <p:grpSpPr bwMode="auto">
          <a:xfrm>
            <a:off x="2347970" y="4184613"/>
            <a:ext cx="1471613" cy="504825"/>
            <a:chOff x="855" y="1710"/>
            <a:chExt cx="927" cy="318"/>
          </a:xfrm>
        </p:grpSpPr>
        <p:sp>
          <p:nvSpPr>
            <p:cNvPr id="316" name="Line 75">
              <a:extLst>
                <a:ext uri="{FF2B5EF4-FFF2-40B4-BE49-F238E27FC236}">
                  <a16:creationId xmlns:a16="http://schemas.microsoft.com/office/drawing/2014/main" id="{31B804E1-5043-E048-A6C7-2C9ABAF18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7" name="Text Box 76">
              <a:extLst>
                <a:ext uri="{FF2B5EF4-FFF2-40B4-BE49-F238E27FC236}">
                  <a16:creationId xmlns:a16="http://schemas.microsoft.com/office/drawing/2014/main" id="{F8255321-E596-D34A-BD87-A23F4355F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18" name="Group 77">
            <a:extLst>
              <a:ext uri="{FF2B5EF4-FFF2-40B4-BE49-F238E27FC236}">
                <a16:creationId xmlns:a16="http://schemas.microsoft.com/office/drawing/2014/main" id="{D0861418-8DD8-9E45-9C41-C33C40AF1238}"/>
              </a:ext>
            </a:extLst>
          </p:cNvPr>
          <p:cNvGrpSpPr>
            <a:grpSpLocks/>
          </p:cNvGrpSpPr>
          <p:nvPr/>
        </p:nvGrpSpPr>
        <p:grpSpPr bwMode="auto">
          <a:xfrm>
            <a:off x="916045" y="3808376"/>
            <a:ext cx="1377950" cy="731837"/>
            <a:chOff x="2802" y="2348"/>
            <a:chExt cx="868" cy="461"/>
          </a:xfrm>
        </p:grpSpPr>
        <p:pic>
          <p:nvPicPr>
            <p:cNvPr id="319" name="Picture 78" descr="alarm_clock_ringing">
              <a:extLst>
                <a:ext uri="{FF2B5EF4-FFF2-40B4-BE49-F238E27FC236}">
                  <a16:creationId xmlns:a16="http://schemas.microsoft.com/office/drawing/2014/main" id="{CA0CA6DF-4FBE-6743-93FF-E0C9F335D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0" name="Text Box 79">
              <a:extLst>
                <a:ext uri="{FF2B5EF4-FFF2-40B4-BE49-F238E27FC236}">
                  <a16:creationId xmlns:a16="http://schemas.microsoft.com/office/drawing/2014/main" id="{82C9EDC8-20F1-B14C-A40E-35B14CA33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sp>
        <p:nvSpPr>
          <p:cNvPr id="321" name="Text Box 82">
            <a:extLst>
              <a:ext uri="{FF2B5EF4-FFF2-40B4-BE49-F238E27FC236}">
                <a16:creationId xmlns:a16="http://schemas.microsoft.com/office/drawing/2014/main" id="{C3BC6622-0188-3B48-9C96-F9E517E26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644738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pkt1</a:t>
            </a:r>
          </a:p>
        </p:txBody>
      </p:sp>
      <p:sp>
        <p:nvSpPr>
          <p:cNvPr id="322" name="Text Box 83">
            <a:extLst>
              <a:ext uri="{FF2B5EF4-FFF2-40B4-BE49-F238E27FC236}">
                <a16:creationId xmlns:a16="http://schemas.microsoft.com/office/drawing/2014/main" id="{E5238B09-CD9D-F446-B43E-64ED2305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2400" y="2870163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ack1</a:t>
            </a:r>
          </a:p>
        </p:txBody>
      </p:sp>
      <p:sp>
        <p:nvSpPr>
          <p:cNvPr id="323" name="Text Box 84">
            <a:extLst>
              <a:ext uri="{FF2B5EF4-FFF2-40B4-BE49-F238E27FC236}">
                <a16:creationId xmlns:a16="http://schemas.microsoft.com/office/drawing/2014/main" id="{E3231EF7-5B96-594B-87F0-6BCB45F9A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63" y="4166394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(detect duplicate)</a:t>
            </a:r>
          </a:p>
        </p:txBody>
      </p:sp>
      <p:grpSp>
        <p:nvGrpSpPr>
          <p:cNvPr id="324" name="Group 85">
            <a:extLst>
              <a:ext uri="{FF2B5EF4-FFF2-40B4-BE49-F238E27FC236}">
                <a16:creationId xmlns:a16="http://schemas.microsoft.com/office/drawing/2014/main" id="{66501723-D8A6-084B-9A24-1F0DB083080C}"/>
              </a:ext>
            </a:extLst>
          </p:cNvPr>
          <p:cNvGrpSpPr>
            <a:grpSpLocks/>
          </p:cNvGrpSpPr>
          <p:nvPr/>
        </p:nvGrpSpPr>
        <p:grpSpPr bwMode="auto">
          <a:xfrm>
            <a:off x="8023963" y="2517742"/>
            <a:ext cx="1471612" cy="404813"/>
            <a:chOff x="855" y="1773"/>
            <a:chExt cx="927" cy="255"/>
          </a:xfrm>
        </p:grpSpPr>
        <p:sp>
          <p:nvSpPr>
            <p:cNvPr id="325" name="Line 86">
              <a:extLst>
                <a:ext uri="{FF2B5EF4-FFF2-40B4-BE49-F238E27FC236}">
                  <a16:creationId xmlns:a16="http://schemas.microsoft.com/office/drawing/2014/main" id="{359487AF-0120-2342-A4AE-46F977FFF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Text Box 87">
              <a:extLst>
                <a:ext uri="{FF2B5EF4-FFF2-40B4-BE49-F238E27FC236}">
                  <a16:creationId xmlns:a16="http://schemas.microsoft.com/office/drawing/2014/main" id="{FFBC575A-0945-E543-9B9D-B6458E74F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4" y="1773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sp>
        <p:nvSpPr>
          <p:cNvPr id="327" name="Text Box 88">
            <a:extLst>
              <a:ext uri="{FF2B5EF4-FFF2-40B4-BE49-F238E27FC236}">
                <a16:creationId xmlns:a16="http://schemas.microsoft.com/office/drawing/2014/main" id="{14273DE0-71B8-4647-B8BB-454BDE00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38" y="1036601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328" name="Text Box 89">
            <a:extLst>
              <a:ext uri="{FF2B5EF4-FFF2-40B4-BE49-F238E27FC236}">
                <a16:creationId xmlns:a16="http://schemas.microsoft.com/office/drawing/2014/main" id="{AE034630-EC82-F846-80B5-78E6A28D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6525" y="1031838"/>
            <a:ext cx="107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329" name="Text Box 90">
            <a:extLst>
              <a:ext uri="{FF2B5EF4-FFF2-40B4-BE49-F238E27FC236}">
                <a16:creationId xmlns:a16="http://schemas.microsoft.com/office/drawing/2014/main" id="{EC7192DE-620F-2C47-A0BA-1234EA12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155" y="3886501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pkt1</a:t>
            </a:r>
          </a:p>
        </p:txBody>
      </p:sp>
      <p:sp>
        <p:nvSpPr>
          <p:cNvPr id="330" name="Text Box 92">
            <a:extLst>
              <a:ext uri="{FF2B5EF4-FFF2-40B4-BE49-F238E27FC236}">
                <a16:creationId xmlns:a16="http://schemas.microsoft.com/office/drawing/2014/main" id="{98A83875-EF54-F448-ABB1-BD64BDA4F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875" y="1970051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ack0</a:t>
            </a:r>
          </a:p>
        </p:txBody>
      </p:sp>
      <p:sp>
        <p:nvSpPr>
          <p:cNvPr id="331" name="Text Box 95">
            <a:extLst>
              <a:ext uri="{FF2B5EF4-FFF2-40B4-BE49-F238E27FC236}">
                <a16:creationId xmlns:a16="http://schemas.microsoft.com/office/drawing/2014/main" id="{37B1F438-FDEF-B347-8509-9B348C626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2219288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ack0</a:t>
            </a:r>
          </a:p>
        </p:txBody>
      </p:sp>
      <p:sp>
        <p:nvSpPr>
          <p:cNvPr id="332" name="Text Box 97">
            <a:extLst>
              <a:ext uri="{FF2B5EF4-FFF2-40B4-BE49-F238E27FC236}">
                <a16:creationId xmlns:a16="http://schemas.microsoft.com/office/drawing/2014/main" id="{81910B15-5127-7D44-BEAC-A0E4CE19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525" y="2438363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pkt1</a:t>
            </a:r>
          </a:p>
        </p:txBody>
      </p:sp>
      <p:sp>
        <p:nvSpPr>
          <p:cNvPr id="333" name="Text Box 99">
            <a:extLst>
              <a:ext uri="{FF2B5EF4-FFF2-40B4-BE49-F238E27FC236}">
                <a16:creationId xmlns:a16="http://schemas.microsoft.com/office/drawing/2014/main" id="{D1B7D9CA-3570-4040-A714-50B92DB3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413" y="1476338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pkt0</a:t>
            </a:r>
          </a:p>
        </p:txBody>
      </p:sp>
      <p:sp>
        <p:nvSpPr>
          <p:cNvPr id="334" name="Text Box 100">
            <a:extLst>
              <a:ext uri="{FF2B5EF4-FFF2-40B4-BE49-F238E27FC236}">
                <a16:creationId xmlns:a16="http://schemas.microsoft.com/office/drawing/2014/main" id="{3B58509A-B160-2248-9833-A4B82A2E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938" y="1758913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pkt0</a:t>
            </a:r>
          </a:p>
        </p:txBody>
      </p:sp>
      <p:grpSp>
        <p:nvGrpSpPr>
          <p:cNvPr id="335" name="Group 101">
            <a:extLst>
              <a:ext uri="{FF2B5EF4-FFF2-40B4-BE49-F238E27FC236}">
                <a16:creationId xmlns:a16="http://schemas.microsoft.com/office/drawing/2014/main" id="{C65F9F6B-9C52-A645-BBA1-4B4911D27DAB}"/>
              </a:ext>
            </a:extLst>
          </p:cNvPr>
          <p:cNvGrpSpPr>
            <a:grpSpLocks/>
          </p:cNvGrpSpPr>
          <p:nvPr/>
        </p:nvGrpSpPr>
        <p:grpSpPr bwMode="auto">
          <a:xfrm>
            <a:off x="8014438" y="1658899"/>
            <a:ext cx="1471612" cy="400050"/>
            <a:chOff x="850" y="1230"/>
            <a:chExt cx="927" cy="252"/>
          </a:xfrm>
        </p:grpSpPr>
        <p:sp>
          <p:nvSpPr>
            <p:cNvPr id="336" name="Line 102">
              <a:extLst>
                <a:ext uri="{FF2B5EF4-FFF2-40B4-BE49-F238E27FC236}">
                  <a16:creationId xmlns:a16="http://schemas.microsoft.com/office/drawing/2014/main" id="{5A223C03-CC68-654E-9A77-795B0F835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03">
              <a:extLst>
                <a:ext uri="{FF2B5EF4-FFF2-40B4-BE49-F238E27FC236}">
                  <a16:creationId xmlns:a16="http://schemas.microsoft.com/office/drawing/2014/main" id="{591D93B9-CEB9-B448-93B7-CBCC3D56D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2" y="1230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pkt0</a:t>
              </a:r>
            </a:p>
          </p:txBody>
        </p:sp>
      </p:grpSp>
      <p:grpSp>
        <p:nvGrpSpPr>
          <p:cNvPr id="338" name="Group 110">
            <a:extLst>
              <a:ext uri="{FF2B5EF4-FFF2-40B4-BE49-F238E27FC236}">
                <a16:creationId xmlns:a16="http://schemas.microsoft.com/office/drawing/2014/main" id="{5327191E-BAE7-194F-AD6B-E343DF47D015}"/>
              </a:ext>
            </a:extLst>
          </p:cNvPr>
          <p:cNvGrpSpPr>
            <a:grpSpLocks/>
          </p:cNvGrpSpPr>
          <p:nvPr/>
        </p:nvGrpSpPr>
        <p:grpSpPr bwMode="auto">
          <a:xfrm>
            <a:off x="8000150" y="2131982"/>
            <a:ext cx="1471613" cy="369888"/>
            <a:chOff x="841" y="1528"/>
            <a:chExt cx="927" cy="233"/>
          </a:xfrm>
        </p:grpSpPr>
        <p:sp>
          <p:nvSpPr>
            <p:cNvPr id="339" name="Line 111">
              <a:extLst>
                <a:ext uri="{FF2B5EF4-FFF2-40B4-BE49-F238E27FC236}">
                  <a16:creationId xmlns:a16="http://schemas.microsoft.com/office/drawing/2014/main" id="{AC100DD9-0DC5-4040-8A3A-1923DC14B2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Text Box 112">
              <a:extLst>
                <a:ext uri="{FF2B5EF4-FFF2-40B4-BE49-F238E27FC236}">
                  <a16:creationId xmlns:a16="http://schemas.microsoft.com/office/drawing/2014/main" id="{BD326CF1-CC46-8A42-BB2F-F6ECEEBE4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1528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sp>
        <p:nvSpPr>
          <p:cNvPr id="341" name="Text Box 116">
            <a:extLst>
              <a:ext uri="{FF2B5EF4-FFF2-40B4-BE49-F238E27FC236}">
                <a16:creationId xmlns:a16="http://schemas.microsoft.com/office/drawing/2014/main" id="{C179E490-5BA4-5340-B780-1B5B09070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100" y="6200644"/>
            <a:ext cx="386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(d) premature timeout/ delayed ACK</a:t>
            </a:r>
          </a:p>
        </p:txBody>
      </p:sp>
      <p:grpSp>
        <p:nvGrpSpPr>
          <p:cNvPr id="342" name="Group 122">
            <a:extLst>
              <a:ext uri="{FF2B5EF4-FFF2-40B4-BE49-F238E27FC236}">
                <a16:creationId xmlns:a16="http://schemas.microsoft.com/office/drawing/2014/main" id="{688804A7-0649-2A4D-B422-8C5736350BF8}"/>
              </a:ext>
            </a:extLst>
          </p:cNvPr>
          <p:cNvGrpSpPr>
            <a:grpSpLocks/>
          </p:cNvGrpSpPr>
          <p:nvPr/>
        </p:nvGrpSpPr>
        <p:grpSpPr bwMode="auto">
          <a:xfrm>
            <a:off x="7903313" y="2724113"/>
            <a:ext cx="122237" cy="1033463"/>
            <a:chOff x="3651" y="1878"/>
            <a:chExt cx="78" cy="963"/>
          </a:xfrm>
        </p:grpSpPr>
        <p:sp>
          <p:nvSpPr>
            <p:cNvPr id="343" name="Line 123">
              <a:extLst>
                <a:ext uri="{FF2B5EF4-FFF2-40B4-BE49-F238E27FC236}">
                  <a16:creationId xmlns:a16="http://schemas.microsoft.com/office/drawing/2014/main" id="{BF323BE9-D061-6D4A-B1D7-D5E84F9BF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4" name="Line 124">
              <a:extLst>
                <a:ext uri="{FF2B5EF4-FFF2-40B4-BE49-F238E27FC236}">
                  <a16:creationId xmlns:a16="http://schemas.microsoft.com/office/drawing/2014/main" id="{10D5C035-1EBE-4A4B-B8F1-CF66C5C410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5" name="Line 125">
              <a:extLst>
                <a:ext uri="{FF2B5EF4-FFF2-40B4-BE49-F238E27FC236}">
                  <a16:creationId xmlns:a16="http://schemas.microsoft.com/office/drawing/2014/main" id="{0EBA7DAD-11A2-F14D-A517-3B3F7222A5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26">
            <a:extLst>
              <a:ext uri="{FF2B5EF4-FFF2-40B4-BE49-F238E27FC236}">
                <a16:creationId xmlns:a16="http://schemas.microsoft.com/office/drawing/2014/main" id="{B70BA022-65A5-4B43-BE01-DB5029C7BB0A}"/>
              </a:ext>
            </a:extLst>
          </p:cNvPr>
          <p:cNvGrpSpPr>
            <a:grpSpLocks/>
          </p:cNvGrpSpPr>
          <p:nvPr/>
        </p:nvGrpSpPr>
        <p:grpSpPr bwMode="auto">
          <a:xfrm>
            <a:off x="8031900" y="3854417"/>
            <a:ext cx="1471613" cy="363538"/>
            <a:chOff x="855" y="1799"/>
            <a:chExt cx="927" cy="229"/>
          </a:xfrm>
        </p:grpSpPr>
        <p:sp>
          <p:nvSpPr>
            <p:cNvPr id="347" name="Line 127">
              <a:extLst>
                <a:ext uri="{FF2B5EF4-FFF2-40B4-BE49-F238E27FC236}">
                  <a16:creationId xmlns:a16="http://schemas.microsoft.com/office/drawing/2014/main" id="{AD191456-37D1-A040-995D-0B74A7DC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8" name="Text Box 128">
              <a:extLst>
                <a:ext uri="{FF2B5EF4-FFF2-40B4-BE49-F238E27FC236}">
                  <a16:creationId xmlns:a16="http://schemas.microsoft.com/office/drawing/2014/main" id="{84500C9D-A61F-374E-AC7B-DB3E02621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1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49" name="Group 129">
            <a:extLst>
              <a:ext uri="{FF2B5EF4-FFF2-40B4-BE49-F238E27FC236}">
                <a16:creationId xmlns:a16="http://schemas.microsoft.com/office/drawing/2014/main" id="{06ADBC4E-4170-0642-9773-7507C6CC3A52}"/>
              </a:ext>
            </a:extLst>
          </p:cNvPr>
          <p:cNvGrpSpPr>
            <a:grpSpLocks/>
          </p:cNvGrpSpPr>
          <p:nvPr/>
        </p:nvGrpSpPr>
        <p:grpSpPr bwMode="auto">
          <a:xfrm>
            <a:off x="6599975" y="3336888"/>
            <a:ext cx="1377950" cy="731838"/>
            <a:chOff x="2802" y="2348"/>
            <a:chExt cx="868" cy="461"/>
          </a:xfrm>
        </p:grpSpPr>
        <p:pic>
          <p:nvPicPr>
            <p:cNvPr id="350" name="Picture 130" descr="alarm_clock_ringing">
              <a:extLst>
                <a:ext uri="{FF2B5EF4-FFF2-40B4-BE49-F238E27FC236}">
                  <a16:creationId xmlns:a16="http://schemas.microsoft.com/office/drawing/2014/main" id="{52E16AA2-A1DE-B149-8FC7-03FD3D9B1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1" name="Text Box 131">
              <a:extLst>
                <a:ext uri="{FF2B5EF4-FFF2-40B4-BE49-F238E27FC236}">
                  <a16:creationId xmlns:a16="http://schemas.microsoft.com/office/drawing/2014/main" id="{0A05FBC0-8C50-6F4D-9F72-5369556DE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resend pkt1</a:t>
              </a:r>
            </a:p>
          </p:txBody>
        </p:sp>
      </p:grpSp>
      <p:grpSp>
        <p:nvGrpSpPr>
          <p:cNvPr id="352" name="Group 133">
            <a:extLst>
              <a:ext uri="{FF2B5EF4-FFF2-40B4-BE49-F238E27FC236}">
                <a16:creationId xmlns:a16="http://schemas.microsoft.com/office/drawing/2014/main" id="{4FAA3600-FCAA-8B42-84D1-FB85323188F4}"/>
              </a:ext>
            </a:extLst>
          </p:cNvPr>
          <p:cNvGrpSpPr>
            <a:grpSpLocks/>
          </p:cNvGrpSpPr>
          <p:nvPr/>
        </p:nvGrpSpPr>
        <p:grpSpPr bwMode="auto">
          <a:xfrm>
            <a:off x="8580889" y="2976526"/>
            <a:ext cx="911514" cy="752475"/>
            <a:chOff x="4186" y="1705"/>
            <a:chExt cx="598" cy="453"/>
          </a:xfrm>
        </p:grpSpPr>
        <p:sp>
          <p:nvSpPr>
            <p:cNvPr id="353" name="Line 118">
              <a:extLst>
                <a:ext uri="{FF2B5EF4-FFF2-40B4-BE49-F238E27FC236}">
                  <a16:creationId xmlns:a16="http://schemas.microsoft.com/office/drawing/2014/main" id="{AE11BC12-265B-1C4B-8FAB-0FA75A29E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5" name="Line 132">
              <a:extLst>
                <a:ext uri="{FF2B5EF4-FFF2-40B4-BE49-F238E27FC236}">
                  <a16:creationId xmlns:a16="http://schemas.microsoft.com/office/drawing/2014/main" id="{BFF7F0A8-A357-7748-BD1E-51A7A3E598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4" name="Text Box 119">
              <a:extLst>
                <a:ext uri="{FF2B5EF4-FFF2-40B4-BE49-F238E27FC236}">
                  <a16:creationId xmlns:a16="http://schemas.microsoft.com/office/drawing/2014/main" id="{D0B7F72D-FD32-8D47-B9FD-0C7A1B80B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3" y="1846"/>
              <a:ext cx="460" cy="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ack1</a:t>
              </a:r>
            </a:p>
          </p:txBody>
        </p:sp>
      </p:grpSp>
      <p:sp>
        <p:nvSpPr>
          <p:cNvPr id="356" name="Line 136">
            <a:extLst>
              <a:ext uri="{FF2B5EF4-FFF2-40B4-BE49-F238E27FC236}">
                <a16:creationId xmlns:a16="http://schemas.microsoft.com/office/drawing/2014/main" id="{61D6DAB1-4B37-C740-BD43-4568C5241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22363" y="3521038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E4C24E-2B71-FB43-956D-60F8AEF3370B}"/>
              </a:ext>
            </a:extLst>
          </p:cNvPr>
          <p:cNvGrpSpPr/>
          <p:nvPr/>
        </p:nvGrpSpPr>
        <p:grpSpPr>
          <a:xfrm>
            <a:off x="8012670" y="4309460"/>
            <a:ext cx="2667702" cy="714018"/>
            <a:chOff x="8162097" y="4679496"/>
            <a:chExt cx="2667702" cy="714018"/>
          </a:xfrm>
        </p:grpSpPr>
        <p:grpSp>
          <p:nvGrpSpPr>
            <p:cNvPr id="362" name="Group 150">
              <a:extLst>
                <a:ext uri="{FF2B5EF4-FFF2-40B4-BE49-F238E27FC236}">
                  <a16:creationId xmlns:a16="http://schemas.microsoft.com/office/drawing/2014/main" id="{8A649C16-501A-A644-A5FA-AE7129DDC1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2097" y="4974413"/>
              <a:ext cx="1471613" cy="419101"/>
              <a:chOff x="2229" y="3467"/>
              <a:chExt cx="927" cy="264"/>
            </a:xfrm>
          </p:grpSpPr>
          <p:sp>
            <p:nvSpPr>
              <p:cNvPr id="382" name="Line 108">
                <a:extLst>
                  <a:ext uri="{FF2B5EF4-FFF2-40B4-BE49-F238E27FC236}">
                    <a16:creationId xmlns:a16="http://schemas.microsoft.com/office/drawing/2014/main" id="{DB733CF3-EAC6-CC4F-B21E-9FB8C5502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83" name="Text Box 109">
                <a:extLst>
                  <a:ext uri="{FF2B5EF4-FFF2-40B4-BE49-F238E27FC236}">
                    <a16:creationId xmlns:a16="http://schemas.microsoft.com/office/drawing/2014/main" id="{BB517B3D-28EB-8444-8C05-95403AFF5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36" y="3519"/>
                <a:ext cx="386" cy="2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ack1</a:t>
                </a:r>
              </a:p>
            </p:txBody>
          </p:sp>
        </p:grpSp>
        <p:sp>
          <p:nvSpPr>
            <p:cNvPr id="358" name="Text Box 93">
              <a:extLst>
                <a:ext uri="{FF2B5EF4-FFF2-40B4-BE49-F238E27FC236}">
                  <a16:creationId xmlns:a16="http://schemas.microsoft.com/office/drawing/2014/main" id="{0A5BAC0E-26A7-304A-9845-BD850E809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32824" y="4679496"/>
              <a:ext cx="11969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1C21A72-3E29-1946-B909-D85D4A552D56}"/>
              </a:ext>
            </a:extLst>
          </p:cNvPr>
          <p:cNvGrpSpPr/>
          <p:nvPr/>
        </p:nvGrpSpPr>
        <p:grpSpPr>
          <a:xfrm>
            <a:off x="6804583" y="4153524"/>
            <a:ext cx="3833816" cy="1104906"/>
            <a:chOff x="6954010" y="4523560"/>
            <a:chExt cx="3833816" cy="1104906"/>
          </a:xfrm>
        </p:grpSpPr>
        <p:grpSp>
          <p:nvGrpSpPr>
            <p:cNvPr id="364" name="Group 137">
              <a:extLst>
                <a:ext uri="{FF2B5EF4-FFF2-40B4-BE49-F238E27FC236}">
                  <a16:creationId xmlns:a16="http://schemas.microsoft.com/office/drawing/2014/main" id="{3BF75B33-1A77-E24B-AABE-7E5C56D0D7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010" y="4523560"/>
              <a:ext cx="1174750" cy="609601"/>
              <a:chOff x="2830" y="3285"/>
              <a:chExt cx="740" cy="384"/>
            </a:xfrm>
          </p:grpSpPr>
          <p:sp>
            <p:nvSpPr>
              <p:cNvPr id="378" name="Text Box 134">
                <a:extLst>
                  <a:ext uri="{FF2B5EF4-FFF2-40B4-BE49-F238E27FC236}">
                    <a16:creationId xmlns:a16="http://schemas.microsoft.com/office/drawing/2014/main" id="{057A15E3-B733-174D-BE7C-2996FC2619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0" y="3438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pkt0</a:t>
                </a:r>
              </a:p>
            </p:txBody>
          </p:sp>
          <p:sp>
            <p:nvSpPr>
              <p:cNvPr id="379" name="Text Box 135">
                <a:extLst>
                  <a:ext uri="{FF2B5EF4-FFF2-40B4-BE49-F238E27FC236}">
                    <a16:creationId xmlns:a16="http://schemas.microsoft.com/office/drawing/2014/main" id="{D294B6DF-F9F6-C245-9C1E-7E3DCD5BF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ack1</a:t>
                </a:r>
              </a:p>
            </p:txBody>
          </p:sp>
        </p:grpSp>
        <p:grpSp>
          <p:nvGrpSpPr>
            <p:cNvPr id="365" name="Group 138">
              <a:extLst>
                <a:ext uri="{FF2B5EF4-FFF2-40B4-BE49-F238E27FC236}">
                  <a16:creationId xmlns:a16="http://schemas.microsoft.com/office/drawing/2014/main" id="{CAC9BF03-EEEF-2846-B090-FAE6750AF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3197" y="4747083"/>
              <a:ext cx="1547813" cy="446403"/>
              <a:chOff x="850" y="1229"/>
              <a:chExt cx="927" cy="253"/>
            </a:xfrm>
          </p:grpSpPr>
          <p:sp>
            <p:nvSpPr>
              <p:cNvPr id="376" name="Line 139">
                <a:extLst>
                  <a:ext uri="{FF2B5EF4-FFF2-40B4-BE49-F238E27FC236}">
                    <a16:creationId xmlns:a16="http://schemas.microsoft.com/office/drawing/2014/main" id="{908F9E2B-E1F1-0444-8DD2-B8396679EF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Text Box 140">
                <a:extLst>
                  <a:ext uri="{FF2B5EF4-FFF2-40B4-BE49-F238E27FC236}">
                    <a16:creationId xmlns:a16="http://schemas.microsoft.com/office/drawing/2014/main" id="{74AAB4FF-F9B2-8644-9770-40F6B7F6D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14" y="1229"/>
                <a:ext cx="340" cy="1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pkt0</a:t>
                </a:r>
              </a:p>
            </p:txBody>
          </p:sp>
        </p:grpSp>
        <p:grpSp>
          <p:nvGrpSpPr>
            <p:cNvPr id="366" name="Group 142">
              <a:extLst>
                <a:ext uri="{FF2B5EF4-FFF2-40B4-BE49-F238E27FC236}">
                  <a16:creationId xmlns:a16="http://schemas.microsoft.com/office/drawing/2014/main" id="{61F81DDD-D8CA-1E44-9759-5F540FE71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2913" y="5037915"/>
              <a:ext cx="1204913" cy="590551"/>
              <a:chOff x="4762" y="2985"/>
              <a:chExt cx="759" cy="372"/>
            </a:xfrm>
          </p:grpSpPr>
          <p:sp>
            <p:nvSpPr>
              <p:cNvPr id="374" name="Text Box 143">
                <a:extLst>
                  <a:ext uri="{FF2B5EF4-FFF2-40B4-BE49-F238E27FC236}">
                    <a16:creationId xmlns:a16="http://schemas.microsoft.com/office/drawing/2014/main" id="{6C499832-2FEA-2247-A1D4-C7CE568CC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" y="2985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pkt0</a:t>
                </a:r>
              </a:p>
            </p:txBody>
          </p:sp>
          <p:sp>
            <p:nvSpPr>
              <p:cNvPr id="375" name="Text Box 144">
                <a:extLst>
                  <a:ext uri="{FF2B5EF4-FFF2-40B4-BE49-F238E27FC236}">
                    <a16:creationId xmlns:a16="http://schemas.microsoft.com/office/drawing/2014/main" id="{23A45435-E6D5-7641-819A-FA71E59CB0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7" y="3126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send ack0</a:t>
                </a:r>
              </a:p>
            </p:txBody>
          </p:sp>
        </p:grpSp>
      </p:grpSp>
      <p:grpSp>
        <p:nvGrpSpPr>
          <p:cNvPr id="367" name="Group 149">
            <a:extLst>
              <a:ext uri="{FF2B5EF4-FFF2-40B4-BE49-F238E27FC236}">
                <a16:creationId xmlns:a16="http://schemas.microsoft.com/office/drawing/2014/main" id="{69EE8DE9-3381-624C-9ABB-652457E2824C}"/>
              </a:ext>
            </a:extLst>
          </p:cNvPr>
          <p:cNvGrpSpPr>
            <a:grpSpLocks/>
          </p:cNvGrpSpPr>
          <p:nvPr/>
        </p:nvGrpSpPr>
        <p:grpSpPr bwMode="auto">
          <a:xfrm>
            <a:off x="8034892" y="4967903"/>
            <a:ext cx="1457325" cy="488950"/>
            <a:chOff x="3839" y="2850"/>
            <a:chExt cx="918" cy="308"/>
          </a:xfrm>
        </p:grpSpPr>
        <p:sp>
          <p:nvSpPr>
            <p:cNvPr id="372" name="Line 146">
              <a:extLst>
                <a:ext uri="{FF2B5EF4-FFF2-40B4-BE49-F238E27FC236}">
                  <a16:creationId xmlns:a16="http://schemas.microsoft.com/office/drawing/2014/main" id="{B42EE784-BAAA-7648-8C27-518F3E7ED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9" y="2850"/>
              <a:ext cx="918" cy="3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3" name="Text Box 147">
              <a:extLst>
                <a:ext uri="{FF2B5EF4-FFF2-40B4-BE49-F238E27FC236}">
                  <a16:creationId xmlns:a16="http://schemas.microsoft.com/office/drawing/2014/main" id="{0E52013C-7BAA-344E-9018-CA884EE4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873"/>
              <a:ext cx="386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ack0</a:t>
              </a:r>
            </a:p>
          </p:txBody>
        </p:sp>
      </p:grpSp>
      <p:grpSp>
        <p:nvGrpSpPr>
          <p:cNvPr id="120" name="Group 85">
            <a:extLst>
              <a:ext uri="{FF2B5EF4-FFF2-40B4-BE49-F238E27FC236}">
                <a16:creationId xmlns:a16="http://schemas.microsoft.com/office/drawing/2014/main" id="{EF03F5C0-9E1B-6F4D-827D-841E2D21FDD8}"/>
              </a:ext>
            </a:extLst>
          </p:cNvPr>
          <p:cNvGrpSpPr>
            <a:grpSpLocks/>
          </p:cNvGrpSpPr>
          <p:nvPr/>
        </p:nvGrpSpPr>
        <p:grpSpPr bwMode="auto">
          <a:xfrm>
            <a:off x="8026461" y="5469606"/>
            <a:ext cx="1471612" cy="363538"/>
            <a:chOff x="855" y="1799"/>
            <a:chExt cx="927" cy="229"/>
          </a:xfrm>
        </p:grpSpPr>
        <p:sp>
          <p:nvSpPr>
            <p:cNvPr id="121" name="Line 86">
              <a:extLst>
                <a:ext uri="{FF2B5EF4-FFF2-40B4-BE49-F238E27FC236}">
                  <a16:creationId xmlns:a16="http://schemas.microsoft.com/office/drawing/2014/main" id="{CFBE0624-2276-5A40-AD6C-765B8E1D5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87">
              <a:extLst>
                <a:ext uri="{FF2B5EF4-FFF2-40B4-BE49-F238E27FC236}">
                  <a16:creationId xmlns:a16="http://schemas.microsoft.com/office/drawing/2014/main" id="{6E5D70F9-C765-DD43-99D5-1E3FD4E8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799"/>
              <a:ext cx="358" cy="2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pkt1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D39F4C-0ABF-C94E-A0DB-A97913E78570}"/>
              </a:ext>
            </a:extLst>
          </p:cNvPr>
          <p:cNvGrpSpPr/>
          <p:nvPr/>
        </p:nvGrpSpPr>
        <p:grpSpPr>
          <a:xfrm>
            <a:off x="6993934" y="4806637"/>
            <a:ext cx="1022350" cy="553607"/>
            <a:chOff x="6289259" y="5452590"/>
            <a:chExt cx="1022350" cy="553607"/>
          </a:xfrm>
        </p:grpSpPr>
        <p:sp>
          <p:nvSpPr>
            <p:cNvPr id="359" name="Text Box 96">
              <a:extLst>
                <a:ext uri="{FF2B5EF4-FFF2-40B4-BE49-F238E27FC236}">
                  <a16:creationId xmlns:a16="http://schemas.microsoft.com/office/drawing/2014/main" id="{0B9EBE4A-F7AC-D14C-AD4E-0FA449FA9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9123" y="5698420"/>
              <a:ext cx="81945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(ignore)</a:t>
              </a:r>
            </a:p>
          </p:txBody>
        </p:sp>
        <p:sp>
          <p:nvSpPr>
            <p:cNvPr id="123" name="Text Box 98">
              <a:extLst>
                <a:ext uri="{FF2B5EF4-FFF2-40B4-BE49-F238E27FC236}">
                  <a16:creationId xmlns:a16="http://schemas.microsoft.com/office/drawing/2014/main" id="{0DE35C6C-6D99-814C-B88E-A2943030E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9259" y="5452590"/>
              <a:ext cx="10223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ack1</a:t>
              </a:r>
            </a:p>
          </p:txBody>
        </p:sp>
      </p:grpSp>
      <p:sp>
        <p:nvSpPr>
          <p:cNvPr id="113" name="Slide Number Placeholder 2">
            <a:extLst>
              <a:ext uri="{FF2B5EF4-FFF2-40B4-BE49-F238E27FC236}">
                <a16:creationId xmlns:a16="http://schemas.microsoft.com/office/drawing/2014/main" id="{7706DBAD-0F0D-AC43-90D8-C4A8FC723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5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500"/>
                            </p:stCondLst>
                            <p:childTnLst>
                              <p:par>
                                <p:cTn id="1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000"/>
                            </p:stCondLst>
                            <p:childTnLst>
                              <p:par>
                                <p:cTn id="1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/>
      <p:bldP spid="273" grpId="0"/>
      <p:bldP spid="280" grpId="0"/>
      <p:bldP spid="281" grpId="0"/>
      <p:bldP spid="282" grpId="0"/>
      <p:bldP spid="284" grpId="0"/>
      <p:bldP spid="285" grpId="0"/>
      <p:bldP spid="286" grpId="0"/>
      <p:bldP spid="287" grpId="0"/>
      <p:bldP spid="322" grpId="0"/>
      <p:bldP spid="323" grpId="0"/>
      <p:bldP spid="330" grpId="0"/>
      <p:bldP spid="331" grpId="0"/>
      <p:bldP spid="3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Performance of rdt3.0 </a:t>
            </a:r>
            <a:r>
              <a:rPr lang="en-US" sz="3200" dirty="0"/>
              <a:t>(stop-and-wait)</a:t>
            </a:r>
            <a:endParaRPr lang="en-US" sz="4400" dirty="0"/>
          </a:p>
        </p:txBody>
      </p:sp>
      <p:sp>
        <p:nvSpPr>
          <p:cNvPr id="121" name="Rectangle 3">
            <a:extLst>
              <a:ext uri="{FF2B5EF4-FFF2-40B4-BE49-F238E27FC236}">
                <a16:creationId xmlns:a16="http://schemas.microsoft.com/office/drawing/2014/main" id="{FDDA46F1-23DA-904A-99AA-BA36ED7A6857}"/>
              </a:ext>
            </a:extLst>
          </p:cNvPr>
          <p:cNvSpPr txBox="1">
            <a:spLocks noChangeArrowheads="1"/>
          </p:cNvSpPr>
          <p:nvPr/>
        </p:nvSpPr>
        <p:spPr>
          <a:xfrm>
            <a:off x="870314" y="2451713"/>
            <a:ext cx="10532792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marR="0" lvl="0" indent="-2794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1 Gbps link, 15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prop. delay, 8000 bit packet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" name="Rectangle 4">
            <a:extLst>
              <a:ext uri="{FF2B5EF4-FFF2-40B4-BE49-F238E27FC236}">
                <a16:creationId xmlns:a16="http://schemas.microsoft.com/office/drawing/2014/main" id="{04DE9E77-9329-F04E-A15C-5F38550FB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27" y="1472895"/>
            <a:ext cx="10752586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8975" indent="-231775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 </a:t>
            </a:r>
            <a:r>
              <a:rPr kumimoji="0" lang="en-US" alt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utilization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fraction of time sender busy sending</a:t>
            </a:r>
          </a:p>
        </p:txBody>
      </p:sp>
      <p:grpSp>
        <p:nvGrpSpPr>
          <p:cNvPr id="125" name="Group 24">
            <a:extLst>
              <a:ext uri="{FF2B5EF4-FFF2-40B4-BE49-F238E27FC236}">
                <a16:creationId xmlns:a16="http://schemas.microsoft.com/office/drawing/2014/main" id="{276312A9-6509-DC4A-B34D-FF403C6ACCF6}"/>
              </a:ext>
            </a:extLst>
          </p:cNvPr>
          <p:cNvGrpSpPr>
            <a:grpSpLocks/>
          </p:cNvGrpSpPr>
          <p:nvPr/>
        </p:nvGrpSpPr>
        <p:grpSpPr bwMode="auto">
          <a:xfrm>
            <a:off x="1782678" y="3526869"/>
            <a:ext cx="5724525" cy="812800"/>
            <a:chOff x="137" y="1675"/>
            <a:chExt cx="3606" cy="512"/>
          </a:xfrm>
        </p:grpSpPr>
        <p:sp>
          <p:nvSpPr>
            <p:cNvPr id="126" name="Text Box 10">
              <a:extLst>
                <a:ext uri="{FF2B5EF4-FFF2-40B4-BE49-F238E27FC236}">
                  <a16:creationId xmlns:a16="http://schemas.microsoft.com/office/drawing/2014/main" id="{F8134D58-7EAB-C542-A474-3D41F6C95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" y="1795"/>
              <a:ext cx="6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trans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=</a:t>
              </a:r>
            </a:p>
          </p:txBody>
        </p:sp>
        <p:grpSp>
          <p:nvGrpSpPr>
            <p:cNvPr id="127" name="Group 14">
              <a:extLst>
                <a:ext uri="{FF2B5EF4-FFF2-40B4-BE49-F238E27FC236}">
                  <a16:creationId xmlns:a16="http://schemas.microsoft.com/office/drawing/2014/main" id="{A1CD218D-EFB4-7747-AA6F-A8CADF318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7" y="1677"/>
              <a:ext cx="235" cy="499"/>
              <a:chOff x="155" y="2937"/>
              <a:chExt cx="235" cy="499"/>
            </a:xfrm>
          </p:grpSpPr>
          <p:sp>
            <p:nvSpPr>
              <p:cNvPr id="136" name="Text Box 11">
                <a:extLst>
                  <a:ext uri="{FF2B5EF4-FFF2-40B4-BE49-F238E27FC236}">
                    <a16:creationId xmlns:a16="http://schemas.microsoft.com/office/drawing/2014/main" id="{212B965A-7A53-E448-A951-4473C08E3F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" y="2937"/>
                <a:ext cx="19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L</a:t>
                </a:r>
              </a:p>
            </p:txBody>
          </p:sp>
          <p:sp>
            <p:nvSpPr>
              <p:cNvPr id="137" name="Text Box 12">
                <a:extLst>
                  <a:ext uri="{FF2B5EF4-FFF2-40B4-BE49-F238E27FC236}">
                    <a16:creationId xmlns:a16="http://schemas.microsoft.com/office/drawing/2014/main" id="{C0714D4B-8571-E443-B70B-3B39AC0A6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" y="3145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</a:t>
                </a:r>
              </a:p>
            </p:txBody>
          </p:sp>
          <p:sp>
            <p:nvSpPr>
              <p:cNvPr id="138" name="Line 13">
                <a:extLst>
                  <a:ext uri="{FF2B5EF4-FFF2-40B4-BE49-F238E27FC236}">
                    <a16:creationId xmlns:a16="http://schemas.microsoft.com/office/drawing/2014/main" id="{487E8E54-B689-7340-8E19-EEBA8D6E7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3192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28" name="Group 19">
              <a:extLst>
                <a:ext uri="{FF2B5EF4-FFF2-40B4-BE49-F238E27FC236}">
                  <a16:creationId xmlns:a16="http://schemas.microsoft.com/office/drawing/2014/main" id="{458C4EA2-733B-9843-BEDB-1D21ADD2E2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3" y="1675"/>
              <a:ext cx="1225" cy="512"/>
              <a:chOff x="1401" y="1693"/>
              <a:chExt cx="1225" cy="512"/>
            </a:xfrm>
          </p:grpSpPr>
          <p:sp>
            <p:nvSpPr>
              <p:cNvPr id="132" name="Text Box 6">
                <a:extLst>
                  <a:ext uri="{FF2B5EF4-FFF2-40B4-BE49-F238E27FC236}">
                    <a16:creationId xmlns:a16="http://schemas.microsoft.com/office/drawing/2014/main" id="{9DB04C83-679A-3C40-AE3F-F5626A9A4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5" y="1748"/>
                <a:ext cx="15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3" name="Text Box 16">
                <a:extLst>
                  <a:ext uri="{FF2B5EF4-FFF2-40B4-BE49-F238E27FC236}">
                    <a16:creationId xmlns:a16="http://schemas.microsoft.com/office/drawing/2014/main" id="{9A4E21FE-242E-F24A-8DFD-378A92E72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3" y="1693"/>
                <a:ext cx="8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8000 bits</a:t>
                </a:r>
              </a:p>
            </p:txBody>
          </p:sp>
          <p:sp>
            <p:nvSpPr>
              <p:cNvPr id="134" name="Text Box 17">
                <a:extLst>
                  <a:ext uri="{FF2B5EF4-FFF2-40B4-BE49-F238E27FC236}">
                    <a16:creationId xmlns:a16="http://schemas.microsoft.com/office/drawing/2014/main" id="{261ED350-3F07-A542-906D-6B34A19F5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1" y="1917"/>
                <a:ext cx="1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10</a:t>
                </a:r>
                <a:r>
                  <a:rPr kumimoji="0" lang="en-US" sz="2400" b="0" i="1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9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bits/sec</a:t>
                </a:r>
              </a:p>
            </p:txBody>
          </p:sp>
          <p:sp>
            <p:nvSpPr>
              <p:cNvPr id="135" name="Line 18">
                <a:extLst>
                  <a:ext uri="{FF2B5EF4-FFF2-40B4-BE49-F238E27FC236}">
                    <a16:creationId xmlns:a16="http://schemas.microsoft.com/office/drawing/2014/main" id="{EDB1D7D2-C87C-9F49-A2A1-833D85EAB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4" y="1950"/>
                <a:ext cx="97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29" name="Text Box 20">
              <a:extLst>
                <a:ext uri="{FF2B5EF4-FFF2-40B4-BE49-F238E27FC236}">
                  <a16:creationId xmlns:a16="http://schemas.microsoft.com/office/drawing/2014/main" id="{93AC931A-E76C-A440-8E87-B489914F3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14ADD697-C49B-F141-9DE7-07AC5BD26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1789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=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108AD146-F5D0-F14B-AF3A-D8ADCB55A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5" y="1777"/>
              <a:ext cx="102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8 microsecs</a:t>
              </a:r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B3DFFB42-6FBF-BC4B-ABC2-8ADE611947F8}"/>
              </a:ext>
            </a:extLst>
          </p:cNvPr>
          <p:cNvSpPr txBox="1">
            <a:spLocks noChangeArrowheads="1"/>
          </p:cNvSpPr>
          <p:nvPr/>
        </p:nvSpPr>
        <p:spPr>
          <a:xfrm>
            <a:off x="829076" y="3163511"/>
            <a:ext cx="9723349" cy="1044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0275" marR="0" lvl="1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transmit packet into channel:</a:t>
            </a:r>
          </a:p>
        </p:txBody>
      </p: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5A944CFA-EDBD-154A-A022-BFEE848C7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3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build="p"/>
      <p:bldP spid="122" grpId="0"/>
      <p:bldP spid="2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77F652-670F-A845-B285-3845722C99C1}"/>
              </a:ext>
            </a:extLst>
          </p:cNvPr>
          <p:cNvGrpSpPr/>
          <p:nvPr/>
        </p:nvGrpSpPr>
        <p:grpSpPr>
          <a:xfrm>
            <a:off x="3188111" y="1436688"/>
            <a:ext cx="8729662" cy="3249612"/>
            <a:chOff x="1660525" y="1638643"/>
            <a:chExt cx="8729662" cy="3249612"/>
          </a:xfrm>
        </p:grpSpPr>
        <p:sp>
          <p:nvSpPr>
            <p:cNvPr id="50" name="Line 3">
              <a:extLst>
                <a:ext uri="{FF2B5EF4-FFF2-40B4-BE49-F238E27FC236}">
                  <a16:creationId xmlns:a16="http://schemas.microsoft.com/office/drawing/2014/main" id="{65EF62F5-AF0F-154C-9C6E-93BB51897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2194268"/>
              <a:ext cx="2227262" cy="922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Text Box 4">
              <a:extLst>
                <a:ext uri="{FF2B5EF4-FFF2-40B4-BE49-F238E27FC236}">
                  <a16:creationId xmlns:a16="http://schemas.microsoft.com/office/drawing/2014/main" id="{9C568413-E7C8-034A-A01A-070E583EF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525" y="1989480"/>
              <a:ext cx="3232150" cy="3524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transmitted, t = 0</a:t>
              </a:r>
            </a:p>
          </p:txBody>
        </p:sp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1F5607F9-D0CE-8742-843E-05AFCDCA2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3637" y="1975193"/>
              <a:ext cx="23813" cy="29130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D5AC1D3D-9418-5F46-82ED-FBA189A71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987893"/>
              <a:ext cx="22225" cy="2890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Text Box 7">
              <a:extLst>
                <a:ext uri="{FF2B5EF4-FFF2-40B4-BE49-F238E27FC236}">
                  <a16:creationId xmlns:a16="http://schemas.microsoft.com/office/drawing/2014/main" id="{1AA39350-7ADC-E840-B7FD-CAF65C7EF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5000" y="1638643"/>
              <a:ext cx="885825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388F41A8-01FA-884F-8140-E9FD1F2C6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3050" y="1638643"/>
              <a:ext cx="946150" cy="350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receiver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4E1B3F21-B373-CA48-9AD5-5632396CB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7450" y="2189505"/>
              <a:ext cx="2190750" cy="3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89DD14FE-5B5B-3B43-8920-2EDFA30D8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2212" y="4300880"/>
              <a:ext cx="21923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0833BE20-CC42-354E-8D97-D533E108B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2212" y="3357905"/>
              <a:ext cx="2209800" cy="922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6DCE969D-C1B5-6B4F-8E82-11FE1720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9987" y="2187918"/>
              <a:ext cx="2232025" cy="1155700"/>
            </a:xfrm>
            <a:custGeom>
              <a:avLst/>
              <a:gdLst>
                <a:gd name="T0" fmla="*/ 0 w 2902"/>
                <a:gd name="T1" fmla="*/ 0 h 1185"/>
                <a:gd name="T2" fmla="*/ 2147483647 w 2902"/>
                <a:gd name="T3" fmla="*/ 2147483647 h 1185"/>
                <a:gd name="T4" fmla="*/ 2147483647 w 2902"/>
                <a:gd name="T5" fmla="*/ 2147483647 h 1185"/>
                <a:gd name="T6" fmla="*/ 0 w 2902"/>
                <a:gd name="T7" fmla="*/ 2147483647 h 1185"/>
                <a:gd name="T8" fmla="*/ 0 w 2902"/>
                <a:gd name="T9" fmla="*/ 0 h 11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02" h="1185">
                  <a:moveTo>
                    <a:pt x="0" y="0"/>
                  </a:moveTo>
                  <a:lnTo>
                    <a:pt x="2895" y="937"/>
                  </a:lnTo>
                  <a:lnTo>
                    <a:pt x="2902" y="1185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Line 13">
              <a:extLst>
                <a:ext uri="{FF2B5EF4-FFF2-40B4-BE49-F238E27FC236}">
                  <a16:creationId xmlns:a16="http://schemas.microsoft.com/office/drawing/2014/main" id="{71ECF681-371C-214F-B431-3EBF5FCA54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1879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Line 14">
              <a:extLst>
                <a:ext uri="{FF2B5EF4-FFF2-40B4-BE49-F238E27FC236}">
                  <a16:creationId xmlns:a16="http://schemas.microsoft.com/office/drawing/2014/main" id="{D5FC9E24-2362-D949-AD1B-27FDE1813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5525" y="2429218"/>
              <a:ext cx="1317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Line 15">
              <a:extLst>
                <a:ext uri="{FF2B5EF4-FFF2-40B4-BE49-F238E27FC236}">
                  <a16:creationId xmlns:a16="http://schemas.microsoft.com/office/drawing/2014/main" id="{8E885B36-6DC7-A647-8328-79BA2FEF9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6637" y="4288180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20">
              <a:extLst>
                <a:ext uri="{FF2B5EF4-FFF2-40B4-BE49-F238E27FC236}">
                  <a16:creationId xmlns:a16="http://schemas.microsoft.com/office/drawing/2014/main" id="{F450D6B2-ED0C-2A4C-8BFC-156E65F46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0" y="3102318"/>
              <a:ext cx="1333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Text Box 21">
              <a:extLst>
                <a:ext uri="{FF2B5EF4-FFF2-40B4-BE49-F238E27FC236}">
                  <a16:creationId xmlns:a16="http://schemas.microsoft.com/office/drawing/2014/main" id="{08BE5E72-86FD-8A42-9396-059DB3F76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9162" y="2926105"/>
              <a:ext cx="2425700" cy="352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first packet bit arrives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Line 22">
              <a:extLst>
                <a:ext uri="{FF2B5EF4-FFF2-40B4-BE49-F238E27FC236}">
                  <a16:creationId xmlns:a16="http://schemas.microsoft.com/office/drawing/2014/main" id="{B416D5CF-1045-E44E-A7DD-0F2BA9A28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2012" y="3351555"/>
              <a:ext cx="1270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Text Box 23">
              <a:extLst>
                <a:ext uri="{FF2B5EF4-FFF2-40B4-BE49-F238E27FC236}">
                  <a16:creationId xmlns:a16="http://schemas.microsoft.com/office/drawing/2014/main" id="{EA1933E4-20F7-C442-A192-A24ACB88B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5512" y="3178518"/>
              <a:ext cx="3114675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last packet bit arrives, send ACK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E280E208-423C-5A4D-B4AD-4087BED29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2662" y="3961155"/>
              <a:ext cx="268605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ACK arrives, send next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packet, </a:t>
              </a:r>
              <a:r>
                <a: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 = RTT + L / R</a:t>
              </a:r>
              <a:endPara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Freeform 25">
              <a:extLst>
                <a:ext uri="{FF2B5EF4-FFF2-40B4-BE49-F238E27FC236}">
                  <a16:creationId xmlns:a16="http://schemas.microsoft.com/office/drawing/2014/main" id="{A4A7A1DD-E270-2148-B390-9D3198E6E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450" y="4296118"/>
              <a:ext cx="1419225" cy="577850"/>
            </a:xfrm>
            <a:custGeom>
              <a:avLst/>
              <a:gdLst>
                <a:gd name="T0" fmla="*/ 0 w 1845"/>
                <a:gd name="T1" fmla="*/ 0 h 592"/>
                <a:gd name="T2" fmla="*/ 2147483647 w 1845"/>
                <a:gd name="T3" fmla="*/ 2147483647 h 592"/>
                <a:gd name="T4" fmla="*/ 2147483647 w 1845"/>
                <a:gd name="T5" fmla="*/ 2147483647 h 592"/>
                <a:gd name="T6" fmla="*/ 0 w 1845"/>
                <a:gd name="T7" fmla="*/ 2147483647 h 592"/>
                <a:gd name="T8" fmla="*/ 0 w 1845"/>
                <a:gd name="T9" fmla="*/ 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5" h="592">
                  <a:moveTo>
                    <a:pt x="0" y="0"/>
                  </a:moveTo>
                  <a:lnTo>
                    <a:pt x="1845" y="592"/>
                  </a:lnTo>
                  <a:lnTo>
                    <a:pt x="1095" y="592"/>
                  </a:lnTo>
                  <a:lnTo>
                    <a:pt x="0" y="247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2" name="Group 26">
              <a:extLst>
                <a:ext uri="{FF2B5EF4-FFF2-40B4-BE49-F238E27FC236}">
                  <a16:creationId xmlns:a16="http://schemas.microsoft.com/office/drawing/2014/main" id="{9CA64688-75A8-D347-9FA8-19BC93D4C9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100" y="4288180"/>
              <a:ext cx="1281112" cy="534988"/>
              <a:chOff x="12315" y="13225"/>
              <a:chExt cx="2775" cy="913"/>
            </a:xfrm>
          </p:grpSpPr>
          <p:sp>
            <p:nvSpPr>
              <p:cNvPr id="73" name="Line 27">
                <a:extLst>
                  <a:ext uri="{FF2B5EF4-FFF2-40B4-BE49-F238E27FC236}">
                    <a16:creationId xmlns:a16="http://schemas.microsoft.com/office/drawing/2014/main" id="{3615449C-C628-4A4E-8FD9-6CEA1CB5A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15" y="13225"/>
                <a:ext cx="1587" cy="5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4" name="Line 28">
                <a:extLst>
                  <a:ext uri="{FF2B5EF4-FFF2-40B4-BE49-F238E27FC236}">
                    <a16:creationId xmlns:a16="http://schemas.microsoft.com/office/drawing/2014/main" id="{BC197F6C-E6E2-CC4F-B4CD-24052A68C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" y="13737"/>
                <a:ext cx="1175" cy="40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Line 29">
              <a:extLst>
                <a:ext uri="{FF2B5EF4-FFF2-40B4-BE49-F238E27FC236}">
                  <a16:creationId xmlns:a16="http://schemas.microsoft.com/office/drawing/2014/main" id="{C09632D7-180D-4B4F-9D42-55DC28E6A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1100" y="4529480"/>
              <a:ext cx="317500" cy="1238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0C325B2C-A250-0F40-9312-8A7316454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4950" y="4653305"/>
              <a:ext cx="541337" cy="234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144B575B-9218-5E41-8DF6-C242B94C8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20835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873125"/>
            <a:ext cx="54848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6" name="Rectangle 2"/>
          <p:cNvSpPr>
            <a:spLocks noChangeArrowheads="1"/>
          </p:cNvSpPr>
          <p:nvPr/>
        </p:nvSpPr>
        <p:spPr bwMode="auto">
          <a:xfrm>
            <a:off x="8099425" y="172720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957388" y="114300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 smtClean="0"/>
              <a:t>Internet protocol stack</a:t>
            </a:r>
          </a:p>
        </p:txBody>
      </p:sp>
      <p:sp>
        <p:nvSpPr>
          <p:cNvPr id="12083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51051" y="1333500"/>
            <a:ext cx="5554663" cy="4648200"/>
          </a:xfrm>
        </p:spPr>
        <p:txBody>
          <a:bodyPr>
            <a:normAutofit lnSpcReduction="10000"/>
          </a:bodyPr>
          <a:lstStyle/>
          <a:p>
            <a:pPr marL="287338" indent="-287338" eaLnBrk="1" hangingPunct="1">
              <a:lnSpc>
                <a:spcPct val="80000"/>
              </a:lnSpc>
            </a:pPr>
            <a:r>
              <a:rPr lang="en-US" altLang="en-US" i="1" smtClean="0">
                <a:solidFill>
                  <a:srgbClr val="CC0000"/>
                </a:solidFill>
              </a:rPr>
              <a:t>application:</a:t>
            </a:r>
            <a:r>
              <a:rPr lang="en-US" altLang="en-US" smtClean="0"/>
              <a:t> supporting network applications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altLang="en-US" smtClean="0">
                <a:ea typeface="Arial" panose="020B0604020202020204" pitchFamily="34" charset="0"/>
              </a:rPr>
              <a:t>FTP, SMTP, HTTP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altLang="en-US" i="1" smtClean="0">
                <a:solidFill>
                  <a:srgbClr val="CC0000"/>
                </a:solidFill>
              </a:rPr>
              <a:t>transport:</a:t>
            </a:r>
            <a:r>
              <a:rPr lang="en-US" altLang="en-US" smtClean="0"/>
              <a:t> process-process data transfer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altLang="en-US" smtClean="0">
                <a:ea typeface="Arial" panose="020B0604020202020204" pitchFamily="34" charset="0"/>
              </a:rPr>
              <a:t>TCP, UDP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altLang="en-US" i="1" smtClean="0">
                <a:solidFill>
                  <a:srgbClr val="CC0000"/>
                </a:solidFill>
              </a:rPr>
              <a:t>network:</a:t>
            </a:r>
            <a:r>
              <a:rPr lang="en-US" altLang="en-US" smtClean="0"/>
              <a:t> routing of datagrams from source to destination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altLang="en-US" smtClean="0">
                <a:ea typeface="Arial" panose="020B0604020202020204" pitchFamily="34" charset="0"/>
              </a:rPr>
              <a:t>IP, routing protocols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altLang="en-US" i="1" smtClean="0">
                <a:solidFill>
                  <a:srgbClr val="CC0000"/>
                </a:solidFill>
              </a:rPr>
              <a:t>link:</a:t>
            </a:r>
            <a:r>
              <a:rPr lang="en-US" altLang="en-US" smtClean="0"/>
              <a:t> data transfer between neighboring  network elements</a:t>
            </a:r>
          </a:p>
          <a:p>
            <a:pPr marL="682625" lvl="1" indent="-225425" eaLnBrk="1" hangingPunct="1">
              <a:lnSpc>
                <a:spcPct val="80000"/>
              </a:lnSpc>
            </a:pPr>
            <a:r>
              <a:rPr lang="en-US" altLang="en-US" smtClean="0">
                <a:ea typeface="Arial" panose="020B0604020202020204" pitchFamily="34" charset="0"/>
              </a:rPr>
              <a:t>Ethernet, 802.111 (WiFi), PPP</a:t>
            </a:r>
          </a:p>
          <a:p>
            <a:pPr marL="287338" indent="-287338" eaLnBrk="1" hangingPunct="1">
              <a:lnSpc>
                <a:spcPct val="80000"/>
              </a:lnSpc>
            </a:pPr>
            <a:r>
              <a:rPr lang="en-US" altLang="en-US" i="1" smtClean="0">
                <a:solidFill>
                  <a:srgbClr val="CC0000"/>
                </a:solidFill>
              </a:rPr>
              <a:t>physical:</a:t>
            </a:r>
            <a:r>
              <a:rPr lang="en-US" altLang="en-US" smtClean="0"/>
              <a:t> bits </a:t>
            </a:r>
            <a:r>
              <a:rPr lang="ja-JP" altLang="en-US" smtClean="0"/>
              <a:t>“</a:t>
            </a:r>
            <a:r>
              <a:rPr lang="en-US" altLang="ja-JP" smtClean="0"/>
              <a:t>on the wire</a:t>
            </a:r>
            <a:r>
              <a:rPr lang="ja-JP" altLang="en-US" smtClean="0"/>
              <a:t>”</a:t>
            </a:r>
            <a:endParaRPr lang="en-US" altLang="ja-JP" smtClean="0"/>
          </a:p>
          <a:p>
            <a:pPr marL="287338" indent="-287338" eaLnBrk="1" hangingPunct="1">
              <a:lnSpc>
                <a:spcPct val="80000"/>
              </a:lnSpc>
            </a:pPr>
            <a:endParaRPr lang="en-US" altLang="en-US" smtClean="0"/>
          </a:p>
        </p:txBody>
      </p:sp>
      <p:sp>
        <p:nvSpPr>
          <p:cNvPr id="120839" name="Rectangle 6"/>
          <p:cNvSpPr>
            <a:spLocks noChangeArrowheads="1"/>
          </p:cNvSpPr>
          <p:nvPr/>
        </p:nvSpPr>
        <p:spPr bwMode="auto">
          <a:xfrm>
            <a:off x="7981950" y="182403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20840" name="Text Box 7"/>
          <p:cNvSpPr txBox="1">
            <a:spLocks noChangeArrowheads="1"/>
          </p:cNvSpPr>
          <p:nvPr/>
        </p:nvSpPr>
        <p:spPr bwMode="auto">
          <a:xfrm>
            <a:off x="8079337" y="1920875"/>
            <a:ext cx="165942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20841" name="Line 8"/>
          <p:cNvSpPr>
            <a:spLocks noChangeShapeType="1"/>
          </p:cNvSpPr>
          <p:nvPr/>
        </p:nvSpPr>
        <p:spPr bwMode="auto">
          <a:xfrm>
            <a:off x="7975600" y="251618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0842" name="Line 9"/>
          <p:cNvSpPr>
            <a:spLocks noChangeShapeType="1"/>
          </p:cNvSpPr>
          <p:nvPr/>
        </p:nvSpPr>
        <p:spPr bwMode="auto">
          <a:xfrm>
            <a:off x="7975600" y="32210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0843" name="Line 10"/>
          <p:cNvSpPr>
            <a:spLocks noChangeShapeType="1"/>
          </p:cNvSpPr>
          <p:nvPr/>
        </p:nvSpPr>
        <p:spPr bwMode="auto">
          <a:xfrm>
            <a:off x="7975600" y="39322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0844" name="Line 11"/>
          <p:cNvSpPr>
            <a:spLocks noChangeShapeType="1"/>
          </p:cNvSpPr>
          <p:nvPr/>
        </p:nvSpPr>
        <p:spPr bwMode="auto">
          <a:xfrm>
            <a:off x="7975600" y="464343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08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1-</a:t>
            </a:r>
            <a:fld id="{FD735274-F33E-49A8-8F5E-67417C3391D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03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stop-and-wait operation</a:t>
            </a:r>
            <a:endParaRPr lang="en-US" sz="4400" dirty="0"/>
          </a:p>
        </p:txBody>
      </p:sp>
      <p:sp>
        <p:nvSpPr>
          <p:cNvPr id="50" name="Line 3">
            <a:extLst>
              <a:ext uri="{FF2B5EF4-FFF2-40B4-BE49-F238E27FC236}">
                <a16:creationId xmlns:a16="http://schemas.microsoft.com/office/drawing/2014/main" id="{65EF62F5-AF0F-154C-9C6E-93BB51897E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3093" y="1992313"/>
            <a:ext cx="2227262" cy="922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Line 5">
            <a:extLst>
              <a:ext uri="{FF2B5EF4-FFF2-40B4-BE49-F238E27FC236}">
                <a16:creationId xmlns:a16="http://schemas.microsoft.com/office/drawing/2014/main" id="{1F5607F9-D0CE-8742-843E-05AFCDCA2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1980" y="1773238"/>
            <a:ext cx="23813" cy="2913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Line 6">
            <a:extLst>
              <a:ext uri="{FF2B5EF4-FFF2-40B4-BE49-F238E27FC236}">
                <a16:creationId xmlns:a16="http://schemas.microsoft.com/office/drawing/2014/main" id="{D5AC1D3D-9418-5F46-82ED-FBA189A71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9243" y="1785938"/>
            <a:ext cx="22225" cy="28908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7">
            <a:extLst>
              <a:ext uri="{FF2B5EF4-FFF2-40B4-BE49-F238E27FC236}">
                <a16:creationId xmlns:a16="http://schemas.microsoft.com/office/drawing/2014/main" id="{1AA39350-7ADC-E840-B7FD-CAF65C7E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343" y="1436688"/>
            <a:ext cx="885825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388F41A8-01FA-884F-8140-E9FD1F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1393" y="1436688"/>
            <a:ext cx="946150" cy="3508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Line 9">
            <a:extLst>
              <a:ext uri="{FF2B5EF4-FFF2-40B4-BE49-F238E27FC236}">
                <a16:creationId xmlns:a16="http://schemas.microsoft.com/office/drawing/2014/main" id="{4E1B3F21-B373-CA48-9AD5-5632396CB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793" y="1987550"/>
            <a:ext cx="2190750" cy="31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Line 10">
            <a:extLst>
              <a:ext uri="{FF2B5EF4-FFF2-40B4-BE49-F238E27FC236}">
                <a16:creationId xmlns:a16="http://schemas.microsoft.com/office/drawing/2014/main" id="{89DD14FE-5B5B-3B43-8920-2EDFA30D8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55" y="4098925"/>
            <a:ext cx="21923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Line 11">
            <a:extLst>
              <a:ext uri="{FF2B5EF4-FFF2-40B4-BE49-F238E27FC236}">
                <a16:creationId xmlns:a16="http://schemas.microsoft.com/office/drawing/2014/main" id="{0833BE20-CC42-354E-8D97-D533E108B5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0555" y="3155950"/>
            <a:ext cx="2209800" cy="922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Freeform 12">
            <a:extLst>
              <a:ext uri="{FF2B5EF4-FFF2-40B4-BE49-F238E27FC236}">
                <a16:creationId xmlns:a16="http://schemas.microsoft.com/office/drawing/2014/main" id="{6DCE969D-C1B5-6B4F-8E82-11FE17209698}"/>
              </a:ext>
            </a:extLst>
          </p:cNvPr>
          <p:cNvSpPr>
            <a:spLocks/>
          </p:cNvSpPr>
          <p:nvPr/>
        </p:nvSpPr>
        <p:spPr bwMode="auto">
          <a:xfrm>
            <a:off x="6518330" y="1985963"/>
            <a:ext cx="2232025" cy="1155700"/>
          </a:xfrm>
          <a:custGeom>
            <a:avLst/>
            <a:gdLst>
              <a:gd name="T0" fmla="*/ 0 w 2902"/>
              <a:gd name="T1" fmla="*/ 0 h 1185"/>
              <a:gd name="T2" fmla="*/ 2147483647 w 2902"/>
              <a:gd name="T3" fmla="*/ 2147483647 h 1185"/>
              <a:gd name="T4" fmla="*/ 2147483647 w 2902"/>
              <a:gd name="T5" fmla="*/ 2147483647 h 1185"/>
              <a:gd name="T6" fmla="*/ 0 w 2902"/>
              <a:gd name="T7" fmla="*/ 2147483647 h 1185"/>
              <a:gd name="T8" fmla="*/ 0 w 2902"/>
              <a:gd name="T9" fmla="*/ 0 h 1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02" h="1185">
                <a:moveTo>
                  <a:pt x="0" y="0"/>
                </a:moveTo>
                <a:lnTo>
                  <a:pt x="2895" y="937"/>
                </a:lnTo>
                <a:lnTo>
                  <a:pt x="2902" y="1185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Line 13">
            <a:extLst>
              <a:ext uri="{FF2B5EF4-FFF2-40B4-BE49-F238E27FC236}">
                <a16:creationId xmlns:a16="http://schemas.microsoft.com/office/drawing/2014/main" id="{71ECF681-371C-214F-B431-3EBF5FCA54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19859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Line 14">
            <a:extLst>
              <a:ext uri="{FF2B5EF4-FFF2-40B4-BE49-F238E27FC236}">
                <a16:creationId xmlns:a16="http://schemas.microsoft.com/office/drawing/2014/main" id="{D5FC9E24-2362-D949-AD1B-27FDE18130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68" y="2227263"/>
            <a:ext cx="131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Line 15">
            <a:extLst>
              <a:ext uri="{FF2B5EF4-FFF2-40B4-BE49-F238E27FC236}">
                <a16:creationId xmlns:a16="http://schemas.microsoft.com/office/drawing/2014/main" id="{8E885B36-6DC7-A647-8328-79BA2FEF9A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4980" y="4086225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Line 20">
            <a:extLst>
              <a:ext uri="{FF2B5EF4-FFF2-40B4-BE49-F238E27FC236}">
                <a16:creationId xmlns:a16="http://schemas.microsoft.com/office/drawing/2014/main" id="{F450D6B2-ED0C-2A4C-8BFC-156E65F46C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26543" y="2900363"/>
            <a:ext cx="133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Line 22">
            <a:extLst>
              <a:ext uri="{FF2B5EF4-FFF2-40B4-BE49-F238E27FC236}">
                <a16:creationId xmlns:a16="http://schemas.microsoft.com/office/drawing/2014/main" id="{B416D5CF-1045-E44E-A7DD-0F2BA9A28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0355" y="3149600"/>
            <a:ext cx="127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5">
            <a:extLst>
              <a:ext uri="{FF2B5EF4-FFF2-40B4-BE49-F238E27FC236}">
                <a16:creationId xmlns:a16="http://schemas.microsoft.com/office/drawing/2014/main" id="{A4A7A1DD-E270-2148-B390-9D3198E6E533}"/>
              </a:ext>
            </a:extLst>
          </p:cNvPr>
          <p:cNvSpPr>
            <a:spLocks/>
          </p:cNvSpPr>
          <p:nvPr/>
        </p:nvSpPr>
        <p:spPr bwMode="auto">
          <a:xfrm>
            <a:off x="6535793" y="4094163"/>
            <a:ext cx="1419225" cy="577850"/>
          </a:xfrm>
          <a:custGeom>
            <a:avLst/>
            <a:gdLst>
              <a:gd name="T0" fmla="*/ 0 w 1845"/>
              <a:gd name="T1" fmla="*/ 0 h 592"/>
              <a:gd name="T2" fmla="*/ 2147483647 w 1845"/>
              <a:gd name="T3" fmla="*/ 2147483647 h 592"/>
              <a:gd name="T4" fmla="*/ 2147483647 w 1845"/>
              <a:gd name="T5" fmla="*/ 2147483647 h 592"/>
              <a:gd name="T6" fmla="*/ 0 w 1845"/>
              <a:gd name="T7" fmla="*/ 2147483647 h 592"/>
              <a:gd name="T8" fmla="*/ 0 w 1845"/>
              <a:gd name="T9" fmla="*/ 0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5" h="592">
                <a:moveTo>
                  <a:pt x="0" y="0"/>
                </a:moveTo>
                <a:lnTo>
                  <a:pt x="1845" y="592"/>
                </a:lnTo>
                <a:lnTo>
                  <a:pt x="1095" y="592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2" name="Group 26">
            <a:extLst>
              <a:ext uri="{FF2B5EF4-FFF2-40B4-BE49-F238E27FC236}">
                <a16:creationId xmlns:a16="http://schemas.microsoft.com/office/drawing/2014/main" id="{9CA64688-75A8-D347-9FA8-19BC93D4C937}"/>
              </a:ext>
            </a:extLst>
          </p:cNvPr>
          <p:cNvGrpSpPr>
            <a:grpSpLocks/>
          </p:cNvGrpSpPr>
          <p:nvPr/>
        </p:nvGrpSpPr>
        <p:grpSpPr bwMode="auto">
          <a:xfrm>
            <a:off x="6529443" y="4086225"/>
            <a:ext cx="1281112" cy="534988"/>
            <a:chOff x="12315" y="13225"/>
            <a:chExt cx="2775" cy="913"/>
          </a:xfrm>
        </p:grpSpPr>
        <p:sp>
          <p:nvSpPr>
            <p:cNvPr id="73" name="Line 27">
              <a:extLst>
                <a:ext uri="{FF2B5EF4-FFF2-40B4-BE49-F238E27FC236}">
                  <a16:creationId xmlns:a16="http://schemas.microsoft.com/office/drawing/2014/main" id="{3615449C-C628-4A4E-8FD9-6CEA1CB5A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5" y="13225"/>
              <a:ext cx="1587" cy="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Line 28">
              <a:extLst>
                <a:ext uri="{FF2B5EF4-FFF2-40B4-BE49-F238E27FC236}">
                  <a16:creationId xmlns:a16="http://schemas.microsoft.com/office/drawing/2014/main" id="{BC197F6C-E6E2-CC4F-B4CD-24052A68C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15" y="13737"/>
              <a:ext cx="1175" cy="4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" name="Line 29">
            <a:extLst>
              <a:ext uri="{FF2B5EF4-FFF2-40B4-BE49-F238E27FC236}">
                <a16:creationId xmlns:a16="http://schemas.microsoft.com/office/drawing/2014/main" id="{C09632D7-180D-4B4F-9D42-55DC28E6A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9443" y="4327525"/>
            <a:ext cx="317500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0C325B2C-A250-0F40-9312-8A7316454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3293" y="4451350"/>
            <a:ext cx="541337" cy="23495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6AF9F3-99D9-6F40-B127-7A6785C46B41}"/>
              </a:ext>
            </a:extLst>
          </p:cNvPr>
          <p:cNvGrpSpPr/>
          <p:nvPr/>
        </p:nvGrpSpPr>
        <p:grpSpPr>
          <a:xfrm>
            <a:off x="2244612" y="2022637"/>
            <a:ext cx="1278602" cy="597475"/>
            <a:chOff x="749300" y="3009900"/>
            <a:chExt cx="1278602" cy="5974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1E4313-1A1A-3A42-AC4C-44CC986CCAC5}"/>
                </a:ext>
              </a:extLst>
            </p:cNvPr>
            <p:cNvSpPr txBox="1"/>
            <p:nvPr/>
          </p:nvSpPr>
          <p:spPr>
            <a:xfrm>
              <a:off x="749300" y="3022600"/>
              <a:ext cx="11112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  <a:r>
                <a:rPr kumimoji="0" lang="en-US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3E07F-DCC8-5C42-B670-E68B309E1374}"/>
                </a:ext>
              </a:extLst>
            </p:cNvPr>
            <p:cNvSpPr txBox="1"/>
            <p:nvPr/>
          </p:nvSpPr>
          <p:spPr>
            <a:xfrm>
              <a:off x="1663700" y="3009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2394E0F-C5BE-F842-A8F0-CE5EB7D410B7}"/>
              </a:ext>
            </a:extLst>
          </p:cNvPr>
          <p:cNvSpPr txBox="1"/>
          <p:nvPr/>
        </p:nvSpPr>
        <p:spPr>
          <a:xfrm>
            <a:off x="4022612" y="1768637"/>
            <a:ext cx="833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 / 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6C6FA9-6BC1-BE4F-985A-814A76374A78}"/>
              </a:ext>
            </a:extLst>
          </p:cNvPr>
          <p:cNvSpPr txBox="1"/>
          <p:nvPr/>
        </p:nvSpPr>
        <p:spPr>
          <a:xfrm>
            <a:off x="3565412" y="2314737"/>
            <a:ext cx="731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71EC5E-49D5-C845-A523-BB2BA82777FB}"/>
              </a:ext>
            </a:extLst>
          </p:cNvPr>
          <p:cNvCxnSpPr/>
          <p:nvPr/>
        </p:nvCxnSpPr>
        <p:spPr>
          <a:xfrm>
            <a:off x="3654312" y="2314737"/>
            <a:ext cx="154940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BE743-5B5A-CB4C-ADBF-D607BDC87774}"/>
              </a:ext>
            </a:extLst>
          </p:cNvPr>
          <p:cNvGrpSpPr/>
          <p:nvPr/>
        </p:nvGrpSpPr>
        <p:grpSpPr>
          <a:xfrm>
            <a:off x="5721405" y="2234921"/>
            <a:ext cx="847725" cy="1860804"/>
            <a:chOff x="4183062" y="2436876"/>
            <a:chExt cx="847725" cy="1860804"/>
          </a:xfrm>
        </p:grpSpPr>
        <p:sp>
          <p:nvSpPr>
            <p:cNvPr id="63" name="Text Box 16">
              <a:extLst>
                <a:ext uri="{FF2B5EF4-FFF2-40B4-BE49-F238E27FC236}">
                  <a16:creationId xmlns:a16="http://schemas.microsoft.com/office/drawing/2014/main" id="{C1807A2B-4600-F444-94CF-68DC8044B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062" y="3161055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RTT</a:t>
              </a: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4CA4ACE4-80D6-094A-B612-CEDFE3713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0450" y="3469030"/>
              <a:ext cx="11112" cy="811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Line 18">
              <a:extLst>
                <a:ext uri="{FF2B5EF4-FFF2-40B4-BE49-F238E27FC236}">
                  <a16:creationId xmlns:a16="http://schemas.microsoft.com/office/drawing/2014/main" id="{86419EA2-8CA9-1949-935B-FB9C7863A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75212" y="2451443"/>
              <a:ext cx="3175" cy="7683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9C2C2C-CE28-5843-8415-9EE09E6947FC}"/>
                </a:ext>
              </a:extLst>
            </p:cNvPr>
            <p:cNvSpPr/>
            <p:nvPr/>
          </p:nvSpPr>
          <p:spPr>
            <a:xfrm>
              <a:off x="4421124" y="2436876"/>
              <a:ext cx="77724" cy="186080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9E1995-34BF-7E4C-A8E6-79D6D91B735F}"/>
              </a:ext>
            </a:extLst>
          </p:cNvPr>
          <p:cNvGrpSpPr/>
          <p:nvPr/>
        </p:nvGrpSpPr>
        <p:grpSpPr>
          <a:xfrm>
            <a:off x="5737741" y="1941782"/>
            <a:ext cx="847725" cy="336550"/>
            <a:chOff x="4199398" y="2143737"/>
            <a:chExt cx="847725" cy="336550"/>
          </a:xfrm>
        </p:grpSpPr>
        <p:sp>
          <p:nvSpPr>
            <p:cNvPr id="34" name="Text Box 16">
              <a:extLst>
                <a:ext uri="{FF2B5EF4-FFF2-40B4-BE49-F238E27FC236}">
                  <a16:creationId xmlns:a16="http://schemas.microsoft.com/office/drawing/2014/main" id="{CE11628B-6BAA-5F4D-83D0-1C375AA4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398" y="2143737"/>
              <a:ext cx="8477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L/R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25C961-57CF-D349-AB32-A9692749F035}"/>
                </a:ext>
              </a:extLst>
            </p:cNvPr>
            <p:cNvSpPr/>
            <p:nvPr/>
          </p:nvSpPr>
          <p:spPr>
            <a:xfrm>
              <a:off x="4418854" y="2180844"/>
              <a:ext cx="85344" cy="24688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75CB59D-6E37-644B-87A0-86A5D61EB620}"/>
              </a:ext>
            </a:extLst>
          </p:cNvPr>
          <p:cNvSpPr txBox="1"/>
          <p:nvPr/>
        </p:nvSpPr>
        <p:spPr>
          <a:xfrm>
            <a:off x="4175012" y="2314737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L / 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4AEDD2-EED9-9242-A1CE-295F5C6A03DB}"/>
              </a:ext>
            </a:extLst>
          </p:cNvPr>
          <p:cNvGrpSpPr/>
          <p:nvPr/>
        </p:nvGrpSpPr>
        <p:grpSpPr>
          <a:xfrm>
            <a:off x="3156251" y="2947504"/>
            <a:ext cx="1781653" cy="1463020"/>
            <a:chOff x="1660939" y="3934767"/>
            <a:chExt cx="1781653" cy="14630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101E67-F8E3-5F43-87A5-EEE3F55BCF5A}"/>
                </a:ext>
              </a:extLst>
            </p:cNvPr>
            <p:cNvSpPr txBox="1"/>
            <p:nvPr/>
          </p:nvSpPr>
          <p:spPr>
            <a:xfrm>
              <a:off x="1673639" y="485649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DC375-683E-5F46-8229-0B251E9F0CDD}"/>
                </a:ext>
              </a:extLst>
            </p:cNvPr>
            <p:cNvSpPr txBox="1"/>
            <p:nvPr/>
          </p:nvSpPr>
          <p:spPr>
            <a:xfrm>
              <a:off x="2070100" y="487456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0.00027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AD14E5C-D408-D34F-A4E3-3FF2736B1748}"/>
                </a:ext>
              </a:extLst>
            </p:cNvPr>
            <p:cNvGrpSpPr/>
            <p:nvPr/>
          </p:nvGrpSpPr>
          <p:grpSpPr>
            <a:xfrm>
              <a:off x="1660939" y="3934767"/>
              <a:ext cx="1473628" cy="868065"/>
              <a:chOff x="1660939" y="3795067"/>
              <a:chExt cx="1473628" cy="868065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2A82ED6-4EB6-9646-9813-CD52285AEECC}"/>
                  </a:ext>
                </a:extLst>
              </p:cNvPr>
              <p:cNvSpPr txBox="1"/>
              <p:nvPr/>
            </p:nvSpPr>
            <p:spPr>
              <a:xfrm>
                <a:off x="1660939" y="3952557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D5D5FF4-838F-754C-8978-6526E35349A3}"/>
                  </a:ext>
                </a:extLst>
              </p:cNvPr>
              <p:cNvGrpSpPr/>
              <p:nvPr/>
            </p:nvGrpSpPr>
            <p:grpSpPr>
              <a:xfrm>
                <a:off x="2095500" y="3795067"/>
                <a:ext cx="1039067" cy="868065"/>
                <a:chOff x="2032000" y="3795067"/>
                <a:chExt cx="1039067" cy="868065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983D372-880E-BD47-AF86-736C61470D97}"/>
                    </a:ext>
                  </a:extLst>
                </p:cNvPr>
                <p:cNvSpPr txBox="1"/>
                <p:nvPr/>
              </p:nvSpPr>
              <p:spPr>
                <a:xfrm>
                  <a:off x="2146300" y="3795067"/>
                  <a:ext cx="7280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.008</a:t>
                  </a: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1BDCBB7-422E-9B44-86BF-FE476616B58A}"/>
                    </a:ext>
                  </a:extLst>
                </p:cNvPr>
                <p:cNvSpPr txBox="1"/>
                <p:nvPr/>
              </p:nvSpPr>
              <p:spPr>
                <a:xfrm>
                  <a:off x="2032000" y="4201467"/>
                  <a:ext cx="103906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30.008</a:t>
                  </a:r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BBAC316F-2A0D-B744-BBEB-CB399528A356}"/>
                    </a:ext>
                  </a:extLst>
                </p:cNvPr>
                <p:cNvCxnSpPr/>
                <p:nvPr/>
              </p:nvCxnSpPr>
              <p:spPr>
                <a:xfrm>
                  <a:off x="2120900" y="4239567"/>
                  <a:ext cx="8255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A30693C-EFD3-504D-9986-8B04D7557A03}"/>
              </a:ext>
            </a:extLst>
          </p:cNvPr>
          <p:cNvSpPr/>
          <p:nvPr/>
        </p:nvSpPr>
        <p:spPr>
          <a:xfrm>
            <a:off x="5728597" y="1978889"/>
            <a:ext cx="85344" cy="2468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07A72-228A-0E4D-9982-EED66F10F557}"/>
              </a:ext>
            </a:extLst>
          </p:cNvPr>
          <p:cNvSpPr txBox="1"/>
          <p:nvPr/>
        </p:nvSpPr>
        <p:spPr>
          <a:xfrm>
            <a:off x="1219200" y="5055243"/>
            <a:ext cx="101946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rdt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3.0 protocol performance stinks!</a:t>
            </a:r>
          </a:p>
          <a:p>
            <a:pPr marL="287338" marR="0" lvl="0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Protocol limits performance of underlying infrastructure (channel)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CB5285FE-6F5F-D849-A9CB-EEFE33B31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9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85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rdt3.0: pipelined protocols operation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58138FEE-B5E2-DF48-8378-96F53EA03F37}"/>
              </a:ext>
            </a:extLst>
          </p:cNvPr>
          <p:cNvSpPr txBox="1">
            <a:spLocks noChangeArrowheads="1"/>
          </p:cNvSpPr>
          <p:nvPr/>
        </p:nvSpPr>
        <p:spPr>
          <a:xfrm>
            <a:off x="722556" y="1312877"/>
            <a:ext cx="10988826" cy="2033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sender allows multiple,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in-flight”, yet-to-be-acknowledged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range of sequence numbers must be increased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buffering at sender and/or receiver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5D14E0-A0D3-934D-BBAE-EEDB9CC51924}"/>
              </a:ext>
            </a:extLst>
          </p:cNvPr>
          <p:cNvGrpSpPr/>
          <p:nvPr/>
        </p:nvGrpSpPr>
        <p:grpSpPr>
          <a:xfrm>
            <a:off x="2916237" y="2993267"/>
            <a:ext cx="6359525" cy="2370138"/>
            <a:chOff x="1673403" y="3019025"/>
            <a:chExt cx="6359525" cy="2370138"/>
          </a:xfrm>
        </p:grpSpPr>
        <p:pic>
          <p:nvPicPr>
            <p:cNvPr id="80" name="Picture 5" descr="rdt_pipelined1">
              <a:extLst>
                <a:ext uri="{FF2B5EF4-FFF2-40B4-BE49-F238E27FC236}">
                  <a16:creationId xmlns:a16="http://schemas.microsoft.com/office/drawing/2014/main" id="{2F295627-AEBF-DA46-A59F-B81177F03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7403" y="3019025"/>
              <a:ext cx="6105525" cy="2370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1" name="Group 44">
              <a:extLst>
                <a:ext uri="{FF2B5EF4-FFF2-40B4-BE49-F238E27FC236}">
                  <a16:creationId xmlns:a16="http://schemas.microsoft.com/office/drawing/2014/main" id="{1111BB3D-3EE3-524B-ADDE-3374E7ACC1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3403" y="3696888"/>
              <a:ext cx="469900" cy="465137"/>
              <a:chOff x="881" y="2283"/>
              <a:chExt cx="296" cy="293"/>
            </a:xfrm>
          </p:grpSpPr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10716B48-25E1-7F4D-87AA-377041B56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283"/>
                <a:ext cx="122" cy="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3" name="Group 36">
                <a:extLst>
                  <a:ext uri="{FF2B5EF4-FFF2-40B4-BE49-F238E27FC236}">
                    <a16:creationId xmlns:a16="http://schemas.microsoft.com/office/drawing/2014/main" id="{F805DF4F-95A4-BD4D-AD9B-A0F477F1C3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id="84" name="Picture 37" descr="desktop_computer_stylized_medium">
                  <a:extLst>
                    <a:ext uri="{FF2B5EF4-FFF2-40B4-BE49-F238E27FC236}">
                      <a16:creationId xmlns:a16="http://schemas.microsoft.com/office/drawing/2014/main" id="{85D0573B-AA1D-C647-947D-E75FC498BE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5" name="Freeform 38">
                  <a:extLst>
                    <a:ext uri="{FF2B5EF4-FFF2-40B4-BE49-F238E27FC236}">
                      <a16:creationId xmlns:a16="http://schemas.microsoft.com/office/drawing/2014/main" id="{D280CE14-8944-254D-8B1F-894AD27B66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6" name="Freeform 48">
              <a:extLst>
                <a:ext uri="{FF2B5EF4-FFF2-40B4-BE49-F238E27FC236}">
                  <a16:creationId xmlns:a16="http://schemas.microsoft.com/office/drawing/2014/main" id="{A1C3D94C-83E9-0F40-97E5-B369E086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3828" y="3709588"/>
              <a:ext cx="185737" cy="431800"/>
            </a:xfrm>
            <a:custGeom>
              <a:avLst/>
              <a:gdLst>
                <a:gd name="T0" fmla="*/ 2147483647 w 117"/>
                <a:gd name="T1" fmla="*/ 2147483647 h 272"/>
                <a:gd name="T2" fmla="*/ 2147483647 w 117"/>
                <a:gd name="T3" fmla="*/ 2147483647 h 272"/>
                <a:gd name="T4" fmla="*/ 2147483647 w 117"/>
                <a:gd name="T5" fmla="*/ 2147483647 h 272"/>
                <a:gd name="T6" fmla="*/ 0 w 117"/>
                <a:gd name="T7" fmla="*/ 2147483647 h 272"/>
                <a:gd name="T8" fmla="*/ 2147483647 w 117"/>
                <a:gd name="T9" fmla="*/ 2147483647 h 272"/>
                <a:gd name="T10" fmla="*/ 2147483647 w 117"/>
                <a:gd name="T11" fmla="*/ 2147483647 h 272"/>
                <a:gd name="T12" fmla="*/ 2147483647 w 117"/>
                <a:gd name="T13" fmla="*/ 0 h 272"/>
                <a:gd name="T14" fmla="*/ 2147483647 w 117"/>
                <a:gd name="T15" fmla="*/ 2147483647 h 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17" h="272">
                  <a:moveTo>
                    <a:pt x="6" y="6"/>
                  </a:moveTo>
                  <a:lnTo>
                    <a:pt x="3" y="77"/>
                  </a:lnTo>
                  <a:lnTo>
                    <a:pt x="59" y="120"/>
                  </a:lnTo>
                  <a:lnTo>
                    <a:pt x="0" y="146"/>
                  </a:lnTo>
                  <a:lnTo>
                    <a:pt x="3" y="270"/>
                  </a:lnTo>
                  <a:lnTo>
                    <a:pt x="117" y="272"/>
                  </a:lnTo>
                  <a:lnTo>
                    <a:pt x="114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50">
              <a:extLst>
                <a:ext uri="{FF2B5EF4-FFF2-40B4-BE49-F238E27FC236}">
                  <a16:creationId xmlns:a16="http://schemas.microsoft.com/office/drawing/2014/main" id="{605457C9-55E9-234B-AF40-1C2CEC7BD5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4903" y="3714350"/>
              <a:ext cx="469900" cy="465138"/>
              <a:chOff x="881" y="2283"/>
              <a:chExt cx="296" cy="293"/>
            </a:xfrm>
          </p:grpSpPr>
          <p:sp>
            <p:nvSpPr>
              <p:cNvPr id="88" name="Rectangle 51">
                <a:extLst>
                  <a:ext uri="{FF2B5EF4-FFF2-40B4-BE49-F238E27FC236}">
                    <a16:creationId xmlns:a16="http://schemas.microsoft.com/office/drawing/2014/main" id="{5A66C211-A318-FD43-B1DC-494380C21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6" y="2283"/>
                <a:ext cx="122" cy="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89" name="Group 52">
                <a:extLst>
                  <a:ext uri="{FF2B5EF4-FFF2-40B4-BE49-F238E27FC236}">
                    <a16:creationId xmlns:a16="http://schemas.microsoft.com/office/drawing/2014/main" id="{028FC7D3-7EE7-2840-8091-94C524E05F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881" y="2283"/>
                <a:ext cx="296" cy="293"/>
                <a:chOff x="2839" y="3501"/>
                <a:chExt cx="755" cy="803"/>
              </a:xfrm>
            </p:grpSpPr>
            <p:pic>
              <p:nvPicPr>
                <p:cNvPr id="90" name="Picture 53" descr="desktop_computer_stylized_medium">
                  <a:extLst>
                    <a:ext uri="{FF2B5EF4-FFF2-40B4-BE49-F238E27FC236}">
                      <a16:creationId xmlns:a16="http://schemas.microsoft.com/office/drawing/2014/main" id="{5DF1881B-0BF4-AD42-A217-8A59265F13F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1" name="Freeform 54">
                  <a:extLst>
                    <a:ext uri="{FF2B5EF4-FFF2-40B4-BE49-F238E27FC236}">
                      <a16:creationId xmlns:a16="http://schemas.microsoft.com/office/drawing/2014/main" id="{70153128-AD53-344E-AC41-31C4A7A688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" name="Group 55">
              <a:extLst>
                <a:ext uri="{FF2B5EF4-FFF2-40B4-BE49-F238E27FC236}">
                  <a16:creationId xmlns:a16="http://schemas.microsoft.com/office/drawing/2014/main" id="{BC8220C0-F289-EA49-A8E3-C57D20507A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3546" y="3633388"/>
              <a:ext cx="223838" cy="501650"/>
              <a:chOff x="4140" y="429"/>
              <a:chExt cx="1425" cy="2396"/>
            </a:xfrm>
          </p:grpSpPr>
          <p:sp>
            <p:nvSpPr>
              <p:cNvPr id="93" name="Freeform 56">
                <a:extLst>
                  <a:ext uri="{FF2B5EF4-FFF2-40B4-BE49-F238E27FC236}">
                    <a16:creationId xmlns:a16="http://schemas.microsoft.com/office/drawing/2014/main" id="{4F76258E-0BBD-8E40-98DF-823F02EF9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57">
                <a:extLst>
                  <a:ext uri="{FF2B5EF4-FFF2-40B4-BE49-F238E27FC236}">
                    <a16:creationId xmlns:a16="http://schemas.microsoft.com/office/drawing/2014/main" id="{7ED94245-5F5F-444B-9321-EDC0812D8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9"/>
                <a:ext cx="1041" cy="2282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5" name="Freeform 58">
                <a:extLst>
                  <a:ext uri="{FF2B5EF4-FFF2-40B4-BE49-F238E27FC236}">
                    <a16:creationId xmlns:a16="http://schemas.microsoft.com/office/drawing/2014/main" id="{1F9330A9-C80A-E34C-9993-F9F6EFA2E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59">
                <a:extLst>
                  <a:ext uri="{FF2B5EF4-FFF2-40B4-BE49-F238E27FC236}">
                    <a16:creationId xmlns:a16="http://schemas.microsoft.com/office/drawing/2014/main" id="{EED46AB6-5210-284B-BD15-CC7F3CC06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60">
                <a:extLst>
                  <a:ext uri="{FF2B5EF4-FFF2-40B4-BE49-F238E27FC236}">
                    <a16:creationId xmlns:a16="http://schemas.microsoft.com/office/drawing/2014/main" id="{FCD372CD-8E16-EB40-BCB5-6518B2E54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98" name="Group 61">
                <a:extLst>
                  <a:ext uri="{FF2B5EF4-FFF2-40B4-BE49-F238E27FC236}">
                    <a16:creationId xmlns:a16="http://schemas.microsoft.com/office/drawing/2014/main" id="{A9F56FC0-6211-5447-8838-1C3E5659D8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1" name="AutoShape 62">
                  <a:extLst>
                    <a:ext uri="{FF2B5EF4-FFF2-40B4-BE49-F238E27FC236}">
                      <a16:creationId xmlns:a16="http://schemas.microsoft.com/office/drawing/2014/main" id="{B2006563-73E3-C341-BE69-A2D714EE0E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2" name="AutoShape 63">
                  <a:extLst>
                    <a:ext uri="{FF2B5EF4-FFF2-40B4-BE49-F238E27FC236}">
                      <a16:creationId xmlns:a16="http://schemas.microsoft.com/office/drawing/2014/main" id="{452EDF48-634C-DC4E-976C-1E4013FE6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6"/>
                  <a:ext cx="70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99" name="Rectangle 64">
                <a:extLst>
                  <a:ext uri="{FF2B5EF4-FFF2-40B4-BE49-F238E27FC236}">
                    <a16:creationId xmlns:a16="http://schemas.microsoft.com/office/drawing/2014/main" id="{517F2B13-C563-4E43-B2A5-C5BD2544B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0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00" name="Group 65">
                <a:extLst>
                  <a:ext uri="{FF2B5EF4-FFF2-40B4-BE49-F238E27FC236}">
                    <a16:creationId xmlns:a16="http://schemas.microsoft.com/office/drawing/2014/main" id="{4ED80E09-23D9-1444-A08C-74DBBD9F35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9" name="AutoShape 66">
                  <a:extLst>
                    <a:ext uri="{FF2B5EF4-FFF2-40B4-BE49-F238E27FC236}">
                      <a16:creationId xmlns:a16="http://schemas.microsoft.com/office/drawing/2014/main" id="{BD5E8DEF-A6A7-524F-A3E8-38105351E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40" name="AutoShape 67">
                  <a:extLst>
                    <a:ext uri="{FF2B5EF4-FFF2-40B4-BE49-F238E27FC236}">
                      <a16:creationId xmlns:a16="http://schemas.microsoft.com/office/drawing/2014/main" id="{83CE605A-8B9B-FF4A-ADD9-77EFF07CE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70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1" name="Rectangle 68">
                <a:extLst>
                  <a:ext uri="{FF2B5EF4-FFF2-40B4-BE49-F238E27FC236}">
                    <a16:creationId xmlns:a16="http://schemas.microsoft.com/office/drawing/2014/main" id="{13298108-AEB2-9C4B-9F8E-E0273C39A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362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2" name="Rectangle 69">
                <a:extLst>
                  <a:ext uri="{FF2B5EF4-FFF2-40B4-BE49-F238E27FC236}">
                    <a16:creationId xmlns:a16="http://schemas.microsoft.com/office/drawing/2014/main" id="{998350A7-0615-C644-9F45-39D62BDB9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7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03" name="Group 70">
                <a:extLst>
                  <a:ext uri="{FF2B5EF4-FFF2-40B4-BE49-F238E27FC236}">
                    <a16:creationId xmlns:a16="http://schemas.microsoft.com/office/drawing/2014/main" id="{B66F256F-0190-C34D-B1CF-5EC3FBA6E0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9" name="AutoShape 71">
                  <a:extLst>
                    <a:ext uri="{FF2B5EF4-FFF2-40B4-BE49-F238E27FC236}">
                      <a16:creationId xmlns:a16="http://schemas.microsoft.com/office/drawing/2014/main" id="{B44DED58-257C-B64B-BAD6-1093812EF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20" name="AutoShape 72">
                  <a:extLst>
                    <a:ext uri="{FF2B5EF4-FFF2-40B4-BE49-F238E27FC236}">
                      <a16:creationId xmlns:a16="http://schemas.microsoft.com/office/drawing/2014/main" id="{17264758-5A11-0143-AA34-8D5FF585E9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2" cy="11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4" name="Freeform 73">
                <a:extLst>
                  <a:ext uri="{FF2B5EF4-FFF2-40B4-BE49-F238E27FC236}">
                    <a16:creationId xmlns:a16="http://schemas.microsoft.com/office/drawing/2014/main" id="{F9396AFF-50A0-E543-85ED-A1775DCAB5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5" name="Group 74">
                <a:extLst>
                  <a:ext uri="{FF2B5EF4-FFF2-40B4-BE49-F238E27FC236}">
                    <a16:creationId xmlns:a16="http://schemas.microsoft.com/office/drawing/2014/main" id="{EFAA059B-DB96-6A46-B4E6-8F3321F531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17" name="AutoShape 75">
                  <a:extLst>
                    <a:ext uri="{FF2B5EF4-FFF2-40B4-BE49-F238E27FC236}">
                      <a16:creationId xmlns:a16="http://schemas.microsoft.com/office/drawing/2014/main" id="{83348DAB-4511-F04F-BD32-D337DF959B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5"/>
                  <a:ext cx="730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18" name="AutoShape 76">
                  <a:extLst>
                    <a:ext uri="{FF2B5EF4-FFF2-40B4-BE49-F238E27FC236}">
                      <a16:creationId xmlns:a16="http://schemas.microsoft.com/office/drawing/2014/main" id="{A1C8B31D-3D51-2648-9688-2AEA89487C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0"/>
                  <a:ext cx="705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06" name="Rectangle 77">
                <a:extLst>
                  <a:ext uri="{FF2B5EF4-FFF2-40B4-BE49-F238E27FC236}">
                    <a16:creationId xmlns:a16="http://schemas.microsoft.com/office/drawing/2014/main" id="{7EF69E7C-0C67-7148-8FE3-54101303E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7" name="Freeform 78">
                <a:extLst>
                  <a:ext uri="{FF2B5EF4-FFF2-40B4-BE49-F238E27FC236}">
                    <a16:creationId xmlns:a16="http://schemas.microsoft.com/office/drawing/2014/main" id="{FBDFC7A2-78F6-6B42-8CB8-7F23EE4E3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79">
                <a:extLst>
                  <a:ext uri="{FF2B5EF4-FFF2-40B4-BE49-F238E27FC236}">
                    <a16:creationId xmlns:a16="http://schemas.microsoft.com/office/drawing/2014/main" id="{CC939040-7BF3-9046-BF6A-0458E0E2E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80">
                <a:extLst>
                  <a:ext uri="{FF2B5EF4-FFF2-40B4-BE49-F238E27FC236}">
                    <a16:creationId xmlns:a16="http://schemas.microsoft.com/office/drawing/2014/main" id="{D3889CB4-554F-C549-9233-410F2A702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0" name="Freeform 81">
                <a:extLst>
                  <a:ext uri="{FF2B5EF4-FFF2-40B4-BE49-F238E27FC236}">
                    <a16:creationId xmlns:a16="http://schemas.microsoft.com/office/drawing/2014/main" id="{01CB4D71-6B24-D14B-8E88-E20AA937E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AutoShape 82">
                <a:extLst>
                  <a:ext uri="{FF2B5EF4-FFF2-40B4-BE49-F238E27FC236}">
                    <a16:creationId xmlns:a16="http://schemas.microsoft.com/office/drawing/2014/main" id="{765BBEDF-3C6B-1040-8B52-503C49ECE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3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AutoShape 83">
                <a:extLst>
                  <a:ext uri="{FF2B5EF4-FFF2-40B4-BE49-F238E27FC236}">
                    <a16:creationId xmlns:a16="http://schemas.microsoft.com/office/drawing/2014/main" id="{6FAE78A0-65F7-5C4E-B7EA-70A785714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1"/>
                <a:ext cx="106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3" name="Oval 84">
                <a:extLst>
                  <a:ext uri="{FF2B5EF4-FFF2-40B4-BE49-F238E27FC236}">
                    <a16:creationId xmlns:a16="http://schemas.microsoft.com/office/drawing/2014/main" id="{AABAB6CF-26FB-E547-93D6-6BFF67172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4" name="Oval 85">
                <a:extLst>
                  <a:ext uri="{FF2B5EF4-FFF2-40B4-BE49-F238E27FC236}">
                    <a16:creationId xmlns:a16="http://schemas.microsoft.com/office/drawing/2014/main" id="{EE66FB07-9865-0B46-8669-F1B01050B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2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5" name="Oval 86">
                <a:extLst>
                  <a:ext uri="{FF2B5EF4-FFF2-40B4-BE49-F238E27FC236}">
                    <a16:creationId xmlns:a16="http://schemas.microsoft.com/office/drawing/2014/main" id="{5A789240-A8CA-A84D-A9E3-BD6D37173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78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Rectangle 87">
                <a:extLst>
                  <a:ext uri="{FF2B5EF4-FFF2-40B4-BE49-F238E27FC236}">
                    <a16:creationId xmlns:a16="http://schemas.microsoft.com/office/drawing/2014/main" id="{A762B790-F441-E240-934E-A9664B2F53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2"/>
                <a:ext cx="91" cy="76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43" name="Group 88">
              <a:extLst>
                <a:ext uri="{FF2B5EF4-FFF2-40B4-BE49-F238E27FC236}">
                  <a16:creationId xmlns:a16="http://schemas.microsoft.com/office/drawing/2014/main" id="{17DC5732-628F-6741-852D-2CBD1EC0FD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59865" y="3576238"/>
              <a:ext cx="223838" cy="501650"/>
              <a:chOff x="4140" y="429"/>
              <a:chExt cx="1425" cy="2396"/>
            </a:xfrm>
          </p:grpSpPr>
          <p:sp>
            <p:nvSpPr>
              <p:cNvPr id="144" name="Freeform 89">
                <a:extLst>
                  <a:ext uri="{FF2B5EF4-FFF2-40B4-BE49-F238E27FC236}">
                    <a16:creationId xmlns:a16="http://schemas.microsoft.com/office/drawing/2014/main" id="{66258626-CF43-4144-AFB5-A001FE5BE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90">
                <a:extLst>
                  <a:ext uri="{FF2B5EF4-FFF2-40B4-BE49-F238E27FC236}">
                    <a16:creationId xmlns:a16="http://schemas.microsoft.com/office/drawing/2014/main" id="{75E92CB8-71C3-E048-84D7-F08068A4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9"/>
                <a:ext cx="1041" cy="2282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Freeform 91">
                <a:extLst>
                  <a:ext uri="{FF2B5EF4-FFF2-40B4-BE49-F238E27FC236}">
                    <a16:creationId xmlns:a16="http://schemas.microsoft.com/office/drawing/2014/main" id="{71C22EB9-D8A4-F04F-A304-D772EEAB70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Freeform 92">
                <a:extLst>
                  <a:ext uri="{FF2B5EF4-FFF2-40B4-BE49-F238E27FC236}">
                    <a16:creationId xmlns:a16="http://schemas.microsoft.com/office/drawing/2014/main" id="{A649EF14-8235-8B4A-8B8B-3AC2B2B64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Rectangle 93">
                <a:extLst>
                  <a:ext uri="{FF2B5EF4-FFF2-40B4-BE49-F238E27FC236}">
                    <a16:creationId xmlns:a16="http://schemas.microsoft.com/office/drawing/2014/main" id="{2C3B9489-DBCD-1B41-A1E0-9939F842A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49" name="Group 94">
                <a:extLst>
                  <a:ext uri="{FF2B5EF4-FFF2-40B4-BE49-F238E27FC236}">
                    <a16:creationId xmlns:a16="http://schemas.microsoft.com/office/drawing/2014/main" id="{5EA53608-D5A4-FB4B-8294-6D9D65EFF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74" name="AutoShape 95">
                  <a:extLst>
                    <a:ext uri="{FF2B5EF4-FFF2-40B4-BE49-F238E27FC236}">
                      <a16:creationId xmlns:a16="http://schemas.microsoft.com/office/drawing/2014/main" id="{AED3F1D5-BB8C-254E-83E5-6EAB6528B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1"/>
                  <a:ext cx="73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5" name="AutoShape 96">
                  <a:extLst>
                    <a:ext uri="{FF2B5EF4-FFF2-40B4-BE49-F238E27FC236}">
                      <a16:creationId xmlns:a16="http://schemas.microsoft.com/office/drawing/2014/main" id="{942D2E9F-6E36-084E-9FBC-AD82CA243A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6"/>
                  <a:ext cx="70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0" name="Rectangle 97">
                <a:extLst>
                  <a:ext uri="{FF2B5EF4-FFF2-40B4-BE49-F238E27FC236}">
                    <a16:creationId xmlns:a16="http://schemas.microsoft.com/office/drawing/2014/main" id="{E8FF0B53-6745-A84C-89E0-B850FA20B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0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1" name="Group 98">
                <a:extLst>
                  <a:ext uri="{FF2B5EF4-FFF2-40B4-BE49-F238E27FC236}">
                    <a16:creationId xmlns:a16="http://schemas.microsoft.com/office/drawing/2014/main" id="{3E1DFAB8-85DC-9B47-A3FC-17FA76E4DB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72" name="AutoShape 99">
                  <a:extLst>
                    <a:ext uri="{FF2B5EF4-FFF2-40B4-BE49-F238E27FC236}">
                      <a16:creationId xmlns:a16="http://schemas.microsoft.com/office/drawing/2014/main" id="{9B63DA8A-7611-6449-A57A-B40172E56E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31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3" name="AutoShape 100">
                  <a:extLst>
                    <a:ext uri="{FF2B5EF4-FFF2-40B4-BE49-F238E27FC236}">
                      <a16:creationId xmlns:a16="http://schemas.microsoft.com/office/drawing/2014/main" id="{AB3060D8-D09B-3F4B-AEE4-AEE61862C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70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2" name="Rectangle 101">
                <a:extLst>
                  <a:ext uri="{FF2B5EF4-FFF2-40B4-BE49-F238E27FC236}">
                    <a16:creationId xmlns:a16="http://schemas.microsoft.com/office/drawing/2014/main" id="{3C0F1872-3B7D-4A41-8B0C-E81E4AC44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362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Rectangle 102">
                <a:extLst>
                  <a:ext uri="{FF2B5EF4-FFF2-40B4-BE49-F238E27FC236}">
                    <a16:creationId xmlns:a16="http://schemas.microsoft.com/office/drawing/2014/main" id="{660918F1-C396-1647-B4E6-234CB13D9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7"/>
                <a:ext cx="596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4" name="Group 103">
                <a:extLst>
                  <a:ext uri="{FF2B5EF4-FFF2-40B4-BE49-F238E27FC236}">
                    <a16:creationId xmlns:a16="http://schemas.microsoft.com/office/drawing/2014/main" id="{A148F5A9-0478-8F4F-89E7-8C3944634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70" name="AutoShape 104">
                  <a:extLst>
                    <a:ext uri="{FF2B5EF4-FFF2-40B4-BE49-F238E27FC236}">
                      <a16:creationId xmlns:a16="http://schemas.microsoft.com/office/drawing/2014/main" id="{80F9D10C-B532-B14A-B8EA-13E7BE80A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8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71" name="AutoShape 105">
                  <a:extLst>
                    <a:ext uri="{FF2B5EF4-FFF2-40B4-BE49-F238E27FC236}">
                      <a16:creationId xmlns:a16="http://schemas.microsoft.com/office/drawing/2014/main" id="{88383691-0F9A-5544-9926-129A049B8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2" cy="11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5" name="Freeform 106">
                <a:extLst>
                  <a:ext uri="{FF2B5EF4-FFF2-40B4-BE49-F238E27FC236}">
                    <a16:creationId xmlns:a16="http://schemas.microsoft.com/office/drawing/2014/main" id="{5F307D13-C702-C846-AAC3-1F59F5B96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6" name="Group 107">
                <a:extLst>
                  <a:ext uri="{FF2B5EF4-FFF2-40B4-BE49-F238E27FC236}">
                    <a16:creationId xmlns:a16="http://schemas.microsoft.com/office/drawing/2014/main" id="{26FB1383-43C2-B14E-B7B3-0D43473DA4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68" name="AutoShape 108">
                  <a:extLst>
                    <a:ext uri="{FF2B5EF4-FFF2-40B4-BE49-F238E27FC236}">
                      <a16:creationId xmlns:a16="http://schemas.microsoft.com/office/drawing/2014/main" id="{D061EDA9-2C53-BE45-915E-589037D84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5"/>
                  <a:ext cx="730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9" name="AutoShape 109">
                  <a:extLst>
                    <a:ext uri="{FF2B5EF4-FFF2-40B4-BE49-F238E27FC236}">
                      <a16:creationId xmlns:a16="http://schemas.microsoft.com/office/drawing/2014/main" id="{998AB447-94FE-834C-84AB-CB37AB303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3" y="2580"/>
                  <a:ext cx="705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57" name="Rectangle 110">
                <a:extLst>
                  <a:ext uri="{FF2B5EF4-FFF2-40B4-BE49-F238E27FC236}">
                    <a16:creationId xmlns:a16="http://schemas.microsoft.com/office/drawing/2014/main" id="{7E161FDF-4931-A54D-9200-97C2E9F03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2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8" name="Freeform 111">
                <a:extLst>
                  <a:ext uri="{FF2B5EF4-FFF2-40B4-BE49-F238E27FC236}">
                    <a16:creationId xmlns:a16="http://schemas.microsoft.com/office/drawing/2014/main" id="{6F205231-B042-214A-BAF1-BBBFAAE86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12">
                <a:extLst>
                  <a:ext uri="{FF2B5EF4-FFF2-40B4-BE49-F238E27FC236}">
                    <a16:creationId xmlns:a16="http://schemas.microsoft.com/office/drawing/2014/main" id="{2C9F0014-AAE6-1E42-B6A0-5FDBFB0943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13">
                <a:extLst>
                  <a:ext uri="{FF2B5EF4-FFF2-40B4-BE49-F238E27FC236}">
                    <a16:creationId xmlns:a16="http://schemas.microsoft.com/office/drawing/2014/main" id="{8553CA72-700C-7E4C-96EA-C8E02AC51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4" y="2613"/>
                <a:ext cx="51" cy="91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1" name="Freeform 114">
                <a:extLst>
                  <a:ext uri="{FF2B5EF4-FFF2-40B4-BE49-F238E27FC236}">
                    <a16:creationId xmlns:a16="http://schemas.microsoft.com/office/drawing/2014/main" id="{E1B0C7DC-C796-224B-95BB-EA9A64983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AutoShape 115">
                <a:extLst>
                  <a:ext uri="{FF2B5EF4-FFF2-40B4-BE49-F238E27FC236}">
                    <a16:creationId xmlns:a16="http://schemas.microsoft.com/office/drawing/2014/main" id="{38969B4B-14F8-4C4B-9F4D-1C9709448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3" cy="144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AutoShape 116">
                <a:extLst>
                  <a:ext uri="{FF2B5EF4-FFF2-40B4-BE49-F238E27FC236}">
                    <a16:creationId xmlns:a16="http://schemas.microsoft.com/office/drawing/2014/main" id="{20FB94C7-96EF-D64F-9AEA-E2F1422FE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1"/>
                <a:ext cx="1061" cy="8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4" name="Oval 117">
                <a:extLst>
                  <a:ext uri="{FF2B5EF4-FFF2-40B4-BE49-F238E27FC236}">
                    <a16:creationId xmlns:a16="http://schemas.microsoft.com/office/drawing/2014/main" id="{307DF5A4-259A-DC44-9789-8EE924382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5" name="Oval 118">
                <a:extLst>
                  <a:ext uri="{FF2B5EF4-FFF2-40B4-BE49-F238E27FC236}">
                    <a16:creationId xmlns:a16="http://schemas.microsoft.com/office/drawing/2014/main" id="{6D1DB86E-92BD-2544-B8B1-844EDAE57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4" y="2385"/>
                <a:ext cx="162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66" name="Oval 119">
                <a:extLst>
                  <a:ext uri="{FF2B5EF4-FFF2-40B4-BE49-F238E27FC236}">
                    <a16:creationId xmlns:a16="http://schemas.microsoft.com/office/drawing/2014/main" id="{B13B6B0E-57D8-B54A-814C-263EB46D9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78"/>
                <a:ext cx="152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Rectangle 120">
                <a:extLst>
                  <a:ext uri="{FF2B5EF4-FFF2-40B4-BE49-F238E27FC236}">
                    <a16:creationId xmlns:a16="http://schemas.microsoft.com/office/drawing/2014/main" id="{270171A8-F5A4-F640-8B20-2A908A8BA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" y="1832"/>
                <a:ext cx="91" cy="76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6" name="Freeform 5">
            <a:extLst>
              <a:ext uri="{FF2B5EF4-FFF2-40B4-BE49-F238E27FC236}">
                <a16:creationId xmlns:a16="http://schemas.microsoft.com/office/drawing/2014/main" id="{E31BA10A-DEA2-4D4B-AB0D-89FB36E5C7B3}"/>
              </a:ext>
            </a:extLst>
          </p:cNvPr>
          <p:cNvSpPr/>
          <p:nvPr/>
        </p:nvSpPr>
        <p:spPr>
          <a:xfrm>
            <a:off x="6069496" y="2941983"/>
            <a:ext cx="3750365" cy="2491408"/>
          </a:xfrm>
          <a:custGeom>
            <a:avLst/>
            <a:gdLst>
              <a:gd name="connsiteX0" fmla="*/ 331304 w 3750365"/>
              <a:gd name="connsiteY0" fmla="*/ 0 h 2491408"/>
              <a:gd name="connsiteX1" fmla="*/ 0 w 3750365"/>
              <a:gd name="connsiteY1" fmla="*/ 861391 h 2491408"/>
              <a:gd name="connsiteX2" fmla="*/ 13252 w 3750365"/>
              <a:gd name="connsiteY2" fmla="*/ 1378226 h 2491408"/>
              <a:gd name="connsiteX3" fmla="*/ 26504 w 3750365"/>
              <a:gd name="connsiteY3" fmla="*/ 2491408 h 2491408"/>
              <a:gd name="connsiteX4" fmla="*/ 3750365 w 3750365"/>
              <a:gd name="connsiteY4" fmla="*/ 2451652 h 2491408"/>
              <a:gd name="connsiteX5" fmla="*/ 3723861 w 3750365"/>
              <a:gd name="connsiteY5" fmla="*/ 79513 h 2491408"/>
              <a:gd name="connsiteX6" fmla="*/ 331304 w 3750365"/>
              <a:gd name="connsiteY6" fmla="*/ 0 h 2491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0365" h="2491408">
                <a:moveTo>
                  <a:pt x="331304" y="0"/>
                </a:moveTo>
                <a:lnTo>
                  <a:pt x="0" y="861391"/>
                </a:lnTo>
                <a:lnTo>
                  <a:pt x="13252" y="1378226"/>
                </a:lnTo>
                <a:lnTo>
                  <a:pt x="26504" y="2491408"/>
                </a:lnTo>
                <a:lnTo>
                  <a:pt x="3750365" y="2451652"/>
                </a:lnTo>
                <a:lnTo>
                  <a:pt x="3723861" y="79513"/>
                </a:lnTo>
                <a:lnTo>
                  <a:pt x="33130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1DCC9415-F6BD-EB4B-8CBA-8543440A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Pipelining: increased utilization</a:t>
            </a:r>
            <a:endParaRPr lang="en-US" sz="4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9612C-CE0F-6C45-B7EC-FE1D2900506E}"/>
              </a:ext>
            </a:extLst>
          </p:cNvPr>
          <p:cNvGrpSpPr/>
          <p:nvPr/>
        </p:nvGrpSpPr>
        <p:grpSpPr>
          <a:xfrm>
            <a:off x="1436915" y="1417186"/>
            <a:ext cx="9144000" cy="3759200"/>
            <a:chOff x="1436915" y="1417186"/>
            <a:chExt cx="9144000" cy="3759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C3BE89-6F62-424C-BFB2-28F71C43CE69}"/>
                </a:ext>
              </a:extLst>
            </p:cNvPr>
            <p:cNvGrpSpPr/>
            <p:nvPr/>
          </p:nvGrpSpPr>
          <p:grpSpPr>
            <a:xfrm>
              <a:off x="1436915" y="1744211"/>
              <a:ext cx="5265738" cy="3432175"/>
              <a:chOff x="1436915" y="1744211"/>
              <a:chExt cx="5265738" cy="3432175"/>
            </a:xfrm>
          </p:grpSpPr>
          <p:sp>
            <p:nvSpPr>
              <p:cNvPr id="271" name="Text Box 4">
                <a:extLst>
                  <a:ext uri="{FF2B5EF4-FFF2-40B4-BE49-F238E27FC236}">
                    <a16:creationId xmlns:a16="http://schemas.microsoft.com/office/drawing/2014/main" id="{8A9D06FA-5302-274C-84A9-DD1CED459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6915" y="1760086"/>
                <a:ext cx="3086100" cy="3540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transmitted, t = 0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2" name="Line 5">
                <a:extLst>
                  <a:ext uri="{FF2B5EF4-FFF2-40B4-BE49-F238E27FC236}">
                    <a16:creationId xmlns:a16="http://schemas.microsoft.com/office/drawing/2014/main" id="{EBE74238-0C8D-D64B-8C2E-687BBF228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9215" y="1744211"/>
                <a:ext cx="20638" cy="32845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Line 6">
                <a:extLst>
                  <a:ext uri="{FF2B5EF4-FFF2-40B4-BE49-F238E27FC236}">
                    <a16:creationId xmlns:a16="http://schemas.microsoft.com/office/drawing/2014/main" id="{0C9FFAAE-DCDE-8044-9CE7-6F8A7B2FC0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80428" y="1756911"/>
                <a:ext cx="22225" cy="33512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90" name="Group 23">
                <a:extLst>
                  <a:ext uri="{FF2B5EF4-FFF2-40B4-BE49-F238E27FC236}">
                    <a16:creationId xmlns:a16="http://schemas.microsoft.com/office/drawing/2014/main" id="{C2DCCE27-7917-EA41-B0D5-20716F45FD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081011"/>
                <a:ext cx="1466850" cy="608013"/>
                <a:chOff x="12502" y="21425"/>
                <a:chExt cx="3400" cy="1025"/>
              </a:xfrm>
            </p:grpSpPr>
            <p:sp>
              <p:nvSpPr>
                <p:cNvPr id="291" name="Line 24">
                  <a:extLst>
                    <a:ext uri="{FF2B5EF4-FFF2-40B4-BE49-F238E27FC236}">
                      <a16:creationId xmlns:a16="http://schemas.microsoft.com/office/drawing/2014/main" id="{A9FA2FEB-7650-5B42-A31A-A637A45CA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Freeform 25">
                  <a:extLst>
                    <a:ext uri="{FF2B5EF4-FFF2-40B4-BE49-F238E27FC236}">
                      <a16:creationId xmlns:a16="http://schemas.microsoft.com/office/drawing/2014/main" id="{5BCD89AD-C50C-6545-ADEB-A57C6CDD92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3" name="Group 26">
                  <a:extLst>
                    <a:ext uri="{FF2B5EF4-FFF2-40B4-BE49-F238E27FC236}">
                      <a16:creationId xmlns:a16="http://schemas.microsoft.com/office/drawing/2014/main" id="{CD5FB7C7-CD97-554F-9528-260B821760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296" name="Line 27">
                    <a:extLst>
                      <a:ext uri="{FF2B5EF4-FFF2-40B4-BE49-F238E27FC236}">
                        <a16:creationId xmlns:a16="http://schemas.microsoft.com/office/drawing/2014/main" id="{73F94F66-30C4-DD47-A1F3-8FC6B19EB6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297" name="Line 28">
                    <a:extLst>
                      <a:ext uri="{FF2B5EF4-FFF2-40B4-BE49-F238E27FC236}">
                        <a16:creationId xmlns:a16="http://schemas.microsoft.com/office/drawing/2014/main" id="{5CF9459B-BF29-474D-BD49-51BFB74A16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294" name="Line 29">
                  <a:extLst>
                    <a:ext uri="{FF2B5EF4-FFF2-40B4-BE49-F238E27FC236}">
                      <a16:creationId xmlns:a16="http://schemas.microsoft.com/office/drawing/2014/main" id="{C83DFF49-AFA9-B447-8725-97F2F7C26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5" name="Line 30">
                  <a:extLst>
                    <a:ext uri="{FF2B5EF4-FFF2-40B4-BE49-F238E27FC236}">
                      <a16:creationId xmlns:a16="http://schemas.microsoft.com/office/drawing/2014/main" id="{9326AF50-13D7-574E-AFF2-CD2DDBD17B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02" name="Group 35">
                <a:extLst>
                  <a:ext uri="{FF2B5EF4-FFF2-40B4-BE49-F238E27FC236}">
                    <a16:creationId xmlns:a16="http://schemas.microsoft.com/office/drawing/2014/main" id="{22FDE4C6-35BE-AD41-8733-199E0B0C39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9040" y="4319136"/>
                <a:ext cx="1466850" cy="606425"/>
                <a:chOff x="12502" y="21425"/>
                <a:chExt cx="3400" cy="1025"/>
              </a:xfrm>
            </p:grpSpPr>
            <p:sp>
              <p:nvSpPr>
                <p:cNvPr id="303" name="Line 36">
                  <a:extLst>
                    <a:ext uri="{FF2B5EF4-FFF2-40B4-BE49-F238E27FC236}">
                      <a16:creationId xmlns:a16="http://schemas.microsoft.com/office/drawing/2014/main" id="{C65011A2-C10F-4E4E-950F-6344F3BFE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4" name="Freeform 37">
                  <a:extLst>
                    <a:ext uri="{FF2B5EF4-FFF2-40B4-BE49-F238E27FC236}">
                      <a16:creationId xmlns:a16="http://schemas.microsoft.com/office/drawing/2014/main" id="{4BC1F15A-0B55-9B41-BB0E-8078C84DD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05" name="Group 38">
                  <a:extLst>
                    <a:ext uri="{FF2B5EF4-FFF2-40B4-BE49-F238E27FC236}">
                      <a16:creationId xmlns:a16="http://schemas.microsoft.com/office/drawing/2014/main" id="{C74149F6-2BD9-1547-B14C-69B2E641BD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08" name="Line 39">
                    <a:extLst>
                      <a:ext uri="{FF2B5EF4-FFF2-40B4-BE49-F238E27FC236}">
                        <a16:creationId xmlns:a16="http://schemas.microsoft.com/office/drawing/2014/main" id="{59CC4175-88B4-8C40-B032-807D24CE24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09" name="Line 40">
                    <a:extLst>
                      <a:ext uri="{FF2B5EF4-FFF2-40B4-BE49-F238E27FC236}">
                        <a16:creationId xmlns:a16="http://schemas.microsoft.com/office/drawing/2014/main" id="{2A62733E-86E9-C64F-8671-78D818E6BE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06" name="Line 41">
                  <a:extLst>
                    <a:ext uri="{FF2B5EF4-FFF2-40B4-BE49-F238E27FC236}">
                      <a16:creationId xmlns:a16="http://schemas.microsoft.com/office/drawing/2014/main" id="{11893E37-487E-1C43-93FA-50C9B2770C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Line 42">
                  <a:extLst>
                    <a:ext uri="{FF2B5EF4-FFF2-40B4-BE49-F238E27FC236}">
                      <a16:creationId xmlns:a16="http://schemas.microsoft.com/office/drawing/2014/main" id="{30CC5948-C914-3749-A6FB-7CBA6CEFC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310" name="Group 43">
                <a:extLst>
                  <a:ext uri="{FF2B5EF4-FFF2-40B4-BE49-F238E27FC236}">
                    <a16:creationId xmlns:a16="http://schemas.microsoft.com/office/drawing/2014/main" id="{EF1CBAE6-6435-1B41-BF0D-D5BDA59F7D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0153" y="4569961"/>
                <a:ext cx="1466850" cy="606425"/>
                <a:chOff x="12502" y="21425"/>
                <a:chExt cx="3400" cy="1025"/>
              </a:xfrm>
            </p:grpSpPr>
            <p:sp>
              <p:nvSpPr>
                <p:cNvPr id="311" name="Line 44">
                  <a:extLst>
                    <a:ext uri="{FF2B5EF4-FFF2-40B4-BE49-F238E27FC236}">
                      <a16:creationId xmlns:a16="http://schemas.microsoft.com/office/drawing/2014/main" id="{F14701CF-76F1-2A4D-B2B4-A5BD8ECC3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502" y="21425"/>
                  <a:ext cx="288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2" name="Freeform 45">
                  <a:extLst>
                    <a:ext uri="{FF2B5EF4-FFF2-40B4-BE49-F238E27FC236}">
                      <a16:creationId xmlns:a16="http://schemas.microsoft.com/office/drawing/2014/main" id="{731F34A3-5536-D645-BFF8-86128FA9A6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7" y="21438"/>
                  <a:ext cx="3075" cy="987"/>
                </a:xfrm>
                <a:custGeom>
                  <a:avLst/>
                  <a:gdLst>
                    <a:gd name="T0" fmla="*/ 0 w 1845"/>
                    <a:gd name="T1" fmla="*/ 0 h 592"/>
                    <a:gd name="T2" fmla="*/ 305147 w 1845"/>
                    <a:gd name="T3" fmla="*/ 98267 h 592"/>
                    <a:gd name="T4" fmla="*/ 181112 w 1845"/>
                    <a:gd name="T5" fmla="*/ 98267 h 592"/>
                    <a:gd name="T6" fmla="*/ 0 w 1845"/>
                    <a:gd name="T7" fmla="*/ 41006 h 592"/>
                    <a:gd name="T8" fmla="*/ 0 w 1845"/>
                    <a:gd name="T9" fmla="*/ 0 h 5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845" h="592">
                      <a:moveTo>
                        <a:pt x="0" y="0"/>
                      </a:moveTo>
                      <a:lnTo>
                        <a:pt x="1845" y="592"/>
                      </a:lnTo>
                      <a:lnTo>
                        <a:pt x="1095" y="592"/>
                      </a:lnTo>
                      <a:lnTo>
                        <a:pt x="0" y="24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313" name="Group 46">
                  <a:extLst>
                    <a:ext uri="{FF2B5EF4-FFF2-40B4-BE49-F238E27FC236}">
                      <a16:creationId xmlns:a16="http://schemas.microsoft.com/office/drawing/2014/main" id="{85521E25-61DD-F442-81A5-F4A019724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815" y="21425"/>
                  <a:ext cx="2776" cy="913"/>
                  <a:chOff x="12315" y="13225"/>
                  <a:chExt cx="2775" cy="913"/>
                </a:xfrm>
              </p:grpSpPr>
              <p:sp>
                <p:nvSpPr>
                  <p:cNvPr id="316" name="Line 47">
                    <a:extLst>
                      <a:ext uri="{FF2B5EF4-FFF2-40B4-BE49-F238E27FC236}">
                        <a16:creationId xmlns:a16="http://schemas.microsoft.com/office/drawing/2014/main" id="{1A001C50-CAEA-3442-AFBA-E51180AC4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315" y="13225"/>
                    <a:ext cx="1587" cy="513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17" name="Line 48">
                    <a:extLst>
                      <a:ext uri="{FF2B5EF4-FFF2-40B4-BE49-F238E27FC236}">
                        <a16:creationId xmlns:a16="http://schemas.microsoft.com/office/drawing/2014/main" id="{37926C33-0CD4-CD45-BDFA-BADA6AC2CF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3915" y="13737"/>
                    <a:ext cx="1175" cy="40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sysDot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14" name="Line 49">
                  <a:extLst>
                    <a:ext uri="{FF2B5EF4-FFF2-40B4-BE49-F238E27FC236}">
                      <a16:creationId xmlns:a16="http://schemas.microsoft.com/office/drawing/2014/main" id="{2F091D1F-079B-8B42-8F5F-7A038D533A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15" y="21837"/>
                  <a:ext cx="687" cy="2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5" name="Line 50">
                  <a:extLst>
                    <a:ext uri="{FF2B5EF4-FFF2-40B4-BE49-F238E27FC236}">
                      <a16:creationId xmlns:a16="http://schemas.microsoft.com/office/drawing/2014/main" id="{5D3DE632-11F8-E547-996E-81F2B81B1B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15" y="22048"/>
                  <a:ext cx="1175" cy="40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18" name="Line 51">
                <a:extLst>
                  <a:ext uri="{FF2B5EF4-FFF2-40B4-BE49-F238E27FC236}">
                    <a16:creationId xmlns:a16="http://schemas.microsoft.com/office/drawing/2014/main" id="{DB7CC19A-0A6A-DC4D-BED1-5955B59496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30965" y="3646036"/>
                <a:ext cx="2065338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DE6FBFC-B25F-574B-9C74-BFE13D65297A}"/>
                </a:ext>
              </a:extLst>
            </p:cNvPr>
            <p:cNvGrpSpPr/>
            <p:nvPr/>
          </p:nvGrpSpPr>
          <p:grpSpPr>
            <a:xfrm>
              <a:off x="1782990" y="1417186"/>
              <a:ext cx="8797925" cy="2974975"/>
              <a:chOff x="1782990" y="1417186"/>
              <a:chExt cx="8797925" cy="2974975"/>
            </a:xfrm>
          </p:grpSpPr>
          <p:sp>
            <p:nvSpPr>
              <p:cNvPr id="270" name="Line 3">
                <a:extLst>
                  <a:ext uri="{FF2B5EF4-FFF2-40B4-BE49-F238E27FC236}">
                    <a16:creationId xmlns:a16="http://schemas.microsoft.com/office/drawing/2014/main" id="{8578E745-D056-4142-B481-0269A61348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740" y="1966461"/>
                <a:ext cx="2082800" cy="931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4" name="Text Box 7">
                <a:extLst>
                  <a:ext uri="{FF2B5EF4-FFF2-40B4-BE49-F238E27FC236}">
                    <a16:creationId xmlns:a16="http://schemas.microsoft.com/office/drawing/2014/main" id="{275A02AE-605A-8841-9D53-53820A5CF6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840" y="1417186"/>
                <a:ext cx="1042988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sender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Text Box 8">
                <a:extLst>
                  <a:ext uri="{FF2B5EF4-FFF2-40B4-BE49-F238E27FC236}">
                    <a16:creationId xmlns:a16="http://schemas.microsoft.com/office/drawing/2014/main" id="{27A750B8-38FA-9A48-B75F-4D9DAA80B3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67665" y="1417186"/>
                <a:ext cx="1108075" cy="3556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receiver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Line 9">
                <a:extLst>
                  <a:ext uri="{FF2B5EF4-FFF2-40B4-BE49-F238E27FC236}">
                    <a16:creationId xmlns:a16="http://schemas.microsoft.com/office/drawing/2014/main" id="{9EF9145B-0631-6D40-844E-0FEE146AD8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9853" y="1961699"/>
                <a:ext cx="2049462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Line 10">
                <a:extLst>
                  <a:ext uri="{FF2B5EF4-FFF2-40B4-BE49-F238E27FC236}">
                    <a16:creationId xmlns:a16="http://schemas.microsoft.com/office/drawing/2014/main" id="{89818B7B-1767-9D41-8631-8A3B93FF6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6203" y="4093711"/>
                <a:ext cx="20494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Freeform 11">
                <a:extLst>
                  <a:ext uri="{FF2B5EF4-FFF2-40B4-BE49-F238E27FC236}">
                    <a16:creationId xmlns:a16="http://schemas.microsoft.com/office/drawing/2014/main" id="{7C53C3B4-7876-5B43-ABD7-074C37F12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3978" y="1958524"/>
                <a:ext cx="2087562" cy="1169987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9" name="Line 12">
                <a:extLst>
                  <a:ext uri="{FF2B5EF4-FFF2-40B4-BE49-F238E27FC236}">
                    <a16:creationId xmlns:a16="http://schemas.microsoft.com/office/drawing/2014/main" id="{A956E0A5-AC1B-5447-84D9-4593A3E93C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1958524"/>
                <a:ext cx="123825" cy="31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0" name="Line 13">
                <a:extLst>
                  <a:ext uri="{FF2B5EF4-FFF2-40B4-BE49-F238E27FC236}">
                    <a16:creationId xmlns:a16="http://schemas.microsoft.com/office/drawing/2014/main" id="{4E911566-59D1-CB47-B826-2D5CA791D0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9040" y="2202999"/>
                <a:ext cx="1238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1" name="Text Box 14">
                <a:extLst>
                  <a:ext uri="{FF2B5EF4-FFF2-40B4-BE49-F238E27FC236}">
                    <a16:creationId xmlns:a16="http://schemas.microsoft.com/office/drawing/2014/main" id="{445CA97C-CB18-2644-916B-02A60272C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7990" y="2942774"/>
                <a:ext cx="965200" cy="3397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RTT 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2" name="Line 15">
                <a:extLst>
                  <a:ext uri="{FF2B5EF4-FFF2-40B4-BE49-F238E27FC236}">
                    <a16:creationId xmlns:a16="http://schemas.microsoft.com/office/drawing/2014/main" id="{05D08CE0-2B2A-6943-A3AF-E51CE2FDF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2378" y="3253924"/>
                <a:ext cx="9525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Line 16">
                <a:extLst>
                  <a:ext uri="{FF2B5EF4-FFF2-40B4-BE49-F238E27FC236}">
                    <a16:creationId xmlns:a16="http://schemas.microsoft.com/office/drawing/2014/main" id="{E60C4BA4-F185-6C4D-81D1-73276FF1E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7140" y="2225224"/>
                <a:ext cx="1588" cy="7762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4" name="Text Box 17">
                <a:extLst>
                  <a:ext uri="{FF2B5EF4-FFF2-40B4-BE49-F238E27FC236}">
                    <a16:creationId xmlns:a16="http://schemas.microsoft.com/office/drawing/2014/main" id="{2D2A4BCC-1CF4-BE4F-9159-6547BADEC7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2990" y="2041074"/>
                <a:ext cx="2740025" cy="354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transmitted, t = L / R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5" name="Line 18">
                <a:extLst>
                  <a:ext uri="{FF2B5EF4-FFF2-40B4-BE49-F238E27FC236}">
                    <a16:creationId xmlns:a16="http://schemas.microsoft.com/office/drawing/2014/main" id="{7DA72F70-6275-E44B-B3B2-867A077BBE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69315" y="2884036"/>
                <a:ext cx="1254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6" name="Text Box 19">
                <a:extLst>
                  <a:ext uri="{FF2B5EF4-FFF2-40B4-BE49-F238E27FC236}">
                    <a16:creationId xmlns:a16="http://schemas.microsoft.com/office/drawing/2014/main" id="{090538B9-64B8-8249-A097-902A990BD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5515" y="2706236"/>
                <a:ext cx="2641600" cy="355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first packet bit arrives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Line 20">
                <a:extLst>
                  <a:ext uri="{FF2B5EF4-FFF2-40B4-BE49-F238E27FC236}">
                    <a16:creationId xmlns:a16="http://schemas.microsoft.com/office/drawing/2014/main" id="{43859A12-C8B1-7F4C-996B-A2335F971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91540" y="3134861"/>
                <a:ext cx="1190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8" name="Text Box 21">
                <a:extLst>
                  <a:ext uri="{FF2B5EF4-FFF2-40B4-BE49-F238E27FC236}">
                    <a16:creationId xmlns:a16="http://schemas.microsoft.com/office/drawing/2014/main" id="{D5887813-0036-6B4B-A7D4-5F561E3F1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50278" y="2958649"/>
                <a:ext cx="3581400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packet bit arrives, send ACK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22">
                <a:extLst>
                  <a:ext uri="{FF2B5EF4-FFF2-40B4-BE49-F238E27FC236}">
                    <a16:creationId xmlns:a16="http://schemas.microsoft.com/office/drawing/2014/main" id="{FCD4E8AC-1B13-DA41-948F-91A838649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0628" y="3750811"/>
                <a:ext cx="2635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ACK arrives, send next </a:t>
                </a:r>
              </a:p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packet, t = RTT + L / R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Freeform 31">
                <a:extLst>
                  <a:ext uri="{FF2B5EF4-FFF2-40B4-BE49-F238E27FC236}">
                    <a16:creationId xmlns:a16="http://schemas.microsoft.com/office/drawing/2014/main" id="{F38321EB-FAE2-904A-9B81-21D0186CBC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210936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Freeform 32">
                <a:extLst>
                  <a:ext uri="{FF2B5EF4-FFF2-40B4-BE49-F238E27FC236}">
                    <a16:creationId xmlns:a16="http://schemas.microsoft.com/office/drawing/2014/main" id="{FBE57882-6BB0-FB42-8297-3020DB77F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740" y="2461761"/>
                <a:ext cx="2087563" cy="1168400"/>
              </a:xfrm>
              <a:custGeom>
                <a:avLst/>
                <a:gdLst>
                  <a:gd name="T0" fmla="*/ 0 w 2902"/>
                  <a:gd name="T1" fmla="*/ 0 h 1185"/>
                  <a:gd name="T2" fmla="*/ 2147483647 w 2902"/>
                  <a:gd name="T3" fmla="*/ 2147483647 h 1185"/>
                  <a:gd name="T4" fmla="*/ 2147483647 w 2902"/>
                  <a:gd name="T5" fmla="*/ 2147483647 h 1185"/>
                  <a:gd name="T6" fmla="*/ 0 w 2902"/>
                  <a:gd name="T7" fmla="*/ 2147483647 h 1185"/>
                  <a:gd name="T8" fmla="*/ 0 w 2902"/>
                  <a:gd name="T9" fmla="*/ 0 h 11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02" h="1185">
                    <a:moveTo>
                      <a:pt x="0" y="0"/>
                    </a:moveTo>
                    <a:lnTo>
                      <a:pt x="2895" y="937"/>
                    </a:lnTo>
                    <a:lnTo>
                      <a:pt x="2902" y="1185"/>
                    </a:lnTo>
                    <a:lnTo>
                      <a:pt x="0" y="2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33">
                <a:extLst>
                  <a:ext uri="{FF2B5EF4-FFF2-40B4-BE49-F238E27FC236}">
                    <a16:creationId xmlns:a16="http://schemas.microsoft.com/office/drawing/2014/main" id="{FEACB0C4-D684-9C47-A7A0-8FB12C2D6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142799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34">
                <a:extLst>
                  <a:ext uri="{FF2B5EF4-FFF2-40B4-BE49-F238E27FC236}">
                    <a16:creationId xmlns:a16="http://schemas.microsoft.com/office/drawing/2014/main" id="{B381B3DB-0359-7246-93D3-750B1DF800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26203" y="3393624"/>
                <a:ext cx="2065337" cy="931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52">
                <a:extLst>
                  <a:ext uri="{FF2B5EF4-FFF2-40B4-BE49-F238E27FC236}">
                    <a16:creationId xmlns:a16="http://schemas.microsoft.com/office/drawing/2014/main" id="{7C41A37A-EA25-6B42-B8A7-D7B83D3352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7103" y="3212649"/>
                <a:ext cx="3833812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2</a:t>
                </a:r>
                <a:r>
                  <a:rPr kumimoji="0" lang="en-US" altLang="en-US" sz="16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nd</a:t>
                </a:r>
                <a:r>
                  <a:rPr kumimoji="0" lang="en-US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Line 53">
                <a:extLst>
                  <a:ext uri="{FF2B5EF4-FFF2-40B4-BE49-F238E27FC236}">
                    <a16:creationId xmlns:a16="http://schemas.microsoft.com/office/drawing/2014/main" id="{87E7DB36-E98C-7E44-A72B-F7EAC66CB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691540" y="3371399"/>
                <a:ext cx="11271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Line 54">
                <a:extLst>
                  <a:ext uri="{FF2B5EF4-FFF2-40B4-BE49-F238E27FC236}">
                    <a16:creationId xmlns:a16="http://schemas.microsoft.com/office/drawing/2014/main" id="{6F1B7C9A-215A-474C-BA01-5D7C97271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02653" y="3623811"/>
                <a:ext cx="1127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Text Box 55">
                <a:extLst>
                  <a:ext uri="{FF2B5EF4-FFF2-40B4-BE49-F238E27FC236}">
                    <a16:creationId xmlns:a16="http://schemas.microsoft.com/office/drawing/2014/main" id="{2CD16A00-05F1-344E-A3E7-C5304F7F92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42340" y="3446011"/>
                <a:ext cx="3838575" cy="384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last bit of 3</a:t>
                </a:r>
                <a:r>
                  <a:rPr kumimoji="0" lang="en-US" altLang="en-US" sz="16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rd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packet arrives, send ACK</a:t>
                </a:r>
                <a:endPara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6176C9-7176-F240-9157-3D2494A14415}"/>
              </a:ext>
            </a:extLst>
          </p:cNvPr>
          <p:cNvGrpSpPr/>
          <p:nvPr/>
        </p:nvGrpSpPr>
        <p:grpSpPr>
          <a:xfrm>
            <a:off x="6955065" y="4341361"/>
            <a:ext cx="3460750" cy="1145039"/>
            <a:chOff x="6955065" y="4341361"/>
            <a:chExt cx="3460750" cy="1145039"/>
          </a:xfrm>
        </p:grpSpPr>
        <p:sp>
          <p:nvSpPr>
            <p:cNvPr id="323" name="Text Box 57">
              <a:extLst>
                <a:ext uri="{FF2B5EF4-FFF2-40B4-BE49-F238E27FC236}">
                  <a16:creationId xmlns:a16="http://schemas.microsoft.com/office/drawing/2014/main" id="{FB511FDF-D49A-204F-9558-B726F99E6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5065" y="4341361"/>
              <a:ext cx="34607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3-packet pipelining increases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utilization by a factor of 3!</a:t>
              </a:r>
            </a:p>
          </p:txBody>
        </p:sp>
        <p:sp>
          <p:nvSpPr>
            <p:cNvPr id="324" name="Line 58">
              <a:extLst>
                <a:ext uri="{FF2B5EF4-FFF2-40B4-BE49-F238E27FC236}">
                  <a16:creationId xmlns:a16="http://schemas.microsoft.com/office/drawing/2014/main" id="{D6D6E111-408F-FB4E-BDCF-4A37A9DB3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8840" y="5009699"/>
              <a:ext cx="1360" cy="47670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aphicFrame>
        <p:nvGraphicFramePr>
          <p:cNvPr id="325" name="Object 61">
            <a:extLst>
              <a:ext uri="{FF2B5EF4-FFF2-40B4-BE49-F238E27FC236}">
                <a16:creationId xmlns:a16="http://schemas.microsoft.com/office/drawing/2014/main" id="{A3FC3780-5690-F049-A6E0-28EEB6C29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665" y="5276399"/>
          <a:ext cx="6748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Picture" r:id="rId4" imgW="2578100" imgH="355600" progId="Word.Picture.8">
                  <p:embed/>
                </p:oleObj>
              </mc:Choice>
              <mc:Fallback>
                <p:oleObj name="Picture" r:id="rId4" imgW="2578100" imgH="355600" progId="Word.Picture.8">
                  <p:embed/>
                  <p:pic>
                    <p:nvPicPr>
                      <p:cNvPr id="325" name="Object 61">
                        <a:extLst>
                          <a:ext uri="{FF2B5EF4-FFF2-40B4-BE49-F238E27FC236}">
                            <a16:creationId xmlns:a16="http://schemas.microsoft.com/office/drawing/2014/main" id="{A3FC3780-5690-F049-A6E0-28EEB6C29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665" y="5276399"/>
                        <a:ext cx="6748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Slide Number Placeholder 2">
            <a:extLst>
              <a:ext uri="{FF2B5EF4-FFF2-40B4-BE49-F238E27FC236}">
                <a16:creationId xmlns:a16="http://schemas.microsoft.com/office/drawing/2014/main" id="{5140CCE3-35CF-C249-B39A-9608764C9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7A046D-38A0-4C4D-89C5-98A73D6176B8}"/>
              </a:ext>
            </a:extLst>
          </p:cNvPr>
          <p:cNvSpPr/>
          <p:nvPr/>
        </p:nvSpPr>
        <p:spPr>
          <a:xfrm>
            <a:off x="2766060" y="3200400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D02EA8C-0D47-4345-907B-176DCE82FE33}"/>
              </a:ext>
            </a:extLst>
          </p:cNvPr>
          <p:cNvSpPr txBox="1">
            <a:spLocks noChangeArrowheads="1"/>
          </p:cNvSpPr>
          <p:nvPr/>
        </p:nvSpPr>
        <p:spPr>
          <a:xfrm>
            <a:off x="938540" y="1295239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</a:t>
            </a:r>
            <a:r>
              <a:rPr kumimoji="0" lang="en-US" altLang="ja-JP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unACKed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8" name="Picture 4" descr="gbn_seqnum">
            <a:extLst>
              <a:ext uri="{FF2B5EF4-FFF2-40B4-BE49-F238E27FC236}">
                <a16:creationId xmlns:a16="http://schemas.microsoft.com/office/drawing/2014/main" id="{7F787B9F-F0D5-184B-849D-6DD1215CE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751" y="2576024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5CC992CE-9CC7-5B4F-A0DC-4AE1FB2B5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835" y="4782281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FDEE9FF9-C882-024E-8974-9BAEDEEE0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receiver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D350FA-D6D7-FD41-A9BE-7C8ADB1B89FE}"/>
              </a:ext>
            </a:extLst>
          </p:cNvPr>
          <p:cNvSpPr txBox="1">
            <a:spLocks noChangeArrowheads="1"/>
          </p:cNvSpPr>
          <p:nvPr/>
        </p:nvSpPr>
        <p:spPr>
          <a:xfrm>
            <a:off x="803389" y="1374775"/>
            <a:ext cx="10318069" cy="2854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ACK-only: always send ACK for correctly-received packet so far, with highest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seq #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generate duplicate 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need only remember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rcv_base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receipt of out-of-order packet: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discard (don’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buffer) or buffer: an implementation decision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re-ACK pkt with highest in-order seq #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1F1563-4EE6-624A-B419-51472DAFC422}"/>
              </a:ext>
            </a:extLst>
          </p:cNvPr>
          <p:cNvGrpSpPr/>
          <p:nvPr/>
        </p:nvGrpSpPr>
        <p:grpSpPr>
          <a:xfrm>
            <a:off x="965200" y="4368800"/>
            <a:ext cx="10131689" cy="2135212"/>
            <a:chOff x="965200" y="4368800"/>
            <a:chExt cx="10131689" cy="21352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C749AC-5A6B-CE44-BD87-CDEAD30D68DC}"/>
                </a:ext>
              </a:extLst>
            </p:cNvPr>
            <p:cNvSpPr/>
            <p:nvPr/>
          </p:nvSpPr>
          <p:spPr>
            <a:xfrm>
              <a:off x="2412281" y="487799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7AB02A-A4B7-9D4F-A1D7-19D810FD4F54}"/>
                </a:ext>
              </a:extLst>
            </p:cNvPr>
            <p:cNvSpPr/>
            <p:nvPr/>
          </p:nvSpPr>
          <p:spPr>
            <a:xfrm>
              <a:off x="2603500" y="4878537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FBB702-FA2B-A04A-B08F-95DFA12C7EDD}"/>
                </a:ext>
              </a:extLst>
            </p:cNvPr>
            <p:cNvSpPr/>
            <p:nvPr/>
          </p:nvSpPr>
          <p:spPr>
            <a:xfrm>
              <a:off x="2777467" y="4879975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C745A3-C7DB-3942-A271-0A92B4788494}"/>
                </a:ext>
              </a:extLst>
            </p:cNvPr>
            <p:cNvSpPr/>
            <p:nvPr/>
          </p:nvSpPr>
          <p:spPr>
            <a:xfrm>
              <a:off x="2951434" y="487823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42AB67-120B-794E-928E-64266D32C52D}"/>
                </a:ext>
              </a:extLst>
            </p:cNvPr>
            <p:cNvSpPr/>
            <p:nvPr/>
          </p:nvSpPr>
          <p:spPr>
            <a:xfrm>
              <a:off x="3125401" y="4879676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626C37-8D68-3743-89DE-5821F910BA38}"/>
                </a:ext>
              </a:extLst>
            </p:cNvPr>
            <p:cNvSpPr/>
            <p:nvPr/>
          </p:nvSpPr>
          <p:spPr>
            <a:xfrm>
              <a:off x="3312307" y="4876800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13FA41E-5B3A-9E42-85D0-F244A9CA09BA}"/>
                </a:ext>
              </a:extLst>
            </p:cNvPr>
            <p:cNvSpPr/>
            <p:nvPr/>
          </p:nvSpPr>
          <p:spPr>
            <a:xfrm>
              <a:off x="4042679" y="487709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459346-9ED9-4045-B9EF-F21C877F5C71}"/>
                </a:ext>
              </a:extLst>
            </p:cNvPr>
            <p:cNvSpPr/>
            <p:nvPr/>
          </p:nvSpPr>
          <p:spPr>
            <a:xfrm>
              <a:off x="4216646" y="48773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135D84-780D-1C4B-B705-7166D92BFCB2}"/>
                </a:ext>
              </a:extLst>
            </p:cNvPr>
            <p:cNvSpPr/>
            <p:nvPr/>
          </p:nvSpPr>
          <p:spPr>
            <a:xfrm>
              <a:off x="4394926" y="4877695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C92DF50-BC76-3348-AFB6-0E120E535E9F}"/>
                </a:ext>
              </a:extLst>
            </p:cNvPr>
            <p:cNvSpPr/>
            <p:nvPr/>
          </p:nvSpPr>
          <p:spPr>
            <a:xfrm>
              <a:off x="4573204" y="48770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359C03-4942-1F4E-9943-A4770ABD7A5C}"/>
                </a:ext>
              </a:extLst>
            </p:cNvPr>
            <p:cNvSpPr/>
            <p:nvPr/>
          </p:nvSpPr>
          <p:spPr>
            <a:xfrm>
              <a:off x="4738544" y="488260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FB1D15-C716-6642-9A8C-FF574649B132}"/>
                </a:ext>
              </a:extLst>
            </p:cNvPr>
            <p:cNvSpPr txBox="1"/>
            <p:nvPr/>
          </p:nvSpPr>
          <p:spPr>
            <a:xfrm>
              <a:off x="3200400" y="587872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rcv_base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FDA1BD1-92DD-964D-A4AD-4395424A812F}"/>
                </a:ext>
              </a:extLst>
            </p:cNvPr>
            <p:cNvCxnSpPr/>
            <p:nvPr/>
          </p:nvCxnSpPr>
          <p:spPr>
            <a:xfrm flipV="1">
              <a:off x="3340100" y="5523122"/>
              <a:ext cx="0" cy="4699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4D852D-4652-CD46-A032-5387C52666B7}"/>
                </a:ext>
              </a:extLst>
            </p:cNvPr>
            <p:cNvGrpSpPr/>
            <p:nvPr/>
          </p:nvGrpSpPr>
          <p:grpSpPr>
            <a:xfrm>
              <a:off x="7035081" y="4522877"/>
              <a:ext cx="4061808" cy="1981135"/>
              <a:chOff x="7797081" y="4179977"/>
              <a:chExt cx="4061808" cy="198113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E499E9-05E0-2848-A525-BB3AC2E78B77}"/>
                  </a:ext>
                </a:extLst>
              </p:cNvPr>
              <p:cNvSpPr/>
              <p:nvPr/>
            </p:nvSpPr>
            <p:spPr>
              <a:xfrm>
                <a:off x="7797081" y="4179977"/>
                <a:ext cx="81951" cy="5952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E59F90-0AC1-D949-8CB5-B7E829DBDF1B}"/>
                  </a:ext>
                </a:extLst>
              </p:cNvPr>
              <p:cNvSpPr/>
              <p:nvPr/>
            </p:nvSpPr>
            <p:spPr>
              <a:xfrm>
                <a:off x="7797081" y="5565889"/>
                <a:ext cx="81951" cy="5952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5C9899-6096-4643-8719-DE793696866F}"/>
                  </a:ext>
                </a:extLst>
              </p:cNvPr>
              <p:cNvSpPr txBox="1"/>
              <p:nvPr/>
            </p:nvSpPr>
            <p:spPr>
              <a:xfrm>
                <a:off x="8089900" y="4279900"/>
                <a:ext cx="209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 and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F847CB-3827-2544-8543-6EF3912864FB}"/>
                  </a:ext>
                </a:extLst>
              </p:cNvPr>
              <p:cNvSpPr txBox="1"/>
              <p:nvPr/>
            </p:nvSpPr>
            <p:spPr>
              <a:xfrm>
                <a:off x="8115300" y="4965700"/>
                <a:ext cx="3743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Out-of-order: received but not 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9AF6502-A49B-FB42-8066-694FB04355A3}"/>
                  </a:ext>
                </a:extLst>
              </p:cNvPr>
              <p:cNvSpPr txBox="1"/>
              <p:nvPr/>
            </p:nvSpPr>
            <p:spPr>
              <a:xfrm>
                <a:off x="8089900" y="5664200"/>
                <a:ext cx="138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 received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E8A9EC-F9D6-AD41-BDA3-40B447572E22}"/>
                </a:ext>
              </a:extLst>
            </p:cNvPr>
            <p:cNvSpPr txBox="1"/>
            <p:nvPr/>
          </p:nvSpPr>
          <p:spPr>
            <a:xfrm>
              <a:off x="965200" y="4368800"/>
              <a:ext cx="5419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 view of sequence number space: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6C7DB5-7268-0B44-A56E-B28CC92134BC}"/>
                </a:ext>
              </a:extLst>
            </p:cNvPr>
            <p:cNvSpPr/>
            <p:nvPr/>
          </p:nvSpPr>
          <p:spPr>
            <a:xfrm>
              <a:off x="7043594" y="5225507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A046972-9F03-F944-BC25-0B2150456151}"/>
                </a:ext>
              </a:extLst>
            </p:cNvPr>
            <p:cNvSpPr/>
            <p:nvPr/>
          </p:nvSpPr>
          <p:spPr>
            <a:xfrm>
              <a:off x="38558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2CC5FA3-3D8B-6548-BA93-1DA3D5DF3E6E}"/>
                </a:ext>
              </a:extLst>
            </p:cNvPr>
            <p:cNvSpPr/>
            <p:nvPr/>
          </p:nvSpPr>
          <p:spPr>
            <a:xfrm>
              <a:off x="35002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B5F6F20-040F-1941-B33E-7134B25528B8}"/>
                </a:ext>
              </a:extLst>
            </p:cNvPr>
            <p:cNvSpPr/>
            <p:nvPr/>
          </p:nvSpPr>
          <p:spPr>
            <a:xfrm>
              <a:off x="368444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7974E79-9D0E-3745-ABD9-0984B3110ABE}"/>
                </a:ext>
              </a:extLst>
            </p:cNvPr>
            <p:cNvSpPr txBox="1"/>
            <p:nvPr/>
          </p:nvSpPr>
          <p:spPr>
            <a:xfrm>
              <a:off x="18923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2C8E0E-B0A1-2140-BDEC-22D5E69331DA}"/>
                </a:ext>
              </a:extLst>
            </p:cNvPr>
            <p:cNvSpPr txBox="1"/>
            <p:nvPr/>
          </p:nvSpPr>
          <p:spPr>
            <a:xfrm>
              <a:off x="48768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2">
            <a:extLst>
              <a:ext uri="{FF2B5EF4-FFF2-40B4-BE49-F238E27FC236}">
                <a16:creationId xmlns:a16="http://schemas.microsoft.com/office/drawing/2014/main" id="{D2730539-5138-AA4F-8FB6-75E508098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 in action</a:t>
            </a:r>
            <a:endParaRPr lang="en-US" sz="4400" dirty="0"/>
          </a:p>
        </p:txBody>
      </p:sp>
      <p:sp>
        <p:nvSpPr>
          <p:cNvPr id="108" name="Text Box 4">
            <a:extLst>
              <a:ext uri="{FF2B5EF4-FFF2-40B4-BE49-F238E27FC236}">
                <a16:creationId xmlns:a16="http://schemas.microsoft.com/office/drawing/2014/main" id="{78073BDB-A57A-A349-BAC2-3E6F651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:a16="http://schemas.microsoft.com/office/drawing/2014/main" id="{551532E5-B9F6-D645-BA17-1BDC2A81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10" name="Text Box 6">
            <a:extLst>
              <a:ext uri="{FF2B5EF4-FFF2-40B4-BE49-F238E27FC236}">
                <a16:creationId xmlns:a16="http://schemas.microsoft.com/office/drawing/2014/main" id="{A94628DF-42AC-0E4A-B609-2C56040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11" name="Line 14">
            <a:extLst>
              <a:ext uri="{FF2B5EF4-FFF2-40B4-BE49-F238E27FC236}">
                <a16:creationId xmlns:a16="http://schemas.microsoft.com/office/drawing/2014/main" id="{3E685DEE-2DB5-5740-BE6F-2C74E54E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2" name="Text Box 15">
            <a:extLst>
              <a:ext uri="{FF2B5EF4-FFF2-40B4-BE49-F238E27FC236}">
                <a16:creationId xmlns:a16="http://schemas.microsoft.com/office/drawing/2014/main" id="{AF86798F-8D3B-3F46-8E9A-88A423CB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1973262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964FE54C-5448-C540-B538-09B51BB4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4713287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pkt5</a:t>
            </a:r>
          </a:p>
        </p:txBody>
      </p:sp>
      <p:sp>
        <p:nvSpPr>
          <p:cNvPr id="121" name="Line 17">
            <a:extLst>
              <a:ext uri="{FF2B5EF4-FFF2-40B4-BE49-F238E27FC236}">
                <a16:creationId xmlns:a16="http://schemas.microsoft.com/office/drawing/2014/main" id="{E56FB9D2-45AC-5443-AEF4-39148B03D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1492D2-F443-DF42-B594-B3FB06C15EF0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B2FE61CD-8B0C-B642-BB41-80A1601F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228455C5-D681-384D-AD76-D61774E5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Line 12">
              <a:extLst>
                <a:ext uri="{FF2B5EF4-FFF2-40B4-BE49-F238E27FC236}">
                  <a16:creationId xmlns:a16="http://schemas.microsoft.com/office/drawing/2014/main" id="{465896CF-249D-3347-9172-240118A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id="{6D003599-FAD5-2A43-BCF2-8C9D5635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19">
              <a:extLst>
                <a:ext uri="{FF2B5EF4-FFF2-40B4-BE49-F238E27FC236}">
                  <a16:creationId xmlns:a16="http://schemas.microsoft.com/office/drawing/2014/main" id="{6FFC0E8C-8B36-B744-B255-B1213F7C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3" name="Text Box 20">
              <a:extLst>
                <a:ext uri="{FF2B5EF4-FFF2-40B4-BE49-F238E27FC236}">
                  <a16:creationId xmlns:a16="http://schemas.microsoft.com/office/drawing/2014/main" id="{999FCA58-CB9B-B749-BA08-25AB40AC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124" name="Line 21">
            <a:extLst>
              <a:ext uri="{FF2B5EF4-FFF2-40B4-BE49-F238E27FC236}">
                <a16:creationId xmlns:a16="http://schemas.microsoft.com/office/drawing/2014/main" id="{82EB3AA5-A272-9741-98D1-88E47FAB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E42793DA-B54F-8A4A-B169-AADC48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F496288B-3032-8C46-B36C-DC6EE518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7" name="Line 26">
            <a:extLst>
              <a:ext uri="{FF2B5EF4-FFF2-40B4-BE49-F238E27FC236}">
                <a16:creationId xmlns:a16="http://schemas.microsoft.com/office/drawing/2014/main" id="{567E0CBA-D560-7142-9ABA-AC076E08A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A4268D-2918-6446-A65A-828C5CA72DEE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114" name="Picture 34" descr="alarm_clock_ringing">
              <a:extLst>
                <a:ext uri="{FF2B5EF4-FFF2-40B4-BE49-F238E27FC236}">
                  <a16:creationId xmlns:a16="http://schemas.microsoft.com/office/drawing/2014/main" id="{6923BC91-E9C5-D049-B59C-D41625176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35">
              <a:extLst>
                <a:ext uri="{FF2B5EF4-FFF2-40B4-BE49-F238E27FC236}">
                  <a16:creationId xmlns:a16="http://schemas.microsoft.com/office/drawing/2014/main" id="{171ECC6D-E77E-7541-880B-B7D3C99D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128" name="Group 29">
              <a:extLst>
                <a:ext uri="{FF2B5EF4-FFF2-40B4-BE49-F238E27FC236}">
                  <a16:creationId xmlns:a16="http://schemas.microsoft.com/office/drawing/2014/main" id="{CCD75B32-9279-9249-845C-EEAC69B5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968CAD8F-1975-844E-A2BC-06214EDA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31">
                <a:extLst>
                  <a:ext uri="{FF2B5EF4-FFF2-40B4-BE49-F238E27FC236}">
                    <a16:creationId xmlns:a16="http://schemas.microsoft.com/office/drawing/2014/main" id="{46F70D7C-544C-D549-80EC-BBE79134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:a16="http://schemas.microsoft.com/office/drawing/2014/main" id="{7CCD21DE-7848-8E49-8DFB-3B7580C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3C2478-ADE4-9940-A00F-07B0A8A168AB}"/>
              </a:ext>
            </a:extLst>
          </p:cNvPr>
          <p:cNvGrpSpPr/>
          <p:nvPr/>
        </p:nvGrpSpPr>
        <p:grpSpPr>
          <a:xfrm>
            <a:off x="6061075" y="4884737"/>
            <a:ext cx="2114550" cy="1179513"/>
            <a:chOff x="6061075" y="4884737"/>
            <a:chExt cx="2114550" cy="1179513"/>
          </a:xfrm>
        </p:grpSpPr>
        <p:sp>
          <p:nvSpPr>
            <p:cNvPr id="132" name="Line 37">
              <a:extLst>
                <a:ext uri="{FF2B5EF4-FFF2-40B4-BE49-F238E27FC236}">
                  <a16:creationId xmlns:a16="http://schemas.microsoft.com/office/drawing/2014/main" id="{87F3997F-AC6F-E94C-BDDA-D675458BE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4884737"/>
              <a:ext cx="2100263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Line 38">
              <a:extLst>
                <a:ext uri="{FF2B5EF4-FFF2-40B4-BE49-F238E27FC236}">
                  <a16:creationId xmlns:a16="http://schemas.microsoft.com/office/drawing/2014/main" id="{F145FE1E-AA9A-9247-82EE-3228DB0DB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425" y="51292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Line 39">
              <a:extLst>
                <a:ext uri="{FF2B5EF4-FFF2-40B4-BE49-F238E27FC236}">
                  <a16:creationId xmlns:a16="http://schemas.microsoft.com/office/drawing/2014/main" id="{A6917865-5501-404F-B05D-FD50B31DA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5362575"/>
              <a:ext cx="2101850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Line 40">
              <a:extLst>
                <a:ext uri="{FF2B5EF4-FFF2-40B4-BE49-F238E27FC236}">
                  <a16:creationId xmlns:a16="http://schemas.microsoft.com/office/drawing/2014/main" id="{C1F71149-521E-A245-80B1-E26288E6E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4250" y="5595937"/>
              <a:ext cx="2100262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6" name="Text Box 41">
            <a:extLst>
              <a:ext uri="{FF2B5EF4-FFF2-40B4-BE49-F238E27FC236}">
                <a16:creationId xmlns:a16="http://schemas.microsoft.com/office/drawing/2014/main" id="{C2E1F2DD-A0AF-3A4F-84ED-5EB921B7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7" y="349726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37" name="Text Box 42">
            <a:extLst>
              <a:ext uri="{FF2B5EF4-FFF2-40B4-BE49-F238E27FC236}">
                <a16:creationId xmlns:a16="http://schemas.microsoft.com/office/drawing/2014/main" id="{9460E1DE-6181-0944-8A7F-243E2C949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4987" y="401796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38" name="Text Box 43">
            <a:extLst>
              <a:ext uri="{FF2B5EF4-FFF2-40B4-BE49-F238E27FC236}">
                <a16:creationId xmlns:a16="http://schemas.microsoft.com/office/drawing/2014/main" id="{9372D8AC-242E-6F41-B4F3-7282D16B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5172075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pkt5, deliver, send ack5</a:t>
            </a:r>
          </a:p>
        </p:txBody>
      </p:sp>
      <p:sp>
        <p:nvSpPr>
          <p:cNvPr id="139" name="Text Box 44">
            <a:extLst>
              <a:ext uri="{FF2B5EF4-FFF2-40B4-BE49-F238E27FC236}">
                <a16:creationId xmlns:a16="http://schemas.microsoft.com/office/drawing/2014/main" id="{3FF05DAC-881F-5A4C-85B0-7DEC9D87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7" y="4000500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ignore duplicate ACK</a:t>
            </a:r>
          </a:p>
        </p:txBody>
      </p:sp>
      <p:sp>
        <p:nvSpPr>
          <p:cNvPr id="143" name="Text Box 59">
            <a:extLst>
              <a:ext uri="{FF2B5EF4-FFF2-40B4-BE49-F238E27FC236}">
                <a16:creationId xmlns:a16="http://schemas.microsoft.com/office/drawing/2014/main" id="{FB2F6CDE-F6A8-F844-B10B-58975059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DE7CA-1E78-DA4A-AE1B-74DF7C479CF1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931A5080-440D-784B-A586-03D399A7E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141" name="Rectangle 60">
                <a:extLst>
                  <a:ext uri="{FF2B5EF4-FFF2-40B4-BE49-F238E27FC236}">
                    <a16:creationId xmlns:a16="http://schemas.microsoft.com/office/drawing/2014/main" id="{B26ABC90-7E5F-8A4E-8270-EAE55461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:a16="http://schemas.microsoft.com/office/drawing/2014/main" id="{7BFA6562-0DAC-EB45-9C52-212661A4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4" name="Group 67">
              <a:extLst>
                <a:ext uri="{FF2B5EF4-FFF2-40B4-BE49-F238E27FC236}">
                  <a16:creationId xmlns:a16="http://schemas.microsoft.com/office/drawing/2014/main" id="{58213E82-566B-494B-9703-4038DD2E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145" name="Rectangle 68">
                <a:extLst>
                  <a:ext uri="{FF2B5EF4-FFF2-40B4-BE49-F238E27FC236}">
                    <a16:creationId xmlns:a16="http://schemas.microsoft.com/office/drawing/2014/main" id="{4568CC56-ACBD-D74D-BF0B-726A16BC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Text Box 69">
                <a:extLst>
                  <a:ext uri="{FF2B5EF4-FFF2-40B4-BE49-F238E27FC236}">
                    <a16:creationId xmlns:a16="http://schemas.microsoft.com/office/drawing/2014/main" id="{407928DF-AB75-9C4A-93E1-B6C00F1ED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7" name="Group 70">
              <a:extLst>
                <a:ext uri="{FF2B5EF4-FFF2-40B4-BE49-F238E27FC236}">
                  <a16:creationId xmlns:a16="http://schemas.microsoft.com/office/drawing/2014/main" id="{00B20D72-C787-994E-A325-6842B81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148" name="Rectangle 71">
                <a:extLst>
                  <a:ext uri="{FF2B5EF4-FFF2-40B4-BE49-F238E27FC236}">
                    <a16:creationId xmlns:a16="http://schemas.microsoft.com/office/drawing/2014/main" id="{CB23F592-B205-C747-BC5C-8DED1F25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9" name="Text Box 72">
                <a:extLst>
                  <a:ext uri="{FF2B5EF4-FFF2-40B4-BE49-F238E27FC236}">
                    <a16:creationId xmlns:a16="http://schemas.microsoft.com/office/drawing/2014/main" id="{3023C1E8-641E-D34A-BDDD-05F2D4DF4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50" name="Group 73">
              <a:extLst>
                <a:ext uri="{FF2B5EF4-FFF2-40B4-BE49-F238E27FC236}">
                  <a16:creationId xmlns:a16="http://schemas.microsoft.com/office/drawing/2014/main" id="{40BB12DF-C4A4-6A41-A0BD-D8F19F8C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151" name="Rectangle 74">
                <a:extLst>
                  <a:ext uri="{FF2B5EF4-FFF2-40B4-BE49-F238E27FC236}">
                    <a16:creationId xmlns:a16="http://schemas.microsoft.com/office/drawing/2014/main" id="{89CB1498-6077-D041-AC57-35BA218C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 Box 75">
                <a:extLst>
                  <a:ext uri="{FF2B5EF4-FFF2-40B4-BE49-F238E27FC236}">
                    <a16:creationId xmlns:a16="http://schemas.microsoft.com/office/drawing/2014/main" id="{51265616-94AA-1940-B75F-94B688FDD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FA832-3142-3345-8926-97B188BFCE5C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153" name="Rectangle 79">
              <a:extLst>
                <a:ext uri="{FF2B5EF4-FFF2-40B4-BE49-F238E27FC236}">
                  <a16:creationId xmlns:a16="http://schemas.microsoft.com/office/drawing/2014/main" id="{136FFCEA-08CB-4B46-986C-2B7FBEB6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DC4FE7-5ADF-3340-99A4-F8E562CC9D77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113" name="Text Box 22">
                <a:extLst>
                  <a:ext uri="{FF2B5EF4-FFF2-40B4-BE49-F238E27FC236}">
                    <a16:creationId xmlns:a16="http://schemas.microsoft.com/office/drawing/2014/main" id="{E3AAA9D4-24A2-9445-B632-A99BE73D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ack0, send pkt4</a:t>
                </a:r>
              </a:p>
            </p:txBody>
          </p:sp>
          <p:sp>
            <p:nvSpPr>
              <p:cNvPr id="154" name="Text Box 80">
                <a:extLst>
                  <a:ext uri="{FF2B5EF4-FFF2-40B4-BE49-F238E27FC236}">
                    <a16:creationId xmlns:a16="http://schemas.microsoft.com/office/drawing/2014/main" id="{60379420-DE18-E947-A726-0A6ECF67B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9BB31-73E3-7544-97DE-32AB0574DD7B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158" name="Group 85">
              <a:extLst>
                <a:ext uri="{FF2B5EF4-FFF2-40B4-BE49-F238E27FC236}">
                  <a16:creationId xmlns:a16="http://schemas.microsoft.com/office/drawing/2014/main" id="{03417B8E-F478-8C46-B780-7DF3A846A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:a16="http://schemas.microsoft.com/office/drawing/2014/main" id="{51D5A277-3EBC-904A-AC8D-23CF45D5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Text Box 87">
                <a:extLst>
                  <a:ext uri="{FF2B5EF4-FFF2-40B4-BE49-F238E27FC236}">
                    <a16:creationId xmlns:a16="http://schemas.microsoft.com/office/drawing/2014/main" id="{B4DADF2A-5673-3046-9E59-DCC911CA2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1" name="Group 88">
              <a:extLst>
                <a:ext uri="{FF2B5EF4-FFF2-40B4-BE49-F238E27FC236}">
                  <a16:creationId xmlns:a16="http://schemas.microsoft.com/office/drawing/2014/main" id="{73C5048A-4F54-D24B-B928-04D9BDFC1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62" name="Rectangle 89">
                <a:extLst>
                  <a:ext uri="{FF2B5EF4-FFF2-40B4-BE49-F238E27FC236}">
                    <a16:creationId xmlns:a16="http://schemas.microsoft.com/office/drawing/2014/main" id="{2DE076E2-D66C-3A41-9D7C-1EAD271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Text Box 90">
                <a:extLst>
                  <a:ext uri="{FF2B5EF4-FFF2-40B4-BE49-F238E27FC236}">
                    <a16:creationId xmlns:a16="http://schemas.microsoft.com/office/drawing/2014/main" id="{4E90CC58-BC14-8A46-9EF1-B2445A87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4" name="Group 91">
              <a:extLst>
                <a:ext uri="{FF2B5EF4-FFF2-40B4-BE49-F238E27FC236}">
                  <a16:creationId xmlns:a16="http://schemas.microsoft.com/office/drawing/2014/main" id="{FC55D8F5-B4F7-874A-8587-FEFF1658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165" name="Rectangle 92">
                <a:extLst>
                  <a:ext uri="{FF2B5EF4-FFF2-40B4-BE49-F238E27FC236}">
                    <a16:creationId xmlns:a16="http://schemas.microsoft.com/office/drawing/2014/main" id="{5F79878B-FB81-654E-BD8D-25D0529E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93">
                <a:extLst>
                  <a:ext uri="{FF2B5EF4-FFF2-40B4-BE49-F238E27FC236}">
                    <a16:creationId xmlns:a16="http://schemas.microsoft.com/office/drawing/2014/main" id="{1562EC1E-E59B-7944-A04F-448394E22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7" name="Group 94">
              <a:extLst>
                <a:ext uri="{FF2B5EF4-FFF2-40B4-BE49-F238E27FC236}">
                  <a16:creationId xmlns:a16="http://schemas.microsoft.com/office/drawing/2014/main" id="{D2F62372-EF14-F24B-B336-E5FA5F73E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168" name="Rectangle 95">
                <a:extLst>
                  <a:ext uri="{FF2B5EF4-FFF2-40B4-BE49-F238E27FC236}">
                    <a16:creationId xmlns:a16="http://schemas.microsoft.com/office/drawing/2014/main" id="{BCA2899F-BA48-C640-8ADB-7E90D033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96">
                <a:extLst>
                  <a:ext uri="{FF2B5EF4-FFF2-40B4-BE49-F238E27FC236}">
                    <a16:creationId xmlns:a16="http://schemas.microsoft.com/office/drawing/2014/main" id="{8A067021-ACF5-964B-98EA-A0B6BE082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661FF-CD5C-6E4B-970B-3DCF09E317A2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170" name="Line 98">
              <a:extLst>
                <a:ext uri="{FF2B5EF4-FFF2-40B4-BE49-F238E27FC236}">
                  <a16:creationId xmlns:a16="http://schemas.microsoft.com/office/drawing/2014/main" id="{E4B1EB39-53C3-8344-8ADA-9E76B91A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1" name="Line 99">
              <a:extLst>
                <a:ext uri="{FF2B5EF4-FFF2-40B4-BE49-F238E27FC236}">
                  <a16:creationId xmlns:a16="http://schemas.microsoft.com/office/drawing/2014/main" id="{A383D701-6209-8C45-966C-F73AADF8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2E6ECF-EC8F-534A-B975-E7A316543BA2}"/>
              </a:ext>
            </a:extLst>
          </p:cNvPr>
          <p:cNvGrpSpPr/>
          <p:nvPr/>
        </p:nvGrpSpPr>
        <p:grpSpPr>
          <a:xfrm>
            <a:off x="7108825" y="5376862"/>
            <a:ext cx="1081087" cy="1303338"/>
            <a:chOff x="7083425" y="5376862"/>
            <a:chExt cx="1081087" cy="1303338"/>
          </a:xfrm>
        </p:grpSpPr>
        <p:sp>
          <p:nvSpPr>
            <p:cNvPr id="172" name="Line 100">
              <a:extLst>
                <a:ext uri="{FF2B5EF4-FFF2-40B4-BE49-F238E27FC236}">
                  <a16:creationId xmlns:a16="http://schemas.microsoft.com/office/drawing/2014/main" id="{50E2BD6B-ADC1-C84D-8DBB-656FE09D3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1050" y="5376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Line 101">
              <a:extLst>
                <a:ext uri="{FF2B5EF4-FFF2-40B4-BE49-F238E27FC236}">
                  <a16:creationId xmlns:a16="http://schemas.microsoft.com/office/drawing/2014/main" id="{84B4DDDE-6474-8442-BB57-A50ADD9CE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175" y="5630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4" name="Line 102">
              <a:extLst>
                <a:ext uri="{FF2B5EF4-FFF2-40B4-BE49-F238E27FC236}">
                  <a16:creationId xmlns:a16="http://schemas.microsoft.com/office/drawing/2014/main" id="{73C0C64C-D6E3-AC4F-B1DD-2ECA3B116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300" y="5873750"/>
              <a:ext cx="1033462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5" name="Line 103">
              <a:extLst>
                <a:ext uri="{FF2B5EF4-FFF2-40B4-BE49-F238E27FC236}">
                  <a16:creationId xmlns:a16="http://schemas.microsoft.com/office/drawing/2014/main" id="{2133D681-30CA-654C-AE01-4F7EF0A35A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3425" y="6116637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17A60-2A45-964D-961F-A44FDA1E12F8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155" name="Group 84">
              <a:extLst>
                <a:ext uri="{FF2B5EF4-FFF2-40B4-BE49-F238E27FC236}">
                  <a16:creationId xmlns:a16="http://schemas.microsoft.com/office/drawing/2014/main" id="{F747F193-29E4-2141-AA7E-B7B6D30F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D67393F3-D1F3-2847-92CB-862D7080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83">
                <a:extLst>
                  <a:ext uri="{FF2B5EF4-FFF2-40B4-BE49-F238E27FC236}">
                    <a16:creationId xmlns:a16="http://schemas.microsoft.com/office/drawing/2014/main" id="{4ACB79AA-81A1-824F-B374-FE28920BA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112AB488-4C54-7D47-830A-D3403F86F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ack1, send pkt5</a:t>
              </a:r>
            </a:p>
          </p:txBody>
        </p:sp>
      </p:grpSp>
      <p:sp>
        <p:nvSpPr>
          <p:cNvPr id="79" name="Line 14">
            <a:extLst>
              <a:ext uri="{FF2B5EF4-FFF2-40B4-BE49-F238E27FC236}">
                <a16:creationId xmlns:a16="http://schemas.microsoft.com/office/drawing/2014/main" id="{7310A5FB-4554-E045-9214-7084F7E8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2" y="16129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D2E57CDD-AF57-3E45-9B83-97B06BD5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2" grpId="0"/>
      <p:bldP spid="116" grpId="0"/>
      <p:bldP spid="121" grpId="0" animBg="1"/>
      <p:bldP spid="124" grpId="0" animBg="1"/>
      <p:bldP spid="125" grpId="0" animBg="1"/>
      <p:bldP spid="126" grpId="0" animBg="1"/>
      <p:bldP spid="127" grpId="0" animBg="1"/>
      <p:bldP spid="136" grpId="0"/>
      <p:bldP spid="137" grpId="0"/>
      <p:bldP spid="138" grpId="0"/>
      <p:bldP spid="1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</a:t>
            </a:r>
            <a:endParaRPr lang="en-US" sz="4400" dirty="0"/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09D24536-1438-724B-97D9-02D061CA29EA}"/>
              </a:ext>
            </a:extLst>
          </p:cNvPr>
          <p:cNvSpPr txBox="1">
            <a:spLocks noChangeArrowheads="1"/>
          </p:cNvSpPr>
          <p:nvPr/>
        </p:nvSpPr>
        <p:spPr>
          <a:xfrm>
            <a:off x="733374" y="1489418"/>
            <a:ext cx="1110062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acknowledges all correctly received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buffers packets, as needed, for eventual in-order delivery to upper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times-out/retransmits individually for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unACKed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</a:t>
            </a:r>
          </a:p>
          <a:p>
            <a:pPr marL="747713" marR="0" lvl="1" indent="-2270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maintains timer for each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unACKed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pkt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window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consecutive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limits seq #s of sent,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unACKed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DFB6A67-ADC6-9C4B-84A6-543096C42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0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sender, receiver windows</a:t>
            </a:r>
            <a:endParaRPr lang="en-US" sz="4400" dirty="0"/>
          </a:p>
        </p:txBody>
      </p:sp>
      <p:pic>
        <p:nvPicPr>
          <p:cNvPr id="6" name="Picture 3" descr="sr_seqnum">
            <a:extLst>
              <a:ext uri="{FF2B5EF4-FFF2-40B4-BE49-F238E27FC236}">
                <a16:creationId xmlns:a16="http://schemas.microsoft.com/office/drawing/2014/main" id="{B408F707-79A8-7C45-92D6-B9D41955B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25" y="1526602"/>
            <a:ext cx="8235950" cy="491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A9314B-F457-C74F-8B5C-8B9FBE998696}"/>
              </a:ext>
            </a:extLst>
          </p:cNvPr>
          <p:cNvSpPr/>
          <p:nvPr/>
        </p:nvSpPr>
        <p:spPr>
          <a:xfrm>
            <a:off x="2150592" y="4671612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38C4F-2B96-9546-A76A-EDC479247B21}"/>
              </a:ext>
            </a:extLst>
          </p:cNvPr>
          <p:cNvSpPr/>
          <p:nvPr/>
        </p:nvSpPr>
        <p:spPr>
          <a:xfrm>
            <a:off x="2299806" y="4667895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D7889-A737-7D4B-971C-3750988F6013}"/>
              </a:ext>
            </a:extLst>
          </p:cNvPr>
          <p:cNvSpPr/>
          <p:nvPr/>
        </p:nvSpPr>
        <p:spPr>
          <a:xfrm>
            <a:off x="2452206" y="4667364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3AD1DC-A49B-E740-9378-AEE45A7316AB}"/>
              </a:ext>
            </a:extLst>
          </p:cNvPr>
          <p:cNvSpPr/>
          <p:nvPr/>
        </p:nvSpPr>
        <p:spPr>
          <a:xfrm>
            <a:off x="2604606" y="4666833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9C4CB6-96AA-2142-B786-5286E4736F13}"/>
              </a:ext>
            </a:extLst>
          </p:cNvPr>
          <p:cNvSpPr/>
          <p:nvPr/>
        </p:nvSpPr>
        <p:spPr>
          <a:xfrm>
            <a:off x="2760192" y="4663116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D401EB-5081-DE4D-B48D-957376A4A1E9}"/>
              </a:ext>
            </a:extLst>
          </p:cNvPr>
          <p:cNvSpPr/>
          <p:nvPr/>
        </p:nvSpPr>
        <p:spPr>
          <a:xfrm>
            <a:off x="2915778" y="4665771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D2D6A3-AE73-C845-B552-42990FBA7272}"/>
              </a:ext>
            </a:extLst>
          </p:cNvPr>
          <p:cNvSpPr/>
          <p:nvPr/>
        </p:nvSpPr>
        <p:spPr>
          <a:xfrm>
            <a:off x="3064992" y="4662054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D0AD03-5829-A84F-B214-1C5783CA72DE}"/>
              </a:ext>
            </a:extLst>
          </p:cNvPr>
          <p:cNvSpPr/>
          <p:nvPr/>
        </p:nvSpPr>
        <p:spPr>
          <a:xfrm>
            <a:off x="3220578" y="4661523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0F0D8A-CE6F-474B-B2DC-9775F3C752BA}"/>
              </a:ext>
            </a:extLst>
          </p:cNvPr>
          <p:cNvSpPr/>
          <p:nvPr/>
        </p:nvSpPr>
        <p:spPr>
          <a:xfrm>
            <a:off x="3369792" y="4664178"/>
            <a:ext cx="73280" cy="5121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ACE9B-6FB7-7D46-8909-5B520DE90656}"/>
              </a:ext>
            </a:extLst>
          </p:cNvPr>
          <p:cNvSpPr/>
          <p:nvPr/>
        </p:nvSpPr>
        <p:spPr>
          <a:xfrm>
            <a:off x="914400" y="3897630"/>
            <a:ext cx="10835640" cy="281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35ADF915-960F-4549-A41A-E37050FD5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5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 and receiver</a:t>
            </a:r>
            <a:endParaRPr lang="en-US" sz="4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5DAFC84-FD76-BE4E-9E1F-0F49401B0D9B}"/>
              </a:ext>
            </a:extLst>
          </p:cNvPr>
          <p:cNvSpPr txBox="1">
            <a:spLocks noChangeArrowheads="1"/>
          </p:cNvSpPr>
          <p:nvPr/>
        </p:nvSpPr>
        <p:spPr>
          <a:xfrm>
            <a:off x="946165" y="1698978"/>
            <a:ext cx="46512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from above: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next available seq # in window, send packet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471488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resend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restart timer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[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sendbase,sendbase+N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received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 smallest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unACKed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packet, advance window base to next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unACKed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seq #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D58A7C-C9C7-8442-855F-43F3A494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485900"/>
            <a:ext cx="4721106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4B0682BD-2D45-384C-A3BE-B71A10F3C9D2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184280"/>
            <a:ext cx="1327103" cy="584201"/>
            <a:chOff x="1100" y="3896"/>
            <a:chExt cx="752" cy="368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E480EC05-1FA2-1449-9DA4-EE3CBEF3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FEE55EB3-D10F-D944-85E2-05ABE9F3A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896"/>
              <a:ext cx="7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B417EC-6705-FB4A-BE74-163FB12F88C6}"/>
              </a:ext>
            </a:extLst>
          </p:cNvPr>
          <p:cNvGrpSpPr/>
          <p:nvPr/>
        </p:nvGrpSpPr>
        <p:grpSpPr>
          <a:xfrm>
            <a:off x="6447754" y="1183947"/>
            <a:ext cx="5269467" cy="5221186"/>
            <a:chOff x="6447754" y="1183947"/>
            <a:chExt cx="5269467" cy="5221186"/>
          </a:xfrm>
        </p:grpSpPr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CF7478D-ADC0-4749-9951-A140F00D7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858" y="1756933"/>
              <a:ext cx="4861363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in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rcvbase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, rcvbase+N-1]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 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out-of-order: buffer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in-order: deliver (also deliver buffered, in-order packets), advance window to next not-yet-received packet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n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[rcvbase-N,rcvbase-1]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otherwise: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ignore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639FDE2D-E714-5A49-BA51-5350EC426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754" y="1495097"/>
              <a:ext cx="5129210" cy="461010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3" name="Group 10">
              <a:extLst>
                <a:ext uri="{FF2B5EF4-FFF2-40B4-BE49-F238E27FC236}">
                  <a16:creationId xmlns:a16="http://schemas.microsoft.com/office/drawing/2014/main" id="{B84C2084-BE83-5E42-B1FF-F6D6F4774A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024" y="1183947"/>
              <a:ext cx="1531938" cy="584201"/>
              <a:chOff x="3339" y="158"/>
              <a:chExt cx="965" cy="368"/>
            </a:xfrm>
          </p:grpSpPr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C313B5FA-94EA-DF4A-8CF3-F58277EB5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"/>
                <a:ext cx="822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" name="Text Box 12">
                <a:extLst>
                  <a:ext uri="{FF2B5EF4-FFF2-40B4-BE49-F238E27FC236}">
                    <a16:creationId xmlns:a16="http://schemas.microsoft.com/office/drawing/2014/main" id="{DDD5CA52-38FB-BF40-B64E-C5C9EE06B0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158"/>
                <a:ext cx="96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receiver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D4E14E77-C43E-7D40-89D1-406C40920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 in action</a:t>
            </a:r>
            <a:endParaRPr lang="en-US" sz="4400" dirty="0"/>
          </a:p>
        </p:txBody>
      </p:sp>
      <p:sp>
        <p:nvSpPr>
          <p:cNvPr id="108" name="Text Box 4">
            <a:extLst>
              <a:ext uri="{FF2B5EF4-FFF2-40B4-BE49-F238E27FC236}">
                <a16:creationId xmlns:a16="http://schemas.microsoft.com/office/drawing/2014/main" id="{78073BDB-A57A-A349-BAC2-3E6F6514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109" name="Text Box 5">
            <a:extLst>
              <a:ext uri="{FF2B5EF4-FFF2-40B4-BE49-F238E27FC236}">
                <a16:creationId xmlns:a16="http://schemas.microsoft.com/office/drawing/2014/main" id="{551532E5-B9F6-D645-BA17-1BDC2A81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110" name="Text Box 6">
            <a:extLst>
              <a:ext uri="{FF2B5EF4-FFF2-40B4-BE49-F238E27FC236}">
                <a16:creationId xmlns:a16="http://schemas.microsoft.com/office/drawing/2014/main" id="{A94628DF-42AC-0E4A-B609-2C56040A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11" name="Line 14">
            <a:extLst>
              <a:ext uri="{FF2B5EF4-FFF2-40B4-BE49-F238E27FC236}">
                <a16:creationId xmlns:a16="http://schemas.microsoft.com/office/drawing/2014/main" id="{3E685DEE-2DB5-5740-BE6F-2C74E54E1F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964FE54C-5448-C540-B538-09B51BB4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213" y="4713287"/>
            <a:ext cx="1523174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(but not 3,4,5)</a:t>
            </a:r>
          </a:p>
        </p:txBody>
      </p:sp>
      <p:sp>
        <p:nvSpPr>
          <p:cNvPr id="121" name="Line 17">
            <a:extLst>
              <a:ext uri="{FF2B5EF4-FFF2-40B4-BE49-F238E27FC236}">
                <a16:creationId xmlns:a16="http://schemas.microsoft.com/office/drawing/2014/main" id="{E56FB9D2-45AC-5443-AEF4-39148B03DD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1492D2-F443-DF42-B594-B3FB06C15EF0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117" name="Line 7">
              <a:extLst>
                <a:ext uri="{FF2B5EF4-FFF2-40B4-BE49-F238E27FC236}">
                  <a16:creationId xmlns:a16="http://schemas.microsoft.com/office/drawing/2014/main" id="{B2FE61CD-8B0C-B642-BB41-80A1601F1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Line 11">
              <a:extLst>
                <a:ext uri="{FF2B5EF4-FFF2-40B4-BE49-F238E27FC236}">
                  <a16:creationId xmlns:a16="http://schemas.microsoft.com/office/drawing/2014/main" id="{228455C5-D681-384D-AD76-D61774E5E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Line 12">
              <a:extLst>
                <a:ext uri="{FF2B5EF4-FFF2-40B4-BE49-F238E27FC236}">
                  <a16:creationId xmlns:a16="http://schemas.microsoft.com/office/drawing/2014/main" id="{465896CF-249D-3347-9172-240118AF4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id="{6D003599-FAD5-2A43-BCF2-8C9D5635E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Text Box 19">
              <a:extLst>
                <a:ext uri="{FF2B5EF4-FFF2-40B4-BE49-F238E27FC236}">
                  <a16:creationId xmlns:a16="http://schemas.microsoft.com/office/drawing/2014/main" id="{6FFC0E8C-8B36-B744-B255-B1213F7C3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3" name="Text Box 20">
              <a:extLst>
                <a:ext uri="{FF2B5EF4-FFF2-40B4-BE49-F238E27FC236}">
                  <a16:creationId xmlns:a16="http://schemas.microsoft.com/office/drawing/2014/main" id="{999FCA58-CB9B-B749-BA08-25AB40ACE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124" name="Line 21">
            <a:extLst>
              <a:ext uri="{FF2B5EF4-FFF2-40B4-BE49-F238E27FC236}">
                <a16:creationId xmlns:a16="http://schemas.microsoft.com/office/drawing/2014/main" id="{82EB3AA5-A272-9741-98D1-88E47FABEA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E42793DA-B54F-8A4A-B169-AADC48D84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Line 25">
            <a:extLst>
              <a:ext uri="{FF2B5EF4-FFF2-40B4-BE49-F238E27FC236}">
                <a16:creationId xmlns:a16="http://schemas.microsoft.com/office/drawing/2014/main" id="{F496288B-3032-8C46-B36C-DC6EE518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7" name="Line 26">
            <a:extLst>
              <a:ext uri="{FF2B5EF4-FFF2-40B4-BE49-F238E27FC236}">
                <a16:creationId xmlns:a16="http://schemas.microsoft.com/office/drawing/2014/main" id="{567E0CBA-D560-7142-9ABA-AC076E08A1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A4268D-2918-6446-A65A-828C5CA72DEE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114" name="Picture 34" descr="alarm_clock_ringing">
              <a:extLst>
                <a:ext uri="{FF2B5EF4-FFF2-40B4-BE49-F238E27FC236}">
                  <a16:creationId xmlns:a16="http://schemas.microsoft.com/office/drawing/2014/main" id="{6923BC91-E9C5-D049-B59C-D416251761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Text Box 35">
              <a:extLst>
                <a:ext uri="{FF2B5EF4-FFF2-40B4-BE49-F238E27FC236}">
                  <a16:creationId xmlns:a16="http://schemas.microsoft.com/office/drawing/2014/main" id="{171ECC6D-E77E-7541-880B-B7D3C99DC8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128" name="Group 29">
              <a:extLst>
                <a:ext uri="{FF2B5EF4-FFF2-40B4-BE49-F238E27FC236}">
                  <a16:creationId xmlns:a16="http://schemas.microsoft.com/office/drawing/2014/main" id="{CCD75B32-9279-9249-845C-EEAC69B59B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129" name="Line 30">
                <a:extLst>
                  <a:ext uri="{FF2B5EF4-FFF2-40B4-BE49-F238E27FC236}">
                    <a16:creationId xmlns:a16="http://schemas.microsoft.com/office/drawing/2014/main" id="{968CAD8F-1975-844E-A2BC-06214EDA9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31">
                <a:extLst>
                  <a:ext uri="{FF2B5EF4-FFF2-40B4-BE49-F238E27FC236}">
                    <a16:creationId xmlns:a16="http://schemas.microsoft.com/office/drawing/2014/main" id="{46F70D7C-544C-D549-80EC-BBE7913442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1" name="Line 32">
                <a:extLst>
                  <a:ext uri="{FF2B5EF4-FFF2-40B4-BE49-F238E27FC236}">
                    <a16:creationId xmlns:a16="http://schemas.microsoft.com/office/drawing/2014/main" id="{7CCD21DE-7848-8E49-8DFB-3B7580C37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32" name="Line 37">
            <a:extLst>
              <a:ext uri="{FF2B5EF4-FFF2-40B4-BE49-F238E27FC236}">
                <a16:creationId xmlns:a16="http://schemas.microsoft.com/office/drawing/2014/main" id="{87F3997F-AC6F-E94C-BDDA-D675458BE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2" y="488473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Text Box 59">
            <a:extLst>
              <a:ext uri="{FF2B5EF4-FFF2-40B4-BE49-F238E27FC236}">
                <a16:creationId xmlns:a16="http://schemas.microsoft.com/office/drawing/2014/main" id="{FB2F6CDE-F6A8-F844-B10B-589750594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DDE7CA-1E78-DA4A-AE1B-74DF7C479CF1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140" name="Group 65">
              <a:extLst>
                <a:ext uri="{FF2B5EF4-FFF2-40B4-BE49-F238E27FC236}">
                  <a16:creationId xmlns:a16="http://schemas.microsoft.com/office/drawing/2014/main" id="{931A5080-440D-784B-A586-03D399A7E9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141" name="Rectangle 60">
                <a:extLst>
                  <a:ext uri="{FF2B5EF4-FFF2-40B4-BE49-F238E27FC236}">
                    <a16:creationId xmlns:a16="http://schemas.microsoft.com/office/drawing/2014/main" id="{B26ABC90-7E5F-8A4E-8270-EAE554611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2" name="Text Box 46">
                <a:extLst>
                  <a:ext uri="{FF2B5EF4-FFF2-40B4-BE49-F238E27FC236}">
                    <a16:creationId xmlns:a16="http://schemas.microsoft.com/office/drawing/2014/main" id="{7BFA6562-0DAC-EB45-9C52-212661A48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4" name="Group 67">
              <a:extLst>
                <a:ext uri="{FF2B5EF4-FFF2-40B4-BE49-F238E27FC236}">
                  <a16:creationId xmlns:a16="http://schemas.microsoft.com/office/drawing/2014/main" id="{58213E82-566B-494B-9703-4038DD2EF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145" name="Rectangle 68">
                <a:extLst>
                  <a:ext uri="{FF2B5EF4-FFF2-40B4-BE49-F238E27FC236}">
                    <a16:creationId xmlns:a16="http://schemas.microsoft.com/office/drawing/2014/main" id="{4568CC56-ACBD-D74D-BF0B-726A16BC8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6" name="Text Box 69">
                <a:extLst>
                  <a:ext uri="{FF2B5EF4-FFF2-40B4-BE49-F238E27FC236}">
                    <a16:creationId xmlns:a16="http://schemas.microsoft.com/office/drawing/2014/main" id="{407928DF-AB75-9C4A-93E1-B6C00F1ED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47" name="Group 70">
              <a:extLst>
                <a:ext uri="{FF2B5EF4-FFF2-40B4-BE49-F238E27FC236}">
                  <a16:creationId xmlns:a16="http://schemas.microsoft.com/office/drawing/2014/main" id="{00B20D72-C787-994E-A325-6842B81862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148" name="Rectangle 71">
                <a:extLst>
                  <a:ext uri="{FF2B5EF4-FFF2-40B4-BE49-F238E27FC236}">
                    <a16:creationId xmlns:a16="http://schemas.microsoft.com/office/drawing/2014/main" id="{CB23F592-B205-C747-BC5C-8DED1F25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49" name="Text Box 72">
                <a:extLst>
                  <a:ext uri="{FF2B5EF4-FFF2-40B4-BE49-F238E27FC236}">
                    <a16:creationId xmlns:a16="http://schemas.microsoft.com/office/drawing/2014/main" id="{3023C1E8-641E-D34A-BDDD-05F2D4DF4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150" name="Group 73">
              <a:extLst>
                <a:ext uri="{FF2B5EF4-FFF2-40B4-BE49-F238E27FC236}">
                  <a16:creationId xmlns:a16="http://schemas.microsoft.com/office/drawing/2014/main" id="{40BB12DF-C4A4-6A41-A0BD-D8F19F8C2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151" name="Rectangle 74">
                <a:extLst>
                  <a:ext uri="{FF2B5EF4-FFF2-40B4-BE49-F238E27FC236}">
                    <a16:creationId xmlns:a16="http://schemas.microsoft.com/office/drawing/2014/main" id="{89CB1498-6077-D041-AC57-35BA218CB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2" name="Text Box 75">
                <a:extLst>
                  <a:ext uri="{FF2B5EF4-FFF2-40B4-BE49-F238E27FC236}">
                    <a16:creationId xmlns:a16="http://schemas.microsoft.com/office/drawing/2014/main" id="{51265616-94AA-1940-B75F-94B688FDD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53FA832-3142-3345-8926-97B188BFCE5C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153" name="Rectangle 79">
              <a:extLst>
                <a:ext uri="{FF2B5EF4-FFF2-40B4-BE49-F238E27FC236}">
                  <a16:creationId xmlns:a16="http://schemas.microsoft.com/office/drawing/2014/main" id="{136FFCEA-08CB-4B46-986C-2B7FBEB6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1DC4FE7-5ADF-3340-99A4-F8E562CC9D77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113" name="Text Box 22">
                <a:extLst>
                  <a:ext uri="{FF2B5EF4-FFF2-40B4-BE49-F238E27FC236}">
                    <a16:creationId xmlns:a16="http://schemas.microsoft.com/office/drawing/2014/main" id="{E3AAA9D4-24A2-9445-B632-A99BE73DC6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 ack0, send pkt4</a:t>
                </a:r>
              </a:p>
            </p:txBody>
          </p:sp>
          <p:sp>
            <p:nvSpPr>
              <p:cNvPr id="154" name="Text Box 80">
                <a:extLst>
                  <a:ext uri="{FF2B5EF4-FFF2-40B4-BE49-F238E27FC236}">
                    <a16:creationId xmlns:a16="http://schemas.microsoft.com/office/drawing/2014/main" id="{60379420-DE18-E947-A726-0A6ECF67B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269BB31-73E3-7544-97DE-32AB0574DD7B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158" name="Group 85">
              <a:extLst>
                <a:ext uri="{FF2B5EF4-FFF2-40B4-BE49-F238E27FC236}">
                  <a16:creationId xmlns:a16="http://schemas.microsoft.com/office/drawing/2014/main" id="{03417B8E-F478-8C46-B780-7DF3A846A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59" name="Rectangle 86">
                <a:extLst>
                  <a:ext uri="{FF2B5EF4-FFF2-40B4-BE49-F238E27FC236}">
                    <a16:creationId xmlns:a16="http://schemas.microsoft.com/office/drawing/2014/main" id="{51D5A277-3EBC-904A-AC8D-23CF45D5E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0" name="Text Box 87">
                <a:extLst>
                  <a:ext uri="{FF2B5EF4-FFF2-40B4-BE49-F238E27FC236}">
                    <a16:creationId xmlns:a16="http://schemas.microsoft.com/office/drawing/2014/main" id="{B4DADF2A-5673-3046-9E59-DCC911CA29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1" name="Group 88">
              <a:extLst>
                <a:ext uri="{FF2B5EF4-FFF2-40B4-BE49-F238E27FC236}">
                  <a16:creationId xmlns:a16="http://schemas.microsoft.com/office/drawing/2014/main" id="{73C5048A-4F54-D24B-B928-04D9BDFC1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62" name="Rectangle 89">
                <a:extLst>
                  <a:ext uri="{FF2B5EF4-FFF2-40B4-BE49-F238E27FC236}">
                    <a16:creationId xmlns:a16="http://schemas.microsoft.com/office/drawing/2014/main" id="{2DE076E2-D66C-3A41-9D7C-1EAD271BB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3" name="Text Box 90">
                <a:extLst>
                  <a:ext uri="{FF2B5EF4-FFF2-40B4-BE49-F238E27FC236}">
                    <a16:creationId xmlns:a16="http://schemas.microsoft.com/office/drawing/2014/main" id="{4E90CC58-BC14-8A46-9EF1-B2445A87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4" name="Group 91">
              <a:extLst>
                <a:ext uri="{FF2B5EF4-FFF2-40B4-BE49-F238E27FC236}">
                  <a16:creationId xmlns:a16="http://schemas.microsoft.com/office/drawing/2014/main" id="{FC55D8F5-B4F7-874A-8587-FEFF1658A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165" name="Rectangle 92">
                <a:extLst>
                  <a:ext uri="{FF2B5EF4-FFF2-40B4-BE49-F238E27FC236}">
                    <a16:creationId xmlns:a16="http://schemas.microsoft.com/office/drawing/2014/main" id="{5F79878B-FB81-654E-BD8D-25D0529EE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93">
                <a:extLst>
                  <a:ext uri="{FF2B5EF4-FFF2-40B4-BE49-F238E27FC236}">
                    <a16:creationId xmlns:a16="http://schemas.microsoft.com/office/drawing/2014/main" id="{1562EC1E-E59B-7944-A04F-448394E22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167" name="Group 94">
              <a:extLst>
                <a:ext uri="{FF2B5EF4-FFF2-40B4-BE49-F238E27FC236}">
                  <a16:creationId xmlns:a16="http://schemas.microsoft.com/office/drawing/2014/main" id="{D2F62372-EF14-F24B-B336-E5FA5F73E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168" name="Rectangle 95">
                <a:extLst>
                  <a:ext uri="{FF2B5EF4-FFF2-40B4-BE49-F238E27FC236}">
                    <a16:creationId xmlns:a16="http://schemas.microsoft.com/office/drawing/2014/main" id="{BCA2899F-BA48-C640-8ADB-7E90D0337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9" name="Text Box 96">
                <a:extLst>
                  <a:ext uri="{FF2B5EF4-FFF2-40B4-BE49-F238E27FC236}">
                    <a16:creationId xmlns:a16="http://schemas.microsoft.com/office/drawing/2014/main" id="{8A067021-ACF5-964B-98EA-A0B6BE082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C661FF-CD5C-6E4B-970B-3DCF09E317A2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170" name="Line 98">
              <a:extLst>
                <a:ext uri="{FF2B5EF4-FFF2-40B4-BE49-F238E27FC236}">
                  <a16:creationId xmlns:a16="http://schemas.microsoft.com/office/drawing/2014/main" id="{E4B1EB39-53C3-8344-8ADA-9E76B91AB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1" name="Line 99">
              <a:extLst>
                <a:ext uri="{FF2B5EF4-FFF2-40B4-BE49-F238E27FC236}">
                  <a16:creationId xmlns:a16="http://schemas.microsoft.com/office/drawing/2014/main" id="{A383D701-6209-8C45-966C-F73AADF8A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2" name="Line 100">
            <a:extLst>
              <a:ext uri="{FF2B5EF4-FFF2-40B4-BE49-F238E27FC236}">
                <a16:creationId xmlns:a16="http://schemas.microsoft.com/office/drawing/2014/main" id="{50E2BD6B-ADC1-C84D-8DBB-656FE09D31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6450" y="53768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A17A60-2A45-964D-961F-A44FDA1E12F8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155" name="Group 84">
              <a:extLst>
                <a:ext uri="{FF2B5EF4-FFF2-40B4-BE49-F238E27FC236}">
                  <a16:creationId xmlns:a16="http://schemas.microsoft.com/office/drawing/2014/main" id="{F747F193-29E4-2141-AA7E-B7B6D30FD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56" name="Rectangle 82">
                <a:extLst>
                  <a:ext uri="{FF2B5EF4-FFF2-40B4-BE49-F238E27FC236}">
                    <a16:creationId xmlns:a16="http://schemas.microsoft.com/office/drawing/2014/main" id="{D67393F3-D1F3-2847-92CB-862D70806A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83">
                <a:extLst>
                  <a:ext uri="{FF2B5EF4-FFF2-40B4-BE49-F238E27FC236}">
                    <a16:creationId xmlns:a16="http://schemas.microsoft.com/office/drawing/2014/main" id="{4ACB79AA-81A1-824F-B374-FE28920BA2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74" name="Text Box 22">
              <a:extLst>
                <a:ext uri="{FF2B5EF4-FFF2-40B4-BE49-F238E27FC236}">
                  <a16:creationId xmlns:a16="http://schemas.microsoft.com/office/drawing/2014/main" id="{112AB488-4C54-7D47-830A-D3403F86F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 ack1, send pkt5</a:t>
              </a:r>
            </a:p>
          </p:txBody>
        </p:sp>
      </p:grpSp>
      <p:sp>
        <p:nvSpPr>
          <p:cNvPr id="79" name="Line 14">
            <a:extLst>
              <a:ext uri="{FF2B5EF4-FFF2-40B4-BE49-F238E27FC236}">
                <a16:creationId xmlns:a16="http://schemas.microsoft.com/office/drawing/2014/main" id="{7310A5FB-4554-E045-9214-7084F7E86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3" y="1612900"/>
            <a:ext cx="7938" cy="429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8">
            <a:extLst>
              <a:ext uri="{FF2B5EF4-FFF2-40B4-BE49-F238E27FC236}">
                <a16:creationId xmlns:a16="http://schemas.microsoft.com/office/drawing/2014/main" id="{BABEA9E2-FB48-7943-B33A-C867AB1A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331" y="2003425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ack3</a:t>
            </a: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325F31E4-5A9D-1040-8789-38B287C1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18" y="3967162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record ack3 arrived</a:t>
            </a:r>
          </a:p>
        </p:txBody>
      </p:sp>
      <p:sp>
        <p:nvSpPr>
          <p:cNvPr id="85" name="Text Box 33">
            <a:extLst>
              <a:ext uri="{FF2B5EF4-FFF2-40B4-BE49-F238E27FC236}">
                <a16:creationId xmlns:a16="http://schemas.microsoft.com/office/drawing/2014/main" id="{2C93E184-20A0-D148-9427-205CD214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956" y="36036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ack4</a:t>
            </a:r>
          </a:p>
        </p:txBody>
      </p:sp>
      <p:sp>
        <p:nvSpPr>
          <p:cNvPr id="86" name="Text Box 34">
            <a:extLst>
              <a:ext uri="{FF2B5EF4-FFF2-40B4-BE49-F238E27FC236}">
                <a16:creationId xmlns:a16="http://schemas.microsoft.com/office/drawing/2014/main" id="{68B83592-7F50-904A-B0CC-EE81AD5F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006" y="41243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ack5</a:t>
            </a:r>
          </a:p>
        </p:txBody>
      </p:sp>
      <p:sp>
        <p:nvSpPr>
          <p:cNvPr id="87" name="Text Box 35">
            <a:extLst>
              <a:ext uri="{FF2B5EF4-FFF2-40B4-BE49-F238E27FC236}">
                <a16:creationId xmlns:a16="http://schemas.microsoft.com/office/drawing/2014/main" id="{CD12A2A4-73A8-BA4D-9548-DF22CB731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18" y="5189537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pkt2;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pkt3, pkt4, pkt5; send ack2</a:t>
            </a:r>
          </a:p>
        </p:txBody>
      </p:sp>
      <p:sp>
        <p:nvSpPr>
          <p:cNvPr id="88" name="Text Box 93">
            <a:extLst>
              <a:ext uri="{FF2B5EF4-FFF2-40B4-BE49-F238E27FC236}">
                <a16:creationId xmlns:a16="http://schemas.microsoft.com/office/drawing/2014/main" id="{DA7120B9-9E7A-1348-95F0-2AB8574C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668" y="5919787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Q: what happens when ack2 arrives?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31C667D1-6F31-7340-B2B9-6B7265E4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6" grpId="0"/>
      <p:bldP spid="121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72" grpId="0" animBg="1"/>
      <p:bldP spid="83" grpId="0"/>
      <p:bldP spid="84" grpId="0"/>
      <p:bldP spid="85" grpId="0"/>
      <p:bldP spid="86" grpId="0"/>
      <p:bldP spid="87" grpId="0"/>
      <p:bldP spid="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Transport vs. network layer services and protocols</a:t>
            </a:r>
            <a:endParaRPr lang="en-US" dirty="0"/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5055A8EA-25BB-5D41-BECF-4117E4AC2670}"/>
              </a:ext>
            </a:extLst>
          </p:cNvPr>
          <p:cNvSpPr txBox="1">
            <a:spLocks noChangeArrowheads="1"/>
          </p:cNvSpPr>
          <p:nvPr/>
        </p:nvSpPr>
        <p:spPr>
          <a:xfrm>
            <a:off x="702363" y="1523857"/>
            <a:ext cx="52309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logical 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logical communication between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relies on, enhances, network layer services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E19E6-C8F3-AD4D-8133-B75677CF81D5}"/>
              </a:ext>
            </a:extLst>
          </p:cNvPr>
          <p:cNvSpPr/>
          <p:nvPr/>
        </p:nvSpPr>
        <p:spPr>
          <a:xfrm>
            <a:off x="6387844" y="4463368"/>
            <a:ext cx="5059089" cy="1364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F55E6C29-4D3E-9C46-8DC6-206D0A0BA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5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71146" y="2078287"/>
            <a:ext cx="2415414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270781" y="1644192"/>
            <a:ext cx="3715697" cy="405207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T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9491" y="2999047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684D6C37-F877-7142-9DC9-7032BA756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00052 0.0930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9306 C -0.00013 0.14931 -0.00091 0.20347 -0.00169 0.26181 L -0.11432 0.32593 L -0.43333 0.31991 C -0.47513 0.3044 -0.51719 0.27778 -0.55846 0.26366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3" y="1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91" grpId="0"/>
      <p:bldP spid="94" grpId="0"/>
      <p:bldP spid="95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29" name="Text Box 26">
            <a:extLst>
              <a:ext uri="{FF2B5EF4-FFF2-40B4-BE49-F238E27FC236}">
                <a16:creationId xmlns:a16="http://schemas.microsoft.com/office/drawing/2014/main" id="{BF5BF946-F5E7-1544-AF56-E534E43C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527" y="2993828"/>
            <a:ext cx="1401811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043548" y="2078287"/>
            <a:ext cx="2443011" cy="336947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Text Box 26">
            <a:extLst>
              <a:ext uri="{FF2B5EF4-FFF2-40B4-BE49-F238E27FC236}">
                <a16:creationId xmlns:a16="http://schemas.microsoft.com/office/drawing/2014/main" id="{82B22EF0-AE16-E34A-9DFF-15D46D51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359" y="3086580"/>
            <a:ext cx="1535315" cy="398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425009" y="1191386"/>
            <a:ext cx="3666301" cy="445990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4" name="Group 149">
            <a:extLst>
              <a:ext uri="{FF2B5EF4-FFF2-40B4-BE49-F238E27FC236}">
                <a16:creationId xmlns:a16="http://schemas.microsoft.com/office/drawing/2014/main" id="{63E54651-4A95-3749-9095-CA7015203D88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85" name="Rectangle 73">
              <a:extLst>
                <a:ext uri="{FF2B5EF4-FFF2-40B4-BE49-F238E27FC236}">
                  <a16:creationId xmlns:a16="http://schemas.microsoft.com/office/drawing/2014/main" id="{280DAB38-0E9E-F34F-8F9A-9367D3F32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74">
              <a:extLst>
                <a:ext uri="{FF2B5EF4-FFF2-40B4-BE49-F238E27FC236}">
                  <a16:creationId xmlns:a16="http://schemas.microsoft.com/office/drawing/2014/main" id="{B4B3D106-96DD-1043-A6B0-160355FE6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Rectangle 75">
              <a:extLst>
                <a:ext uri="{FF2B5EF4-FFF2-40B4-BE49-F238E27FC236}">
                  <a16:creationId xmlns:a16="http://schemas.microsoft.com/office/drawing/2014/main" id="{C5BB7FFA-9E81-524A-AFF4-0278B5CB8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Rectangle 129">
              <a:extLst>
                <a:ext uri="{FF2B5EF4-FFF2-40B4-BE49-F238E27FC236}">
                  <a16:creationId xmlns:a16="http://schemas.microsoft.com/office/drawing/2014/main" id="{25DAD60B-59D9-D343-8677-62E63FE48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5F1D59D2-8EB3-004A-9300-4BC4758C645B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Receiver: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695A34D-8B86-1543-9A29-0310FB2B9383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91656D58-2006-444D-9DF3-929C2C3A9462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EC242EC-76E3-8842-966A-909D1964B0B8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app.  msg</a:t>
              </a:r>
            </a:p>
          </p:txBody>
        </p:sp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146FAE95-BF64-744E-B6D7-85AE3120C980}"/>
              </a:ext>
            </a:extLst>
          </p:cNvPr>
          <p:cNvSpPr txBox="1"/>
          <p:nvPr/>
        </p:nvSpPr>
        <p:spPr>
          <a:xfrm>
            <a:off x="4391041" y="312590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845376D-0F8D-7E40-9089-6FAE4370FEA0}"/>
              </a:ext>
            </a:extLst>
          </p:cNvPr>
          <p:cNvSpPr txBox="1"/>
          <p:nvPr/>
        </p:nvSpPr>
        <p:spPr>
          <a:xfrm>
            <a:off x="4389103" y="2734423"/>
            <a:ext cx="3825456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header values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9BFC24B6-C127-6F4C-BCDC-A8E792032914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8B83E4F-9A85-E449-9928-9D59A14EC074}"/>
              </a:ext>
            </a:extLst>
          </p:cNvPr>
          <p:cNvGrpSpPr/>
          <p:nvPr/>
        </p:nvGrpSpPr>
        <p:grpSpPr>
          <a:xfrm>
            <a:off x="1745737" y="4814948"/>
            <a:ext cx="1818022" cy="369332"/>
            <a:chOff x="7863122" y="5632673"/>
            <a:chExt cx="1818022" cy="369332"/>
          </a:xfrm>
        </p:grpSpPr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FD92661A-D54F-D249-95ED-0FF27E685E68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9FB9B2F8-7A2C-4D4A-9815-0AC06BE1D516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1C19CB13-59AD-3E40-AC4C-CF25CFC27E46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T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9964EF5-DAF4-5A49-B8EB-E8A5D01CEAE7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663F7BA-0DF3-D94B-9C74-3E86A6732DD0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9FB939F0-C8E1-9645-8997-AFBC0BF0005F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app. msg</a:t>
                </a:r>
              </a:p>
            </p:txBody>
          </p:sp>
        </p:grpSp>
      </p:grpSp>
      <p:sp>
        <p:nvSpPr>
          <p:cNvPr id="203" name="TextBox 202">
            <a:extLst>
              <a:ext uri="{FF2B5EF4-FFF2-40B4-BE49-F238E27FC236}">
                <a16:creationId xmlns:a16="http://schemas.microsoft.com/office/drawing/2014/main" id="{192B5ECF-BCF6-FB4F-96CB-B48F1BD83E0B}"/>
              </a:ext>
            </a:extLst>
          </p:cNvPr>
          <p:cNvSpPr txBox="1"/>
          <p:nvPr/>
        </p:nvSpPr>
        <p:spPr>
          <a:xfrm>
            <a:off x="4395862" y="3809729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6282913C-E44E-4C40-ADB1-A9BB2BFBFFD7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5" name="Slide Number Placeholder 2">
            <a:extLst>
              <a:ext uri="{FF2B5EF4-FFF2-40B4-BE49-F238E27FC236}">
                <a16:creationId xmlns:a16="http://schemas.microsoft.com/office/drawing/2014/main" id="{00325223-4816-0640-A30C-AB4803E0C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0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0.00039 -0.249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-1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  <p:bldP spid="194" grpId="0"/>
      <p:bldP spid="195" grpId="0"/>
      <p:bldP spid="203" grpId="0"/>
      <p:bldP spid="204" grpId="0" animBg="1"/>
      <p:bldP spid="20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How demultiplexing </a:t>
            </a:r>
            <a:r>
              <a:rPr lang="en-US" dirty="0"/>
              <a:t>w</a:t>
            </a:r>
            <a:r>
              <a:rPr lang="en-US" sz="4400" dirty="0"/>
              <a:t>orks</a:t>
            </a:r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0F916DA5-15D2-0A42-8C9B-01DCE4B19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99" y="1565761"/>
            <a:ext cx="5703304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receives IP datagrams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has source IP address, destination IP address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datagram carries one transport-layer segment</a:t>
            </a:r>
          </a:p>
          <a:p>
            <a:pPr marL="687388" marR="0" lvl="1" indent="-23018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each segment has source, destination port number 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uses </a:t>
            </a:r>
            <a:r>
              <a:rPr kumimoji="0" 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IP addresses &amp; port numbers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to direct segment to appropriate socket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43216" y="1704452"/>
            <a:ext cx="3414712" cy="4121150"/>
            <a:chOff x="7543216" y="1704452"/>
            <a:chExt cx="3414712" cy="4121150"/>
          </a:xfrm>
        </p:grpSpPr>
        <p:sp>
          <p:nvSpPr>
            <p:cNvPr id="275" name="Rectangle 75">
              <a:extLst>
                <a:ext uri="{FF2B5EF4-FFF2-40B4-BE49-F238E27FC236}">
                  <a16:creationId xmlns:a16="http://schemas.microsoft.com/office/drawing/2014/main" id="{FCCA66F1-5923-DC45-83A7-1942BA80E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3703" y="2048939"/>
              <a:ext cx="3324225" cy="32004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Rectangle 65">
              <a:extLst>
                <a:ext uri="{FF2B5EF4-FFF2-40B4-BE49-F238E27FC236}">
                  <a16:creationId xmlns:a16="http://schemas.microsoft.com/office/drawing/2014/main" id="{325B2818-1D14-0544-87D5-B34939698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7503" y="2144189"/>
              <a:ext cx="3324225" cy="32004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63">
              <a:extLst>
                <a:ext uri="{FF2B5EF4-FFF2-40B4-BE49-F238E27FC236}">
                  <a16:creationId xmlns:a16="http://schemas.microsoft.com/office/drawing/2014/main" id="{0308811F-F83C-684C-9A70-7056E70301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7191" y="2156889"/>
              <a:ext cx="15636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9" name="Text Box 64">
              <a:extLst>
                <a:ext uri="{FF2B5EF4-FFF2-40B4-BE49-F238E27FC236}">
                  <a16:creationId xmlns:a16="http://schemas.microsoft.com/office/drawing/2014/main" id="{DFDB1254-258A-D74F-9312-2F08048EE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3128" y="2156889"/>
              <a:ext cx="13287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dest port #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Line 66">
              <a:extLst>
                <a:ext uri="{FF2B5EF4-FFF2-40B4-BE49-F238E27FC236}">
                  <a16:creationId xmlns:a16="http://schemas.microsoft.com/office/drawing/2014/main" id="{7758F487-6FB2-F34B-84F0-976833827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7978" y="2544239"/>
              <a:ext cx="33289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1" name="Line 68">
              <a:extLst>
                <a:ext uri="{FF2B5EF4-FFF2-40B4-BE49-F238E27FC236}">
                  <a16:creationId xmlns:a16="http://schemas.microsoft.com/office/drawing/2014/main" id="{A9895192-7D02-2F4C-B006-EAE3FEF5F7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7503" y="3534839"/>
              <a:ext cx="33242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2" name="Line 69">
              <a:extLst>
                <a:ext uri="{FF2B5EF4-FFF2-40B4-BE49-F238E27FC236}">
                  <a16:creationId xmlns:a16="http://schemas.microsoft.com/office/drawing/2014/main" id="{7ABA37B1-9C1B-8F43-9F10-44126FAB2D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95803" y="2144189"/>
              <a:ext cx="0" cy="395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3" name="Text Box 70">
              <a:extLst>
                <a:ext uri="{FF2B5EF4-FFF2-40B4-BE49-F238E27FC236}">
                  <a16:creationId xmlns:a16="http://schemas.microsoft.com/office/drawing/2014/main" id="{B3C9350B-DCA6-5E4A-91AA-5C2AD14EC2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0191" y="1704452"/>
              <a:ext cx="86360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4" name="Line 71">
              <a:extLst>
                <a:ext uri="{FF2B5EF4-FFF2-40B4-BE49-F238E27FC236}">
                  <a16:creationId xmlns:a16="http://schemas.microsoft.com/office/drawing/2014/main" id="{D16D54C4-5717-9E46-AA93-1E6BB3430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3003" y="1910827"/>
              <a:ext cx="1200150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Line 72">
              <a:extLst>
                <a:ext uri="{FF2B5EF4-FFF2-40B4-BE49-F238E27FC236}">
                  <a16:creationId xmlns:a16="http://schemas.microsoft.com/office/drawing/2014/main" id="{332269D9-54A4-6446-BBAD-BD3F06A73E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543216" y="1920352"/>
              <a:ext cx="11287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6" name="Text Box 73">
              <a:extLst>
                <a:ext uri="{FF2B5EF4-FFF2-40B4-BE49-F238E27FC236}">
                  <a16:creationId xmlns:a16="http://schemas.microsoft.com/office/drawing/2014/main" id="{8F7D97AE-E89E-684A-9571-5959DA8E33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1266" y="3865039"/>
              <a:ext cx="1389062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(payload)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7" name="Text Box 74">
              <a:extLst>
                <a:ext uri="{FF2B5EF4-FFF2-40B4-BE49-F238E27FC236}">
                  <a16:creationId xmlns:a16="http://schemas.microsoft.com/office/drawing/2014/main" id="{A5362E3E-8643-6A43-A4FE-BD56FF4F0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7091" y="2898252"/>
              <a:ext cx="22907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other header fields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8" name="Text Box 76">
              <a:extLst>
                <a:ext uri="{FF2B5EF4-FFF2-40B4-BE49-F238E27FC236}">
                  <a16:creationId xmlns:a16="http://schemas.microsoft.com/office/drawing/2014/main" id="{2FE71CF3-191A-C44F-839C-1CF4D7DFF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0228" y="5428727"/>
              <a:ext cx="3060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TCP/UDP segment format</a:t>
              </a: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Oval 3"/>
          <p:cNvSpPr/>
          <p:nvPr/>
        </p:nvSpPr>
        <p:spPr>
          <a:xfrm>
            <a:off x="7299923" y="1976355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9014727" y="1985006"/>
            <a:ext cx="2083205" cy="689091"/>
          </a:xfrm>
          <a:prstGeom prst="ellipse">
            <a:avLst/>
          </a:prstGeom>
          <a:noFill/>
          <a:ln w="38100">
            <a:solidFill>
              <a:srgbClr val="CD000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CB301DF9-007E-7F42-9982-6FB05291D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Internet transport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not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Principles of reliable </a:t>
            </a:r>
            <a:r>
              <a:rPr lang="en-US" dirty="0"/>
              <a:t>d</a:t>
            </a:r>
            <a:r>
              <a:rPr lang="en-US" sz="4400" dirty="0"/>
              <a:t>ata </a:t>
            </a:r>
            <a:r>
              <a:rPr lang="en-US" dirty="0"/>
              <a:t>t</a:t>
            </a:r>
            <a:r>
              <a:rPr lang="en-US" sz="4400" dirty="0"/>
              <a:t>ransfer 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A406E8C-63BA-BB42-9548-F314CBF3CE0A}"/>
              </a:ext>
            </a:extLst>
          </p:cNvPr>
          <p:cNvGrpSpPr/>
          <p:nvPr/>
        </p:nvGrpSpPr>
        <p:grpSpPr>
          <a:xfrm>
            <a:off x="238849" y="1911780"/>
            <a:ext cx="5147343" cy="2073847"/>
            <a:chOff x="737513" y="2398718"/>
            <a:chExt cx="5595549" cy="2073847"/>
          </a:xfrm>
        </p:grpSpPr>
        <p:sp>
          <p:nvSpPr>
            <p:cNvPr id="161" name="Bent-Up Arrow 160">
              <a:extLst>
                <a:ext uri="{FF2B5EF4-FFF2-40B4-BE49-F238E27FC236}">
                  <a16:creationId xmlns:a16="http://schemas.microsoft.com/office/drawing/2014/main" id="{276E236E-C1A2-4743-B99F-615B0894757D}"/>
                </a:ext>
              </a:extLst>
            </p:cNvPr>
            <p:cNvSpPr/>
            <p:nvPr/>
          </p:nvSpPr>
          <p:spPr>
            <a:xfrm>
              <a:off x="4575391" y="3206649"/>
              <a:ext cx="929535" cy="419742"/>
            </a:xfrm>
            <a:prstGeom prst="bentUpArrow">
              <a:avLst>
                <a:gd name="adj1" fmla="val 7688"/>
                <a:gd name="adj2" fmla="val 18199"/>
                <a:gd name="adj3" fmla="val 2019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035F6EC9-F077-9A40-B80E-90308683035B}"/>
                </a:ext>
              </a:extLst>
            </p:cNvPr>
            <p:cNvGrpSpPr/>
            <p:nvPr/>
          </p:nvGrpSpPr>
          <p:grpSpPr>
            <a:xfrm>
              <a:off x="1442223" y="2551892"/>
              <a:ext cx="1245036" cy="593992"/>
              <a:chOff x="9852456" y="608434"/>
              <a:chExt cx="1245036" cy="593992"/>
            </a:xfrm>
          </p:grpSpPr>
          <p:sp>
            <p:nvSpPr>
              <p:cNvPr id="221" name="Oval 19">
                <a:extLst>
                  <a:ext uri="{FF2B5EF4-FFF2-40B4-BE49-F238E27FC236}">
                    <a16:creationId xmlns:a16="http://schemas.microsoft.com/office/drawing/2014/main" id="{883ACB49-E16A-9443-BF20-83102D0AC2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9B910D5B-F03E-EF4D-8AA8-F0CB2EF771DD}"/>
                  </a:ext>
                </a:extLst>
              </p:cNvPr>
              <p:cNvSpPr txBox="1"/>
              <p:nvPr/>
            </p:nvSpPr>
            <p:spPr>
              <a:xfrm>
                <a:off x="9935581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sending process</a:t>
                </a:r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4711F2A1-3F96-204B-8D76-CA73A72D0541}"/>
                </a:ext>
              </a:extLst>
            </p:cNvPr>
            <p:cNvGrpSpPr/>
            <p:nvPr/>
          </p:nvGrpSpPr>
          <p:grpSpPr>
            <a:xfrm>
              <a:off x="2038693" y="3003923"/>
              <a:ext cx="577241" cy="307777"/>
              <a:chOff x="9950444" y="999755"/>
              <a:chExt cx="577241" cy="307777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22B6EF49-41A6-F849-9F5D-04A31D2F40EF}"/>
                  </a:ext>
                </a:extLst>
              </p:cNvPr>
              <p:cNvSpPr/>
              <p:nvPr/>
            </p:nvSpPr>
            <p:spPr>
              <a:xfrm>
                <a:off x="10010633" y="1066693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59B749A-0FAF-ED4F-A42F-24ED3C9A2228}"/>
                  </a:ext>
                </a:extLst>
              </p:cNvPr>
              <p:cNvSpPr txBox="1"/>
              <p:nvPr/>
            </p:nvSpPr>
            <p:spPr>
              <a:xfrm>
                <a:off x="9950444" y="999755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4" name="Group 194">
              <a:extLst>
                <a:ext uri="{FF2B5EF4-FFF2-40B4-BE49-F238E27FC236}">
                  <a16:creationId xmlns:a16="http://schemas.microsoft.com/office/drawing/2014/main" id="{0941CA1D-7B43-3641-AB83-AF3FB0147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5476" y="2432423"/>
              <a:ext cx="545509" cy="512284"/>
              <a:chOff x="-44" y="1473"/>
              <a:chExt cx="981" cy="1105"/>
            </a:xfrm>
          </p:grpSpPr>
          <p:pic>
            <p:nvPicPr>
              <p:cNvPr id="217" name="Picture 195" descr="desktop_computer_stylized_medium">
                <a:extLst>
                  <a:ext uri="{FF2B5EF4-FFF2-40B4-BE49-F238E27FC236}">
                    <a16:creationId xmlns:a16="http://schemas.microsoft.com/office/drawing/2014/main" id="{C9BAD8A3-73FD-504F-969F-7C35A5C98C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8" name="Freeform 196">
                <a:extLst>
                  <a:ext uri="{FF2B5EF4-FFF2-40B4-BE49-F238E27FC236}">
                    <a16:creationId xmlns:a16="http://schemas.microsoft.com/office/drawing/2014/main" id="{2F736748-6A6F-4A40-841E-F7357D81FD5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9DB2C22-7DC2-E741-9E31-4D336DBD41D8}"/>
                </a:ext>
              </a:extLst>
            </p:cNvPr>
            <p:cNvGrpSpPr/>
            <p:nvPr/>
          </p:nvGrpSpPr>
          <p:grpSpPr>
            <a:xfrm>
              <a:off x="4756576" y="2530702"/>
              <a:ext cx="1245036" cy="593992"/>
              <a:chOff x="9852456" y="608434"/>
              <a:chExt cx="1245036" cy="593992"/>
            </a:xfrm>
          </p:grpSpPr>
          <p:sp>
            <p:nvSpPr>
              <p:cNvPr id="215" name="Oval 19">
                <a:extLst>
                  <a:ext uri="{FF2B5EF4-FFF2-40B4-BE49-F238E27FC236}">
                    <a16:creationId xmlns:a16="http://schemas.microsoft.com/office/drawing/2014/main" id="{6000E806-F013-C443-8B87-D5DBEFEDF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52456" y="608434"/>
                <a:ext cx="1245036" cy="593992"/>
              </a:xfrm>
              <a:prstGeom prst="ellipse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2D496D32-B730-8F41-BC5C-D46F18E3C27F}"/>
                  </a:ext>
                </a:extLst>
              </p:cNvPr>
              <p:cNvSpPr txBox="1"/>
              <p:nvPr/>
            </p:nvSpPr>
            <p:spPr>
              <a:xfrm>
                <a:off x="9921965" y="670265"/>
                <a:ext cx="1106492" cy="491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receiving process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EA2AE3CE-CD18-494C-A00E-4B2C61F9903E}"/>
                </a:ext>
              </a:extLst>
            </p:cNvPr>
            <p:cNvGrpSpPr/>
            <p:nvPr/>
          </p:nvGrpSpPr>
          <p:grpSpPr>
            <a:xfrm>
              <a:off x="4815705" y="3003923"/>
              <a:ext cx="577241" cy="307777"/>
              <a:chOff x="9678159" y="981583"/>
              <a:chExt cx="577241" cy="307777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A38E56-F1F2-8D41-B556-9B4F130EE1C0}"/>
                  </a:ext>
                </a:extLst>
              </p:cNvPr>
              <p:cNvSpPr/>
              <p:nvPr/>
            </p:nvSpPr>
            <p:spPr>
              <a:xfrm>
                <a:off x="9744032" y="1048007"/>
                <a:ext cx="429378" cy="2152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B8FBC38B-338F-F747-943D-E7C01C7B97F9}"/>
                  </a:ext>
                </a:extLst>
              </p:cNvPr>
              <p:cNvSpPr txBox="1"/>
              <p:nvPr/>
            </p:nvSpPr>
            <p:spPr>
              <a:xfrm>
                <a:off x="9678159" y="981583"/>
                <a:ext cx="5772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7" name="Group 161">
              <a:extLst>
                <a:ext uri="{FF2B5EF4-FFF2-40B4-BE49-F238E27FC236}">
                  <a16:creationId xmlns:a16="http://schemas.microsoft.com/office/drawing/2014/main" id="{77E8EF91-AF21-9340-AC44-97C2982F90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54223" y="2398718"/>
              <a:ext cx="230514" cy="466725"/>
              <a:chOff x="4140" y="429"/>
              <a:chExt cx="1425" cy="2396"/>
            </a:xfrm>
          </p:grpSpPr>
          <p:sp>
            <p:nvSpPr>
              <p:cNvPr id="181" name="Freeform 162">
                <a:extLst>
                  <a:ext uri="{FF2B5EF4-FFF2-40B4-BE49-F238E27FC236}">
                    <a16:creationId xmlns:a16="http://schemas.microsoft.com/office/drawing/2014/main" id="{9E28FBA5-541A-AC4F-AE71-5951515DC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163">
                <a:extLst>
                  <a:ext uri="{FF2B5EF4-FFF2-40B4-BE49-F238E27FC236}">
                    <a16:creationId xmlns:a16="http://schemas.microsoft.com/office/drawing/2014/main" id="{CC415C09-33EA-A142-8461-9672CCFF0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429"/>
                <a:ext cx="1053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3" name="Freeform 164">
                <a:extLst>
                  <a:ext uri="{FF2B5EF4-FFF2-40B4-BE49-F238E27FC236}">
                    <a16:creationId xmlns:a16="http://schemas.microsoft.com/office/drawing/2014/main" id="{2A5E6FB5-B778-F24C-A601-95339A953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Freeform 165">
                <a:extLst>
                  <a:ext uri="{FF2B5EF4-FFF2-40B4-BE49-F238E27FC236}">
                    <a16:creationId xmlns:a16="http://schemas.microsoft.com/office/drawing/2014/main" id="{70415A3C-7C91-7E46-9BA5-D62360FC3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Rectangle 166">
                <a:extLst>
                  <a:ext uri="{FF2B5EF4-FFF2-40B4-BE49-F238E27FC236}">
                    <a16:creationId xmlns:a16="http://schemas.microsoft.com/office/drawing/2014/main" id="{4A157385-49EC-A345-8675-63A8A4717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693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6" name="Group 167">
                <a:extLst>
                  <a:ext uri="{FF2B5EF4-FFF2-40B4-BE49-F238E27FC236}">
                    <a16:creationId xmlns:a16="http://schemas.microsoft.com/office/drawing/2014/main" id="{1DBB8188-6E4B-DB44-A618-1833910E68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1" name="AutoShape 168">
                  <a:extLst>
                    <a:ext uri="{FF2B5EF4-FFF2-40B4-BE49-F238E27FC236}">
                      <a16:creationId xmlns:a16="http://schemas.microsoft.com/office/drawing/2014/main" id="{CE1ED7B1-4BA4-A84D-9114-C8CBB4BC51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2" name="AutoShape 169">
                  <a:extLst>
                    <a:ext uri="{FF2B5EF4-FFF2-40B4-BE49-F238E27FC236}">
                      <a16:creationId xmlns:a16="http://schemas.microsoft.com/office/drawing/2014/main" id="{B7844D79-0009-B94B-8989-919CDF6A9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2"/>
                  <a:ext cx="692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7" name="Rectangle 170">
                <a:extLst>
                  <a:ext uri="{FF2B5EF4-FFF2-40B4-BE49-F238E27FC236}">
                    <a16:creationId xmlns:a16="http://schemas.microsoft.com/office/drawing/2014/main" id="{51286867-B08D-0C40-A917-0F4029DD6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88" name="Group 171">
                <a:extLst>
                  <a:ext uri="{FF2B5EF4-FFF2-40B4-BE49-F238E27FC236}">
                    <a16:creationId xmlns:a16="http://schemas.microsoft.com/office/drawing/2014/main" id="{D9A8F55B-F86B-6649-A1E4-8F24F95BCC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9" name="AutoShape 172">
                  <a:extLst>
                    <a:ext uri="{FF2B5EF4-FFF2-40B4-BE49-F238E27FC236}">
                      <a16:creationId xmlns:a16="http://schemas.microsoft.com/office/drawing/2014/main" id="{16943728-8B67-F648-BF99-75B1A2EB8B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2" y="2570"/>
                  <a:ext cx="724" cy="16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10" name="AutoShape 173">
                  <a:extLst>
                    <a:ext uri="{FF2B5EF4-FFF2-40B4-BE49-F238E27FC236}">
                      <a16:creationId xmlns:a16="http://schemas.microsoft.com/office/drawing/2014/main" id="{E5C59DE8-B381-7841-BEF2-A71119B6C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6"/>
                  <a:ext cx="69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89" name="Rectangle 174">
                <a:extLst>
                  <a:ext uri="{FF2B5EF4-FFF2-40B4-BE49-F238E27FC236}">
                    <a16:creationId xmlns:a16="http://schemas.microsoft.com/office/drawing/2014/main" id="{E2A441E4-4B95-2D4B-8D2B-A39444E73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7"/>
                <a:ext cx="599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Rectangle 175">
                <a:extLst>
                  <a:ext uri="{FF2B5EF4-FFF2-40B4-BE49-F238E27FC236}">
                    <a16:creationId xmlns:a16="http://schemas.microsoft.com/office/drawing/2014/main" id="{4C56D3D2-1E9D-9A4E-A8E6-C02F387A4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1654"/>
                <a:ext cx="593" cy="49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91" name="Group 176">
                <a:extLst>
                  <a:ext uri="{FF2B5EF4-FFF2-40B4-BE49-F238E27FC236}">
                    <a16:creationId xmlns:a16="http://schemas.microsoft.com/office/drawing/2014/main" id="{4DEFC4BF-D38C-4E4F-8FF6-784D2ECC1D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7" name="AutoShape 177">
                  <a:extLst>
                    <a:ext uri="{FF2B5EF4-FFF2-40B4-BE49-F238E27FC236}">
                      <a16:creationId xmlns:a16="http://schemas.microsoft.com/office/drawing/2014/main" id="{1E6EF7BF-0973-4748-B890-B3787B883B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8" name="AutoShape 178">
                  <a:extLst>
                    <a:ext uri="{FF2B5EF4-FFF2-40B4-BE49-F238E27FC236}">
                      <a16:creationId xmlns:a16="http://schemas.microsoft.com/office/drawing/2014/main" id="{E5D7BCD8-55E5-614E-8991-523BADFCB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3"/>
                  <a:ext cx="699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2" name="Freeform 179">
                <a:extLst>
                  <a:ext uri="{FF2B5EF4-FFF2-40B4-BE49-F238E27FC236}">
                    <a16:creationId xmlns:a16="http://schemas.microsoft.com/office/drawing/2014/main" id="{9D08C936-65B2-7540-81A7-902915A9F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93" name="Group 180">
                <a:extLst>
                  <a:ext uri="{FF2B5EF4-FFF2-40B4-BE49-F238E27FC236}">
                    <a16:creationId xmlns:a16="http://schemas.microsoft.com/office/drawing/2014/main" id="{E99B1C69-E2B6-2944-ADFF-75BD1E5CCF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5" name="AutoShape 181">
                  <a:extLst>
                    <a:ext uri="{FF2B5EF4-FFF2-40B4-BE49-F238E27FC236}">
                      <a16:creationId xmlns:a16="http://schemas.microsoft.com/office/drawing/2014/main" id="{40AB9F71-EF2B-814B-9AA0-68CABE04DD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6"/>
                  <a:ext cx="723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206" name="AutoShape 182">
                  <a:extLst>
                    <a:ext uri="{FF2B5EF4-FFF2-40B4-BE49-F238E27FC236}">
                      <a16:creationId xmlns:a16="http://schemas.microsoft.com/office/drawing/2014/main" id="{61BBD585-034C-FE44-8C4C-5732B02C9B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1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94" name="Rectangle 183">
                <a:extLst>
                  <a:ext uri="{FF2B5EF4-FFF2-40B4-BE49-F238E27FC236}">
                    <a16:creationId xmlns:a16="http://schemas.microsoft.com/office/drawing/2014/main" id="{3003C525-2BE0-154F-83E7-C0B0EEC1A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9" cy="2288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5" name="Freeform 184">
                <a:extLst>
                  <a:ext uri="{FF2B5EF4-FFF2-40B4-BE49-F238E27FC236}">
                    <a16:creationId xmlns:a16="http://schemas.microsoft.com/office/drawing/2014/main" id="{87688AC3-3CC5-0947-8699-28651834F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Freeform 185">
                <a:extLst>
                  <a:ext uri="{FF2B5EF4-FFF2-40B4-BE49-F238E27FC236}">
                    <a16:creationId xmlns:a16="http://schemas.microsoft.com/office/drawing/2014/main" id="{3B30373F-530B-FF4A-A69C-611E391F9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8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7" name="Oval 186">
                <a:extLst>
                  <a:ext uri="{FF2B5EF4-FFF2-40B4-BE49-F238E27FC236}">
                    <a16:creationId xmlns:a16="http://schemas.microsoft.com/office/drawing/2014/main" id="{BE74818C-974F-C344-AF1C-A571C38F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09"/>
                <a:ext cx="50" cy="97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Freeform 187">
                <a:extLst>
                  <a:ext uri="{FF2B5EF4-FFF2-40B4-BE49-F238E27FC236}">
                    <a16:creationId xmlns:a16="http://schemas.microsoft.com/office/drawing/2014/main" id="{C9128504-5E1F-1F4A-BF9E-EFE7472C0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AutoShape 188">
                <a:extLst>
                  <a:ext uri="{FF2B5EF4-FFF2-40B4-BE49-F238E27FC236}">
                    <a16:creationId xmlns:a16="http://schemas.microsoft.com/office/drawing/2014/main" id="{E1404165-9D6F-1942-BB52-FCC831E9A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9"/>
                <a:ext cx="1198" cy="146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0" name="AutoShape 189">
                <a:extLst>
                  <a:ext uri="{FF2B5EF4-FFF2-40B4-BE49-F238E27FC236}">
                    <a16:creationId xmlns:a16="http://schemas.microsoft.com/office/drawing/2014/main" id="{7F94C469-5406-364A-84E2-47B5F8B49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1" name="Oval 190">
                <a:extLst>
                  <a:ext uri="{FF2B5EF4-FFF2-40B4-BE49-F238E27FC236}">
                    <a16:creationId xmlns:a16="http://schemas.microsoft.com/office/drawing/2014/main" id="{A0E8CAFD-652A-E647-BA6D-055C853C8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2"/>
                <a:ext cx="158" cy="146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2" name="Oval 191">
                <a:extLst>
                  <a:ext uri="{FF2B5EF4-FFF2-40B4-BE49-F238E27FC236}">
                    <a16:creationId xmlns:a16="http://schemas.microsoft.com/office/drawing/2014/main" id="{1A58DA79-10F0-C94E-9A96-4E39E43321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58" cy="14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03" name="Oval 192">
                <a:extLst>
                  <a:ext uri="{FF2B5EF4-FFF2-40B4-BE49-F238E27FC236}">
                    <a16:creationId xmlns:a16="http://schemas.microsoft.com/office/drawing/2014/main" id="{E5153F60-CA4E-AD46-AA61-51967FAF6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3" y="2382"/>
                <a:ext cx="158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4" name="Rectangle 193">
                <a:extLst>
                  <a:ext uri="{FF2B5EF4-FFF2-40B4-BE49-F238E27FC236}">
                    <a16:creationId xmlns:a16="http://schemas.microsoft.com/office/drawing/2014/main" id="{FDB88677-8689-BF48-AD1F-091821687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8" cy="761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AFBA5EB-DA0C-3243-87AB-B89E8E79E894}"/>
                </a:ext>
              </a:extLst>
            </p:cNvPr>
            <p:cNvGrpSpPr/>
            <p:nvPr/>
          </p:nvGrpSpPr>
          <p:grpSpPr>
            <a:xfrm>
              <a:off x="2669417" y="3423937"/>
              <a:ext cx="2003932" cy="369332"/>
              <a:chOff x="7504363" y="3141846"/>
              <a:chExt cx="2003932" cy="369332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11FC8479-D121-CF45-BE67-D2FC95EAF7B9}"/>
                  </a:ext>
                </a:extLst>
              </p:cNvPr>
              <p:cNvGrpSpPr/>
              <p:nvPr/>
            </p:nvGrpSpPr>
            <p:grpSpPr>
              <a:xfrm>
                <a:off x="7504363" y="3183676"/>
                <a:ext cx="2003932" cy="306163"/>
                <a:chOff x="1616358" y="2551230"/>
                <a:chExt cx="2141698" cy="218510"/>
              </a:xfrm>
            </p:grpSpPr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553693F6-B250-A94A-973B-A2B9E24D52C4}"/>
                    </a:ext>
                  </a:extLst>
                </p:cNvPr>
                <p:cNvSpPr/>
                <p:nvPr/>
              </p:nvSpPr>
              <p:spPr>
                <a:xfrm>
                  <a:off x="1673508" y="2551230"/>
                  <a:ext cx="2027398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90731F76-7DB6-864C-9B95-2487D9D7B8DE}"/>
                    </a:ext>
                  </a:extLst>
                </p:cNvPr>
                <p:cNvSpPr/>
                <p:nvPr/>
              </p:nvSpPr>
              <p:spPr>
                <a:xfrm>
                  <a:off x="1616358" y="2551230"/>
                  <a:ext cx="114300" cy="218510"/>
                </a:xfrm>
                <a:prstGeom prst="ellipse">
                  <a:avLst/>
                </a:prstGeom>
                <a:solidFill>
                  <a:srgbClr val="7ACCF4"/>
                </a:soli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31CDAEAB-9168-0E4F-9A8E-E906655A076D}"/>
                    </a:ext>
                  </a:extLst>
                </p:cNvPr>
                <p:cNvSpPr/>
                <p:nvPr/>
              </p:nvSpPr>
              <p:spPr>
                <a:xfrm>
                  <a:off x="3643756" y="2551230"/>
                  <a:ext cx="114300" cy="21851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0000">
                      <a:srgbClr val="7ACCF4"/>
                    </a:gs>
                  </a:gsLst>
                  <a:lin ang="16200000" scaled="0"/>
                  <a:tileRect/>
                </a:gradFill>
                <a:ln w="635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4315B0F-7173-EA4C-98E3-3F4A8474AFE9}"/>
                    </a:ext>
                  </a:extLst>
                </p:cNvPr>
                <p:cNvSpPr/>
                <p:nvPr/>
              </p:nvSpPr>
              <p:spPr>
                <a:xfrm>
                  <a:off x="3491356" y="2551230"/>
                  <a:ext cx="209550" cy="218510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5">
                        <a:lumMod val="75000"/>
                      </a:schemeClr>
                    </a:gs>
                    <a:gs pos="52000">
                      <a:srgbClr val="7ACCF4"/>
                    </a:gs>
                  </a:gsLst>
                  <a:lin ang="16200000" scaled="0"/>
                </a:gradFill>
                <a:ln w="635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997FB701-F3E4-214A-918C-4E8D192B2BB3}"/>
                  </a:ext>
                </a:extLst>
              </p:cNvPr>
              <p:cNvSpPr txBox="1"/>
              <p:nvPr/>
            </p:nvSpPr>
            <p:spPr>
              <a:xfrm>
                <a:off x="7695752" y="3141846"/>
                <a:ext cx="1678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reliable channel</a:t>
                </a:r>
              </a:p>
            </p:txBody>
          </p:sp>
        </p:grp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2CF18A5-E8B1-C44A-855D-BC2E13F5D131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32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Bent-Up Arrow 169">
              <a:extLst>
                <a:ext uri="{FF2B5EF4-FFF2-40B4-BE49-F238E27FC236}">
                  <a16:creationId xmlns:a16="http://schemas.microsoft.com/office/drawing/2014/main" id="{35B9DBBD-4E46-054F-AF2A-3048455F5FA1}"/>
                </a:ext>
              </a:extLst>
            </p:cNvPr>
            <p:cNvSpPr/>
            <p:nvPr/>
          </p:nvSpPr>
          <p:spPr>
            <a:xfrm rot="5400000">
              <a:off x="2152182" y="3067004"/>
              <a:ext cx="462111" cy="773811"/>
            </a:xfrm>
            <a:prstGeom prst="bentUpArrow">
              <a:avLst>
                <a:gd name="adj1" fmla="val 7999"/>
                <a:gd name="adj2" fmla="val 16334"/>
                <a:gd name="adj3" fmla="val 2138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AA8010-49E9-EB46-BD2B-D57E00E6F5C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151" y="3325543"/>
              <a:ext cx="1687911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1100341-F7A9-1D41-8489-9128E671B607}"/>
                </a:ext>
              </a:extLst>
            </p:cNvPr>
            <p:cNvSpPr txBox="1"/>
            <p:nvPr/>
          </p:nvSpPr>
          <p:spPr>
            <a:xfrm>
              <a:off x="737513" y="3044385"/>
              <a:ext cx="994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30DCEE24-EC49-B244-B451-278656DCCEBE}"/>
                </a:ext>
              </a:extLst>
            </p:cNvPr>
            <p:cNvSpPr txBox="1"/>
            <p:nvPr/>
          </p:nvSpPr>
          <p:spPr>
            <a:xfrm>
              <a:off x="828116" y="3272133"/>
              <a:ext cx="8686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5EB50A4-0F12-A743-8A7B-907E5EE4A2F5}"/>
                </a:ext>
              </a:extLst>
            </p:cNvPr>
            <p:cNvSpPr txBox="1"/>
            <p:nvPr/>
          </p:nvSpPr>
          <p:spPr>
            <a:xfrm flipH="1">
              <a:off x="1817207" y="4010900"/>
              <a:ext cx="40256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reliable service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abstraction</a:t>
              </a:r>
            </a:p>
          </p:txBody>
        </p:sp>
      </p:grpSp>
      <p:sp>
        <p:nvSpPr>
          <p:cNvPr id="66" name="Slide Number Placeholder 2">
            <a:extLst>
              <a:ext uri="{FF2B5EF4-FFF2-40B4-BE49-F238E27FC236}">
                <a16:creationId xmlns:a16="http://schemas.microsoft.com/office/drawing/2014/main" id="{F496148B-2840-6E48-8844-F185577E4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23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8953</TotalTime>
  <Words>2893</Words>
  <Application>Microsoft Office PowerPoint</Application>
  <PresentationFormat>Widescreen</PresentationFormat>
  <Paragraphs>784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MS PGothic</vt:lpstr>
      <vt:lpstr>MS PGothic</vt:lpstr>
      <vt:lpstr>游ゴシック</vt:lpstr>
      <vt:lpstr>Arial</vt:lpstr>
      <vt:lpstr>Calibri</vt:lpstr>
      <vt:lpstr>Calibri Light</vt:lpstr>
      <vt:lpstr>Courier</vt:lpstr>
      <vt:lpstr>Courier New</vt:lpstr>
      <vt:lpstr>Gill Sans MT</vt:lpstr>
      <vt:lpstr>Symbol</vt:lpstr>
      <vt:lpstr>Tahoma</vt:lpstr>
      <vt:lpstr>Times New Roman</vt:lpstr>
      <vt:lpstr>Wingdings</vt:lpstr>
      <vt:lpstr>Office Theme</vt:lpstr>
      <vt:lpstr>Picture</vt:lpstr>
      <vt:lpstr>PowerPoint Presentation</vt:lpstr>
      <vt:lpstr>Internet protocol stack</vt:lpstr>
      <vt:lpstr>Transport services and protocols</vt:lpstr>
      <vt:lpstr>Transport vs. network layer services and protocols</vt:lpstr>
      <vt:lpstr>Transport Layer Actions</vt:lpstr>
      <vt:lpstr>Transport Layer Actions</vt:lpstr>
      <vt:lpstr>How demultiplexing works</vt:lpstr>
      <vt:lpstr>Two principal Internet transport protocols</vt:lpstr>
      <vt:lpstr>Principles of reliable data transfer </vt:lpstr>
      <vt:lpstr>Principles of reliable data transfer </vt:lpstr>
      <vt:lpstr>Principles of reliable data transfer </vt:lpstr>
      <vt:lpstr>Reliable data transfer protocol (rdt): interfaces</vt:lpstr>
      <vt:lpstr>rdt3.0: channels with errors and loss</vt:lpstr>
      <vt:lpstr>rdt3.0 sender</vt:lpstr>
      <vt:lpstr>rdt3.0 sender</vt:lpstr>
      <vt:lpstr>rdt3.0 in action</vt:lpstr>
      <vt:lpstr>rdt3.0 in action</vt:lpstr>
      <vt:lpstr>Performance of rdt3.0 (stop-and-wait)</vt:lpstr>
      <vt:lpstr>rdt3.0: stop-and-wait operation</vt:lpstr>
      <vt:lpstr>rdt3.0: stop-and-wait operation</vt:lpstr>
      <vt:lpstr>rdt3.0: pipelined protocols operation</vt:lpstr>
      <vt:lpstr>Pipelining: increased utilization</vt:lpstr>
      <vt:lpstr>Go-Back-N: sender</vt:lpstr>
      <vt:lpstr>Go-Back-N: receiver</vt:lpstr>
      <vt:lpstr>Go-Back-N in action</vt:lpstr>
      <vt:lpstr>Selective repeat</vt:lpstr>
      <vt:lpstr>Selective repeat: sender, receiver windows</vt:lpstr>
      <vt:lpstr>Selective repeat: sender and receiver</vt:lpstr>
      <vt:lpstr>Selective Repeat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Massoud Hashemi</cp:lastModifiedBy>
  <cp:revision>408</cp:revision>
  <dcterms:created xsi:type="dcterms:W3CDTF">2020-01-18T07:24:59Z</dcterms:created>
  <dcterms:modified xsi:type="dcterms:W3CDTF">2023-11-26T10:52:21Z</dcterms:modified>
</cp:coreProperties>
</file>