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960" r:id="rId2"/>
    <p:sldId id="1229" r:id="rId3"/>
    <p:sldId id="1223" r:id="rId4"/>
    <p:sldId id="1224" r:id="rId5"/>
    <p:sldId id="1226" r:id="rId6"/>
    <p:sldId id="1227" r:id="rId7"/>
    <p:sldId id="1228" r:id="rId8"/>
    <p:sldId id="1225" r:id="rId9"/>
    <p:sldId id="1096" r:id="rId10"/>
    <p:sldId id="1203" r:id="rId11"/>
    <p:sldId id="1098" r:id="rId12"/>
    <p:sldId id="1099" r:id="rId13"/>
    <p:sldId id="1100" r:id="rId14"/>
    <p:sldId id="1101" r:id="rId15"/>
    <p:sldId id="1102" r:id="rId16"/>
    <p:sldId id="1104" r:id="rId17"/>
    <p:sldId id="1105" r:id="rId18"/>
    <p:sldId id="1108" r:id="rId19"/>
    <p:sldId id="1106" r:id="rId20"/>
    <p:sldId id="1107" r:id="rId21"/>
    <p:sldId id="1110" r:id="rId22"/>
    <p:sldId id="1217" r:id="rId23"/>
    <p:sldId id="1218" r:id="rId24"/>
    <p:sldId id="1219" r:id="rId25"/>
    <p:sldId id="1220" r:id="rId26"/>
    <p:sldId id="1221" r:id="rId27"/>
    <p:sldId id="122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31348"/>
    <p:restoredTop sz="90729"/>
  </p:normalViewPr>
  <p:slideViewPr>
    <p:cSldViewPr snapToGrid="0" snapToObjects="1">
      <p:cViewPr varScale="1">
        <p:scale>
          <a:sx n="76" d="100"/>
          <a:sy n="76" d="100"/>
        </p:scale>
        <p:origin x="82" y="67"/>
      </p:cViewPr>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394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887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thing to note here is that the ACK number (43) on the B-to-A segment is one more than the sequence number (42) on the A-</a:t>
            </a:r>
            <a:r>
              <a:rPr lang="en-US" dirty="0" err="1"/>
              <a:t>toB</a:t>
            </a:r>
            <a:r>
              <a:rPr lang="en-US" dirty="0"/>
              <a:t> segment that triggered that 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a:t>
            </a:r>
            <a:r>
              <a:rPr lang="en-US"/>
              <a:t>last A-to-B </a:t>
            </a:r>
            <a:r>
              <a:rPr lang="en-US" dirty="0"/>
              <a:t>segment is one more than the sequence number (79) on the B-to-A segment that triggered that ACK</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4182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626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how TCP re-computes the estimated RTT each time a new </a:t>
            </a:r>
            <a:r>
              <a:rPr lang="en-US" dirty="0" err="1"/>
              <a:t>SampleRTT</a:t>
            </a:r>
            <a:r>
              <a:rPr lang="en-US" dirty="0"/>
              <a:t> is taken.</a:t>
            </a:r>
          </a:p>
          <a:p>
            <a:r>
              <a:rPr lang="en-US" dirty="0"/>
              <a:t>The process is knows as an </a:t>
            </a:r>
            <a:r>
              <a:rPr lang="en-US" dirty="0" err="1"/>
              <a:t>exponeitally</a:t>
            </a:r>
            <a:r>
              <a:rPr lang="en-US" dirty="0"/>
              <a:t> weighted moving average, shown by the equation here.</a:t>
            </a:r>
          </a:p>
          <a:p>
            <a:r>
              <a:rPr lang="en-US" dirty="0"/>
              <a:t>&lt;say it&gt;</a:t>
            </a:r>
          </a:p>
          <a:p>
            <a:r>
              <a:rPr lang="en-US" dirty="0"/>
              <a:t>Where alpha reflects the influence of the most recent measurements on the estimated RTT; a typical value of alpha used in </a:t>
            </a:r>
            <a:r>
              <a:rPr lang="en-US" dirty="0" err="1"/>
              <a:t>implementaitons</a:t>
            </a:r>
            <a:r>
              <a:rPr lang="en-US" dirty="0"/>
              <a:t> is .125</a:t>
            </a:r>
          </a:p>
          <a:p>
            <a:endParaRPr lang="en-US" dirty="0"/>
          </a:p>
          <a:p>
            <a:r>
              <a:rPr lang="en-US" dirty="0"/>
              <a:t>The graph at the bottom show measured RTTs </a:t>
            </a:r>
            <a:r>
              <a:rPr lang="en-US" dirty="0" err="1"/>
              <a:t>beween</a:t>
            </a:r>
            <a:r>
              <a:rPr lang="en-US" dirty="0"/>
              <a:t> a host in the Massachusetts and a host in France, as well as the estimated, “smoothed”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356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value of the estimated RTT, TCP computes the timeout interval to be the estimated RTT plus a “safety margin”</a:t>
            </a:r>
          </a:p>
          <a:p>
            <a:r>
              <a:rPr lang="en-US" dirty="0"/>
              <a:t> </a:t>
            </a:r>
          </a:p>
          <a:p>
            <a:r>
              <a:rPr lang="en-US" dirty="0"/>
              <a:t>And the intuition is that if we are seeing a large variation in SAMPLERTT – the RTT estimates are fluctuating a lot - then we’ll want a larger </a:t>
            </a:r>
            <a:r>
              <a:rPr lang="en-US" dirty="0" err="1"/>
              <a:t>savety</a:t>
            </a:r>
            <a:r>
              <a:rPr lang="en-US" dirty="0"/>
              <a:t> margin</a:t>
            </a:r>
          </a:p>
          <a:p>
            <a:endParaRPr lang="en-US" dirty="0"/>
          </a:p>
          <a:p>
            <a:r>
              <a:rPr lang="en-US" dirty="0"/>
              <a:t>So TCP computes the Timeout interval to be the Estimated RTT plus 4 times a measure of deviation in the RTT.</a:t>
            </a:r>
          </a:p>
          <a:p>
            <a:endParaRPr lang="en-US" dirty="0"/>
          </a:p>
          <a:p>
            <a:r>
              <a:rPr lang="en-US" dirty="0"/>
              <a:t>The deviation in the RTT is computed as the </a:t>
            </a:r>
            <a:r>
              <a:rPr lang="en-US" dirty="0" err="1"/>
              <a:t>eWMA</a:t>
            </a:r>
            <a:r>
              <a:rPr lang="en-US" dirty="0"/>
              <a:t> of the difference between the most recently measured </a:t>
            </a:r>
            <a:r>
              <a:rPr lang="en-US" dirty="0" err="1"/>
              <a:t>SampleRTT</a:t>
            </a:r>
            <a:r>
              <a:rPr lang="en-US" dirty="0"/>
              <a:t> from the Estimated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07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Given these details of TCP sequence numbers, acks, and timers, we can now describe the big picture view of how the TCP sender and receiver operate</a:t>
            </a:r>
          </a:p>
          <a:p>
            <a:endParaRPr lang="en-US" dirty="0"/>
          </a:p>
          <a:p>
            <a:r>
              <a:rPr lang="en-US" dirty="0"/>
              <a:t>You can check out FSMs in book; let’s just give an English text description here and let’s start with the sender.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937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60065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Rather than immediately </a:t>
            </a:r>
            <a:r>
              <a:rPr lang="en-US" dirty="0" err="1"/>
              <a:t>ACKnowledig</a:t>
            </a:r>
            <a:r>
              <a:rPr lang="en-US" dirty="0"/>
              <a:t>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711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a:t>
            </a:r>
            <a:r>
              <a:rPr lang="en-US" dirty="0" err="1"/>
              <a:t>transmited</a:t>
            </a:r>
            <a:r>
              <a:rPr lang="en-US" dirty="0"/>
              <a:t> and the ACK is lost, and the TCP timeout mechanism results in another copy of being transmitted and then re-</a:t>
            </a:r>
            <a:r>
              <a:rPr lang="en-US" dirty="0" err="1"/>
              <a:t>ACKed</a:t>
            </a:r>
            <a:r>
              <a:rPr lang="en-US" dirty="0"/>
              <a:t> a the sender</a:t>
            </a:r>
          </a:p>
          <a:p>
            <a:endParaRPr lang="en-US" dirty="0"/>
          </a:p>
          <a:p>
            <a:r>
              <a:rPr lang="en-US" dirty="0"/>
              <a:t>In the second example two segments are sent and acknowledged, but there is a premature timeout e for the first segment, which is retransmitted.  </a:t>
            </a:r>
            <a:r>
              <a:rPr lang="en-US" dirty="0" err="1"/>
              <a:t>Notet</a:t>
            </a:r>
            <a:r>
              <a:rPr lang="en-US" dirty="0"/>
              <a:t>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8083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wrap up our study of TCP reliability by discussing an optimization to the original TCP known as TCP fast retransmit,</a:t>
            </a:r>
          </a:p>
          <a:p>
            <a:endParaRPr lang="en-US" dirty="0"/>
          </a:p>
          <a:p>
            <a:r>
              <a:rPr lang="en-US" dirty="0"/>
              <a:t>Take a look at this example on the right where 5 segments are transmitted and the second segment is lost.  In this case the TCP receiver sends an ACK 100 acknowledging the first received segment.</a:t>
            </a:r>
          </a:p>
          <a:p>
            <a:r>
              <a:rPr lang="en-US" dirty="0"/>
              <a:t>When the third segment arrives at the receiver, the TCP receiver sends another ACK 100 since the second segment has not arrived. And similarly for the 4</a:t>
            </a:r>
            <a:r>
              <a:rPr lang="en-US" baseline="30000" dirty="0"/>
              <a:t>th</a:t>
            </a:r>
            <a:r>
              <a:rPr lang="en-US" dirty="0"/>
              <a:t> and 5</a:t>
            </a:r>
            <a:r>
              <a:rPr lang="en-US" baseline="30000" dirty="0"/>
              <a:t>th</a:t>
            </a:r>
            <a:r>
              <a:rPr lang="en-US" dirty="0"/>
              <a:t> segments to arrive.</a:t>
            </a:r>
          </a:p>
          <a:p>
            <a:endParaRPr lang="en-US" dirty="0"/>
          </a:p>
          <a:p>
            <a:r>
              <a:rPr lang="en-US" dirty="0"/>
              <a:t>Now what does the sender see?  The sender receives the first ACK 100 it has been hoping for, but then three additional duplicate ACK100s arrive.  The sender knows that somethings’ wrong – it knows the first segment arrived at the receiver  but three later arriving segments at the receiver – the ones that generated the three duplicate ACKs – we received correctly but were not in order.  That is, that there was a missing segment at the receiver when each of the three duplicate ACK were generated.</a:t>
            </a:r>
          </a:p>
          <a:p>
            <a:endParaRPr lang="en-US" dirty="0"/>
          </a:p>
          <a:p>
            <a:r>
              <a:rPr lang="en-US" dirty="0"/>
              <a:t>With fast retransmit, the arrival of three duplicate ACK causes the sender to retransmit its oldest </a:t>
            </a:r>
            <a:r>
              <a:rPr lang="en-US" dirty="0" err="1"/>
              <a:t>unACKed</a:t>
            </a:r>
            <a:r>
              <a:rPr lang="en-US" dirty="0"/>
              <a:t> segment, without waiting for a timeout event.  This allows TCP to recover more quickly from what is very likely a loss event</a:t>
            </a:r>
          </a:p>
          <a:p>
            <a:endParaRPr lang="en-US" dirty="0"/>
          </a:p>
          <a:p>
            <a:r>
              <a:rPr lang="en-US" dirty="0"/>
              <a:t>specifically that the second segment has been lost, since three higher -numbered segments were received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8102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a:t>
            </a:r>
            <a:r>
              <a:rPr kumimoji="0" lang="en-US" sz="1200" b="0" i="0" u="none" strike="noStrike" kern="1200" cap="none" spc="0" normalizeH="0" baseline="0" noProof="0" dirty="0" err="1">
                <a:ln>
                  <a:noFill/>
                </a:ln>
                <a:solidFill>
                  <a:prstClr val="black"/>
                </a:solidFill>
                <a:effectLst/>
                <a:uLnTx/>
                <a:uFillTx/>
                <a:latin typeface="+mn-lt"/>
                <a:ea typeface="+mn-ea"/>
                <a:cs typeface="+mn-cs"/>
              </a:rPr>
              <a:t>explictly</a:t>
            </a:r>
            <a:r>
              <a:rPr kumimoji="0" lang="en-US" sz="1200" b="0" i="0" u="none" strike="noStrike" kern="1200" cap="none" spc="0" normalizeH="0" baseline="0" noProof="0" dirty="0">
                <a:ln>
                  <a:noFill/>
                </a:ln>
                <a:solidFill>
                  <a:prstClr val="black"/>
                </a:solidFill>
                <a:effectLst/>
                <a:uLnTx/>
                <a:uFillTx/>
                <a:latin typeface="+mn-lt"/>
                <a:ea typeface="+mn-ea"/>
                <a:cs typeface="+mn-cs"/>
              </a:rPr>
              <a:t>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6811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a:t>
            </a:r>
            <a:r>
              <a:rPr kumimoji="0" lang="en-US" sz="1200" b="0" i="0" u="none" strike="noStrike" kern="1200" cap="none" spc="0" normalizeH="0" baseline="0" noProof="0" dirty="0" err="1">
                <a:ln>
                  <a:noFill/>
                </a:ln>
                <a:solidFill>
                  <a:prstClr val="black"/>
                </a:solidFill>
                <a:effectLst/>
                <a:uLnTx/>
                <a:uFillTx/>
                <a:latin typeface="+mn-lt"/>
                <a:ea typeface="+mn-ea"/>
                <a:cs typeface="+mn-cs"/>
              </a:rPr>
              <a:t>explictly</a:t>
            </a:r>
            <a:r>
              <a:rPr kumimoji="0" lang="en-US" sz="1200" b="0" i="0" u="none" strike="noStrike" kern="1200" cap="none" spc="0" normalizeH="0" baseline="0" noProof="0" dirty="0">
                <a:ln>
                  <a:noFill/>
                </a:ln>
                <a:solidFill>
                  <a:prstClr val="black"/>
                </a:solidFill>
                <a:effectLst/>
                <a:uLnTx/>
                <a:uFillTx/>
                <a:latin typeface="+mn-lt"/>
                <a:ea typeface="+mn-ea"/>
                <a:cs typeface="+mn-cs"/>
              </a:rPr>
              <a:t>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63902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a:t>
            </a:r>
            <a:r>
              <a:rPr kumimoji="0" lang="en-US" sz="1200" b="0" i="0" u="none" strike="noStrike" kern="1200" cap="none" spc="0" normalizeH="0" baseline="0" noProof="0" dirty="0" err="1">
                <a:ln>
                  <a:noFill/>
                </a:ln>
                <a:solidFill>
                  <a:prstClr val="black"/>
                </a:solidFill>
                <a:effectLst/>
                <a:uLnTx/>
                <a:uFillTx/>
                <a:latin typeface="+mn-lt"/>
                <a:ea typeface="+mn-ea"/>
                <a:cs typeface="+mn-cs"/>
              </a:rPr>
              <a:t>explictly</a:t>
            </a:r>
            <a:r>
              <a:rPr kumimoji="0" lang="en-US" sz="1200" b="0" i="0" u="none" strike="noStrike" kern="1200" cap="none" spc="0" normalizeH="0" baseline="0" noProof="0" dirty="0">
                <a:ln>
                  <a:noFill/>
                </a:ln>
                <a:solidFill>
                  <a:prstClr val="black"/>
                </a:solidFill>
                <a:effectLst/>
                <a:uLnTx/>
                <a:uFillTx/>
                <a:latin typeface="+mn-lt"/>
                <a:ea typeface="+mn-ea"/>
                <a:cs typeface="+mn-cs"/>
              </a:rPr>
              <a:t>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4556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(Presuming an intro)</a:t>
            </a:r>
          </a:p>
          <a:p>
            <a:endParaRPr lang="en-US" dirty="0"/>
          </a:p>
          <a:p>
            <a:r>
              <a:rPr lang="en-US" dirty="0"/>
              <a:t>Before diving into the details of TCP flow control, let’s first get the general context and motivate the need for flow control.</a:t>
            </a:r>
          </a:p>
          <a:p>
            <a:endParaRPr lang="en-US" dirty="0"/>
          </a:p>
          <a:p>
            <a:r>
              <a:rPr lang="en-US" dirty="0"/>
              <a:t>This diagram show a typical transport-layer implementation</a:t>
            </a:r>
          </a:p>
          <a:p>
            <a:endParaRPr lang="en-US" dirty="0"/>
          </a:p>
          <a:p>
            <a:pPr marL="171450" indent="-171450">
              <a:buFont typeface="Arial" panose="020B0604020202020204" pitchFamily="34" charset="0"/>
              <a:buChar char="•"/>
            </a:pPr>
            <a:r>
              <a:rPr lang="en-US" dirty="0"/>
              <a:t>A segment is brought up the protocol stack to the transport layer, and the segment’s payload is removed from the segment and written INTO  socket buffers.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How does data get taken OUT of socket buffers?  By applications performing socket reads, as we learned in Chapter 2.</a:t>
            </a:r>
          </a:p>
          <a:p>
            <a:endParaRPr lang="en-US" dirty="0"/>
          </a:p>
          <a:p>
            <a:r>
              <a:rPr lang="en-US" dirty="0"/>
              <a:t>And so the question is “</a:t>
            </a:r>
            <a:r>
              <a:rPr kumimoji="0" lang="en-US" sz="1200" b="0" i="0" u="none" strike="noStrike" kern="1200" cap="none" spc="0" normalizeH="0" baseline="0" noProof="0" dirty="0">
                <a:ln>
                  <a:noFill/>
                </a:ln>
                <a:solidFill>
                  <a:prstClr val="black"/>
                </a:solidFill>
                <a:effectLst/>
                <a:uLnTx/>
                <a:uFillTx/>
                <a:latin typeface="+mn-lt"/>
                <a:ea typeface="+mn-ea"/>
                <a:cs typeface="+mn-cs"/>
              </a:rPr>
              <a:t>What happens if network layer delivers data faster than an application-layer process removes data from socket buffers?”</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Let’s watch a video of what happens when things arrive  way too fast to fast to be processed.</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&lt;video&gt;.   (I love that video).   Another human analogy showing the need for flow control is the saying – to use some English slang -  “no one can drink from a firehose”</a:t>
            </a:r>
          </a:p>
          <a:p>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r>
              <a:rPr kumimoji="0" lang="en-US" sz="1200" b="0" i="0" u="none" strike="noStrike" kern="1200" cap="none" spc="0" normalizeH="0" baseline="0" noProof="0" dirty="0">
                <a:ln>
                  <a:noFill/>
                </a:ln>
                <a:solidFill>
                  <a:prstClr val="black"/>
                </a:solidFill>
                <a:effectLst/>
                <a:uLnTx/>
                <a:uFillTx/>
                <a:latin typeface="+mn-lt"/>
                <a:ea typeface="+mn-ea"/>
                <a:cs typeface="+mn-cs"/>
              </a:rPr>
              <a:t>Flow control is a mechanism to the calamity of a receiver being over-run by a sender that is sending too fast – it allows the RECEIVER to </a:t>
            </a:r>
            <a:r>
              <a:rPr kumimoji="0" lang="en-US" sz="1200" b="0" i="0" u="none" strike="noStrike" kern="1200" cap="none" spc="0" normalizeH="0" baseline="0" noProof="0" dirty="0" err="1">
                <a:ln>
                  <a:noFill/>
                </a:ln>
                <a:solidFill>
                  <a:prstClr val="black"/>
                </a:solidFill>
                <a:effectLst/>
                <a:uLnTx/>
                <a:uFillTx/>
                <a:latin typeface="+mn-lt"/>
                <a:ea typeface="+mn-ea"/>
                <a:cs typeface="+mn-cs"/>
              </a:rPr>
              <a:t>explictly</a:t>
            </a:r>
            <a:r>
              <a:rPr kumimoji="0" lang="en-US" sz="1200" b="0" i="0" u="none" strike="noStrike" kern="1200" cap="none" spc="0" normalizeH="0" baseline="0" noProof="0" dirty="0">
                <a:ln>
                  <a:noFill/>
                </a:ln>
                <a:solidFill>
                  <a:prstClr val="black"/>
                </a:solidFill>
                <a:effectLst/>
                <a:uLnTx/>
                <a:uFillTx/>
                <a:latin typeface="+mn-lt"/>
                <a:ea typeface="+mn-ea"/>
                <a:cs typeface="+mn-cs"/>
              </a:rPr>
              <a:t> control the SENDER </a:t>
            </a:r>
            <a:r>
              <a:rPr kumimoji="0" lang="en-US" altLang="en-US"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so sender won’</a:t>
            </a:r>
            <a:r>
              <a:rPr kumimoji="0" lang="en-US" altLang="ja-JP" sz="1200" b="0" i="0" u="none" strike="noStrike" kern="1200" cap="none" spc="0" normalizeH="0" baseline="0" noProof="0" dirty="0">
                <a:ln>
                  <a:noFill/>
                </a:ln>
                <a:solidFill>
                  <a:prstClr val="black"/>
                </a:solidFill>
                <a:effectLst/>
                <a:uLnTx/>
                <a:uFillTx/>
                <a:latin typeface="+mn-lt"/>
                <a:ea typeface="ＭＳ Ｐゴシック" panose="020B0600070205080204" pitchFamily="34" charset="-128"/>
                <a:cs typeface="+mn-cs"/>
              </a:rPr>
              <a:t>t overflow receiver’s buffer by transmitting too much, too fast</a:t>
            </a:r>
            <a:r>
              <a:rPr kumimoji="0" lang="en-US" sz="1200" b="0" i="0" u="none" strike="noStrike" kern="1200" cap="none" spc="0" normalizeH="0" baseline="0" noProof="0" dirty="0">
                <a:ln>
                  <a:noFill/>
                </a:ln>
                <a:solidFill>
                  <a:prstClr val="black"/>
                </a:solidFill>
                <a:effectLst/>
                <a:uLnTx/>
                <a:uFillTx/>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6951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2883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how TCP implement flow control.  The basic idea is simple – the receiver informs the sender how much free buffer space there is, and the sender is limited to send no more than this amount of data.  That the value o RWND in the diagram to the right.</a:t>
            </a:r>
          </a:p>
          <a:p>
            <a:endParaRPr lang="en-US" dirty="0"/>
          </a:p>
          <a:p>
            <a:r>
              <a:rPr lang="en-US" dirty="0"/>
              <a:t>This information is carried from the receiver to the sender in the “receiver advertised window” (do a PIP of header) in the TCP header, and the value will change as the amount of free buffer space fluctuates over time. </a:t>
            </a:r>
          </a:p>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346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5423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3039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6466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4821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1449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8631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MSS is 1460 bytes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584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28.jpeg"/><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r>
              <a:rPr lang="en-US" altLang="en-US" sz="2800" dirty="0">
                <a:solidFill>
                  <a:srgbClr val="008000"/>
                </a:solidFill>
                <a:latin typeface="+mn-lt"/>
              </a:rPr>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5052616"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3</a:t>
            </a:r>
            <a:r>
              <a:rPr lang="en-US" altLang="en-US" sz="6000" b="1" dirty="0">
                <a:solidFill>
                  <a:srgbClr val="000099"/>
                </a:solidFill>
                <a:latin typeface="+mj-lt"/>
              </a:rPr>
              <a:t/>
            </a:r>
            <a:br>
              <a:rPr lang="en-US" altLang="en-US" sz="6000" b="1" dirty="0">
                <a:solidFill>
                  <a:srgbClr val="000099"/>
                </a:solidFill>
                <a:latin typeface="+mj-lt"/>
              </a:rPr>
            </a:br>
            <a:r>
              <a:rPr lang="en-US" altLang="en-US" sz="5400" b="1" dirty="0">
                <a:solidFill>
                  <a:srgbClr val="000099"/>
                </a:solidFill>
                <a:latin typeface="+mj-lt"/>
              </a:rPr>
              <a:t>Transport Layer</a:t>
            </a:r>
          </a:p>
        </p:txBody>
      </p:sp>
      <p:sp>
        <p:nvSpPr>
          <p:cNvPr id="7" name="Text Box 6">
            <a:extLst>
              <a:ext uri="{FF2B5EF4-FFF2-40B4-BE49-F238E27FC236}">
                <a16:creationId xmlns:a16="http://schemas.microsoft.com/office/drawing/2014/main" id="{8A719B73-7005-5F48-AB23-FCC253DE1BCB}"/>
              </a:ext>
            </a:extLst>
          </p:cNvPr>
          <p:cNvSpPr txBox="1">
            <a:spLocks noChangeArrowheads="1"/>
          </p:cNvSpPr>
          <p:nvPr/>
        </p:nvSpPr>
        <p:spPr bwMode="auto">
          <a:xfrm>
            <a:off x="1350014" y="2647662"/>
            <a:ext cx="5378450" cy="1629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dirty="0">
                <a:latin typeface="+mn-lt"/>
              </a:rPr>
              <a:t>A note on the use of these PowerPoint slides:</a:t>
            </a:r>
          </a:p>
          <a:p>
            <a:r>
              <a:rPr lang="en-US" altLang="en-US" sz="1400" dirty="0">
                <a:latin typeface="+mn-lt"/>
              </a:rPr>
              <a:t>We’</a:t>
            </a:r>
            <a:r>
              <a:rPr lang="en-US" altLang="ja-JP" sz="1400" dirty="0">
                <a:latin typeface="+mn-lt"/>
              </a:rPr>
              <a:t>re making these slides freely available to all (faculty, students, readers). They’re in PowerPoint form so you see the animations; and can add, modify, and delete slides  (including this one) and slide content to suit your needs. They obviously represent a </a:t>
            </a:r>
            <a:r>
              <a:rPr lang="en-US" altLang="ja-JP" sz="1400" i="1" dirty="0">
                <a:latin typeface="+mn-lt"/>
              </a:rPr>
              <a:t>lot</a:t>
            </a:r>
            <a:r>
              <a:rPr lang="en-US" altLang="ja-JP" sz="1400" dirty="0">
                <a:latin typeface="+mn-lt"/>
              </a:rPr>
              <a:t> of work on our part. In return for use, we only ask the following:</a:t>
            </a:r>
          </a:p>
          <a:p>
            <a:pPr>
              <a:lnSpc>
                <a:spcPct val="85000"/>
              </a:lnSpc>
            </a:pPr>
            <a:endParaRPr lang="en-US" altLang="en-US" sz="1400" dirty="0"/>
          </a:p>
        </p:txBody>
      </p:sp>
      <p:sp>
        <p:nvSpPr>
          <p:cNvPr id="8" name="Text Box 7">
            <a:extLst>
              <a:ext uri="{FF2B5EF4-FFF2-40B4-BE49-F238E27FC236}">
                <a16:creationId xmlns:a16="http://schemas.microsoft.com/office/drawing/2014/main" id="{BD221538-7929-D34F-8387-EA57F966E19A}"/>
              </a:ext>
            </a:extLst>
          </p:cNvPr>
          <p:cNvSpPr txBox="1">
            <a:spLocks noChangeArrowheads="1"/>
          </p:cNvSpPr>
          <p:nvPr/>
        </p:nvSpPr>
        <p:spPr bwMode="auto">
          <a:xfrm>
            <a:off x="1325035" y="3894603"/>
            <a:ext cx="5378450" cy="263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endParaRPr lang="en-US" altLang="en-US" sz="1400" dirty="0">
              <a:latin typeface="Gill Sans MT" panose="020B0502020104020203" pitchFamily="34" charset="77"/>
            </a:endParaRPr>
          </a:p>
          <a:p>
            <a:pPr marL="290513" indent="-168275">
              <a:buClr>
                <a:srgbClr val="0000A8"/>
              </a:buClr>
              <a:buSzPct val="75000"/>
              <a:buFont typeface="Wingdings" pitchFamily="2" charset="2"/>
              <a:buChar char="§"/>
            </a:pPr>
            <a:r>
              <a:rPr lang="en-US" altLang="en-US" sz="1400" dirty="0">
                <a:latin typeface="+mn-lt"/>
                <a:cs typeface="Calibri" panose="020F0502020204030204" pitchFamily="34" charset="0"/>
              </a:rPr>
              <a:t>If you use these slides (e.g., in a class) that you mention their source (after all, we’</a:t>
            </a:r>
            <a:r>
              <a:rPr lang="en-US" altLang="ja-JP" sz="1400" dirty="0">
                <a:latin typeface="+mn-lt"/>
                <a:cs typeface="Calibri" panose="020F0502020204030204" pitchFamily="34" charset="0"/>
              </a:rPr>
              <a:t>d like people to use our book!)</a:t>
            </a:r>
          </a:p>
          <a:p>
            <a:pPr marL="290513" indent="-168275">
              <a:buClr>
                <a:srgbClr val="0000A8"/>
              </a:buClr>
              <a:buSzPct val="75000"/>
              <a:buFont typeface="Wingdings" pitchFamily="2" charset="2"/>
              <a:buChar char="§"/>
            </a:pPr>
            <a:r>
              <a:rPr lang="en-US" altLang="en-US" sz="1400" dirty="0">
                <a:latin typeface="+mn-lt"/>
                <a:cs typeface="Calibri" panose="020F0502020204030204" pitchFamily="34" charset="0"/>
              </a:rPr>
              <a:t>If you post any slides on a www site, that you note that they are adapted from (or perhaps identical to) our slides, and note our copyright of this material.</a:t>
            </a:r>
          </a:p>
          <a:p>
            <a:pPr>
              <a:lnSpc>
                <a:spcPct val="85000"/>
              </a:lnSpc>
              <a:buClr>
                <a:schemeClr val="accent2"/>
              </a:buClr>
              <a:buFont typeface="Wingdings" pitchFamily="2" charset="2"/>
              <a:buNone/>
            </a:pPr>
            <a:endParaRPr lang="en-US" altLang="en-US" sz="1400" dirty="0">
              <a:latin typeface="+mn-lt"/>
            </a:endParaRPr>
          </a:p>
          <a:p>
            <a:pPr marL="15875" indent="0">
              <a:lnSpc>
                <a:spcPct val="85000"/>
              </a:lnSpc>
              <a:buClr>
                <a:schemeClr val="accent2"/>
              </a:buClr>
              <a:buFont typeface="Wingdings" pitchFamily="2" charset="2"/>
              <a:buNone/>
            </a:pPr>
            <a:r>
              <a:rPr lang="en-US" altLang="en-US" sz="1400" dirty="0">
                <a:latin typeface="+mn-lt"/>
              </a:rPr>
              <a:t>For a revision history, see the slide note for this page. </a:t>
            </a:r>
          </a:p>
          <a:p>
            <a:pPr marL="15875" indent="0">
              <a:lnSpc>
                <a:spcPct val="85000"/>
              </a:lnSpc>
              <a:buClr>
                <a:schemeClr val="accent2"/>
              </a:buClr>
              <a:buFont typeface="Wingdings" pitchFamily="2" charset="2"/>
              <a:buNone/>
            </a:pPr>
            <a:endParaRPr lang="en-US" altLang="en-US" sz="1400" dirty="0">
              <a:latin typeface="+mn-lt"/>
            </a:endParaRPr>
          </a:p>
          <a:p>
            <a:pPr marL="15875" indent="0">
              <a:lnSpc>
                <a:spcPct val="85000"/>
              </a:lnSpc>
              <a:buClr>
                <a:schemeClr val="accent2"/>
              </a:buClr>
              <a:buFont typeface="Wingdings" pitchFamily="2" charset="2"/>
              <a:buNone/>
            </a:pPr>
            <a:r>
              <a:rPr lang="en-US" altLang="en-US" sz="1400" dirty="0">
                <a:latin typeface="+mn-lt"/>
              </a:rPr>
              <a:t>Thanks and enjoy!  JFK/KWR</a:t>
            </a:r>
          </a:p>
          <a:p>
            <a:pPr>
              <a:lnSpc>
                <a:spcPct val="85000"/>
              </a:lnSpc>
            </a:pPr>
            <a:endParaRPr lang="en-US" altLang="en-US" sz="1400" dirty="0">
              <a:latin typeface="+mn-lt"/>
            </a:endParaRPr>
          </a:p>
          <a:p>
            <a:pPr>
              <a:lnSpc>
                <a:spcPct val="85000"/>
              </a:lnSpc>
            </a:pPr>
            <a:r>
              <a:rPr lang="en-US" altLang="en-US" sz="1400" dirty="0">
                <a:latin typeface="+mn-lt"/>
              </a:rPr>
              <a:t>     All material copyright 1996-2020</a:t>
            </a:r>
          </a:p>
          <a:p>
            <a:pPr>
              <a:lnSpc>
                <a:spcPct val="85000"/>
              </a:lnSpc>
            </a:pPr>
            <a:r>
              <a:rPr lang="en-US" altLang="en-US" sz="1400" dirty="0">
                <a:latin typeface="+mn-lt"/>
              </a:rPr>
              <a:t>     J.F Kurose and K.W. Ross, All Rights Reserved</a:t>
            </a:r>
            <a:endParaRPr lang="en-US" altLang="en-US" sz="1200" dirty="0">
              <a:latin typeface="+mn-lt"/>
            </a:endParaRPr>
          </a:p>
        </p:txBody>
      </p:sp>
      <p:sp>
        <p:nvSpPr>
          <p:cNvPr id="2" name="Slide Number Placeholder 1">
            <a:extLst>
              <a:ext uri="{FF2B5EF4-FFF2-40B4-BE49-F238E27FC236}">
                <a16:creationId xmlns:a16="http://schemas.microsoft.com/office/drawing/2014/main" id="{B46B45F3-5B52-354C-801C-007B1F52150F}"/>
              </a:ext>
            </a:extLst>
          </p:cNvPr>
          <p:cNvSpPr>
            <a:spLocks noGrp="1"/>
          </p:cNvSpPr>
          <p:nvPr>
            <p:ph type="sldNum" sz="quarter" idx="4"/>
          </p:nvPr>
        </p:nvSpPr>
        <p:spPr/>
        <p:txBody>
          <a:bodyPr/>
          <a:lstStyle/>
          <a:p>
            <a:r>
              <a:rPr lang="en-US"/>
              <a:t>Transport Layer: 3-</a:t>
            </a:r>
            <a:fld id="{C4204591-24BD-A542-B9D5-F8D8A88D2FEE}" type="slidenum">
              <a:rPr lang="en-US" smtClean="0"/>
              <a:pPr/>
              <a:t>1</a:t>
            </a:fld>
            <a:endParaRPr lang="en-US" dirty="0"/>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Tree>
    <p:extLst>
      <p:ext uri="{BB962C8B-B14F-4D97-AF65-F5344CB8AC3E}">
        <p14:creationId xmlns:p14="http://schemas.microsoft.com/office/powerpoint/2010/main" val="23148255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segment structure</a:t>
            </a:r>
            <a:endParaRPr lang="en-US" sz="4400" b="0" dirty="0"/>
          </a:p>
        </p:txBody>
      </p:sp>
      <p:sp>
        <p:nvSpPr>
          <p:cNvPr id="60" name="Rectangle 4">
            <a:extLst>
              <a:ext uri="{FF2B5EF4-FFF2-40B4-BE49-F238E27FC236}">
                <a16:creationId xmlns:a16="http://schemas.microsoft.com/office/drawing/2014/main" id="{1438C6A7-F9CB-854D-92BB-74AFAE175928}"/>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1" name="Rectangle 5">
            <a:extLst>
              <a:ext uri="{FF2B5EF4-FFF2-40B4-BE49-F238E27FC236}">
                <a16:creationId xmlns:a16="http://schemas.microsoft.com/office/drawing/2014/main" id="{21D47CEF-020C-9C44-AB75-DA719011CBEF}"/>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grpSp>
        <p:nvGrpSpPr>
          <p:cNvPr id="4" name="Group 3">
            <a:extLst>
              <a:ext uri="{FF2B5EF4-FFF2-40B4-BE49-F238E27FC236}">
                <a16:creationId xmlns:a16="http://schemas.microsoft.com/office/drawing/2014/main" id="{A0F66122-9E4A-7644-B40C-189BABEA3388}"/>
              </a:ext>
            </a:extLst>
          </p:cNvPr>
          <p:cNvGrpSpPr/>
          <p:nvPr/>
        </p:nvGrpSpPr>
        <p:grpSpPr>
          <a:xfrm>
            <a:off x="4495573" y="1661303"/>
            <a:ext cx="3450544" cy="401997"/>
            <a:chOff x="4495573" y="1661303"/>
            <a:chExt cx="3450544" cy="401997"/>
          </a:xfrm>
        </p:grpSpPr>
        <p:sp>
          <p:nvSpPr>
            <p:cNvPr id="62" name="Text Box 6">
              <a:extLst>
                <a:ext uri="{FF2B5EF4-FFF2-40B4-BE49-F238E27FC236}">
                  <a16:creationId xmlns:a16="http://schemas.microsoft.com/office/drawing/2014/main" id="{A183A89B-2122-E141-9DF3-203A60EFF295}"/>
                </a:ext>
              </a:extLst>
            </p:cNvPr>
            <p:cNvSpPr txBox="1">
              <a:spLocks noChangeArrowheads="1"/>
            </p:cNvSpPr>
            <p:nvPr/>
          </p:nvSpPr>
          <p:spPr bwMode="auto">
            <a:xfrm>
              <a:off x="4495573" y="1661303"/>
              <a:ext cx="16637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source port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Text Box 7">
              <a:extLst>
                <a:ext uri="{FF2B5EF4-FFF2-40B4-BE49-F238E27FC236}">
                  <a16:creationId xmlns:a16="http://schemas.microsoft.com/office/drawing/2014/main" id="{E52BAEBA-8AEA-B545-A35F-AEB6190843E5}"/>
                </a:ext>
              </a:extLst>
            </p:cNvPr>
            <p:cNvSpPr txBox="1">
              <a:spLocks noChangeArrowheads="1"/>
            </p:cNvSpPr>
            <p:nvPr/>
          </p:nvSpPr>
          <p:spPr bwMode="auto">
            <a:xfrm>
              <a:off x="6564992" y="1666425"/>
              <a:ext cx="13811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000000"/>
                  </a:solidFill>
                  <a:effectLst/>
                  <a:uLnTx/>
                  <a:uFillTx/>
                  <a:latin typeface="Arial" charset="0"/>
                  <a:ea typeface="ＭＳ Ｐゴシック" charset="0"/>
                  <a:cs typeface="+mn-cs"/>
                </a:rPr>
                <a:t>dest</a:t>
              </a: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 port #</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64" name="Line 8">
            <a:extLst>
              <a:ext uri="{FF2B5EF4-FFF2-40B4-BE49-F238E27FC236}">
                <a16:creationId xmlns:a16="http://schemas.microsoft.com/office/drawing/2014/main" id="{BDC40F37-DD1A-6848-AB76-2EA7683B9566}"/>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 name="Line 9">
            <a:extLst>
              <a:ext uri="{FF2B5EF4-FFF2-40B4-BE49-F238E27FC236}">
                <a16:creationId xmlns:a16="http://schemas.microsoft.com/office/drawing/2014/main" id="{92C91585-33BC-084B-A3CF-F5A7CD082B67}"/>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8552304C-19AC-C84B-842E-CBCC3EA9E153}"/>
              </a:ext>
            </a:extLst>
          </p:cNvPr>
          <p:cNvGrpSpPr/>
          <p:nvPr/>
        </p:nvGrpSpPr>
        <p:grpSpPr>
          <a:xfrm>
            <a:off x="4324123" y="1145724"/>
            <a:ext cx="3935412" cy="366713"/>
            <a:chOff x="4324123" y="1145724"/>
            <a:chExt cx="3935412" cy="366713"/>
          </a:xfrm>
        </p:grpSpPr>
        <p:sp>
          <p:nvSpPr>
            <p:cNvPr id="67" name="Text Box 11">
              <a:extLst>
                <a:ext uri="{FF2B5EF4-FFF2-40B4-BE49-F238E27FC236}">
                  <a16:creationId xmlns:a16="http://schemas.microsoft.com/office/drawing/2014/main" id="{D7A6E153-CAA2-2E43-9742-982E16926734}"/>
                </a:ext>
              </a:extLst>
            </p:cNvPr>
            <p:cNvSpPr txBox="1">
              <a:spLocks noChangeArrowheads="1"/>
            </p:cNvSpPr>
            <p:nvPr/>
          </p:nvSpPr>
          <p:spPr bwMode="auto">
            <a:xfrm>
              <a:off x="5832248" y="1145724"/>
              <a:ext cx="8572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32 bits</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68" name="Line 12">
              <a:extLst>
                <a:ext uri="{FF2B5EF4-FFF2-40B4-BE49-F238E27FC236}">
                  <a16:creationId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Line 13">
              <a:extLst>
                <a:ext uri="{FF2B5EF4-FFF2-40B4-BE49-F238E27FC236}">
                  <a16:creationId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4" name="Line 16">
            <a:extLst>
              <a:ext uri="{FF2B5EF4-FFF2-40B4-BE49-F238E27FC236}">
                <a16:creationId xmlns:a16="http://schemas.microsoft.com/office/drawing/2014/main" id="{ADBC9EF8-B51B-F249-8F7B-C16F5F07A21E}"/>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6" name="Line 18">
            <a:extLst>
              <a:ext uri="{FF2B5EF4-FFF2-40B4-BE49-F238E27FC236}">
                <a16:creationId xmlns:a16="http://schemas.microsoft.com/office/drawing/2014/main" id="{32231029-9349-864B-ABF1-0D56E55824BB}"/>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7" name="Line 19">
            <a:extLst>
              <a:ext uri="{FF2B5EF4-FFF2-40B4-BE49-F238E27FC236}">
                <a16:creationId xmlns:a16="http://schemas.microsoft.com/office/drawing/2014/main" id="{F2503E28-C28E-B541-932B-7E2993655C9A}"/>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8" name="Line 20">
            <a:extLst>
              <a:ext uri="{FF2B5EF4-FFF2-40B4-BE49-F238E27FC236}">
                <a16:creationId xmlns:a16="http://schemas.microsoft.com/office/drawing/2014/main" id="{10D5BEAE-CBC6-5040-B37E-6D12FC20E9CB}"/>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9" name="Line 21">
            <a:extLst>
              <a:ext uri="{FF2B5EF4-FFF2-40B4-BE49-F238E27FC236}">
                <a16:creationId xmlns:a16="http://schemas.microsoft.com/office/drawing/2014/main" id="{A186AEBD-F0F5-494B-9D24-09B9888787CD}"/>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Line 29">
            <a:extLst>
              <a:ext uri="{FF2B5EF4-FFF2-40B4-BE49-F238E27FC236}">
                <a16:creationId xmlns:a16="http://schemas.microsoft.com/office/drawing/2014/main" id="{B0BB3064-7239-A344-B7D3-3350540CF7AA}"/>
              </a:ext>
            </a:extLst>
          </p:cNvPr>
          <p:cNvSpPr>
            <a:spLocks noChangeShapeType="1"/>
          </p:cNvSpPr>
          <p:nvPr/>
        </p:nvSpPr>
        <p:spPr bwMode="auto">
          <a:xfrm flipV="1">
            <a:off x="5668735" y="2814187"/>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8" name="Line 30">
            <a:extLst>
              <a:ext uri="{FF2B5EF4-FFF2-40B4-BE49-F238E27FC236}">
                <a16:creationId xmlns:a16="http://schemas.microsoft.com/office/drawing/2014/main" id="{22FDEDB0-0202-4C4C-9B34-FF72CC278D77}"/>
              </a:ext>
            </a:extLst>
          </p:cNvPr>
          <p:cNvSpPr>
            <a:spLocks noChangeShapeType="1"/>
          </p:cNvSpPr>
          <p:nvPr/>
        </p:nvSpPr>
        <p:spPr bwMode="auto">
          <a:xfrm flipV="1">
            <a:off x="5514748"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9" name="Line 31">
            <a:extLst>
              <a:ext uri="{FF2B5EF4-FFF2-40B4-BE49-F238E27FC236}">
                <a16:creationId xmlns:a16="http://schemas.microsoft.com/office/drawing/2014/main" id="{9AF172E8-0A6A-6644-BD77-F1EE190D4ADE}"/>
              </a:ext>
            </a:extLst>
          </p:cNvPr>
          <p:cNvSpPr>
            <a:spLocks noChangeShapeType="1"/>
          </p:cNvSpPr>
          <p:nvPr/>
        </p:nvSpPr>
        <p:spPr bwMode="auto">
          <a:xfrm flipV="1">
            <a:off x="5355998" y="2818949"/>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96" name="Text Box 38">
            <a:extLst>
              <a:ext uri="{FF2B5EF4-FFF2-40B4-BE49-F238E27FC236}">
                <a16:creationId xmlns:a16="http://schemas.microsoft.com/office/drawing/2014/main" id="{A4AA77C6-3CD5-F642-BD90-B898C462C724}"/>
              </a:ext>
            </a:extLst>
          </p:cNvPr>
          <p:cNvSpPr txBox="1">
            <a:spLocks noChangeArrowheads="1"/>
          </p:cNvSpPr>
          <p:nvPr/>
        </p:nvSpPr>
        <p:spPr bwMode="auto">
          <a:xfrm>
            <a:off x="4636966" y="2822952"/>
            <a:ext cx="482824"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not</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used</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7" name="Line 39">
            <a:extLst>
              <a:ext uri="{FF2B5EF4-FFF2-40B4-BE49-F238E27FC236}">
                <a16:creationId xmlns:a16="http://schemas.microsoft.com/office/drawing/2014/main" id="{356A6247-1FB1-3845-A2C5-956708DFFBCF}"/>
              </a:ext>
            </a:extLst>
          </p:cNvPr>
          <p:cNvSpPr>
            <a:spLocks noChangeShapeType="1"/>
          </p:cNvSpPr>
          <p:nvPr/>
        </p:nvSpPr>
        <p:spPr bwMode="auto">
          <a:xfrm flipV="1">
            <a:off x="4713766"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115" name="Group 114">
            <a:extLst>
              <a:ext uri="{FF2B5EF4-FFF2-40B4-BE49-F238E27FC236}">
                <a16:creationId xmlns:a16="http://schemas.microsoft.com/office/drawing/2014/main" id="{25F3ABB6-FC22-8E45-923B-C272F3E47C12}"/>
              </a:ext>
            </a:extLst>
          </p:cNvPr>
          <p:cNvGrpSpPr/>
          <p:nvPr/>
        </p:nvGrpSpPr>
        <p:grpSpPr>
          <a:xfrm>
            <a:off x="6405335" y="2817362"/>
            <a:ext cx="5252586" cy="731484"/>
            <a:chOff x="6405335" y="2817362"/>
            <a:chExt cx="5252586" cy="731484"/>
          </a:xfrm>
        </p:grpSpPr>
        <p:sp>
          <p:nvSpPr>
            <p:cNvPr id="80" name="Text Box 22">
              <a:extLst>
                <a:ext uri="{FF2B5EF4-FFF2-40B4-BE49-F238E27FC236}">
                  <a16:creationId xmlns:a16="http://schemas.microsoft.com/office/drawing/2014/main" id="{C121B465-E333-C34D-A9B1-4EC95AB29663}"/>
                </a:ext>
              </a:extLst>
            </p:cNvPr>
            <p:cNvSpPr txBox="1">
              <a:spLocks noChangeArrowheads="1"/>
            </p:cNvSpPr>
            <p:nvPr/>
          </p:nvSpPr>
          <p:spPr bwMode="auto">
            <a:xfrm>
              <a:off x="6405335" y="2817362"/>
              <a:ext cx="17462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107" name="Text Box 49">
              <a:extLst>
                <a:ext uri="{FF2B5EF4-FFF2-40B4-BE49-F238E27FC236}">
                  <a16:creationId xmlns:a16="http://schemas.microsoft.com/office/drawing/2014/main" id="{C1196D10-63E5-F146-A338-FB6B53C00F42}"/>
                </a:ext>
              </a:extLst>
            </p:cNvPr>
            <p:cNvSpPr txBox="1">
              <a:spLocks noChangeArrowheads="1"/>
            </p:cNvSpPr>
            <p:nvPr/>
          </p:nvSpPr>
          <p:spPr bwMode="auto">
            <a:xfrm>
              <a:off x="8724900" y="2847115"/>
              <a:ext cx="2933021"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1" name="Line 53">
              <a:extLst>
                <a:ext uri="{FF2B5EF4-FFF2-40B4-BE49-F238E27FC236}">
                  <a16:creationId xmlns:a16="http://schemas.microsoft.com/office/drawing/2014/main" id="{AF202832-D8A0-CC44-AEC9-474E90CA4102}"/>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6" name="Group 5">
            <a:extLst>
              <a:ext uri="{FF2B5EF4-FFF2-40B4-BE49-F238E27FC236}">
                <a16:creationId xmlns:a16="http://schemas.microsoft.com/office/drawing/2014/main" id="{9EBAA956-8E89-0A4A-A4BC-91B08D93CC59}"/>
              </a:ext>
            </a:extLst>
          </p:cNvPr>
          <p:cNvGrpSpPr/>
          <p:nvPr/>
        </p:nvGrpSpPr>
        <p:grpSpPr>
          <a:xfrm>
            <a:off x="4979760" y="1674436"/>
            <a:ext cx="7040433" cy="1034129"/>
            <a:chOff x="4979760" y="1674436"/>
            <a:chExt cx="7040433" cy="1034129"/>
          </a:xfrm>
        </p:grpSpPr>
        <p:sp>
          <p:nvSpPr>
            <p:cNvPr id="73" name="Text Box 15">
              <a:extLst>
                <a:ext uri="{FF2B5EF4-FFF2-40B4-BE49-F238E27FC236}">
                  <a16:creationId xmlns:a16="http://schemas.microsoft.com/office/drawing/2014/main" id="{2925631F-CA45-E24E-A2A3-36475CE0E0E7}"/>
                </a:ext>
              </a:extLst>
            </p:cNvPr>
            <p:cNvSpPr txBox="1">
              <a:spLocks noChangeArrowheads="1"/>
            </p:cNvSpPr>
            <p:nvPr/>
          </p:nvSpPr>
          <p:spPr bwMode="auto">
            <a:xfrm>
              <a:off x="4979760" y="2029962"/>
              <a:ext cx="24860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sequence number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08" name="Text Box 50">
              <a:extLst>
                <a:ext uri="{FF2B5EF4-FFF2-40B4-BE49-F238E27FC236}">
                  <a16:creationId xmlns:a16="http://schemas.microsoft.com/office/drawing/2014/main" id="{62087231-CA89-9F46-9993-D5CE4726B8FD}"/>
                </a:ext>
              </a:extLst>
            </p:cNvPr>
            <p:cNvSpPr txBox="1">
              <a:spLocks noChangeArrowheads="1"/>
            </p:cNvSpPr>
            <p:nvPr/>
          </p:nvSpPr>
          <p:spPr bwMode="auto">
            <a:xfrm>
              <a:off x="8724900" y="1674436"/>
              <a:ext cx="3295293" cy="103412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segment seq  #: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counting bytes of data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into </a:t>
              </a:r>
              <a:r>
                <a:rPr kumimoji="0" lang="en-US" sz="2000" b="0" i="0" u="none" strike="noStrike" kern="1200" cap="none" spc="0" normalizeH="0" baseline="0" noProof="0" dirty="0" err="1">
                  <a:ln>
                    <a:noFill/>
                  </a:ln>
                  <a:solidFill>
                    <a:srgbClr val="000000"/>
                  </a:solidFill>
                  <a:effectLst/>
                  <a:uLnTx/>
                  <a:uFillTx/>
                  <a:latin typeface="Calibri" panose="020F0502020204030204"/>
                  <a:ea typeface="ＭＳ Ｐゴシック" charset="0"/>
                  <a:cs typeface="+mn-cs"/>
                </a:rPr>
                <a:t>bytestream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(not segments!)</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3" name="Line 55">
              <a:extLst>
                <a:ext uri="{FF2B5EF4-FFF2-40B4-BE49-F238E27FC236}">
                  <a16:creationId xmlns:a16="http://schemas.microsoft.com/office/drawing/2014/main" id="{69F8FE7B-57A5-CA45-A15F-AB7CA1D8D54F}"/>
                </a:ext>
              </a:extLst>
            </p:cNvPr>
            <p:cNvSpPr>
              <a:spLocks noChangeShapeType="1"/>
            </p:cNvSpPr>
            <p:nvPr/>
          </p:nvSpPr>
          <p:spPr bwMode="auto">
            <a:xfrm flipH="1" flipV="1">
              <a:off x="7924797" y="2244436"/>
              <a:ext cx="800102"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29" name="Group 128">
            <a:extLst>
              <a:ext uri="{FF2B5EF4-FFF2-40B4-BE49-F238E27FC236}">
                <a16:creationId xmlns:a16="http://schemas.microsoft.com/office/drawing/2014/main" id="{33475873-1909-F649-A643-DFFF77ECF966}"/>
              </a:ext>
            </a:extLst>
          </p:cNvPr>
          <p:cNvGrpSpPr/>
          <p:nvPr/>
        </p:nvGrpSpPr>
        <p:grpSpPr>
          <a:xfrm>
            <a:off x="5398860" y="4614412"/>
            <a:ext cx="5770816" cy="1113459"/>
            <a:chOff x="5398860" y="4614412"/>
            <a:chExt cx="5770816" cy="1113459"/>
          </a:xfrm>
        </p:grpSpPr>
        <p:sp>
          <p:nvSpPr>
            <p:cNvPr id="72" name="Text Box 14">
              <a:extLst>
                <a:ext uri="{FF2B5EF4-FFF2-40B4-BE49-F238E27FC236}">
                  <a16:creationId xmlns:a16="http://schemas.microsoft.com/office/drawing/2014/main" id="{394540FC-9B80-C049-964F-3AEAF7A4BA2D}"/>
                </a:ext>
              </a:extLst>
            </p:cNvPr>
            <p:cNvSpPr txBox="1">
              <a:spLocks noChangeArrowheads="1"/>
            </p:cNvSpPr>
            <p:nvPr/>
          </p:nvSpPr>
          <p:spPr bwMode="auto">
            <a:xfrm>
              <a:off x="5398860" y="4614412"/>
              <a:ext cx="2005013" cy="1006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5" name="TextBox 124">
              <a:extLst>
                <a:ext uri="{FF2B5EF4-FFF2-40B4-BE49-F238E27FC236}">
                  <a16:creationId xmlns:a16="http://schemas.microsoft.com/office/drawing/2014/main" id="{5CEFBFE2-D6C5-6C4B-85CD-C2B1704479E4}"/>
                </a:ext>
              </a:extLst>
            </p:cNvPr>
            <p:cNvSpPr txBox="1"/>
            <p:nvPr/>
          </p:nvSpPr>
          <p:spPr>
            <a:xfrm>
              <a:off x="8980285" y="4638342"/>
              <a:ext cx="2189391" cy="10895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data sent by application into TCP socket</a:t>
              </a:r>
            </a:p>
          </p:txBody>
        </p:sp>
        <p:cxnSp>
          <p:nvCxnSpPr>
            <p:cNvPr id="127" name="Straight Connector 126">
              <a:extLst>
                <a:ext uri="{FF2B5EF4-FFF2-40B4-BE49-F238E27FC236}">
                  <a16:creationId xmlns:a16="http://schemas.microsoft.com/office/drawing/2014/main" id="{C6493B77-D766-824F-B26A-A73B9CE92231}"/>
                </a:ext>
              </a:extLst>
            </p:cNvPr>
            <p:cNvCxnSpPr>
              <a:cxnSpLocks/>
            </p:cNvCxnSpPr>
            <p:nvPr/>
          </p:nvCxnSpPr>
          <p:spPr>
            <a:xfrm>
              <a:off x="6727821" y="5150307"/>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BF59DCBE-5CE4-3C4C-AE43-7FF674B5D23E}"/>
              </a:ext>
            </a:extLst>
          </p:cNvPr>
          <p:cNvGrpSpPr/>
          <p:nvPr/>
        </p:nvGrpSpPr>
        <p:grpSpPr>
          <a:xfrm>
            <a:off x="230393" y="1952743"/>
            <a:ext cx="7771793" cy="1241280"/>
            <a:chOff x="230393" y="1952743"/>
            <a:chExt cx="7771793" cy="1241280"/>
          </a:xfrm>
        </p:grpSpPr>
        <p:sp>
          <p:nvSpPr>
            <p:cNvPr id="137" name="Text Box 35">
              <a:extLst>
                <a:ext uri="{FF2B5EF4-FFF2-40B4-BE49-F238E27FC236}">
                  <a16:creationId xmlns:a16="http://schemas.microsoft.com/office/drawing/2014/main" id="{56F627F0-D04E-AD42-8864-F7B517B4A587}"/>
                </a:ext>
              </a:extLst>
            </p:cNvPr>
            <p:cNvSpPr txBox="1">
              <a:spLocks noChangeArrowheads="1"/>
            </p:cNvSpPr>
            <p:nvPr/>
          </p:nvSpPr>
          <p:spPr bwMode="auto">
            <a:xfrm>
              <a:off x="5447297" y="2855469"/>
              <a:ext cx="303288"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A</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nvGrpSpPr>
            <p:cNvPr id="15" name="Group 14">
              <a:extLst>
                <a:ext uri="{FF2B5EF4-FFF2-40B4-BE49-F238E27FC236}">
                  <a16:creationId xmlns:a16="http://schemas.microsoft.com/office/drawing/2014/main" id="{3379D87E-87A4-BA4A-B25D-D60B162F998C}"/>
                </a:ext>
              </a:extLst>
            </p:cNvPr>
            <p:cNvGrpSpPr/>
            <p:nvPr/>
          </p:nvGrpSpPr>
          <p:grpSpPr>
            <a:xfrm>
              <a:off x="230393" y="1952743"/>
              <a:ext cx="7771793" cy="971860"/>
              <a:chOff x="217867" y="1965269"/>
              <a:chExt cx="7771793" cy="971860"/>
            </a:xfrm>
          </p:grpSpPr>
          <p:sp>
            <p:nvSpPr>
              <p:cNvPr id="75" name="Text Box 17">
                <a:extLst>
                  <a:ext uri="{FF2B5EF4-FFF2-40B4-BE49-F238E27FC236}">
                    <a16:creationId xmlns:a16="http://schemas.microsoft.com/office/drawing/2014/main" id="{0864898F-71F3-8C4E-ACBC-273A8F765CF5}"/>
                  </a:ext>
                </a:extLst>
              </p:cNvPr>
              <p:cNvSpPr txBox="1">
                <a:spLocks noChangeArrowheads="1"/>
              </p:cNvSpPr>
              <p:nvPr/>
            </p:nvSpPr>
            <p:spPr bwMode="auto">
              <a:xfrm>
                <a:off x="4579710" y="2430012"/>
                <a:ext cx="340995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119" name="Text Box 42">
                <a:extLst>
                  <a:ext uri="{FF2B5EF4-FFF2-40B4-BE49-F238E27FC236}">
                    <a16:creationId xmlns:a16="http://schemas.microsoft.com/office/drawing/2014/main" id="{C0762B76-1537-D346-8718-8BAF6E1F14E0}"/>
                  </a:ext>
                </a:extLst>
              </p:cNvPr>
              <p:cNvSpPr txBox="1">
                <a:spLocks noChangeArrowheads="1"/>
              </p:cNvSpPr>
              <p:nvPr/>
            </p:nvSpPr>
            <p:spPr bwMode="auto">
              <a:xfrm>
                <a:off x="217867" y="1965269"/>
                <a:ext cx="3287333"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 # of next expected byte; A bit: this is an ACK</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0" name="Line 46">
                <a:extLst>
                  <a:ext uri="{FF2B5EF4-FFF2-40B4-BE49-F238E27FC236}">
                    <a16:creationId xmlns:a16="http://schemas.microsoft.com/office/drawing/2014/main" id="{412FF679-1D4F-2847-94BC-15BFC61FB4F3}"/>
                  </a:ext>
                </a:extLst>
              </p:cNvPr>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 fmla="*/ 0 w 2076276"/>
                  <a:gd name="connsiteY0" fmla="*/ 0 h 519606"/>
                  <a:gd name="connsiteX1" fmla="*/ 2076276 w 2076276"/>
                  <a:gd name="connsiteY1" fmla="*/ 519606 h 519606"/>
                </a:gdLst>
                <a:ahLst/>
                <a:cxnLst>
                  <a:cxn ang="0">
                    <a:pos x="connsiteX0" y="connsiteY0"/>
                  </a:cxn>
                  <a:cxn ang="0">
                    <a:pos x="connsiteX1" y="connsiteY1"/>
                  </a:cxn>
                </a:cxnLst>
                <a:rect l="l" t="t" r="r" b="b"/>
                <a:pathLst>
                  <a:path w="2076276" h="519606">
                    <a:moveTo>
                      <a:pt x="0" y="0"/>
                    </a:moveTo>
                    <a:cubicBezTo>
                      <a:pt x="694209" y="186960"/>
                      <a:pt x="1382067" y="332646"/>
                      <a:pt x="2076276" y="519606"/>
                    </a:cubicBezTo>
                  </a:path>
                </a:pathLst>
              </a:cu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9" name="Line 46">
                <a:extLst>
                  <a:ext uri="{FF2B5EF4-FFF2-40B4-BE49-F238E27FC236}">
                    <a16:creationId xmlns:a16="http://schemas.microsoft.com/office/drawing/2014/main" id="{EB8BFD18-324C-2547-AC63-1A0429ECFF56}"/>
                  </a:ext>
                </a:extLst>
              </p:cNvPr>
              <p:cNvSpPr>
                <a:spLocks noChangeShapeType="1"/>
              </p:cNvSpPr>
              <p:nvPr/>
            </p:nvSpPr>
            <p:spPr bwMode="auto">
              <a:xfrm>
                <a:off x="3505200" y="2404996"/>
                <a:ext cx="1263476" cy="215853"/>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9" name="Group 18">
            <a:extLst>
              <a:ext uri="{FF2B5EF4-FFF2-40B4-BE49-F238E27FC236}">
                <a16:creationId xmlns:a16="http://schemas.microsoft.com/office/drawing/2014/main" id="{953AA9D9-F43E-B546-80D0-95A95FF3FD84}"/>
              </a:ext>
            </a:extLst>
          </p:cNvPr>
          <p:cNvGrpSpPr/>
          <p:nvPr/>
        </p:nvGrpSpPr>
        <p:grpSpPr>
          <a:xfrm>
            <a:off x="1895418" y="3659802"/>
            <a:ext cx="5828956" cy="1090980"/>
            <a:chOff x="1895418" y="3659802"/>
            <a:chExt cx="5828956" cy="1090980"/>
          </a:xfrm>
        </p:grpSpPr>
        <p:sp>
          <p:nvSpPr>
            <p:cNvPr id="98" name="Text Box 40">
              <a:extLst>
                <a:ext uri="{FF2B5EF4-FFF2-40B4-BE49-F238E27FC236}">
                  <a16:creationId xmlns:a16="http://schemas.microsoft.com/office/drawing/2014/main" id="{CF922213-3DD4-4C4D-B198-ADF3A29EDBE7}"/>
                </a:ext>
              </a:extLst>
            </p:cNvPr>
            <p:cNvSpPr txBox="1">
              <a:spLocks noChangeArrowheads="1"/>
            </p:cNvSpPr>
            <p:nvPr/>
          </p:nvSpPr>
          <p:spPr bwMode="auto">
            <a:xfrm>
              <a:off x="4830361" y="3659802"/>
              <a:ext cx="2894013"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options (variable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99" name="Text Box 42">
              <a:extLst>
                <a:ext uri="{FF2B5EF4-FFF2-40B4-BE49-F238E27FC236}">
                  <a16:creationId xmlns:a16="http://schemas.microsoft.com/office/drawing/2014/main" id="{0BC58028-06B7-1A4E-8510-AE6EC1534B60}"/>
                </a:ext>
              </a:extLst>
            </p:cNvPr>
            <p:cNvSpPr txBox="1">
              <a:spLocks noChangeArrowheads="1"/>
            </p:cNvSpPr>
            <p:nvPr/>
          </p:nvSpPr>
          <p:spPr bwMode="auto">
            <a:xfrm>
              <a:off x="1895418" y="4326050"/>
              <a:ext cx="1688926"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options</a:t>
              </a: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cxnSp>
          <p:nvCxnSpPr>
            <p:cNvPr id="7" name="Straight Connector 6">
              <a:extLst>
                <a:ext uri="{FF2B5EF4-FFF2-40B4-BE49-F238E27FC236}">
                  <a16:creationId xmlns:a16="http://schemas.microsoft.com/office/drawing/2014/main" id="{163A6281-16AF-5F4C-91CB-DC46FB513501}"/>
                </a:ext>
              </a:extLst>
            </p:cNvPr>
            <p:cNvCxnSpPr>
              <a:cxnSpLocks/>
              <a:stCxn id="99" idx="3"/>
              <a:endCxn id="98" idx="1"/>
            </p:cNvCxnSpPr>
            <p:nvPr/>
          </p:nvCxnSpPr>
          <p:spPr>
            <a:xfrm flipV="1">
              <a:off x="3584344" y="3859857"/>
              <a:ext cx="1246017" cy="6785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2A3E3DD-D73E-3547-B33E-7D97BEE9201E}"/>
              </a:ext>
            </a:extLst>
          </p:cNvPr>
          <p:cNvGrpSpPr/>
          <p:nvPr/>
        </p:nvGrpSpPr>
        <p:grpSpPr>
          <a:xfrm>
            <a:off x="318075" y="2819126"/>
            <a:ext cx="4456458" cy="424732"/>
            <a:chOff x="318075" y="2819126"/>
            <a:chExt cx="4456458" cy="424732"/>
          </a:xfrm>
        </p:grpSpPr>
        <p:sp>
          <p:nvSpPr>
            <p:cNvPr id="95" name="Text Box 37">
              <a:extLst>
                <a:ext uri="{FF2B5EF4-FFF2-40B4-BE49-F238E27FC236}">
                  <a16:creationId xmlns:a16="http://schemas.microsoft.com/office/drawing/2014/main" id="{71EB8016-A1DB-1C48-954C-FFBE5CF06DD6}"/>
                </a:ext>
              </a:extLst>
            </p:cNvPr>
            <p:cNvSpPr txBox="1">
              <a:spLocks noChangeArrowheads="1"/>
            </p:cNvSpPr>
            <p:nvPr/>
          </p:nvSpPr>
          <p:spPr bwMode="auto">
            <a:xfrm>
              <a:off x="4278884" y="2826980"/>
              <a:ext cx="495649"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head</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Calibri"/>
                  <a:ea typeface="ＭＳ Ｐゴシック" charset="0"/>
                  <a:cs typeface="+mn-cs"/>
                </a:rPr>
                <a:t>len</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3" name="Text Box 42">
              <a:extLst>
                <a:ext uri="{FF2B5EF4-FFF2-40B4-BE49-F238E27FC236}">
                  <a16:creationId xmlns:a16="http://schemas.microsoft.com/office/drawing/2014/main" id="{23616F6F-F6F8-274A-8F63-2AC8E94CAB0A}"/>
                </a:ext>
              </a:extLst>
            </p:cNvPr>
            <p:cNvSpPr txBox="1">
              <a:spLocks noChangeArrowheads="1"/>
            </p:cNvSpPr>
            <p:nvPr/>
          </p:nvSpPr>
          <p:spPr bwMode="auto">
            <a:xfrm>
              <a:off x="318075" y="2819126"/>
              <a:ext cx="3287333"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length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(of TCP header)</a:t>
              </a:r>
            </a:p>
          </p:txBody>
        </p:sp>
        <p:cxnSp>
          <p:nvCxnSpPr>
            <p:cNvPr id="100" name="Straight Connector 99">
              <a:extLst>
                <a:ext uri="{FF2B5EF4-FFF2-40B4-BE49-F238E27FC236}">
                  <a16:creationId xmlns:a16="http://schemas.microsoft.com/office/drawing/2014/main" id="{D004F6AA-C795-934B-B4F0-CA6FD9652FA1}"/>
                </a:ext>
              </a:extLst>
            </p:cNvPr>
            <p:cNvCxnSpPr>
              <a:cxnSpLocks/>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B36175C2-99D1-404D-ADB0-0C09C4338566}"/>
              </a:ext>
            </a:extLst>
          </p:cNvPr>
          <p:cNvGrpSpPr/>
          <p:nvPr/>
        </p:nvGrpSpPr>
        <p:grpSpPr>
          <a:xfrm>
            <a:off x="-24878" y="3174115"/>
            <a:ext cx="6031751" cy="424732"/>
            <a:chOff x="-24878" y="3174115"/>
            <a:chExt cx="6031751" cy="424732"/>
          </a:xfrm>
        </p:grpSpPr>
        <p:sp>
          <p:nvSpPr>
            <p:cNvPr id="82" name="Text Box 24">
              <a:extLst>
                <a:ext uri="{FF2B5EF4-FFF2-40B4-BE49-F238E27FC236}">
                  <a16:creationId xmlns:a16="http://schemas.microsoft.com/office/drawing/2014/main" id="{DA04993C-122C-384A-9568-6515DE95D883}"/>
                </a:ext>
              </a:extLst>
            </p:cNvPr>
            <p:cNvSpPr txBox="1">
              <a:spLocks noChangeArrowheads="1"/>
            </p:cNvSpPr>
            <p:nvPr/>
          </p:nvSpPr>
          <p:spPr bwMode="auto">
            <a:xfrm>
              <a:off x="4794023" y="3203124"/>
              <a:ext cx="12128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109" name="Text Box 51">
              <a:extLst>
                <a:ext uri="{FF2B5EF4-FFF2-40B4-BE49-F238E27FC236}">
                  <a16:creationId xmlns:a16="http://schemas.microsoft.com/office/drawing/2014/main" id="{CE090396-5F4D-6E4E-AA9C-2778A62E73B2}"/>
                </a:ext>
              </a:extLst>
            </p:cNvPr>
            <p:cNvSpPr txBox="1">
              <a:spLocks noChangeArrowheads="1"/>
            </p:cNvSpPr>
            <p:nvPr/>
          </p:nvSpPr>
          <p:spPr bwMode="auto">
            <a:xfrm>
              <a:off x="-24878" y="3174115"/>
              <a:ext cx="3595495"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Internet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checksum</a:t>
              </a:r>
            </a:p>
          </p:txBody>
        </p:sp>
        <p:cxnSp>
          <p:nvCxnSpPr>
            <p:cNvPr id="101" name="Straight Connector 100">
              <a:extLst>
                <a:ext uri="{FF2B5EF4-FFF2-40B4-BE49-F238E27FC236}">
                  <a16:creationId xmlns:a16="http://schemas.microsoft.com/office/drawing/2014/main" id="{4F87AC36-0055-DB45-A995-89129C5BB34A}"/>
                </a:ext>
              </a:extLst>
            </p:cNvPr>
            <p:cNvCxnSpPr>
              <a:cxnSpLocks/>
              <a:stCxn id="109" idx="3"/>
              <a:endCxn id="82" idx="1"/>
            </p:cNvCxnSpPr>
            <p:nvPr/>
          </p:nvCxnSpPr>
          <p:spPr>
            <a:xfrm>
              <a:off x="3570617" y="3386481"/>
              <a:ext cx="12234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6" name="Line 10">
            <a:extLst>
              <a:ext uri="{FF2B5EF4-FFF2-40B4-BE49-F238E27FC236}">
                <a16:creationId xmlns:a16="http://schemas.microsoft.com/office/drawing/2014/main" id="{A7BD37B6-D73B-A04D-BDC5-AC47A5470DF4}"/>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4" name="Line 26">
            <a:extLst>
              <a:ext uri="{FF2B5EF4-FFF2-40B4-BE49-F238E27FC236}">
                <a16:creationId xmlns:a16="http://schemas.microsoft.com/office/drawing/2014/main" id="{E9E32468-C9DF-C94D-9DAD-F82B75D02C08}"/>
              </a:ext>
            </a:extLst>
          </p:cNvPr>
          <p:cNvSpPr>
            <a:spLocks noChangeShapeType="1"/>
          </p:cNvSpPr>
          <p:nvPr/>
        </p:nvSpPr>
        <p:spPr bwMode="auto">
          <a:xfrm flipV="1">
            <a:off x="6150711" y="2804662"/>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5" name="Line 27">
            <a:extLst>
              <a:ext uri="{FF2B5EF4-FFF2-40B4-BE49-F238E27FC236}">
                <a16:creationId xmlns:a16="http://schemas.microsoft.com/office/drawing/2014/main" id="{595D2D86-0F8D-4945-A03B-3D969A9DA275}"/>
              </a:ext>
            </a:extLst>
          </p:cNvPr>
          <p:cNvSpPr>
            <a:spLocks noChangeShapeType="1"/>
          </p:cNvSpPr>
          <p:nvPr/>
        </p:nvSpPr>
        <p:spPr bwMode="auto">
          <a:xfrm flipV="1">
            <a:off x="599292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6" name="Line 28">
            <a:extLst>
              <a:ext uri="{FF2B5EF4-FFF2-40B4-BE49-F238E27FC236}">
                <a16:creationId xmlns:a16="http://schemas.microsoft.com/office/drawing/2014/main" id="{480E04C4-4E6B-614E-B6E0-47722F1E738E}"/>
              </a:ext>
            </a:extLst>
          </p:cNvPr>
          <p:cNvSpPr>
            <a:spLocks noChangeShapeType="1"/>
          </p:cNvSpPr>
          <p:nvPr/>
        </p:nvSpPr>
        <p:spPr bwMode="auto">
          <a:xfrm flipV="1">
            <a:off x="583037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28" name="Group 27">
            <a:extLst>
              <a:ext uri="{FF2B5EF4-FFF2-40B4-BE49-F238E27FC236}">
                <a16:creationId xmlns:a16="http://schemas.microsoft.com/office/drawing/2014/main" id="{D7BB42C1-3F72-AF44-97A0-27D00776292C}"/>
              </a:ext>
            </a:extLst>
          </p:cNvPr>
          <p:cNvGrpSpPr/>
          <p:nvPr/>
        </p:nvGrpSpPr>
        <p:grpSpPr>
          <a:xfrm>
            <a:off x="172543" y="2863949"/>
            <a:ext cx="6190466" cy="2660551"/>
            <a:chOff x="172543" y="2863949"/>
            <a:chExt cx="6190466" cy="2660551"/>
          </a:xfrm>
        </p:grpSpPr>
        <p:sp>
          <p:nvSpPr>
            <p:cNvPr id="102" name="Text Box 44">
              <a:extLst>
                <a:ext uri="{FF2B5EF4-FFF2-40B4-BE49-F238E27FC236}">
                  <a16:creationId xmlns:a16="http://schemas.microsoft.com/office/drawing/2014/main" id="{26B4BE77-FB6F-AB48-BDB1-C2E23D5564F9}"/>
                </a:ext>
              </a:extLst>
            </p:cNvPr>
            <p:cNvSpPr txBox="1">
              <a:spLocks noChangeArrowheads="1"/>
            </p:cNvSpPr>
            <p:nvPr/>
          </p:nvSpPr>
          <p:spPr bwMode="auto">
            <a:xfrm>
              <a:off x="172543" y="4822769"/>
              <a:ext cx="3419248"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RST, SYN, FIN: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connection management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6" name="Freeform 48">
              <a:extLst>
                <a:ext uri="{FF2B5EF4-FFF2-40B4-BE49-F238E27FC236}">
                  <a16:creationId xmlns:a16="http://schemas.microsoft.com/office/drawing/2014/main" id="{60B1CDA3-93F4-6C43-A635-618B9929B512}"/>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7" name="Group 26">
              <a:extLst>
                <a:ext uri="{FF2B5EF4-FFF2-40B4-BE49-F238E27FC236}">
                  <a16:creationId xmlns:a16="http://schemas.microsoft.com/office/drawing/2014/main" id="{879AF9A6-0FEF-B247-BE32-9C9E788D06B7}"/>
                </a:ext>
              </a:extLst>
            </p:cNvPr>
            <p:cNvGrpSpPr/>
            <p:nvPr/>
          </p:nvGrpSpPr>
          <p:grpSpPr>
            <a:xfrm>
              <a:off x="5775299" y="2863949"/>
              <a:ext cx="587710" cy="339181"/>
              <a:chOff x="5775299" y="2863949"/>
              <a:chExt cx="587710" cy="339181"/>
            </a:xfrm>
          </p:grpSpPr>
          <p:sp>
            <p:nvSpPr>
              <p:cNvPr id="104" name="Text Box 25">
                <a:extLst>
                  <a:ext uri="{FF2B5EF4-FFF2-40B4-BE49-F238E27FC236}">
                    <a16:creationId xmlns:a16="http://schemas.microsoft.com/office/drawing/2014/main" id="{1E9027CA-7A6A-B448-891E-3892BD3436EF}"/>
                  </a:ext>
                </a:extLst>
              </p:cNvPr>
              <p:cNvSpPr txBox="1">
                <a:spLocks noChangeArrowheads="1"/>
              </p:cNvSpPr>
              <p:nvPr/>
            </p:nvSpPr>
            <p:spPr bwMode="auto">
              <a:xfrm>
                <a:off x="6083766" y="2864576"/>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F</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05" name="Text Box 32">
                <a:extLst>
                  <a:ext uri="{FF2B5EF4-FFF2-40B4-BE49-F238E27FC236}">
                    <a16:creationId xmlns:a16="http://schemas.microsoft.com/office/drawing/2014/main" id="{BF401CFD-599A-5C4B-A029-67CB6B08DBD3}"/>
                  </a:ext>
                </a:extLst>
              </p:cNvPr>
              <p:cNvSpPr txBox="1">
                <a:spLocks noChangeArrowheads="1"/>
              </p:cNvSpPr>
              <p:nvPr/>
            </p:nvSpPr>
            <p:spPr bwMode="auto">
              <a:xfrm>
                <a:off x="5939184" y="2863949"/>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S</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12" name="Text Box 33">
                <a:extLst>
                  <a:ext uri="{FF2B5EF4-FFF2-40B4-BE49-F238E27FC236}">
                    <a16:creationId xmlns:a16="http://schemas.microsoft.com/office/drawing/2014/main" id="{4835EFCA-3EC6-3040-AA54-B10AD772E111}"/>
                  </a:ext>
                </a:extLst>
              </p:cNvPr>
              <p:cNvSpPr txBox="1">
                <a:spLocks noChangeArrowheads="1"/>
              </p:cNvSpPr>
              <p:nvPr/>
            </p:nvSpPr>
            <p:spPr bwMode="auto">
              <a:xfrm>
                <a:off x="57752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R</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grpSp>
      <p:grpSp>
        <p:nvGrpSpPr>
          <p:cNvPr id="25" name="Group 24">
            <a:extLst>
              <a:ext uri="{FF2B5EF4-FFF2-40B4-BE49-F238E27FC236}">
                <a16:creationId xmlns:a16="http://schemas.microsoft.com/office/drawing/2014/main" id="{3AF86AF7-F0A9-0D49-BD66-0BCBA2EFC273}"/>
              </a:ext>
            </a:extLst>
          </p:cNvPr>
          <p:cNvGrpSpPr/>
          <p:nvPr/>
        </p:nvGrpSpPr>
        <p:grpSpPr>
          <a:xfrm>
            <a:off x="5277007" y="2859957"/>
            <a:ext cx="2976178" cy="719405"/>
            <a:chOff x="5277007" y="2859957"/>
            <a:chExt cx="2976178" cy="719405"/>
          </a:xfrm>
        </p:grpSpPr>
        <p:sp>
          <p:nvSpPr>
            <p:cNvPr id="81" name="Text Box 23">
              <a:extLst>
                <a:ext uri="{FF2B5EF4-FFF2-40B4-BE49-F238E27FC236}">
                  <a16:creationId xmlns:a16="http://schemas.microsoft.com/office/drawing/2014/main" id="{81D77D1D-D542-E748-880E-847E52816584}"/>
                </a:ext>
              </a:extLst>
            </p:cNvPr>
            <p:cNvSpPr txBox="1">
              <a:spLocks noChangeArrowheads="1"/>
            </p:cNvSpPr>
            <p:nvPr/>
          </p:nvSpPr>
          <p:spPr bwMode="auto">
            <a:xfrm>
              <a:off x="6430735" y="3212649"/>
              <a:ext cx="18224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white">
                      <a:lumMod val="75000"/>
                    </a:prstClr>
                  </a:solidFill>
                  <a:effectLst/>
                  <a:uLnTx/>
                  <a:uFillTx/>
                  <a:latin typeface="Arial" charset="0"/>
                  <a:ea typeface="ＭＳ Ｐゴシック" charset="0"/>
                  <a:cs typeface="+mn-cs"/>
                </a:rPr>
                <a:t>Urg</a:t>
              </a:r>
              <a:r>
                <a:rPr kumimoji="0" lang="en-US" sz="1800" b="0" i="0" u="none" strike="noStrike" kern="1200" cap="none" spc="0" normalizeH="0" baseline="0" noProof="0" dirty="0">
                  <a:ln>
                    <a:noFill/>
                  </a:ln>
                  <a:solidFill>
                    <a:prstClr val="white">
                      <a:lumMod val="75000"/>
                    </a:prstClr>
                  </a:solidFill>
                  <a:effectLst/>
                  <a:uLnTx/>
                  <a:uFillTx/>
                  <a:latin typeface="Arial" charset="0"/>
                  <a:ea typeface="ＭＳ Ｐゴシック" charset="0"/>
                  <a:cs typeface="+mn-cs"/>
                </a:rPr>
                <a:t> data pointer</a:t>
              </a:r>
            </a:p>
          </p:txBody>
        </p:sp>
        <p:grpSp>
          <p:nvGrpSpPr>
            <p:cNvPr id="20" name="Group 19">
              <a:extLst>
                <a:ext uri="{FF2B5EF4-FFF2-40B4-BE49-F238E27FC236}">
                  <a16:creationId xmlns:a16="http://schemas.microsoft.com/office/drawing/2014/main" id="{B4F94C5D-E8AA-B440-8C55-70C383D81C15}"/>
                </a:ext>
              </a:extLst>
            </p:cNvPr>
            <p:cNvGrpSpPr/>
            <p:nvPr/>
          </p:nvGrpSpPr>
          <p:grpSpPr>
            <a:xfrm>
              <a:off x="5277007" y="2859957"/>
              <a:ext cx="627836" cy="345695"/>
              <a:chOff x="5527528" y="3067992"/>
              <a:chExt cx="627836" cy="345695"/>
            </a:xfrm>
          </p:grpSpPr>
          <p:sp>
            <p:nvSpPr>
              <p:cNvPr id="114" name="Text Box 34">
                <a:extLst>
                  <a:ext uri="{FF2B5EF4-FFF2-40B4-BE49-F238E27FC236}">
                    <a16:creationId xmlns:a16="http://schemas.microsoft.com/office/drawing/2014/main" id="{7FD0470F-0A1F-AA4D-A333-01EBF41CDBEA}"/>
                  </a:ext>
                </a:extLst>
              </p:cNvPr>
              <p:cNvSpPr txBox="1">
                <a:spLocks noChangeArrowheads="1"/>
              </p:cNvSpPr>
              <p:nvPr/>
            </p:nvSpPr>
            <p:spPr bwMode="auto">
              <a:xfrm>
                <a:off x="5864900" y="3067992"/>
                <a:ext cx="290464"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P</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sp>
            <p:nvSpPr>
              <p:cNvPr id="120" name="Text Box 36">
                <a:extLst>
                  <a:ext uri="{FF2B5EF4-FFF2-40B4-BE49-F238E27FC236}">
                    <a16:creationId xmlns:a16="http://schemas.microsoft.com/office/drawing/2014/main" id="{B48CC928-18A3-8E4E-944E-47C0F754B01D}"/>
                  </a:ext>
                </a:extLst>
              </p:cNvPr>
              <p:cNvSpPr txBox="1">
                <a:spLocks noChangeArrowheads="1"/>
              </p:cNvSpPr>
              <p:nvPr/>
            </p:nvSpPr>
            <p:spPr bwMode="auto">
              <a:xfrm>
                <a:off x="5527528" y="3075133"/>
                <a:ext cx="31611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U</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grpSp>
      </p:grpSp>
      <p:sp>
        <p:nvSpPr>
          <p:cNvPr id="83" name="Line 39">
            <a:extLst>
              <a:ext uri="{FF2B5EF4-FFF2-40B4-BE49-F238E27FC236}">
                <a16:creationId xmlns:a16="http://schemas.microsoft.com/office/drawing/2014/main" id="{392B7123-3C26-1749-8AFA-C33B254E566D}"/>
              </a:ext>
            </a:extLst>
          </p:cNvPr>
          <p:cNvSpPr>
            <a:spLocks noChangeShapeType="1"/>
          </p:cNvSpPr>
          <p:nvPr/>
        </p:nvSpPr>
        <p:spPr bwMode="auto">
          <a:xfrm flipV="1">
            <a:off x="5038305" y="2821148"/>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90" name="Line 39">
            <a:extLst>
              <a:ext uri="{FF2B5EF4-FFF2-40B4-BE49-F238E27FC236}">
                <a16:creationId xmlns:a16="http://schemas.microsoft.com/office/drawing/2014/main" id="{7076B497-C69A-EF44-9C73-7365E43E17C4}"/>
              </a:ext>
            </a:extLst>
          </p:cNvPr>
          <p:cNvSpPr>
            <a:spLocks noChangeShapeType="1"/>
          </p:cNvSpPr>
          <p:nvPr/>
        </p:nvSpPr>
        <p:spPr bwMode="auto">
          <a:xfrm flipV="1">
            <a:off x="5198693" y="2812182"/>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21" name="Group 20">
            <a:extLst>
              <a:ext uri="{FF2B5EF4-FFF2-40B4-BE49-F238E27FC236}">
                <a16:creationId xmlns:a16="http://schemas.microsoft.com/office/drawing/2014/main" id="{EDC6B1EF-A64F-C94C-81C5-7457A0FFD99A}"/>
              </a:ext>
            </a:extLst>
          </p:cNvPr>
          <p:cNvGrpSpPr/>
          <p:nvPr/>
        </p:nvGrpSpPr>
        <p:grpSpPr>
          <a:xfrm>
            <a:off x="182880" y="2863950"/>
            <a:ext cx="5235245" cy="1390074"/>
            <a:chOff x="182880" y="2863950"/>
            <a:chExt cx="5235245" cy="1390074"/>
          </a:xfrm>
        </p:grpSpPr>
        <p:grpSp>
          <p:nvGrpSpPr>
            <p:cNvPr id="18" name="Group 17">
              <a:extLst>
                <a:ext uri="{FF2B5EF4-FFF2-40B4-BE49-F238E27FC236}">
                  <a16:creationId xmlns:a16="http://schemas.microsoft.com/office/drawing/2014/main" id="{A2C55822-331C-DB41-AB07-59E5BF177405}"/>
                </a:ext>
              </a:extLst>
            </p:cNvPr>
            <p:cNvGrpSpPr/>
            <p:nvPr/>
          </p:nvGrpSpPr>
          <p:grpSpPr>
            <a:xfrm>
              <a:off x="4962499" y="2863950"/>
              <a:ext cx="455626" cy="338554"/>
              <a:chOff x="4962499" y="2863950"/>
              <a:chExt cx="455626" cy="338554"/>
            </a:xfrm>
          </p:grpSpPr>
          <p:sp>
            <p:nvSpPr>
              <p:cNvPr id="91" name="Text Box 33">
                <a:extLst>
                  <a:ext uri="{FF2B5EF4-FFF2-40B4-BE49-F238E27FC236}">
                    <a16:creationId xmlns:a16="http://schemas.microsoft.com/office/drawing/2014/main" id="{C85C82AE-5A3B-EC47-8EA4-C0FA0727D048}"/>
                  </a:ext>
                </a:extLst>
              </p:cNvPr>
              <p:cNvSpPr txBox="1">
                <a:spLocks noChangeArrowheads="1"/>
              </p:cNvSpPr>
              <p:nvPr/>
            </p:nvSpPr>
            <p:spPr bwMode="auto">
              <a:xfrm>
                <a:off x="49624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C</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2" name="Text Box 33">
                <a:extLst>
                  <a:ext uri="{FF2B5EF4-FFF2-40B4-BE49-F238E27FC236}">
                    <a16:creationId xmlns:a16="http://schemas.microsoft.com/office/drawing/2014/main" id="{D8D1B074-0355-2942-9977-4413DF7E41C7}"/>
                  </a:ext>
                </a:extLst>
              </p:cNvPr>
              <p:cNvSpPr txBox="1">
                <a:spLocks noChangeArrowheads="1"/>
              </p:cNvSpPr>
              <p:nvPr/>
            </p:nvSpPr>
            <p:spPr bwMode="auto">
              <a:xfrm>
                <a:off x="512124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E</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sp>
          <p:nvSpPr>
            <p:cNvPr id="103" name="Text Box 44">
              <a:extLst>
                <a:ext uri="{FF2B5EF4-FFF2-40B4-BE49-F238E27FC236}">
                  <a16:creationId xmlns:a16="http://schemas.microsoft.com/office/drawing/2014/main" id="{8DAB804F-166B-0D4B-8089-4B58E3A0811F}"/>
                </a:ext>
              </a:extLst>
            </p:cNvPr>
            <p:cNvSpPr txBox="1">
              <a:spLocks noChangeArrowheads="1"/>
            </p:cNvSpPr>
            <p:nvPr/>
          </p:nvSpPr>
          <p:spPr bwMode="auto">
            <a:xfrm>
              <a:off x="182880" y="3829292"/>
              <a:ext cx="3384479"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 E: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congestion notification</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0" name="Freeform 48">
              <a:extLst>
                <a:ext uri="{FF2B5EF4-FFF2-40B4-BE49-F238E27FC236}">
                  <a16:creationId xmlns:a16="http://schemas.microsoft.com/office/drawing/2014/main" id="{7103D547-1AEC-9743-8B26-22B579AF1CE1}"/>
                </a:ext>
              </a:extLst>
            </p:cNvPr>
            <p:cNvSpPr>
              <a:spLocks/>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391"/>
                <a:gd name="connsiteY0" fmla="*/ 28743 h 28743"/>
                <a:gd name="connsiteX1" fmla="*/ 6388 w 11391"/>
                <a:gd name="connsiteY1" fmla="*/ 0 h 28743"/>
                <a:gd name="connsiteX2" fmla="*/ 11391 w 11391"/>
                <a:gd name="connsiteY2" fmla="*/ 49 h 28743"/>
                <a:gd name="connsiteX0" fmla="*/ 0 w 7455"/>
                <a:gd name="connsiteY0" fmla="*/ 28792 h 28792"/>
                <a:gd name="connsiteX1" fmla="*/ 6388 w 7455"/>
                <a:gd name="connsiteY1" fmla="*/ 49 h 28792"/>
                <a:gd name="connsiteX2" fmla="*/ 7455 w 7455"/>
                <a:gd name="connsiteY2" fmla="*/ 0 h 28792"/>
                <a:gd name="connsiteX0" fmla="*/ 0 w 9679"/>
                <a:gd name="connsiteY0" fmla="*/ 9983 h 9983"/>
                <a:gd name="connsiteX1" fmla="*/ 8569 w 9679"/>
                <a:gd name="connsiteY1" fmla="*/ 0 h 9983"/>
                <a:gd name="connsiteX2" fmla="*/ 9679 w 9679"/>
                <a:gd name="connsiteY2" fmla="*/ 34 h 9983"/>
                <a:gd name="connsiteX0" fmla="*/ 0 w 10062"/>
                <a:gd name="connsiteY0" fmla="*/ 10017 h 10017"/>
                <a:gd name="connsiteX1" fmla="*/ 8853 w 10062"/>
                <a:gd name="connsiteY1" fmla="*/ 17 h 10017"/>
                <a:gd name="connsiteX2" fmla="*/ 10062 w 10062"/>
                <a:gd name="connsiteY2" fmla="*/ 0 h 10017"/>
              </a:gdLst>
              <a:ahLst/>
              <a:cxnLst>
                <a:cxn ang="0">
                  <a:pos x="connsiteX0" y="connsiteY0"/>
                </a:cxn>
                <a:cxn ang="0">
                  <a:pos x="connsiteX1" y="connsiteY1"/>
                </a:cxn>
                <a:cxn ang="0">
                  <a:pos x="connsiteX2" y="connsiteY2"/>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4" name="Slide Number Placeholder 2">
            <a:extLst>
              <a:ext uri="{FF2B5EF4-FFF2-40B4-BE49-F238E27FC236}">
                <a16:creationId xmlns:a16="http://schemas.microsoft.com/office/drawing/2014/main" id="{A3EE5CD7-E8F0-2F4B-B766-7EC8F235C30A}"/>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10</a:t>
            </a:fld>
            <a:endParaRPr lang="en-US" dirty="0"/>
          </a:p>
        </p:txBody>
      </p:sp>
    </p:spTree>
    <p:extLst>
      <p:ext uri="{BB962C8B-B14F-4D97-AF65-F5344CB8AC3E}">
        <p14:creationId xmlns:p14="http://schemas.microsoft.com/office/powerpoint/2010/main" val="17615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dissolv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dissolve">
                                      <p:cBhvr>
                                        <p:cTn id="47" dur="500"/>
                                        <p:tgtEl>
                                          <p:spTgt spid="1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223" name="Rectangle 5">
            <a:extLst>
              <a:ext uri="{FF2B5EF4-FFF2-40B4-BE49-F238E27FC236}">
                <a16:creationId xmlns:a16="http://schemas.microsoft.com/office/drawing/2014/main" id="{D2976065-03BB-9A44-9CEB-93BE9CAA88A6}"/>
              </a:ext>
            </a:extLst>
          </p:cNvPr>
          <p:cNvSpPr txBox="1">
            <a:spLocks noChangeArrowheads="1"/>
          </p:cNvSpPr>
          <p:nvPr/>
        </p:nvSpPr>
        <p:spPr bwMode="auto">
          <a:xfrm>
            <a:off x="715171" y="1355712"/>
            <a:ext cx="5096669" cy="1311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Sequence numbers:</a:t>
            </a:r>
          </a:p>
          <a:p>
            <a:pPr marL="635000" marR="0" lvl="1" indent="-277813"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byte stream “</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number” of first byte in segment’s data</a:t>
            </a:r>
            <a:endPar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24" name="Group 192">
            <a:extLst>
              <a:ext uri="{FF2B5EF4-FFF2-40B4-BE49-F238E27FC236}">
                <a16:creationId xmlns:a16="http://schemas.microsoft.com/office/drawing/2014/main" id="{9FCDCC73-BB43-8046-8E2C-1100B11E1F9D}"/>
              </a:ext>
            </a:extLst>
          </p:cNvPr>
          <p:cNvGrpSpPr>
            <a:grpSpLocks/>
          </p:cNvGrpSpPr>
          <p:nvPr/>
        </p:nvGrpSpPr>
        <p:grpSpPr bwMode="auto">
          <a:xfrm>
            <a:off x="7783528" y="3989281"/>
            <a:ext cx="3086106" cy="2541588"/>
            <a:chOff x="3520" y="2404"/>
            <a:chExt cx="1944" cy="1601"/>
          </a:xfrm>
        </p:grpSpPr>
        <p:sp>
          <p:nvSpPr>
            <p:cNvPr id="225" name="Rectangle 167">
              <a:extLst>
                <a:ext uri="{FF2B5EF4-FFF2-40B4-BE49-F238E27FC236}">
                  <a16:creationId xmlns:a16="http://schemas.microsoft.com/office/drawing/2014/main" id="{9463A16E-CF3F-744B-B6DB-33800BAB4519}"/>
                </a:ext>
              </a:extLst>
            </p:cNvPr>
            <p:cNvSpPr>
              <a:spLocks noChangeArrowheads="1"/>
            </p:cNvSpPr>
            <p:nvPr/>
          </p:nvSpPr>
          <p:spPr bwMode="auto">
            <a:xfrm>
              <a:off x="3755" y="3589"/>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6" name="Group 148">
              <a:extLst>
                <a:ext uri="{FF2B5EF4-FFF2-40B4-BE49-F238E27FC236}">
                  <a16:creationId xmlns:a16="http://schemas.microsoft.com/office/drawing/2014/main" id="{841F4166-2762-C948-9842-0D47AF0FC7F8}"/>
                </a:ext>
              </a:extLst>
            </p:cNvPr>
            <p:cNvGrpSpPr>
              <a:grpSpLocks/>
            </p:cNvGrpSpPr>
            <p:nvPr/>
          </p:nvGrpSpPr>
          <p:grpSpPr bwMode="auto">
            <a:xfrm>
              <a:off x="3731" y="3291"/>
              <a:ext cx="1252" cy="714"/>
              <a:chOff x="1974" y="2984"/>
              <a:chExt cx="1252" cy="714"/>
            </a:xfrm>
          </p:grpSpPr>
          <p:sp>
            <p:nvSpPr>
              <p:cNvPr id="229" name="Rectangle 149">
                <a:extLst>
                  <a:ext uri="{FF2B5EF4-FFF2-40B4-BE49-F238E27FC236}">
                    <a16:creationId xmlns:a16="http://schemas.microsoft.com/office/drawing/2014/main" id="{6E7D0693-0288-9A4A-9FBC-6B90B9B96584}"/>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0" name="Text Box 150">
                <a:extLst>
                  <a:ext uri="{FF2B5EF4-FFF2-40B4-BE49-F238E27FC236}">
                    <a16:creationId xmlns:a16="http://schemas.microsoft.com/office/drawing/2014/main" id="{62697352-4BED-A64F-8830-504FE043B5D0}"/>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source port #</a:t>
                </a:r>
              </a:p>
            </p:txBody>
          </p:sp>
          <p:sp>
            <p:nvSpPr>
              <p:cNvPr id="231" name="Text Box 151">
                <a:extLst>
                  <a:ext uri="{FF2B5EF4-FFF2-40B4-BE49-F238E27FC236}">
                    <a16:creationId xmlns:a16="http://schemas.microsoft.com/office/drawing/2014/main" id="{2C0BFF63-7DCB-6D4D-AF9A-56894AAAD824}"/>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dest port #</a:t>
                </a:r>
              </a:p>
            </p:txBody>
          </p:sp>
          <p:sp>
            <p:nvSpPr>
              <p:cNvPr id="232" name="Text Box 152">
                <a:extLst>
                  <a:ext uri="{FF2B5EF4-FFF2-40B4-BE49-F238E27FC236}">
                    <a16:creationId xmlns:a16="http://schemas.microsoft.com/office/drawing/2014/main" id="{69698EB5-AC5E-124A-AB12-0B1B72742F02}"/>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sequence number</a:t>
                </a:r>
              </a:p>
            </p:txBody>
          </p:sp>
          <p:sp>
            <p:nvSpPr>
              <p:cNvPr id="233" name="Text Box 153">
                <a:extLst>
                  <a:ext uri="{FF2B5EF4-FFF2-40B4-BE49-F238E27FC236}">
                    <a16:creationId xmlns:a16="http://schemas.microsoft.com/office/drawing/2014/main" id="{697ADB2B-E096-7A41-ACDA-9E058B2EFF5D}"/>
                  </a:ext>
                </a:extLst>
              </p:cNvPr>
              <p:cNvSpPr txBox="1">
                <a:spLocks noChangeArrowheads="1"/>
              </p:cNvSpPr>
              <p:nvPr/>
            </p:nvSpPr>
            <p:spPr bwMode="auto">
              <a:xfrm>
                <a:off x="1974"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acknowledgement number</a:t>
                </a:r>
              </a:p>
            </p:txBody>
          </p:sp>
          <p:sp>
            <p:nvSpPr>
              <p:cNvPr id="234" name="Text Box 154">
                <a:extLst>
                  <a:ext uri="{FF2B5EF4-FFF2-40B4-BE49-F238E27FC236}">
                    <a16:creationId xmlns:a16="http://schemas.microsoft.com/office/drawing/2014/main" id="{FD66858C-8D5E-8443-9F2A-57EB759D3EFB}"/>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checksum</a:t>
                </a:r>
              </a:p>
            </p:txBody>
          </p:sp>
          <p:sp>
            <p:nvSpPr>
              <p:cNvPr id="235" name="Line 155">
                <a:extLst>
                  <a:ext uri="{FF2B5EF4-FFF2-40B4-BE49-F238E27FC236}">
                    <a16:creationId xmlns:a16="http://schemas.microsoft.com/office/drawing/2014/main" id="{3FFD0288-879C-5D4E-AB0C-3445A5A97975}"/>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6" name="Line 156">
                <a:extLst>
                  <a:ext uri="{FF2B5EF4-FFF2-40B4-BE49-F238E27FC236}">
                    <a16:creationId xmlns:a16="http://schemas.microsoft.com/office/drawing/2014/main" id="{258401F9-F43D-C344-A200-772A5E1E1CB6}"/>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Line 157">
                <a:extLst>
                  <a:ext uri="{FF2B5EF4-FFF2-40B4-BE49-F238E27FC236}">
                    <a16:creationId xmlns:a16="http://schemas.microsoft.com/office/drawing/2014/main" id="{1E8AD451-7070-4243-A92C-2F6573F9406B}"/>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8" name="Line 158">
                <a:extLst>
                  <a:ext uri="{FF2B5EF4-FFF2-40B4-BE49-F238E27FC236}">
                    <a16:creationId xmlns:a16="http://schemas.microsoft.com/office/drawing/2014/main" id="{A4BD4C96-4E2A-074E-8E46-E4BF76EDD858}"/>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9" name="Line 159">
                <a:extLst>
                  <a:ext uri="{FF2B5EF4-FFF2-40B4-BE49-F238E27FC236}">
                    <a16:creationId xmlns:a16="http://schemas.microsoft.com/office/drawing/2014/main" id="{2153A22B-2E95-B947-A87C-50991B8DBA5D}"/>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Line 160">
                <a:extLst>
                  <a:ext uri="{FF2B5EF4-FFF2-40B4-BE49-F238E27FC236}">
                    <a16:creationId xmlns:a16="http://schemas.microsoft.com/office/drawing/2014/main" id="{BE256B00-4CFB-254F-8432-198CA45B2CAE}"/>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1" name="Text Box 161">
                <a:extLst>
                  <a:ext uri="{FF2B5EF4-FFF2-40B4-BE49-F238E27FC236}">
                    <a16:creationId xmlns:a16="http://schemas.microsoft.com/office/drawing/2014/main" id="{B0718275-925B-4143-80DA-87B335709565}"/>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rwnd</a:t>
                </a:r>
              </a:p>
            </p:txBody>
          </p:sp>
          <p:sp>
            <p:nvSpPr>
              <p:cNvPr id="242" name="Text Box 162">
                <a:extLst>
                  <a:ext uri="{FF2B5EF4-FFF2-40B4-BE49-F238E27FC236}">
                    <a16:creationId xmlns:a16="http://schemas.microsoft.com/office/drawing/2014/main" id="{539F6CE1-CE5E-234B-9AFA-A6F230193072}"/>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urg pointer</a:t>
                </a:r>
              </a:p>
            </p:txBody>
          </p:sp>
          <p:sp>
            <p:nvSpPr>
              <p:cNvPr id="243" name="Line 163">
                <a:extLst>
                  <a:ext uri="{FF2B5EF4-FFF2-40B4-BE49-F238E27FC236}">
                    <a16:creationId xmlns:a16="http://schemas.microsoft.com/office/drawing/2014/main" id="{6A1FC325-C1C9-E145-AB86-EB4CA77AB42D}"/>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Line 164">
                <a:extLst>
                  <a:ext uri="{FF2B5EF4-FFF2-40B4-BE49-F238E27FC236}">
                    <a16:creationId xmlns:a16="http://schemas.microsoft.com/office/drawing/2014/main" id="{A57D4AEC-EA9B-6441-B943-116E0B65541F}"/>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7" name="Text Box 166">
              <a:extLst>
                <a:ext uri="{FF2B5EF4-FFF2-40B4-BE49-F238E27FC236}">
                  <a16:creationId xmlns:a16="http://schemas.microsoft.com/office/drawing/2014/main" id="{A11A42A2-3DE7-8749-BEFC-4B12DFD4E911}"/>
                </a:ext>
              </a:extLst>
            </p:cNvPr>
            <p:cNvSpPr txBox="1">
              <a:spLocks noChangeArrowheads="1"/>
            </p:cNvSpPr>
            <p:nvPr/>
          </p:nvSpPr>
          <p:spPr bwMode="auto">
            <a:xfrm>
              <a:off x="3520" y="3092"/>
              <a:ext cx="1944"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receiver</a:t>
              </a:r>
            </a:p>
          </p:txBody>
        </p:sp>
        <p:sp>
          <p:nvSpPr>
            <p:cNvPr id="228" name="Freeform 168">
              <a:extLst>
                <a:ext uri="{FF2B5EF4-FFF2-40B4-BE49-F238E27FC236}">
                  <a16:creationId xmlns:a16="http://schemas.microsoft.com/office/drawing/2014/main" id="{06FB8DE4-FF8B-2A4C-9587-9B7067BCC3D8}"/>
                </a:ext>
              </a:extLst>
            </p:cNvPr>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5" name="Group 195">
            <a:extLst>
              <a:ext uri="{FF2B5EF4-FFF2-40B4-BE49-F238E27FC236}">
                <a16:creationId xmlns:a16="http://schemas.microsoft.com/office/drawing/2014/main" id="{B37D7216-C212-C843-A667-53A7C0B847CF}"/>
              </a:ext>
            </a:extLst>
          </p:cNvPr>
          <p:cNvGrpSpPr>
            <a:grpSpLocks/>
          </p:cNvGrpSpPr>
          <p:nvPr/>
        </p:nvGrpSpPr>
        <p:grpSpPr bwMode="auto">
          <a:xfrm>
            <a:off x="8685214" y="6022869"/>
            <a:ext cx="358775" cy="304800"/>
            <a:chOff x="5144" y="3677"/>
            <a:chExt cx="226" cy="192"/>
          </a:xfrm>
        </p:grpSpPr>
        <p:sp>
          <p:nvSpPr>
            <p:cNvPr id="246" name="Rectangle 194">
              <a:extLst>
                <a:ext uri="{FF2B5EF4-FFF2-40B4-BE49-F238E27FC236}">
                  <a16:creationId xmlns:a16="http://schemas.microsoft.com/office/drawing/2014/main" id="{43AFBFF1-B1C6-C147-BB51-D67A053105CA}"/>
                </a:ext>
              </a:extLst>
            </p:cNvPr>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47" name="Text Box 193">
              <a:extLst>
                <a:ext uri="{FF2B5EF4-FFF2-40B4-BE49-F238E27FC236}">
                  <a16:creationId xmlns:a16="http://schemas.microsoft.com/office/drawing/2014/main" id="{BF6FCEAE-49B5-A041-A298-4CB690E54688}"/>
                </a:ext>
              </a:extLst>
            </p:cNvPr>
            <p:cNvSpPr txBox="1">
              <a:spLocks noChangeArrowheads="1"/>
            </p:cNvSpPr>
            <p:nvPr/>
          </p:nvSpPr>
          <p:spPr bwMode="auto">
            <a:xfrm>
              <a:off x="5144" y="3677"/>
              <a:ext cx="22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Narrow" charset="0"/>
                  <a:ea typeface="ＭＳ Ｐゴシック" charset="0"/>
                  <a:cs typeface="+mn-cs"/>
                </a:rPr>
                <a:t>A</a:t>
              </a:r>
            </a:p>
          </p:txBody>
        </p:sp>
      </p:grpSp>
      <p:sp>
        <p:nvSpPr>
          <p:cNvPr id="248" name="Rectangle 37">
            <a:extLst>
              <a:ext uri="{FF2B5EF4-FFF2-40B4-BE49-F238E27FC236}">
                <a16:creationId xmlns:a16="http://schemas.microsoft.com/office/drawing/2014/main" id="{A8678432-C6E0-9045-9DFE-9E95FBC24301}"/>
              </a:ext>
            </a:extLst>
          </p:cNvPr>
          <p:cNvSpPr>
            <a:spLocks noChangeArrowheads="1"/>
          </p:cNvSpPr>
          <p:nvPr/>
        </p:nvSpPr>
        <p:spPr bwMode="auto">
          <a:xfrm>
            <a:off x="6835777" y="3123626"/>
            <a:ext cx="65087" cy="622300"/>
          </a:xfrm>
          <a:prstGeom prst="rect">
            <a:avLst/>
          </a:prstGeom>
          <a:gradFill rotWithShape="1">
            <a:gsLst>
              <a:gs pos="0">
                <a:srgbClr val="FFFFFF"/>
              </a:gs>
              <a:gs pos="100000">
                <a:srgbClr val="33CC33"/>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9" name="Rectangle 39">
            <a:extLst>
              <a:ext uri="{FF2B5EF4-FFF2-40B4-BE49-F238E27FC236}">
                <a16:creationId xmlns:a16="http://schemas.microsoft.com/office/drawing/2014/main" id="{92ADD221-F1C3-B645-92EB-9D1C9315A58A}"/>
              </a:ext>
            </a:extLst>
          </p:cNvPr>
          <p:cNvSpPr>
            <a:spLocks noChangeArrowheads="1"/>
          </p:cNvSpPr>
          <p:nvPr/>
        </p:nvSpPr>
        <p:spPr bwMode="auto">
          <a:xfrm>
            <a:off x="6932614" y="3125214"/>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0" name="Rectangle 40">
            <a:extLst>
              <a:ext uri="{FF2B5EF4-FFF2-40B4-BE49-F238E27FC236}">
                <a16:creationId xmlns:a16="http://schemas.microsoft.com/office/drawing/2014/main" id="{BB8D0EB3-2337-2A41-9EFC-CC44292E23D6}"/>
              </a:ext>
            </a:extLst>
          </p:cNvPr>
          <p:cNvSpPr>
            <a:spLocks noChangeArrowheads="1"/>
          </p:cNvSpPr>
          <p:nvPr/>
        </p:nvSpPr>
        <p:spPr bwMode="auto">
          <a:xfrm>
            <a:off x="70310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1" name="Rectangle 41">
            <a:extLst>
              <a:ext uri="{FF2B5EF4-FFF2-40B4-BE49-F238E27FC236}">
                <a16:creationId xmlns:a16="http://schemas.microsoft.com/office/drawing/2014/main" id="{08B40AAE-C4F3-B24B-A758-0CBE422C11F5}"/>
              </a:ext>
            </a:extLst>
          </p:cNvPr>
          <p:cNvSpPr>
            <a:spLocks noChangeArrowheads="1"/>
          </p:cNvSpPr>
          <p:nvPr/>
        </p:nvSpPr>
        <p:spPr bwMode="auto">
          <a:xfrm>
            <a:off x="7127877"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2" name="Rectangle 42">
            <a:extLst>
              <a:ext uri="{FF2B5EF4-FFF2-40B4-BE49-F238E27FC236}">
                <a16:creationId xmlns:a16="http://schemas.microsoft.com/office/drawing/2014/main" id="{1B696D21-4399-C041-91DC-701FB61A0E4C}"/>
              </a:ext>
            </a:extLst>
          </p:cNvPr>
          <p:cNvSpPr>
            <a:spLocks noChangeArrowheads="1"/>
          </p:cNvSpPr>
          <p:nvPr/>
        </p:nvSpPr>
        <p:spPr bwMode="auto">
          <a:xfrm>
            <a:off x="7223127"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3" name="Rectangle 43">
            <a:extLst>
              <a:ext uri="{FF2B5EF4-FFF2-40B4-BE49-F238E27FC236}">
                <a16:creationId xmlns:a16="http://schemas.microsoft.com/office/drawing/2014/main" id="{2CEBC228-9E7F-7E48-9C85-63629AFC09AA}"/>
              </a:ext>
            </a:extLst>
          </p:cNvPr>
          <p:cNvSpPr>
            <a:spLocks noChangeArrowheads="1"/>
          </p:cNvSpPr>
          <p:nvPr/>
        </p:nvSpPr>
        <p:spPr bwMode="auto">
          <a:xfrm>
            <a:off x="7319964"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4" name="Rectangle 45">
            <a:extLst>
              <a:ext uri="{FF2B5EF4-FFF2-40B4-BE49-F238E27FC236}">
                <a16:creationId xmlns:a16="http://schemas.microsoft.com/office/drawing/2014/main" id="{499D6101-0E72-764D-90A9-65FA5E9288DF}"/>
              </a:ext>
            </a:extLst>
          </p:cNvPr>
          <p:cNvSpPr>
            <a:spLocks noChangeArrowheads="1"/>
          </p:cNvSpPr>
          <p:nvPr/>
        </p:nvSpPr>
        <p:spPr bwMode="auto">
          <a:xfrm>
            <a:off x="74120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5" name="Rectangle 46">
            <a:extLst>
              <a:ext uri="{FF2B5EF4-FFF2-40B4-BE49-F238E27FC236}">
                <a16:creationId xmlns:a16="http://schemas.microsoft.com/office/drawing/2014/main" id="{69025D46-11EA-C34F-8D0D-7B789A5DBC95}"/>
              </a:ext>
            </a:extLst>
          </p:cNvPr>
          <p:cNvSpPr>
            <a:spLocks noChangeArrowheads="1"/>
          </p:cNvSpPr>
          <p:nvPr/>
        </p:nvSpPr>
        <p:spPr bwMode="auto">
          <a:xfrm>
            <a:off x="750728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6" name="Rectangle 47">
            <a:extLst>
              <a:ext uri="{FF2B5EF4-FFF2-40B4-BE49-F238E27FC236}">
                <a16:creationId xmlns:a16="http://schemas.microsoft.com/office/drawing/2014/main" id="{097282D2-CB09-6743-BD88-978413D66230}"/>
              </a:ext>
            </a:extLst>
          </p:cNvPr>
          <p:cNvSpPr>
            <a:spLocks noChangeArrowheads="1"/>
          </p:cNvSpPr>
          <p:nvPr/>
        </p:nvSpPr>
        <p:spPr bwMode="auto">
          <a:xfrm>
            <a:off x="76025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7" name="Rectangle 50">
            <a:extLst>
              <a:ext uri="{FF2B5EF4-FFF2-40B4-BE49-F238E27FC236}">
                <a16:creationId xmlns:a16="http://schemas.microsoft.com/office/drawing/2014/main" id="{C44BBA4A-C75F-6344-A7C0-80FA59F967B5}"/>
              </a:ext>
            </a:extLst>
          </p:cNvPr>
          <p:cNvSpPr>
            <a:spLocks noChangeArrowheads="1"/>
          </p:cNvSpPr>
          <p:nvPr/>
        </p:nvSpPr>
        <p:spPr bwMode="auto">
          <a:xfrm>
            <a:off x="7708902"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8" name="Rectangle 51">
            <a:extLst>
              <a:ext uri="{FF2B5EF4-FFF2-40B4-BE49-F238E27FC236}">
                <a16:creationId xmlns:a16="http://schemas.microsoft.com/office/drawing/2014/main" id="{660EEC78-FF50-7445-8190-34F20263528D}"/>
              </a:ext>
            </a:extLst>
          </p:cNvPr>
          <p:cNvSpPr>
            <a:spLocks noChangeArrowheads="1"/>
          </p:cNvSpPr>
          <p:nvPr/>
        </p:nvSpPr>
        <p:spPr bwMode="auto">
          <a:xfrm>
            <a:off x="7807327" y="3125214"/>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9" name="Rectangle 52">
            <a:extLst>
              <a:ext uri="{FF2B5EF4-FFF2-40B4-BE49-F238E27FC236}">
                <a16:creationId xmlns:a16="http://schemas.microsoft.com/office/drawing/2014/main" id="{BF1D4EAF-3E48-E64D-A9F0-800C14DE416B}"/>
              </a:ext>
            </a:extLst>
          </p:cNvPr>
          <p:cNvSpPr>
            <a:spLocks noChangeArrowheads="1"/>
          </p:cNvSpPr>
          <p:nvPr/>
        </p:nvSpPr>
        <p:spPr bwMode="auto">
          <a:xfrm>
            <a:off x="790416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0" name="Rectangle 53">
            <a:extLst>
              <a:ext uri="{FF2B5EF4-FFF2-40B4-BE49-F238E27FC236}">
                <a16:creationId xmlns:a16="http://schemas.microsoft.com/office/drawing/2014/main" id="{7F7F3BD0-061B-0346-BC6C-7C752F28EF13}"/>
              </a:ext>
            </a:extLst>
          </p:cNvPr>
          <p:cNvSpPr>
            <a:spLocks noChangeArrowheads="1"/>
          </p:cNvSpPr>
          <p:nvPr/>
        </p:nvSpPr>
        <p:spPr bwMode="auto">
          <a:xfrm>
            <a:off x="800100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1" name="Rectangle 54">
            <a:extLst>
              <a:ext uri="{FF2B5EF4-FFF2-40B4-BE49-F238E27FC236}">
                <a16:creationId xmlns:a16="http://schemas.microsoft.com/office/drawing/2014/main" id="{1419AB61-44E3-7B43-ADE9-9DF5C9E18D93}"/>
              </a:ext>
            </a:extLst>
          </p:cNvPr>
          <p:cNvSpPr>
            <a:spLocks noChangeArrowheads="1"/>
          </p:cNvSpPr>
          <p:nvPr/>
        </p:nvSpPr>
        <p:spPr bwMode="auto">
          <a:xfrm>
            <a:off x="8097839"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2" name="Rectangle 55">
            <a:extLst>
              <a:ext uri="{FF2B5EF4-FFF2-40B4-BE49-F238E27FC236}">
                <a16:creationId xmlns:a16="http://schemas.microsoft.com/office/drawing/2014/main" id="{FA07924E-D97C-9E4F-9629-377D86F65D54}"/>
              </a:ext>
            </a:extLst>
          </p:cNvPr>
          <p:cNvSpPr>
            <a:spLocks noChangeArrowheads="1"/>
          </p:cNvSpPr>
          <p:nvPr/>
        </p:nvSpPr>
        <p:spPr bwMode="auto">
          <a:xfrm>
            <a:off x="8193089"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3" name="Rectangle 56">
            <a:extLst>
              <a:ext uri="{FF2B5EF4-FFF2-40B4-BE49-F238E27FC236}">
                <a16:creationId xmlns:a16="http://schemas.microsoft.com/office/drawing/2014/main" id="{78BBA4C2-77BF-7140-8522-72AA5C9FF7DA}"/>
              </a:ext>
            </a:extLst>
          </p:cNvPr>
          <p:cNvSpPr>
            <a:spLocks noChangeArrowheads="1"/>
          </p:cNvSpPr>
          <p:nvPr/>
        </p:nvSpPr>
        <p:spPr bwMode="auto">
          <a:xfrm>
            <a:off x="828516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4" name="Rectangle 57">
            <a:extLst>
              <a:ext uri="{FF2B5EF4-FFF2-40B4-BE49-F238E27FC236}">
                <a16:creationId xmlns:a16="http://schemas.microsoft.com/office/drawing/2014/main" id="{8C781153-D0D1-4F49-A7D5-E9E0E02C7481}"/>
              </a:ext>
            </a:extLst>
          </p:cNvPr>
          <p:cNvSpPr>
            <a:spLocks noChangeArrowheads="1"/>
          </p:cNvSpPr>
          <p:nvPr/>
        </p:nvSpPr>
        <p:spPr bwMode="auto">
          <a:xfrm>
            <a:off x="838041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5" name="Rectangle 58">
            <a:extLst>
              <a:ext uri="{FF2B5EF4-FFF2-40B4-BE49-F238E27FC236}">
                <a16:creationId xmlns:a16="http://schemas.microsoft.com/office/drawing/2014/main" id="{1252424B-0051-8B4E-8014-7CDFA89980FC}"/>
              </a:ext>
            </a:extLst>
          </p:cNvPr>
          <p:cNvSpPr>
            <a:spLocks noChangeArrowheads="1"/>
          </p:cNvSpPr>
          <p:nvPr/>
        </p:nvSpPr>
        <p:spPr bwMode="auto">
          <a:xfrm>
            <a:off x="847725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6" name="Rectangle 59">
            <a:extLst>
              <a:ext uri="{FF2B5EF4-FFF2-40B4-BE49-F238E27FC236}">
                <a16:creationId xmlns:a16="http://schemas.microsoft.com/office/drawing/2014/main" id="{FA783663-FBFD-1D4F-94E0-8E07864896AD}"/>
              </a:ext>
            </a:extLst>
          </p:cNvPr>
          <p:cNvSpPr>
            <a:spLocks noChangeArrowheads="1"/>
          </p:cNvSpPr>
          <p:nvPr/>
        </p:nvSpPr>
        <p:spPr bwMode="auto">
          <a:xfrm>
            <a:off x="856615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7" name="Rectangle 60">
            <a:extLst>
              <a:ext uri="{FF2B5EF4-FFF2-40B4-BE49-F238E27FC236}">
                <a16:creationId xmlns:a16="http://schemas.microsoft.com/office/drawing/2014/main" id="{9A20FCBA-A9E2-494E-8A95-747703BA2FAA}"/>
              </a:ext>
            </a:extLst>
          </p:cNvPr>
          <p:cNvSpPr>
            <a:spLocks noChangeArrowheads="1"/>
          </p:cNvSpPr>
          <p:nvPr/>
        </p:nvSpPr>
        <p:spPr bwMode="auto">
          <a:xfrm>
            <a:off x="866140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8" name="Rectangle 61">
            <a:extLst>
              <a:ext uri="{FF2B5EF4-FFF2-40B4-BE49-F238E27FC236}">
                <a16:creationId xmlns:a16="http://schemas.microsoft.com/office/drawing/2014/main" id="{BD15B2FA-70B2-F44B-A21B-EE69A9B05DC8}"/>
              </a:ext>
            </a:extLst>
          </p:cNvPr>
          <p:cNvSpPr>
            <a:spLocks noChangeArrowheads="1"/>
          </p:cNvSpPr>
          <p:nvPr/>
        </p:nvSpPr>
        <p:spPr bwMode="auto">
          <a:xfrm>
            <a:off x="8755064" y="3122039"/>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9" name="Rectangle 62">
            <a:extLst>
              <a:ext uri="{FF2B5EF4-FFF2-40B4-BE49-F238E27FC236}">
                <a16:creationId xmlns:a16="http://schemas.microsoft.com/office/drawing/2014/main" id="{FCC59CFB-2A58-CB44-B886-3040D9E44C77}"/>
              </a:ext>
            </a:extLst>
          </p:cNvPr>
          <p:cNvSpPr>
            <a:spLocks noChangeArrowheads="1"/>
          </p:cNvSpPr>
          <p:nvPr/>
        </p:nvSpPr>
        <p:spPr bwMode="auto">
          <a:xfrm>
            <a:off x="8847139" y="3122039"/>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0" name="Rectangle 63">
            <a:extLst>
              <a:ext uri="{FF2B5EF4-FFF2-40B4-BE49-F238E27FC236}">
                <a16:creationId xmlns:a16="http://schemas.microsoft.com/office/drawing/2014/main" id="{C2CEED62-895E-984B-A8A4-247D41CE7E93}"/>
              </a:ext>
            </a:extLst>
          </p:cNvPr>
          <p:cNvSpPr>
            <a:spLocks noChangeArrowheads="1"/>
          </p:cNvSpPr>
          <p:nvPr/>
        </p:nvSpPr>
        <p:spPr bwMode="auto">
          <a:xfrm>
            <a:off x="894397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1" name="Rectangle 64">
            <a:extLst>
              <a:ext uri="{FF2B5EF4-FFF2-40B4-BE49-F238E27FC236}">
                <a16:creationId xmlns:a16="http://schemas.microsoft.com/office/drawing/2014/main" id="{A927D859-82EA-9A4A-9764-093C53E03753}"/>
              </a:ext>
            </a:extLst>
          </p:cNvPr>
          <p:cNvSpPr>
            <a:spLocks noChangeArrowheads="1"/>
          </p:cNvSpPr>
          <p:nvPr/>
        </p:nvSpPr>
        <p:spPr bwMode="auto">
          <a:xfrm>
            <a:off x="903922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2" name="Rectangle 65">
            <a:extLst>
              <a:ext uri="{FF2B5EF4-FFF2-40B4-BE49-F238E27FC236}">
                <a16:creationId xmlns:a16="http://schemas.microsoft.com/office/drawing/2014/main" id="{F473CF44-260A-E04B-8696-E13EFF7EE281}"/>
              </a:ext>
            </a:extLst>
          </p:cNvPr>
          <p:cNvSpPr>
            <a:spLocks noChangeArrowheads="1"/>
          </p:cNvSpPr>
          <p:nvPr/>
        </p:nvSpPr>
        <p:spPr bwMode="auto">
          <a:xfrm>
            <a:off x="912812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3" name="Rectangle 66">
            <a:extLst>
              <a:ext uri="{FF2B5EF4-FFF2-40B4-BE49-F238E27FC236}">
                <a16:creationId xmlns:a16="http://schemas.microsoft.com/office/drawing/2014/main" id="{489A018C-E3FF-AC42-A61C-40BC11AD79CE}"/>
              </a:ext>
            </a:extLst>
          </p:cNvPr>
          <p:cNvSpPr>
            <a:spLocks noChangeArrowheads="1"/>
          </p:cNvSpPr>
          <p:nvPr/>
        </p:nvSpPr>
        <p:spPr bwMode="auto">
          <a:xfrm>
            <a:off x="922337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74" name="Rectangle 68">
            <a:extLst>
              <a:ext uri="{FF2B5EF4-FFF2-40B4-BE49-F238E27FC236}">
                <a16:creationId xmlns:a16="http://schemas.microsoft.com/office/drawing/2014/main" id="{15DBA7E3-2A55-A347-8398-5FF2E190C152}"/>
              </a:ext>
            </a:extLst>
          </p:cNvPr>
          <p:cNvSpPr>
            <a:spLocks noChangeArrowheads="1"/>
          </p:cNvSpPr>
          <p:nvPr/>
        </p:nvSpPr>
        <p:spPr bwMode="auto">
          <a:xfrm>
            <a:off x="93202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5" name="Rectangle 69">
            <a:extLst>
              <a:ext uri="{FF2B5EF4-FFF2-40B4-BE49-F238E27FC236}">
                <a16:creationId xmlns:a16="http://schemas.microsoft.com/office/drawing/2014/main" id="{C41C2999-2C3A-6B42-BFD4-461D81F336F2}"/>
              </a:ext>
            </a:extLst>
          </p:cNvPr>
          <p:cNvSpPr>
            <a:spLocks noChangeArrowheads="1"/>
          </p:cNvSpPr>
          <p:nvPr/>
        </p:nvSpPr>
        <p:spPr bwMode="auto">
          <a:xfrm>
            <a:off x="9417052" y="3125214"/>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6" name="Rectangle 70">
            <a:extLst>
              <a:ext uri="{FF2B5EF4-FFF2-40B4-BE49-F238E27FC236}">
                <a16:creationId xmlns:a16="http://schemas.microsoft.com/office/drawing/2014/main" id="{C31E0892-5A99-CC4B-9267-B95157619AAA}"/>
              </a:ext>
            </a:extLst>
          </p:cNvPr>
          <p:cNvSpPr>
            <a:spLocks noChangeArrowheads="1"/>
          </p:cNvSpPr>
          <p:nvPr/>
        </p:nvSpPr>
        <p:spPr bwMode="auto">
          <a:xfrm>
            <a:off x="9513889"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7" name="Rectangle 71">
            <a:extLst>
              <a:ext uri="{FF2B5EF4-FFF2-40B4-BE49-F238E27FC236}">
                <a16:creationId xmlns:a16="http://schemas.microsoft.com/office/drawing/2014/main" id="{F4A34BCF-97FE-9043-BC3E-A64DDF0FE4E2}"/>
              </a:ext>
            </a:extLst>
          </p:cNvPr>
          <p:cNvSpPr>
            <a:spLocks noChangeArrowheads="1"/>
          </p:cNvSpPr>
          <p:nvPr/>
        </p:nvSpPr>
        <p:spPr bwMode="auto">
          <a:xfrm>
            <a:off x="96123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8" name="Rectangle 72">
            <a:extLst>
              <a:ext uri="{FF2B5EF4-FFF2-40B4-BE49-F238E27FC236}">
                <a16:creationId xmlns:a16="http://schemas.microsoft.com/office/drawing/2014/main" id="{AF39E66A-9553-3344-9AD6-6EDA216F2880}"/>
              </a:ext>
            </a:extLst>
          </p:cNvPr>
          <p:cNvSpPr>
            <a:spLocks noChangeArrowheads="1"/>
          </p:cNvSpPr>
          <p:nvPr/>
        </p:nvSpPr>
        <p:spPr bwMode="auto">
          <a:xfrm>
            <a:off x="970756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79" name="Rectangle 73">
            <a:extLst>
              <a:ext uri="{FF2B5EF4-FFF2-40B4-BE49-F238E27FC236}">
                <a16:creationId xmlns:a16="http://schemas.microsoft.com/office/drawing/2014/main" id="{ECFAFFA1-A372-CF41-884A-8A8C27CFE0C1}"/>
              </a:ext>
            </a:extLst>
          </p:cNvPr>
          <p:cNvSpPr>
            <a:spLocks noChangeArrowheads="1"/>
          </p:cNvSpPr>
          <p:nvPr/>
        </p:nvSpPr>
        <p:spPr bwMode="auto">
          <a:xfrm>
            <a:off x="98028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0" name="Rectangle 74">
            <a:extLst>
              <a:ext uri="{FF2B5EF4-FFF2-40B4-BE49-F238E27FC236}">
                <a16:creationId xmlns:a16="http://schemas.microsoft.com/office/drawing/2014/main" id="{3C3828F5-F0A3-9B49-AB1D-346F1948CC97}"/>
              </a:ext>
            </a:extLst>
          </p:cNvPr>
          <p:cNvSpPr>
            <a:spLocks noChangeArrowheads="1"/>
          </p:cNvSpPr>
          <p:nvPr/>
        </p:nvSpPr>
        <p:spPr bwMode="auto">
          <a:xfrm>
            <a:off x="9894889"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1" name="Rectangle 75">
            <a:extLst>
              <a:ext uri="{FF2B5EF4-FFF2-40B4-BE49-F238E27FC236}">
                <a16:creationId xmlns:a16="http://schemas.microsoft.com/office/drawing/2014/main" id="{E047C25C-F28E-9A40-9394-4DFA7C5CF236}"/>
              </a:ext>
            </a:extLst>
          </p:cNvPr>
          <p:cNvSpPr>
            <a:spLocks noChangeArrowheads="1"/>
          </p:cNvSpPr>
          <p:nvPr/>
        </p:nvSpPr>
        <p:spPr bwMode="auto">
          <a:xfrm>
            <a:off x="9991727" y="3123626"/>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2" name="Rectangle 76">
            <a:extLst>
              <a:ext uri="{FF2B5EF4-FFF2-40B4-BE49-F238E27FC236}">
                <a16:creationId xmlns:a16="http://schemas.microsoft.com/office/drawing/2014/main" id="{95AB1F8C-60E0-6E4E-BBC9-6AFCA871BF9F}"/>
              </a:ext>
            </a:extLst>
          </p:cNvPr>
          <p:cNvSpPr>
            <a:spLocks noChangeArrowheads="1"/>
          </p:cNvSpPr>
          <p:nvPr/>
        </p:nvSpPr>
        <p:spPr bwMode="auto">
          <a:xfrm>
            <a:off x="10086977" y="3123626"/>
            <a:ext cx="65087" cy="622300"/>
          </a:xfrm>
          <a:prstGeom prst="rect">
            <a:avLst/>
          </a:prstGeom>
          <a:gradFill rotWithShape="1">
            <a:gsLst>
              <a:gs pos="0">
                <a:srgbClr val="B2B2B2"/>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3" name="Rectangle 78">
            <a:extLst>
              <a:ext uri="{FF2B5EF4-FFF2-40B4-BE49-F238E27FC236}">
                <a16:creationId xmlns:a16="http://schemas.microsoft.com/office/drawing/2014/main" id="{4C4E8CF6-C760-5B4C-9C8B-724BC7EC9D27}"/>
              </a:ext>
            </a:extLst>
          </p:cNvPr>
          <p:cNvSpPr>
            <a:spLocks noChangeArrowheads="1"/>
          </p:cNvSpPr>
          <p:nvPr/>
        </p:nvSpPr>
        <p:spPr bwMode="auto">
          <a:xfrm>
            <a:off x="6792914" y="3861814"/>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4" name="Rectangle 79">
            <a:extLst>
              <a:ext uri="{FF2B5EF4-FFF2-40B4-BE49-F238E27FC236}">
                <a16:creationId xmlns:a16="http://schemas.microsoft.com/office/drawing/2014/main" id="{19F096B9-3111-7D40-B5B1-AE181A6D6D1D}"/>
              </a:ext>
            </a:extLst>
          </p:cNvPr>
          <p:cNvSpPr>
            <a:spLocks noChangeArrowheads="1"/>
          </p:cNvSpPr>
          <p:nvPr/>
        </p:nvSpPr>
        <p:spPr bwMode="auto">
          <a:xfrm>
            <a:off x="6878639" y="3014089"/>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85" name="Line 80">
            <a:extLst>
              <a:ext uri="{FF2B5EF4-FFF2-40B4-BE49-F238E27FC236}">
                <a16:creationId xmlns:a16="http://schemas.microsoft.com/office/drawing/2014/main" id="{E753CF95-7893-FD4E-BE3D-215F410E8408}"/>
              </a:ext>
            </a:extLst>
          </p:cNvPr>
          <p:cNvSpPr>
            <a:spLocks noChangeShapeType="1"/>
          </p:cNvSpPr>
          <p:nvPr/>
        </p:nvSpPr>
        <p:spPr bwMode="auto">
          <a:xfrm>
            <a:off x="6900864" y="3976114"/>
            <a:ext cx="868363"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6" name="Line 82">
            <a:extLst>
              <a:ext uri="{FF2B5EF4-FFF2-40B4-BE49-F238E27FC236}">
                <a16:creationId xmlns:a16="http://schemas.microsoft.com/office/drawing/2014/main" id="{A84B4DF1-EC9A-7F46-AA18-AD952AC6BF0E}"/>
              </a:ext>
            </a:extLst>
          </p:cNvPr>
          <p:cNvSpPr>
            <a:spLocks noChangeShapeType="1"/>
          </p:cNvSpPr>
          <p:nvPr/>
        </p:nvSpPr>
        <p:spPr bwMode="auto">
          <a:xfrm>
            <a:off x="7835902" y="3977701"/>
            <a:ext cx="868362"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7" name="Line 83">
            <a:extLst>
              <a:ext uri="{FF2B5EF4-FFF2-40B4-BE49-F238E27FC236}">
                <a16:creationId xmlns:a16="http://schemas.microsoft.com/office/drawing/2014/main" id="{F05D6B54-06E8-3340-AF49-E2A2D7CDBC38}"/>
              </a:ext>
            </a:extLst>
          </p:cNvPr>
          <p:cNvSpPr>
            <a:spLocks noChangeShapeType="1"/>
          </p:cNvSpPr>
          <p:nvPr/>
        </p:nvSpPr>
        <p:spPr bwMode="auto">
          <a:xfrm>
            <a:off x="9329739" y="3976114"/>
            <a:ext cx="801688"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8" name="Line 84">
            <a:extLst>
              <a:ext uri="{FF2B5EF4-FFF2-40B4-BE49-F238E27FC236}">
                <a16:creationId xmlns:a16="http://schemas.microsoft.com/office/drawing/2014/main" id="{B41A428C-2E0E-ED49-9C7F-ADDB6951A77B}"/>
              </a:ext>
            </a:extLst>
          </p:cNvPr>
          <p:cNvSpPr>
            <a:spLocks noChangeShapeType="1"/>
          </p:cNvSpPr>
          <p:nvPr/>
        </p:nvSpPr>
        <p:spPr bwMode="auto">
          <a:xfrm>
            <a:off x="8759827" y="3977701"/>
            <a:ext cx="528637"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89" name="Line 87">
            <a:extLst>
              <a:ext uri="{FF2B5EF4-FFF2-40B4-BE49-F238E27FC236}">
                <a16:creationId xmlns:a16="http://schemas.microsoft.com/office/drawing/2014/main" id="{F10E82D1-86EA-0A43-A26B-826B8C65625C}"/>
              </a:ext>
            </a:extLst>
          </p:cNvPr>
          <p:cNvSpPr>
            <a:spLocks noChangeShapeType="1"/>
          </p:cNvSpPr>
          <p:nvPr/>
        </p:nvSpPr>
        <p:spPr bwMode="auto">
          <a:xfrm>
            <a:off x="6992939" y="3999926"/>
            <a:ext cx="0" cy="233363"/>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0" name="Line 88">
            <a:extLst>
              <a:ext uri="{FF2B5EF4-FFF2-40B4-BE49-F238E27FC236}">
                <a16:creationId xmlns:a16="http://schemas.microsoft.com/office/drawing/2014/main" id="{849D7775-1F0E-F446-AFC3-AB4363FCD990}"/>
              </a:ext>
            </a:extLst>
          </p:cNvPr>
          <p:cNvSpPr>
            <a:spLocks noChangeShapeType="1"/>
          </p:cNvSpPr>
          <p:nvPr/>
        </p:nvSpPr>
        <p:spPr bwMode="auto">
          <a:xfrm>
            <a:off x="8221664"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1" name="Line 89">
            <a:extLst>
              <a:ext uri="{FF2B5EF4-FFF2-40B4-BE49-F238E27FC236}">
                <a16:creationId xmlns:a16="http://schemas.microsoft.com/office/drawing/2014/main" id="{0E0B871C-6367-774B-BA58-EF11B16FA4E2}"/>
              </a:ext>
            </a:extLst>
          </p:cNvPr>
          <p:cNvSpPr>
            <a:spLocks noChangeShapeType="1"/>
          </p:cNvSpPr>
          <p:nvPr/>
        </p:nvSpPr>
        <p:spPr bwMode="auto">
          <a:xfrm>
            <a:off x="9040814"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2" name="Line 90">
            <a:extLst>
              <a:ext uri="{FF2B5EF4-FFF2-40B4-BE49-F238E27FC236}">
                <a16:creationId xmlns:a16="http://schemas.microsoft.com/office/drawing/2014/main" id="{C09F078D-04FC-E640-8A03-2400CC0F0B8A}"/>
              </a:ext>
            </a:extLst>
          </p:cNvPr>
          <p:cNvSpPr>
            <a:spLocks noChangeShapeType="1"/>
          </p:cNvSpPr>
          <p:nvPr/>
        </p:nvSpPr>
        <p:spPr bwMode="auto">
          <a:xfrm>
            <a:off x="9698039"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93" name="Text Box 91">
            <a:extLst>
              <a:ext uri="{FF2B5EF4-FFF2-40B4-BE49-F238E27FC236}">
                <a16:creationId xmlns:a16="http://schemas.microsoft.com/office/drawing/2014/main" id="{39A723B2-B4B0-634D-AE9D-8AC58218E734}"/>
              </a:ext>
            </a:extLst>
          </p:cNvPr>
          <p:cNvSpPr txBox="1">
            <a:spLocks noChangeArrowheads="1"/>
          </p:cNvSpPr>
          <p:nvPr/>
        </p:nvSpPr>
        <p:spPr bwMode="auto">
          <a:xfrm>
            <a:off x="6869114" y="4223764"/>
            <a:ext cx="69373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sent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ACKed</a:t>
            </a:r>
          </a:p>
        </p:txBody>
      </p:sp>
      <p:sp>
        <p:nvSpPr>
          <p:cNvPr id="294" name="Text Box 92">
            <a:extLst>
              <a:ext uri="{FF2B5EF4-FFF2-40B4-BE49-F238E27FC236}">
                <a16:creationId xmlns:a16="http://schemas.microsoft.com/office/drawing/2014/main" id="{3B367685-832F-A24C-8E10-9208FC23187F}"/>
              </a:ext>
            </a:extLst>
          </p:cNvPr>
          <p:cNvSpPr txBox="1">
            <a:spLocks noChangeArrowheads="1"/>
          </p:cNvSpPr>
          <p:nvPr/>
        </p:nvSpPr>
        <p:spPr bwMode="auto">
          <a:xfrm>
            <a:off x="7850188" y="4230114"/>
            <a:ext cx="1139821" cy="6848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sent, not-yet </a:t>
            </a:r>
            <a:r>
              <a:rPr kumimoji="0" lang="en-US" altLang="en-US" sz="1400" b="0" i="0" u="none" strike="noStrike" kern="0" cap="none" spc="0" normalizeH="0" baseline="0" noProof="0" dirty="0" err="1">
                <a:ln>
                  <a:noFill/>
                </a:ln>
                <a:solidFill>
                  <a:srgbClr val="000000"/>
                </a:solidFill>
                <a:effectLst/>
                <a:uLnTx/>
                <a:uFillTx/>
                <a:latin typeface="Tahoma" panose="020B0604030504040204" pitchFamily="34" charset="0"/>
                <a:ea typeface="ＭＳ Ｐゴシック" panose="020B0600070205080204" pitchFamily="34" charset="-128"/>
                <a:cs typeface="+mn-cs"/>
              </a:rPr>
              <a:t>ACKed</a:t>
            </a:r>
            <a:endPar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a:p>
            <a:pPr marL="0" marR="0" lvl="0" indent="0" algn="l" defTabSz="914400" rtl="0" eaLnBrk="0" fontAlgn="base" latinLnBrk="0" hangingPunct="0">
              <a:lnSpc>
                <a:spcPct val="90000"/>
              </a:lnSpc>
              <a:spcBef>
                <a:spcPts val="30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in-flight”)</a:t>
            </a: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Text Box 93">
            <a:extLst>
              <a:ext uri="{FF2B5EF4-FFF2-40B4-BE49-F238E27FC236}">
                <a16:creationId xmlns:a16="http://schemas.microsoft.com/office/drawing/2014/main" id="{81CC0B14-ECA5-7042-90A8-A3D1691D8277}"/>
              </a:ext>
            </a:extLst>
          </p:cNvPr>
          <p:cNvSpPr txBox="1">
            <a:spLocks noChangeArrowheads="1"/>
          </p:cNvSpPr>
          <p:nvPr/>
        </p:nvSpPr>
        <p:spPr bwMode="auto">
          <a:xfrm>
            <a:off x="8829677" y="4225351"/>
            <a:ext cx="1066800" cy="668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usable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but 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yet sent</a:t>
            </a:r>
          </a:p>
        </p:txBody>
      </p:sp>
      <p:sp>
        <p:nvSpPr>
          <p:cNvPr id="296" name="Text Box 94">
            <a:extLst>
              <a:ext uri="{FF2B5EF4-FFF2-40B4-BE49-F238E27FC236}">
                <a16:creationId xmlns:a16="http://schemas.microsoft.com/office/drawing/2014/main" id="{AA04402D-D3B0-AD47-B91F-3AC1C3E2066A}"/>
              </a:ext>
            </a:extLst>
          </p:cNvPr>
          <p:cNvSpPr txBox="1">
            <a:spLocks noChangeArrowheads="1"/>
          </p:cNvSpPr>
          <p:nvPr/>
        </p:nvSpPr>
        <p:spPr bwMode="auto">
          <a:xfrm>
            <a:off x="9586914" y="4230114"/>
            <a:ext cx="81915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usable</a:t>
            </a:r>
          </a:p>
        </p:txBody>
      </p:sp>
      <p:sp>
        <p:nvSpPr>
          <p:cNvPr id="297" name="Text Box 96">
            <a:extLst>
              <a:ext uri="{FF2B5EF4-FFF2-40B4-BE49-F238E27FC236}">
                <a16:creationId xmlns:a16="http://schemas.microsoft.com/office/drawing/2014/main" id="{7BC9AF2B-9067-6D40-8AD6-38C8B0980442}"/>
              </a:ext>
            </a:extLst>
          </p:cNvPr>
          <p:cNvSpPr txBox="1">
            <a:spLocks noChangeArrowheads="1"/>
          </p:cNvSpPr>
          <p:nvPr/>
        </p:nvSpPr>
        <p:spPr bwMode="auto">
          <a:xfrm>
            <a:off x="7929564" y="2658489"/>
            <a:ext cx="113188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window size</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Tahoma" charset="0"/>
                <a:ea typeface="ＭＳ Ｐゴシック" charset="0"/>
                <a:cs typeface="+mn-cs"/>
              </a:rPr>
              <a:t> N</a:t>
            </a:r>
          </a:p>
        </p:txBody>
      </p:sp>
      <p:grpSp>
        <p:nvGrpSpPr>
          <p:cNvPr id="298" name="Group 99">
            <a:extLst>
              <a:ext uri="{FF2B5EF4-FFF2-40B4-BE49-F238E27FC236}">
                <a16:creationId xmlns:a16="http://schemas.microsoft.com/office/drawing/2014/main" id="{24BD0429-57C9-5949-A0FA-36C1FBC99776}"/>
              </a:ext>
            </a:extLst>
          </p:cNvPr>
          <p:cNvGrpSpPr>
            <a:grpSpLocks/>
          </p:cNvGrpSpPr>
          <p:nvPr/>
        </p:nvGrpSpPr>
        <p:grpSpPr bwMode="auto">
          <a:xfrm>
            <a:off x="8696327" y="2882326"/>
            <a:ext cx="593725" cy="136525"/>
            <a:chOff x="4250" y="1692"/>
            <a:chExt cx="374" cy="86"/>
          </a:xfrm>
        </p:grpSpPr>
        <p:sp>
          <p:nvSpPr>
            <p:cNvPr id="299" name="Line 97">
              <a:extLst>
                <a:ext uri="{FF2B5EF4-FFF2-40B4-BE49-F238E27FC236}">
                  <a16:creationId xmlns:a16="http://schemas.microsoft.com/office/drawing/2014/main" id="{A02E02EA-0929-104A-BF00-5ADA492F2B7C}"/>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0" name="Line 98">
              <a:extLst>
                <a:ext uri="{FF2B5EF4-FFF2-40B4-BE49-F238E27FC236}">
                  <a16:creationId xmlns:a16="http://schemas.microsoft.com/office/drawing/2014/main" id="{BBA1422E-A86D-8048-8C6A-CBCE03DB28AC}"/>
                </a:ext>
              </a:extLst>
            </p:cNvPr>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301" name="Group 100">
            <a:extLst>
              <a:ext uri="{FF2B5EF4-FFF2-40B4-BE49-F238E27FC236}">
                <a16:creationId xmlns:a16="http://schemas.microsoft.com/office/drawing/2014/main" id="{953BBB09-1247-E749-B041-4AB4BC053F15}"/>
              </a:ext>
            </a:extLst>
          </p:cNvPr>
          <p:cNvGrpSpPr>
            <a:grpSpLocks/>
          </p:cNvGrpSpPr>
          <p:nvPr/>
        </p:nvGrpSpPr>
        <p:grpSpPr bwMode="auto">
          <a:xfrm rot="10800000">
            <a:off x="7804152" y="2907726"/>
            <a:ext cx="593725" cy="136525"/>
            <a:chOff x="4250" y="1692"/>
            <a:chExt cx="374" cy="86"/>
          </a:xfrm>
        </p:grpSpPr>
        <p:sp>
          <p:nvSpPr>
            <p:cNvPr id="302" name="Line 101">
              <a:extLst>
                <a:ext uri="{FF2B5EF4-FFF2-40B4-BE49-F238E27FC236}">
                  <a16:creationId xmlns:a16="http://schemas.microsoft.com/office/drawing/2014/main" id="{3C66FDCF-F2B7-8447-A6D6-18D719B215CF}"/>
                </a:ext>
              </a:extLst>
            </p:cNvPr>
            <p:cNvSpPr>
              <a:spLocks noChangeShapeType="1"/>
            </p:cNvSpPr>
            <p:nvPr/>
          </p:nvSpPr>
          <p:spPr bwMode="auto">
            <a:xfrm>
              <a:off x="4257" y="1745"/>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3" name="Line 102">
              <a:extLst>
                <a:ext uri="{FF2B5EF4-FFF2-40B4-BE49-F238E27FC236}">
                  <a16:creationId xmlns:a16="http://schemas.microsoft.com/office/drawing/2014/main" id="{3E685C18-38D0-2242-B6E7-6B45955EA4D6}"/>
                </a:ext>
              </a:extLst>
            </p:cNvPr>
            <p:cNvSpPr>
              <a:spLocks noChangeShapeType="1"/>
            </p:cNvSpPr>
            <p:nvPr/>
          </p:nvSpPr>
          <p:spPr bwMode="auto">
            <a:xfrm>
              <a:off x="4629" y="1699"/>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304" name="Text Box 196">
            <a:extLst>
              <a:ext uri="{FF2B5EF4-FFF2-40B4-BE49-F238E27FC236}">
                <a16:creationId xmlns:a16="http://schemas.microsoft.com/office/drawing/2014/main" id="{8A4318F8-8B4B-BA46-9E7C-C771B9AFC315}"/>
              </a:ext>
            </a:extLst>
          </p:cNvPr>
          <p:cNvSpPr txBox="1">
            <a:spLocks noChangeArrowheads="1"/>
          </p:cNvSpPr>
          <p:nvPr/>
        </p:nvSpPr>
        <p:spPr bwMode="auto">
          <a:xfrm>
            <a:off x="7085014" y="3677664"/>
            <a:ext cx="31781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a:ln>
                  <a:noFill/>
                </a:ln>
                <a:solidFill>
                  <a:srgbClr val="000000"/>
                </a:solidFill>
                <a:effectLst/>
                <a:uLnTx/>
                <a:uFillTx/>
                <a:latin typeface="Tahoma" charset="0"/>
                <a:ea typeface="ＭＳ Ｐゴシック" charset="0"/>
                <a:cs typeface="+mn-cs"/>
              </a:rPr>
              <a:t>sender sequence number space </a:t>
            </a:r>
          </a:p>
        </p:txBody>
      </p:sp>
      <p:grpSp>
        <p:nvGrpSpPr>
          <p:cNvPr id="305" name="Group 199">
            <a:extLst>
              <a:ext uri="{FF2B5EF4-FFF2-40B4-BE49-F238E27FC236}">
                <a16:creationId xmlns:a16="http://schemas.microsoft.com/office/drawing/2014/main" id="{17C79495-9E5E-D743-8F6F-313B7597C3E0}"/>
              </a:ext>
            </a:extLst>
          </p:cNvPr>
          <p:cNvGrpSpPr>
            <a:grpSpLocks/>
          </p:cNvGrpSpPr>
          <p:nvPr/>
        </p:nvGrpSpPr>
        <p:grpSpPr bwMode="auto">
          <a:xfrm>
            <a:off x="6321427" y="1140839"/>
            <a:ext cx="2952750" cy="1966912"/>
            <a:chOff x="2600" y="665"/>
            <a:chExt cx="1860" cy="1239"/>
          </a:xfrm>
        </p:grpSpPr>
        <p:sp>
          <p:nvSpPr>
            <p:cNvPr id="306" name="Rectangle 171">
              <a:extLst>
                <a:ext uri="{FF2B5EF4-FFF2-40B4-BE49-F238E27FC236}">
                  <a16:creationId xmlns:a16="http://schemas.microsoft.com/office/drawing/2014/main" id="{1EAF4F70-21E7-C34E-8873-423E3B1E6A8A}"/>
                </a:ext>
              </a:extLst>
            </p:cNvPr>
            <p:cNvSpPr>
              <a:spLocks noChangeArrowheads="1"/>
            </p:cNvSpPr>
            <p:nvPr/>
          </p:nvSpPr>
          <p:spPr bwMode="auto">
            <a:xfrm>
              <a:off x="2840" y="1028"/>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07" name="Group 172">
              <a:extLst>
                <a:ext uri="{FF2B5EF4-FFF2-40B4-BE49-F238E27FC236}">
                  <a16:creationId xmlns:a16="http://schemas.microsoft.com/office/drawing/2014/main" id="{DEE85BA8-BC48-F24A-B3C5-A13DD502AF23}"/>
                </a:ext>
              </a:extLst>
            </p:cNvPr>
            <p:cNvGrpSpPr>
              <a:grpSpLocks/>
            </p:cNvGrpSpPr>
            <p:nvPr/>
          </p:nvGrpSpPr>
          <p:grpSpPr bwMode="auto">
            <a:xfrm>
              <a:off x="2820" y="872"/>
              <a:ext cx="1252" cy="714"/>
              <a:chOff x="1976" y="2984"/>
              <a:chExt cx="1252" cy="714"/>
            </a:xfrm>
          </p:grpSpPr>
          <p:sp>
            <p:nvSpPr>
              <p:cNvPr id="310" name="Rectangle 173">
                <a:extLst>
                  <a:ext uri="{FF2B5EF4-FFF2-40B4-BE49-F238E27FC236}">
                    <a16:creationId xmlns:a16="http://schemas.microsoft.com/office/drawing/2014/main" id="{512EC936-B599-4C42-A3CB-F206B3359FAC}"/>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1" name="Text Box 174">
                <a:extLst>
                  <a:ext uri="{FF2B5EF4-FFF2-40B4-BE49-F238E27FC236}">
                    <a16:creationId xmlns:a16="http://schemas.microsoft.com/office/drawing/2014/main" id="{D1A37C4D-C221-B944-960D-5E1AC157A7DE}"/>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source port #</a:t>
                </a:r>
              </a:p>
            </p:txBody>
          </p:sp>
          <p:sp>
            <p:nvSpPr>
              <p:cNvPr id="312" name="Text Box 175">
                <a:extLst>
                  <a:ext uri="{FF2B5EF4-FFF2-40B4-BE49-F238E27FC236}">
                    <a16:creationId xmlns:a16="http://schemas.microsoft.com/office/drawing/2014/main" id="{DC506D04-4DCA-2A42-8A11-92D274739497}"/>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dest port #</a:t>
                </a:r>
              </a:p>
            </p:txBody>
          </p:sp>
          <p:sp>
            <p:nvSpPr>
              <p:cNvPr id="313" name="Text Box 176">
                <a:extLst>
                  <a:ext uri="{FF2B5EF4-FFF2-40B4-BE49-F238E27FC236}">
                    <a16:creationId xmlns:a16="http://schemas.microsoft.com/office/drawing/2014/main" id="{E9E72ACF-7C4B-3247-896D-D6CDE3C1CEE4}"/>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FFFFFF"/>
                    </a:solidFill>
                    <a:effectLst/>
                    <a:uLnTx/>
                    <a:uFillTx/>
                    <a:latin typeface="Arial" charset="0"/>
                    <a:ea typeface="ＭＳ Ｐゴシック" charset="0"/>
                    <a:cs typeface="+mn-cs"/>
                  </a:rPr>
                  <a:t>sequence number</a:t>
                </a:r>
              </a:p>
            </p:txBody>
          </p:sp>
          <p:sp>
            <p:nvSpPr>
              <p:cNvPr id="314" name="Text Box 177">
                <a:extLst>
                  <a:ext uri="{FF2B5EF4-FFF2-40B4-BE49-F238E27FC236}">
                    <a16:creationId xmlns:a16="http://schemas.microsoft.com/office/drawing/2014/main" id="{4A1EA7EA-E261-2540-A61F-14F1D3C62770}"/>
                  </a:ext>
                </a:extLst>
              </p:cNvPr>
              <p:cNvSpPr txBox="1">
                <a:spLocks noChangeArrowheads="1"/>
              </p:cNvSpPr>
              <p:nvPr/>
            </p:nvSpPr>
            <p:spPr bwMode="auto">
              <a:xfrm>
                <a:off x="1976"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acknowledgement number</a:t>
                </a:r>
              </a:p>
            </p:txBody>
          </p:sp>
          <p:sp>
            <p:nvSpPr>
              <p:cNvPr id="315" name="Text Box 178">
                <a:extLst>
                  <a:ext uri="{FF2B5EF4-FFF2-40B4-BE49-F238E27FC236}">
                    <a16:creationId xmlns:a16="http://schemas.microsoft.com/office/drawing/2014/main" id="{14D444FC-B976-4B43-AF8C-651999F1EAD7}"/>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checksum</a:t>
                </a:r>
              </a:p>
            </p:txBody>
          </p:sp>
          <p:sp>
            <p:nvSpPr>
              <p:cNvPr id="316" name="Line 179">
                <a:extLst>
                  <a:ext uri="{FF2B5EF4-FFF2-40B4-BE49-F238E27FC236}">
                    <a16:creationId xmlns:a16="http://schemas.microsoft.com/office/drawing/2014/main" id="{03CA3683-10CF-2D45-855C-D741CB3E84FC}"/>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7" name="Line 180">
                <a:extLst>
                  <a:ext uri="{FF2B5EF4-FFF2-40B4-BE49-F238E27FC236}">
                    <a16:creationId xmlns:a16="http://schemas.microsoft.com/office/drawing/2014/main" id="{4427CEC2-BFD3-0543-AAB5-E40DA49DCF81}"/>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8" name="Line 181">
                <a:extLst>
                  <a:ext uri="{FF2B5EF4-FFF2-40B4-BE49-F238E27FC236}">
                    <a16:creationId xmlns:a16="http://schemas.microsoft.com/office/drawing/2014/main" id="{83A31360-0241-B24B-9A5B-5DF36A70BB1A}"/>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9" name="Line 182">
                <a:extLst>
                  <a:ext uri="{FF2B5EF4-FFF2-40B4-BE49-F238E27FC236}">
                    <a16:creationId xmlns:a16="http://schemas.microsoft.com/office/drawing/2014/main" id="{E2E74D6E-689D-3E49-A5CA-1EB053F0D115}"/>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0" name="Line 183">
                <a:extLst>
                  <a:ext uri="{FF2B5EF4-FFF2-40B4-BE49-F238E27FC236}">
                    <a16:creationId xmlns:a16="http://schemas.microsoft.com/office/drawing/2014/main" id="{34408127-C1C4-5142-81BC-0772E406AF42}"/>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1" name="Line 184">
                <a:extLst>
                  <a:ext uri="{FF2B5EF4-FFF2-40B4-BE49-F238E27FC236}">
                    <a16:creationId xmlns:a16="http://schemas.microsoft.com/office/drawing/2014/main" id="{AF6C4EF8-1ED8-1A4B-B94D-F145C940A384}"/>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2" name="Text Box 185">
                <a:extLst>
                  <a:ext uri="{FF2B5EF4-FFF2-40B4-BE49-F238E27FC236}">
                    <a16:creationId xmlns:a16="http://schemas.microsoft.com/office/drawing/2014/main" id="{8F8508CA-EE38-AF4E-A97C-1BE94735E56E}"/>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Arial" charset="0"/>
                    <a:ea typeface="ＭＳ Ｐゴシック" charset="0"/>
                    <a:cs typeface="+mn-cs"/>
                  </a:rPr>
                  <a:t>rwnd</a:t>
                </a:r>
              </a:p>
            </p:txBody>
          </p:sp>
          <p:sp>
            <p:nvSpPr>
              <p:cNvPr id="323" name="Text Box 186">
                <a:extLst>
                  <a:ext uri="{FF2B5EF4-FFF2-40B4-BE49-F238E27FC236}">
                    <a16:creationId xmlns:a16="http://schemas.microsoft.com/office/drawing/2014/main" id="{88BEC28D-C62B-B54E-A090-DF6809C9E835}"/>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charset="0"/>
                    <a:ea typeface="ＭＳ Ｐゴシック" charset="0"/>
                    <a:cs typeface="+mn-cs"/>
                  </a:rPr>
                  <a:t>urg pointer</a:t>
                </a:r>
              </a:p>
            </p:txBody>
          </p:sp>
          <p:sp>
            <p:nvSpPr>
              <p:cNvPr id="324" name="Line 187">
                <a:extLst>
                  <a:ext uri="{FF2B5EF4-FFF2-40B4-BE49-F238E27FC236}">
                    <a16:creationId xmlns:a16="http://schemas.microsoft.com/office/drawing/2014/main" id="{8CC1CABE-C086-144F-8F1F-A7D004A1EA6E}"/>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5" name="Line 188">
                <a:extLst>
                  <a:ext uri="{FF2B5EF4-FFF2-40B4-BE49-F238E27FC236}">
                    <a16:creationId xmlns:a16="http://schemas.microsoft.com/office/drawing/2014/main" id="{061C4173-FBA5-7749-BCE1-9EBD070DBA3D}"/>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08" name="Text Box 189">
              <a:extLst>
                <a:ext uri="{FF2B5EF4-FFF2-40B4-BE49-F238E27FC236}">
                  <a16:creationId xmlns:a16="http://schemas.microsoft.com/office/drawing/2014/main" id="{961ADE6B-9EA8-FA44-92C6-6941117B3BDE}"/>
                </a:ext>
              </a:extLst>
            </p:cNvPr>
            <p:cNvSpPr txBox="1">
              <a:spLocks noChangeArrowheads="1"/>
            </p:cNvSpPr>
            <p:nvPr/>
          </p:nvSpPr>
          <p:spPr bwMode="auto">
            <a:xfrm>
              <a:off x="2600" y="665"/>
              <a:ext cx="186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sender</a:t>
              </a:r>
            </a:p>
          </p:txBody>
        </p:sp>
        <p:sp>
          <p:nvSpPr>
            <p:cNvPr id="309" name="Freeform 190">
              <a:extLst>
                <a:ext uri="{FF2B5EF4-FFF2-40B4-BE49-F238E27FC236}">
                  <a16:creationId xmlns:a16="http://schemas.microsoft.com/office/drawing/2014/main" id="{ECB9422A-F7AA-6143-8673-CA97EE9D620B}"/>
                </a:ext>
              </a:extLst>
            </p:cNvPr>
            <p:cNvSpPr>
              <a:spLocks/>
            </p:cNvSpPr>
            <p:nvPr/>
          </p:nvSpPr>
          <p:spPr bwMode="auto">
            <a:xfrm>
              <a:off x="4050" y="1080"/>
              <a:ext cx="107" cy="824"/>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07" name="Rectangle 5">
            <a:extLst>
              <a:ext uri="{FF2B5EF4-FFF2-40B4-BE49-F238E27FC236}">
                <a16:creationId xmlns:a16="http://schemas.microsoft.com/office/drawing/2014/main" id="{6C3FDCE7-5731-3B49-B3F0-A28BEE20C1DD}"/>
              </a:ext>
            </a:extLst>
          </p:cNvPr>
          <p:cNvSpPr txBox="1">
            <a:spLocks noChangeArrowheads="1"/>
          </p:cNvSpPr>
          <p:nvPr/>
        </p:nvSpPr>
        <p:spPr bwMode="auto">
          <a:xfrm>
            <a:off x="740571" y="2803512"/>
            <a:ext cx="5096669" cy="176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Acknowledgements</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endPar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endParaRP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of next byte expected from other side</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cumulative ACK</a:t>
            </a:r>
          </a:p>
        </p:txBody>
      </p:sp>
      <p:sp>
        <p:nvSpPr>
          <p:cNvPr id="108" name="Rectangle 5">
            <a:extLst>
              <a:ext uri="{FF2B5EF4-FFF2-40B4-BE49-F238E27FC236}">
                <a16:creationId xmlns:a16="http://schemas.microsoft.com/office/drawing/2014/main" id="{845D3A7B-C2B2-5F46-AC88-0FE1A562E0B2}"/>
              </a:ext>
            </a:extLst>
          </p:cNvPr>
          <p:cNvSpPr txBox="1">
            <a:spLocks noChangeArrowheads="1"/>
          </p:cNvSpPr>
          <p:nvPr/>
        </p:nvSpPr>
        <p:spPr bwMode="auto">
          <a:xfrm>
            <a:off x="651671" y="4633906"/>
            <a:ext cx="5096669" cy="1730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ts val="1900"/>
              </a:spcBef>
              <a:spcAft>
                <a:spcPct val="0"/>
              </a:spcAft>
              <a:buClr>
                <a:srgbClr val="000099"/>
              </a:buClr>
              <a:buSzPct val="100000"/>
              <a:buFont typeface="Wingdings" pitchFamily="2" charset="2"/>
              <a:buNone/>
              <a:tabLst/>
              <a:defRPr/>
            </a:pPr>
            <a:r>
              <a:rPr kumimoji="0" lang="en-US" altLang="en-US" sz="28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how receiver handles out-of-order segments</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1" u="sng"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spec doesn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say, - up to implementor</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9" name="Slide Number Placeholder 2">
            <a:extLst>
              <a:ext uri="{FF2B5EF4-FFF2-40B4-BE49-F238E27FC236}">
                <a16:creationId xmlns:a16="http://schemas.microsoft.com/office/drawing/2014/main" id="{471D7C94-F1DF-F240-884F-FBFDCBF83554}"/>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11</a:t>
            </a:fld>
            <a:endParaRPr lang="en-US" dirty="0"/>
          </a:p>
        </p:txBody>
      </p:sp>
    </p:spTree>
    <p:extLst>
      <p:ext uri="{BB962C8B-B14F-4D97-AF65-F5344CB8AC3E}">
        <p14:creationId xmlns:p14="http://schemas.microsoft.com/office/powerpoint/2010/main" val="16558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dissolve">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dissolve">
                                      <p:cBhvr>
                                        <p:cTn id="12" dur="500"/>
                                        <p:tgtEl>
                                          <p:spTgt spid="224"/>
                                        </p:tgtEl>
                                      </p:cBhvr>
                                    </p:animEffect>
                                  </p:childTnLst>
                                </p:cTn>
                              </p:par>
                              <p:par>
                                <p:cTn id="13" presetID="9"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animEffect transition="in" filter="dissolve">
                                      <p:cBhvr>
                                        <p:cTn id="15" dur="500"/>
                                        <p:tgtEl>
                                          <p:spTgt spid="24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dissolv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133" name="Text Box 8">
            <a:extLst>
              <a:ext uri="{FF2B5EF4-FFF2-40B4-BE49-F238E27FC236}">
                <a16:creationId xmlns:a16="http://schemas.microsoft.com/office/drawing/2014/main" id="{4BFA7F94-ECDC-4F4E-BAAE-2F377F89AF1C}"/>
              </a:ext>
            </a:extLst>
          </p:cNvPr>
          <p:cNvSpPr txBox="1">
            <a:spLocks noChangeArrowheads="1"/>
          </p:cNvSpPr>
          <p:nvPr/>
        </p:nvSpPr>
        <p:spPr bwMode="auto">
          <a:xfrm>
            <a:off x="1661117" y="4011734"/>
            <a:ext cx="2519185" cy="7571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4" name="Text Box 9">
            <a:extLst>
              <a:ext uri="{FF2B5EF4-FFF2-40B4-BE49-F238E27FC236}">
                <a16:creationId xmlns:a16="http://schemas.microsoft.com/office/drawing/2014/main" id="{6F6C270A-95D4-3B45-95CD-2E7A27820BF0}"/>
              </a:ext>
            </a:extLst>
          </p:cNvPr>
          <p:cNvSpPr txBox="1">
            <a:spLocks noChangeArrowheads="1"/>
          </p:cNvSpPr>
          <p:nvPr/>
        </p:nvSpPr>
        <p:spPr bwMode="auto">
          <a:xfrm>
            <a:off x="7229477" y="3001865"/>
            <a:ext cx="3187212" cy="8309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echoes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back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Text Box 11">
            <a:extLst>
              <a:ext uri="{FF2B5EF4-FFF2-40B4-BE49-F238E27FC236}">
                <a16:creationId xmlns:a16="http://schemas.microsoft.com/office/drawing/2014/main" id="{7AB83FEF-E6C5-3C4E-8F11-410822AB937A}"/>
              </a:ext>
            </a:extLst>
          </p:cNvPr>
          <p:cNvSpPr txBox="1">
            <a:spLocks noChangeArrowheads="1"/>
          </p:cNvSpPr>
          <p:nvPr/>
        </p:nvSpPr>
        <p:spPr bwMode="auto">
          <a:xfrm>
            <a:off x="3961011" y="5644479"/>
            <a:ext cx="3401893"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rPr>
              <a:t>simple telnet scenario</a:t>
            </a:r>
            <a:endParaRPr kumimoji="0" lang="en-US" sz="12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endParaRPr>
          </a:p>
        </p:txBody>
      </p:sp>
      <p:sp>
        <p:nvSpPr>
          <p:cNvPr id="137" name="Text Box 13">
            <a:extLst>
              <a:ext uri="{FF2B5EF4-FFF2-40B4-BE49-F238E27FC236}">
                <a16:creationId xmlns:a16="http://schemas.microsoft.com/office/drawing/2014/main" id="{0851DEB2-88A4-C849-8DEA-02D53E9ABCBD}"/>
              </a:ext>
            </a:extLst>
          </p:cNvPr>
          <p:cNvSpPr txBox="1">
            <a:spLocks noChangeArrowheads="1"/>
          </p:cNvSpPr>
          <p:nvPr/>
        </p:nvSpPr>
        <p:spPr bwMode="auto">
          <a:xfrm>
            <a:off x="7129672" y="1492971"/>
            <a:ext cx="99738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B</a:t>
            </a:r>
          </a:p>
        </p:txBody>
      </p:sp>
      <p:sp>
        <p:nvSpPr>
          <p:cNvPr id="138" name="Text Box 17">
            <a:extLst>
              <a:ext uri="{FF2B5EF4-FFF2-40B4-BE49-F238E27FC236}">
                <a16:creationId xmlns:a16="http://schemas.microsoft.com/office/drawing/2014/main" id="{847A8C2E-C7AE-5B45-9FFE-DE39BC581384}"/>
              </a:ext>
            </a:extLst>
          </p:cNvPr>
          <p:cNvSpPr txBox="1">
            <a:spLocks noChangeArrowheads="1"/>
          </p:cNvSpPr>
          <p:nvPr/>
        </p:nvSpPr>
        <p:spPr bwMode="auto">
          <a:xfrm>
            <a:off x="3204390" y="1459336"/>
            <a:ext cx="1008610"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A</a:t>
            </a:r>
          </a:p>
        </p:txBody>
      </p:sp>
      <p:grpSp>
        <p:nvGrpSpPr>
          <p:cNvPr id="4" name="Group 3">
            <a:extLst>
              <a:ext uri="{FF2B5EF4-FFF2-40B4-BE49-F238E27FC236}">
                <a16:creationId xmlns:a16="http://schemas.microsoft.com/office/drawing/2014/main" id="{89152BC9-BFE2-2C4F-B7CF-DD705BF09468}"/>
              </a:ext>
            </a:extLst>
          </p:cNvPr>
          <p:cNvGrpSpPr/>
          <p:nvPr/>
        </p:nvGrpSpPr>
        <p:grpSpPr>
          <a:xfrm>
            <a:off x="1499000" y="2541021"/>
            <a:ext cx="5581275" cy="780392"/>
            <a:chOff x="1499000" y="2541021"/>
            <a:chExt cx="5581275" cy="780392"/>
          </a:xfrm>
        </p:grpSpPr>
        <p:sp>
          <p:nvSpPr>
            <p:cNvPr id="131" name="Line 4">
              <a:extLst>
                <a:ext uri="{FF2B5EF4-FFF2-40B4-BE49-F238E27FC236}">
                  <a16:creationId xmlns:a16="http://schemas.microsoft.com/office/drawing/2014/main" id="{4E48AD8B-7F93-B847-8494-F0B86AABA007}"/>
                </a:ext>
              </a:extLst>
            </p:cNvPr>
            <p:cNvSpPr>
              <a:spLocks noChangeShapeType="1"/>
            </p:cNvSpPr>
            <p:nvPr/>
          </p:nvSpPr>
          <p:spPr bwMode="auto">
            <a:xfrm>
              <a:off x="4354237" y="2749913"/>
              <a:ext cx="2586037"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32" name="Text Box 7">
              <a:extLst>
                <a:ext uri="{FF2B5EF4-FFF2-40B4-BE49-F238E27FC236}">
                  <a16:creationId xmlns:a16="http://schemas.microsoft.com/office/drawing/2014/main" id="{B9E9C219-DA90-8A41-A18D-4DF67A2B1B94}"/>
                </a:ext>
              </a:extLst>
            </p:cNvPr>
            <p:cNvSpPr txBox="1">
              <a:spLocks noChangeArrowheads="1"/>
            </p:cNvSpPr>
            <p:nvPr/>
          </p:nvSpPr>
          <p:spPr bwMode="auto">
            <a:xfrm>
              <a:off x="1499000" y="2541021"/>
              <a:ext cx="2725007"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User types</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Rectangle 18">
              <a:extLst>
                <a:ext uri="{FF2B5EF4-FFF2-40B4-BE49-F238E27FC236}">
                  <a16:creationId xmlns:a16="http://schemas.microsoft.com/office/drawing/2014/main" id="{35BA661F-5A22-C84E-B47D-9147B3088598}"/>
                </a:ext>
              </a:extLst>
            </p:cNvPr>
            <p:cNvSpPr>
              <a:spLocks noChangeArrowheads="1"/>
            </p:cNvSpPr>
            <p:nvPr/>
          </p:nvSpPr>
          <p:spPr bwMode="auto">
            <a:xfrm>
              <a:off x="5167037" y="2841988"/>
              <a:ext cx="814387" cy="3794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0" name="Text Box 19">
              <a:extLst>
                <a:ext uri="{FF2B5EF4-FFF2-40B4-BE49-F238E27FC236}">
                  <a16:creationId xmlns:a16="http://schemas.microsoft.com/office/drawing/2014/main" id="{880D64B6-5AB7-0245-B925-5A511DDE93D7}"/>
                </a:ext>
              </a:extLst>
            </p:cNvPr>
            <p:cNvSpPr txBox="1">
              <a:spLocks noChangeArrowheads="1"/>
            </p:cNvSpPr>
            <p:nvPr/>
          </p:nvSpPr>
          <p:spPr bwMode="auto">
            <a:xfrm>
              <a:off x="4260272" y="2854620"/>
              <a:ext cx="2820003"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Seq=42, ACK=79, data =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30581A9F-48A7-D546-AB16-5A259024E309}"/>
              </a:ext>
            </a:extLst>
          </p:cNvPr>
          <p:cNvGrpSpPr/>
          <p:nvPr/>
        </p:nvGrpSpPr>
        <p:grpSpPr>
          <a:xfrm>
            <a:off x="4264368" y="3523026"/>
            <a:ext cx="2813399" cy="800100"/>
            <a:chOff x="4264368" y="3523026"/>
            <a:chExt cx="2813399" cy="800100"/>
          </a:xfrm>
        </p:grpSpPr>
        <p:sp>
          <p:nvSpPr>
            <p:cNvPr id="135" name="Line 10">
              <a:extLst>
                <a:ext uri="{FF2B5EF4-FFF2-40B4-BE49-F238E27FC236}">
                  <a16:creationId xmlns:a16="http://schemas.microsoft.com/office/drawing/2014/main" id="{7C681F4C-24E8-5D43-BE10-D3949F61CDFA}"/>
                </a:ext>
              </a:extLst>
            </p:cNvPr>
            <p:cNvSpPr>
              <a:spLocks noChangeShapeType="1"/>
            </p:cNvSpPr>
            <p:nvPr/>
          </p:nvSpPr>
          <p:spPr bwMode="auto">
            <a:xfrm flipH="1">
              <a:off x="4344712" y="3523026"/>
              <a:ext cx="2554287" cy="8001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1" name="Rectangle 20">
              <a:extLst>
                <a:ext uri="{FF2B5EF4-FFF2-40B4-BE49-F238E27FC236}">
                  <a16:creationId xmlns:a16="http://schemas.microsoft.com/office/drawing/2014/main" id="{E3E3363E-9511-1A43-912C-05D171708B3A}"/>
                </a:ext>
              </a:extLst>
            </p:cNvPr>
            <p:cNvSpPr>
              <a:spLocks noChangeArrowheads="1"/>
            </p:cNvSpPr>
            <p:nvPr/>
          </p:nvSpPr>
          <p:spPr bwMode="auto">
            <a:xfrm>
              <a:off x="5201962" y="3800838"/>
              <a:ext cx="823912" cy="2460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2" name="Text Box 21">
              <a:extLst>
                <a:ext uri="{FF2B5EF4-FFF2-40B4-BE49-F238E27FC236}">
                  <a16:creationId xmlns:a16="http://schemas.microsoft.com/office/drawing/2014/main" id="{18709FF4-595B-2F4F-9697-F2C14F760728}"/>
                </a:ext>
              </a:extLst>
            </p:cNvPr>
            <p:cNvSpPr txBox="1">
              <a:spLocks noChangeArrowheads="1"/>
            </p:cNvSpPr>
            <p:nvPr/>
          </p:nvSpPr>
          <p:spPr bwMode="auto">
            <a:xfrm>
              <a:off x="4264368" y="3736718"/>
              <a:ext cx="2813399"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Seq=79, ACK=43, data = </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1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9A6C1350-9453-1E48-8790-F100F9587769}"/>
              </a:ext>
            </a:extLst>
          </p:cNvPr>
          <p:cNvGrpSpPr/>
          <p:nvPr/>
        </p:nvGrpSpPr>
        <p:grpSpPr>
          <a:xfrm>
            <a:off x="4339949" y="4518388"/>
            <a:ext cx="2590800" cy="506413"/>
            <a:chOff x="4339949" y="4518388"/>
            <a:chExt cx="2590800" cy="506413"/>
          </a:xfrm>
        </p:grpSpPr>
        <p:sp>
          <p:nvSpPr>
            <p:cNvPr id="130" name="Line 3">
              <a:extLst>
                <a:ext uri="{FF2B5EF4-FFF2-40B4-BE49-F238E27FC236}">
                  <a16:creationId xmlns:a16="http://schemas.microsoft.com/office/drawing/2014/main" id="{21939EAE-12FE-4B4B-8477-DA966E53E581}"/>
                </a:ext>
              </a:extLst>
            </p:cNvPr>
            <p:cNvSpPr>
              <a:spLocks noChangeShapeType="1"/>
            </p:cNvSpPr>
            <p:nvPr/>
          </p:nvSpPr>
          <p:spPr bwMode="auto">
            <a:xfrm>
              <a:off x="4339949" y="4518388"/>
              <a:ext cx="2590800"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3" name="Rectangle 22">
              <a:extLst>
                <a:ext uri="{FF2B5EF4-FFF2-40B4-BE49-F238E27FC236}">
                  <a16:creationId xmlns:a16="http://schemas.microsoft.com/office/drawing/2014/main" id="{36373196-F0F3-9041-A157-0DFF0B56BE41}"/>
                </a:ext>
              </a:extLst>
            </p:cNvPr>
            <p:cNvSpPr>
              <a:spLocks noChangeArrowheads="1"/>
            </p:cNvSpPr>
            <p:nvPr/>
          </p:nvSpPr>
          <p:spPr bwMode="auto">
            <a:xfrm>
              <a:off x="5268637" y="4648563"/>
              <a:ext cx="958850" cy="3571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4" name="Text Box 23">
              <a:extLst>
                <a:ext uri="{FF2B5EF4-FFF2-40B4-BE49-F238E27FC236}">
                  <a16:creationId xmlns:a16="http://schemas.microsoft.com/office/drawing/2014/main" id="{2C94660D-0BE1-434B-85A6-BB22849908C7}"/>
                </a:ext>
              </a:extLst>
            </p:cNvPr>
            <p:cNvSpPr txBox="1">
              <a:spLocks noChangeArrowheads="1"/>
            </p:cNvSpPr>
            <p:nvPr/>
          </p:nvSpPr>
          <p:spPr bwMode="auto">
            <a:xfrm>
              <a:off x="4934710" y="4609843"/>
              <a:ext cx="1712264"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Seq=43, ACK=80</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145" name="Line 24">
            <a:extLst>
              <a:ext uri="{FF2B5EF4-FFF2-40B4-BE49-F238E27FC236}">
                <a16:creationId xmlns:a16="http://schemas.microsoft.com/office/drawing/2014/main" id="{4198420A-33F5-1542-B39F-616C0F629FE7}"/>
              </a:ext>
            </a:extLst>
          </p:cNvPr>
          <p:cNvSpPr>
            <a:spLocks noChangeShapeType="1"/>
          </p:cNvSpPr>
          <p:nvPr/>
        </p:nvSpPr>
        <p:spPr bwMode="auto">
          <a:xfrm>
            <a:off x="4332012" y="2508613"/>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6" name="Line 25">
            <a:extLst>
              <a:ext uri="{FF2B5EF4-FFF2-40B4-BE49-F238E27FC236}">
                <a16:creationId xmlns:a16="http://schemas.microsoft.com/office/drawing/2014/main" id="{C59AD6B4-1F7E-D046-AE58-B0A2143452E4}"/>
              </a:ext>
            </a:extLst>
          </p:cNvPr>
          <p:cNvSpPr>
            <a:spLocks noChangeShapeType="1"/>
          </p:cNvSpPr>
          <p:nvPr/>
        </p:nvSpPr>
        <p:spPr bwMode="auto">
          <a:xfrm>
            <a:off x="6994249" y="2561001"/>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grpSp>
        <p:nvGrpSpPr>
          <p:cNvPr id="147" name="Group 27">
            <a:extLst>
              <a:ext uri="{FF2B5EF4-FFF2-40B4-BE49-F238E27FC236}">
                <a16:creationId xmlns:a16="http://schemas.microsoft.com/office/drawing/2014/main" id="{78A4C821-5D3D-F049-95FB-64A6C2EFC29B}"/>
              </a:ext>
            </a:extLst>
          </p:cNvPr>
          <p:cNvGrpSpPr>
            <a:grpSpLocks/>
          </p:cNvGrpSpPr>
          <p:nvPr/>
        </p:nvGrpSpPr>
        <p:grpSpPr bwMode="auto">
          <a:xfrm>
            <a:off x="3824012" y="1687876"/>
            <a:ext cx="755650" cy="782637"/>
            <a:chOff x="-44" y="1473"/>
            <a:chExt cx="981" cy="1105"/>
          </a:xfrm>
        </p:grpSpPr>
        <p:pic>
          <p:nvPicPr>
            <p:cNvPr id="148" name="Picture 28" descr="desktop_computer_stylized_medium">
              <a:extLst>
                <a:ext uri="{FF2B5EF4-FFF2-40B4-BE49-F238E27FC236}">
                  <a16:creationId xmlns:a16="http://schemas.microsoft.com/office/drawing/2014/main" id="{37E197D2-A990-E643-BBEF-3FDB8B30E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a:extLst>
                <a:ext uri="{FF2B5EF4-FFF2-40B4-BE49-F238E27FC236}">
                  <a16:creationId xmlns:a16="http://schemas.microsoft.com/office/drawing/2014/main" id="{B63C2E39-A8CB-1F4B-B3CA-E65FF2976D4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0" name="Group 30">
            <a:extLst>
              <a:ext uri="{FF2B5EF4-FFF2-40B4-BE49-F238E27FC236}">
                <a16:creationId xmlns:a16="http://schemas.microsoft.com/office/drawing/2014/main" id="{AEA67504-808C-2C43-80AA-6BED564C9A22}"/>
              </a:ext>
            </a:extLst>
          </p:cNvPr>
          <p:cNvGrpSpPr>
            <a:grpSpLocks/>
          </p:cNvGrpSpPr>
          <p:nvPr/>
        </p:nvGrpSpPr>
        <p:grpSpPr bwMode="auto">
          <a:xfrm flipH="1">
            <a:off x="6686274" y="1727563"/>
            <a:ext cx="788988" cy="862013"/>
            <a:chOff x="-44" y="1473"/>
            <a:chExt cx="981" cy="1105"/>
          </a:xfrm>
        </p:grpSpPr>
        <p:pic>
          <p:nvPicPr>
            <p:cNvPr id="151" name="Picture 31" descr="desktop_computer_stylized_medium">
              <a:extLst>
                <a:ext uri="{FF2B5EF4-FFF2-40B4-BE49-F238E27FC236}">
                  <a16:creationId xmlns:a16="http://schemas.microsoft.com/office/drawing/2014/main" id="{0B37A6B2-9E4A-114B-85F9-5E3DF6205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a:extLst>
                <a:ext uri="{FF2B5EF4-FFF2-40B4-BE49-F238E27FC236}">
                  <a16:creationId xmlns:a16="http://schemas.microsoft.com/office/drawing/2014/main" id="{100E17DE-5CEE-AB45-8E97-F0E8B661790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178778AE-4599-7841-B71E-D835F9A5393E}"/>
              </a:ext>
            </a:extLst>
          </p:cNvPr>
          <p:cNvGrpSpPr/>
          <p:nvPr/>
        </p:nvGrpSpPr>
        <p:grpSpPr>
          <a:xfrm>
            <a:off x="4692316" y="2815389"/>
            <a:ext cx="1388485" cy="1371600"/>
            <a:chOff x="4692316" y="2815389"/>
            <a:chExt cx="1388485" cy="1371600"/>
          </a:xfrm>
        </p:grpSpPr>
        <p:sp>
          <p:nvSpPr>
            <p:cNvPr id="3" name="Oval 2">
              <a:extLst>
                <a:ext uri="{FF2B5EF4-FFF2-40B4-BE49-F238E27FC236}">
                  <a16:creationId xmlns:a16="http://schemas.microsoft.com/office/drawing/2014/main" id="{AB715EF6-F294-3449-96CB-B6947A099ADE}"/>
                </a:ext>
              </a:extLst>
            </p:cNvPr>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1" name="Oval 30">
              <a:extLst>
                <a:ext uri="{FF2B5EF4-FFF2-40B4-BE49-F238E27FC236}">
                  <a16:creationId xmlns:a16="http://schemas.microsoft.com/office/drawing/2014/main" id="{7D783624-80C6-2148-8502-F1C29047872A}"/>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907B7D31-A373-0B4B-A1B5-F4FD39A2F3C3}"/>
                </a:ext>
              </a:extLst>
            </p:cNvPr>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45AF06C-D673-CA4F-A51B-93240818CB9A}"/>
              </a:ext>
            </a:extLst>
          </p:cNvPr>
          <p:cNvGrpSpPr/>
          <p:nvPr/>
        </p:nvGrpSpPr>
        <p:grpSpPr>
          <a:xfrm>
            <a:off x="4684295" y="3737810"/>
            <a:ext cx="1982043" cy="1307432"/>
            <a:chOff x="4692316" y="2815389"/>
            <a:chExt cx="1982043" cy="1307432"/>
          </a:xfrm>
        </p:grpSpPr>
        <p:sp>
          <p:nvSpPr>
            <p:cNvPr id="36" name="Oval 35">
              <a:extLst>
                <a:ext uri="{FF2B5EF4-FFF2-40B4-BE49-F238E27FC236}">
                  <a16:creationId xmlns:a16="http://schemas.microsoft.com/office/drawing/2014/main" id="{6B1B5065-4044-F742-9CE7-C6C1E51A71E8}"/>
                </a:ext>
              </a:extLst>
            </p:cNvPr>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7" name="Oval 36">
              <a:extLst>
                <a:ext uri="{FF2B5EF4-FFF2-40B4-BE49-F238E27FC236}">
                  <a16:creationId xmlns:a16="http://schemas.microsoft.com/office/drawing/2014/main" id="{C5F4BEC1-9A8B-BA47-BC77-A5A357B8A4B6}"/>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1894C7DC-0B9B-5648-ACEB-7945930EE55B}"/>
                </a:ext>
              </a:extLst>
            </p:cNvPr>
            <p:cNvCxnSpPr>
              <a:cxnSpLocks/>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Slide Number Placeholder 2">
            <a:extLst>
              <a:ext uri="{FF2B5EF4-FFF2-40B4-BE49-F238E27FC236}">
                <a16:creationId xmlns:a16="http://schemas.microsoft.com/office/drawing/2014/main" id="{951C5C48-402B-A744-B23C-9DA42D7A6E17}"/>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12</a:t>
            </a:fld>
            <a:endParaRPr lang="en-US" dirty="0"/>
          </a:p>
        </p:txBody>
      </p:sp>
    </p:spTree>
    <p:extLst>
      <p:ext uri="{BB962C8B-B14F-4D97-AF65-F5344CB8AC3E}">
        <p14:creationId xmlns:p14="http://schemas.microsoft.com/office/powerpoint/2010/main" val="267750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4"/>
                                        </p:tgtEl>
                                        <p:attrNameLst>
                                          <p:attrName>style.visibility</p:attrName>
                                        </p:attrNameLst>
                                      </p:cBhvr>
                                      <p:to>
                                        <p:strVal val="visible"/>
                                      </p:to>
                                    </p:set>
                                    <p:animEffect transition="in" filter="dissolve">
                                      <p:cBhvr>
                                        <p:cTn id="11" dur="500"/>
                                        <p:tgtEl>
                                          <p:spTgt spid="13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dissolve">
                                      <p:cBhvr>
                                        <p:cTn id="19" dur="500"/>
                                        <p:tgtEl>
                                          <p:spTgt spid="13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9"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dissolve">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9" name="Rectangle 1027">
            <a:extLst>
              <a:ext uri="{FF2B5EF4-FFF2-40B4-BE49-F238E27FC236}">
                <a16:creationId xmlns:a16="http://schemas.microsoft.com/office/drawing/2014/main" id="{E2121436-377D-9943-817E-B014539AAB14}"/>
              </a:ext>
            </a:extLst>
          </p:cNvPr>
          <p:cNvSpPr txBox="1">
            <a:spLocks noChangeArrowheads="1"/>
          </p:cNvSpPr>
          <p:nvPr/>
        </p:nvSpPr>
        <p:spPr>
          <a:xfrm>
            <a:off x="673789" y="1393136"/>
            <a:ext cx="521344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sng" strike="noStrike" kern="1200" cap="none" spc="0" normalizeH="0" baseline="0" noProof="0" dirty="0">
                <a:ln>
                  <a:noFill/>
                </a:ln>
                <a:solidFill>
                  <a:srgbClr val="C00000"/>
                </a:solidFill>
                <a:effectLst/>
                <a:uLnTx/>
                <a:uFillTx/>
                <a:latin typeface="Calibri" panose="020F0502020204030204"/>
                <a:ea typeface="+mn-ea"/>
                <a:cs typeface="+mn-cs"/>
              </a:rPr>
              <a:t>Q:</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how to set TCP timeout value?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longer than RTT, but RTT varies!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short: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premature timeout, unnecessary retransmissions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long:</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slow reaction to segment loss</a:t>
            </a:r>
          </a:p>
        </p:txBody>
      </p:sp>
      <p:sp>
        <p:nvSpPr>
          <p:cNvPr id="30" name="Rectangle 1028">
            <a:extLst>
              <a:ext uri="{FF2B5EF4-FFF2-40B4-BE49-F238E27FC236}">
                <a16:creationId xmlns:a16="http://schemas.microsoft.com/office/drawing/2014/main" id="{EBDCCB72-DE33-3D44-BBEA-E4C6F08C3D8E}"/>
              </a:ext>
            </a:extLst>
          </p:cNvPr>
          <p:cNvSpPr txBox="1">
            <a:spLocks noChangeArrowheads="1"/>
          </p:cNvSpPr>
          <p:nvPr/>
        </p:nvSpPr>
        <p:spPr>
          <a:xfrm>
            <a:off x="6258838" y="1393136"/>
            <a:ext cx="55659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Q</a:t>
            </a:r>
            <a:r>
              <a:rPr kumimoji="0" lang="en-US" altLang="en-US" sz="3200" b="0" i="0"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how to estimate RTT?</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err="1">
                <a:ln>
                  <a:noFill/>
                </a:ln>
                <a:solidFill>
                  <a:srgbClr val="000099"/>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measured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time from segment transmission until ACK receipt</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ignore retransmissions</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err="1">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srgbClr val="0000A8"/>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will vary, want estimated RTT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smoother</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average several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recent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measurements, not just current </a:t>
            </a:r>
            <a:r>
              <a:rPr kumimoji="0" lang="en-US" altLang="en-US" sz="2400" b="0" i="0" u="none" strike="noStrike" kern="1200" cap="none" spc="0" normalizeH="0" baseline="0" noProof="0" dirty="0" err="1">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endParaRPr kumimoji="0" lang="en-US" altLang="en-US" sz="24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5" name="Slide Number Placeholder 2">
            <a:extLst>
              <a:ext uri="{FF2B5EF4-FFF2-40B4-BE49-F238E27FC236}">
                <a16:creationId xmlns:a16="http://schemas.microsoft.com/office/drawing/2014/main" id="{969C69A2-4389-474B-8FF4-E0D66DDE428E}"/>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13</a:t>
            </a:fld>
            <a:endParaRPr lang="en-US" dirty="0"/>
          </a:p>
        </p:txBody>
      </p:sp>
    </p:spTree>
    <p:extLst>
      <p:ext uri="{BB962C8B-B14F-4D97-AF65-F5344CB8AC3E}">
        <p14:creationId xmlns:p14="http://schemas.microsoft.com/office/powerpoint/2010/main" val="41499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F844AE2-7CBB-B241-ABD8-7F7D48828D4B}"/>
              </a:ext>
            </a:extLst>
          </p:cNvPr>
          <p:cNvSpPr/>
          <p:nvPr/>
        </p:nvSpPr>
        <p:spPr>
          <a:xfrm>
            <a:off x="876300" y="1261543"/>
            <a:ext cx="8974869"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8" name="Text Box 3">
            <a:extLst>
              <a:ext uri="{FF2B5EF4-FFF2-40B4-BE49-F238E27FC236}">
                <a16:creationId xmlns:a16="http://schemas.microsoft.com/office/drawing/2014/main" id="{6466E19A-B1DF-1A42-B002-F49CA04A4C03}"/>
              </a:ext>
            </a:extLst>
          </p:cNvPr>
          <p:cNvSpPr txBox="1">
            <a:spLocks noChangeArrowheads="1"/>
          </p:cNvSpPr>
          <p:nvPr/>
        </p:nvSpPr>
        <p:spPr bwMode="auto">
          <a:xfrm>
            <a:off x="876300" y="1246817"/>
            <a:ext cx="905247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EstimatedRTT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 = (1-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EstimatedRTT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 +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srgbClr val="000000"/>
                </a:solidFill>
                <a:effectLst/>
                <a:uLnTx/>
                <a:uFillTx/>
                <a:latin typeface="Courier New" charset="0"/>
                <a:ea typeface="ＭＳ Ｐゴシック" charset="0"/>
                <a:cs typeface="+mn-cs"/>
              </a:rPr>
              <a:t>SampleRTT</a:t>
            </a:r>
            <a:endPar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endParaRPr>
          </a:p>
        </p:txBody>
      </p:sp>
      <p:sp>
        <p:nvSpPr>
          <p:cNvPr id="31" name="Rectangle 4">
            <a:extLst>
              <a:ext uri="{FF2B5EF4-FFF2-40B4-BE49-F238E27FC236}">
                <a16:creationId xmlns:a16="http://schemas.microsoft.com/office/drawing/2014/main" id="{4A4474B4-4EC5-0C4B-8B43-3433BA1CD706}"/>
              </a:ext>
            </a:extLst>
          </p:cNvPr>
          <p:cNvSpPr>
            <a:spLocks noChangeArrowheads="1"/>
          </p:cNvSpPr>
          <p:nvPr/>
        </p:nvSpPr>
        <p:spPr bwMode="auto">
          <a:xfrm>
            <a:off x="951602" y="1857328"/>
            <a:ext cx="7067550" cy="14244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e</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xponential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w</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eighted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oving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verage (EWMA)</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influence of past sample decreases exponentially fast</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typical value: </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 </a:t>
            </a:r>
            <a:r>
              <a:rPr kumimoji="0" lang="en-US" sz="24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0.125</a:t>
            </a:r>
          </a:p>
        </p:txBody>
      </p:sp>
      <p:grpSp>
        <p:nvGrpSpPr>
          <p:cNvPr id="5" name="Group 4">
            <a:extLst>
              <a:ext uri="{FF2B5EF4-FFF2-40B4-BE49-F238E27FC236}">
                <a16:creationId xmlns:a16="http://schemas.microsoft.com/office/drawing/2014/main" id="{F081A723-2F83-4149-BCD6-BF02F3F3BE24}"/>
              </a:ext>
            </a:extLst>
          </p:cNvPr>
          <p:cNvGrpSpPr/>
          <p:nvPr/>
        </p:nvGrpSpPr>
        <p:grpSpPr>
          <a:xfrm>
            <a:off x="4673229" y="2443135"/>
            <a:ext cx="6448425" cy="4292600"/>
            <a:chOff x="1531938" y="2565400"/>
            <a:chExt cx="6448425" cy="4292600"/>
          </a:xfrm>
        </p:grpSpPr>
        <p:grpSp>
          <p:nvGrpSpPr>
            <p:cNvPr id="25" name="Group 14">
              <a:extLst>
                <a:ext uri="{FF2B5EF4-FFF2-40B4-BE49-F238E27FC236}">
                  <a16:creationId xmlns:a16="http://schemas.microsoft.com/office/drawing/2014/main" id="{B47CB747-71BF-F246-8D51-35EDB4E56B20}"/>
                </a:ext>
              </a:extLst>
            </p:cNvPr>
            <p:cNvGrpSpPr>
              <a:grpSpLocks/>
            </p:cNvGrpSpPr>
            <p:nvPr/>
          </p:nvGrpSpPr>
          <p:grpSpPr bwMode="auto">
            <a:xfrm>
              <a:off x="1708150" y="2565400"/>
              <a:ext cx="6272213" cy="4292600"/>
              <a:chOff x="782" y="1865"/>
              <a:chExt cx="3951" cy="2704"/>
            </a:xfrm>
          </p:grpSpPr>
          <p:pic>
            <p:nvPicPr>
              <p:cNvPr id="26" name="Picture 12">
                <a:extLst>
                  <a:ext uri="{FF2B5EF4-FFF2-40B4-BE49-F238E27FC236}">
                    <a16:creationId xmlns:a16="http://schemas.microsoft.com/office/drawing/2014/main" id="{1B79C964-96AD-AA4A-B4CF-C6377C29E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3">
                <a:extLst>
                  <a:ext uri="{FF2B5EF4-FFF2-40B4-BE49-F238E27FC236}">
                    <a16:creationId xmlns:a16="http://schemas.microsoft.com/office/drawing/2014/main" id="{92FABEFD-E51C-0A49-A008-5D94B930D232}"/>
                  </a:ext>
                </a:extLst>
              </p:cNvPr>
              <p:cNvSpPr>
                <a:spLocks noChangeArrowheads="1"/>
              </p:cNvSpPr>
              <p:nvPr/>
            </p:nvSpPr>
            <p:spPr bwMode="auto">
              <a:xfrm>
                <a:off x="2070" y="1926"/>
                <a:ext cx="1404" cy="16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2" name="Text Box 18">
              <a:extLst>
                <a:ext uri="{FF2B5EF4-FFF2-40B4-BE49-F238E27FC236}">
                  <a16:creationId xmlns:a16="http://schemas.microsoft.com/office/drawing/2014/main" id="{F9CA757D-88CC-BF41-8C8F-6A16BC6C043B}"/>
                </a:ext>
              </a:extLst>
            </p:cNvPr>
            <p:cNvSpPr txBox="1">
              <a:spLocks noChangeArrowheads="1"/>
            </p:cNvSpPr>
            <p:nvPr/>
          </p:nvSpPr>
          <p:spPr bwMode="auto">
            <a:xfrm rot="10800000">
              <a:off x="1531938" y="3535363"/>
              <a:ext cx="428625" cy="17478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RTT (milliseconds)</a:t>
              </a:r>
            </a:p>
          </p:txBody>
        </p:sp>
        <p:sp>
          <p:nvSpPr>
            <p:cNvPr id="33" name="Text Box 19">
              <a:extLst>
                <a:ext uri="{FF2B5EF4-FFF2-40B4-BE49-F238E27FC236}">
                  <a16:creationId xmlns:a16="http://schemas.microsoft.com/office/drawing/2014/main" id="{5783915F-0896-D04A-9D0B-BE930F53923F}"/>
                </a:ext>
              </a:extLst>
            </p:cNvPr>
            <p:cNvSpPr txBox="1">
              <a:spLocks noChangeArrowheads="1"/>
            </p:cNvSpPr>
            <p:nvPr/>
          </p:nvSpPr>
          <p:spPr bwMode="auto">
            <a:xfrm>
              <a:off x="2265363" y="3168650"/>
              <a:ext cx="386715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RTT:</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gaia.cs.umass.edu</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to</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fantasia.eurecom.fr</a:t>
              </a:r>
            </a:p>
          </p:txBody>
        </p:sp>
        <p:sp>
          <p:nvSpPr>
            <p:cNvPr id="34" name="Text Box 20">
              <a:extLst>
                <a:ext uri="{FF2B5EF4-FFF2-40B4-BE49-F238E27FC236}">
                  <a16:creationId xmlns:a16="http://schemas.microsoft.com/office/drawing/2014/main" id="{FDF3CC5E-05FF-9348-AFEA-B37BF0709D00}"/>
                </a:ext>
              </a:extLst>
            </p:cNvPr>
            <p:cNvSpPr txBox="1">
              <a:spLocks noChangeArrowheads="1"/>
            </p:cNvSpPr>
            <p:nvPr/>
          </p:nvSpPr>
          <p:spPr bwMode="auto">
            <a:xfrm>
              <a:off x="6221413" y="5230813"/>
              <a:ext cx="1181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sampleRTT</a:t>
              </a:r>
            </a:p>
          </p:txBody>
        </p:sp>
        <p:sp>
          <p:nvSpPr>
            <p:cNvPr id="35" name="Text Box 21">
              <a:extLst>
                <a:ext uri="{FF2B5EF4-FFF2-40B4-BE49-F238E27FC236}">
                  <a16:creationId xmlns:a16="http://schemas.microsoft.com/office/drawing/2014/main" id="{F17B9932-059C-5C46-AFDC-5141617F4B50}"/>
                </a:ext>
              </a:extLst>
            </p:cNvPr>
            <p:cNvSpPr txBox="1">
              <a:spLocks noChangeArrowheads="1"/>
            </p:cNvSpPr>
            <p:nvPr/>
          </p:nvSpPr>
          <p:spPr bwMode="auto">
            <a:xfrm>
              <a:off x="6215063" y="5548313"/>
              <a:ext cx="14319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EstimatedRTT</a:t>
              </a:r>
            </a:p>
          </p:txBody>
        </p:sp>
        <p:sp>
          <p:nvSpPr>
            <p:cNvPr id="36" name="AutoShape 22">
              <a:extLst>
                <a:ext uri="{FF2B5EF4-FFF2-40B4-BE49-F238E27FC236}">
                  <a16:creationId xmlns:a16="http://schemas.microsoft.com/office/drawing/2014/main" id="{5C984DD6-69E3-6841-B32A-69B38C890B14}"/>
                </a:ext>
              </a:extLst>
            </p:cNvPr>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7" name="AutoShape 23">
              <a:extLst>
                <a:ext uri="{FF2B5EF4-FFF2-40B4-BE49-F238E27FC236}">
                  <a16:creationId xmlns:a16="http://schemas.microsoft.com/office/drawing/2014/main" id="{949FCF6B-A257-E540-8887-09B596633DCF}"/>
                </a:ext>
              </a:extLst>
            </p:cNvPr>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8" name="Rectangle 24">
              <a:extLst>
                <a:ext uri="{FF2B5EF4-FFF2-40B4-BE49-F238E27FC236}">
                  <a16:creationId xmlns:a16="http://schemas.microsoft.com/office/drawing/2014/main" id="{1C4D877B-9F3D-6342-9DFB-B8DAC5F2E1C6}"/>
                </a:ext>
              </a:extLst>
            </p:cNvPr>
            <p:cNvSpPr>
              <a:spLocks noChangeArrowheads="1"/>
            </p:cNvSpPr>
            <p:nvPr/>
          </p:nvSpPr>
          <p:spPr bwMode="auto">
            <a:xfrm>
              <a:off x="4108450" y="6389688"/>
              <a:ext cx="1863725" cy="46831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39" name="Group 15">
              <a:extLst>
                <a:ext uri="{FF2B5EF4-FFF2-40B4-BE49-F238E27FC236}">
                  <a16:creationId xmlns:a16="http://schemas.microsoft.com/office/drawing/2014/main" id="{46A7C35C-F55E-D448-9F19-A868DE731AA0}"/>
                </a:ext>
              </a:extLst>
            </p:cNvPr>
            <p:cNvGrpSpPr>
              <a:grpSpLocks/>
            </p:cNvGrpSpPr>
            <p:nvPr/>
          </p:nvGrpSpPr>
          <p:grpSpPr bwMode="auto">
            <a:xfrm>
              <a:off x="4041775" y="6386513"/>
              <a:ext cx="1512888" cy="336550"/>
              <a:chOff x="2343" y="3645"/>
              <a:chExt cx="953" cy="212"/>
            </a:xfrm>
          </p:grpSpPr>
          <p:sp>
            <p:nvSpPr>
              <p:cNvPr id="40" name="Rectangle 16">
                <a:extLst>
                  <a:ext uri="{FF2B5EF4-FFF2-40B4-BE49-F238E27FC236}">
                    <a16:creationId xmlns:a16="http://schemas.microsoft.com/office/drawing/2014/main" id="{76A5B688-5F66-A646-903E-26608C06EFAA}"/>
                  </a:ext>
                </a:extLst>
              </p:cNvPr>
              <p:cNvSpPr>
                <a:spLocks noChangeArrowheads="1"/>
              </p:cNvSpPr>
              <p:nvPr/>
            </p:nvSpPr>
            <p:spPr bwMode="auto">
              <a:xfrm>
                <a:off x="2592" y="3695"/>
                <a:ext cx="527" cy="9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 name="Text Box 17">
                <a:extLst>
                  <a:ext uri="{FF2B5EF4-FFF2-40B4-BE49-F238E27FC236}">
                    <a16:creationId xmlns:a16="http://schemas.microsoft.com/office/drawing/2014/main" id="{9530FDC0-AF61-1C41-8AC4-6B29BC1A8D3C}"/>
                  </a:ext>
                </a:extLst>
              </p:cNvPr>
              <p:cNvSpPr txBox="1">
                <a:spLocks noChangeArrowheads="1"/>
              </p:cNvSpPr>
              <p:nvPr/>
            </p:nvSpPr>
            <p:spPr bwMode="auto">
              <a:xfrm>
                <a:off x="2343" y="3645"/>
                <a:ext cx="95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time (seconds)</a:t>
                </a:r>
              </a:p>
            </p:txBody>
          </p:sp>
        </p:grpSp>
      </p:grpSp>
      <p:sp>
        <p:nvSpPr>
          <p:cNvPr id="20" name="Slide Number Placeholder 2">
            <a:extLst>
              <a:ext uri="{FF2B5EF4-FFF2-40B4-BE49-F238E27FC236}">
                <a16:creationId xmlns:a16="http://schemas.microsoft.com/office/drawing/2014/main" id="{80D2031C-D174-0C4C-B2D2-3D6ED6240314}"/>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14</a:t>
            </a:fld>
            <a:endParaRPr lang="en-US" dirty="0"/>
          </a:p>
        </p:txBody>
      </p:sp>
    </p:spTree>
    <p:extLst>
      <p:ext uri="{BB962C8B-B14F-4D97-AF65-F5344CB8AC3E}">
        <p14:creationId xmlns:p14="http://schemas.microsoft.com/office/powerpoint/2010/main" val="388983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59" name="Rectangle 5">
            <a:extLst>
              <a:ext uri="{FF2B5EF4-FFF2-40B4-BE49-F238E27FC236}">
                <a16:creationId xmlns:a16="http://schemas.microsoft.com/office/drawing/2014/main" id="{818E497C-5ADD-8648-BF4A-762A1B89120F}"/>
              </a:ext>
            </a:extLst>
          </p:cNvPr>
          <p:cNvSpPr txBox="1">
            <a:spLocks noChangeArrowheads="1"/>
          </p:cNvSpPr>
          <p:nvPr/>
        </p:nvSpPr>
        <p:spPr>
          <a:xfrm>
            <a:off x="635138" y="1537841"/>
            <a:ext cx="11327678" cy="11291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 interval:</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plus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safety margin”</a:t>
            </a:r>
          </a:p>
          <a:p>
            <a:pPr marL="695325" marR="0" lvl="1" indent="-231775" algn="l" defTabSz="914400" rtl="0" eaLnBrk="1" fontAlgn="auto" latinLnBrk="0" hangingPunct="1">
              <a:lnSpc>
                <a:spcPct val="90000"/>
              </a:lnSpc>
              <a:spcBef>
                <a:spcPts val="10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large variation in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want a larger safety margin</a:t>
            </a:r>
          </a:p>
        </p:txBody>
      </p:sp>
      <p:grpSp>
        <p:nvGrpSpPr>
          <p:cNvPr id="5" name="Group 4">
            <a:extLst>
              <a:ext uri="{FF2B5EF4-FFF2-40B4-BE49-F238E27FC236}">
                <a16:creationId xmlns:a16="http://schemas.microsoft.com/office/drawing/2014/main" id="{98DFD149-D3B6-7049-8FD3-A4E0D481C064}"/>
              </a:ext>
            </a:extLst>
          </p:cNvPr>
          <p:cNvGrpSpPr/>
          <p:nvPr/>
        </p:nvGrpSpPr>
        <p:grpSpPr>
          <a:xfrm>
            <a:off x="1061454" y="2679700"/>
            <a:ext cx="9532485" cy="1193800"/>
            <a:chOff x="858254" y="2667000"/>
            <a:chExt cx="9532485" cy="1193800"/>
          </a:xfrm>
        </p:grpSpPr>
        <p:sp>
          <p:nvSpPr>
            <p:cNvPr id="70" name="Rectangle 69">
              <a:extLst>
                <a:ext uri="{FF2B5EF4-FFF2-40B4-BE49-F238E27FC236}">
                  <a16:creationId xmlns:a16="http://schemas.microsoft.com/office/drawing/2014/main" id="{6D78BD41-D638-4D4B-B561-317912C0037E}"/>
                </a:ext>
              </a:extLst>
            </p:cNvPr>
            <p:cNvSpPr/>
            <p:nvPr/>
          </p:nvSpPr>
          <p:spPr>
            <a:xfrm>
              <a:off x="858254" y="2667000"/>
              <a:ext cx="9532485"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13">
              <a:extLst>
                <a:ext uri="{FF2B5EF4-FFF2-40B4-BE49-F238E27FC236}">
                  <a16:creationId xmlns:a16="http://schemas.microsoft.com/office/drawing/2014/main" id="{13338CC9-61FA-4847-87D5-4B4830DB87F4}"/>
                </a:ext>
              </a:extLst>
            </p:cNvPr>
            <p:cNvSpPr>
              <a:spLocks noChangeArrowheads="1"/>
            </p:cNvSpPr>
            <p:nvPr/>
          </p:nvSpPr>
          <p:spPr bwMode="auto">
            <a:xfrm>
              <a:off x="859979" y="2701243"/>
              <a:ext cx="7918450" cy="69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TimeoutInterval</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 = </a:t>
              </a: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EstimatedRTT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 + 4*</a:t>
              </a: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DevRTT</a:t>
              </a:r>
              <a:endPar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endParaRPr>
            </a:p>
          </p:txBody>
        </p:sp>
        <p:sp>
          <p:nvSpPr>
            <p:cNvPr id="63" name="Text Box 14">
              <a:extLst>
                <a:ext uri="{FF2B5EF4-FFF2-40B4-BE49-F238E27FC236}">
                  <a16:creationId xmlns:a16="http://schemas.microsoft.com/office/drawing/2014/main" id="{29ECD817-A810-F04B-85CA-8D6E49B8D6DC}"/>
                </a:ext>
              </a:extLst>
            </p:cNvPr>
            <p:cNvSpPr txBox="1">
              <a:spLocks noChangeArrowheads="1"/>
            </p:cNvSpPr>
            <p:nvPr/>
          </p:nvSpPr>
          <p:spPr bwMode="auto">
            <a:xfrm>
              <a:off x="4304854" y="3442606"/>
              <a:ext cx="18113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99"/>
                  </a:solidFill>
                  <a:effectLst/>
                  <a:uLnTx/>
                  <a:uFillTx/>
                  <a:latin typeface="Tahoma" charset="0"/>
                  <a:ea typeface="ＭＳ Ｐゴシック" charset="0"/>
                  <a:cs typeface="+mn-cs"/>
                </a:rPr>
                <a:t>estimated RTT</a:t>
              </a:r>
            </a:p>
          </p:txBody>
        </p:sp>
        <p:sp>
          <p:nvSpPr>
            <p:cNvPr id="64" name="Text Box 16">
              <a:extLst>
                <a:ext uri="{FF2B5EF4-FFF2-40B4-BE49-F238E27FC236}">
                  <a16:creationId xmlns:a16="http://schemas.microsoft.com/office/drawing/2014/main" id="{B6E79AC7-559E-CA4D-B400-169E15D6448A}"/>
                </a:ext>
              </a:extLst>
            </p:cNvPr>
            <p:cNvSpPr txBox="1">
              <a:spLocks noChangeArrowheads="1"/>
            </p:cNvSpPr>
            <p:nvPr/>
          </p:nvSpPr>
          <p:spPr bwMode="auto">
            <a:xfrm>
              <a:off x="6736904" y="3461656"/>
              <a:ext cx="19177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r>
                <a:rPr kumimoji="0" lang="en-US" altLang="ja-JP"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rPr>
                <a:t>safety margin</a:t>
              </a: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endParaRPr kumimoji="0" lang="en-US" altLang="en-US"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endParaRPr>
            </a:p>
          </p:txBody>
        </p:sp>
        <p:sp>
          <p:nvSpPr>
            <p:cNvPr id="65" name="Line 17">
              <a:extLst>
                <a:ext uri="{FF2B5EF4-FFF2-40B4-BE49-F238E27FC236}">
                  <a16:creationId xmlns:a16="http://schemas.microsoft.com/office/drawing/2014/main" id="{FF049043-4FEA-C546-ADC2-E314E7D23CA5}"/>
                </a:ext>
              </a:extLst>
            </p:cNvPr>
            <p:cNvSpPr>
              <a:spLocks noChangeShapeType="1"/>
            </p:cNvSpPr>
            <p:nvPr/>
          </p:nvSpPr>
          <p:spPr bwMode="auto">
            <a:xfrm flipV="1">
              <a:off x="5101779" y="3082243"/>
              <a:ext cx="0" cy="44608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66" name="Line 19">
              <a:extLst>
                <a:ext uri="{FF2B5EF4-FFF2-40B4-BE49-F238E27FC236}">
                  <a16:creationId xmlns:a16="http://schemas.microsoft.com/office/drawing/2014/main" id="{F55903EC-FD0A-654A-913F-52F13FFBE690}"/>
                </a:ext>
              </a:extLst>
            </p:cNvPr>
            <p:cNvSpPr>
              <a:spLocks noChangeShapeType="1"/>
            </p:cNvSpPr>
            <p:nvPr/>
          </p:nvSpPr>
          <p:spPr bwMode="auto">
            <a:xfrm flipV="1">
              <a:off x="7673529" y="3088593"/>
              <a:ext cx="0" cy="44608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pic>
          <p:nvPicPr>
            <p:cNvPr id="67" name="Picture 20" descr="alarm_clock_ringing">
              <a:extLst>
                <a:ext uri="{FF2B5EF4-FFF2-40B4-BE49-F238E27FC236}">
                  <a16:creationId xmlns:a16="http://schemas.microsoft.com/office/drawing/2014/main" id="{DF906935-706B-2B43-B876-CAD3FE51C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43" y="3238052"/>
              <a:ext cx="646558" cy="6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8" name="TextBox 1">
            <a:extLst>
              <a:ext uri="{FF2B5EF4-FFF2-40B4-BE49-F238E27FC236}">
                <a16:creationId xmlns:a16="http://schemas.microsoft.com/office/drawing/2014/main" id="{04CEDEED-587A-DF46-A338-0F70AC9A28A9}"/>
              </a:ext>
            </a:extLst>
          </p:cNvPr>
          <p:cNvSpPr txBox="1">
            <a:spLocks noChangeArrowheads="1"/>
          </p:cNvSpPr>
          <p:nvPr/>
        </p:nvSpPr>
        <p:spPr bwMode="auto">
          <a:xfrm>
            <a:off x="876300" y="6343507"/>
            <a:ext cx="100186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a:t>
            </a:r>
            <a:r>
              <a:rPr kumimoji="0" lang="en-US" altLang="en-US" sz="12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gaia.cs.umass.edu</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2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kurose_ross</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/interactive/</a:t>
            </a:r>
          </a:p>
        </p:txBody>
      </p:sp>
      <p:grpSp>
        <p:nvGrpSpPr>
          <p:cNvPr id="4" name="Group 3">
            <a:extLst>
              <a:ext uri="{FF2B5EF4-FFF2-40B4-BE49-F238E27FC236}">
                <a16:creationId xmlns:a16="http://schemas.microsoft.com/office/drawing/2014/main" id="{32E77073-7604-A04F-8597-12BF5941CCE7}"/>
              </a:ext>
            </a:extLst>
          </p:cNvPr>
          <p:cNvGrpSpPr/>
          <p:nvPr/>
        </p:nvGrpSpPr>
        <p:grpSpPr>
          <a:xfrm>
            <a:off x="1304479" y="4827690"/>
            <a:ext cx="10446405" cy="940044"/>
            <a:chOff x="1837879" y="3151290"/>
            <a:chExt cx="10446405" cy="940044"/>
          </a:xfrm>
        </p:grpSpPr>
        <p:sp>
          <p:nvSpPr>
            <p:cNvPr id="69" name="Rectangle 68">
              <a:extLst>
                <a:ext uri="{FF2B5EF4-FFF2-40B4-BE49-F238E27FC236}">
                  <a16:creationId xmlns:a16="http://schemas.microsoft.com/office/drawing/2014/main" id="{6D88E7C6-ABA1-FA45-A2D5-10F964EB5DB8}"/>
                </a:ext>
              </a:extLst>
            </p:cNvPr>
            <p:cNvSpPr/>
            <p:nvPr/>
          </p:nvSpPr>
          <p:spPr>
            <a:xfrm>
              <a:off x="1837879" y="3151290"/>
              <a:ext cx="9532486" cy="5222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Text Box 7">
              <a:extLst>
                <a:ext uri="{FF2B5EF4-FFF2-40B4-BE49-F238E27FC236}">
                  <a16:creationId xmlns:a16="http://schemas.microsoft.com/office/drawing/2014/main" id="{2F6AE672-95B4-DF44-B435-567781B49E2D}"/>
                </a:ext>
              </a:extLst>
            </p:cNvPr>
            <p:cNvSpPr txBox="1">
              <a:spLocks noChangeArrowheads="1"/>
            </p:cNvSpPr>
            <p:nvPr/>
          </p:nvSpPr>
          <p:spPr bwMode="auto">
            <a:xfrm>
              <a:off x="1837879" y="3151831"/>
              <a:ext cx="10018644"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ourier" pitchFamily="2" charset="0"/>
                  <a:ea typeface="ＭＳ Ｐゴシック" charset="0"/>
                  <a:cs typeface="+mn-cs"/>
                </a:rPr>
                <a:t>DevRTT</a:t>
              </a:r>
              <a:r>
                <a:rPr kumimoji="0" lang="en-US" sz="2400" b="1"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(1-</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DevRTT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a:t>
              </a:r>
              <a:r>
                <a:rPr kumimoji="0" lang="en-US" sz="2400" b="1" i="0" u="none" strike="noStrike" kern="1200" cap="none" spc="0" normalizeH="0" baseline="0" noProof="0" dirty="0" err="1">
                  <a:ln>
                    <a:noFill/>
                  </a:ln>
                  <a:solidFill>
                    <a:prstClr val="black"/>
                  </a:solidFill>
                  <a:effectLst/>
                  <a:uLnTx/>
                  <a:uFillTx/>
                  <a:latin typeface="Courier New" charset="0"/>
                  <a:ea typeface="ＭＳ Ｐゴシック" charset="0"/>
                  <a:cs typeface="+mn-cs"/>
                </a:rPr>
                <a:t>SampleRTT-EstimatedRTT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a:t>
              </a:r>
            </a:p>
          </p:txBody>
        </p:sp>
        <p:sp>
          <p:nvSpPr>
            <p:cNvPr id="61" name="Text Box 12">
              <a:extLst>
                <a:ext uri="{FF2B5EF4-FFF2-40B4-BE49-F238E27FC236}">
                  <a16:creationId xmlns:a16="http://schemas.microsoft.com/office/drawing/2014/main" id="{D33A459F-5B30-B942-A281-437341BBF16B}"/>
                </a:ext>
              </a:extLst>
            </p:cNvPr>
            <p:cNvSpPr txBox="1">
              <a:spLocks noChangeArrowheads="1"/>
            </p:cNvSpPr>
            <p:nvPr/>
          </p:nvSpPr>
          <p:spPr bwMode="auto">
            <a:xfrm>
              <a:off x="8898147" y="3694459"/>
              <a:ext cx="338613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(typically, </a:t>
              </a:r>
              <a:r>
                <a:rPr kumimoji="0" lang="en-US" sz="2000" b="0"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0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sym typeface="Symbol" charset="0"/>
                </a:rPr>
                <a:t>= 0.25)</a:t>
              </a:r>
            </a:p>
          </p:txBody>
        </p:sp>
      </p:grpSp>
      <p:sp>
        <p:nvSpPr>
          <p:cNvPr id="16" name="Rectangle 5">
            <a:extLst>
              <a:ext uri="{FF2B5EF4-FFF2-40B4-BE49-F238E27FC236}">
                <a16:creationId xmlns:a16="http://schemas.microsoft.com/office/drawing/2014/main" id="{4DBD9BE8-0206-984D-9734-DB015980BF63}"/>
              </a:ext>
            </a:extLst>
          </p:cNvPr>
          <p:cNvSpPr txBox="1">
            <a:spLocks noChangeArrowheads="1"/>
          </p:cNvSpPr>
          <p:nvPr/>
        </p:nvSpPr>
        <p:spPr>
          <a:xfrm>
            <a:off x="660538" y="4192141"/>
            <a:ext cx="11327678" cy="5449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DevRTT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EWMA of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SampleRTT</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deviation from </a:t>
            </a:r>
            <a:r>
              <a:rPr kumimoji="0" lang="en-US" altLang="en-US" sz="2800" b="1" i="0" u="none" strike="noStrike" kern="1200" cap="none" spc="0" normalizeH="0" baseline="0" noProof="0" dirty="0" err="1">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p:txBody>
      </p:sp>
      <p:sp>
        <p:nvSpPr>
          <p:cNvPr id="18" name="Slide Number Placeholder 2">
            <a:extLst>
              <a:ext uri="{FF2B5EF4-FFF2-40B4-BE49-F238E27FC236}">
                <a16:creationId xmlns:a16="http://schemas.microsoft.com/office/drawing/2014/main" id="{0FC6F86E-C16B-C949-B055-1DD32A860108}"/>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15</a:t>
            </a:fld>
            <a:endParaRPr lang="en-US" dirty="0"/>
          </a:p>
        </p:txBody>
      </p:sp>
    </p:spTree>
    <p:extLst>
      <p:ext uri="{BB962C8B-B14F-4D97-AF65-F5344CB8AC3E}">
        <p14:creationId xmlns:p14="http://schemas.microsoft.com/office/powerpoint/2010/main" val="139230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Sender </a:t>
            </a:r>
            <a:r>
              <a:rPr lang="en-US" sz="3600" dirty="0"/>
              <a:t>(simplified)</a:t>
            </a:r>
            <a:endParaRPr lang="en-US" sz="4400" b="0" dirty="0"/>
          </a:p>
        </p:txBody>
      </p:sp>
      <p:sp>
        <p:nvSpPr>
          <p:cNvPr id="6" name="Rectangle 3">
            <a:extLst>
              <a:ext uri="{FF2B5EF4-FFF2-40B4-BE49-F238E27FC236}">
                <a16:creationId xmlns:a16="http://schemas.microsoft.com/office/drawing/2014/main" id="{93E50F9F-34A2-434D-9CCF-7D058EEE958D}"/>
              </a:ext>
            </a:extLst>
          </p:cNvPr>
          <p:cNvSpPr txBox="1">
            <a:spLocks noChangeArrowheads="1"/>
          </p:cNvSpPr>
          <p:nvPr/>
        </p:nvSpPr>
        <p:spPr>
          <a:xfrm>
            <a:off x="798690" y="1384386"/>
            <a:ext cx="49530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event: data received from application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create segment with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seq # is byte-stream number of first data byte in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start timer if not already running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think of timer as for oldest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segment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expiration interval: </a:t>
            </a:r>
            <a:r>
              <a:rPr kumimoji="0" lang="en-US" sz="2400" b="1" i="0" u="none" strike="noStrike" kern="1200" cap="none" spc="0" normalizeH="0" baseline="0" noProof="0" dirty="0" err="1">
                <a:ln>
                  <a:noFill/>
                </a:ln>
                <a:solidFill>
                  <a:prstClr val="black"/>
                </a:solidFill>
                <a:effectLst/>
                <a:uLnTx/>
                <a:uFillTx/>
                <a:latin typeface="Courier New" charset="0"/>
                <a:ea typeface="+mn-ea"/>
                <a:cs typeface="+mn-cs"/>
              </a:rPr>
              <a:t>TimeOutInterval</a:t>
            </a:r>
            <a:r>
              <a:rPr kumimoji="0" lang="en-US" sz="2400" b="0" i="0" u="none" strike="noStrike" kern="1200" cap="none" spc="0" normalizeH="0" baseline="0" noProof="0" dirty="0">
                <a:ln>
                  <a:noFill/>
                </a:ln>
                <a:solidFill>
                  <a:prstClr val="black"/>
                </a:solidFill>
                <a:effectLst/>
                <a:uLnTx/>
                <a:uFillTx/>
                <a:latin typeface="Courier New" charset="0"/>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DA35D0F5-641B-DD43-98AE-2CF2FD980706}"/>
              </a:ext>
            </a:extLst>
          </p:cNvPr>
          <p:cNvSpPr txBox="1">
            <a:spLocks noChangeArrowheads="1"/>
          </p:cNvSpPr>
          <p:nvPr/>
        </p:nvSpPr>
        <p:spPr>
          <a:xfrm>
            <a:off x="6728208" y="1446144"/>
            <a:ext cx="3810000" cy="194310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000" b="0" i="1" u="none" strike="noStrike" kern="1200" cap="none" spc="0" normalizeH="0" baseline="0" noProof="0" dirty="0">
                <a:ln>
                  <a:noFill/>
                </a:ln>
                <a:solidFill>
                  <a:srgbClr val="CC0000"/>
                </a:solidFill>
                <a:effectLst/>
                <a:uLnTx/>
                <a:uFillTx/>
                <a:latin typeface="Calibri" panose="020F0502020204030204"/>
                <a:ea typeface="+mn-ea"/>
                <a:cs typeface="+mn-cs"/>
              </a:rPr>
              <a:t>event: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retransmit segment that caused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8" name="Rectangle 4">
            <a:extLst>
              <a:ext uri="{FF2B5EF4-FFF2-40B4-BE49-F238E27FC236}">
                <a16:creationId xmlns:a16="http://schemas.microsoft.com/office/drawing/2014/main" id="{7626FEA2-2ED1-6640-83D4-E13C73302CE0}"/>
              </a:ext>
            </a:extLst>
          </p:cNvPr>
          <p:cNvSpPr txBox="1">
            <a:spLocks noChangeArrowheads="1"/>
          </p:cNvSpPr>
          <p:nvPr/>
        </p:nvSpPr>
        <p:spPr>
          <a:xfrm>
            <a:off x="6728208" y="3392552"/>
            <a:ext cx="4920453" cy="319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event: ACK received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ACK acknowledges previously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update what is known to be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ACKed</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start timer if there are  still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Slide Number Placeholder 2">
            <a:extLst>
              <a:ext uri="{FF2B5EF4-FFF2-40B4-BE49-F238E27FC236}">
                <a16:creationId xmlns:a16="http://schemas.microsoft.com/office/drawing/2014/main" id="{F7A5BD9A-E49F-7E4D-A1AC-729448A7B15E}"/>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16</a:t>
            </a:fld>
            <a:endParaRPr lang="en-US" dirty="0"/>
          </a:p>
        </p:txBody>
      </p:sp>
    </p:spTree>
    <p:extLst>
      <p:ext uri="{BB962C8B-B14F-4D97-AF65-F5344CB8AC3E}">
        <p14:creationId xmlns:p14="http://schemas.microsoft.com/office/powerpoint/2010/main" val="42207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sender </a:t>
            </a:r>
            <a:r>
              <a:rPr lang="en-US" dirty="0"/>
              <a:t>(simplified)</a:t>
            </a:r>
            <a:endParaRPr lang="en-US" sz="4400" b="0" dirty="0"/>
          </a:p>
        </p:txBody>
      </p:sp>
      <p:sp>
        <p:nvSpPr>
          <p:cNvPr id="3" name="Slide Number Placeholder 2">
            <a:extLst>
              <a:ext uri="{FF2B5EF4-FFF2-40B4-BE49-F238E27FC236}">
                <a16:creationId xmlns:a16="http://schemas.microsoft.com/office/drawing/2014/main" id="{807E4337-A925-084B-B48F-23146A4A73A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
        <p:nvSpPr>
          <p:cNvPr id="33" name="Oval 7">
            <a:extLst>
              <a:ext uri="{FF2B5EF4-FFF2-40B4-BE49-F238E27FC236}">
                <a16:creationId xmlns:a16="http://schemas.microsoft.com/office/drawing/2014/main" id="{AEE49C95-3701-8840-977E-61D904B2CC83}"/>
              </a:ext>
            </a:extLst>
          </p:cNvPr>
          <p:cNvSpPr>
            <a:spLocks noChangeArrowheads="1"/>
          </p:cNvSpPr>
          <p:nvPr/>
        </p:nvSpPr>
        <p:spPr bwMode="auto">
          <a:xfrm>
            <a:off x="5099050" y="2604687"/>
            <a:ext cx="1071562" cy="971550"/>
          </a:xfrm>
          <a:prstGeom prst="ellipse">
            <a:avLst/>
          </a:prstGeom>
          <a:solidFill>
            <a:srgbClr val="000099"/>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4" name="Oval 6">
            <a:extLst>
              <a:ext uri="{FF2B5EF4-FFF2-40B4-BE49-F238E27FC236}">
                <a16:creationId xmlns:a16="http://schemas.microsoft.com/office/drawing/2014/main" id="{4382DF8F-AB7B-5D44-AF4D-18DC3B9D59EA}"/>
              </a:ext>
            </a:extLst>
          </p:cNvPr>
          <p:cNvSpPr>
            <a:spLocks noChangeArrowheads="1"/>
          </p:cNvSpPr>
          <p:nvPr/>
        </p:nvSpPr>
        <p:spPr bwMode="auto">
          <a:xfrm>
            <a:off x="5024437" y="2652312"/>
            <a:ext cx="1071563" cy="97155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 name="Text Box 5">
            <a:extLst>
              <a:ext uri="{FF2B5EF4-FFF2-40B4-BE49-F238E27FC236}">
                <a16:creationId xmlns:a16="http://schemas.microsoft.com/office/drawing/2014/main" id="{9107608A-E6DF-3F4B-BF4B-FFB43090816D}"/>
              </a:ext>
            </a:extLst>
          </p:cNvPr>
          <p:cNvSpPr txBox="1">
            <a:spLocks noChangeArrowheads="1"/>
          </p:cNvSpPr>
          <p:nvPr/>
        </p:nvSpPr>
        <p:spPr bwMode="auto">
          <a:xfrm>
            <a:off x="5108563" y="2655487"/>
            <a:ext cx="889025" cy="9861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wait</a:t>
            </a:r>
          </a:p>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for </a:t>
            </a:r>
          </a:p>
          <a:p>
            <a:pPr marL="0" marR="0" lvl="0" indent="0" algn="ctr" defTabSz="914400" rtl="0" eaLnBrk="0" fontAlgn="base" latinLnBrk="0" hangingPunct="0">
              <a:lnSpc>
                <a:spcPct val="8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event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36" name="Line 8">
            <a:extLst>
              <a:ext uri="{FF2B5EF4-FFF2-40B4-BE49-F238E27FC236}">
                <a16:creationId xmlns:a16="http://schemas.microsoft.com/office/drawing/2014/main" id="{8F3151C2-1919-C44F-BBE7-B56B7FFA5203}"/>
              </a:ext>
            </a:extLst>
          </p:cNvPr>
          <p:cNvSpPr>
            <a:spLocks noChangeShapeType="1"/>
          </p:cNvSpPr>
          <p:nvPr/>
        </p:nvSpPr>
        <p:spPr bwMode="auto">
          <a:xfrm>
            <a:off x="4057650" y="2122087"/>
            <a:ext cx="1071562" cy="688975"/>
          </a:xfrm>
          <a:prstGeom prst="line">
            <a:avLst/>
          </a:prstGeom>
          <a:noFill/>
          <a:ln w="9525">
            <a:solidFill>
              <a:srgbClr val="000000"/>
            </a:solidFill>
            <a:prstDash val="dash"/>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 name="Text Box 9">
            <a:extLst>
              <a:ext uri="{FF2B5EF4-FFF2-40B4-BE49-F238E27FC236}">
                <a16:creationId xmlns:a16="http://schemas.microsoft.com/office/drawing/2014/main" id="{FA7373C1-8C55-7C43-912E-59BC5D56C62B}"/>
              </a:ext>
            </a:extLst>
          </p:cNvPr>
          <p:cNvSpPr txBox="1">
            <a:spLocks noChangeArrowheads="1"/>
          </p:cNvSpPr>
          <p:nvPr/>
        </p:nvSpPr>
        <p:spPr bwMode="auto">
          <a:xfrm>
            <a:off x="2516187" y="2749150"/>
            <a:ext cx="254635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NextSeqNum = InitialSeqNum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SendBase = InitialSeqNum</a:t>
            </a:r>
          </a:p>
        </p:txBody>
      </p:sp>
      <p:sp>
        <p:nvSpPr>
          <p:cNvPr id="38" name="Line 10">
            <a:extLst>
              <a:ext uri="{FF2B5EF4-FFF2-40B4-BE49-F238E27FC236}">
                <a16:creationId xmlns:a16="http://schemas.microsoft.com/office/drawing/2014/main" id="{9EE0499A-1821-9E42-88DA-1FF2FAACADFD}"/>
              </a:ext>
            </a:extLst>
          </p:cNvPr>
          <p:cNvSpPr>
            <a:spLocks noChangeShapeType="1"/>
          </p:cNvSpPr>
          <p:nvPr/>
        </p:nvSpPr>
        <p:spPr bwMode="auto">
          <a:xfrm>
            <a:off x="2619375" y="2763437"/>
            <a:ext cx="2179637"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 name="Text Box 11">
            <a:extLst>
              <a:ext uri="{FF2B5EF4-FFF2-40B4-BE49-F238E27FC236}">
                <a16:creationId xmlns:a16="http://schemas.microsoft.com/office/drawing/2014/main" id="{24B96F0E-7496-184A-B796-2170A0DFDFDD}"/>
              </a:ext>
            </a:extLst>
          </p:cNvPr>
          <p:cNvSpPr txBox="1">
            <a:spLocks noChangeArrowheads="1"/>
          </p:cNvSpPr>
          <p:nvPr/>
        </p:nvSpPr>
        <p:spPr bwMode="auto">
          <a:xfrm>
            <a:off x="3489325" y="2445937"/>
            <a:ext cx="34131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ymbol" charset="0"/>
                <a:ea typeface="ＭＳ Ｐゴシック" charset="0"/>
                <a:cs typeface="+mn-cs"/>
              </a:rPr>
              <a:t>L</a:t>
            </a:r>
          </a:p>
        </p:txBody>
      </p:sp>
      <p:grpSp>
        <p:nvGrpSpPr>
          <p:cNvPr id="44" name="Group 20">
            <a:extLst>
              <a:ext uri="{FF2B5EF4-FFF2-40B4-BE49-F238E27FC236}">
                <a16:creationId xmlns:a16="http://schemas.microsoft.com/office/drawing/2014/main" id="{5DAC0271-9C2B-BF4E-A7E8-B4AF357CB628}"/>
              </a:ext>
            </a:extLst>
          </p:cNvPr>
          <p:cNvGrpSpPr>
            <a:grpSpLocks/>
          </p:cNvGrpSpPr>
          <p:nvPr/>
        </p:nvGrpSpPr>
        <p:grpSpPr bwMode="auto">
          <a:xfrm>
            <a:off x="7007225" y="3280962"/>
            <a:ext cx="3298825" cy="1147763"/>
            <a:chOff x="1270" y="3518"/>
            <a:chExt cx="2078" cy="723"/>
          </a:xfrm>
        </p:grpSpPr>
        <p:sp>
          <p:nvSpPr>
            <p:cNvPr id="45" name="Text Box 16">
              <a:extLst>
                <a:ext uri="{FF2B5EF4-FFF2-40B4-BE49-F238E27FC236}">
                  <a16:creationId xmlns:a16="http://schemas.microsoft.com/office/drawing/2014/main" id="{6AFBB2D7-1C52-B648-9CD4-E49942333FFC}"/>
                </a:ext>
              </a:extLst>
            </p:cNvPr>
            <p:cNvSpPr txBox="1">
              <a:spLocks noChangeArrowheads="1"/>
            </p:cNvSpPr>
            <p:nvPr/>
          </p:nvSpPr>
          <p:spPr bwMode="auto">
            <a:xfrm>
              <a:off x="1275" y="3721"/>
              <a:ext cx="2073" cy="5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retransmit not-yet-</a:t>
              </a:r>
              <a:r>
                <a:rPr kumimoji="0" lang="en-US" sz="1600" b="0" i="0" u="none" strike="noStrike" kern="0" cap="none" spc="0" normalizeH="0" baseline="0" noProof="0" dirty="0" err="1">
                  <a:ln>
                    <a:noFill/>
                  </a:ln>
                  <a:solidFill>
                    <a:srgbClr val="000000"/>
                  </a:solidFill>
                  <a:effectLst/>
                  <a:uLnTx/>
                  <a:uFillTx/>
                  <a:latin typeface="Tahoma" charset="0"/>
                  <a:ea typeface="ＭＳ Ｐゴシック" charset="0"/>
                  <a:cs typeface="+mn-cs"/>
                </a:rPr>
                <a:t>acked</a:t>
              </a: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 segment         	with smallest seq.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start timer</a:t>
              </a:r>
            </a:p>
          </p:txBody>
        </p:sp>
        <p:sp>
          <p:nvSpPr>
            <p:cNvPr id="46" name="Text Box 17">
              <a:extLst>
                <a:ext uri="{FF2B5EF4-FFF2-40B4-BE49-F238E27FC236}">
                  <a16:creationId xmlns:a16="http://schemas.microsoft.com/office/drawing/2014/main" id="{5970790B-FC19-414F-9997-B611A9542BD5}"/>
                </a:ext>
              </a:extLst>
            </p:cNvPr>
            <p:cNvSpPr txBox="1">
              <a:spLocks noChangeArrowheads="1"/>
            </p:cNvSpPr>
            <p:nvPr/>
          </p:nvSpPr>
          <p:spPr bwMode="auto">
            <a:xfrm>
              <a:off x="1270" y="3518"/>
              <a:ext cx="54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timeout</a:t>
              </a:r>
            </a:p>
          </p:txBody>
        </p:sp>
        <p:sp>
          <p:nvSpPr>
            <p:cNvPr id="47" name="Line 18">
              <a:extLst>
                <a:ext uri="{FF2B5EF4-FFF2-40B4-BE49-F238E27FC236}">
                  <a16:creationId xmlns:a16="http://schemas.microsoft.com/office/drawing/2014/main" id="{87A9E4B3-EADE-8342-A00F-5E875E6FCDD7}"/>
                </a:ext>
              </a:extLst>
            </p:cNvPr>
            <p:cNvSpPr>
              <a:spLocks noChangeShapeType="1"/>
            </p:cNvSpPr>
            <p:nvPr/>
          </p:nvSpPr>
          <p:spPr bwMode="auto">
            <a:xfrm>
              <a:off x="1342" y="3741"/>
              <a:ext cx="1881"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48" name="Group 24">
            <a:extLst>
              <a:ext uri="{FF2B5EF4-FFF2-40B4-BE49-F238E27FC236}">
                <a16:creationId xmlns:a16="http://schemas.microsoft.com/office/drawing/2014/main" id="{EE8A5244-EE4F-6A4E-A86A-5AA61738784D}"/>
              </a:ext>
            </a:extLst>
          </p:cNvPr>
          <p:cNvGrpSpPr>
            <a:grpSpLocks/>
          </p:cNvGrpSpPr>
          <p:nvPr/>
        </p:nvGrpSpPr>
        <p:grpSpPr bwMode="auto">
          <a:xfrm>
            <a:off x="3154362" y="4387450"/>
            <a:ext cx="4703763" cy="2181225"/>
            <a:chOff x="678" y="2592"/>
            <a:chExt cx="2963" cy="1374"/>
          </a:xfrm>
        </p:grpSpPr>
        <p:sp>
          <p:nvSpPr>
            <p:cNvPr id="49" name="Text Box 3">
              <a:extLst>
                <a:ext uri="{FF2B5EF4-FFF2-40B4-BE49-F238E27FC236}">
                  <a16:creationId xmlns:a16="http://schemas.microsoft.com/office/drawing/2014/main" id="{860513BA-6810-4647-A5EF-3117915844BA}"/>
                </a:ext>
              </a:extLst>
            </p:cNvPr>
            <p:cNvSpPr txBox="1">
              <a:spLocks noChangeArrowheads="1"/>
            </p:cNvSpPr>
            <p:nvPr/>
          </p:nvSpPr>
          <p:spPr bwMode="auto">
            <a:xfrm>
              <a:off x="678" y="2830"/>
              <a:ext cx="2963" cy="11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if (y &gt; SendBase)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SendBase = y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 SendBase–1: last cumulatively ACKed byte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if (there are currently not-yet-acked segments)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start timer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else stop timer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 </a:t>
              </a:r>
            </a:p>
          </p:txBody>
        </p:sp>
        <p:sp>
          <p:nvSpPr>
            <p:cNvPr id="50" name="Text Box 21">
              <a:extLst>
                <a:ext uri="{FF2B5EF4-FFF2-40B4-BE49-F238E27FC236}">
                  <a16:creationId xmlns:a16="http://schemas.microsoft.com/office/drawing/2014/main" id="{F08FB636-850A-A340-AD2D-3080625A0719}"/>
                </a:ext>
              </a:extLst>
            </p:cNvPr>
            <p:cNvSpPr txBox="1">
              <a:spLocks noChangeArrowheads="1"/>
            </p:cNvSpPr>
            <p:nvPr/>
          </p:nvSpPr>
          <p:spPr bwMode="auto">
            <a:xfrm>
              <a:off x="705" y="2592"/>
              <a:ext cx="220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ACK received, with ACK field value y </a:t>
              </a:r>
            </a:p>
          </p:txBody>
        </p:sp>
        <p:sp>
          <p:nvSpPr>
            <p:cNvPr id="51" name="Line 22">
              <a:extLst>
                <a:ext uri="{FF2B5EF4-FFF2-40B4-BE49-F238E27FC236}">
                  <a16:creationId xmlns:a16="http://schemas.microsoft.com/office/drawing/2014/main" id="{6721EFEB-A8ED-EF45-8839-FF1DAFD19162}"/>
                </a:ext>
              </a:extLst>
            </p:cNvPr>
            <p:cNvSpPr>
              <a:spLocks noChangeShapeType="1"/>
            </p:cNvSpPr>
            <p:nvPr/>
          </p:nvSpPr>
          <p:spPr bwMode="auto">
            <a:xfrm>
              <a:off x="748" y="2815"/>
              <a:ext cx="2078"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4" name="Group 3">
            <a:extLst>
              <a:ext uri="{FF2B5EF4-FFF2-40B4-BE49-F238E27FC236}">
                <a16:creationId xmlns:a16="http://schemas.microsoft.com/office/drawing/2014/main" id="{79B1A741-486C-BF44-8B85-42BB7118DCB9}"/>
              </a:ext>
            </a:extLst>
          </p:cNvPr>
          <p:cNvGrpSpPr/>
          <p:nvPr/>
        </p:nvGrpSpPr>
        <p:grpSpPr>
          <a:xfrm>
            <a:off x="5851525" y="1207687"/>
            <a:ext cx="5207000" cy="1928813"/>
            <a:chOff x="5851525" y="1207687"/>
            <a:chExt cx="5207000" cy="1928813"/>
          </a:xfrm>
        </p:grpSpPr>
        <p:grpSp>
          <p:nvGrpSpPr>
            <p:cNvPr id="40" name="Group 23">
              <a:extLst>
                <a:ext uri="{FF2B5EF4-FFF2-40B4-BE49-F238E27FC236}">
                  <a16:creationId xmlns:a16="http://schemas.microsoft.com/office/drawing/2014/main" id="{B6E6CEF6-4DBB-3B4F-AE17-B6B34791A38D}"/>
                </a:ext>
              </a:extLst>
            </p:cNvPr>
            <p:cNvGrpSpPr>
              <a:grpSpLocks/>
            </p:cNvGrpSpPr>
            <p:nvPr/>
          </p:nvGrpSpPr>
          <p:grpSpPr bwMode="auto">
            <a:xfrm>
              <a:off x="6807200" y="1207687"/>
              <a:ext cx="4251325" cy="1928813"/>
              <a:chOff x="3003" y="1263"/>
              <a:chExt cx="2678" cy="1215"/>
            </a:xfrm>
          </p:grpSpPr>
          <p:sp>
            <p:nvSpPr>
              <p:cNvPr id="41" name="Text Box 12">
                <a:extLst>
                  <a:ext uri="{FF2B5EF4-FFF2-40B4-BE49-F238E27FC236}">
                    <a16:creationId xmlns:a16="http://schemas.microsoft.com/office/drawing/2014/main" id="{7A88DE26-A510-0A4A-B4CC-440285C50910}"/>
                  </a:ext>
                </a:extLst>
              </p:cNvPr>
              <p:cNvSpPr txBox="1">
                <a:spLocks noChangeArrowheads="1"/>
              </p:cNvSpPr>
              <p:nvPr/>
            </p:nvSpPr>
            <p:spPr bwMode="auto">
              <a:xfrm>
                <a:off x="3019" y="1456"/>
                <a:ext cx="2662" cy="10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5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create segment, seq. #: </a:t>
                </a:r>
                <a:r>
                  <a:rPr kumimoji="0" lang="en-US" altLang="en-US" sz="1600" b="0" i="0" u="none" strike="noStrike" kern="0" cap="none" spc="0" normalizeH="0" baseline="0" noProof="0" dirty="0" err="1">
                    <a:ln>
                      <a:noFill/>
                    </a:ln>
                    <a:solidFill>
                      <a:srgbClr val="000000"/>
                    </a:solidFill>
                    <a:effectLst/>
                    <a:uLnTx/>
                    <a:uFillTx/>
                    <a:latin typeface="Tahoma" panose="020B0604030504040204" pitchFamily="34" charset="0"/>
                    <a:ea typeface="ＭＳ Ｐゴシック" panose="020B0600070205080204" pitchFamily="34" charset="-128"/>
                    <a:cs typeface="+mn-cs"/>
                  </a:rPr>
                  <a:t>NextSeqNum</a:t>
                </a:r>
                <a:endPar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a:p>
                <a:pPr marL="0" marR="0" lvl="0" indent="0" algn="l" defTabSz="914400" rtl="0" eaLnBrk="0" fontAlgn="base" latinLnBrk="0" hangingPunct="0">
                  <a:lnSpc>
                    <a:spcPct val="105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pass segment to IP (i.e., </a:t>
                </a:r>
                <a:r>
                  <a:rPr kumimoji="0" lang="ja-JP"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ja-JP"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send</a:t>
                </a:r>
                <a:r>
                  <a:rPr kumimoji="0" lang="ja-JP"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ja-JP"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p>
              <a:p>
                <a:pPr marL="0" marR="0" lvl="0" indent="0" algn="l" defTabSz="914400" rtl="0" eaLnBrk="0" fontAlgn="base" latinLnBrk="0" hangingPunct="0">
                  <a:lnSpc>
                    <a:spcPct val="105000"/>
                  </a:lnSpc>
                  <a:spcBef>
                    <a:spcPct val="0"/>
                  </a:spcBef>
                  <a:spcAft>
                    <a:spcPct val="0"/>
                  </a:spcAft>
                  <a:buClrTx/>
                  <a:buSzTx/>
                  <a:buFontTx/>
                  <a:buNone/>
                  <a:tabLst/>
                  <a:defRPr/>
                </a:pPr>
                <a:r>
                  <a:rPr kumimoji="0" lang="en-US" altLang="en-US" sz="1600" b="0" i="0" u="none" strike="noStrike" kern="0" cap="none" spc="0" normalizeH="0" baseline="0" noProof="0" dirty="0" err="1">
                    <a:ln>
                      <a:noFill/>
                    </a:ln>
                    <a:solidFill>
                      <a:srgbClr val="000000"/>
                    </a:solidFill>
                    <a:effectLst/>
                    <a:uLnTx/>
                    <a:uFillTx/>
                    <a:latin typeface="Tahoma" panose="020B0604030504040204" pitchFamily="34" charset="0"/>
                    <a:ea typeface="ＭＳ Ｐゴシック" panose="020B0600070205080204" pitchFamily="34" charset="-128"/>
                    <a:cs typeface="+mn-cs"/>
                  </a:rPr>
                  <a:t>NextSeqNum</a:t>
                </a: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 = </a:t>
                </a:r>
                <a:r>
                  <a:rPr kumimoji="0" lang="en-US" altLang="en-US" sz="1600" b="0" i="0" u="none" strike="noStrike" kern="0" cap="none" spc="0" normalizeH="0" baseline="0" noProof="0" dirty="0" err="1">
                    <a:ln>
                      <a:noFill/>
                    </a:ln>
                    <a:solidFill>
                      <a:srgbClr val="000000"/>
                    </a:solidFill>
                    <a:effectLst/>
                    <a:uLnTx/>
                    <a:uFillTx/>
                    <a:latin typeface="Tahoma" panose="020B0604030504040204" pitchFamily="34" charset="0"/>
                    <a:ea typeface="ＭＳ Ｐゴシック" panose="020B0600070205080204" pitchFamily="34" charset="-128"/>
                    <a:cs typeface="+mn-cs"/>
                  </a:rPr>
                  <a:t>NextSeqNum</a:t>
                </a: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 + length(data) </a:t>
                </a:r>
              </a:p>
              <a:p>
                <a:pPr marL="0" marR="0" lvl="0" indent="0" algn="l" defTabSz="914400" rtl="0" eaLnBrk="0" fontAlgn="base" latinLnBrk="0" hangingPunct="0">
                  <a:lnSpc>
                    <a:spcPct val="105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if (timer currently not running)</a:t>
                </a:r>
              </a:p>
              <a:p>
                <a:pPr marL="0" marR="0" lvl="0" indent="0" algn="l" defTabSz="914400" rtl="0" eaLnBrk="0" fontAlgn="base" latinLnBrk="0" hangingPunct="0">
                  <a:lnSpc>
                    <a:spcPct val="105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    start timer</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                 </a:t>
                </a:r>
              </a:p>
            </p:txBody>
          </p:sp>
          <p:sp>
            <p:nvSpPr>
              <p:cNvPr id="42" name="Text Box 13">
                <a:extLst>
                  <a:ext uri="{FF2B5EF4-FFF2-40B4-BE49-F238E27FC236}">
                    <a16:creationId xmlns:a16="http://schemas.microsoft.com/office/drawing/2014/main" id="{CEB8FD90-4E39-F042-9DE2-7DF5161F8082}"/>
                  </a:ext>
                </a:extLst>
              </p:cNvPr>
              <p:cNvSpPr txBox="1">
                <a:spLocks noChangeArrowheads="1"/>
              </p:cNvSpPr>
              <p:nvPr/>
            </p:nvSpPr>
            <p:spPr bwMode="auto">
              <a:xfrm>
                <a:off x="3003" y="1263"/>
                <a:ext cx="220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data received from application above</a:t>
                </a:r>
              </a:p>
            </p:txBody>
          </p:sp>
          <p:sp>
            <p:nvSpPr>
              <p:cNvPr id="43" name="Line 15">
                <a:extLst>
                  <a:ext uri="{FF2B5EF4-FFF2-40B4-BE49-F238E27FC236}">
                    <a16:creationId xmlns:a16="http://schemas.microsoft.com/office/drawing/2014/main" id="{56FB6C1C-68FD-F84A-9A69-D2A395C7F8CD}"/>
                  </a:ext>
                </a:extLst>
              </p:cNvPr>
              <p:cNvSpPr>
                <a:spLocks noChangeShapeType="1"/>
              </p:cNvSpPr>
              <p:nvPr/>
            </p:nvSpPr>
            <p:spPr bwMode="auto">
              <a:xfrm>
                <a:off x="3081" y="1490"/>
                <a:ext cx="1743"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52" name="Freeform 26">
              <a:extLst>
                <a:ext uri="{FF2B5EF4-FFF2-40B4-BE49-F238E27FC236}">
                  <a16:creationId xmlns:a16="http://schemas.microsoft.com/office/drawing/2014/main" id="{AA519815-C838-5845-89FD-C86F92C307DE}"/>
                </a:ext>
              </a:extLst>
            </p:cNvPr>
            <p:cNvSpPr>
              <a:spLocks/>
            </p:cNvSpPr>
            <p:nvPr/>
          </p:nvSpPr>
          <p:spPr bwMode="auto">
            <a:xfrm>
              <a:off x="5851525" y="1518837"/>
              <a:ext cx="1254125" cy="1258888"/>
            </a:xfrm>
            <a:custGeom>
              <a:avLst/>
              <a:gdLst>
                <a:gd name="T0" fmla="*/ 2147483647 w 1052"/>
                <a:gd name="T1" fmla="*/ 2147483647 h 990"/>
                <a:gd name="T2" fmla="*/ 2147483647 w 1052"/>
                <a:gd name="T3" fmla="*/ 2147483647 h 990"/>
                <a:gd name="T4" fmla="*/ 2147483647 w 1052"/>
                <a:gd name="T5" fmla="*/ 2147483647 h 990"/>
                <a:gd name="T6" fmla="*/ 0 60000 65536"/>
                <a:gd name="T7" fmla="*/ 0 60000 65536"/>
                <a:gd name="T8" fmla="*/ 0 60000 65536"/>
              </a:gdLst>
              <a:ahLst/>
              <a:cxnLst>
                <a:cxn ang="T6">
                  <a:pos x="T0" y="T1"/>
                </a:cxn>
                <a:cxn ang="T7">
                  <a:pos x="T2" y="T3"/>
                </a:cxn>
                <a:cxn ang="T8">
                  <a:pos x="T4" y="T5"/>
                </a:cxn>
              </a:cxnLst>
              <a:rect l="0" t="0" r="r" b="b"/>
              <a:pathLst>
                <a:path w="1052" h="990">
                  <a:moveTo>
                    <a:pt x="26" y="825"/>
                  </a:moveTo>
                  <a:cubicBezTo>
                    <a:pt x="0" y="569"/>
                    <a:pt x="98" y="0"/>
                    <a:pt x="575" y="386"/>
                  </a:cubicBezTo>
                  <a:cubicBezTo>
                    <a:pt x="1052" y="772"/>
                    <a:pt x="404" y="968"/>
                    <a:pt x="208" y="990"/>
                  </a:cubicBezTo>
                </a:path>
              </a:pathLst>
            </a:custGeom>
            <a:noFill/>
            <a:ln w="1905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53" name="Freeform 27">
            <a:extLst>
              <a:ext uri="{FF2B5EF4-FFF2-40B4-BE49-F238E27FC236}">
                <a16:creationId xmlns:a16="http://schemas.microsoft.com/office/drawing/2014/main" id="{EB1F0479-6BD0-D543-90D5-7AFE90D621A1}"/>
              </a:ext>
            </a:extLst>
          </p:cNvPr>
          <p:cNvSpPr>
            <a:spLocks/>
          </p:cNvSpPr>
          <p:nvPr/>
        </p:nvSpPr>
        <p:spPr bwMode="auto">
          <a:xfrm rot="4468137">
            <a:off x="6174581" y="2991244"/>
            <a:ext cx="1254125" cy="1258887"/>
          </a:xfrm>
          <a:custGeom>
            <a:avLst/>
            <a:gdLst>
              <a:gd name="T0" fmla="*/ 2147483647 w 1052"/>
              <a:gd name="T1" fmla="*/ 2147483647 h 990"/>
              <a:gd name="T2" fmla="*/ 2147483647 w 1052"/>
              <a:gd name="T3" fmla="*/ 2147483647 h 990"/>
              <a:gd name="T4" fmla="*/ 2147483647 w 1052"/>
              <a:gd name="T5" fmla="*/ 2147483647 h 990"/>
              <a:gd name="T6" fmla="*/ 0 60000 65536"/>
              <a:gd name="T7" fmla="*/ 0 60000 65536"/>
              <a:gd name="T8" fmla="*/ 0 60000 65536"/>
            </a:gdLst>
            <a:ahLst/>
            <a:cxnLst>
              <a:cxn ang="T6">
                <a:pos x="T0" y="T1"/>
              </a:cxn>
              <a:cxn ang="T7">
                <a:pos x="T2" y="T3"/>
              </a:cxn>
              <a:cxn ang="T8">
                <a:pos x="T4" y="T5"/>
              </a:cxn>
            </a:cxnLst>
            <a:rect l="0" t="0" r="r" b="b"/>
            <a:pathLst>
              <a:path w="1052" h="990">
                <a:moveTo>
                  <a:pt x="26" y="825"/>
                </a:moveTo>
                <a:cubicBezTo>
                  <a:pt x="0" y="569"/>
                  <a:pt x="98" y="0"/>
                  <a:pt x="575" y="386"/>
                </a:cubicBezTo>
                <a:cubicBezTo>
                  <a:pt x="1052" y="772"/>
                  <a:pt x="404" y="968"/>
                  <a:pt x="208" y="990"/>
                </a:cubicBezTo>
              </a:path>
            </a:pathLst>
          </a:custGeom>
          <a:noFill/>
          <a:ln w="1905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 name="Freeform 28">
            <a:extLst>
              <a:ext uri="{FF2B5EF4-FFF2-40B4-BE49-F238E27FC236}">
                <a16:creationId xmlns:a16="http://schemas.microsoft.com/office/drawing/2014/main" id="{2E63ACF7-EE89-E746-B66A-29ADCFBB70D8}"/>
              </a:ext>
            </a:extLst>
          </p:cNvPr>
          <p:cNvSpPr>
            <a:spLocks/>
          </p:cNvSpPr>
          <p:nvPr/>
        </p:nvSpPr>
        <p:spPr bwMode="auto">
          <a:xfrm rot="10674503">
            <a:off x="4116387" y="3490512"/>
            <a:ext cx="1254125" cy="1258888"/>
          </a:xfrm>
          <a:custGeom>
            <a:avLst/>
            <a:gdLst>
              <a:gd name="T0" fmla="*/ 2147483647 w 1052"/>
              <a:gd name="T1" fmla="*/ 2147483647 h 990"/>
              <a:gd name="T2" fmla="*/ 2147483647 w 1052"/>
              <a:gd name="T3" fmla="*/ 2147483647 h 990"/>
              <a:gd name="T4" fmla="*/ 2147483647 w 1052"/>
              <a:gd name="T5" fmla="*/ 2147483647 h 990"/>
              <a:gd name="T6" fmla="*/ 0 60000 65536"/>
              <a:gd name="T7" fmla="*/ 0 60000 65536"/>
              <a:gd name="T8" fmla="*/ 0 60000 65536"/>
            </a:gdLst>
            <a:ahLst/>
            <a:cxnLst>
              <a:cxn ang="T6">
                <a:pos x="T0" y="T1"/>
              </a:cxn>
              <a:cxn ang="T7">
                <a:pos x="T2" y="T3"/>
              </a:cxn>
              <a:cxn ang="T8">
                <a:pos x="T4" y="T5"/>
              </a:cxn>
            </a:cxnLst>
            <a:rect l="0" t="0" r="r" b="b"/>
            <a:pathLst>
              <a:path w="1052" h="990">
                <a:moveTo>
                  <a:pt x="26" y="825"/>
                </a:moveTo>
                <a:cubicBezTo>
                  <a:pt x="0" y="569"/>
                  <a:pt x="98" y="0"/>
                  <a:pt x="575" y="386"/>
                </a:cubicBezTo>
                <a:cubicBezTo>
                  <a:pt x="1052" y="772"/>
                  <a:pt x="404" y="968"/>
                  <a:pt x="208" y="990"/>
                </a:cubicBezTo>
              </a:path>
            </a:pathLst>
          </a:custGeom>
          <a:noFill/>
          <a:ln w="19050" cap="flat" cmpd="sng">
            <a:solidFill>
              <a:srgbClr val="00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09399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dissolve">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dissolve">
                                      <p:cBhvr>
                                        <p:cTn id="20" dur="500"/>
                                        <p:tgtEl>
                                          <p:spTgt spid="54"/>
                                        </p:tgtEl>
                                      </p:cBhvr>
                                    </p:animEffect>
                                  </p:childTnLst>
                                </p:cTn>
                              </p:par>
                              <p:par>
                                <p:cTn id="21" presetID="9"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dissolve">
                                      <p:cBhvr>
                                        <p:cTn id="23"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Receiver: ACK generation </a:t>
            </a:r>
            <a:r>
              <a:rPr lang="en-US" sz="2400" b="0" dirty="0"/>
              <a:t>[RFC 5681]</a:t>
            </a:r>
            <a:endParaRPr lang="en-US" sz="4400" b="0" dirty="0"/>
          </a:p>
        </p:txBody>
      </p:sp>
      <p:sp>
        <p:nvSpPr>
          <p:cNvPr id="43" name="Text Box 3">
            <a:extLst>
              <a:ext uri="{FF2B5EF4-FFF2-40B4-BE49-F238E27FC236}">
                <a16:creationId xmlns:a16="http://schemas.microsoft.com/office/drawing/2014/main" id="{0C54E9E4-D2A0-C64E-B652-DCC0E63DDD71}"/>
              </a:ext>
            </a:extLst>
          </p:cNvPr>
          <p:cNvSpPr txBox="1">
            <a:spLocks noChangeArrowheads="1"/>
          </p:cNvSpPr>
          <p:nvPr/>
        </p:nvSpPr>
        <p:spPr bwMode="auto">
          <a:xfrm>
            <a:off x="2143953" y="1439289"/>
            <a:ext cx="3496406"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already </a:t>
            </a:r>
            <a:r>
              <a:rPr kumimoji="0" lang="en-US" sz="2000" b="0" i="0" u="none" strike="noStrike" kern="1200" cap="none" spc="0" normalizeH="0" baseline="0" noProof="0" dirty="0" err="1">
                <a:ln>
                  <a:noFill/>
                </a:ln>
                <a:solidFill>
                  <a:prstClr val="black"/>
                </a:solidFill>
                <a:effectLst/>
                <a:uLnTx/>
                <a:uFillTx/>
                <a:latin typeface="Calibri" panose="020F0502020204030204"/>
                <a:ea typeface="ＭＳ Ｐゴシック" charset="0"/>
                <a:cs typeface="+mn-cs"/>
              </a:rPr>
              <a:t>ACKed</a:t>
            </a: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segment that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partially or completely fills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a16="http://schemas.microsoft.com/office/drawing/2014/main" id="{7D1A8937-7497-E947-B481-036DB6905786}"/>
              </a:ext>
            </a:extLst>
          </p:cNvPr>
          <p:cNvSpPr txBox="1">
            <a:spLocks noChangeArrowheads="1"/>
          </p:cNvSpPr>
          <p:nvPr/>
        </p:nvSpPr>
        <p:spPr bwMode="auto">
          <a:xfrm>
            <a:off x="5906328" y="1429764"/>
            <a:ext cx="4189545"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single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dirty="0" err="1">
                <a:ln>
                  <a:noFill/>
                </a:ln>
                <a:solidFill>
                  <a:prstClr val="black"/>
                </a:solidFill>
                <a:effectLst/>
                <a:uLnTx/>
                <a:uFillTx/>
                <a:latin typeface="Calibri" panose="020F0502020204030204"/>
                <a:ea typeface="ＭＳ Ｐゴシック" charset="0"/>
                <a:cs typeface="+mn-cs"/>
              </a:rPr>
              <a:t>ACKing</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 send ACK, provided that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starts at lower end of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5" name="Line 9">
            <a:extLst>
              <a:ext uri="{FF2B5EF4-FFF2-40B4-BE49-F238E27FC236}">
                <a16:creationId xmlns:a16="http://schemas.microsoft.com/office/drawing/2014/main" id="{B5C333E2-4347-8B41-A67B-31280E7B23CD}"/>
              </a:ext>
            </a:extLst>
          </p:cNvPr>
          <p:cNvSpPr>
            <a:spLocks noChangeShapeType="1"/>
          </p:cNvSpPr>
          <p:nvPr/>
        </p:nvSpPr>
        <p:spPr bwMode="auto">
          <a:xfrm>
            <a:off x="5715828" y="1590101"/>
            <a:ext cx="0" cy="4352925"/>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6" name="Line 11">
            <a:extLst>
              <a:ext uri="{FF2B5EF4-FFF2-40B4-BE49-F238E27FC236}">
                <a16:creationId xmlns:a16="http://schemas.microsoft.com/office/drawing/2014/main" id="{A3C87D27-55A1-0740-A388-14FABFDCAECD}"/>
              </a:ext>
            </a:extLst>
          </p:cNvPr>
          <p:cNvSpPr>
            <a:spLocks noChangeShapeType="1"/>
          </p:cNvSpPr>
          <p:nvPr/>
        </p:nvSpPr>
        <p:spPr bwMode="auto">
          <a:xfrm>
            <a:off x="2159828" y="20298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7" name="Line 12">
            <a:extLst>
              <a:ext uri="{FF2B5EF4-FFF2-40B4-BE49-F238E27FC236}">
                <a16:creationId xmlns:a16="http://schemas.microsoft.com/office/drawing/2014/main" id="{BAEE28BF-45B4-7B4F-8643-BEFCF1817DB3}"/>
              </a:ext>
            </a:extLst>
          </p:cNvPr>
          <p:cNvSpPr>
            <a:spLocks noChangeShapeType="1"/>
          </p:cNvSpPr>
          <p:nvPr/>
        </p:nvSpPr>
        <p:spPr bwMode="auto">
          <a:xfrm>
            <a:off x="2143953" y="30839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8" name="Line 13">
            <a:extLst>
              <a:ext uri="{FF2B5EF4-FFF2-40B4-BE49-F238E27FC236}">
                <a16:creationId xmlns:a16="http://schemas.microsoft.com/office/drawing/2014/main" id="{497F621D-E3C3-D549-BCDE-B1C658BA2FF8}"/>
              </a:ext>
            </a:extLst>
          </p:cNvPr>
          <p:cNvSpPr>
            <a:spLocks noChangeShapeType="1"/>
          </p:cNvSpPr>
          <p:nvPr/>
        </p:nvSpPr>
        <p:spPr bwMode="auto">
          <a:xfrm>
            <a:off x="2161416" y="4182489"/>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9" name="Line 14">
            <a:extLst>
              <a:ext uri="{FF2B5EF4-FFF2-40B4-BE49-F238E27FC236}">
                <a16:creationId xmlns:a16="http://schemas.microsoft.com/office/drawing/2014/main" id="{B5CA7B9A-CEFE-9440-989C-72777EDC3F97}"/>
              </a:ext>
            </a:extLst>
          </p:cNvPr>
          <p:cNvSpPr>
            <a:spLocks noChangeShapeType="1"/>
          </p:cNvSpPr>
          <p:nvPr/>
        </p:nvSpPr>
        <p:spPr bwMode="auto">
          <a:xfrm>
            <a:off x="2155066" y="5271514"/>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a16="http://schemas.microsoft.com/office/drawing/2014/main" id="{446007AE-16BF-5641-9533-FDFCED5467B7}"/>
              </a:ext>
            </a:extLst>
          </p:cNvPr>
          <p:cNvSpPr/>
          <p:nvPr/>
        </p:nvSpPr>
        <p:spPr>
          <a:xfrm>
            <a:off x="2141951" y="2079321"/>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4788DE70-9425-C941-B687-5CDA29AFB818}"/>
              </a:ext>
            </a:extLst>
          </p:cNvPr>
          <p:cNvSpPr/>
          <p:nvPr/>
        </p:nvSpPr>
        <p:spPr>
          <a:xfrm>
            <a:off x="2006253" y="3158647"/>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8A265DF2-3FEE-3D4C-9E18-1D8A86817D23}"/>
              </a:ext>
            </a:extLst>
          </p:cNvPr>
          <p:cNvSpPr/>
          <p:nvPr/>
        </p:nvSpPr>
        <p:spPr>
          <a:xfrm>
            <a:off x="2196231" y="4237973"/>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03861685-9E67-3541-901D-AC152EC9F9C7}"/>
              </a:ext>
            </a:extLst>
          </p:cNvPr>
          <p:cNvSpPr/>
          <p:nvPr/>
        </p:nvSpPr>
        <p:spPr>
          <a:xfrm>
            <a:off x="2246335" y="5340264"/>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Slide Number Placeholder 2">
            <a:extLst>
              <a:ext uri="{FF2B5EF4-FFF2-40B4-BE49-F238E27FC236}">
                <a16:creationId xmlns:a16="http://schemas.microsoft.com/office/drawing/2014/main" id="{340791B0-4154-D14E-9DBD-0157764BBAE9}"/>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18</a:t>
            </a:fld>
            <a:endParaRPr lang="en-US" dirty="0"/>
          </a:p>
        </p:txBody>
      </p:sp>
    </p:spTree>
    <p:extLst>
      <p:ext uri="{BB962C8B-B14F-4D97-AF65-F5344CB8AC3E}">
        <p14:creationId xmlns:p14="http://schemas.microsoft.com/office/powerpoint/2010/main" val="177131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2236856" y="5873422"/>
            <a:ext cx="19224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970406"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1636781"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2032069"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2011431"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4438719"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2019369"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857569"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2008256"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1638369"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95603" y="4111297"/>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err="1">
                  <a:ln>
                    <a:noFill/>
                  </a:ln>
                  <a:solidFill>
                    <a:srgbClr val="000000"/>
                  </a:solidFill>
                  <a:effectLst/>
                  <a:uLnTx/>
                  <a:uFillTx/>
                  <a:latin typeface="Tahoma" charset="0"/>
                  <a:ea typeface="ＭＳ Ｐゴシック" charset="0"/>
                  <a:cs typeface="+mn-cs"/>
                </a:rPr>
                <a:t>SendBase</a:t>
              </a: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1601856"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4179956"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9" name="TextBox 18">
            <a:extLst>
              <a:ext uri="{FF2B5EF4-FFF2-40B4-BE49-F238E27FC236}">
                <a16:creationId xmlns:a16="http://schemas.microsoft.com/office/drawing/2014/main" id="{8C70D25B-261A-724E-991C-E91D345300FB}"/>
              </a:ext>
            </a:extLst>
          </p:cNvPr>
          <p:cNvSpPr txBox="1"/>
          <p:nvPr/>
        </p:nvSpPr>
        <p:spPr>
          <a:xfrm>
            <a:off x="9973410" y="4508500"/>
            <a:ext cx="1591398" cy="5355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send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ACK for 120</a:t>
            </a:r>
          </a:p>
        </p:txBody>
      </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19</a:t>
            </a:fld>
            <a:endParaRPr lang="en-US" dirty="0"/>
          </a:p>
        </p:txBody>
      </p:sp>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right)">
                                      <p:cBhvr>
                                        <p:cTn id="33" dur="500"/>
                                        <p:tgtEl>
                                          <p:spTgt spid="12"/>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par>
                          <p:cTn id="47" fill="hold">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childTnLst>
                          </p:cTn>
                        </p:par>
                        <p:par>
                          <p:cTn id="51" fill="hold">
                            <p:stCondLst>
                              <p:cond delay="1500"/>
                            </p:stCondLst>
                            <p:childTnLst>
                              <p:par>
                                <p:cTn id="52" presetID="22" presetClass="entr" presetSubtype="2"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right)">
                                      <p:cBhvr>
                                        <p:cTn id="54" dur="500"/>
                                        <p:tgtEl>
                                          <p:spTgt spid="15"/>
                                        </p:tgtEl>
                                      </p:cBhvr>
                                    </p:animEffect>
                                  </p:childTnLst>
                                </p:cTn>
                              </p:par>
                            </p:childTnLst>
                          </p:cTn>
                        </p:par>
                        <p:par>
                          <p:cTn id="55" fill="hold">
                            <p:stCondLst>
                              <p:cond delay="2000"/>
                            </p:stCondLst>
                            <p:childTnLst>
                              <p:par>
                                <p:cTn id="56" presetID="9" presetClass="entr" presetSubtype="0" fill="hold" grpId="0" nodeType="afterEffect">
                                  <p:stCondLst>
                                    <p:cond delay="0"/>
                                  </p:stCondLst>
                                  <p:childTnLst>
                                    <p:set>
                                      <p:cBhvr>
                                        <p:cTn id="57" dur="1" fill="hold">
                                          <p:stCondLst>
                                            <p:cond delay="0"/>
                                          </p:stCondLst>
                                        </p:cTn>
                                        <p:tgtEl>
                                          <p:spTgt spid="229"/>
                                        </p:tgtEl>
                                        <p:attrNameLst>
                                          <p:attrName>style.visibility</p:attrName>
                                        </p:attrNameLst>
                                      </p:cBhvr>
                                      <p:to>
                                        <p:strVal val="visible"/>
                                      </p:to>
                                    </p:set>
                                    <p:animEffect transition="in" filter="dissolve">
                                      <p:cBhvr>
                                        <p:cTn id="58"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68711" y="259345"/>
            <a:ext cx="10515600" cy="894622"/>
          </a:xfrm>
        </p:spPr>
        <p:txBody>
          <a:bodyPr>
            <a:normAutofit/>
          </a:bodyPr>
          <a:lstStyle/>
          <a:p>
            <a:r>
              <a:rPr lang="en-US" sz="4800" dirty="0">
                <a:cs typeface="Calibri" panose="020F0502020204030204" pitchFamily="34" charset="0"/>
              </a:rPr>
              <a:t>Two principal Internet transport protocols</a:t>
            </a:r>
            <a:endParaRPr lang="en-US" sz="4800" dirty="0"/>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7" name="Text Box 580">
            <a:extLst>
              <a:ext uri="{FF2B5EF4-FFF2-40B4-BE49-F238E27FC236}">
                <a16:creationId xmlns:a16="http://schemas.microsoft.com/office/drawing/2014/main" id="{4FAF1075-A726-A74C-A102-E55EF3041A0B}"/>
              </a:ext>
            </a:extLst>
          </p:cNvPr>
          <p:cNvSpPr txBox="1">
            <a:spLocks noChangeArrowheads="1"/>
          </p:cNvSpPr>
          <p:nvPr/>
        </p:nvSpPr>
        <p:spPr bwMode="auto">
          <a:xfrm>
            <a:off x="7330835" y="4191922"/>
            <a:ext cx="1955646" cy="26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home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TextBox 41">
            <a:extLst>
              <a:ext uri="{FF2B5EF4-FFF2-40B4-BE49-F238E27FC236}">
                <a16:creationId xmlns:a16="http://schemas.microsoft.com/office/drawing/2014/main" id="{ED05228A-100C-D643-BB8E-545E51741FBA}"/>
              </a:ext>
            </a:extLst>
          </p:cNvPr>
          <p:cNvSpPr txBox="1"/>
          <p:nvPr/>
        </p:nvSpPr>
        <p:spPr>
          <a:xfrm>
            <a:off x="8766162" y="3447919"/>
            <a:ext cx="1040639" cy="48013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local or regional ISP</a:t>
            </a: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sp>
        <p:nvSpPr>
          <p:cNvPr id="44" name="TextBox 43">
            <a:extLst>
              <a:ext uri="{FF2B5EF4-FFF2-40B4-BE49-F238E27FC236}">
                <a16:creationId xmlns:a16="http://schemas.microsoft.com/office/drawing/2014/main" id="{75188F4C-A928-8F4F-9205-FD6C4D77CC8D}"/>
              </a:ext>
            </a:extLst>
          </p:cNvPr>
          <p:cNvSpPr txBox="1"/>
          <p:nvPr/>
        </p:nvSpPr>
        <p:spPr>
          <a:xfrm>
            <a:off x="10063018" y="4228248"/>
            <a:ext cx="843051" cy="6740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content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provider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6" name="Group 55">
            <a:extLst>
              <a:ext uri="{FF2B5EF4-FFF2-40B4-BE49-F238E27FC236}">
                <a16:creationId xmlns:a16="http://schemas.microsoft.com/office/drawing/2014/main" id="{CCC39A38-643E-1841-84E4-48B68DB2ED03}"/>
              </a:ext>
            </a:extLst>
          </p:cNvPr>
          <p:cNvGrpSpPr/>
          <p:nvPr/>
        </p:nvGrpSpPr>
        <p:grpSpPr>
          <a:xfrm>
            <a:off x="7562238" y="2127325"/>
            <a:ext cx="3578867" cy="3640283"/>
            <a:chOff x="7562238" y="2127325"/>
            <a:chExt cx="3578867" cy="3640283"/>
          </a:xfrm>
        </p:grpSpPr>
        <p:grpSp>
          <p:nvGrpSpPr>
            <p:cNvPr id="57" name="Group 56">
              <a:extLst>
                <a:ext uri="{FF2B5EF4-FFF2-40B4-BE49-F238E27FC236}">
                  <a16:creationId xmlns:a16="http://schemas.microsoft.com/office/drawing/2014/main" id="{479EF77B-B7F5-D441-A37D-7AC14D43B519}"/>
                </a:ext>
              </a:extLst>
            </p:cNvPr>
            <p:cNvGrpSpPr/>
            <p:nvPr/>
          </p:nvGrpSpPr>
          <p:grpSpPr>
            <a:xfrm>
              <a:off x="7857253" y="2127325"/>
              <a:ext cx="3283852" cy="3640283"/>
              <a:chOff x="7881336" y="2104198"/>
              <a:chExt cx="3283852" cy="3640283"/>
            </a:xfrm>
          </p:grpSpPr>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13" name="Group 112">
            <a:extLst>
              <a:ext uri="{FF2B5EF4-FFF2-40B4-BE49-F238E27FC236}">
                <a16:creationId xmlns:a16="http://schemas.microsoft.com/office/drawing/2014/main" id="{827C4B55-0BAE-0949-8777-F3099C171813}"/>
              </a:ext>
            </a:extLst>
          </p:cNvPr>
          <p:cNvGrpSpPr/>
          <p:nvPr/>
        </p:nvGrpSpPr>
        <p:grpSpPr>
          <a:xfrm>
            <a:off x="9849365" y="5339037"/>
            <a:ext cx="309740" cy="190838"/>
            <a:chOff x="3668110" y="2448910"/>
            <a:chExt cx="3794234" cy="2165130"/>
          </a:xfrm>
        </p:grpSpPr>
        <p:sp>
          <p:nvSpPr>
            <p:cNvPr id="114" name="Rectangle 113">
              <a:extLst>
                <a:ext uri="{FF2B5EF4-FFF2-40B4-BE49-F238E27FC236}">
                  <a16:creationId xmlns:a16="http://schemas.microsoft.com/office/drawing/2014/main" id="{CEC32CAA-AFF2-A34D-8E74-D6E2F0308798}"/>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Freeform 114">
              <a:extLst>
                <a:ext uri="{FF2B5EF4-FFF2-40B4-BE49-F238E27FC236}">
                  <a16:creationId xmlns:a16="http://schemas.microsoft.com/office/drawing/2014/main" id="{A1675819-8BAA-AB4F-BBAA-A405C6E76216}"/>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73F9E373-4875-744C-970D-E5EB77A5E340}"/>
                </a:ext>
              </a:extLst>
            </p:cNvPr>
            <p:cNvGrpSpPr/>
            <p:nvPr/>
          </p:nvGrpSpPr>
          <p:grpSpPr>
            <a:xfrm>
              <a:off x="3941378" y="2603243"/>
              <a:ext cx="3202061" cy="1066110"/>
              <a:chOff x="7939341" y="3037317"/>
              <a:chExt cx="897649" cy="353919"/>
            </a:xfrm>
          </p:grpSpPr>
          <p:sp>
            <p:nvSpPr>
              <p:cNvPr id="117" name="Freeform 116">
                <a:extLst>
                  <a:ext uri="{FF2B5EF4-FFF2-40B4-BE49-F238E27FC236}">
                    <a16:creationId xmlns:a16="http://schemas.microsoft.com/office/drawing/2014/main" id="{FFDA189D-222C-1443-856D-7A608CA88C95}"/>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8" name="Freeform 117">
                <a:extLst>
                  <a:ext uri="{FF2B5EF4-FFF2-40B4-BE49-F238E27FC236}">
                    <a16:creationId xmlns:a16="http://schemas.microsoft.com/office/drawing/2014/main" id="{642BB264-137D-E643-AE9B-8AA6D9E21B0C}"/>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9" name="Freeform 118">
                <a:extLst>
                  <a:ext uri="{FF2B5EF4-FFF2-40B4-BE49-F238E27FC236}">
                    <a16:creationId xmlns:a16="http://schemas.microsoft.com/office/drawing/2014/main" id="{786FF02A-1562-3745-ABB9-0D40C7DEF61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Freeform 119">
                <a:extLst>
                  <a:ext uri="{FF2B5EF4-FFF2-40B4-BE49-F238E27FC236}">
                    <a16:creationId xmlns:a16="http://schemas.microsoft.com/office/drawing/2014/main" id="{DEC12CCB-8331-9F49-BF6A-94DF11B7CB19}"/>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520" y="5194433"/>
            <a:ext cx="309740" cy="190838"/>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087182" y="4159591"/>
              <a:ext cx="489839" cy="451816"/>
              <a:chOff x="5103720" y="2693365"/>
              <a:chExt cx="611650" cy="414788"/>
            </a:xfrm>
          </p:grpSpPr>
          <p:cxnSp>
            <p:nvCxnSpPr>
              <p:cNvPr id="318" name="Straight Connector 317">
                <a:extLst>
                  <a:ext uri="{FF2B5EF4-FFF2-40B4-BE49-F238E27FC236}">
                    <a16:creationId xmlns:a16="http://schemas.microsoft.com/office/drawing/2014/main" id="{8983DA81-C479-F849-AB06-EDCD924EF8B3}"/>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44" name="Rectangle 443">
            <a:extLst>
              <a:ext uri="{FF2B5EF4-FFF2-40B4-BE49-F238E27FC236}">
                <a16:creationId xmlns:a16="http://schemas.microsoft.com/office/drawing/2014/main" id="{C47118FD-7A98-6943-B3A3-B578E5FB9F06}"/>
              </a:ext>
            </a:extLst>
          </p:cNvPr>
          <p:cNvSpPr/>
          <p:nvPr/>
        </p:nvSpPr>
        <p:spPr>
          <a:xfrm>
            <a:off x="6539916" y="1365914"/>
            <a:ext cx="5359400" cy="4954628"/>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49" name="Oval 448">
            <a:extLst>
              <a:ext uri="{FF2B5EF4-FFF2-40B4-BE49-F238E27FC236}">
                <a16:creationId xmlns:a16="http://schemas.microsoft.com/office/drawing/2014/main" id="{D57ABF6C-635D-8547-9D46-7AFB160876AA}"/>
              </a:ext>
            </a:extLst>
          </p:cNvPr>
          <p:cNvSpPr/>
          <p:nvPr/>
        </p:nvSpPr>
        <p:spPr>
          <a:xfrm>
            <a:off x="7680324" y="1814171"/>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0" name="Oval 449">
            <a:extLst>
              <a:ext uri="{FF2B5EF4-FFF2-40B4-BE49-F238E27FC236}">
                <a16:creationId xmlns:a16="http://schemas.microsoft.com/office/drawing/2014/main" id="{2895CDC0-6EA0-564A-AFB6-E1E735A44F41}"/>
              </a:ext>
            </a:extLst>
          </p:cNvPr>
          <p:cNvSpPr/>
          <p:nvPr/>
        </p:nvSpPr>
        <p:spPr>
          <a:xfrm>
            <a:off x="9823450" y="5554772"/>
            <a:ext cx="612303" cy="51006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3" name="Freeform 917">
            <a:extLst>
              <a:ext uri="{FF2B5EF4-FFF2-40B4-BE49-F238E27FC236}">
                <a16:creationId xmlns:a16="http://schemas.microsoft.com/office/drawing/2014/main" id="{ADACC4C8-123A-0642-ADC2-DC6E1D927429}"/>
              </a:ext>
            </a:extLst>
          </p:cNvPr>
          <p:cNvSpPr>
            <a:spLocks/>
          </p:cNvSpPr>
          <p:nvPr/>
        </p:nvSpPr>
        <p:spPr bwMode="auto">
          <a:xfrm>
            <a:off x="8005845" y="1190714"/>
            <a:ext cx="304800" cy="942975"/>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6CFEE881-E73C-8C4D-A5ED-9848E08F428B}"/>
              </a:ext>
            </a:extLst>
          </p:cNvPr>
          <p:cNvGrpSpPr/>
          <p:nvPr/>
        </p:nvGrpSpPr>
        <p:grpSpPr>
          <a:xfrm>
            <a:off x="10288915" y="4742972"/>
            <a:ext cx="880622" cy="861812"/>
            <a:chOff x="10288915" y="4742972"/>
            <a:chExt cx="880622" cy="861812"/>
          </a:xfrm>
        </p:grpSpPr>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88915"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65" name="Rectangle 227">
              <a:extLst>
                <a:ext uri="{FF2B5EF4-FFF2-40B4-BE49-F238E27FC236}">
                  <a16:creationId xmlns:a16="http://schemas.microsoft.com/office/drawing/2014/main" id="{DDE0D48B-5AA6-5340-937B-33FE1BA44B20}"/>
                </a:ext>
              </a:extLst>
            </p:cNvPr>
            <p:cNvSpPr>
              <a:spLocks noChangeArrowheads="1"/>
            </p:cNvSpPr>
            <p:nvPr/>
          </p:nvSpPr>
          <p:spPr bwMode="auto">
            <a:xfrm>
              <a:off x="10452186" y="4753064"/>
              <a:ext cx="676276" cy="776288"/>
            </a:xfrm>
            <a:prstGeom prst="rect">
              <a:avLst/>
            </a:prstGeom>
            <a:solidFill>
              <a:srgbClr val="0000A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6" name="Rectangle 228">
              <a:extLst>
                <a:ext uri="{FF2B5EF4-FFF2-40B4-BE49-F238E27FC236}">
                  <a16:creationId xmlns:a16="http://schemas.microsoft.com/office/drawing/2014/main" id="{AEBD2839-8A70-0849-9413-EA386C5B0A76}"/>
                </a:ext>
              </a:extLst>
            </p:cNvPr>
            <p:cNvSpPr>
              <a:spLocks noChangeArrowheads="1"/>
            </p:cNvSpPr>
            <p:nvPr/>
          </p:nvSpPr>
          <p:spPr bwMode="auto">
            <a:xfrm>
              <a:off x="10418848" y="4776877"/>
              <a:ext cx="690563" cy="800100"/>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7" name="Rectangle 229">
              <a:extLst>
                <a:ext uri="{FF2B5EF4-FFF2-40B4-BE49-F238E27FC236}">
                  <a16:creationId xmlns:a16="http://schemas.microsoft.com/office/drawing/2014/main" id="{66D99AF7-74D7-B440-A1E0-2DC5D0A5EFA3}"/>
                </a:ext>
              </a:extLst>
            </p:cNvPr>
            <p:cNvSpPr>
              <a:spLocks noChangeArrowheads="1"/>
            </p:cNvSpPr>
            <p:nvPr/>
          </p:nvSpPr>
          <p:spPr bwMode="auto">
            <a:xfrm>
              <a:off x="10425991" y="4930726"/>
              <a:ext cx="676276" cy="18666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8" name="Text Box 230">
              <a:extLst>
                <a:ext uri="{FF2B5EF4-FFF2-40B4-BE49-F238E27FC236}">
                  <a16:creationId xmlns:a16="http://schemas.microsoft.com/office/drawing/2014/main" id="{0C785C80-53AC-EA4E-992A-05BE1EFF5EBC}"/>
                </a:ext>
              </a:extLst>
            </p:cNvPr>
            <p:cNvSpPr txBox="1">
              <a:spLocks noChangeArrowheads="1"/>
            </p:cNvSpPr>
            <p:nvPr/>
          </p:nvSpPr>
          <p:spPr bwMode="auto">
            <a:xfrm>
              <a:off x="10355149" y="4742972"/>
              <a:ext cx="8143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 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9" name="Line 231">
              <a:extLst>
                <a:ext uri="{FF2B5EF4-FFF2-40B4-BE49-F238E27FC236}">
                  <a16:creationId xmlns:a16="http://schemas.microsoft.com/office/drawing/2014/main" id="{444422FC-4C08-2E49-AD0C-394B62D1B370}"/>
                </a:ext>
              </a:extLst>
            </p:cNvPr>
            <p:cNvSpPr>
              <a:spLocks noChangeShapeType="1"/>
            </p:cNvSpPr>
            <p:nvPr/>
          </p:nvSpPr>
          <p:spPr bwMode="auto">
            <a:xfrm>
              <a:off x="10418848" y="5119777"/>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0" name="Line 232">
              <a:extLst>
                <a:ext uri="{FF2B5EF4-FFF2-40B4-BE49-F238E27FC236}">
                  <a16:creationId xmlns:a16="http://schemas.microsoft.com/office/drawing/2014/main" id="{D3DF9882-BA24-4148-9227-6803DB03F930}"/>
                </a:ext>
              </a:extLst>
            </p:cNvPr>
            <p:cNvSpPr>
              <a:spLocks noChangeShapeType="1"/>
            </p:cNvSpPr>
            <p:nvPr/>
          </p:nvSpPr>
          <p:spPr bwMode="auto">
            <a:xfrm>
              <a:off x="10428373" y="5257889"/>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1" name="Line 233">
              <a:extLst>
                <a:ext uri="{FF2B5EF4-FFF2-40B4-BE49-F238E27FC236}">
                  <a16:creationId xmlns:a16="http://schemas.microsoft.com/office/drawing/2014/main" id="{238E9799-3D8B-F54E-BFBB-FE1237FADF63}"/>
                </a:ext>
              </a:extLst>
            </p:cNvPr>
            <p:cNvSpPr>
              <a:spLocks noChangeShapeType="1"/>
            </p:cNvSpPr>
            <p:nvPr/>
          </p:nvSpPr>
          <p:spPr bwMode="auto">
            <a:xfrm>
              <a:off x="10428373" y="5396002"/>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472" name="Freeform 917">
            <a:extLst>
              <a:ext uri="{FF2B5EF4-FFF2-40B4-BE49-F238E27FC236}">
                <a16:creationId xmlns:a16="http://schemas.microsoft.com/office/drawing/2014/main" id="{831FA212-BCFB-1F40-96A0-1C871E9EF3AB}"/>
              </a:ext>
            </a:extLst>
          </p:cNvPr>
          <p:cNvSpPr>
            <a:spLocks/>
          </p:cNvSpPr>
          <p:nvPr/>
        </p:nvSpPr>
        <p:spPr bwMode="auto">
          <a:xfrm>
            <a:off x="10104523" y="4775289"/>
            <a:ext cx="304800" cy="942975"/>
          </a:xfrm>
          <a:custGeom>
            <a:avLst/>
            <a:gdLst>
              <a:gd name="T0" fmla="*/ 0 w 192"/>
              <a:gd name="T1" fmla="*/ 594 h 594"/>
              <a:gd name="T2" fmla="*/ 192 w 192"/>
              <a:gd name="T3" fmla="*/ 0 h 594"/>
              <a:gd name="T4" fmla="*/ 192 w 192"/>
              <a:gd name="T5" fmla="*/ 515 h 594"/>
              <a:gd name="T6" fmla="*/ 0 w 192"/>
              <a:gd name="T7" fmla="*/ 594 h 594"/>
              <a:gd name="T8" fmla="*/ 0 60000 65536"/>
              <a:gd name="T9" fmla="*/ 0 60000 65536"/>
              <a:gd name="T10" fmla="*/ 0 60000 65536"/>
              <a:gd name="T11" fmla="*/ 0 60000 65536"/>
              <a:gd name="T12" fmla="*/ 0 w 192"/>
              <a:gd name="T13" fmla="*/ 0 h 594"/>
              <a:gd name="T14" fmla="*/ 192 w 192"/>
              <a:gd name="T15" fmla="*/ 594 h 594"/>
            </a:gdLst>
            <a:ahLst/>
            <a:cxnLst>
              <a:cxn ang="T8">
                <a:pos x="T0" y="T1"/>
              </a:cxn>
              <a:cxn ang="T9">
                <a:pos x="T2" y="T3"/>
              </a:cxn>
              <a:cxn ang="T10">
                <a:pos x="T4" y="T5"/>
              </a:cxn>
              <a:cxn ang="T11">
                <a:pos x="T6" y="T7"/>
              </a:cxn>
            </a:cxnLst>
            <a:rect l="T12" t="T13" r="T14" b="T15"/>
            <a:pathLst>
              <a:path w="192" h="594">
                <a:moveTo>
                  <a:pt x="0" y="594"/>
                </a:moveTo>
                <a:lnTo>
                  <a:pt x="192" y="0"/>
                </a:lnTo>
                <a:lnTo>
                  <a:pt x="192" y="515"/>
                </a:lnTo>
                <a:lnTo>
                  <a:pt x="0" y="594"/>
                </a:lnTo>
                <a:close/>
              </a:path>
            </a:pathLst>
          </a:custGeom>
          <a:gradFill rotWithShape="1">
            <a:gsLst>
              <a:gs pos="0">
                <a:schemeClr val="bg1"/>
              </a:gs>
              <a:gs pos="100000">
                <a:srgbClr val="CC000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8" name="Group 7">
            <a:extLst>
              <a:ext uri="{FF2B5EF4-FFF2-40B4-BE49-F238E27FC236}">
                <a16:creationId xmlns:a16="http://schemas.microsoft.com/office/drawing/2014/main" id="{677610FF-4F61-2C4A-A861-FC0ED9C69928}"/>
              </a:ext>
            </a:extLst>
          </p:cNvPr>
          <p:cNvGrpSpPr/>
          <p:nvPr/>
        </p:nvGrpSpPr>
        <p:grpSpPr>
          <a:xfrm>
            <a:off x="8252702" y="1137866"/>
            <a:ext cx="814388" cy="854075"/>
            <a:chOff x="9791027" y="656358"/>
            <a:chExt cx="814388" cy="854075"/>
          </a:xfrm>
        </p:grpSpPr>
        <p:sp>
          <p:nvSpPr>
            <p:cNvPr id="519" name="Rectangle 227">
              <a:extLst>
                <a:ext uri="{FF2B5EF4-FFF2-40B4-BE49-F238E27FC236}">
                  <a16:creationId xmlns:a16="http://schemas.microsoft.com/office/drawing/2014/main" id="{B61510CE-247E-1E43-BA4A-EC188AFE0CB8}"/>
                </a:ext>
              </a:extLst>
            </p:cNvPr>
            <p:cNvSpPr>
              <a:spLocks noChangeArrowheads="1"/>
            </p:cNvSpPr>
            <p:nvPr/>
          </p:nvSpPr>
          <p:spPr bwMode="auto">
            <a:xfrm>
              <a:off x="9888064" y="666450"/>
              <a:ext cx="676276" cy="776288"/>
            </a:xfrm>
            <a:prstGeom prst="rect">
              <a:avLst/>
            </a:prstGeom>
            <a:solidFill>
              <a:srgbClr val="0000A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0" name="Rectangle 228">
              <a:extLst>
                <a:ext uri="{FF2B5EF4-FFF2-40B4-BE49-F238E27FC236}">
                  <a16:creationId xmlns:a16="http://schemas.microsoft.com/office/drawing/2014/main" id="{4174338D-3A0E-9747-819D-0C19F4DF4AA8}"/>
                </a:ext>
              </a:extLst>
            </p:cNvPr>
            <p:cNvSpPr>
              <a:spLocks noChangeArrowheads="1"/>
            </p:cNvSpPr>
            <p:nvPr/>
          </p:nvSpPr>
          <p:spPr bwMode="auto">
            <a:xfrm>
              <a:off x="9854726" y="690263"/>
              <a:ext cx="690563" cy="800100"/>
            </a:xfrm>
            <a:prstGeom prst="rect">
              <a:avLst/>
            </a:prstGeom>
            <a:solidFill>
              <a:schemeClr val="bg1"/>
            </a:solidFill>
            <a:ln w="12700">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1" name="Rectangle 229">
              <a:extLst>
                <a:ext uri="{FF2B5EF4-FFF2-40B4-BE49-F238E27FC236}">
                  <a16:creationId xmlns:a16="http://schemas.microsoft.com/office/drawing/2014/main" id="{621AE13C-4ABC-334F-8206-4D5E08465C6E}"/>
                </a:ext>
              </a:extLst>
            </p:cNvPr>
            <p:cNvSpPr>
              <a:spLocks noChangeArrowheads="1"/>
            </p:cNvSpPr>
            <p:nvPr/>
          </p:nvSpPr>
          <p:spPr bwMode="auto">
            <a:xfrm>
              <a:off x="9861869" y="844112"/>
              <a:ext cx="676276" cy="186668"/>
            </a:xfrm>
            <a:prstGeom prst="rect">
              <a:avLst/>
            </a:prstGeom>
            <a:solidFill>
              <a:srgbClr val="CC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2" name="Text Box 230">
              <a:extLst>
                <a:ext uri="{FF2B5EF4-FFF2-40B4-BE49-F238E27FC236}">
                  <a16:creationId xmlns:a16="http://schemas.microsoft.com/office/drawing/2014/main" id="{CA38D367-F86F-AB43-B21E-1EEE691D3D74}"/>
                </a:ext>
              </a:extLst>
            </p:cNvPr>
            <p:cNvSpPr txBox="1">
              <a:spLocks noChangeArrowheads="1"/>
            </p:cNvSpPr>
            <p:nvPr/>
          </p:nvSpPr>
          <p:spPr bwMode="auto">
            <a:xfrm>
              <a:off x="9791027" y="656358"/>
              <a:ext cx="814388"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application</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mn-cs"/>
                </a:rPr>
                <a:t>transport</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 link</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physical</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3" name="Line 231">
              <a:extLst>
                <a:ext uri="{FF2B5EF4-FFF2-40B4-BE49-F238E27FC236}">
                  <a16:creationId xmlns:a16="http://schemas.microsoft.com/office/drawing/2014/main" id="{A3474A7D-75ED-1D4F-BB1C-5BA4ECFE69E7}"/>
                </a:ext>
              </a:extLst>
            </p:cNvPr>
            <p:cNvSpPr>
              <a:spLocks noChangeShapeType="1"/>
            </p:cNvSpPr>
            <p:nvPr/>
          </p:nvSpPr>
          <p:spPr bwMode="auto">
            <a:xfrm>
              <a:off x="9854726" y="1033163"/>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4" name="Line 232">
              <a:extLst>
                <a:ext uri="{FF2B5EF4-FFF2-40B4-BE49-F238E27FC236}">
                  <a16:creationId xmlns:a16="http://schemas.microsoft.com/office/drawing/2014/main" id="{79D6BFCD-0081-1543-8A02-CDC78B944799}"/>
                </a:ext>
              </a:extLst>
            </p:cNvPr>
            <p:cNvSpPr>
              <a:spLocks noChangeShapeType="1"/>
            </p:cNvSpPr>
            <p:nvPr/>
          </p:nvSpPr>
          <p:spPr bwMode="auto">
            <a:xfrm>
              <a:off x="9864251" y="1171275"/>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25" name="Line 233">
              <a:extLst>
                <a:ext uri="{FF2B5EF4-FFF2-40B4-BE49-F238E27FC236}">
                  <a16:creationId xmlns:a16="http://schemas.microsoft.com/office/drawing/2014/main" id="{539E5FFB-197B-6F44-A1D2-C9A93359AB7C}"/>
                </a:ext>
              </a:extLst>
            </p:cNvPr>
            <p:cNvSpPr>
              <a:spLocks noChangeShapeType="1"/>
            </p:cNvSpPr>
            <p:nvPr/>
          </p:nvSpPr>
          <p:spPr bwMode="auto">
            <a:xfrm>
              <a:off x="9864251" y="1309388"/>
              <a:ext cx="690563" cy="4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58" name="Up-Down Arrow 557">
            <a:extLst>
              <a:ext uri="{FF2B5EF4-FFF2-40B4-BE49-F238E27FC236}">
                <a16:creationId xmlns:a16="http://schemas.microsoft.com/office/drawing/2014/main" id="{1F1264FF-C88C-CF4E-85AF-1CB82BE0554E}"/>
              </a:ext>
            </a:extLst>
          </p:cNvPr>
          <p:cNvSpPr/>
          <p:nvPr/>
        </p:nvSpPr>
        <p:spPr>
          <a:xfrm rot="19889198">
            <a:off x="9544123" y="1270072"/>
            <a:ext cx="626354" cy="3838406"/>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9" name="TextBox 558">
            <a:extLst>
              <a:ext uri="{FF2B5EF4-FFF2-40B4-BE49-F238E27FC236}">
                <a16:creationId xmlns:a16="http://schemas.microsoft.com/office/drawing/2014/main" id="{BDB4ECF5-2BA8-034C-9E12-98E6A9A3E77D}"/>
              </a:ext>
            </a:extLst>
          </p:cNvPr>
          <p:cNvSpPr txBox="1"/>
          <p:nvPr/>
        </p:nvSpPr>
        <p:spPr>
          <a:xfrm rot="3706861">
            <a:off x="8640694" y="3103268"/>
            <a:ext cx="255044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logical end-end transport</a:t>
            </a:r>
          </a:p>
        </p:txBody>
      </p:sp>
      <p:sp>
        <p:nvSpPr>
          <p:cNvPr id="517" name="Rectangle 3">
            <a:extLst>
              <a:ext uri="{FF2B5EF4-FFF2-40B4-BE49-F238E27FC236}">
                <a16:creationId xmlns:a16="http://schemas.microsoft.com/office/drawing/2014/main" id="{6893AA1C-B5CC-D446-9A4F-4636B0A87E22}"/>
              </a:ext>
            </a:extLst>
          </p:cNvPr>
          <p:cNvSpPr txBox="1">
            <a:spLocks noChangeArrowheads="1"/>
          </p:cNvSpPr>
          <p:nvPr/>
        </p:nvSpPr>
        <p:spPr>
          <a:xfrm>
            <a:off x="736738" y="1365914"/>
            <a:ext cx="6288757" cy="5114925"/>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600"/>
              </a:spcBef>
              <a:spcAft>
                <a:spcPts val="0"/>
              </a:spcAft>
              <a:buClr>
                <a:srgbClr val="0000A3"/>
              </a:buClr>
              <a:buSzTx/>
              <a:buFont typeface="Wingdings" pitchFamily="2" charset="2"/>
              <a:buChar char="§"/>
              <a:tabLst/>
              <a:defRPr/>
            </a:pPr>
            <a:r>
              <a:rPr kumimoji="0" lang="en-US" altLang="en-US" sz="3200" b="1" i="0" u="none" strike="noStrike" kern="1200" cap="none" spc="0" normalizeH="0" baseline="0" noProof="0" dirty="0">
                <a:ln>
                  <a:noFill/>
                </a:ln>
                <a:solidFill>
                  <a:srgbClr val="CD0004"/>
                </a:solidFill>
                <a:effectLst/>
                <a:uLnTx/>
                <a:uFillTx/>
                <a:latin typeface="Calibri" panose="020F0502020204030204"/>
                <a:ea typeface="ＭＳ Ｐゴシック" panose="020B0600070205080204" pitchFamily="34" charset="-128"/>
                <a:cs typeface="+mn-cs"/>
              </a:rPr>
              <a:t>TCP: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Transmission Control Protocol</a:t>
            </a:r>
          </a:p>
          <a:p>
            <a:pPr marL="695325" marR="0" lvl="1" indent="-231775"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reliable, in-order delivery</a:t>
            </a:r>
          </a:p>
          <a:p>
            <a:pPr marL="695325" marR="0" lvl="1" indent="-231775"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congestion control </a:t>
            </a:r>
          </a:p>
          <a:p>
            <a:pPr marL="695325" marR="0" lvl="1" indent="-231775" algn="l" defTabSz="914400" rtl="0" eaLnBrk="1" fontAlgn="auto" latinLnBrk="0" hangingPunct="1">
              <a:lnSpc>
                <a:spcPct val="100000"/>
              </a:lnSpc>
              <a:spcBef>
                <a:spcPts val="4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flow control</a:t>
            </a:r>
          </a:p>
          <a:p>
            <a:pPr marL="695325" marR="0" lvl="1" indent="-231775" algn="l" defTabSz="914400" rtl="0" eaLnBrk="1" fontAlgn="auto" latinLnBrk="0" hangingPunct="1">
              <a:lnSpc>
                <a:spcPct val="100000"/>
              </a:lnSpc>
              <a:spcBef>
                <a:spcPts val="4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connection setup</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600"/>
              </a:spcBef>
              <a:spcAft>
                <a:spcPts val="0"/>
              </a:spcAft>
              <a:buClr>
                <a:srgbClr val="0000A3"/>
              </a:buClr>
              <a:buSzTx/>
              <a:buFont typeface="Wingdings" pitchFamily="2" charset="2"/>
              <a:buChar char="§"/>
              <a:tabLst/>
              <a:defRPr/>
            </a:pPr>
            <a:r>
              <a:rPr kumimoji="0" lang="en-US" altLang="en-US" sz="3200" b="1" i="0" u="none" strike="noStrike" kern="1200" cap="none" spc="0" normalizeH="0" baseline="0" noProof="0" dirty="0">
                <a:ln>
                  <a:noFill/>
                </a:ln>
                <a:solidFill>
                  <a:srgbClr val="CD0004"/>
                </a:solidFill>
                <a:effectLst/>
                <a:uLnTx/>
                <a:uFillTx/>
                <a:latin typeface="Calibri" panose="020F0502020204030204"/>
                <a:ea typeface="ＭＳ Ｐゴシック" panose="020B0600070205080204" pitchFamily="34" charset="-128"/>
                <a:cs typeface="+mn-cs"/>
              </a:rPr>
              <a:t>UDP: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User Datagram Protocol</a:t>
            </a:r>
          </a:p>
          <a:p>
            <a:pPr marL="747713" marR="0" lvl="1" indent="-274638" algn="l" defTabSz="914400" rtl="0" eaLnBrk="1" fontAlgn="auto" latinLnBrk="0" hangingPunct="1">
              <a:lnSpc>
                <a:spcPct val="100000"/>
              </a:lnSpc>
              <a:spcBef>
                <a:spcPts val="600"/>
              </a:spcBef>
              <a:spcAft>
                <a:spcPts val="0"/>
              </a:spcAft>
              <a:buClr>
                <a:srgbClr val="0000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unreliable, unordered delivery</a:t>
            </a:r>
          </a:p>
          <a:p>
            <a:pPr marL="747713" marR="0" lvl="1" indent="-274638" algn="l" defTabSz="914400" rtl="0" eaLnBrk="1" fontAlgn="auto" latinLnBrk="0" hangingPunct="1">
              <a:lnSpc>
                <a:spcPct val="100000"/>
              </a:lnSpc>
              <a:spcBef>
                <a:spcPts val="600"/>
              </a:spcBef>
              <a:spcAft>
                <a:spcPts val="0"/>
              </a:spcAft>
              <a:buClr>
                <a:srgbClr val="0000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no-frills extension of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best-effort” IP</a:t>
            </a:r>
          </a:p>
          <a:p>
            <a:pPr marL="352425" marR="0" lvl="0" indent="-222250" algn="l" defTabSz="914400" rtl="0" eaLnBrk="1" fontAlgn="auto" latinLnBrk="0" hangingPunct="1">
              <a:lnSpc>
                <a:spcPct val="100000"/>
              </a:lnSpc>
              <a:spcBef>
                <a:spcPts val="6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services not available: </a:t>
            </a:r>
          </a:p>
          <a:p>
            <a:pPr marL="695325" marR="0" lvl="1" indent="-231775" algn="l" defTabSz="914400" rtl="0" eaLnBrk="1" fontAlgn="auto" latinLnBrk="0" hangingPunct="1">
              <a:lnSpc>
                <a:spcPct val="100000"/>
              </a:lnSpc>
              <a:spcBef>
                <a:spcPts val="4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delay guarantees</a:t>
            </a:r>
          </a:p>
          <a:p>
            <a:pPr marL="695325" marR="0" lvl="1" indent="-231775" algn="l" defTabSz="914400" rtl="0" eaLnBrk="1" fontAlgn="auto" latinLnBrk="0" hangingPunct="1">
              <a:lnSpc>
                <a:spcPct val="100000"/>
              </a:lnSpc>
              <a:spcBef>
                <a:spcPts val="4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bandwidth guarantees</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18" name="Slide Number Placeholder 2">
            <a:extLst>
              <a:ext uri="{FF2B5EF4-FFF2-40B4-BE49-F238E27FC236}">
                <a16:creationId xmlns:a16="http://schemas.microsoft.com/office/drawing/2014/main" id="{5EAB89B4-AD20-DC49-B545-2C57C5923FCF}"/>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a:t>
            </a:fld>
            <a:endParaRPr lang="en-US" dirty="0"/>
          </a:p>
        </p:txBody>
      </p:sp>
    </p:spTree>
    <p:extLst>
      <p:ext uri="{BB962C8B-B14F-4D97-AF65-F5344CB8AC3E}">
        <p14:creationId xmlns:p14="http://schemas.microsoft.com/office/powerpoint/2010/main" val="167126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7">
                                            <p:txEl>
                                              <p:pRg st="0" end="0"/>
                                            </p:txEl>
                                          </p:spTgt>
                                        </p:tgtEl>
                                        <p:attrNameLst>
                                          <p:attrName>style.visibility</p:attrName>
                                        </p:attrNameLst>
                                      </p:cBhvr>
                                      <p:to>
                                        <p:strVal val="visible"/>
                                      </p:to>
                                    </p:set>
                                    <p:animEffect transition="in" filter="dissolve">
                                      <p:cBhvr>
                                        <p:cTn id="7" dur="500"/>
                                        <p:tgtEl>
                                          <p:spTgt spid="517">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17">
                                            <p:txEl>
                                              <p:pRg st="1" end="1"/>
                                            </p:txEl>
                                          </p:spTgt>
                                        </p:tgtEl>
                                        <p:attrNameLst>
                                          <p:attrName>style.visibility</p:attrName>
                                        </p:attrNameLst>
                                      </p:cBhvr>
                                      <p:to>
                                        <p:strVal val="visible"/>
                                      </p:to>
                                    </p:set>
                                    <p:animEffect transition="in" filter="dissolve">
                                      <p:cBhvr>
                                        <p:cTn id="10" dur="500"/>
                                        <p:tgtEl>
                                          <p:spTgt spid="517">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17">
                                            <p:txEl>
                                              <p:pRg st="2" end="2"/>
                                            </p:txEl>
                                          </p:spTgt>
                                        </p:tgtEl>
                                        <p:attrNameLst>
                                          <p:attrName>style.visibility</p:attrName>
                                        </p:attrNameLst>
                                      </p:cBhvr>
                                      <p:to>
                                        <p:strVal val="visible"/>
                                      </p:to>
                                    </p:set>
                                    <p:animEffect transition="in" filter="dissolve">
                                      <p:cBhvr>
                                        <p:cTn id="13" dur="500"/>
                                        <p:tgtEl>
                                          <p:spTgt spid="517">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17">
                                            <p:txEl>
                                              <p:pRg st="3" end="3"/>
                                            </p:txEl>
                                          </p:spTgt>
                                        </p:tgtEl>
                                        <p:attrNameLst>
                                          <p:attrName>style.visibility</p:attrName>
                                        </p:attrNameLst>
                                      </p:cBhvr>
                                      <p:to>
                                        <p:strVal val="visible"/>
                                      </p:to>
                                    </p:set>
                                    <p:animEffect transition="in" filter="dissolve">
                                      <p:cBhvr>
                                        <p:cTn id="16" dur="500"/>
                                        <p:tgtEl>
                                          <p:spTgt spid="517">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17">
                                            <p:txEl>
                                              <p:pRg st="4" end="4"/>
                                            </p:txEl>
                                          </p:spTgt>
                                        </p:tgtEl>
                                        <p:attrNameLst>
                                          <p:attrName>style.visibility</p:attrName>
                                        </p:attrNameLst>
                                      </p:cBhvr>
                                      <p:to>
                                        <p:strVal val="visible"/>
                                      </p:to>
                                    </p:set>
                                    <p:animEffect transition="in" filter="dissolve">
                                      <p:cBhvr>
                                        <p:cTn id="19" dur="500"/>
                                        <p:tgtEl>
                                          <p:spTgt spid="51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17">
                                            <p:txEl>
                                              <p:pRg st="5" end="5"/>
                                            </p:txEl>
                                          </p:spTgt>
                                        </p:tgtEl>
                                        <p:attrNameLst>
                                          <p:attrName>style.visibility</p:attrName>
                                        </p:attrNameLst>
                                      </p:cBhvr>
                                      <p:to>
                                        <p:strVal val="visible"/>
                                      </p:to>
                                    </p:set>
                                    <p:animEffect transition="in" filter="dissolve">
                                      <p:cBhvr>
                                        <p:cTn id="24" dur="500"/>
                                        <p:tgtEl>
                                          <p:spTgt spid="517">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17">
                                            <p:txEl>
                                              <p:pRg st="6" end="6"/>
                                            </p:txEl>
                                          </p:spTgt>
                                        </p:tgtEl>
                                        <p:attrNameLst>
                                          <p:attrName>style.visibility</p:attrName>
                                        </p:attrNameLst>
                                      </p:cBhvr>
                                      <p:to>
                                        <p:strVal val="visible"/>
                                      </p:to>
                                    </p:set>
                                    <p:animEffect transition="in" filter="dissolve">
                                      <p:cBhvr>
                                        <p:cTn id="27" dur="500"/>
                                        <p:tgtEl>
                                          <p:spTgt spid="517">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17">
                                            <p:txEl>
                                              <p:pRg st="7" end="7"/>
                                            </p:txEl>
                                          </p:spTgt>
                                        </p:tgtEl>
                                        <p:attrNameLst>
                                          <p:attrName>style.visibility</p:attrName>
                                        </p:attrNameLst>
                                      </p:cBhvr>
                                      <p:to>
                                        <p:strVal val="visible"/>
                                      </p:to>
                                    </p:set>
                                    <p:animEffect transition="in" filter="dissolve">
                                      <p:cBhvr>
                                        <p:cTn id="30" dur="500"/>
                                        <p:tgtEl>
                                          <p:spTgt spid="51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17">
                                            <p:txEl>
                                              <p:pRg st="8" end="8"/>
                                            </p:txEl>
                                          </p:spTgt>
                                        </p:tgtEl>
                                        <p:attrNameLst>
                                          <p:attrName>style.visibility</p:attrName>
                                        </p:attrNameLst>
                                      </p:cBhvr>
                                      <p:to>
                                        <p:strVal val="visible"/>
                                      </p:to>
                                    </p:set>
                                    <p:animEffect transition="in" filter="dissolve">
                                      <p:cBhvr>
                                        <p:cTn id="35" dur="500"/>
                                        <p:tgtEl>
                                          <p:spTgt spid="517">
                                            <p:txEl>
                                              <p:pRg st="8" end="8"/>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517">
                                            <p:txEl>
                                              <p:pRg st="9" end="9"/>
                                            </p:txEl>
                                          </p:spTgt>
                                        </p:tgtEl>
                                        <p:attrNameLst>
                                          <p:attrName>style.visibility</p:attrName>
                                        </p:attrNameLst>
                                      </p:cBhvr>
                                      <p:to>
                                        <p:strVal val="visible"/>
                                      </p:to>
                                    </p:set>
                                    <p:animEffect transition="in" filter="dissolve">
                                      <p:cBhvr>
                                        <p:cTn id="38" dur="500"/>
                                        <p:tgtEl>
                                          <p:spTgt spid="517">
                                            <p:txEl>
                                              <p:pRg st="9" end="9"/>
                                            </p:txEl>
                                          </p:spTgt>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517">
                                            <p:txEl>
                                              <p:pRg st="10" end="10"/>
                                            </p:txEl>
                                          </p:spTgt>
                                        </p:tgtEl>
                                        <p:attrNameLst>
                                          <p:attrName>style.visibility</p:attrName>
                                        </p:attrNameLst>
                                      </p:cBhvr>
                                      <p:to>
                                        <p:strVal val="visible"/>
                                      </p:to>
                                    </p:set>
                                    <p:animEffect transition="in" filter="dissolve">
                                      <p:cBhvr>
                                        <p:cTn id="41" dur="500"/>
                                        <p:tgtEl>
                                          <p:spTgt spid="51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19" name="Text Box 34">
            <a:extLst>
              <a:ext uri="{FF2B5EF4-FFF2-40B4-BE49-F238E27FC236}">
                <a16:creationId xmlns:a16="http://schemas.microsoft.com/office/drawing/2014/main" id="{ADFB94EB-2205-5C4D-A60C-0BE52074D9EF}"/>
              </a:ext>
            </a:extLst>
          </p:cNvPr>
          <p:cNvSpPr txBox="1">
            <a:spLocks noChangeArrowheads="1"/>
          </p:cNvSpPr>
          <p:nvPr/>
        </p:nvSpPr>
        <p:spPr bwMode="auto">
          <a:xfrm>
            <a:off x="1902139" y="5486400"/>
            <a:ext cx="2542862"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cumulative ACK covers for earlier lost ACK</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039800" y="2349049"/>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3965437" y="1177474"/>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1644512" y="1207637"/>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2743062" y="2430012"/>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184262" y="2482399"/>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019162" y="2107749"/>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424225" y="2102987"/>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009637" y="4431849"/>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025512" y="2734812"/>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030275" y="3011037"/>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1598475" y="1469574"/>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176575" y="1464812"/>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20</a:t>
            </a:fld>
            <a:endParaRPr lang="en-US"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fast retransmit</a:t>
            </a:r>
            <a:endParaRPr lang="en-US" sz="4400" b="0" dirty="0"/>
          </a:p>
        </p:txBody>
      </p:sp>
      <p:sp>
        <p:nvSpPr>
          <p:cNvPr id="62" name="Line 10">
            <a:extLst>
              <a:ext uri="{FF2B5EF4-FFF2-40B4-BE49-F238E27FC236}">
                <a16:creationId xmlns:a16="http://schemas.microsoft.com/office/drawing/2014/main" id="{D5DBB1B8-3A7B-2149-A7A5-727E44799BF4}"/>
              </a:ext>
            </a:extLst>
          </p:cNvPr>
          <p:cNvSpPr>
            <a:spLocks noChangeShapeType="1"/>
          </p:cNvSpPr>
          <p:nvPr/>
        </p:nvSpPr>
        <p:spPr bwMode="auto">
          <a:xfrm flipH="1">
            <a:off x="7137251" y="1928015"/>
            <a:ext cx="0" cy="441347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3" name="Line 11">
            <a:extLst>
              <a:ext uri="{FF2B5EF4-FFF2-40B4-BE49-F238E27FC236}">
                <a16:creationId xmlns:a16="http://schemas.microsoft.com/office/drawing/2014/main" id="{689C7DF6-5B6C-F34C-B350-3B553A4C7C71}"/>
              </a:ext>
            </a:extLst>
          </p:cNvPr>
          <p:cNvSpPr>
            <a:spLocks noChangeShapeType="1"/>
          </p:cNvSpPr>
          <p:nvPr/>
        </p:nvSpPr>
        <p:spPr bwMode="auto">
          <a:xfrm>
            <a:off x="10614518" y="2016469"/>
            <a:ext cx="14666" cy="43250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4" name="Text Box 34">
            <a:extLst>
              <a:ext uri="{FF2B5EF4-FFF2-40B4-BE49-F238E27FC236}">
                <a16:creationId xmlns:a16="http://schemas.microsoft.com/office/drawing/2014/main" id="{7F373F6A-C03C-9348-95D5-6812428E4AB9}"/>
              </a:ext>
            </a:extLst>
          </p:cNvPr>
          <p:cNvSpPr txBox="1">
            <a:spLocks noChangeArrowheads="1"/>
          </p:cNvSpPr>
          <p:nvPr/>
        </p:nvSpPr>
        <p:spPr bwMode="auto">
          <a:xfrm>
            <a:off x="9960336" y="1045159"/>
            <a:ext cx="1069083" cy="3906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B</a:t>
            </a:r>
          </a:p>
        </p:txBody>
      </p:sp>
      <p:sp>
        <p:nvSpPr>
          <p:cNvPr id="75" name="Text Box 38">
            <a:extLst>
              <a:ext uri="{FF2B5EF4-FFF2-40B4-BE49-F238E27FC236}">
                <a16:creationId xmlns:a16="http://schemas.microsoft.com/office/drawing/2014/main" id="{DAC7237E-4C51-2843-8070-FFEA26334B0E}"/>
              </a:ext>
            </a:extLst>
          </p:cNvPr>
          <p:cNvSpPr txBox="1">
            <a:spLocks noChangeArrowheads="1"/>
          </p:cNvSpPr>
          <p:nvPr/>
        </p:nvSpPr>
        <p:spPr bwMode="auto">
          <a:xfrm>
            <a:off x="6733327" y="1065430"/>
            <a:ext cx="1073474" cy="3906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rPr>
              <a:t>Host A</a:t>
            </a:r>
          </a:p>
        </p:txBody>
      </p:sp>
      <p:grpSp>
        <p:nvGrpSpPr>
          <p:cNvPr id="80" name="Group 78">
            <a:extLst>
              <a:ext uri="{FF2B5EF4-FFF2-40B4-BE49-F238E27FC236}">
                <a16:creationId xmlns:a16="http://schemas.microsoft.com/office/drawing/2014/main" id="{BFB3AB37-E716-1346-A8BA-2EFF122E1DFB}"/>
              </a:ext>
            </a:extLst>
          </p:cNvPr>
          <p:cNvGrpSpPr>
            <a:grpSpLocks/>
          </p:cNvGrpSpPr>
          <p:nvPr/>
        </p:nvGrpSpPr>
        <p:grpSpPr bwMode="auto">
          <a:xfrm>
            <a:off x="6606003" y="2250502"/>
            <a:ext cx="548811" cy="4090987"/>
            <a:chOff x="397" y="868"/>
            <a:chExt cx="250" cy="2220"/>
          </a:xfrm>
        </p:grpSpPr>
        <p:sp>
          <p:nvSpPr>
            <p:cNvPr id="81" name="Text Box 50">
              <a:extLst>
                <a:ext uri="{FF2B5EF4-FFF2-40B4-BE49-F238E27FC236}">
                  <a16:creationId xmlns:a16="http://schemas.microsoft.com/office/drawing/2014/main" id="{20D2BEC4-83BC-594C-9709-4963DF5C652E}"/>
                </a:ext>
              </a:extLst>
            </p:cNvPr>
            <p:cNvSpPr txBox="1">
              <a:spLocks noChangeArrowheads="1"/>
            </p:cNvSpPr>
            <p:nvPr/>
          </p:nvSpPr>
          <p:spPr bwMode="auto">
            <a:xfrm rot="10800000">
              <a:off x="397" y="1778"/>
              <a:ext cx="250" cy="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timeout</a:t>
              </a:r>
            </a:p>
          </p:txBody>
        </p:sp>
        <p:grpSp>
          <p:nvGrpSpPr>
            <p:cNvPr id="82" name="Group 51">
              <a:extLst>
                <a:ext uri="{FF2B5EF4-FFF2-40B4-BE49-F238E27FC236}">
                  <a16:creationId xmlns:a16="http://schemas.microsoft.com/office/drawing/2014/main" id="{EDCC85C1-CBD8-CF48-BE14-AB550ACC9CD9}"/>
                </a:ext>
              </a:extLst>
            </p:cNvPr>
            <p:cNvGrpSpPr>
              <a:grpSpLocks/>
            </p:cNvGrpSpPr>
            <p:nvPr/>
          </p:nvGrpSpPr>
          <p:grpSpPr bwMode="auto">
            <a:xfrm>
              <a:off x="488" y="868"/>
              <a:ext cx="66" cy="893"/>
              <a:chOff x="3099" y="1749"/>
              <a:chExt cx="66" cy="320"/>
            </a:xfrm>
          </p:grpSpPr>
          <p:sp>
            <p:nvSpPr>
              <p:cNvPr id="86" name="Line 52">
                <a:extLst>
                  <a:ext uri="{FF2B5EF4-FFF2-40B4-BE49-F238E27FC236}">
                    <a16:creationId xmlns:a16="http://schemas.microsoft.com/office/drawing/2014/main" id="{F5C3CCA7-42E1-5E4B-B134-3ADAAE25F478}"/>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Line 53">
                <a:extLst>
                  <a:ext uri="{FF2B5EF4-FFF2-40B4-BE49-F238E27FC236}">
                    <a16:creationId xmlns:a16="http://schemas.microsoft.com/office/drawing/2014/main" id="{8E5A8D16-FBBC-D14E-8BAD-251BDDCBBDB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83" name="Group 54">
              <a:extLst>
                <a:ext uri="{FF2B5EF4-FFF2-40B4-BE49-F238E27FC236}">
                  <a16:creationId xmlns:a16="http://schemas.microsoft.com/office/drawing/2014/main" id="{21D50596-28D4-5A43-9FB1-7BBC7387FCE9}"/>
                </a:ext>
              </a:extLst>
            </p:cNvPr>
            <p:cNvGrpSpPr>
              <a:grpSpLocks/>
            </p:cNvGrpSpPr>
            <p:nvPr/>
          </p:nvGrpSpPr>
          <p:grpSpPr bwMode="auto">
            <a:xfrm rot="10800000">
              <a:off x="485" y="2224"/>
              <a:ext cx="66" cy="864"/>
              <a:chOff x="3099" y="1749"/>
              <a:chExt cx="66" cy="320"/>
            </a:xfrm>
          </p:grpSpPr>
          <p:sp>
            <p:nvSpPr>
              <p:cNvPr id="84" name="Line 55">
                <a:extLst>
                  <a:ext uri="{FF2B5EF4-FFF2-40B4-BE49-F238E27FC236}">
                    <a16:creationId xmlns:a16="http://schemas.microsoft.com/office/drawing/2014/main" id="{80D32A34-44D9-C043-A214-A031ADF68922}"/>
                  </a:ext>
                </a:extLst>
              </p:cNvPr>
              <p:cNvSpPr>
                <a:spLocks noChangeShapeType="1"/>
              </p:cNvSpPr>
              <p:nvPr/>
            </p:nvSpPr>
            <p:spPr bwMode="auto">
              <a:xfrm flipV="1">
                <a:off x="3132"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5" name="Line 56">
                <a:extLst>
                  <a:ext uri="{FF2B5EF4-FFF2-40B4-BE49-F238E27FC236}">
                    <a16:creationId xmlns:a16="http://schemas.microsoft.com/office/drawing/2014/main" id="{AE50FFCD-888F-5F49-95EA-1422F4F92DA1}"/>
                  </a:ext>
                </a:extLst>
              </p:cNvPr>
              <p:cNvSpPr>
                <a:spLocks noChangeShapeType="1"/>
              </p:cNvSpPr>
              <p:nvPr/>
            </p:nvSpPr>
            <p:spPr bwMode="auto">
              <a:xfrm>
                <a:off x="3106"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5" name="Group 4">
            <a:extLst>
              <a:ext uri="{FF2B5EF4-FFF2-40B4-BE49-F238E27FC236}">
                <a16:creationId xmlns:a16="http://schemas.microsoft.com/office/drawing/2014/main" id="{DFEC346A-D192-A745-962D-2F7187BE2EBA}"/>
              </a:ext>
            </a:extLst>
          </p:cNvPr>
          <p:cNvGrpSpPr/>
          <p:nvPr/>
        </p:nvGrpSpPr>
        <p:grpSpPr>
          <a:xfrm>
            <a:off x="7013299" y="3003106"/>
            <a:ext cx="3612455" cy="2092660"/>
            <a:chOff x="7013299" y="3003106"/>
            <a:chExt cx="3612455" cy="2092660"/>
          </a:xfrm>
        </p:grpSpPr>
        <p:sp>
          <p:nvSpPr>
            <p:cNvPr id="64" name="Line 12">
              <a:extLst>
                <a:ext uri="{FF2B5EF4-FFF2-40B4-BE49-F238E27FC236}">
                  <a16:creationId xmlns:a16="http://schemas.microsoft.com/office/drawing/2014/main" id="{95AEFD21-3019-6045-8B8C-F134C817BFAE}"/>
                </a:ext>
              </a:extLst>
            </p:cNvPr>
            <p:cNvSpPr>
              <a:spLocks noChangeShapeType="1"/>
            </p:cNvSpPr>
            <p:nvPr/>
          </p:nvSpPr>
          <p:spPr bwMode="auto">
            <a:xfrm flipH="1">
              <a:off x="7124339" y="3003106"/>
              <a:ext cx="3483853" cy="939821"/>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8" name="Line 17">
              <a:extLst>
                <a:ext uri="{FF2B5EF4-FFF2-40B4-BE49-F238E27FC236}">
                  <a16:creationId xmlns:a16="http://schemas.microsoft.com/office/drawing/2014/main" id="{D424C827-C61B-5F47-A8EF-11555EB430C0}"/>
                </a:ext>
              </a:extLst>
            </p:cNvPr>
            <p:cNvSpPr>
              <a:spLocks noChangeShapeType="1"/>
            </p:cNvSpPr>
            <p:nvPr/>
          </p:nvSpPr>
          <p:spPr bwMode="auto">
            <a:xfrm flipH="1">
              <a:off x="7126535" y="3495131"/>
              <a:ext cx="3499219" cy="96377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Line 18">
              <a:extLst>
                <a:ext uri="{FF2B5EF4-FFF2-40B4-BE49-F238E27FC236}">
                  <a16:creationId xmlns:a16="http://schemas.microsoft.com/office/drawing/2014/main" id="{E299C9DA-59E0-D740-8F25-10DD099B646A}"/>
                </a:ext>
              </a:extLst>
            </p:cNvPr>
            <p:cNvSpPr>
              <a:spLocks noChangeShapeType="1"/>
            </p:cNvSpPr>
            <p:nvPr/>
          </p:nvSpPr>
          <p:spPr bwMode="auto">
            <a:xfrm flipH="1">
              <a:off x="7137252" y="3785544"/>
              <a:ext cx="3466289" cy="10301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0" name="Line 19">
              <a:extLst>
                <a:ext uri="{FF2B5EF4-FFF2-40B4-BE49-F238E27FC236}">
                  <a16:creationId xmlns:a16="http://schemas.microsoft.com/office/drawing/2014/main" id="{5BBCCA9A-EE48-4F4D-B1C7-EAC125089125}"/>
                </a:ext>
              </a:extLst>
            </p:cNvPr>
            <p:cNvSpPr>
              <a:spLocks noChangeShapeType="1"/>
            </p:cNvSpPr>
            <p:nvPr/>
          </p:nvSpPr>
          <p:spPr bwMode="auto">
            <a:xfrm flipH="1">
              <a:off x="7137252" y="4050906"/>
              <a:ext cx="3450923" cy="10448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9" name="Text Box 43">
              <a:extLst>
                <a:ext uri="{FF2B5EF4-FFF2-40B4-BE49-F238E27FC236}">
                  <a16:creationId xmlns:a16="http://schemas.microsoft.com/office/drawing/2014/main" id="{239E35BD-73CE-0B47-977F-0F2E0F1170FF}"/>
                </a:ext>
              </a:extLst>
            </p:cNvPr>
            <p:cNvSpPr txBox="1">
              <a:spLocks noChangeArrowheads="1"/>
            </p:cNvSpPr>
            <p:nvPr/>
          </p:nvSpPr>
          <p:spPr bwMode="auto">
            <a:xfrm rot="20736981">
              <a:off x="7013299" y="3540991"/>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0" name="Text Box 67">
              <a:extLst>
                <a:ext uri="{FF2B5EF4-FFF2-40B4-BE49-F238E27FC236}">
                  <a16:creationId xmlns:a16="http://schemas.microsoft.com/office/drawing/2014/main" id="{0D263B80-AF59-D348-84FD-932DC45167E5}"/>
                </a:ext>
              </a:extLst>
            </p:cNvPr>
            <p:cNvSpPr txBox="1">
              <a:spLocks noChangeArrowheads="1"/>
            </p:cNvSpPr>
            <p:nvPr/>
          </p:nvSpPr>
          <p:spPr bwMode="auto">
            <a:xfrm rot="20635106">
              <a:off x="7025762" y="4030047"/>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3" name="Text Box 74">
              <a:extLst>
                <a:ext uri="{FF2B5EF4-FFF2-40B4-BE49-F238E27FC236}">
                  <a16:creationId xmlns:a16="http://schemas.microsoft.com/office/drawing/2014/main" id="{8EFF23A0-366A-E64A-A6E3-90FD7CB3D7C0}"/>
                </a:ext>
              </a:extLst>
            </p:cNvPr>
            <p:cNvSpPr txBox="1">
              <a:spLocks noChangeArrowheads="1"/>
            </p:cNvSpPr>
            <p:nvPr/>
          </p:nvSpPr>
          <p:spPr bwMode="auto">
            <a:xfrm rot="20657108">
              <a:off x="7017491" y="4400415"/>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6" name="Text Box 77">
              <a:extLst>
                <a:ext uri="{FF2B5EF4-FFF2-40B4-BE49-F238E27FC236}">
                  <a16:creationId xmlns:a16="http://schemas.microsoft.com/office/drawing/2014/main" id="{589E2F0E-5EA2-944C-B543-F8CCDFFE3457}"/>
                </a:ext>
              </a:extLst>
            </p:cNvPr>
            <p:cNvSpPr txBox="1">
              <a:spLocks noChangeArrowheads="1"/>
            </p:cNvSpPr>
            <p:nvPr/>
          </p:nvSpPr>
          <p:spPr bwMode="auto">
            <a:xfrm rot="20628354">
              <a:off x="7020313" y="4687228"/>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97" name="Rectangle 84">
            <a:extLst>
              <a:ext uri="{FF2B5EF4-FFF2-40B4-BE49-F238E27FC236}">
                <a16:creationId xmlns:a16="http://schemas.microsoft.com/office/drawing/2014/main" id="{DDC13008-E549-D946-9386-1DAF70895444}"/>
              </a:ext>
            </a:extLst>
          </p:cNvPr>
          <p:cNvSpPr>
            <a:spLocks noChangeArrowheads="1"/>
          </p:cNvSpPr>
          <p:nvPr/>
        </p:nvSpPr>
        <p:spPr bwMode="auto">
          <a:xfrm>
            <a:off x="7435805" y="2563776"/>
            <a:ext cx="1047131" cy="26167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 name="Group 3">
            <a:extLst>
              <a:ext uri="{FF2B5EF4-FFF2-40B4-BE49-F238E27FC236}">
                <a16:creationId xmlns:a16="http://schemas.microsoft.com/office/drawing/2014/main" id="{A410A887-ABC6-3C43-BE7B-AF0C2FBB6C93}"/>
              </a:ext>
            </a:extLst>
          </p:cNvPr>
          <p:cNvGrpSpPr/>
          <p:nvPr/>
        </p:nvGrpSpPr>
        <p:grpSpPr>
          <a:xfrm>
            <a:off x="7137252" y="2219051"/>
            <a:ext cx="3503609" cy="1809741"/>
            <a:chOff x="7137252" y="2219051"/>
            <a:chExt cx="3503609" cy="1809741"/>
          </a:xfrm>
        </p:grpSpPr>
        <p:sp>
          <p:nvSpPr>
            <p:cNvPr id="60" name="Line 3">
              <a:extLst>
                <a:ext uri="{FF2B5EF4-FFF2-40B4-BE49-F238E27FC236}">
                  <a16:creationId xmlns:a16="http://schemas.microsoft.com/office/drawing/2014/main" id="{2DDEC3DE-B6A8-CB4A-8854-325CA53758C5}"/>
                </a:ext>
              </a:extLst>
            </p:cNvPr>
            <p:cNvSpPr>
              <a:spLocks noChangeShapeType="1"/>
            </p:cNvSpPr>
            <p:nvPr/>
          </p:nvSpPr>
          <p:spPr bwMode="auto">
            <a:xfrm>
              <a:off x="7137252" y="2281830"/>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 name="Line 9">
              <a:extLst>
                <a:ext uri="{FF2B5EF4-FFF2-40B4-BE49-F238E27FC236}">
                  <a16:creationId xmlns:a16="http://schemas.microsoft.com/office/drawing/2014/main" id="{7443982D-7E67-3541-8BDB-FB3F54B4C262}"/>
                </a:ext>
              </a:extLst>
            </p:cNvPr>
            <p:cNvSpPr>
              <a:spLocks noChangeShapeType="1"/>
            </p:cNvSpPr>
            <p:nvPr/>
          </p:nvSpPr>
          <p:spPr bwMode="auto">
            <a:xfrm>
              <a:off x="7137252" y="2547191"/>
              <a:ext cx="2430134" cy="48096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5" name="Line 14">
              <a:extLst>
                <a:ext uri="{FF2B5EF4-FFF2-40B4-BE49-F238E27FC236}">
                  <a16:creationId xmlns:a16="http://schemas.microsoft.com/office/drawing/2014/main" id="{45E4DCDF-3370-7840-AFF3-2F4DBC2FB6CD}"/>
                </a:ext>
              </a:extLst>
            </p:cNvPr>
            <p:cNvSpPr>
              <a:spLocks noChangeShapeType="1"/>
            </p:cNvSpPr>
            <p:nvPr/>
          </p:nvSpPr>
          <p:spPr bwMode="auto">
            <a:xfrm>
              <a:off x="7137252" y="2812553"/>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6" name="Line 15">
              <a:extLst>
                <a:ext uri="{FF2B5EF4-FFF2-40B4-BE49-F238E27FC236}">
                  <a16:creationId xmlns:a16="http://schemas.microsoft.com/office/drawing/2014/main" id="{99432412-7F47-DD4A-A770-DACE51980B08}"/>
                </a:ext>
              </a:extLst>
            </p:cNvPr>
            <p:cNvSpPr>
              <a:spLocks noChangeShapeType="1"/>
            </p:cNvSpPr>
            <p:nvPr/>
          </p:nvSpPr>
          <p:spPr bwMode="auto">
            <a:xfrm>
              <a:off x="7137252" y="3343275"/>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7" name="Line 16">
              <a:extLst>
                <a:ext uri="{FF2B5EF4-FFF2-40B4-BE49-F238E27FC236}">
                  <a16:creationId xmlns:a16="http://schemas.microsoft.com/office/drawing/2014/main" id="{D5993C48-F14C-2044-846C-9FEC391300A9}"/>
                </a:ext>
              </a:extLst>
            </p:cNvPr>
            <p:cNvSpPr>
              <a:spLocks noChangeShapeType="1"/>
            </p:cNvSpPr>
            <p:nvPr/>
          </p:nvSpPr>
          <p:spPr bwMode="auto">
            <a:xfrm>
              <a:off x="7137252" y="3077914"/>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1" name="Text Box 20">
              <a:extLst>
                <a:ext uri="{FF2B5EF4-FFF2-40B4-BE49-F238E27FC236}">
                  <a16:creationId xmlns:a16="http://schemas.microsoft.com/office/drawing/2014/main" id="{E876EFCF-EFAF-7745-82C0-69510059A681}"/>
                </a:ext>
              </a:extLst>
            </p:cNvPr>
            <p:cNvSpPr txBox="1">
              <a:spLocks noChangeArrowheads="1"/>
            </p:cNvSpPr>
            <p:nvPr/>
          </p:nvSpPr>
          <p:spPr bwMode="auto">
            <a:xfrm>
              <a:off x="9451039" y="2740684"/>
              <a:ext cx="390753" cy="53072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0000"/>
                  </a:solidFill>
                  <a:effectLst/>
                  <a:uLnTx/>
                  <a:uFillTx/>
                  <a:latin typeface="Arial" charset="0"/>
                  <a:ea typeface="ＭＳ Ｐゴシック" charset="0"/>
                  <a:cs typeface="+mn-cs"/>
                </a:rPr>
                <a:t>X</a:t>
              </a:r>
              <a:endParaRPr kumimoji="0" lang="en-US" sz="1000" b="0" i="0" u="none" strike="noStrike" kern="1200" cap="none" spc="0" normalizeH="0" baseline="0" noProof="0">
                <a:ln>
                  <a:noFill/>
                </a:ln>
                <a:solidFill>
                  <a:srgbClr val="000000"/>
                </a:solidFill>
                <a:effectLst/>
                <a:uLnTx/>
                <a:uFillTx/>
                <a:latin typeface="Times New Roman" charset="0"/>
                <a:ea typeface="ＭＳ Ｐゴシック" charset="0"/>
                <a:cs typeface="+mn-cs"/>
              </a:endParaRPr>
            </a:p>
          </p:txBody>
        </p:sp>
        <p:sp>
          <p:nvSpPr>
            <p:cNvPr id="76" name="Text Box 40">
              <a:extLst>
                <a:ext uri="{FF2B5EF4-FFF2-40B4-BE49-F238E27FC236}">
                  <a16:creationId xmlns:a16="http://schemas.microsoft.com/office/drawing/2014/main" id="{9B99FD84-14B7-6845-8B4C-03596E083BDE}"/>
                </a:ext>
              </a:extLst>
            </p:cNvPr>
            <p:cNvSpPr txBox="1">
              <a:spLocks noChangeArrowheads="1"/>
            </p:cNvSpPr>
            <p:nvPr/>
          </p:nvSpPr>
          <p:spPr bwMode="auto">
            <a:xfrm rot="584648">
              <a:off x="7273253" y="2219051"/>
              <a:ext cx="2122193" cy="307777"/>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98" name="Text Box 83">
              <a:extLst>
                <a:ext uri="{FF2B5EF4-FFF2-40B4-BE49-F238E27FC236}">
                  <a16:creationId xmlns:a16="http://schemas.microsoft.com/office/drawing/2014/main" id="{677E8A81-661D-AA46-A7ED-6BC634EAB244}"/>
                </a:ext>
              </a:extLst>
            </p:cNvPr>
            <p:cNvSpPr txBox="1">
              <a:spLocks noChangeArrowheads="1"/>
            </p:cNvSpPr>
            <p:nvPr/>
          </p:nvSpPr>
          <p:spPr bwMode="auto">
            <a:xfrm rot="665764">
              <a:off x="7287508" y="2545419"/>
              <a:ext cx="2313691"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8" name="Group 7">
            <a:extLst>
              <a:ext uri="{FF2B5EF4-FFF2-40B4-BE49-F238E27FC236}">
                <a16:creationId xmlns:a16="http://schemas.microsoft.com/office/drawing/2014/main" id="{13A0E61A-342C-6348-8A8F-CA25838E85CE}"/>
              </a:ext>
            </a:extLst>
          </p:cNvPr>
          <p:cNvGrpSpPr/>
          <p:nvPr/>
        </p:nvGrpSpPr>
        <p:grpSpPr>
          <a:xfrm>
            <a:off x="6842436" y="5132585"/>
            <a:ext cx="3833549" cy="696610"/>
            <a:chOff x="6842436" y="5132585"/>
            <a:chExt cx="3833549" cy="696610"/>
          </a:xfrm>
        </p:grpSpPr>
        <p:sp>
          <p:nvSpPr>
            <p:cNvPr id="72" name="Line 24">
              <a:extLst>
                <a:ext uri="{FF2B5EF4-FFF2-40B4-BE49-F238E27FC236}">
                  <a16:creationId xmlns:a16="http://schemas.microsoft.com/office/drawing/2014/main" id="{A22F562A-B278-CF40-B0A2-08D7E895698A}"/>
                </a:ext>
              </a:extLst>
            </p:cNvPr>
            <p:cNvSpPr>
              <a:spLocks noChangeShapeType="1"/>
            </p:cNvSpPr>
            <p:nvPr/>
          </p:nvSpPr>
          <p:spPr bwMode="auto">
            <a:xfrm>
              <a:off x="7172376" y="5143678"/>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9" name="Rectangle 85">
              <a:extLst>
                <a:ext uri="{FF2B5EF4-FFF2-40B4-BE49-F238E27FC236}">
                  <a16:creationId xmlns:a16="http://schemas.microsoft.com/office/drawing/2014/main" id="{C18ABD18-73AE-1540-89A2-73F2330E4BCD}"/>
                </a:ext>
              </a:extLst>
            </p:cNvPr>
            <p:cNvSpPr>
              <a:spLocks noChangeArrowheads="1"/>
            </p:cNvSpPr>
            <p:nvPr/>
          </p:nvSpPr>
          <p:spPr bwMode="auto">
            <a:xfrm>
              <a:off x="7408171" y="5224724"/>
              <a:ext cx="1047131" cy="26167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0" name="Text Box 86">
              <a:extLst>
                <a:ext uri="{FF2B5EF4-FFF2-40B4-BE49-F238E27FC236}">
                  <a16:creationId xmlns:a16="http://schemas.microsoft.com/office/drawing/2014/main" id="{DDF60828-DFE2-734F-A384-4D3CA07DDADD}"/>
                </a:ext>
              </a:extLst>
            </p:cNvPr>
            <p:cNvSpPr txBox="1">
              <a:spLocks noChangeArrowheads="1"/>
            </p:cNvSpPr>
            <p:nvPr/>
          </p:nvSpPr>
          <p:spPr bwMode="auto">
            <a:xfrm>
              <a:off x="6842436" y="5132585"/>
              <a:ext cx="3154565" cy="35381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101" name="Group 93">
            <a:extLst>
              <a:ext uri="{FF2B5EF4-FFF2-40B4-BE49-F238E27FC236}">
                <a16:creationId xmlns:a16="http://schemas.microsoft.com/office/drawing/2014/main" id="{90980625-BCFD-F546-BD95-6CC80FC48859}"/>
              </a:ext>
            </a:extLst>
          </p:cNvPr>
          <p:cNvGrpSpPr>
            <a:grpSpLocks/>
          </p:cNvGrpSpPr>
          <p:nvPr/>
        </p:nvGrpSpPr>
        <p:grpSpPr bwMode="auto">
          <a:xfrm>
            <a:off x="6608198" y="1343690"/>
            <a:ext cx="810044" cy="619176"/>
            <a:chOff x="-44" y="1473"/>
            <a:chExt cx="981" cy="1105"/>
          </a:xfrm>
        </p:grpSpPr>
        <p:pic>
          <p:nvPicPr>
            <p:cNvPr id="102" name="Picture 94" descr="desktop_computer_stylized_medium">
              <a:extLst>
                <a:ext uri="{FF2B5EF4-FFF2-40B4-BE49-F238E27FC236}">
                  <a16:creationId xmlns:a16="http://schemas.microsoft.com/office/drawing/2014/main" id="{6FD17C8F-7985-B64F-82A4-84E39A7C7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95">
              <a:extLst>
                <a:ext uri="{FF2B5EF4-FFF2-40B4-BE49-F238E27FC236}">
                  <a16:creationId xmlns:a16="http://schemas.microsoft.com/office/drawing/2014/main" id="{F7BDE405-F464-BB4E-8D0F-F82DE05FCBE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4" name="Group 96">
            <a:extLst>
              <a:ext uri="{FF2B5EF4-FFF2-40B4-BE49-F238E27FC236}">
                <a16:creationId xmlns:a16="http://schemas.microsoft.com/office/drawing/2014/main" id="{30D13886-717C-5C49-84EB-DD7C28AC75E9}"/>
              </a:ext>
            </a:extLst>
          </p:cNvPr>
          <p:cNvGrpSpPr>
            <a:grpSpLocks/>
          </p:cNvGrpSpPr>
          <p:nvPr/>
        </p:nvGrpSpPr>
        <p:grpSpPr bwMode="auto">
          <a:xfrm flipH="1">
            <a:off x="10328620" y="1375018"/>
            <a:ext cx="749093" cy="672617"/>
            <a:chOff x="-44" y="1473"/>
            <a:chExt cx="981" cy="1105"/>
          </a:xfrm>
        </p:grpSpPr>
        <p:pic>
          <p:nvPicPr>
            <p:cNvPr id="105" name="Picture 97" descr="desktop_computer_stylized_medium">
              <a:extLst>
                <a:ext uri="{FF2B5EF4-FFF2-40B4-BE49-F238E27FC236}">
                  <a16:creationId xmlns:a16="http://schemas.microsoft.com/office/drawing/2014/main" id="{5EB3C43B-1013-9A41-8AA9-8D6C5A281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Freeform 98">
              <a:extLst>
                <a:ext uri="{FF2B5EF4-FFF2-40B4-BE49-F238E27FC236}">
                  <a16:creationId xmlns:a16="http://schemas.microsoft.com/office/drawing/2014/main" id="{1D800635-1037-4C4C-A3B0-794CE30A50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96BABFE7-C970-8E4B-A16C-A7D788B9DA23}"/>
              </a:ext>
            </a:extLst>
          </p:cNvPr>
          <p:cNvGrpSpPr/>
          <p:nvPr/>
        </p:nvGrpSpPr>
        <p:grpSpPr>
          <a:xfrm>
            <a:off x="1803400" y="4591050"/>
            <a:ext cx="5319534" cy="1606314"/>
            <a:chOff x="1803400" y="4591050"/>
            <a:chExt cx="5319534" cy="1606314"/>
          </a:xfrm>
        </p:grpSpPr>
        <p:pic>
          <p:nvPicPr>
            <p:cNvPr id="52" name="Picture 2" descr="Image result for light bulb icon">
              <a:extLst>
                <a:ext uri="{FF2B5EF4-FFF2-40B4-BE49-F238E27FC236}">
                  <a16:creationId xmlns:a16="http://schemas.microsoft.com/office/drawing/2014/main" id="{F30DA35F-A671-6D4D-9DD4-D0D5E13E1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400" y="4591050"/>
              <a:ext cx="819150" cy="819150"/>
            </a:xfrm>
            <a:prstGeom prst="rect">
              <a:avLst/>
            </a:prstGeom>
            <a:noFill/>
            <a:extLst>
              <a:ext uri="{909E8E84-426E-40DD-AFC4-6F175D3DCCD1}">
                <a14:hiddenFill xmlns:a14="http://schemas.microsoft.com/office/drawing/2010/main">
                  <a:solidFill>
                    <a:srgbClr val="FFFFFF"/>
                  </a:solidFill>
                </a14:hiddenFill>
              </a:ext>
            </a:extLst>
          </p:spPr>
        </p:pic>
        <p:sp>
          <p:nvSpPr>
            <p:cNvPr id="73" name="Text Box 29">
              <a:extLst>
                <a:ext uri="{FF2B5EF4-FFF2-40B4-BE49-F238E27FC236}">
                  <a16:creationId xmlns:a16="http://schemas.microsoft.com/office/drawing/2014/main" id="{34AAC8DC-F059-7445-99BF-80AECC3E6614}"/>
                </a:ext>
              </a:extLst>
            </p:cNvPr>
            <p:cNvSpPr txBox="1">
              <a:spLocks noChangeArrowheads="1"/>
            </p:cNvSpPr>
            <p:nvPr/>
          </p:nvSpPr>
          <p:spPr bwMode="auto">
            <a:xfrm>
              <a:off x="2235200" y="4775436"/>
              <a:ext cx="4145527" cy="14219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a:ea typeface="ＭＳ Ｐゴシック" charset="0"/>
                  <a:cs typeface="+mn-cs"/>
                </a:rPr>
                <a:t>Receipt of three duplicate ACKs indicates 3 segments received after a missing segment – lost segment is likely. So retransmit!</a:t>
              </a:r>
              <a:endParaRPr kumimoji="0" lang="en-US" sz="11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cxnSp>
          <p:nvCxnSpPr>
            <p:cNvPr id="6" name="Straight Connector 5">
              <a:extLst>
                <a:ext uri="{FF2B5EF4-FFF2-40B4-BE49-F238E27FC236}">
                  <a16:creationId xmlns:a16="http://schemas.microsoft.com/office/drawing/2014/main" id="{CD551B68-D8DE-9043-B6CA-9F2F28DD2CA6}"/>
                </a:ext>
              </a:extLst>
            </p:cNvPr>
            <p:cNvCxnSpPr>
              <a:cxnSpLocks/>
            </p:cNvCxnSpPr>
            <p:nvPr/>
          </p:nvCxnSpPr>
          <p:spPr>
            <a:xfrm>
              <a:off x="6359939" y="5143678"/>
              <a:ext cx="762995"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34962C80-D280-E449-81BD-84D3E53124DD}"/>
              </a:ext>
            </a:extLst>
          </p:cNvPr>
          <p:cNvGrpSpPr/>
          <p:nvPr/>
        </p:nvGrpSpPr>
        <p:grpSpPr>
          <a:xfrm>
            <a:off x="790711" y="1227535"/>
            <a:ext cx="5214977" cy="2878929"/>
            <a:chOff x="7089911" y="1681505"/>
            <a:chExt cx="5214977" cy="2878929"/>
          </a:xfrm>
        </p:grpSpPr>
        <p:sp>
          <p:nvSpPr>
            <p:cNvPr id="58" name="Rectangle 5">
              <a:extLst>
                <a:ext uri="{FF2B5EF4-FFF2-40B4-BE49-F238E27FC236}">
                  <a16:creationId xmlns:a16="http://schemas.microsoft.com/office/drawing/2014/main" id="{F5C10379-FA54-C34D-B355-F07F5DA409A8}"/>
                </a:ext>
              </a:extLst>
            </p:cNvPr>
            <p:cNvSpPr>
              <a:spLocks noChangeArrowheads="1"/>
            </p:cNvSpPr>
            <p:nvPr/>
          </p:nvSpPr>
          <p:spPr bwMode="auto">
            <a:xfrm>
              <a:off x="7360355" y="2207758"/>
              <a:ext cx="4809067" cy="22637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463550" indent="-238125">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if sender receives 3 additional ACKs for same data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triple duplicate ACKs”),</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resend </a:t>
              </a:r>
              <a:r>
                <a:rPr kumimoji="0" lang="en-US" altLang="ja-JP"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segment with smallest seq #</a:t>
              </a:r>
            </a:p>
            <a:p>
              <a:pPr marL="463550" marR="0" lvl="1" indent="-23812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likely that </a:t>
              </a: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segment lost, so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wait for timeout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9" name="Rectangle 6">
              <a:extLst>
                <a:ext uri="{FF2B5EF4-FFF2-40B4-BE49-F238E27FC236}">
                  <a16:creationId xmlns:a16="http://schemas.microsoft.com/office/drawing/2014/main" id="{8A365B45-4FD3-5C46-85AD-12CD5EA2110A}"/>
                </a:ext>
              </a:extLst>
            </p:cNvPr>
            <p:cNvSpPr>
              <a:spLocks noChangeArrowheads="1"/>
            </p:cNvSpPr>
            <p:nvPr/>
          </p:nvSpPr>
          <p:spPr bwMode="auto">
            <a:xfrm>
              <a:off x="7089911" y="1910106"/>
              <a:ext cx="5214977" cy="2650328"/>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7" name="Text Box 7">
              <a:extLst>
                <a:ext uri="{FF2B5EF4-FFF2-40B4-BE49-F238E27FC236}">
                  <a16:creationId xmlns:a16="http://schemas.microsoft.com/office/drawing/2014/main" id="{F5EE31CA-1C9B-9E4F-8E15-A0B0919A3B54}"/>
                </a:ext>
              </a:extLst>
            </p:cNvPr>
            <p:cNvSpPr txBox="1">
              <a:spLocks noChangeArrowheads="1"/>
            </p:cNvSpPr>
            <p:nvPr/>
          </p:nvSpPr>
          <p:spPr bwMode="auto">
            <a:xfrm>
              <a:off x="7348953" y="1681505"/>
              <a:ext cx="2773363" cy="457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srgbClr val="CC0000"/>
                  </a:solidFill>
                  <a:effectLst/>
                  <a:uLnTx/>
                  <a:uFillTx/>
                  <a:latin typeface="Tahoma" charset="0"/>
                  <a:ea typeface="ＭＳ Ｐゴシック" charset="0"/>
                  <a:cs typeface="+mn-cs"/>
                </a:rPr>
                <a:t>TCP fast retransmit</a:t>
              </a:r>
            </a:p>
          </p:txBody>
        </p:sp>
      </p:grpSp>
      <p:sp>
        <p:nvSpPr>
          <p:cNvPr id="53" name="Slide Number Placeholder 2">
            <a:extLst>
              <a:ext uri="{FF2B5EF4-FFF2-40B4-BE49-F238E27FC236}">
                <a16:creationId xmlns:a16="http://schemas.microsoft.com/office/drawing/2014/main" id="{16A9B416-8E8B-FD4A-BF46-FBBC16EEB4F4}"/>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21</a:t>
            </a:fld>
            <a:endParaRPr lang="en-US" dirty="0"/>
          </a:p>
        </p:txBody>
      </p:sp>
    </p:spTree>
    <p:extLst>
      <p:ext uri="{BB962C8B-B14F-4D97-AF65-F5344CB8AC3E}">
        <p14:creationId xmlns:p14="http://schemas.microsoft.com/office/powerpoint/2010/main" val="119661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dissolve">
                                      <p:cBhvr>
                                        <p:cTn id="2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48" name="Slide Number Placeholder 2">
            <a:extLst>
              <a:ext uri="{FF2B5EF4-FFF2-40B4-BE49-F238E27FC236}">
                <a16:creationId xmlns:a16="http://schemas.microsoft.com/office/drawing/2014/main" id="{70507C61-599D-8346-AECE-C0A356026EDC}"/>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27549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5189688" y="2806352"/>
            <a:ext cx="4533734" cy="2971623"/>
            <a:chOff x="5189688" y="2806352"/>
            <a:chExt cx="4533734"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5189688" y="3080408"/>
              <a:ext cx="3750934" cy="2697567"/>
              <a:chOff x="4633274" y="3577949"/>
              <a:chExt cx="3750934"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7" name="Text Box 106">
                <a:extLst>
                  <a:ext uri="{FF2B5EF4-FFF2-40B4-BE49-F238E27FC236}">
                    <a16:creationId xmlns:a16="http://schemas.microsoft.com/office/drawing/2014/main" id="{60423099-6913-6449-94EA-C3C8BD4E23A1}"/>
                  </a:ext>
                </a:extLst>
              </p:cNvPr>
              <p:cNvSpPr txBox="1">
                <a:spLocks noChangeArrowheads="1"/>
              </p:cNvSpPr>
              <p:nvPr/>
            </p:nvSpPr>
            <p:spPr bwMode="auto">
              <a:xfrm>
                <a:off x="4633274" y="4192806"/>
                <a:ext cx="2332549" cy="10895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Calibri" panose="020F0502020204030204" pitchFamily="34" charset="0"/>
                  </a:rPr>
                  <a:t>Network layer delivering IP datagram payload into TCP socket buffers</a:t>
                </a:r>
              </a:p>
            </p:txBody>
          </p:sp>
          <p:sp>
            <p:nvSpPr>
              <p:cNvPr id="168" name="Line 108">
                <a:extLst>
                  <a:ext uri="{FF2B5EF4-FFF2-40B4-BE49-F238E27FC236}">
                    <a16:creationId xmlns:a16="http://schemas.microsoft.com/office/drawing/2014/main" id="{526C2D0A-E0A9-564E-8CDF-3A8B49E5D882}"/>
                  </a:ext>
                </a:extLst>
              </p:cNvPr>
              <p:cNvSpPr>
                <a:spLocks noChangeShapeType="1"/>
              </p:cNvSpPr>
              <p:nvPr/>
            </p:nvSpPr>
            <p:spPr bwMode="auto">
              <a:xfrm>
                <a:off x="6906339" y="4724124"/>
                <a:ext cx="522908"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pic>
        <p:nvPicPr>
          <p:cNvPr id="1026" name="Picture 2" descr="Drinking from the Firehose: How VividCortex Compresses its Metrics">
            <a:extLst>
              <a:ext uri="{FF2B5EF4-FFF2-40B4-BE49-F238E27FC236}">
                <a16:creationId xmlns:a16="http://schemas.microsoft.com/office/drawing/2014/main" id="{4F457921-03BB-884A-B43A-C231DAB76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7754" y="4484079"/>
            <a:ext cx="3018692" cy="181121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inking From the Information Firehose">
            <a:extLst>
              <a:ext uri="{FF2B5EF4-FFF2-40B4-BE49-F238E27FC236}">
                <a16:creationId xmlns:a16="http://schemas.microsoft.com/office/drawing/2014/main" id="{CC4ECDA6-EF5F-7940-8430-C0BB879305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223" y="3300222"/>
            <a:ext cx="2699594" cy="1781732"/>
          </a:xfrm>
          <a:prstGeom prst="rect">
            <a:avLst/>
          </a:prstGeom>
          <a:noFill/>
          <a:extLst>
            <a:ext uri="{909E8E84-426E-40DD-AFC4-6F175D3DCCD1}">
              <a14:hiddenFill xmlns:a14="http://schemas.microsoft.com/office/drawing/2010/main">
                <a:solidFill>
                  <a:srgbClr val="FFFFFF"/>
                </a:solidFill>
              </a14:hiddenFill>
            </a:ext>
          </a:extLst>
        </p:spPr>
      </p:pic>
      <p:sp>
        <p:nvSpPr>
          <p:cNvPr id="50" name="Slide Number Placeholder 2">
            <a:extLst>
              <a:ext uri="{FF2B5EF4-FFF2-40B4-BE49-F238E27FC236}">
                <a16:creationId xmlns:a16="http://schemas.microsoft.com/office/drawing/2014/main" id="{48F7A259-99DD-7041-B802-66CCB4B0EB04}"/>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1467755"/>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8211960" y="4121808"/>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901253" y="5053671"/>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8204022" y="3080408"/>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630935" y="5473175"/>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54" name="Group 53">
            <a:extLst>
              <a:ext uri="{FF2B5EF4-FFF2-40B4-BE49-F238E27FC236}">
                <a16:creationId xmlns:a16="http://schemas.microsoft.com/office/drawing/2014/main" id="{FB367096-84FB-0C47-BA14-5CD76A63BC39}"/>
              </a:ext>
            </a:extLst>
          </p:cNvPr>
          <p:cNvGrpSpPr/>
          <p:nvPr/>
        </p:nvGrpSpPr>
        <p:grpSpPr>
          <a:xfrm>
            <a:off x="1111171" y="3426107"/>
            <a:ext cx="5034986" cy="2800562"/>
            <a:chOff x="4343173" y="1560062"/>
            <a:chExt cx="9034622" cy="4921250"/>
          </a:xfrm>
        </p:grpSpPr>
        <p:sp>
          <p:nvSpPr>
            <p:cNvPr id="55" name="Rectangle 4">
              <a:extLst>
                <a:ext uri="{FF2B5EF4-FFF2-40B4-BE49-F238E27FC236}">
                  <a16:creationId xmlns:a16="http://schemas.microsoft.com/office/drawing/2014/main" id="{887BE98B-9B7E-9D41-AEF0-CA93BB1C9316}"/>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7" name="Rectangle 5">
              <a:extLst>
                <a:ext uri="{FF2B5EF4-FFF2-40B4-BE49-F238E27FC236}">
                  <a16:creationId xmlns:a16="http://schemas.microsoft.com/office/drawing/2014/main" id="{6DD2E62C-E2CB-C147-9685-E568D5425264}"/>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58" name="Line 8">
              <a:extLst>
                <a:ext uri="{FF2B5EF4-FFF2-40B4-BE49-F238E27FC236}">
                  <a16:creationId xmlns:a16="http://schemas.microsoft.com/office/drawing/2014/main" id="{6E5293FD-6A44-CD45-9C2D-E6EC13F48E0D}"/>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9" name="Line 9">
              <a:extLst>
                <a:ext uri="{FF2B5EF4-FFF2-40B4-BE49-F238E27FC236}">
                  <a16:creationId xmlns:a16="http://schemas.microsoft.com/office/drawing/2014/main" id="{D5FD85FC-35E3-CC42-86B2-4CBE4FF7A22C}"/>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0" name="Line 16">
              <a:extLst>
                <a:ext uri="{FF2B5EF4-FFF2-40B4-BE49-F238E27FC236}">
                  <a16:creationId xmlns:a16="http://schemas.microsoft.com/office/drawing/2014/main" id="{1F09DA56-95A7-9740-9266-702F4D667899}"/>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1" name="Line 18">
              <a:extLst>
                <a:ext uri="{FF2B5EF4-FFF2-40B4-BE49-F238E27FC236}">
                  <a16:creationId xmlns:a16="http://schemas.microsoft.com/office/drawing/2014/main" id="{3173FF56-BD9B-654B-92B6-4B36C86F420A}"/>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2" name="Line 19">
              <a:extLst>
                <a:ext uri="{FF2B5EF4-FFF2-40B4-BE49-F238E27FC236}">
                  <a16:creationId xmlns:a16="http://schemas.microsoft.com/office/drawing/2014/main" id="{84202EA3-2833-F04E-AA3C-8BB8999BFBC1}"/>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3" name="Line 20">
              <a:extLst>
                <a:ext uri="{FF2B5EF4-FFF2-40B4-BE49-F238E27FC236}">
                  <a16:creationId xmlns:a16="http://schemas.microsoft.com/office/drawing/2014/main" id="{B5EE22BF-1DD2-B74E-9710-050E4C365A6C}"/>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4" name="Line 21">
              <a:extLst>
                <a:ext uri="{FF2B5EF4-FFF2-40B4-BE49-F238E27FC236}">
                  <a16:creationId xmlns:a16="http://schemas.microsoft.com/office/drawing/2014/main" id="{E3D5975A-D204-D047-91DC-FE8A65BBCCE9}"/>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65" name="Group 64">
              <a:extLst>
                <a:ext uri="{FF2B5EF4-FFF2-40B4-BE49-F238E27FC236}">
                  <a16:creationId xmlns:a16="http://schemas.microsoft.com/office/drawing/2014/main" id="{067C1EE2-2B96-F74C-A327-2DFC2DFC62BA}"/>
                </a:ext>
              </a:extLst>
            </p:cNvPr>
            <p:cNvGrpSpPr/>
            <p:nvPr/>
          </p:nvGrpSpPr>
          <p:grpSpPr>
            <a:xfrm>
              <a:off x="6113100" y="2788385"/>
              <a:ext cx="7264695" cy="1048460"/>
              <a:chOff x="6113100" y="2788385"/>
              <a:chExt cx="7264695" cy="1048460"/>
            </a:xfrm>
          </p:grpSpPr>
          <p:sp>
            <p:nvSpPr>
              <p:cNvPr id="67" name="Text Box 22">
                <a:extLst>
                  <a:ext uri="{FF2B5EF4-FFF2-40B4-BE49-F238E27FC236}">
                    <a16:creationId xmlns:a16="http://schemas.microsoft.com/office/drawing/2014/main" id="{2E8A978C-B58F-724E-97B2-2FB3E91F6385}"/>
                  </a:ext>
                </a:extLst>
              </p:cNvPr>
              <p:cNvSpPr txBox="1">
                <a:spLocks noChangeArrowheads="1"/>
              </p:cNvSpPr>
              <p:nvPr/>
            </p:nvSpPr>
            <p:spPr bwMode="auto">
              <a:xfrm>
                <a:off x="6113100" y="2788385"/>
                <a:ext cx="2293763" cy="5247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68" name="Text Box 49">
                <a:extLst>
                  <a:ext uri="{FF2B5EF4-FFF2-40B4-BE49-F238E27FC236}">
                    <a16:creationId xmlns:a16="http://schemas.microsoft.com/office/drawing/2014/main" id="{4311B6E6-847F-7C42-98B1-9875A91D17B3}"/>
                  </a:ext>
                </a:extLst>
              </p:cNvPr>
              <p:cNvSpPr txBox="1">
                <a:spLocks noChangeArrowheads="1"/>
              </p:cNvSpPr>
              <p:nvPr/>
            </p:nvSpPr>
            <p:spPr bwMode="auto">
              <a:xfrm>
                <a:off x="8724899" y="2847114"/>
                <a:ext cx="4652896" cy="989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69" name="Line 53">
                <a:extLst>
                  <a:ext uri="{FF2B5EF4-FFF2-40B4-BE49-F238E27FC236}">
                    <a16:creationId xmlns:a16="http://schemas.microsoft.com/office/drawing/2014/main" id="{1B19FC7E-F3A0-3F49-A0E5-0BD2B4FBCBD0}"/>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66" name="Line 10">
              <a:extLst>
                <a:ext uri="{FF2B5EF4-FFF2-40B4-BE49-F238E27FC236}">
                  <a16:creationId xmlns:a16="http://schemas.microsoft.com/office/drawing/2014/main" id="{C66942C1-B5F2-CD48-AEFD-79309840AF0C}"/>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70" name="Slide Number Placeholder 2">
            <a:extLst>
              <a:ext uri="{FF2B5EF4-FFF2-40B4-BE49-F238E27FC236}">
                <a16:creationId xmlns:a16="http://schemas.microsoft.com/office/drawing/2014/main" id="{3A4399FC-22AC-CD4F-9984-791C62C984F2}"/>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6182795"/>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137" name="Rectangle 72">
            <a:extLst>
              <a:ext uri="{FF2B5EF4-FFF2-40B4-BE49-F238E27FC236}">
                <a16:creationId xmlns:a16="http://schemas.microsoft.com/office/drawing/2014/main" id="{C267ED98-FBDB-D24C-A351-3097B056B078}"/>
              </a:ext>
            </a:extLst>
          </p:cNvPr>
          <p:cNvSpPr>
            <a:spLocks noChangeArrowheads="1"/>
          </p:cNvSpPr>
          <p:nvPr/>
        </p:nvSpPr>
        <p:spPr bwMode="auto">
          <a:xfrm>
            <a:off x="7848422" y="1084921"/>
            <a:ext cx="2524125" cy="3854450"/>
          </a:xfrm>
          <a:prstGeom prst="rect">
            <a:avLst/>
          </a:prstGeom>
          <a:solidFill>
            <a:srgbClr val="00009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Freeform 32">
            <a:extLst>
              <a:ext uri="{FF2B5EF4-FFF2-40B4-BE49-F238E27FC236}">
                <a16:creationId xmlns:a16="http://schemas.microsoft.com/office/drawing/2014/main" id="{58EA8CF4-DBF4-E34D-8254-A77227811341}"/>
              </a:ext>
            </a:extLst>
          </p:cNvPr>
          <p:cNvSpPr>
            <a:spLocks/>
          </p:cNvSpPr>
          <p:nvPr/>
        </p:nvSpPr>
        <p:spPr bwMode="auto">
          <a:xfrm>
            <a:off x="10289997" y="1078571"/>
            <a:ext cx="581025" cy="4206875"/>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9" name="Rectangle 40">
            <a:extLst>
              <a:ext uri="{FF2B5EF4-FFF2-40B4-BE49-F238E27FC236}">
                <a16:creationId xmlns:a16="http://schemas.microsoft.com/office/drawing/2014/main" id="{8F576ED5-5855-F048-B4BB-75BF51C27D5C}"/>
              </a:ext>
            </a:extLst>
          </p:cNvPr>
          <p:cNvSpPr>
            <a:spLocks noChangeArrowheads="1"/>
          </p:cNvSpPr>
          <p:nvPr/>
        </p:nvSpPr>
        <p:spPr bwMode="auto">
          <a:xfrm>
            <a:off x="7762697" y="1186521"/>
            <a:ext cx="2533650" cy="3814762"/>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Oval 31">
            <a:extLst>
              <a:ext uri="{FF2B5EF4-FFF2-40B4-BE49-F238E27FC236}">
                <a16:creationId xmlns:a16="http://schemas.microsoft.com/office/drawing/2014/main" id="{E56CABC0-9BC4-164D-8001-714872CF7127}"/>
              </a:ext>
            </a:extLst>
          </p:cNvPr>
          <p:cNvSpPr>
            <a:spLocks noChangeArrowheads="1"/>
          </p:cNvSpPr>
          <p:nvPr/>
        </p:nvSpPr>
        <p:spPr bwMode="auto">
          <a:xfrm>
            <a:off x="8302447" y="1243671"/>
            <a:ext cx="137795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rPr>
              <a:t>process</a:t>
            </a:r>
          </a:p>
        </p:txBody>
      </p:sp>
      <p:grpSp>
        <p:nvGrpSpPr>
          <p:cNvPr id="141" name="Group 47">
            <a:extLst>
              <a:ext uri="{FF2B5EF4-FFF2-40B4-BE49-F238E27FC236}">
                <a16:creationId xmlns:a16="http://schemas.microsoft.com/office/drawing/2014/main" id="{02602D35-C64D-9445-8BEF-315190C777FA}"/>
              </a:ext>
            </a:extLst>
          </p:cNvPr>
          <p:cNvGrpSpPr>
            <a:grpSpLocks/>
          </p:cNvGrpSpPr>
          <p:nvPr/>
        </p:nvGrpSpPr>
        <p:grpSpPr bwMode="auto">
          <a:xfrm>
            <a:off x="8070672" y="2312058"/>
            <a:ext cx="1795463" cy="688975"/>
            <a:chOff x="1173" y="2345"/>
            <a:chExt cx="1131" cy="434"/>
          </a:xfrm>
        </p:grpSpPr>
        <p:sp>
          <p:nvSpPr>
            <p:cNvPr id="142" name="Rectangle 44">
              <a:extLst>
                <a:ext uri="{FF2B5EF4-FFF2-40B4-BE49-F238E27FC236}">
                  <a16:creationId xmlns:a16="http://schemas.microsoft.com/office/drawing/2014/main" id="{92C6A498-BA40-944E-B932-C93263DCC5C7}"/>
                </a:ext>
              </a:extLst>
            </p:cNvPr>
            <p:cNvSpPr>
              <a:spLocks noChangeArrowheads="1"/>
            </p:cNvSpPr>
            <p:nvPr/>
          </p:nvSpPr>
          <p:spPr bwMode="auto">
            <a:xfrm>
              <a:off x="1173" y="2345"/>
              <a:ext cx="1131" cy="434"/>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46">
              <a:extLst>
                <a:ext uri="{FF2B5EF4-FFF2-40B4-BE49-F238E27FC236}">
                  <a16:creationId xmlns:a16="http://schemas.microsoft.com/office/drawing/2014/main" id="{ED90C8EB-7D14-B54F-AC97-04DAEC25D0A4}"/>
                </a:ext>
              </a:extLst>
            </p:cNvPr>
            <p:cNvSpPr txBox="1">
              <a:spLocks noChangeArrowheads="1"/>
            </p:cNvSpPr>
            <p:nvPr/>
          </p:nvSpPr>
          <p:spPr bwMode="auto">
            <a:xfrm>
              <a:off x="1235" y="2368"/>
              <a:ext cx="995" cy="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TCP socket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lumMod val="95000"/>
                    </a:prstClr>
                  </a:solidFill>
                  <a:effectLst/>
                  <a:uLnTx/>
                  <a:uFillTx/>
                  <a:latin typeface="Tahoma" charset="0"/>
                  <a:ea typeface="ＭＳ Ｐゴシック" charset="0"/>
                  <a:cs typeface="+mn-cs"/>
                </a:rPr>
                <a:t>receiver buffers</a:t>
              </a:r>
            </a:p>
          </p:txBody>
        </p:sp>
      </p:grpSp>
      <p:sp>
        <p:nvSpPr>
          <p:cNvPr id="144" name="Oval 48">
            <a:extLst>
              <a:ext uri="{FF2B5EF4-FFF2-40B4-BE49-F238E27FC236}">
                <a16:creationId xmlns:a16="http://schemas.microsoft.com/office/drawing/2014/main" id="{0742E955-8C93-5F47-BE4B-8E6ACFB2E75E}"/>
              </a:ext>
            </a:extLst>
          </p:cNvPr>
          <p:cNvSpPr>
            <a:spLocks noChangeArrowheads="1"/>
          </p:cNvSpPr>
          <p:nvPr/>
        </p:nvSpPr>
        <p:spPr bwMode="auto">
          <a:xfrm>
            <a:off x="8238947" y="3335996"/>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5" name="Text Box 64">
            <a:extLst>
              <a:ext uri="{FF2B5EF4-FFF2-40B4-BE49-F238E27FC236}">
                <a16:creationId xmlns:a16="http://schemas.microsoft.com/office/drawing/2014/main" id="{FCF30813-93D4-B644-BB9A-DEC80D916306}"/>
              </a:ext>
            </a:extLst>
          </p:cNvPr>
          <p:cNvSpPr txBox="1">
            <a:spLocks noChangeArrowheads="1"/>
          </p:cNvSpPr>
          <p:nvPr/>
        </p:nvSpPr>
        <p:spPr bwMode="auto">
          <a:xfrm>
            <a:off x="8745360" y="336483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TCP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6" name="Oval 65">
            <a:extLst>
              <a:ext uri="{FF2B5EF4-FFF2-40B4-BE49-F238E27FC236}">
                <a16:creationId xmlns:a16="http://schemas.microsoft.com/office/drawing/2014/main" id="{6BD69667-2B04-344B-AF15-D9A7175F3571}"/>
              </a:ext>
            </a:extLst>
          </p:cNvPr>
          <p:cNvSpPr>
            <a:spLocks noChangeArrowheads="1"/>
          </p:cNvSpPr>
          <p:nvPr/>
        </p:nvSpPr>
        <p:spPr bwMode="auto">
          <a:xfrm>
            <a:off x="8246885" y="4321833"/>
            <a:ext cx="1562100" cy="596900"/>
          </a:xfrm>
          <a:prstGeom prst="ellipse">
            <a:avLst/>
          </a:prstGeom>
          <a:solidFill>
            <a:srgbClr val="CCFFFF"/>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147" name="Text Box 66">
            <a:extLst>
              <a:ext uri="{FF2B5EF4-FFF2-40B4-BE49-F238E27FC236}">
                <a16:creationId xmlns:a16="http://schemas.microsoft.com/office/drawing/2014/main" id="{19C3DDC5-2A06-B840-8A80-61FECF597774}"/>
              </a:ext>
            </a:extLst>
          </p:cNvPr>
          <p:cNvSpPr txBox="1">
            <a:spLocks noChangeArrowheads="1"/>
          </p:cNvSpPr>
          <p:nvPr/>
        </p:nvSpPr>
        <p:spPr bwMode="auto">
          <a:xfrm>
            <a:off x="8731699" y="4354979"/>
            <a:ext cx="559769"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code</a:t>
            </a:r>
          </a:p>
        </p:txBody>
      </p:sp>
      <p:sp>
        <p:nvSpPr>
          <p:cNvPr id="149" name="Line 68">
            <a:extLst>
              <a:ext uri="{FF2B5EF4-FFF2-40B4-BE49-F238E27FC236}">
                <a16:creationId xmlns:a16="http://schemas.microsoft.com/office/drawing/2014/main" id="{68A5AD3F-8561-BA43-8CCB-23369CB3F10B}"/>
              </a:ext>
            </a:extLst>
          </p:cNvPr>
          <p:cNvSpPr>
            <a:spLocks noChangeShapeType="1"/>
          </p:cNvSpPr>
          <p:nvPr/>
        </p:nvSpPr>
        <p:spPr bwMode="auto">
          <a:xfrm>
            <a:off x="7756347" y="4071008"/>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0" name="Line 69">
            <a:extLst>
              <a:ext uri="{FF2B5EF4-FFF2-40B4-BE49-F238E27FC236}">
                <a16:creationId xmlns:a16="http://schemas.microsoft.com/office/drawing/2014/main" id="{069D68E8-3A07-7842-BBE3-A83C41548FBA}"/>
              </a:ext>
            </a:extLst>
          </p:cNvPr>
          <p:cNvSpPr>
            <a:spLocks noChangeShapeType="1"/>
          </p:cNvSpPr>
          <p:nvPr/>
        </p:nvSpPr>
        <p:spPr bwMode="auto">
          <a:xfrm>
            <a:off x="7769047" y="2219983"/>
            <a:ext cx="25463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51" name="Group 56">
            <a:extLst>
              <a:ext uri="{FF2B5EF4-FFF2-40B4-BE49-F238E27FC236}">
                <a16:creationId xmlns:a16="http://schemas.microsoft.com/office/drawing/2014/main" id="{9D087FDD-1E50-B54A-BAF1-08F2E9EB032C}"/>
              </a:ext>
            </a:extLst>
          </p:cNvPr>
          <p:cNvGrpSpPr>
            <a:grpSpLocks/>
          </p:cNvGrpSpPr>
          <p:nvPr/>
        </p:nvGrpSpPr>
        <p:grpSpPr bwMode="auto">
          <a:xfrm>
            <a:off x="8745360" y="2104096"/>
            <a:ext cx="533400" cy="206375"/>
            <a:chOff x="2003" y="1816"/>
            <a:chExt cx="336" cy="130"/>
          </a:xfrm>
        </p:grpSpPr>
        <p:sp>
          <p:nvSpPr>
            <p:cNvPr id="152" name="Rectangle 16">
              <a:extLst>
                <a:ext uri="{FF2B5EF4-FFF2-40B4-BE49-F238E27FC236}">
                  <a16:creationId xmlns:a16="http://schemas.microsoft.com/office/drawing/2014/main" id="{4802C0EA-E5A8-E447-A8F6-A96701A0BAC0}"/>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3" name="Rectangle 17">
              <a:extLst>
                <a:ext uri="{FF2B5EF4-FFF2-40B4-BE49-F238E27FC236}">
                  <a16:creationId xmlns:a16="http://schemas.microsoft.com/office/drawing/2014/main" id="{620EA98C-EF38-184B-A03B-82616FCB9AE2}"/>
                </a:ext>
              </a:extLst>
            </p:cNvPr>
            <p:cNvSpPr>
              <a:spLocks noChangeArrowheads="1"/>
            </p:cNvSpPr>
            <p:nvPr/>
          </p:nvSpPr>
          <p:spPr bwMode="auto">
            <a:xfrm>
              <a:off x="2105" y="1833"/>
              <a:ext cx="110"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4" name="Rectangle 18">
              <a:extLst>
                <a:ext uri="{FF2B5EF4-FFF2-40B4-BE49-F238E27FC236}">
                  <a16:creationId xmlns:a16="http://schemas.microsoft.com/office/drawing/2014/main" id="{1C3BBD2A-6ACC-C349-BDA8-0843C2DEA508}"/>
                </a:ext>
              </a:extLst>
            </p:cNvPr>
            <p:cNvSpPr>
              <a:spLocks noChangeArrowheads="1"/>
            </p:cNvSpPr>
            <p:nvPr/>
          </p:nvSpPr>
          <p:spPr bwMode="auto">
            <a:xfrm>
              <a:off x="2229" y="1891"/>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5" name="Rectangle 19">
              <a:extLst>
                <a:ext uri="{FF2B5EF4-FFF2-40B4-BE49-F238E27FC236}">
                  <a16:creationId xmlns:a16="http://schemas.microsoft.com/office/drawing/2014/main" id="{96FBD4A2-E799-8F4F-9D14-53FD99E5BFAA}"/>
                </a:ext>
              </a:extLst>
            </p:cNvPr>
            <p:cNvSpPr>
              <a:spLocks noChangeArrowheads="1"/>
            </p:cNvSpPr>
            <p:nvPr/>
          </p:nvSpPr>
          <p:spPr bwMode="auto">
            <a:xfrm>
              <a:off x="2058"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5" name="Text Box 103">
            <a:extLst>
              <a:ext uri="{FF2B5EF4-FFF2-40B4-BE49-F238E27FC236}">
                <a16:creationId xmlns:a16="http://schemas.microsoft.com/office/drawing/2014/main" id="{4ECF9189-0AD6-144B-8167-6762F7B3E868}"/>
              </a:ext>
            </a:extLst>
          </p:cNvPr>
          <p:cNvSpPr txBox="1">
            <a:spLocks noChangeArrowheads="1"/>
          </p:cNvSpPr>
          <p:nvPr/>
        </p:nvSpPr>
        <p:spPr bwMode="auto">
          <a:xfrm>
            <a:off x="7549972" y="5823520"/>
            <a:ext cx="2714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charset="0"/>
                <a:ea typeface="ＭＳ Ｐゴシック" charset="0"/>
                <a:cs typeface="+mn-cs"/>
              </a:rPr>
              <a:t>receiver protocol stack</a:t>
            </a:r>
          </a:p>
        </p:txBody>
      </p:sp>
      <p:sp>
        <p:nvSpPr>
          <p:cNvPr id="169" name="Line 115">
            <a:extLst>
              <a:ext uri="{FF2B5EF4-FFF2-40B4-BE49-F238E27FC236}">
                <a16:creationId xmlns:a16="http://schemas.microsoft.com/office/drawing/2014/main" id="{ABF785A9-86A1-6E46-9624-CABBC5E29FA3}"/>
              </a:ext>
            </a:extLst>
          </p:cNvPr>
          <p:cNvSpPr>
            <a:spLocks noChangeShapeType="1"/>
          </p:cNvSpPr>
          <p:nvPr/>
        </p:nvSpPr>
        <p:spPr bwMode="auto">
          <a:xfrm>
            <a:off x="8790777" y="5419835"/>
            <a:ext cx="0" cy="349250"/>
          </a:xfrm>
          <a:prstGeom prst="line">
            <a:avLst/>
          </a:prstGeom>
          <a:noFill/>
          <a:ln w="28575">
            <a:solidFill>
              <a:srgbClr val="CC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118">
            <a:extLst>
              <a:ext uri="{FF2B5EF4-FFF2-40B4-BE49-F238E27FC236}">
                <a16:creationId xmlns:a16="http://schemas.microsoft.com/office/drawing/2014/main" id="{5E5B6E3E-966C-D44A-B01C-0473357F14EE}"/>
              </a:ext>
            </a:extLst>
          </p:cNvPr>
          <p:cNvSpPr>
            <a:spLocks noChangeShapeType="1"/>
          </p:cNvSpPr>
          <p:nvPr/>
        </p:nvSpPr>
        <p:spPr bwMode="auto">
          <a:xfrm>
            <a:off x="10285235" y="4996521"/>
            <a:ext cx="0" cy="463550"/>
          </a:xfrm>
          <a:prstGeom prst="line">
            <a:avLst/>
          </a:prstGeom>
          <a:noFill/>
          <a:ln w="19050">
            <a:solidFill>
              <a:srgbClr val="00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72" name="Group 124">
            <a:extLst>
              <a:ext uri="{FF2B5EF4-FFF2-40B4-BE49-F238E27FC236}">
                <a16:creationId xmlns:a16="http://schemas.microsoft.com/office/drawing/2014/main" id="{4194DDD2-AC6E-4846-988C-D47AF88815BF}"/>
              </a:ext>
            </a:extLst>
          </p:cNvPr>
          <p:cNvGrpSpPr>
            <a:grpSpLocks/>
          </p:cNvGrpSpPr>
          <p:nvPr/>
        </p:nvGrpSpPr>
        <p:grpSpPr bwMode="auto">
          <a:xfrm flipH="1">
            <a:off x="10523360" y="4590121"/>
            <a:ext cx="869950" cy="906462"/>
            <a:chOff x="-44" y="1473"/>
            <a:chExt cx="981" cy="1105"/>
          </a:xfrm>
        </p:grpSpPr>
        <p:pic>
          <p:nvPicPr>
            <p:cNvPr id="173" name="Picture 125" descr="desktop_computer_stylized_medium">
              <a:extLst>
                <a:ext uri="{FF2B5EF4-FFF2-40B4-BE49-F238E27FC236}">
                  <a16:creationId xmlns:a16="http://schemas.microsoft.com/office/drawing/2014/main" id="{C6DE1974-7837-334B-B35F-1B82108E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 name="Freeform 126">
              <a:extLst>
                <a:ext uri="{FF2B5EF4-FFF2-40B4-BE49-F238E27FC236}">
                  <a16:creationId xmlns:a16="http://schemas.microsoft.com/office/drawing/2014/main" id="{C8663771-41F7-FF4F-89C7-CFC093B9A138}"/>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 name="TextBox 8">
            <a:extLst>
              <a:ext uri="{FF2B5EF4-FFF2-40B4-BE49-F238E27FC236}">
                <a16:creationId xmlns:a16="http://schemas.microsoft.com/office/drawing/2014/main" id="{3FF08E5E-7834-074F-B7D9-7DBE006EE269}"/>
              </a:ext>
            </a:extLst>
          </p:cNvPr>
          <p:cNvSpPr txBox="1"/>
          <p:nvPr/>
        </p:nvSpPr>
        <p:spPr>
          <a:xfrm>
            <a:off x="712555" y="1437021"/>
            <a:ext cx="385082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sng" strike="noStrike" kern="1200" cap="none" spc="0" normalizeH="0" baseline="0" noProof="0" dirty="0">
                <a:ln>
                  <a:noFill/>
                </a:ln>
                <a:solidFill>
                  <a:srgbClr val="C00000"/>
                </a:solidFill>
                <a:effectLst/>
                <a:uLnTx/>
                <a:uFillTx/>
                <a:latin typeface="Calibri" panose="020F0502020204030204"/>
                <a:ea typeface="+mn-ea"/>
                <a:cs typeface="+mn-cs"/>
              </a:rPr>
              <a:t>Q: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 happens if network layer delivers data faster than application layer removes data from socket buffers?</a:t>
            </a:r>
          </a:p>
        </p:txBody>
      </p:sp>
      <p:grpSp>
        <p:nvGrpSpPr>
          <p:cNvPr id="10" name="Group 9">
            <a:extLst>
              <a:ext uri="{FF2B5EF4-FFF2-40B4-BE49-F238E27FC236}">
                <a16:creationId xmlns:a16="http://schemas.microsoft.com/office/drawing/2014/main" id="{9B4B0832-7295-6748-A6EB-5D9B0607F222}"/>
              </a:ext>
            </a:extLst>
          </p:cNvPr>
          <p:cNvGrpSpPr/>
          <p:nvPr/>
        </p:nvGrpSpPr>
        <p:grpSpPr>
          <a:xfrm>
            <a:off x="756989" y="3535828"/>
            <a:ext cx="4164772" cy="1950572"/>
            <a:chOff x="363537" y="4127499"/>
            <a:chExt cx="4164772" cy="1950572"/>
          </a:xfrm>
        </p:grpSpPr>
        <p:sp>
          <p:nvSpPr>
            <p:cNvPr id="179" name="Rectangle 110">
              <a:extLst>
                <a:ext uri="{FF2B5EF4-FFF2-40B4-BE49-F238E27FC236}">
                  <a16:creationId xmlns:a16="http://schemas.microsoft.com/office/drawing/2014/main" id="{71EEDA6C-9700-F540-8450-88D0CF387D8C}"/>
                </a:ext>
              </a:extLst>
            </p:cNvPr>
            <p:cNvSpPr>
              <a:spLocks noChangeArrowheads="1"/>
            </p:cNvSpPr>
            <p:nvPr/>
          </p:nvSpPr>
          <p:spPr bwMode="auto">
            <a:xfrm>
              <a:off x="363537" y="4397375"/>
              <a:ext cx="4134671" cy="1680696"/>
            </a:xfrm>
            <a:prstGeom prst="rect">
              <a:avLst/>
            </a:prstGeom>
            <a:solidFill>
              <a:srgbClr val="FFFFFF"/>
            </a:solidFill>
            <a:ln w="28575">
              <a:solidFill>
                <a:srgbClr val="CC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180" name="Text Box 111">
              <a:extLst>
                <a:ext uri="{FF2B5EF4-FFF2-40B4-BE49-F238E27FC236}">
                  <a16:creationId xmlns:a16="http://schemas.microsoft.com/office/drawing/2014/main" id="{8C96D4BC-6609-824B-A9B9-24E2A66F66C2}"/>
                </a:ext>
              </a:extLst>
            </p:cNvPr>
            <p:cNvSpPr txBox="1">
              <a:spLocks noChangeArrowheads="1"/>
            </p:cNvSpPr>
            <p:nvPr/>
          </p:nvSpPr>
          <p:spPr bwMode="auto">
            <a:xfrm>
              <a:off x="455613" y="4549775"/>
              <a:ext cx="4072696" cy="14219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controls sender, so sender won’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overflow receiver’s buffer by transmitting too much, too fast</a:t>
              </a:r>
              <a:endParaRPr kumimoji="0" lang="en-US" altLang="en-US" sz="105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81" name="Group 112">
              <a:extLst>
                <a:ext uri="{FF2B5EF4-FFF2-40B4-BE49-F238E27FC236}">
                  <a16:creationId xmlns:a16="http://schemas.microsoft.com/office/drawing/2014/main" id="{6B4EAE2E-56DA-864E-99A1-E535BFD3AF51}"/>
                </a:ext>
              </a:extLst>
            </p:cNvPr>
            <p:cNvGrpSpPr>
              <a:grpSpLocks/>
            </p:cNvGrpSpPr>
            <p:nvPr/>
          </p:nvGrpSpPr>
          <p:grpSpPr bwMode="auto">
            <a:xfrm>
              <a:off x="551438" y="4127499"/>
              <a:ext cx="2003542" cy="523875"/>
              <a:chOff x="3327" y="230"/>
              <a:chExt cx="1176" cy="330"/>
            </a:xfrm>
          </p:grpSpPr>
          <p:sp>
            <p:nvSpPr>
              <p:cNvPr id="183" name="Rectangle 113">
                <a:extLst>
                  <a:ext uri="{FF2B5EF4-FFF2-40B4-BE49-F238E27FC236}">
                    <a16:creationId xmlns:a16="http://schemas.microsoft.com/office/drawing/2014/main" id="{364B36BC-850A-C443-AFE1-8C4A92F8CA4E}"/>
                  </a:ext>
                </a:extLst>
              </p:cNvPr>
              <p:cNvSpPr>
                <a:spLocks noChangeArrowheads="1"/>
              </p:cNvSpPr>
              <p:nvPr/>
            </p:nvSpPr>
            <p:spPr bwMode="auto">
              <a:xfrm>
                <a:off x="3369" y="323"/>
                <a:ext cx="1134" cy="222"/>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184" name="Text Box 114">
                <a:extLst>
                  <a:ext uri="{FF2B5EF4-FFF2-40B4-BE49-F238E27FC236}">
                    <a16:creationId xmlns:a16="http://schemas.microsoft.com/office/drawing/2014/main" id="{4A67984A-D193-3248-9AD8-3DC1586083A2}"/>
                  </a:ext>
                </a:extLst>
              </p:cNvPr>
              <p:cNvSpPr txBox="1">
                <a:spLocks noChangeArrowheads="1"/>
              </p:cNvSpPr>
              <p:nvPr/>
            </p:nvSpPr>
            <p:spPr bwMode="auto">
              <a:xfrm>
                <a:off x="3327" y="230"/>
                <a:ext cx="1136" cy="3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flow control</a:t>
                </a:r>
              </a:p>
            </p:txBody>
          </p:sp>
        </p:grpSp>
      </p:grpSp>
      <p:sp>
        <p:nvSpPr>
          <p:cNvPr id="182" name="Line 117">
            <a:extLst>
              <a:ext uri="{FF2B5EF4-FFF2-40B4-BE49-F238E27FC236}">
                <a16:creationId xmlns:a16="http://schemas.microsoft.com/office/drawing/2014/main" id="{1B7AFE0B-8185-3E43-BF7C-730BEFE1D783}"/>
              </a:ext>
            </a:extLst>
          </p:cNvPr>
          <p:cNvSpPr>
            <a:spLocks noChangeShapeType="1"/>
          </p:cNvSpPr>
          <p:nvPr/>
        </p:nvSpPr>
        <p:spPr bwMode="auto">
          <a:xfrm>
            <a:off x="7764475" y="5006696"/>
            <a:ext cx="0" cy="463550"/>
          </a:xfrm>
          <a:prstGeom prst="line">
            <a:avLst/>
          </a:prstGeom>
          <a:noFill/>
          <a:ln w="1905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2" name="Group 11">
            <a:extLst>
              <a:ext uri="{FF2B5EF4-FFF2-40B4-BE49-F238E27FC236}">
                <a16:creationId xmlns:a16="http://schemas.microsoft.com/office/drawing/2014/main" id="{C820FA96-992D-4547-BB82-D80AD6340B76}"/>
              </a:ext>
            </a:extLst>
          </p:cNvPr>
          <p:cNvGrpSpPr/>
          <p:nvPr/>
        </p:nvGrpSpPr>
        <p:grpSpPr>
          <a:xfrm>
            <a:off x="7630935" y="2806352"/>
            <a:ext cx="2092487" cy="2971623"/>
            <a:chOff x="7630935" y="2806352"/>
            <a:chExt cx="2092487" cy="2971623"/>
          </a:xfrm>
        </p:grpSpPr>
        <p:grpSp>
          <p:nvGrpSpPr>
            <p:cNvPr id="7" name="Group 6">
              <a:extLst>
                <a:ext uri="{FF2B5EF4-FFF2-40B4-BE49-F238E27FC236}">
                  <a16:creationId xmlns:a16="http://schemas.microsoft.com/office/drawing/2014/main" id="{90136498-1DCA-8245-9AEB-79D923D0965C}"/>
                </a:ext>
              </a:extLst>
            </p:cNvPr>
            <p:cNvGrpSpPr/>
            <p:nvPr/>
          </p:nvGrpSpPr>
          <p:grpSpPr>
            <a:xfrm>
              <a:off x="7630935" y="3080408"/>
              <a:ext cx="1309687" cy="2697567"/>
              <a:chOff x="7074521" y="3577949"/>
              <a:chExt cx="1309687" cy="2697567"/>
            </a:xfrm>
          </p:grpSpPr>
          <p:sp>
            <p:nvSpPr>
              <p:cNvPr id="163" name="Rectangle 91">
                <a:extLst>
                  <a:ext uri="{FF2B5EF4-FFF2-40B4-BE49-F238E27FC236}">
                    <a16:creationId xmlns:a16="http://schemas.microsoft.com/office/drawing/2014/main" id="{262B8492-92D0-1D4D-A388-8EDCD289152E}"/>
                  </a:ext>
                </a:extLst>
              </p:cNvPr>
              <p:cNvSpPr>
                <a:spLocks noChangeArrowheads="1"/>
              </p:cNvSpPr>
              <p:nvPr/>
            </p:nvSpPr>
            <p:spPr bwMode="auto">
              <a:xfrm>
                <a:off x="7655546" y="46193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8F31E27D-6EC1-5943-92A1-E4210B15E8BC}"/>
                  </a:ext>
                </a:extLst>
              </p:cNvPr>
              <p:cNvGrpSpPr/>
              <p:nvPr/>
            </p:nvGrpSpPr>
            <p:grpSpPr>
              <a:xfrm>
                <a:off x="7344839" y="5551212"/>
                <a:ext cx="1039369" cy="214398"/>
                <a:chOff x="7344839" y="5551212"/>
                <a:chExt cx="1039369" cy="214398"/>
              </a:xfrm>
            </p:grpSpPr>
            <p:sp>
              <p:nvSpPr>
                <p:cNvPr id="158" name="Rectangle 74">
                  <a:extLst>
                    <a:ext uri="{FF2B5EF4-FFF2-40B4-BE49-F238E27FC236}">
                      <a16:creationId xmlns:a16="http://schemas.microsoft.com/office/drawing/2014/main" id="{8A48CC54-2E19-7E49-AB6A-C589B7121B06}"/>
                    </a:ext>
                  </a:extLst>
                </p:cNvPr>
                <p:cNvSpPr>
                  <a:spLocks noChangeArrowheads="1"/>
                </p:cNvSpPr>
                <p:nvPr/>
              </p:nvSpPr>
              <p:spPr bwMode="auto">
                <a:xfrm>
                  <a:off x="7344839" y="5556060"/>
                  <a:ext cx="1006475" cy="209550"/>
                </a:xfrm>
                <a:prstGeom prst="rect">
                  <a:avLst/>
                </a:prstGeom>
                <a:solidFill>
                  <a:srgbClr val="00CC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4" name="Rectangle 92">
                  <a:extLst>
                    <a:ext uri="{FF2B5EF4-FFF2-40B4-BE49-F238E27FC236}">
                      <a16:creationId xmlns:a16="http://schemas.microsoft.com/office/drawing/2014/main" id="{F086B485-A7FA-024F-AE08-D3278D535305}"/>
                    </a:ext>
                  </a:extLst>
                </p:cNvPr>
                <p:cNvSpPr>
                  <a:spLocks noChangeArrowheads="1"/>
                </p:cNvSpPr>
                <p:nvPr/>
              </p:nvSpPr>
              <p:spPr bwMode="auto">
                <a:xfrm>
                  <a:off x="7650783" y="5551212"/>
                  <a:ext cx="733425" cy="212725"/>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9" name="Line 75">
                  <a:extLst>
                    <a:ext uri="{FF2B5EF4-FFF2-40B4-BE49-F238E27FC236}">
                      <a16:creationId xmlns:a16="http://schemas.microsoft.com/office/drawing/2014/main" id="{3072215E-AACF-9541-93AB-D98D0EECBB60}"/>
                    </a:ext>
                  </a:extLst>
                </p:cNvPr>
                <p:cNvSpPr>
                  <a:spLocks noChangeShapeType="1"/>
                </p:cNvSpPr>
                <p:nvPr/>
              </p:nvSpPr>
              <p:spPr bwMode="auto">
                <a:xfrm>
                  <a:off x="74888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60" name="Line 76">
                  <a:extLst>
                    <a:ext uri="{FF2B5EF4-FFF2-40B4-BE49-F238E27FC236}">
                      <a16:creationId xmlns:a16="http://schemas.microsoft.com/office/drawing/2014/main" id="{A70802F4-DC4B-B74E-9BF2-97E565E57FB0}"/>
                    </a:ext>
                  </a:extLst>
                </p:cNvPr>
                <p:cNvSpPr>
                  <a:spLocks noChangeShapeType="1"/>
                </p:cNvSpPr>
                <p:nvPr/>
              </p:nvSpPr>
              <p:spPr bwMode="auto">
                <a:xfrm>
                  <a:off x="7641259" y="5555058"/>
                  <a:ext cx="0" cy="206375"/>
                </a:xfrm>
                <a:prstGeom prst="line">
                  <a:avLst/>
                </a:prstGeom>
                <a:noFill/>
                <a:ln w="28575">
                  <a:solidFill>
                    <a:srgbClr val="FFFF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62" name="Rectangle 86">
                <a:extLst>
                  <a:ext uri="{FF2B5EF4-FFF2-40B4-BE49-F238E27FC236}">
                    <a16:creationId xmlns:a16="http://schemas.microsoft.com/office/drawing/2014/main" id="{4115F8B6-91A1-7C41-83BF-8BE89BBEBEC6}"/>
                  </a:ext>
                </a:extLst>
              </p:cNvPr>
              <p:cNvSpPr>
                <a:spLocks noChangeArrowheads="1"/>
              </p:cNvSpPr>
              <p:nvPr/>
            </p:nvSpPr>
            <p:spPr bwMode="auto">
              <a:xfrm>
                <a:off x="7647608" y="3577949"/>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0" name="Text Box 116">
                <a:extLst>
                  <a:ext uri="{FF2B5EF4-FFF2-40B4-BE49-F238E27FC236}">
                    <a16:creationId xmlns:a16="http://schemas.microsoft.com/office/drawing/2014/main" id="{698424D2-456E-974F-973C-408C9336D9D7}"/>
                  </a:ext>
                </a:extLst>
              </p:cNvPr>
              <p:cNvSpPr txBox="1">
                <a:spLocks noChangeArrowheads="1"/>
              </p:cNvSpPr>
              <p:nvPr/>
            </p:nvSpPr>
            <p:spPr bwMode="auto">
              <a:xfrm>
                <a:off x="7074521" y="5970716"/>
                <a:ext cx="11334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from sender</a:t>
                </a:r>
              </a:p>
            </p:txBody>
          </p:sp>
        </p:grpSp>
        <p:sp>
          <p:nvSpPr>
            <p:cNvPr id="6" name="Curved Down Arrow 5">
              <a:extLst>
                <a:ext uri="{FF2B5EF4-FFF2-40B4-BE49-F238E27FC236}">
                  <a16:creationId xmlns:a16="http://schemas.microsoft.com/office/drawing/2014/main" id="{1FE7EE57-FED3-864B-8F06-9CC2C77BF0DE}"/>
                </a:ext>
              </a:extLst>
            </p:cNvPr>
            <p:cNvSpPr/>
            <p:nvPr/>
          </p:nvSpPr>
          <p:spPr>
            <a:xfrm>
              <a:off x="8312727" y="2806352"/>
              <a:ext cx="1410695" cy="271814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3" name="Group 12">
            <a:extLst>
              <a:ext uri="{FF2B5EF4-FFF2-40B4-BE49-F238E27FC236}">
                <a16:creationId xmlns:a16="http://schemas.microsoft.com/office/drawing/2014/main" id="{061072C8-D06D-0540-97C3-C1DE8C5A0444}"/>
              </a:ext>
            </a:extLst>
          </p:cNvPr>
          <p:cNvGrpSpPr/>
          <p:nvPr/>
        </p:nvGrpSpPr>
        <p:grpSpPr>
          <a:xfrm>
            <a:off x="4989152" y="1607125"/>
            <a:ext cx="4984933" cy="885919"/>
            <a:chOff x="4989152" y="1607125"/>
            <a:chExt cx="4984933" cy="885919"/>
          </a:xfrm>
        </p:grpSpPr>
        <p:grpSp>
          <p:nvGrpSpPr>
            <p:cNvPr id="8" name="Group 7">
              <a:extLst>
                <a:ext uri="{FF2B5EF4-FFF2-40B4-BE49-F238E27FC236}">
                  <a16:creationId xmlns:a16="http://schemas.microsoft.com/office/drawing/2014/main" id="{F4A53074-9492-2643-8C14-D55F3A8DF9EC}"/>
                </a:ext>
              </a:extLst>
            </p:cNvPr>
            <p:cNvGrpSpPr/>
            <p:nvPr/>
          </p:nvGrpSpPr>
          <p:grpSpPr>
            <a:xfrm>
              <a:off x="4989152" y="1652814"/>
              <a:ext cx="4984933" cy="840230"/>
              <a:chOff x="4432738" y="2150355"/>
              <a:chExt cx="4984933" cy="840230"/>
            </a:xfrm>
          </p:grpSpPr>
          <p:sp>
            <p:nvSpPr>
              <p:cNvPr id="166" name="Line 105">
                <a:extLst>
                  <a:ext uri="{FF2B5EF4-FFF2-40B4-BE49-F238E27FC236}">
                    <a16:creationId xmlns:a16="http://schemas.microsoft.com/office/drawing/2014/main" id="{E962447C-3133-664A-8728-73048FD03E13}"/>
                  </a:ext>
                </a:extLst>
              </p:cNvPr>
              <p:cNvSpPr>
                <a:spLocks noChangeShapeType="1"/>
              </p:cNvSpPr>
              <p:nvPr/>
            </p:nvSpPr>
            <p:spPr bwMode="auto">
              <a:xfrm>
                <a:off x="6976294" y="2457174"/>
                <a:ext cx="1102102" cy="0"/>
              </a:xfrm>
              <a:prstGeom prst="line">
                <a:avLst/>
              </a:prstGeom>
              <a:noFill/>
              <a:ln w="19050">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5" name="Text Box 104">
                <a:extLst>
                  <a:ext uri="{FF2B5EF4-FFF2-40B4-BE49-F238E27FC236}">
                    <a16:creationId xmlns:a16="http://schemas.microsoft.com/office/drawing/2014/main" id="{F110BC32-2D3E-6B43-8E30-DD363F7CFF88}"/>
                  </a:ext>
                </a:extLst>
              </p:cNvPr>
              <p:cNvSpPr txBox="1">
                <a:spLocks noChangeArrowheads="1"/>
              </p:cNvSpPr>
              <p:nvPr/>
            </p:nvSpPr>
            <p:spPr bwMode="auto">
              <a:xfrm>
                <a:off x="4432738" y="2150355"/>
                <a:ext cx="2533651" cy="8402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Application removing data from TCP socket buffers</a:t>
                </a:r>
              </a:p>
            </p:txBody>
          </p:sp>
          <p:sp>
            <p:nvSpPr>
              <p:cNvPr id="176" name="Rectangle 86">
                <a:extLst>
                  <a:ext uri="{FF2B5EF4-FFF2-40B4-BE49-F238E27FC236}">
                    <a16:creationId xmlns:a16="http://schemas.microsoft.com/office/drawing/2014/main" id="{4FC9FA64-3313-7441-820B-DA439AD3A891}"/>
                  </a:ext>
                </a:extLst>
              </p:cNvPr>
              <p:cNvSpPr>
                <a:spLocks noChangeArrowheads="1"/>
              </p:cNvSpPr>
              <p:nvPr/>
            </p:nvSpPr>
            <p:spPr bwMode="auto">
              <a:xfrm>
                <a:off x="8696946" y="2344462"/>
                <a:ext cx="720725" cy="209550"/>
              </a:xfrm>
              <a:prstGeom prst="rect">
                <a:avLst/>
              </a:prstGeom>
              <a:solidFill>
                <a:srgbClr val="0000A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56" name="Curved Down Arrow 55">
              <a:extLst>
                <a:ext uri="{FF2B5EF4-FFF2-40B4-BE49-F238E27FC236}">
                  <a16:creationId xmlns:a16="http://schemas.microsoft.com/office/drawing/2014/main" id="{1957E969-1EF1-4941-A40B-CB97CA05EBA4}"/>
                </a:ext>
              </a:extLst>
            </p:cNvPr>
            <p:cNvSpPr/>
            <p:nvPr/>
          </p:nvSpPr>
          <p:spPr>
            <a:xfrm rot="10800000" flipH="1">
              <a:off x="8517082" y="1607125"/>
              <a:ext cx="1000991" cy="872838"/>
            </a:xfrm>
            <a:prstGeom prst="curvedDownArrow">
              <a:avLst>
                <a:gd name="adj1" fmla="val 13767"/>
                <a:gd name="adj2" fmla="val 28170"/>
                <a:gd name="adj3" fmla="val 25000"/>
              </a:avLst>
            </a:prstGeom>
            <a:solidFill>
              <a:srgbClr val="C00000">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52" name="Slide Number Placeholder 2">
            <a:extLst>
              <a:ext uri="{FF2B5EF4-FFF2-40B4-BE49-F238E27FC236}">
                <a16:creationId xmlns:a16="http://schemas.microsoft.com/office/drawing/2014/main" id="{6AC88DD4-8D5E-1A4B-AF04-AF0A9B96E264}"/>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3635541"/>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t>
            </a: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autoadjust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endPar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81" name="Group 72">
            <a:extLst>
              <a:ext uri="{FF2B5EF4-FFF2-40B4-BE49-F238E27FC236}">
                <a16:creationId xmlns:a16="http://schemas.microsoft.com/office/drawing/2014/main" id="{BCF10484-C4F0-2146-A1F6-01CD23E18EAF}"/>
              </a:ext>
            </a:extLst>
          </p:cNvPr>
          <p:cNvGrpSpPr>
            <a:grpSpLocks/>
          </p:cNvGrpSpPr>
          <p:nvPr/>
        </p:nvGrpSpPr>
        <p:grpSpPr bwMode="auto">
          <a:xfrm>
            <a:off x="8147517" y="2351087"/>
            <a:ext cx="2578100" cy="2155825"/>
            <a:chOff x="512" y="1294"/>
            <a:chExt cx="1888" cy="1358"/>
          </a:xfrm>
        </p:grpSpPr>
        <p:grpSp>
          <p:nvGrpSpPr>
            <p:cNvPr id="82" name="Group 17">
              <a:extLst>
                <a:ext uri="{FF2B5EF4-FFF2-40B4-BE49-F238E27FC236}">
                  <a16:creationId xmlns:a16="http://schemas.microsoft.com/office/drawing/2014/main" id="{1B215862-92BC-FD44-8231-FAC4460EC932}"/>
                </a:ext>
              </a:extLst>
            </p:cNvPr>
            <p:cNvGrpSpPr>
              <a:grpSpLocks/>
            </p:cNvGrpSpPr>
            <p:nvPr/>
          </p:nvGrpSpPr>
          <p:grpSpPr bwMode="auto">
            <a:xfrm>
              <a:off x="1232" y="1410"/>
              <a:ext cx="336" cy="130"/>
              <a:chOff x="2003" y="1816"/>
              <a:chExt cx="336" cy="130"/>
            </a:xfrm>
          </p:grpSpPr>
          <p:sp>
            <p:nvSpPr>
              <p:cNvPr id="91" name="Rectangle 18">
                <a:extLst>
                  <a:ext uri="{FF2B5EF4-FFF2-40B4-BE49-F238E27FC236}">
                    <a16:creationId xmlns:a16="http://schemas.microsoft.com/office/drawing/2014/main" id="{9F916805-82BB-7244-99A5-5F0A5D165046}"/>
                  </a:ext>
                </a:extLst>
              </p:cNvPr>
              <p:cNvSpPr>
                <a:spLocks noChangeArrowheads="1"/>
              </p:cNvSpPr>
              <p:nvPr/>
            </p:nvSpPr>
            <p:spPr bwMode="auto">
              <a:xfrm>
                <a:off x="2003" y="1816"/>
                <a:ext cx="336" cy="13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2" name="Rectangle 19">
                <a:extLst>
                  <a:ext uri="{FF2B5EF4-FFF2-40B4-BE49-F238E27FC236}">
                    <a16:creationId xmlns:a16="http://schemas.microsoft.com/office/drawing/2014/main" id="{4DA550D0-215D-334C-AB2B-CF8748123D33}"/>
                  </a:ext>
                </a:extLst>
              </p:cNvPr>
              <p:cNvSpPr>
                <a:spLocks noChangeArrowheads="1"/>
              </p:cNvSpPr>
              <p:nvPr/>
            </p:nvSpPr>
            <p:spPr bwMode="auto">
              <a:xfrm>
                <a:off x="2105" y="1833"/>
                <a:ext cx="108" cy="99"/>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3" name="Rectangle 20">
                <a:extLst>
                  <a:ext uri="{FF2B5EF4-FFF2-40B4-BE49-F238E27FC236}">
                    <a16:creationId xmlns:a16="http://schemas.microsoft.com/office/drawing/2014/main" id="{B48A6578-4F82-8A4E-B684-CD32D31F82B1}"/>
                  </a:ext>
                </a:extLst>
              </p:cNvPr>
              <p:cNvSpPr>
                <a:spLocks noChangeArrowheads="1"/>
              </p:cNvSpPr>
              <p:nvPr/>
            </p:nvSpPr>
            <p:spPr bwMode="auto">
              <a:xfrm>
                <a:off x="2228" y="1891"/>
                <a:ext cx="28"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4" name="Rectangle 21">
                <a:extLst>
                  <a:ext uri="{FF2B5EF4-FFF2-40B4-BE49-F238E27FC236}">
                    <a16:creationId xmlns:a16="http://schemas.microsoft.com/office/drawing/2014/main" id="{FE3C8549-958F-8C49-9BB2-21BE77A5A384}"/>
                  </a:ext>
                </a:extLst>
              </p:cNvPr>
              <p:cNvSpPr>
                <a:spLocks noChangeArrowheads="1"/>
              </p:cNvSpPr>
              <p:nvPr/>
            </p:nvSpPr>
            <p:spPr bwMode="auto">
              <a:xfrm>
                <a:off x="2056" y="1892"/>
                <a:ext cx="29" cy="35"/>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83" name="Rectangle 52">
              <a:extLst>
                <a:ext uri="{FF2B5EF4-FFF2-40B4-BE49-F238E27FC236}">
                  <a16:creationId xmlns:a16="http://schemas.microsoft.com/office/drawing/2014/main" id="{4EAEE0E4-1542-A044-B98C-0D8E8528492B}"/>
                </a:ext>
              </a:extLst>
            </p:cNvPr>
            <p:cNvSpPr>
              <a:spLocks noChangeArrowheads="1"/>
            </p:cNvSpPr>
            <p:nvPr/>
          </p:nvSpPr>
          <p:spPr bwMode="auto">
            <a:xfrm>
              <a:off x="526" y="1522"/>
              <a:ext cx="1871" cy="896"/>
            </a:xfrm>
            <a:prstGeom prst="rect">
              <a:avLst/>
            </a:prstGeom>
            <a:solidFill>
              <a:srgbClr val="0000A8"/>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4" name="Line 53">
              <a:extLst>
                <a:ext uri="{FF2B5EF4-FFF2-40B4-BE49-F238E27FC236}">
                  <a16:creationId xmlns:a16="http://schemas.microsoft.com/office/drawing/2014/main" id="{1BF4AFA5-7079-8E48-98E5-F01131B6DC42}"/>
                </a:ext>
              </a:extLst>
            </p:cNvPr>
            <p:cNvSpPr>
              <a:spLocks noChangeShapeType="1"/>
            </p:cNvSpPr>
            <p:nvPr/>
          </p:nvSpPr>
          <p:spPr bwMode="auto">
            <a:xfrm>
              <a:off x="512" y="1863"/>
              <a:ext cx="188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5" name="AutoShape 54">
              <a:extLst>
                <a:ext uri="{FF2B5EF4-FFF2-40B4-BE49-F238E27FC236}">
                  <a16:creationId xmlns:a16="http://schemas.microsoft.com/office/drawing/2014/main" id="{01CE49A7-7FEA-2F41-B96C-9C13B374840D}"/>
                </a:ext>
              </a:extLst>
            </p:cNvPr>
            <p:cNvSpPr>
              <a:spLocks noChangeArrowheads="1"/>
            </p:cNvSpPr>
            <p:nvPr/>
          </p:nvSpPr>
          <p:spPr bwMode="auto">
            <a:xfrm>
              <a:off x="1310" y="129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6" name="Rectangle 55" descr="Dark upward diagonal">
              <a:extLst>
                <a:ext uri="{FF2B5EF4-FFF2-40B4-BE49-F238E27FC236}">
                  <a16:creationId xmlns:a16="http://schemas.microsoft.com/office/drawing/2014/main" id="{E7DBF90D-63AF-CA4B-B765-CCAF65A7F80D}"/>
                </a:ext>
              </a:extLst>
            </p:cNvPr>
            <p:cNvSpPr>
              <a:spLocks noChangeArrowheads="1"/>
            </p:cNvSpPr>
            <p:nvPr/>
          </p:nvSpPr>
          <p:spPr bwMode="auto">
            <a:xfrm>
              <a:off x="534" y="1856"/>
              <a:ext cx="1848" cy="555"/>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AutoShape 56">
              <a:extLst>
                <a:ext uri="{FF2B5EF4-FFF2-40B4-BE49-F238E27FC236}">
                  <a16:creationId xmlns:a16="http://schemas.microsoft.com/office/drawing/2014/main" id="{E85EDD4B-2EB2-CF4B-A7E7-5DB87DD8E261}"/>
                </a:ext>
              </a:extLst>
            </p:cNvPr>
            <p:cNvSpPr>
              <a:spLocks noChangeArrowheads="1"/>
            </p:cNvSpPr>
            <p:nvPr/>
          </p:nvSpPr>
          <p:spPr bwMode="auto">
            <a:xfrm>
              <a:off x="1312" y="2364"/>
              <a:ext cx="157" cy="288"/>
            </a:xfrm>
            <a:prstGeom prst="upArrow">
              <a:avLst>
                <a:gd name="adj1" fmla="val 50000"/>
                <a:gd name="adj2" fmla="val 45860"/>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8" name="Text Box 57">
              <a:extLst>
                <a:ext uri="{FF2B5EF4-FFF2-40B4-BE49-F238E27FC236}">
                  <a16:creationId xmlns:a16="http://schemas.microsoft.com/office/drawing/2014/main" id="{18AF2730-2703-2A49-8B1B-CCB541608D5B}"/>
                </a:ext>
              </a:extLst>
            </p:cNvPr>
            <p:cNvSpPr txBox="1">
              <a:spLocks noChangeArrowheads="1"/>
            </p:cNvSpPr>
            <p:nvPr/>
          </p:nvSpPr>
          <p:spPr bwMode="auto">
            <a:xfrm>
              <a:off x="814" y="1568"/>
              <a:ext cx="1243"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Tahoma" charset="0"/>
                  <a:ea typeface="ＭＳ Ｐゴシック" charset="0"/>
                  <a:cs typeface="+mn-cs"/>
                </a:rPr>
                <a:t>buffered data</a:t>
              </a:r>
            </a:p>
          </p:txBody>
        </p:sp>
        <p:sp>
          <p:nvSpPr>
            <p:cNvPr id="89" name="Line 58">
              <a:extLst>
                <a:ext uri="{FF2B5EF4-FFF2-40B4-BE49-F238E27FC236}">
                  <a16:creationId xmlns:a16="http://schemas.microsoft.com/office/drawing/2014/main" id="{3E425F76-602D-884F-B462-CE3703890F46}"/>
                </a:ext>
              </a:extLst>
            </p:cNvPr>
            <p:cNvSpPr>
              <a:spLocks noChangeShapeType="1"/>
            </p:cNvSpPr>
            <p:nvPr/>
          </p:nvSpPr>
          <p:spPr bwMode="auto">
            <a:xfrm>
              <a:off x="522" y="1857"/>
              <a:ext cx="1878" cy="7"/>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0" name="Text Box 59">
              <a:extLst>
                <a:ext uri="{FF2B5EF4-FFF2-40B4-BE49-F238E27FC236}">
                  <a16:creationId xmlns:a16="http://schemas.microsoft.com/office/drawing/2014/main" id="{FAA57939-600A-5644-BD7E-58580D1D7997}"/>
                </a:ext>
              </a:extLst>
            </p:cNvPr>
            <p:cNvSpPr txBox="1">
              <a:spLocks noChangeArrowheads="1"/>
            </p:cNvSpPr>
            <p:nvPr/>
          </p:nvSpPr>
          <p:spPr bwMode="auto">
            <a:xfrm>
              <a:off x="653" y="2020"/>
              <a:ext cx="1529"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free buffer space</a:t>
              </a:r>
            </a:p>
          </p:txBody>
        </p:sp>
      </p:grpSp>
      <p:sp>
        <p:nvSpPr>
          <p:cNvPr id="95" name="Text Box 62">
            <a:extLst>
              <a:ext uri="{FF2B5EF4-FFF2-40B4-BE49-F238E27FC236}">
                <a16:creationId xmlns:a16="http://schemas.microsoft.com/office/drawing/2014/main" id="{AEFCE47F-E93D-AF44-B3F4-73BB671A7DAA}"/>
              </a:ext>
            </a:extLst>
          </p:cNvPr>
          <p:cNvSpPr txBox="1">
            <a:spLocks noChangeArrowheads="1"/>
          </p:cNvSpPr>
          <p:nvPr/>
        </p:nvSpPr>
        <p:spPr bwMode="auto">
          <a:xfrm>
            <a:off x="7260104" y="3495674"/>
            <a:ext cx="673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ＭＳ Ｐゴシック" charset="0"/>
                <a:cs typeface="+mn-cs"/>
              </a:rPr>
              <a:t>rwnd</a:t>
            </a:r>
          </a:p>
        </p:txBody>
      </p:sp>
      <p:sp>
        <p:nvSpPr>
          <p:cNvPr id="96" name="Line 64">
            <a:extLst>
              <a:ext uri="{FF2B5EF4-FFF2-40B4-BE49-F238E27FC236}">
                <a16:creationId xmlns:a16="http://schemas.microsoft.com/office/drawing/2014/main" id="{16902A7E-A0A9-CA44-AA34-DA532E0008E8}"/>
              </a:ext>
            </a:extLst>
          </p:cNvPr>
          <p:cNvSpPr>
            <a:spLocks noChangeShapeType="1"/>
          </p:cNvSpPr>
          <p:nvPr/>
        </p:nvSpPr>
        <p:spPr bwMode="auto">
          <a:xfrm>
            <a:off x="7771279" y="3228974"/>
            <a:ext cx="0" cy="322263"/>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7" name="Line 65">
            <a:extLst>
              <a:ext uri="{FF2B5EF4-FFF2-40B4-BE49-F238E27FC236}">
                <a16:creationId xmlns:a16="http://schemas.microsoft.com/office/drawing/2014/main" id="{D648F6B1-0A50-8C4D-A7D2-3CF747C8BABF}"/>
              </a:ext>
            </a:extLst>
          </p:cNvPr>
          <p:cNvSpPr>
            <a:spLocks noChangeShapeType="1"/>
          </p:cNvSpPr>
          <p:nvPr/>
        </p:nvSpPr>
        <p:spPr bwMode="auto">
          <a:xfrm flipV="1">
            <a:off x="7771279" y="3754437"/>
            <a:ext cx="0" cy="322262"/>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8" name="Line 66">
            <a:extLst>
              <a:ext uri="{FF2B5EF4-FFF2-40B4-BE49-F238E27FC236}">
                <a16:creationId xmlns:a16="http://schemas.microsoft.com/office/drawing/2014/main" id="{6D1EA1AA-F1A0-E74F-8EB6-323F135BBE4A}"/>
              </a:ext>
            </a:extLst>
          </p:cNvPr>
          <p:cNvSpPr>
            <a:spLocks noChangeShapeType="1"/>
          </p:cNvSpPr>
          <p:nvPr/>
        </p:nvSpPr>
        <p:spPr bwMode="auto">
          <a:xfrm>
            <a:off x="7617292" y="4086224"/>
            <a:ext cx="4762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9" name="Line 67">
            <a:extLst>
              <a:ext uri="{FF2B5EF4-FFF2-40B4-BE49-F238E27FC236}">
                <a16:creationId xmlns:a16="http://schemas.microsoft.com/office/drawing/2014/main" id="{1C85352E-17C9-D549-A2BD-57A09913F048}"/>
              </a:ext>
            </a:extLst>
          </p:cNvPr>
          <p:cNvSpPr>
            <a:spLocks noChangeShapeType="1"/>
          </p:cNvSpPr>
          <p:nvPr/>
        </p:nvSpPr>
        <p:spPr bwMode="auto">
          <a:xfrm>
            <a:off x="7666504" y="3217862"/>
            <a:ext cx="1968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0" name="Line 68">
            <a:extLst>
              <a:ext uri="{FF2B5EF4-FFF2-40B4-BE49-F238E27FC236}">
                <a16:creationId xmlns:a16="http://schemas.microsoft.com/office/drawing/2014/main" id="{EBC9AE0D-2B04-2645-9476-0B3051DF9276}"/>
              </a:ext>
            </a:extLst>
          </p:cNvPr>
          <p:cNvSpPr>
            <a:spLocks noChangeShapeType="1"/>
          </p:cNvSpPr>
          <p:nvPr/>
        </p:nvSpPr>
        <p:spPr bwMode="auto">
          <a:xfrm>
            <a:off x="7639517" y="2692399"/>
            <a:ext cx="476250"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1" name="Line 69">
            <a:extLst>
              <a:ext uri="{FF2B5EF4-FFF2-40B4-BE49-F238E27FC236}">
                <a16:creationId xmlns:a16="http://schemas.microsoft.com/office/drawing/2014/main" id="{C0332117-A4C3-844D-8A08-8B0B485AD2EA}"/>
              </a:ext>
            </a:extLst>
          </p:cNvPr>
          <p:cNvSpPr>
            <a:spLocks noChangeShapeType="1"/>
          </p:cNvSpPr>
          <p:nvPr/>
        </p:nvSpPr>
        <p:spPr bwMode="auto">
          <a:xfrm>
            <a:off x="8028454" y="2697162"/>
            <a:ext cx="0" cy="177800"/>
          </a:xfrm>
          <a:prstGeom prst="line">
            <a:avLst/>
          </a:prstGeom>
          <a:noFill/>
          <a:ln w="9525">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2" name="Line 70">
            <a:extLst>
              <a:ext uri="{FF2B5EF4-FFF2-40B4-BE49-F238E27FC236}">
                <a16:creationId xmlns:a16="http://schemas.microsoft.com/office/drawing/2014/main" id="{838B5881-D7D0-554D-93A9-E8D16418B8D3}"/>
              </a:ext>
            </a:extLst>
          </p:cNvPr>
          <p:cNvSpPr>
            <a:spLocks noChangeShapeType="1"/>
          </p:cNvSpPr>
          <p:nvPr/>
        </p:nvSpPr>
        <p:spPr bwMode="auto">
          <a:xfrm flipH="1">
            <a:off x="8026867" y="3121024"/>
            <a:ext cx="0" cy="954088"/>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3" name="Text Box 71">
            <a:extLst>
              <a:ext uri="{FF2B5EF4-FFF2-40B4-BE49-F238E27FC236}">
                <a16:creationId xmlns:a16="http://schemas.microsoft.com/office/drawing/2014/main" id="{76399630-36A1-DE42-B526-233291123DB6}"/>
              </a:ext>
            </a:extLst>
          </p:cNvPr>
          <p:cNvSpPr txBox="1">
            <a:spLocks noChangeArrowheads="1"/>
          </p:cNvSpPr>
          <p:nvPr/>
        </p:nvSpPr>
        <p:spPr bwMode="auto">
          <a:xfrm>
            <a:off x="6874342" y="2857499"/>
            <a:ext cx="1284287"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Courier New" charset="0"/>
                <a:ea typeface="ＭＳ Ｐゴシック" charset="0"/>
                <a:cs typeface="+mn-cs"/>
              </a:rPr>
              <a:t>RcvBuffer</a:t>
            </a:r>
          </a:p>
        </p:txBody>
      </p:sp>
      <p:sp>
        <p:nvSpPr>
          <p:cNvPr id="104" name="Text Box 73">
            <a:extLst>
              <a:ext uri="{FF2B5EF4-FFF2-40B4-BE49-F238E27FC236}">
                <a16:creationId xmlns:a16="http://schemas.microsoft.com/office/drawing/2014/main" id="{B6E3B689-E8B2-BF4B-86DF-927AF5D4F690}"/>
              </a:ext>
            </a:extLst>
          </p:cNvPr>
          <p:cNvSpPr txBox="1">
            <a:spLocks noChangeArrowheads="1"/>
          </p:cNvSpPr>
          <p:nvPr/>
        </p:nvSpPr>
        <p:spPr bwMode="auto">
          <a:xfrm>
            <a:off x="8152610" y="4486274"/>
            <a:ext cx="252505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segment payloads</a:t>
            </a:r>
          </a:p>
        </p:txBody>
      </p:sp>
      <p:sp>
        <p:nvSpPr>
          <p:cNvPr id="105" name="Text Box 74">
            <a:extLst>
              <a:ext uri="{FF2B5EF4-FFF2-40B4-BE49-F238E27FC236}">
                <a16:creationId xmlns:a16="http://schemas.microsoft.com/office/drawing/2014/main" id="{91F2C3EF-EE52-4542-BF6E-028621EA7670}"/>
              </a:ext>
            </a:extLst>
          </p:cNvPr>
          <p:cNvSpPr txBox="1">
            <a:spLocks noChangeArrowheads="1"/>
          </p:cNvSpPr>
          <p:nvPr/>
        </p:nvSpPr>
        <p:spPr bwMode="auto">
          <a:xfrm>
            <a:off x="8203635" y="1985962"/>
            <a:ext cx="2478564"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to application process</a:t>
            </a:r>
          </a:p>
        </p:txBody>
      </p:sp>
      <p:sp>
        <p:nvSpPr>
          <p:cNvPr id="106" name="Text Box 76">
            <a:extLst>
              <a:ext uri="{FF2B5EF4-FFF2-40B4-BE49-F238E27FC236}">
                <a16:creationId xmlns:a16="http://schemas.microsoft.com/office/drawing/2014/main" id="{0CF681A2-AC47-5344-AE94-24FC5FD82425}"/>
              </a:ext>
            </a:extLst>
          </p:cNvPr>
          <p:cNvSpPr txBox="1">
            <a:spLocks noChangeArrowheads="1"/>
          </p:cNvSpPr>
          <p:nvPr/>
        </p:nvSpPr>
        <p:spPr bwMode="auto">
          <a:xfrm>
            <a:off x="7554658" y="5138737"/>
            <a:ext cx="356379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TCP receiver-side buffering</a:t>
            </a:r>
          </a:p>
        </p:txBody>
      </p:sp>
      <p:sp>
        <p:nvSpPr>
          <p:cNvPr id="30" name="Slide Number Placeholder 2">
            <a:extLst>
              <a:ext uri="{FF2B5EF4-FFF2-40B4-BE49-F238E27FC236}">
                <a16:creationId xmlns:a16="http://schemas.microsoft.com/office/drawing/2014/main" id="{FD800B74-F67D-AF4D-AABB-EE14B6FEBDCB}"/>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2101090"/>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flow control</a:t>
            </a:r>
            <a:endParaRPr lang="en-US" sz="4400" b="0" dirty="0"/>
          </a:p>
        </p:txBody>
      </p:sp>
      <p:sp>
        <p:nvSpPr>
          <p:cNvPr id="54" name="Rectangle 75">
            <a:extLst>
              <a:ext uri="{FF2B5EF4-FFF2-40B4-BE49-F238E27FC236}">
                <a16:creationId xmlns:a16="http://schemas.microsoft.com/office/drawing/2014/main" id="{78F7B284-6B74-F548-982C-C01C5F7D3D99}"/>
              </a:ext>
            </a:extLst>
          </p:cNvPr>
          <p:cNvSpPr txBox="1">
            <a:spLocks noChangeArrowheads="1"/>
          </p:cNvSpPr>
          <p:nvPr/>
        </p:nvSpPr>
        <p:spPr>
          <a:xfrm>
            <a:off x="668940" y="1485900"/>
            <a:ext cx="5826405" cy="490696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receiver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advertises” free buffer space in </a:t>
            </a:r>
            <a:r>
              <a:rPr kumimoji="0" lang="en-US" altLang="ja-JP"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field in TCP header</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r>
              <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size set via socket options (typical default is 4096 bytes)</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many operating systems </a:t>
            </a:r>
            <a:r>
              <a:rPr kumimoji="0" lang="en-US" altLang="en-US" sz="24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autoadjust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RcvBuffer</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limits amount of </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unACKed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in-flight”) data to received </a:t>
            </a:r>
            <a:r>
              <a:rPr kumimoji="0" lang="en-US" altLang="ja-JP" sz="28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rwnd</a:t>
            </a:r>
            <a:endParaRPr kumimoji="0" lang="en-US" altLang="ja-JP"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352425" marR="0" lvl="0" indent="-222250" algn="l" defTabSz="914400" rtl="0" eaLnBrk="1" fontAlgn="auto" latinLnBrk="0" hangingPunct="1">
              <a:lnSpc>
                <a:spcPct val="10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guarantees receive buffer will not overflow</a:t>
            </a:r>
          </a:p>
        </p:txBody>
      </p:sp>
      <p:grpSp>
        <p:nvGrpSpPr>
          <p:cNvPr id="4" name="Group 3">
            <a:extLst>
              <a:ext uri="{FF2B5EF4-FFF2-40B4-BE49-F238E27FC236}">
                <a16:creationId xmlns:a16="http://schemas.microsoft.com/office/drawing/2014/main" id="{65ED315A-00AA-7C4A-8164-7D6F6F0CAA0E}"/>
              </a:ext>
            </a:extLst>
          </p:cNvPr>
          <p:cNvGrpSpPr/>
          <p:nvPr/>
        </p:nvGrpSpPr>
        <p:grpSpPr>
          <a:xfrm>
            <a:off x="7363745" y="1068614"/>
            <a:ext cx="4349284" cy="5165818"/>
            <a:chOff x="7334716" y="821871"/>
            <a:chExt cx="4349284" cy="5165818"/>
          </a:xfrm>
        </p:grpSpPr>
        <p:sp>
          <p:nvSpPr>
            <p:cNvPr id="43" name="Text Box 49">
              <a:extLst>
                <a:ext uri="{FF2B5EF4-FFF2-40B4-BE49-F238E27FC236}">
                  <a16:creationId xmlns:a16="http://schemas.microsoft.com/office/drawing/2014/main" id="{4942189D-75C7-5146-A769-620DCCD5AD2C}"/>
                </a:ext>
              </a:extLst>
            </p:cNvPr>
            <p:cNvSpPr txBox="1">
              <a:spLocks noChangeArrowheads="1"/>
            </p:cNvSpPr>
            <p:nvPr/>
          </p:nvSpPr>
          <p:spPr bwMode="auto">
            <a:xfrm>
              <a:off x="7334716" y="821871"/>
              <a:ext cx="4349284" cy="341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16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3" name="Group 2">
              <a:extLst>
                <a:ext uri="{FF2B5EF4-FFF2-40B4-BE49-F238E27FC236}">
                  <a16:creationId xmlns:a16="http://schemas.microsoft.com/office/drawing/2014/main" id="{013C6F91-8B0A-654D-A104-22DAAE940A5C}"/>
                </a:ext>
              </a:extLst>
            </p:cNvPr>
            <p:cNvGrpSpPr/>
            <p:nvPr/>
          </p:nvGrpSpPr>
          <p:grpSpPr>
            <a:xfrm>
              <a:off x="7490842" y="1445945"/>
              <a:ext cx="3173211" cy="4078555"/>
              <a:chOff x="7157014" y="1873079"/>
              <a:chExt cx="2251592" cy="2800562"/>
            </a:xfrm>
          </p:grpSpPr>
          <p:sp>
            <p:nvSpPr>
              <p:cNvPr id="31" name="Rectangle 4">
                <a:extLst>
                  <a:ext uri="{FF2B5EF4-FFF2-40B4-BE49-F238E27FC236}">
                    <a16:creationId xmlns:a16="http://schemas.microsoft.com/office/drawing/2014/main" id="{F26D3C4D-BBC1-F742-A1E0-D6E34A9B3149}"/>
                  </a:ext>
                </a:extLst>
              </p:cNvPr>
              <p:cNvSpPr>
                <a:spLocks noChangeArrowheads="1"/>
              </p:cNvSpPr>
              <p:nvPr/>
            </p:nvSpPr>
            <p:spPr bwMode="auto">
              <a:xfrm>
                <a:off x="7206558" y="1873079"/>
                <a:ext cx="2202048" cy="2745454"/>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2" name="Rectangle 5">
                <a:extLst>
                  <a:ext uri="{FF2B5EF4-FFF2-40B4-BE49-F238E27FC236}">
                    <a16:creationId xmlns:a16="http://schemas.microsoft.com/office/drawing/2014/main" id="{EDEADB29-BFA2-B047-B027-A9139A42EC40}"/>
                  </a:ext>
                </a:extLst>
              </p:cNvPr>
              <p:cNvSpPr>
                <a:spLocks noChangeArrowheads="1"/>
              </p:cNvSpPr>
              <p:nvPr/>
            </p:nvSpPr>
            <p:spPr bwMode="auto">
              <a:xfrm>
                <a:off x="7158783" y="1939027"/>
                <a:ext cx="2202048" cy="2734614"/>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sp>
            <p:nvSpPr>
              <p:cNvPr id="33" name="Line 8">
                <a:extLst>
                  <a:ext uri="{FF2B5EF4-FFF2-40B4-BE49-F238E27FC236}">
                    <a16:creationId xmlns:a16="http://schemas.microsoft.com/office/drawing/2014/main" id="{D6DDC5BF-A1E6-C24B-9CE3-F65B498DEB30}"/>
                  </a:ext>
                </a:extLst>
              </p:cNvPr>
              <p:cNvSpPr>
                <a:spLocks noChangeShapeType="1"/>
              </p:cNvSpPr>
              <p:nvPr/>
            </p:nvSpPr>
            <p:spPr bwMode="auto">
              <a:xfrm>
                <a:off x="7160553" y="2152232"/>
                <a:ext cx="2199395" cy="2711"/>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 name="Line 9">
                <a:extLst>
                  <a:ext uri="{FF2B5EF4-FFF2-40B4-BE49-F238E27FC236}">
                    <a16:creationId xmlns:a16="http://schemas.microsoft.com/office/drawing/2014/main" id="{D073AA58-CCB9-1143-BD54-AECB66E97A27}"/>
                  </a:ext>
                </a:extLst>
              </p:cNvPr>
              <p:cNvSpPr>
                <a:spLocks noChangeShapeType="1"/>
              </p:cNvSpPr>
              <p:nvPr/>
            </p:nvSpPr>
            <p:spPr bwMode="auto">
              <a:xfrm flipV="1">
                <a:off x="7157014" y="236814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 name="Line 16">
                <a:extLst>
                  <a:ext uri="{FF2B5EF4-FFF2-40B4-BE49-F238E27FC236}">
                    <a16:creationId xmlns:a16="http://schemas.microsoft.com/office/drawing/2014/main" id="{3BCF6F65-DFAE-C544-BAEE-68B6416C49EB}"/>
                  </a:ext>
                </a:extLst>
              </p:cNvPr>
              <p:cNvSpPr>
                <a:spLocks noChangeShapeType="1"/>
              </p:cNvSpPr>
              <p:nvPr/>
            </p:nvSpPr>
            <p:spPr bwMode="auto">
              <a:xfrm flipV="1">
                <a:off x="7162322" y="2584964"/>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 name="Line 18">
                <a:extLst>
                  <a:ext uri="{FF2B5EF4-FFF2-40B4-BE49-F238E27FC236}">
                    <a16:creationId xmlns:a16="http://schemas.microsoft.com/office/drawing/2014/main" id="{73D40423-B9BC-B445-A204-77B62C8A65F0}"/>
                  </a:ext>
                </a:extLst>
              </p:cNvPr>
              <p:cNvSpPr>
                <a:spLocks noChangeShapeType="1"/>
              </p:cNvSpPr>
              <p:nvPr/>
            </p:nvSpPr>
            <p:spPr bwMode="auto">
              <a:xfrm flipV="1">
                <a:off x="7159668" y="2809912"/>
                <a:ext cx="2202049"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 name="Line 19">
                <a:extLst>
                  <a:ext uri="{FF2B5EF4-FFF2-40B4-BE49-F238E27FC236}">
                    <a16:creationId xmlns:a16="http://schemas.microsoft.com/office/drawing/2014/main" id="{9E50A3C5-1DEF-C346-9F9A-A93A3289A502}"/>
                  </a:ext>
                </a:extLst>
              </p:cNvPr>
              <p:cNvSpPr>
                <a:spLocks noChangeShapeType="1"/>
              </p:cNvSpPr>
              <p:nvPr/>
            </p:nvSpPr>
            <p:spPr bwMode="auto">
              <a:xfrm flipV="1">
                <a:off x="7157014" y="3032150"/>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 name="Line 20">
                <a:extLst>
                  <a:ext uri="{FF2B5EF4-FFF2-40B4-BE49-F238E27FC236}">
                    <a16:creationId xmlns:a16="http://schemas.microsoft.com/office/drawing/2014/main" id="{548B775C-D85F-5847-B406-FA9F2CBD5940}"/>
                  </a:ext>
                </a:extLst>
              </p:cNvPr>
              <p:cNvSpPr>
                <a:spLocks noChangeShapeType="1"/>
              </p:cNvSpPr>
              <p:nvPr/>
            </p:nvSpPr>
            <p:spPr bwMode="auto">
              <a:xfrm flipV="1">
                <a:off x="7157014" y="3351956"/>
                <a:ext cx="220204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 name="Line 21">
                <a:extLst>
                  <a:ext uri="{FF2B5EF4-FFF2-40B4-BE49-F238E27FC236}">
                    <a16:creationId xmlns:a16="http://schemas.microsoft.com/office/drawing/2014/main" id="{5295938A-7AD9-3A43-B065-16AE7DE46620}"/>
                  </a:ext>
                </a:extLst>
              </p:cNvPr>
              <p:cNvSpPr>
                <a:spLocks noChangeShapeType="1"/>
              </p:cNvSpPr>
              <p:nvPr/>
            </p:nvSpPr>
            <p:spPr bwMode="auto">
              <a:xfrm flipH="1" flipV="1">
                <a:off x="8249633" y="2586771"/>
                <a:ext cx="2654" cy="442669"/>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2" name="Text Box 22">
                <a:extLst>
                  <a:ext uri="{FF2B5EF4-FFF2-40B4-BE49-F238E27FC236}">
                    <a16:creationId xmlns:a16="http://schemas.microsoft.com/office/drawing/2014/main" id="{DBAB1210-0C8C-574D-9755-E0E40D1D8E2B}"/>
                  </a:ext>
                </a:extLst>
              </p:cNvPr>
              <p:cNvSpPr txBox="1">
                <a:spLocks noChangeArrowheads="1"/>
              </p:cNvSpPr>
              <p:nvPr/>
            </p:nvSpPr>
            <p:spPr bwMode="auto">
              <a:xfrm>
                <a:off x="8220544" y="2572087"/>
                <a:ext cx="1124010" cy="23247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41" name="Line 10">
                <a:extLst>
                  <a:ext uri="{FF2B5EF4-FFF2-40B4-BE49-F238E27FC236}">
                    <a16:creationId xmlns:a16="http://schemas.microsoft.com/office/drawing/2014/main" id="{A5EAF221-945B-9044-8647-B161BDC6D143}"/>
                  </a:ext>
                </a:extLst>
              </p:cNvPr>
              <p:cNvSpPr>
                <a:spLocks noChangeShapeType="1"/>
              </p:cNvSpPr>
              <p:nvPr/>
            </p:nvSpPr>
            <p:spPr bwMode="auto">
              <a:xfrm flipH="1" flipV="1">
                <a:off x="8241671" y="1940977"/>
                <a:ext cx="981" cy="20781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4" name="Line 53">
              <a:extLst>
                <a:ext uri="{FF2B5EF4-FFF2-40B4-BE49-F238E27FC236}">
                  <a16:creationId xmlns:a16="http://schemas.microsoft.com/office/drawing/2014/main" id="{1BBBD060-CF26-F24A-BA7E-49EE7DADEE01}"/>
                </a:ext>
              </a:extLst>
            </p:cNvPr>
            <p:cNvSpPr>
              <a:spLocks noChangeShapeType="1"/>
            </p:cNvSpPr>
            <p:nvPr/>
          </p:nvSpPr>
          <p:spPr bwMode="auto">
            <a:xfrm flipH="1" flipV="1">
              <a:off x="7968285" y="1150408"/>
              <a:ext cx="1233771" cy="1404106"/>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05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6" name="Text Box 49">
              <a:extLst>
                <a:ext uri="{FF2B5EF4-FFF2-40B4-BE49-F238E27FC236}">
                  <a16:creationId xmlns:a16="http://schemas.microsoft.com/office/drawing/2014/main" id="{FBFCD652-9EB9-FE4F-BB9F-A9277C4DE74F}"/>
                </a:ext>
              </a:extLst>
            </p:cNvPr>
            <p:cNvSpPr txBox="1">
              <a:spLocks noChangeArrowheads="1"/>
            </p:cNvSpPr>
            <p:nvPr/>
          </p:nvSpPr>
          <p:spPr bwMode="auto">
            <a:xfrm>
              <a:off x="8125744" y="5646057"/>
              <a:ext cx="2310027" cy="3416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 segment format</a:t>
              </a:r>
            </a:p>
          </p:txBody>
        </p:sp>
      </p:grpSp>
      <p:sp>
        <p:nvSpPr>
          <p:cNvPr id="20" name="Slide Number Placeholder 2">
            <a:extLst>
              <a:ext uri="{FF2B5EF4-FFF2-40B4-BE49-F238E27FC236}">
                <a16:creationId xmlns:a16="http://schemas.microsoft.com/office/drawing/2014/main" id="{73A53F5E-537D-1E40-85EE-92D8692A70E6}"/>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12041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UDP: User Datagram Protocol</a:t>
            </a:r>
          </a:p>
        </p:txBody>
      </p:sp>
      <p:sp>
        <p:nvSpPr>
          <p:cNvPr id="6" name="Rectangle 3">
            <a:extLst>
              <a:ext uri="{FF2B5EF4-FFF2-40B4-BE49-F238E27FC236}">
                <a16:creationId xmlns:a16="http://schemas.microsoft.com/office/drawing/2014/main" id="{C770DED9-87F6-FB46-A967-6223B68A3E96}"/>
              </a:ext>
            </a:extLst>
          </p:cNvPr>
          <p:cNvSpPr txBox="1">
            <a:spLocks noChangeArrowheads="1"/>
          </p:cNvSpPr>
          <p:nvPr/>
        </p:nvSpPr>
        <p:spPr>
          <a:xfrm>
            <a:off x="618385" y="1528553"/>
            <a:ext cx="5550595" cy="2927537"/>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5" marR="0" lvl="0" indent="-33020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frills,” “bare bones” Internet transport protocol</a:t>
            </a:r>
          </a:p>
          <a:p>
            <a:pPr marL="460375" marR="0" lvl="0" indent="-33020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“best effort” service, UDP segments may be:</a:t>
            </a:r>
          </a:p>
          <a:p>
            <a:pPr marL="808038"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lost</a:t>
            </a:r>
          </a:p>
          <a:p>
            <a:pPr marL="808038"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delivered out-of-order to app</a:t>
            </a:r>
          </a:p>
        </p:txBody>
      </p:sp>
      <p:grpSp>
        <p:nvGrpSpPr>
          <p:cNvPr id="8" name="Group 7">
            <a:extLst>
              <a:ext uri="{FF2B5EF4-FFF2-40B4-BE49-F238E27FC236}">
                <a16:creationId xmlns:a16="http://schemas.microsoft.com/office/drawing/2014/main" id="{82E8D3DA-F7E2-3144-9365-F468AE5A3F1F}"/>
              </a:ext>
            </a:extLst>
          </p:cNvPr>
          <p:cNvGrpSpPr/>
          <p:nvPr/>
        </p:nvGrpSpPr>
        <p:grpSpPr>
          <a:xfrm>
            <a:off x="6568225" y="1335368"/>
            <a:ext cx="5029004" cy="5014363"/>
            <a:chOff x="4979987" y="2821302"/>
            <a:chExt cx="6630121" cy="3829830"/>
          </a:xfrm>
        </p:grpSpPr>
        <p:sp>
          <p:nvSpPr>
            <p:cNvPr id="9" name="Rectangle 26">
              <a:extLst>
                <a:ext uri="{FF2B5EF4-FFF2-40B4-BE49-F238E27FC236}">
                  <a16:creationId xmlns:a16="http://schemas.microsoft.com/office/drawing/2014/main" id="{F9D9BC33-5F55-F54A-B992-1DDB07422224}"/>
                </a:ext>
              </a:extLst>
            </p:cNvPr>
            <p:cNvSpPr txBox="1">
              <a:spLocks noChangeArrowheads="1"/>
            </p:cNvSpPr>
            <p:nvPr/>
          </p:nvSpPr>
          <p:spPr bwMode="auto">
            <a:xfrm>
              <a:off x="5218112" y="3235273"/>
              <a:ext cx="6059488" cy="3044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 connection establishment (which can add RTT delay)</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simple: no connection state at sender, receiver</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small header size</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no congestion control</a:t>
              </a:r>
            </a:p>
            <a:p>
              <a:pPr marL="687388" marR="0" lvl="1" indent="-2841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UDP can blast away as fast as desired!</a:t>
              </a:r>
            </a:p>
            <a:p>
              <a:pPr marL="687388" marR="0" lvl="1" indent="-284163"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can function in the face of congestion</a:t>
              </a:r>
            </a:p>
          </p:txBody>
        </p:sp>
        <p:sp>
          <p:nvSpPr>
            <p:cNvPr id="10" name="Rectangle 27">
              <a:extLst>
                <a:ext uri="{FF2B5EF4-FFF2-40B4-BE49-F238E27FC236}">
                  <a16:creationId xmlns:a16="http://schemas.microsoft.com/office/drawing/2014/main" id="{E3B96135-5F05-0D44-B7B9-9BD478D4E907}"/>
                </a:ext>
              </a:extLst>
            </p:cNvPr>
            <p:cNvSpPr>
              <a:spLocks noChangeArrowheads="1"/>
            </p:cNvSpPr>
            <p:nvPr/>
          </p:nvSpPr>
          <p:spPr bwMode="auto">
            <a:xfrm>
              <a:off x="4979987" y="2988017"/>
              <a:ext cx="6630121" cy="3663115"/>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1" name="Text Box 28">
              <a:extLst>
                <a:ext uri="{FF2B5EF4-FFF2-40B4-BE49-F238E27FC236}">
                  <a16:creationId xmlns:a16="http://schemas.microsoft.com/office/drawing/2014/main" id="{3BFEAB49-E79F-FF40-AAAE-C9820F50289A}"/>
                </a:ext>
              </a:extLst>
            </p:cNvPr>
            <p:cNvSpPr txBox="1">
              <a:spLocks noChangeArrowheads="1"/>
            </p:cNvSpPr>
            <p:nvPr/>
          </p:nvSpPr>
          <p:spPr bwMode="auto">
            <a:xfrm>
              <a:off x="5124449" y="2821302"/>
              <a:ext cx="5102112" cy="37890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0000"/>
                </a:lnSpc>
                <a:spcBef>
                  <a:spcPct val="20000"/>
                </a:spcBef>
                <a:spcAft>
                  <a:spcPct val="0"/>
                </a:spcAft>
                <a:buClr>
                  <a:srgbClr val="000099"/>
                </a:buClr>
                <a:buSzPct val="65000"/>
                <a:buFont typeface="Wingdings" charset="0"/>
                <a:buNone/>
                <a:tabLst/>
                <a:defRPr/>
              </a:pPr>
              <a:r>
                <a:rPr kumimoji="0" lang="en-US" sz="32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W</a:t>
              </a:r>
              <a:r>
                <a:rPr kumimoji="0" lang="en-US" sz="3200" b="0" i="0" u="none" strike="noStrike" kern="0" cap="none" spc="0" normalizeH="0" baseline="0" noProof="0" dirty="0" err="1">
                  <a:ln>
                    <a:noFill/>
                  </a:ln>
                  <a:solidFill>
                    <a:srgbClr val="CC0000"/>
                  </a:solidFill>
                  <a:effectLst/>
                  <a:uLnTx/>
                  <a:uFillTx/>
                  <a:latin typeface="Calibri" panose="020F0502020204030204"/>
                  <a:ea typeface="ＭＳ Ｐゴシック" charset="0"/>
                  <a:cs typeface="+mn-cs"/>
                </a:rPr>
                <a:t>hy</a:t>
              </a:r>
              <a:r>
                <a:rPr kumimoji="0" lang="en-US" sz="3200" b="0" i="0" u="none" strike="noStrike" kern="0" cap="none" spc="0" normalizeH="0" baseline="0" noProof="0" dirty="0">
                  <a:ln>
                    <a:noFill/>
                  </a:ln>
                  <a:solidFill>
                    <a:srgbClr val="CC0000"/>
                  </a:solidFill>
                  <a:effectLst/>
                  <a:uLnTx/>
                  <a:uFillTx/>
                  <a:latin typeface="Calibri" panose="020F0502020204030204"/>
                  <a:ea typeface="ＭＳ Ｐゴシック" charset="0"/>
                  <a:cs typeface="+mn-cs"/>
                </a:rPr>
                <a:t> is there a UDP?</a:t>
              </a: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12" name="Rectangle 3">
            <a:extLst>
              <a:ext uri="{FF2B5EF4-FFF2-40B4-BE49-F238E27FC236}">
                <a16:creationId xmlns:a16="http://schemas.microsoft.com/office/drawing/2014/main" id="{B958CE44-F1A4-924D-8CEA-640B52DBA4DF}"/>
              </a:ext>
            </a:extLst>
          </p:cNvPr>
          <p:cNvSpPr txBox="1">
            <a:spLocks noChangeArrowheads="1"/>
          </p:cNvSpPr>
          <p:nvPr/>
        </p:nvSpPr>
        <p:spPr>
          <a:xfrm>
            <a:off x="641997" y="4404835"/>
            <a:ext cx="5550595" cy="2060359"/>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0375" marR="0" lvl="0" indent="-33337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connectionless:</a:t>
            </a:r>
            <a:endParaRPr kumimoji="0" lang="en-US" altLang="en-US" sz="36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handshaking between UDP sender, receiver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each UDP segment handled independently of others</a:t>
            </a:r>
          </a:p>
        </p:txBody>
      </p:sp>
      <p:sp>
        <p:nvSpPr>
          <p:cNvPr id="13" name="Slide Number Placeholder 2">
            <a:extLst>
              <a:ext uri="{FF2B5EF4-FFF2-40B4-BE49-F238E27FC236}">
                <a16:creationId xmlns:a16="http://schemas.microsoft.com/office/drawing/2014/main" id="{469890C8-B9BA-F74B-84CA-6B1BAB0F6B31}"/>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84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UDP: User Datagram Protocol</a:t>
            </a:r>
          </a:p>
        </p:txBody>
      </p:sp>
      <p:sp>
        <p:nvSpPr>
          <p:cNvPr id="7" name="Rectangle 9">
            <a:extLst>
              <a:ext uri="{FF2B5EF4-FFF2-40B4-BE49-F238E27FC236}">
                <a16:creationId xmlns:a16="http://schemas.microsoft.com/office/drawing/2014/main" id="{0EFE9DD4-40BF-D54C-B457-743C8EAA5EAF}"/>
              </a:ext>
            </a:extLst>
          </p:cNvPr>
          <p:cNvSpPr>
            <a:spLocks noChangeArrowheads="1"/>
          </p:cNvSpPr>
          <p:nvPr/>
        </p:nvSpPr>
        <p:spPr bwMode="auto">
          <a:xfrm>
            <a:off x="798690" y="1543058"/>
            <a:ext cx="11100625" cy="48887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UDP use:</a:t>
            </a:r>
          </a:p>
          <a:p>
            <a:pPr marL="688975" marR="0" lvl="1" indent="-231775" algn="l" defTabSz="914400" rtl="0" eaLnBrk="1" fontAlgn="auto" latinLnBrk="0" hangingPunct="1">
              <a:lnSpc>
                <a:spcPct val="85000"/>
              </a:lnSpc>
              <a:spcBef>
                <a:spcPct val="20000"/>
              </a:spcBef>
              <a:spcAft>
                <a:spcPts val="0"/>
              </a:spcAft>
              <a:buClr>
                <a:srgbClr val="000099"/>
              </a:buClr>
              <a:buSzTx/>
              <a:buFont typeface="Wingdings"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streaming multimedia apps (loss tolerant, rate sensitive)</a:t>
            </a:r>
          </a:p>
          <a:p>
            <a:pPr marL="688975" marR="0" lvl="1" indent="-231775" algn="l" defTabSz="914400" rtl="0" eaLnBrk="1" fontAlgn="auto" latinLnBrk="0" hangingPunct="1">
              <a:lnSpc>
                <a:spcPct val="85000"/>
              </a:lnSpc>
              <a:spcBef>
                <a:spcPct val="20000"/>
              </a:spcBef>
              <a:spcAft>
                <a:spcPts val="0"/>
              </a:spcAft>
              <a:buClr>
                <a:srgbClr val="000099"/>
              </a:buClr>
              <a:buSzTx/>
              <a:buFont typeface="Wingdings"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DNS</a:t>
            </a:r>
          </a:p>
          <a:p>
            <a:pPr marL="688975" marR="0" lvl="1" indent="-231775" algn="l" defTabSz="914400" rtl="0" eaLnBrk="1" fontAlgn="auto" latinLnBrk="0" hangingPunct="1">
              <a:lnSpc>
                <a:spcPct val="85000"/>
              </a:lnSpc>
              <a:spcBef>
                <a:spcPct val="20000"/>
              </a:spcBef>
              <a:spcAft>
                <a:spcPts val="0"/>
              </a:spcAft>
              <a:buClr>
                <a:srgbClr val="000099"/>
              </a:buClr>
              <a:buSzTx/>
              <a:buFont typeface="Wingdings"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SNMP</a:t>
            </a:r>
          </a:p>
          <a:p>
            <a:pPr marL="688975" marR="0" lvl="1" indent="-231775" algn="l" defTabSz="914400" rtl="0" eaLnBrk="1" fontAlgn="auto" latinLnBrk="0" hangingPunct="1">
              <a:lnSpc>
                <a:spcPct val="85000"/>
              </a:lnSpc>
              <a:spcBef>
                <a:spcPct val="20000"/>
              </a:spcBef>
              <a:spcAft>
                <a:spcPts val="0"/>
              </a:spcAft>
              <a:buClr>
                <a:srgbClr val="000099"/>
              </a:buClr>
              <a:buSzTx/>
              <a:buFont typeface="Wingdings"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HTTP/3</a:t>
            </a:r>
          </a:p>
          <a:p>
            <a:pPr marL="292100" marR="0" lvl="0" indent="-292100"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if reliable transfer needed over UDP (e.g., HTTP/3): </a:t>
            </a:r>
          </a:p>
          <a:p>
            <a:pPr marL="688975" marR="0" lvl="1" indent="-231775" algn="l" defTabSz="914400" rtl="0" eaLnBrk="1" fontAlgn="auto" latinLnBrk="0" hangingPunct="1">
              <a:lnSpc>
                <a:spcPct val="85000"/>
              </a:lnSpc>
              <a:spcBef>
                <a:spcPct val="20000"/>
              </a:spcBef>
              <a:spcAft>
                <a:spcPts val="0"/>
              </a:spcAft>
              <a:buClr>
                <a:srgbClr val="000099"/>
              </a:buClr>
              <a:buSzTx/>
              <a:buFont typeface="Wingdings"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add needed reliability at application layer</a:t>
            </a:r>
          </a:p>
          <a:p>
            <a:pPr marL="688975" marR="0" lvl="1" indent="-231775" algn="l" defTabSz="914400" rtl="0" eaLnBrk="1" fontAlgn="auto" latinLnBrk="0" hangingPunct="1">
              <a:lnSpc>
                <a:spcPct val="85000"/>
              </a:lnSpc>
              <a:spcBef>
                <a:spcPct val="20000"/>
              </a:spcBef>
              <a:spcAft>
                <a:spcPts val="0"/>
              </a:spcAft>
              <a:buClr>
                <a:srgbClr val="000099"/>
              </a:buClr>
              <a:buSzTx/>
              <a:buFont typeface="Wingdings"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add congestion control at application layer</a:t>
            </a:r>
          </a:p>
        </p:txBody>
      </p:sp>
      <p:sp>
        <p:nvSpPr>
          <p:cNvPr id="4" name="Slide Number Placeholder 2">
            <a:extLst>
              <a:ext uri="{FF2B5EF4-FFF2-40B4-BE49-F238E27FC236}">
                <a16:creationId xmlns:a16="http://schemas.microsoft.com/office/drawing/2014/main" id="{B160F1B7-DEB2-9342-B89A-69E5B6639506}"/>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78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Freeform 103">
            <a:extLst>
              <a:ext uri="{FF2B5EF4-FFF2-40B4-BE49-F238E27FC236}">
                <a16:creationId xmlns:a16="http://schemas.microsoft.com/office/drawing/2014/main" id="{DEF6D5D3-E4DA-4B46-BBC5-93311E115D92}"/>
              </a:ext>
            </a:extLst>
          </p:cNvPr>
          <p:cNvSpPr>
            <a:spLocks/>
          </p:cNvSpPr>
          <p:nvPr/>
        </p:nvSpPr>
        <p:spPr bwMode="auto">
          <a:xfrm>
            <a:off x="10295012" y="2167472"/>
            <a:ext cx="890436" cy="291255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22" name="Group 185">
            <a:extLst>
              <a:ext uri="{FF2B5EF4-FFF2-40B4-BE49-F238E27FC236}">
                <a16:creationId xmlns:a16="http://schemas.microsoft.com/office/drawing/2014/main" id="{7750F2FB-96FA-374A-AF56-26502EF04672}"/>
              </a:ext>
            </a:extLst>
          </p:cNvPr>
          <p:cNvGrpSpPr>
            <a:grpSpLocks/>
          </p:cNvGrpSpPr>
          <p:nvPr/>
        </p:nvGrpSpPr>
        <p:grpSpPr bwMode="auto">
          <a:xfrm>
            <a:off x="10955688" y="4246759"/>
            <a:ext cx="549832" cy="1070215"/>
            <a:chOff x="4140" y="429"/>
            <a:chExt cx="1425" cy="2396"/>
          </a:xfrm>
        </p:grpSpPr>
        <p:sp>
          <p:nvSpPr>
            <p:cNvPr id="223" name="Freeform 186">
              <a:extLst>
                <a:ext uri="{FF2B5EF4-FFF2-40B4-BE49-F238E27FC236}">
                  <a16:creationId xmlns:a16="http://schemas.microsoft.com/office/drawing/2014/main" id="{E441858B-A566-F746-B48C-912CA3020CC8}"/>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4" name="Rectangle 187">
              <a:extLst>
                <a:ext uri="{FF2B5EF4-FFF2-40B4-BE49-F238E27FC236}">
                  <a16:creationId xmlns:a16="http://schemas.microsoft.com/office/drawing/2014/main" id="{20003129-35A4-1E46-8065-8AF4C6403D5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Freeform 188">
              <a:extLst>
                <a:ext uri="{FF2B5EF4-FFF2-40B4-BE49-F238E27FC236}">
                  <a16:creationId xmlns:a16="http://schemas.microsoft.com/office/drawing/2014/main" id="{6F94D7AE-C4D1-AF4A-B970-086B7D245AC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6" name="Freeform 189">
              <a:extLst>
                <a:ext uri="{FF2B5EF4-FFF2-40B4-BE49-F238E27FC236}">
                  <a16:creationId xmlns:a16="http://schemas.microsoft.com/office/drawing/2014/main" id="{EAFC03EF-54DF-8942-9852-25739DA158B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7" name="Rectangle 190">
              <a:extLst>
                <a:ext uri="{FF2B5EF4-FFF2-40B4-BE49-F238E27FC236}">
                  <a16:creationId xmlns:a16="http://schemas.microsoft.com/office/drawing/2014/main" id="{2241F7B6-5281-A74E-8DCB-3BE3777E9369}"/>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8" name="Group 191">
              <a:extLst>
                <a:ext uri="{FF2B5EF4-FFF2-40B4-BE49-F238E27FC236}">
                  <a16:creationId xmlns:a16="http://schemas.microsoft.com/office/drawing/2014/main" id="{02DB0249-6EBB-FF4B-B17F-CC771B255D00}"/>
                </a:ext>
              </a:extLst>
            </p:cNvPr>
            <p:cNvGrpSpPr>
              <a:grpSpLocks/>
            </p:cNvGrpSpPr>
            <p:nvPr/>
          </p:nvGrpSpPr>
          <p:grpSpPr bwMode="auto">
            <a:xfrm>
              <a:off x="4749" y="668"/>
              <a:ext cx="581" cy="145"/>
              <a:chOff x="614" y="2568"/>
              <a:chExt cx="725" cy="139"/>
            </a:xfrm>
          </p:grpSpPr>
          <p:sp>
            <p:nvSpPr>
              <p:cNvPr id="253" name="AutoShape 192">
                <a:extLst>
                  <a:ext uri="{FF2B5EF4-FFF2-40B4-BE49-F238E27FC236}">
                    <a16:creationId xmlns:a16="http://schemas.microsoft.com/office/drawing/2014/main" id="{BE55370E-BC12-1B42-9E3C-C950033EEF8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4" name="AutoShape 193">
                <a:extLst>
                  <a:ext uri="{FF2B5EF4-FFF2-40B4-BE49-F238E27FC236}">
                    <a16:creationId xmlns:a16="http://schemas.microsoft.com/office/drawing/2014/main" id="{1BBB99EB-2FFB-5942-9855-24BEE1C68997}"/>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9" name="Rectangle 194">
              <a:extLst>
                <a:ext uri="{FF2B5EF4-FFF2-40B4-BE49-F238E27FC236}">
                  <a16:creationId xmlns:a16="http://schemas.microsoft.com/office/drawing/2014/main" id="{9C5699FC-2B4E-BD46-B9CC-CA578E2EA709}"/>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0" name="Group 195">
              <a:extLst>
                <a:ext uri="{FF2B5EF4-FFF2-40B4-BE49-F238E27FC236}">
                  <a16:creationId xmlns:a16="http://schemas.microsoft.com/office/drawing/2014/main" id="{676615F3-A30A-9740-8080-AFEE6BAAEF98}"/>
                </a:ext>
              </a:extLst>
            </p:cNvPr>
            <p:cNvGrpSpPr>
              <a:grpSpLocks/>
            </p:cNvGrpSpPr>
            <p:nvPr/>
          </p:nvGrpSpPr>
          <p:grpSpPr bwMode="auto">
            <a:xfrm>
              <a:off x="4747" y="994"/>
              <a:ext cx="581" cy="134"/>
              <a:chOff x="614" y="2568"/>
              <a:chExt cx="725" cy="139"/>
            </a:xfrm>
          </p:grpSpPr>
          <p:sp>
            <p:nvSpPr>
              <p:cNvPr id="251" name="AutoShape 196">
                <a:extLst>
                  <a:ext uri="{FF2B5EF4-FFF2-40B4-BE49-F238E27FC236}">
                    <a16:creationId xmlns:a16="http://schemas.microsoft.com/office/drawing/2014/main" id="{D31569A0-2CDC-3B4B-B7FA-067BF2CB0D93}"/>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2" name="AutoShape 197">
                <a:extLst>
                  <a:ext uri="{FF2B5EF4-FFF2-40B4-BE49-F238E27FC236}">
                    <a16:creationId xmlns:a16="http://schemas.microsoft.com/office/drawing/2014/main" id="{5D70C5E6-3DFB-1D45-8469-DE5EA96E13E8}"/>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1" name="Rectangle 198">
              <a:extLst>
                <a:ext uri="{FF2B5EF4-FFF2-40B4-BE49-F238E27FC236}">
                  <a16:creationId xmlns:a16="http://schemas.microsoft.com/office/drawing/2014/main" id="{AE060187-10EA-1F4E-AEDE-8C6C0E8358D2}"/>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2" name="Rectangle 199">
              <a:extLst>
                <a:ext uri="{FF2B5EF4-FFF2-40B4-BE49-F238E27FC236}">
                  <a16:creationId xmlns:a16="http://schemas.microsoft.com/office/drawing/2014/main" id="{32874526-51C0-C749-BDC8-3D9F62AFE767}"/>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3" name="Group 200">
              <a:extLst>
                <a:ext uri="{FF2B5EF4-FFF2-40B4-BE49-F238E27FC236}">
                  <a16:creationId xmlns:a16="http://schemas.microsoft.com/office/drawing/2014/main" id="{09E63F43-E74F-6045-A673-3756891EE94D}"/>
                </a:ext>
              </a:extLst>
            </p:cNvPr>
            <p:cNvGrpSpPr>
              <a:grpSpLocks/>
            </p:cNvGrpSpPr>
            <p:nvPr/>
          </p:nvGrpSpPr>
          <p:grpSpPr bwMode="auto">
            <a:xfrm>
              <a:off x="4735" y="1627"/>
              <a:ext cx="582" cy="151"/>
              <a:chOff x="614" y="2568"/>
              <a:chExt cx="725" cy="139"/>
            </a:xfrm>
          </p:grpSpPr>
          <p:sp>
            <p:nvSpPr>
              <p:cNvPr id="249" name="AutoShape 201">
                <a:extLst>
                  <a:ext uri="{FF2B5EF4-FFF2-40B4-BE49-F238E27FC236}">
                    <a16:creationId xmlns:a16="http://schemas.microsoft.com/office/drawing/2014/main" id="{0296B9BB-82CD-2A45-8E56-F4ACF6FCC028}"/>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0" name="AutoShape 202">
                <a:extLst>
                  <a:ext uri="{FF2B5EF4-FFF2-40B4-BE49-F238E27FC236}">
                    <a16:creationId xmlns:a16="http://schemas.microsoft.com/office/drawing/2014/main" id="{DD3C3254-A817-B449-AE0F-31BEFF504A04}"/>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4" name="Freeform 203">
              <a:extLst>
                <a:ext uri="{FF2B5EF4-FFF2-40B4-BE49-F238E27FC236}">
                  <a16:creationId xmlns:a16="http://schemas.microsoft.com/office/drawing/2014/main" id="{D05041BE-8046-EB49-A23A-C7FEB06D9108}"/>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35" name="Group 204">
              <a:extLst>
                <a:ext uri="{FF2B5EF4-FFF2-40B4-BE49-F238E27FC236}">
                  <a16:creationId xmlns:a16="http://schemas.microsoft.com/office/drawing/2014/main" id="{BD1D997D-F690-4C4E-9473-F0433427C91F}"/>
                </a:ext>
              </a:extLst>
            </p:cNvPr>
            <p:cNvGrpSpPr>
              <a:grpSpLocks/>
            </p:cNvGrpSpPr>
            <p:nvPr/>
          </p:nvGrpSpPr>
          <p:grpSpPr bwMode="auto">
            <a:xfrm>
              <a:off x="4739" y="1327"/>
              <a:ext cx="582" cy="139"/>
              <a:chOff x="614" y="2568"/>
              <a:chExt cx="725" cy="139"/>
            </a:xfrm>
          </p:grpSpPr>
          <p:sp>
            <p:nvSpPr>
              <p:cNvPr id="247" name="AutoShape 205">
                <a:extLst>
                  <a:ext uri="{FF2B5EF4-FFF2-40B4-BE49-F238E27FC236}">
                    <a16:creationId xmlns:a16="http://schemas.microsoft.com/office/drawing/2014/main" id="{631C3D3D-8F7D-6F44-AD56-665A5242B691}"/>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8" name="AutoShape 206">
                <a:extLst>
                  <a:ext uri="{FF2B5EF4-FFF2-40B4-BE49-F238E27FC236}">
                    <a16:creationId xmlns:a16="http://schemas.microsoft.com/office/drawing/2014/main" id="{E7F87D38-4528-0F45-9911-B79B599D25FC}"/>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6" name="Rectangle 207">
              <a:extLst>
                <a:ext uri="{FF2B5EF4-FFF2-40B4-BE49-F238E27FC236}">
                  <a16:creationId xmlns:a16="http://schemas.microsoft.com/office/drawing/2014/main" id="{60B24777-81BE-BC42-AC64-6F2229E5FBE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Freeform 208">
              <a:extLst>
                <a:ext uri="{FF2B5EF4-FFF2-40B4-BE49-F238E27FC236}">
                  <a16:creationId xmlns:a16="http://schemas.microsoft.com/office/drawing/2014/main" id="{FD1049FD-ADAC-FC43-A186-6585ECAE433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8" name="Freeform 209">
              <a:extLst>
                <a:ext uri="{FF2B5EF4-FFF2-40B4-BE49-F238E27FC236}">
                  <a16:creationId xmlns:a16="http://schemas.microsoft.com/office/drawing/2014/main" id="{A25585BA-2AFC-3047-B9D5-7CC45D5DBC4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9" name="Oval 210">
              <a:extLst>
                <a:ext uri="{FF2B5EF4-FFF2-40B4-BE49-F238E27FC236}">
                  <a16:creationId xmlns:a16="http://schemas.microsoft.com/office/drawing/2014/main" id="{78C608B6-FCB9-3F43-A504-D33DD77827D8}"/>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Freeform 211">
              <a:extLst>
                <a:ext uri="{FF2B5EF4-FFF2-40B4-BE49-F238E27FC236}">
                  <a16:creationId xmlns:a16="http://schemas.microsoft.com/office/drawing/2014/main" id="{F24BE4FA-86B6-5840-8B76-BF70EF006A8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1" name="AutoShape 212">
              <a:extLst>
                <a:ext uri="{FF2B5EF4-FFF2-40B4-BE49-F238E27FC236}">
                  <a16:creationId xmlns:a16="http://schemas.microsoft.com/office/drawing/2014/main" id="{22C6B4EC-00C6-BA43-95E2-370E8204DDA3}"/>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2" name="AutoShape 213">
              <a:extLst>
                <a:ext uri="{FF2B5EF4-FFF2-40B4-BE49-F238E27FC236}">
                  <a16:creationId xmlns:a16="http://schemas.microsoft.com/office/drawing/2014/main" id="{7B9210ED-D802-C84E-8A67-93399801B5DA}"/>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3" name="Oval 214">
              <a:extLst>
                <a:ext uri="{FF2B5EF4-FFF2-40B4-BE49-F238E27FC236}">
                  <a16:creationId xmlns:a16="http://schemas.microsoft.com/office/drawing/2014/main" id="{552E77C8-7BFE-BF4D-8F0B-DF6513BE6459}"/>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Oval 215">
              <a:extLst>
                <a:ext uri="{FF2B5EF4-FFF2-40B4-BE49-F238E27FC236}">
                  <a16:creationId xmlns:a16="http://schemas.microsoft.com/office/drawing/2014/main" id="{86496A7E-E21F-444D-B883-E410329FF242}"/>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45" name="Oval 216">
              <a:extLst>
                <a:ext uri="{FF2B5EF4-FFF2-40B4-BE49-F238E27FC236}">
                  <a16:creationId xmlns:a16="http://schemas.microsoft.com/office/drawing/2014/main" id="{555E4B0D-EDB2-D04B-B9AD-93FA92DDAA2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6" name="Rectangle 217">
              <a:extLst>
                <a:ext uri="{FF2B5EF4-FFF2-40B4-BE49-F238E27FC236}">
                  <a16:creationId xmlns:a16="http://schemas.microsoft.com/office/drawing/2014/main" id="{DE659B39-E72A-634A-A2AC-C4BA4DC9C619}"/>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8" name="TextBox 7">
            <a:extLst>
              <a:ext uri="{FF2B5EF4-FFF2-40B4-BE49-F238E27FC236}">
                <a16:creationId xmlns:a16="http://schemas.microsoft.com/office/drawing/2014/main" id="{95E1F04B-A3B3-534D-A252-A4AC29C657DE}"/>
              </a:ext>
            </a:extLst>
          </p:cNvPr>
          <p:cNvSpPr txBox="1"/>
          <p:nvPr/>
        </p:nvSpPr>
        <p:spPr>
          <a:xfrm>
            <a:off x="8481037" y="1538123"/>
            <a:ext cx="206640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SNMP server</a:t>
            </a:r>
          </a:p>
        </p:txBody>
      </p:sp>
      <p:sp>
        <p:nvSpPr>
          <p:cNvPr id="263" name="TextBox 262">
            <a:extLst>
              <a:ext uri="{FF2B5EF4-FFF2-40B4-BE49-F238E27FC236}">
                <a16:creationId xmlns:a16="http://schemas.microsoft.com/office/drawing/2014/main" id="{DC4B02DA-C340-9945-87C2-952E1901FB43}"/>
              </a:ext>
            </a:extLst>
          </p:cNvPr>
          <p:cNvSpPr txBox="1"/>
          <p:nvPr/>
        </p:nvSpPr>
        <p:spPr>
          <a:xfrm>
            <a:off x="1935319" y="1662731"/>
            <a:ext cx="195745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SNMP client</a:t>
            </a:r>
          </a:p>
        </p:txBody>
      </p:sp>
      <p:grpSp>
        <p:nvGrpSpPr>
          <p:cNvPr id="3" name="Group 2">
            <a:extLst>
              <a:ext uri="{FF2B5EF4-FFF2-40B4-BE49-F238E27FC236}">
                <a16:creationId xmlns:a16="http://schemas.microsoft.com/office/drawing/2014/main" id="{64AFD9EC-1CA1-D34D-965E-2E8D95748C38}"/>
              </a:ext>
            </a:extLst>
          </p:cNvPr>
          <p:cNvGrpSpPr/>
          <p:nvPr/>
        </p:nvGrpSpPr>
        <p:grpSpPr>
          <a:xfrm>
            <a:off x="8510352" y="2078288"/>
            <a:ext cx="1946338" cy="2912558"/>
            <a:chOff x="8091785" y="2078288"/>
            <a:chExt cx="2364905" cy="2912558"/>
          </a:xfrm>
        </p:grpSpPr>
        <p:sp>
          <p:nvSpPr>
            <p:cNvPr id="145" name="Rectangle 23">
              <a:extLst>
                <a:ext uri="{FF2B5EF4-FFF2-40B4-BE49-F238E27FC236}">
                  <a16:creationId xmlns:a16="http://schemas.microsoft.com/office/drawing/2014/main" id="{F1314FFD-BA11-A042-BA84-1061E3729058}"/>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Rectangle 24">
              <a:extLst>
                <a:ext uri="{FF2B5EF4-FFF2-40B4-BE49-F238E27FC236}">
                  <a16:creationId xmlns:a16="http://schemas.microsoft.com/office/drawing/2014/main" id="{89D8A59C-E128-B74A-B94F-06FAC9DB7326}"/>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25">
              <a:extLst>
                <a:ext uri="{FF2B5EF4-FFF2-40B4-BE49-F238E27FC236}">
                  <a16:creationId xmlns:a16="http://schemas.microsoft.com/office/drawing/2014/main" id="{B922FB1F-8B1A-1843-A740-29E910EB3E97}"/>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8" name="Text Box 26">
              <a:extLst>
                <a:ext uri="{FF2B5EF4-FFF2-40B4-BE49-F238E27FC236}">
                  <a16:creationId xmlns:a16="http://schemas.microsoft.com/office/drawing/2014/main" id="{BE3B5056-5F96-5946-AEC3-17140DB163F4}"/>
                </a:ext>
              </a:extLst>
            </p:cNvPr>
            <p:cNvSpPr txBox="1">
              <a:spLocks noChangeArrowheads="1"/>
            </p:cNvSpPr>
            <p:nvPr/>
          </p:nvSpPr>
          <p:spPr bwMode="auto">
            <a:xfrm>
              <a:off x="8376445" y="2832513"/>
              <a:ext cx="1703276" cy="737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(UDP)</a:t>
              </a:r>
            </a:p>
          </p:txBody>
        </p:sp>
        <p:sp>
          <p:nvSpPr>
            <p:cNvPr id="149" name="Line 27">
              <a:extLst>
                <a:ext uri="{FF2B5EF4-FFF2-40B4-BE49-F238E27FC236}">
                  <a16:creationId xmlns:a16="http://schemas.microsoft.com/office/drawing/2014/main" id="{FF1A214D-FBCE-7342-8332-F3FA9C577B4A}"/>
                </a:ext>
              </a:extLst>
            </p:cNvPr>
            <p:cNvSpPr>
              <a:spLocks noChangeShapeType="1"/>
            </p:cNvSpPr>
            <p:nvPr/>
          </p:nvSpPr>
          <p:spPr bwMode="auto">
            <a:xfrm>
              <a:off x="8108201" y="3602458"/>
              <a:ext cx="2233387"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1" name="Text Box 26">
              <a:extLst>
                <a:ext uri="{FF2B5EF4-FFF2-40B4-BE49-F238E27FC236}">
                  <a16:creationId xmlns:a16="http://schemas.microsoft.com/office/drawing/2014/main" id="{50D62C6A-4C80-854F-A4B8-723E99A5A7F0}"/>
                </a:ext>
              </a:extLst>
            </p:cNvPr>
            <p:cNvSpPr txBox="1">
              <a:spLocks noChangeArrowheads="1"/>
            </p:cNvSpPr>
            <p:nvPr/>
          </p:nvSpPr>
          <p:spPr bwMode="auto">
            <a:xfrm>
              <a:off x="8218436" y="4533100"/>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52" name="Text Box 26">
              <a:extLst>
                <a:ext uri="{FF2B5EF4-FFF2-40B4-BE49-F238E27FC236}">
                  <a16:creationId xmlns:a16="http://schemas.microsoft.com/office/drawing/2014/main" id="{A79D3A45-C33B-7046-9088-A02FAACCA14B}"/>
                </a:ext>
              </a:extLst>
            </p:cNvPr>
            <p:cNvSpPr txBox="1">
              <a:spLocks noChangeArrowheads="1"/>
            </p:cNvSpPr>
            <p:nvPr/>
          </p:nvSpPr>
          <p:spPr bwMode="auto">
            <a:xfrm>
              <a:off x="8218436" y="4088345"/>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53" name="Text Box 26">
              <a:extLst>
                <a:ext uri="{FF2B5EF4-FFF2-40B4-BE49-F238E27FC236}">
                  <a16:creationId xmlns:a16="http://schemas.microsoft.com/office/drawing/2014/main" id="{F3520259-D4C5-3340-8000-3B8C746A7797}"/>
                </a:ext>
              </a:extLst>
            </p:cNvPr>
            <p:cNvSpPr txBox="1">
              <a:spLocks noChangeArrowheads="1"/>
            </p:cNvSpPr>
            <p:nvPr/>
          </p:nvSpPr>
          <p:spPr bwMode="auto">
            <a:xfrm>
              <a:off x="8218436" y="3646079"/>
              <a:ext cx="2019294"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 (IP)</a:t>
              </a:r>
            </a:p>
          </p:txBody>
        </p:sp>
        <p:sp>
          <p:nvSpPr>
            <p:cNvPr id="155" name="Line 27">
              <a:extLst>
                <a:ext uri="{FF2B5EF4-FFF2-40B4-BE49-F238E27FC236}">
                  <a16:creationId xmlns:a16="http://schemas.microsoft.com/office/drawing/2014/main" id="{E1326351-38D1-A440-A7B8-5079367D54AC}"/>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Line 27">
              <a:extLst>
                <a:ext uri="{FF2B5EF4-FFF2-40B4-BE49-F238E27FC236}">
                  <a16:creationId xmlns:a16="http://schemas.microsoft.com/office/drawing/2014/main" id="{891B0B5D-A14D-1A40-B291-CC1A04A094FC}"/>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Text Box 26">
              <a:extLst>
                <a:ext uri="{FF2B5EF4-FFF2-40B4-BE49-F238E27FC236}">
                  <a16:creationId xmlns:a16="http://schemas.microsoft.com/office/drawing/2014/main" id="{D8A757BB-1762-8B47-A046-060F718CBC6B}"/>
                </a:ext>
              </a:extLst>
            </p:cNvPr>
            <p:cNvSpPr txBox="1">
              <a:spLocks noChangeArrowheads="1"/>
            </p:cNvSpPr>
            <p:nvPr/>
          </p:nvSpPr>
          <p:spPr bwMode="auto">
            <a:xfrm>
              <a:off x="8179440" y="2284368"/>
              <a:ext cx="2019294"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grpSp>
      <p:sp>
        <p:nvSpPr>
          <p:cNvPr id="114" name="Title 1">
            <a:extLst>
              <a:ext uri="{FF2B5EF4-FFF2-40B4-BE49-F238E27FC236}">
                <a16:creationId xmlns:a16="http://schemas.microsoft.com/office/drawing/2014/main" id="{1464CB5C-96D6-3645-94B5-DB9FA70972D2}"/>
              </a:ext>
            </a:extLst>
          </p:cNvPr>
          <p:cNvSpPr>
            <a:spLocks noGrp="1"/>
          </p:cNvSpPr>
          <p:nvPr>
            <p:ph type="title"/>
          </p:nvPr>
        </p:nvSpPr>
        <p:spPr>
          <a:xfrm>
            <a:off x="798690" y="289325"/>
            <a:ext cx="11100625" cy="894622"/>
          </a:xfrm>
        </p:spPr>
        <p:txBody>
          <a:bodyPr>
            <a:normAutofit/>
          </a:bodyPr>
          <a:lstStyle/>
          <a:p>
            <a:r>
              <a:rPr lang="en-US" sz="4400" dirty="0"/>
              <a:t>UDP: Transport Layer Actions</a:t>
            </a:r>
          </a:p>
        </p:txBody>
      </p:sp>
      <p:cxnSp>
        <p:nvCxnSpPr>
          <p:cNvPr id="10" name="Straight Connector 9">
            <a:extLst>
              <a:ext uri="{FF2B5EF4-FFF2-40B4-BE49-F238E27FC236}">
                <a16:creationId xmlns:a16="http://schemas.microsoft.com/office/drawing/2014/main" id="{19E97DC1-5C01-E843-A657-ADC5FEA14075}"/>
              </a:ext>
            </a:extLst>
          </p:cNvPr>
          <p:cNvCxnSpPr>
            <a:cxnSpLocks/>
            <a:stCxn id="151" idx="2"/>
          </p:cNvCxnSpPr>
          <p:nvPr/>
        </p:nvCxnSpPr>
        <p:spPr>
          <a:xfrm flipH="1">
            <a:off x="7972023" y="4973372"/>
            <a:ext cx="1473513" cy="474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9C57AC1A-9B60-DC47-A97D-E9C39D845828}"/>
              </a:ext>
            </a:extLst>
          </p:cNvPr>
          <p:cNvCxnSpPr>
            <a:cxnSpLocks/>
          </p:cNvCxnSpPr>
          <p:nvPr/>
        </p:nvCxnSpPr>
        <p:spPr>
          <a:xfrm>
            <a:off x="2578811" y="5062556"/>
            <a:ext cx="1582832" cy="302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1" name="Freeform 296">
            <a:extLst>
              <a:ext uri="{FF2B5EF4-FFF2-40B4-BE49-F238E27FC236}">
                <a16:creationId xmlns:a16="http://schemas.microsoft.com/office/drawing/2014/main" id="{06DFDE96-5B04-984C-B72D-22D074DF3E82}"/>
              </a:ext>
            </a:extLst>
          </p:cNvPr>
          <p:cNvSpPr>
            <a:spLocks/>
          </p:cNvSpPr>
          <p:nvPr/>
        </p:nvSpPr>
        <p:spPr bwMode="auto">
          <a:xfrm>
            <a:off x="4062521" y="4965666"/>
            <a:ext cx="4036903" cy="1028731"/>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Calibri"/>
              <a:ea typeface="ＭＳ Ｐゴシック" panose="020B0600070205080204" pitchFamily="34" charset="-128"/>
              <a:cs typeface="Arial"/>
            </a:endParaRPr>
          </a:p>
        </p:txBody>
      </p:sp>
      <p:sp>
        <p:nvSpPr>
          <p:cNvPr id="163" name="Freeform 70">
            <a:extLst>
              <a:ext uri="{FF2B5EF4-FFF2-40B4-BE49-F238E27FC236}">
                <a16:creationId xmlns:a16="http://schemas.microsoft.com/office/drawing/2014/main" id="{93CF945F-B7C1-9B4F-9438-D2DF7708E687}"/>
              </a:ext>
            </a:extLst>
          </p:cNvPr>
          <p:cNvSpPr>
            <a:spLocks/>
          </p:cNvSpPr>
          <p:nvPr/>
        </p:nvSpPr>
        <p:spPr bwMode="auto">
          <a:xfrm>
            <a:off x="854349" y="2256655"/>
            <a:ext cx="846644" cy="2922199"/>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64" name="Group 163">
            <a:extLst>
              <a:ext uri="{FF2B5EF4-FFF2-40B4-BE49-F238E27FC236}">
                <a16:creationId xmlns:a16="http://schemas.microsoft.com/office/drawing/2014/main" id="{AA415DCF-A2D2-344B-9A45-F3F58006C5EE}"/>
              </a:ext>
            </a:extLst>
          </p:cNvPr>
          <p:cNvGrpSpPr/>
          <p:nvPr/>
        </p:nvGrpSpPr>
        <p:grpSpPr>
          <a:xfrm>
            <a:off x="1687770" y="2167472"/>
            <a:ext cx="2131701" cy="2912558"/>
            <a:chOff x="8091785" y="2078288"/>
            <a:chExt cx="2364905" cy="2912558"/>
          </a:xfrm>
        </p:grpSpPr>
        <p:sp>
          <p:nvSpPr>
            <p:cNvPr id="165" name="Rectangle 23">
              <a:extLst>
                <a:ext uri="{FF2B5EF4-FFF2-40B4-BE49-F238E27FC236}">
                  <a16:creationId xmlns:a16="http://schemas.microsoft.com/office/drawing/2014/main" id="{20790EF2-7EC4-BF46-AE61-5F193F0894CD}"/>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6" name="Rectangle 24">
              <a:extLst>
                <a:ext uri="{FF2B5EF4-FFF2-40B4-BE49-F238E27FC236}">
                  <a16:creationId xmlns:a16="http://schemas.microsoft.com/office/drawing/2014/main" id="{DF6E9285-B785-804B-BB24-0405637B9911}"/>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7" name="Line 25">
              <a:extLst>
                <a:ext uri="{FF2B5EF4-FFF2-40B4-BE49-F238E27FC236}">
                  <a16:creationId xmlns:a16="http://schemas.microsoft.com/office/drawing/2014/main" id="{C2F7FFF2-43B5-A648-8DB9-1244002B1EED}"/>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8" name="Text Box 26">
              <a:extLst>
                <a:ext uri="{FF2B5EF4-FFF2-40B4-BE49-F238E27FC236}">
                  <a16:creationId xmlns:a16="http://schemas.microsoft.com/office/drawing/2014/main" id="{38AC5752-2E10-AE4C-AE2E-F2F12589ABF6}"/>
                </a:ext>
              </a:extLst>
            </p:cNvPr>
            <p:cNvSpPr txBox="1">
              <a:spLocks noChangeArrowheads="1"/>
            </p:cNvSpPr>
            <p:nvPr/>
          </p:nvSpPr>
          <p:spPr bwMode="auto">
            <a:xfrm>
              <a:off x="8376445" y="2832513"/>
              <a:ext cx="1703276" cy="737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(UDP)</a:t>
              </a:r>
            </a:p>
          </p:txBody>
        </p:sp>
        <p:sp>
          <p:nvSpPr>
            <p:cNvPr id="169" name="Line 27">
              <a:extLst>
                <a:ext uri="{FF2B5EF4-FFF2-40B4-BE49-F238E27FC236}">
                  <a16:creationId xmlns:a16="http://schemas.microsoft.com/office/drawing/2014/main" id="{E6411346-D908-6048-94E9-4C9C6A9C97BF}"/>
                </a:ext>
              </a:extLst>
            </p:cNvPr>
            <p:cNvSpPr>
              <a:spLocks noChangeShapeType="1"/>
            </p:cNvSpPr>
            <p:nvPr/>
          </p:nvSpPr>
          <p:spPr bwMode="auto">
            <a:xfrm>
              <a:off x="8121121" y="3602458"/>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0" name="Text Box 26">
              <a:extLst>
                <a:ext uri="{FF2B5EF4-FFF2-40B4-BE49-F238E27FC236}">
                  <a16:creationId xmlns:a16="http://schemas.microsoft.com/office/drawing/2014/main" id="{2BD45E5F-4032-7A44-91A7-D2ED37DE30B7}"/>
                </a:ext>
              </a:extLst>
            </p:cNvPr>
            <p:cNvSpPr txBox="1">
              <a:spLocks noChangeArrowheads="1"/>
            </p:cNvSpPr>
            <p:nvPr/>
          </p:nvSpPr>
          <p:spPr bwMode="auto">
            <a:xfrm>
              <a:off x="8218436" y="4533100"/>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71" name="Text Box 26">
              <a:extLst>
                <a:ext uri="{FF2B5EF4-FFF2-40B4-BE49-F238E27FC236}">
                  <a16:creationId xmlns:a16="http://schemas.microsoft.com/office/drawing/2014/main" id="{067129BD-4E72-804E-9941-0CFB2ABB0A6B}"/>
                </a:ext>
              </a:extLst>
            </p:cNvPr>
            <p:cNvSpPr txBox="1">
              <a:spLocks noChangeArrowheads="1"/>
            </p:cNvSpPr>
            <p:nvPr/>
          </p:nvSpPr>
          <p:spPr bwMode="auto">
            <a:xfrm>
              <a:off x="8218436" y="4088345"/>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72" name="Text Box 26">
              <a:extLst>
                <a:ext uri="{FF2B5EF4-FFF2-40B4-BE49-F238E27FC236}">
                  <a16:creationId xmlns:a16="http://schemas.microsoft.com/office/drawing/2014/main" id="{586097BE-C9CD-2B44-A610-13D1A1572A56}"/>
                </a:ext>
              </a:extLst>
            </p:cNvPr>
            <p:cNvSpPr txBox="1">
              <a:spLocks noChangeArrowheads="1"/>
            </p:cNvSpPr>
            <p:nvPr/>
          </p:nvSpPr>
          <p:spPr bwMode="auto">
            <a:xfrm>
              <a:off x="8218436" y="3646079"/>
              <a:ext cx="2019294" cy="737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 (IP)</a:t>
              </a:r>
            </a:p>
          </p:txBody>
        </p:sp>
        <p:sp>
          <p:nvSpPr>
            <p:cNvPr id="173" name="Line 27">
              <a:extLst>
                <a:ext uri="{FF2B5EF4-FFF2-40B4-BE49-F238E27FC236}">
                  <a16:creationId xmlns:a16="http://schemas.microsoft.com/office/drawing/2014/main" id="{9A1DE5DC-7E6A-4747-9541-02B87C77AC36}"/>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4" name="Line 27">
              <a:extLst>
                <a:ext uri="{FF2B5EF4-FFF2-40B4-BE49-F238E27FC236}">
                  <a16:creationId xmlns:a16="http://schemas.microsoft.com/office/drawing/2014/main" id="{9B2D570F-120B-6D41-8FE2-002A2DC1204D}"/>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75" name="Text Box 26">
              <a:extLst>
                <a:ext uri="{FF2B5EF4-FFF2-40B4-BE49-F238E27FC236}">
                  <a16:creationId xmlns:a16="http://schemas.microsoft.com/office/drawing/2014/main" id="{3C035217-7FD4-6C48-AB72-7561321B3669}"/>
                </a:ext>
              </a:extLst>
            </p:cNvPr>
            <p:cNvSpPr txBox="1">
              <a:spLocks noChangeArrowheads="1"/>
            </p:cNvSpPr>
            <p:nvPr/>
          </p:nvSpPr>
          <p:spPr bwMode="auto">
            <a:xfrm>
              <a:off x="8179440" y="2284368"/>
              <a:ext cx="2019294"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grpSp>
      <p:grpSp>
        <p:nvGrpSpPr>
          <p:cNvPr id="176" name="Group 175">
            <a:extLst>
              <a:ext uri="{FF2B5EF4-FFF2-40B4-BE49-F238E27FC236}">
                <a16:creationId xmlns:a16="http://schemas.microsoft.com/office/drawing/2014/main" id="{7C64A43A-1B07-3348-A5EB-9B76F69646C0}"/>
              </a:ext>
            </a:extLst>
          </p:cNvPr>
          <p:cNvGrpSpPr/>
          <p:nvPr/>
        </p:nvGrpSpPr>
        <p:grpSpPr>
          <a:xfrm>
            <a:off x="500734" y="4943580"/>
            <a:ext cx="1026523" cy="597153"/>
            <a:chOff x="7493876" y="2774731"/>
            <a:chExt cx="1481958" cy="894622"/>
          </a:xfrm>
        </p:grpSpPr>
        <p:sp>
          <p:nvSpPr>
            <p:cNvPr id="177" name="Freeform 176">
              <a:extLst>
                <a:ext uri="{FF2B5EF4-FFF2-40B4-BE49-F238E27FC236}">
                  <a16:creationId xmlns:a16="http://schemas.microsoft.com/office/drawing/2014/main" id="{0DB8B5ED-7F25-B645-878C-116DE6CD5EA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sp>
          <p:nvSpPr>
            <p:cNvPr id="178" name="Oval 177">
              <a:extLst>
                <a:ext uri="{FF2B5EF4-FFF2-40B4-BE49-F238E27FC236}">
                  <a16:creationId xmlns:a16="http://schemas.microsoft.com/office/drawing/2014/main" id="{AFB4D1D4-1D5D-7C46-A31B-48B19CA0A81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grpSp>
          <p:nvGrpSpPr>
            <p:cNvPr id="179" name="Group 178">
              <a:extLst>
                <a:ext uri="{FF2B5EF4-FFF2-40B4-BE49-F238E27FC236}">
                  <a16:creationId xmlns:a16="http://schemas.microsoft.com/office/drawing/2014/main" id="{8D1FB4E3-A216-1446-87E1-A06F139F800A}"/>
                </a:ext>
              </a:extLst>
            </p:cNvPr>
            <p:cNvGrpSpPr/>
            <p:nvPr/>
          </p:nvGrpSpPr>
          <p:grpSpPr>
            <a:xfrm>
              <a:off x="7713663" y="2848339"/>
              <a:ext cx="1042107" cy="425543"/>
              <a:chOff x="7786941" y="2884917"/>
              <a:chExt cx="897649" cy="353919"/>
            </a:xfrm>
          </p:grpSpPr>
          <p:sp>
            <p:nvSpPr>
              <p:cNvPr id="180" name="Freeform 179">
                <a:extLst>
                  <a:ext uri="{FF2B5EF4-FFF2-40B4-BE49-F238E27FC236}">
                    <a16:creationId xmlns:a16="http://schemas.microsoft.com/office/drawing/2014/main" id="{2B930530-1BA2-8049-A625-480A1F84B91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1" name="Freeform 180">
                <a:extLst>
                  <a:ext uri="{FF2B5EF4-FFF2-40B4-BE49-F238E27FC236}">
                    <a16:creationId xmlns:a16="http://schemas.microsoft.com/office/drawing/2014/main" id="{C5B65EDD-F107-4D4D-8254-28F27CB3355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5" name="Freeform 194">
                <a:extLst>
                  <a:ext uri="{FF2B5EF4-FFF2-40B4-BE49-F238E27FC236}">
                    <a16:creationId xmlns:a16="http://schemas.microsoft.com/office/drawing/2014/main" id="{052D8468-97DE-CD48-9220-0D7B5D1582B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6" name="Freeform 195">
                <a:extLst>
                  <a:ext uri="{FF2B5EF4-FFF2-40B4-BE49-F238E27FC236}">
                    <a16:creationId xmlns:a16="http://schemas.microsoft.com/office/drawing/2014/main" id="{CD0FBE04-ADDE-184C-8DFE-2575EA709AD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grpSp>
        <p:nvGrpSpPr>
          <p:cNvPr id="197" name="Group 149">
            <a:extLst>
              <a:ext uri="{FF2B5EF4-FFF2-40B4-BE49-F238E27FC236}">
                <a16:creationId xmlns:a16="http://schemas.microsoft.com/office/drawing/2014/main" id="{1F890155-D0B7-364C-891D-EC128001048E}"/>
              </a:ext>
            </a:extLst>
          </p:cNvPr>
          <p:cNvGrpSpPr>
            <a:grpSpLocks/>
          </p:cNvGrpSpPr>
          <p:nvPr/>
        </p:nvGrpSpPr>
        <p:grpSpPr bwMode="auto">
          <a:xfrm>
            <a:off x="2462207" y="2756023"/>
            <a:ext cx="412750" cy="158750"/>
            <a:chOff x="1287" y="2524"/>
            <a:chExt cx="260" cy="100"/>
          </a:xfrm>
        </p:grpSpPr>
        <p:sp>
          <p:nvSpPr>
            <p:cNvPr id="198" name="Rectangle 73">
              <a:extLst>
                <a:ext uri="{FF2B5EF4-FFF2-40B4-BE49-F238E27FC236}">
                  <a16:creationId xmlns:a16="http://schemas.microsoft.com/office/drawing/2014/main" id="{590049C7-843C-1B4A-89F9-80D6028F7F02}"/>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9" name="Rectangle 74">
              <a:extLst>
                <a:ext uri="{FF2B5EF4-FFF2-40B4-BE49-F238E27FC236}">
                  <a16:creationId xmlns:a16="http://schemas.microsoft.com/office/drawing/2014/main" id="{060ED392-F3E2-5445-9D40-5D86C1A7E8FA}"/>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Rectangle 75">
              <a:extLst>
                <a:ext uri="{FF2B5EF4-FFF2-40B4-BE49-F238E27FC236}">
                  <a16:creationId xmlns:a16="http://schemas.microsoft.com/office/drawing/2014/main" id="{33BE5C08-8C7C-7149-875A-3BD200DF748C}"/>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Rectangle 129">
              <a:extLst>
                <a:ext uri="{FF2B5EF4-FFF2-40B4-BE49-F238E27FC236}">
                  <a16:creationId xmlns:a16="http://schemas.microsoft.com/office/drawing/2014/main" id="{0140B062-405E-0A48-ABA2-65AE09DF9CCF}"/>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85" name="Group 149">
            <a:extLst>
              <a:ext uri="{FF2B5EF4-FFF2-40B4-BE49-F238E27FC236}">
                <a16:creationId xmlns:a16="http://schemas.microsoft.com/office/drawing/2014/main" id="{2BE2291A-54C4-114A-8062-D743A8CDF9EC}"/>
              </a:ext>
            </a:extLst>
          </p:cNvPr>
          <p:cNvGrpSpPr>
            <a:grpSpLocks/>
          </p:cNvGrpSpPr>
          <p:nvPr/>
        </p:nvGrpSpPr>
        <p:grpSpPr bwMode="auto">
          <a:xfrm>
            <a:off x="9681144" y="2673610"/>
            <a:ext cx="412750" cy="158750"/>
            <a:chOff x="1287" y="2524"/>
            <a:chExt cx="260" cy="100"/>
          </a:xfrm>
        </p:grpSpPr>
        <p:sp>
          <p:nvSpPr>
            <p:cNvPr id="86" name="Rectangle 73">
              <a:extLst>
                <a:ext uri="{FF2B5EF4-FFF2-40B4-BE49-F238E27FC236}">
                  <a16:creationId xmlns:a16="http://schemas.microsoft.com/office/drawing/2014/main" id="{A98E76A7-87AD-8242-988E-0E4DFC2782A9}"/>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Rectangle 74">
              <a:extLst>
                <a:ext uri="{FF2B5EF4-FFF2-40B4-BE49-F238E27FC236}">
                  <a16:creationId xmlns:a16="http://schemas.microsoft.com/office/drawing/2014/main" id="{05A0AED4-CB55-8B44-A573-91C3CC5195FE}"/>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8" name="Rectangle 75">
              <a:extLst>
                <a:ext uri="{FF2B5EF4-FFF2-40B4-BE49-F238E27FC236}">
                  <a16:creationId xmlns:a16="http://schemas.microsoft.com/office/drawing/2014/main" id="{E473A3B0-4DB9-E148-95E3-5518DB468C96}"/>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9" name="Rectangle 129">
              <a:extLst>
                <a:ext uri="{FF2B5EF4-FFF2-40B4-BE49-F238E27FC236}">
                  <a16:creationId xmlns:a16="http://schemas.microsoft.com/office/drawing/2014/main" id="{E9ED0EE1-76D9-D04D-8893-5E36E5A75578}"/>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90" name="Slide Number Placeholder 2">
            <a:extLst>
              <a:ext uri="{FF2B5EF4-FFF2-40B4-BE49-F238E27FC236}">
                <a16:creationId xmlns:a16="http://schemas.microsoft.com/office/drawing/2014/main" id="{1B520EE5-2EFC-4746-B182-97170136E2D8}"/>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49012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902B4EA-0158-774A-877D-888807F574B5}"/>
              </a:ext>
            </a:extLst>
          </p:cNvPr>
          <p:cNvGrpSpPr/>
          <p:nvPr/>
        </p:nvGrpSpPr>
        <p:grpSpPr>
          <a:xfrm>
            <a:off x="2578811" y="4965666"/>
            <a:ext cx="6866725" cy="1028731"/>
            <a:chOff x="2578811" y="4965666"/>
            <a:chExt cx="6866725" cy="1028731"/>
          </a:xfrm>
        </p:grpSpPr>
        <p:cxnSp>
          <p:nvCxnSpPr>
            <p:cNvPr id="128" name="Straight Connector 127">
              <a:extLst>
                <a:ext uri="{FF2B5EF4-FFF2-40B4-BE49-F238E27FC236}">
                  <a16:creationId xmlns:a16="http://schemas.microsoft.com/office/drawing/2014/main" id="{0763EEB6-87F6-D847-AD1E-3BFDCE6A9543}"/>
                </a:ext>
              </a:extLst>
            </p:cNvPr>
            <p:cNvCxnSpPr>
              <a:cxnSpLocks/>
            </p:cNvCxnSpPr>
            <p:nvPr/>
          </p:nvCxnSpPr>
          <p:spPr>
            <a:xfrm>
              <a:off x="2578811" y="5062556"/>
              <a:ext cx="1582832" cy="302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09891B45-180E-B341-A7C6-D10A683BB102}"/>
                </a:ext>
              </a:extLst>
            </p:cNvPr>
            <p:cNvGrpSpPr/>
            <p:nvPr/>
          </p:nvGrpSpPr>
          <p:grpSpPr>
            <a:xfrm>
              <a:off x="4062521" y="4965666"/>
              <a:ext cx="5383015" cy="1028731"/>
              <a:chOff x="4062521" y="4965666"/>
              <a:chExt cx="5383015" cy="1028731"/>
            </a:xfrm>
          </p:grpSpPr>
          <p:cxnSp>
            <p:nvCxnSpPr>
              <p:cNvPr id="127" name="Straight Connector 126">
                <a:extLst>
                  <a:ext uri="{FF2B5EF4-FFF2-40B4-BE49-F238E27FC236}">
                    <a16:creationId xmlns:a16="http://schemas.microsoft.com/office/drawing/2014/main" id="{16BE7B71-3412-8546-BD1A-8BF76DC47254}"/>
                  </a:ext>
                </a:extLst>
              </p:cNvPr>
              <p:cNvCxnSpPr>
                <a:cxnSpLocks/>
              </p:cNvCxnSpPr>
              <p:nvPr/>
            </p:nvCxnSpPr>
            <p:spPr>
              <a:xfrm flipH="1">
                <a:off x="7972023" y="4973372"/>
                <a:ext cx="1473513" cy="474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1" name="Freeform 296">
                <a:extLst>
                  <a:ext uri="{FF2B5EF4-FFF2-40B4-BE49-F238E27FC236}">
                    <a16:creationId xmlns:a16="http://schemas.microsoft.com/office/drawing/2014/main" id="{06DFDE96-5B04-984C-B72D-22D074DF3E82}"/>
                  </a:ext>
                </a:extLst>
              </p:cNvPr>
              <p:cNvSpPr>
                <a:spLocks/>
              </p:cNvSpPr>
              <p:nvPr/>
            </p:nvSpPr>
            <p:spPr bwMode="auto">
              <a:xfrm>
                <a:off x="4062521" y="4965666"/>
                <a:ext cx="4036903" cy="1028731"/>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Calibri"/>
                    <a:ea typeface="ＭＳ Ｐゴシック" panose="020B0600070205080204" pitchFamily="34" charset="-128"/>
                    <a:cs typeface="Arial"/>
                  </a:rPr>
                  <a:t>             </a:t>
                </a:r>
              </a:p>
            </p:txBody>
          </p:sp>
        </p:grpSp>
      </p:grpSp>
      <p:sp>
        <p:nvSpPr>
          <p:cNvPr id="182" name="Freeform 103">
            <a:extLst>
              <a:ext uri="{FF2B5EF4-FFF2-40B4-BE49-F238E27FC236}">
                <a16:creationId xmlns:a16="http://schemas.microsoft.com/office/drawing/2014/main" id="{DEF6D5D3-E4DA-4B46-BBC5-93311E115D92}"/>
              </a:ext>
            </a:extLst>
          </p:cNvPr>
          <p:cNvSpPr>
            <a:spLocks/>
          </p:cNvSpPr>
          <p:nvPr/>
        </p:nvSpPr>
        <p:spPr bwMode="auto">
          <a:xfrm>
            <a:off x="10295012" y="2167472"/>
            <a:ext cx="890436" cy="291255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Freeform 70">
            <a:extLst>
              <a:ext uri="{FF2B5EF4-FFF2-40B4-BE49-F238E27FC236}">
                <a16:creationId xmlns:a16="http://schemas.microsoft.com/office/drawing/2014/main" id="{4A88383C-61F9-1949-9D88-EC83EDA3F2B6}"/>
              </a:ext>
            </a:extLst>
          </p:cNvPr>
          <p:cNvSpPr>
            <a:spLocks/>
          </p:cNvSpPr>
          <p:nvPr/>
        </p:nvSpPr>
        <p:spPr bwMode="auto">
          <a:xfrm>
            <a:off x="854349" y="2256655"/>
            <a:ext cx="846644" cy="2922199"/>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22" name="Group 185">
            <a:extLst>
              <a:ext uri="{FF2B5EF4-FFF2-40B4-BE49-F238E27FC236}">
                <a16:creationId xmlns:a16="http://schemas.microsoft.com/office/drawing/2014/main" id="{7750F2FB-96FA-374A-AF56-26502EF04672}"/>
              </a:ext>
            </a:extLst>
          </p:cNvPr>
          <p:cNvGrpSpPr>
            <a:grpSpLocks/>
          </p:cNvGrpSpPr>
          <p:nvPr/>
        </p:nvGrpSpPr>
        <p:grpSpPr bwMode="auto">
          <a:xfrm>
            <a:off x="10955688" y="4246759"/>
            <a:ext cx="549832" cy="1070215"/>
            <a:chOff x="4140" y="429"/>
            <a:chExt cx="1425" cy="2396"/>
          </a:xfrm>
        </p:grpSpPr>
        <p:sp>
          <p:nvSpPr>
            <p:cNvPr id="223" name="Freeform 186">
              <a:extLst>
                <a:ext uri="{FF2B5EF4-FFF2-40B4-BE49-F238E27FC236}">
                  <a16:creationId xmlns:a16="http://schemas.microsoft.com/office/drawing/2014/main" id="{E441858B-A566-F746-B48C-912CA3020CC8}"/>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4" name="Rectangle 187">
              <a:extLst>
                <a:ext uri="{FF2B5EF4-FFF2-40B4-BE49-F238E27FC236}">
                  <a16:creationId xmlns:a16="http://schemas.microsoft.com/office/drawing/2014/main" id="{20003129-35A4-1E46-8065-8AF4C6403D5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Freeform 188">
              <a:extLst>
                <a:ext uri="{FF2B5EF4-FFF2-40B4-BE49-F238E27FC236}">
                  <a16:creationId xmlns:a16="http://schemas.microsoft.com/office/drawing/2014/main" id="{6F94D7AE-C4D1-AF4A-B970-086B7D245AC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6" name="Freeform 189">
              <a:extLst>
                <a:ext uri="{FF2B5EF4-FFF2-40B4-BE49-F238E27FC236}">
                  <a16:creationId xmlns:a16="http://schemas.microsoft.com/office/drawing/2014/main" id="{EAFC03EF-54DF-8942-9852-25739DA158B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7" name="Rectangle 190">
              <a:extLst>
                <a:ext uri="{FF2B5EF4-FFF2-40B4-BE49-F238E27FC236}">
                  <a16:creationId xmlns:a16="http://schemas.microsoft.com/office/drawing/2014/main" id="{2241F7B6-5281-A74E-8DCB-3BE3777E9369}"/>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8" name="Group 191">
              <a:extLst>
                <a:ext uri="{FF2B5EF4-FFF2-40B4-BE49-F238E27FC236}">
                  <a16:creationId xmlns:a16="http://schemas.microsoft.com/office/drawing/2014/main" id="{02DB0249-6EBB-FF4B-B17F-CC771B255D00}"/>
                </a:ext>
              </a:extLst>
            </p:cNvPr>
            <p:cNvGrpSpPr>
              <a:grpSpLocks/>
            </p:cNvGrpSpPr>
            <p:nvPr/>
          </p:nvGrpSpPr>
          <p:grpSpPr bwMode="auto">
            <a:xfrm>
              <a:off x="4749" y="668"/>
              <a:ext cx="581" cy="145"/>
              <a:chOff x="614" y="2568"/>
              <a:chExt cx="725" cy="139"/>
            </a:xfrm>
          </p:grpSpPr>
          <p:sp>
            <p:nvSpPr>
              <p:cNvPr id="253" name="AutoShape 192">
                <a:extLst>
                  <a:ext uri="{FF2B5EF4-FFF2-40B4-BE49-F238E27FC236}">
                    <a16:creationId xmlns:a16="http://schemas.microsoft.com/office/drawing/2014/main" id="{BE55370E-BC12-1B42-9E3C-C950033EEF8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4" name="AutoShape 193">
                <a:extLst>
                  <a:ext uri="{FF2B5EF4-FFF2-40B4-BE49-F238E27FC236}">
                    <a16:creationId xmlns:a16="http://schemas.microsoft.com/office/drawing/2014/main" id="{1BBB99EB-2FFB-5942-9855-24BEE1C68997}"/>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9" name="Rectangle 194">
              <a:extLst>
                <a:ext uri="{FF2B5EF4-FFF2-40B4-BE49-F238E27FC236}">
                  <a16:creationId xmlns:a16="http://schemas.microsoft.com/office/drawing/2014/main" id="{9C5699FC-2B4E-BD46-B9CC-CA578E2EA709}"/>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0" name="Group 195">
              <a:extLst>
                <a:ext uri="{FF2B5EF4-FFF2-40B4-BE49-F238E27FC236}">
                  <a16:creationId xmlns:a16="http://schemas.microsoft.com/office/drawing/2014/main" id="{676615F3-A30A-9740-8080-AFEE6BAAEF98}"/>
                </a:ext>
              </a:extLst>
            </p:cNvPr>
            <p:cNvGrpSpPr>
              <a:grpSpLocks/>
            </p:cNvGrpSpPr>
            <p:nvPr/>
          </p:nvGrpSpPr>
          <p:grpSpPr bwMode="auto">
            <a:xfrm>
              <a:off x="4747" y="994"/>
              <a:ext cx="581" cy="134"/>
              <a:chOff x="614" y="2568"/>
              <a:chExt cx="725" cy="139"/>
            </a:xfrm>
          </p:grpSpPr>
          <p:sp>
            <p:nvSpPr>
              <p:cNvPr id="251" name="AutoShape 196">
                <a:extLst>
                  <a:ext uri="{FF2B5EF4-FFF2-40B4-BE49-F238E27FC236}">
                    <a16:creationId xmlns:a16="http://schemas.microsoft.com/office/drawing/2014/main" id="{D31569A0-2CDC-3B4B-B7FA-067BF2CB0D93}"/>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2" name="AutoShape 197">
                <a:extLst>
                  <a:ext uri="{FF2B5EF4-FFF2-40B4-BE49-F238E27FC236}">
                    <a16:creationId xmlns:a16="http://schemas.microsoft.com/office/drawing/2014/main" id="{5D70C5E6-3DFB-1D45-8469-DE5EA96E13E8}"/>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1" name="Rectangle 198">
              <a:extLst>
                <a:ext uri="{FF2B5EF4-FFF2-40B4-BE49-F238E27FC236}">
                  <a16:creationId xmlns:a16="http://schemas.microsoft.com/office/drawing/2014/main" id="{AE060187-10EA-1F4E-AEDE-8C6C0E8358D2}"/>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2" name="Rectangle 199">
              <a:extLst>
                <a:ext uri="{FF2B5EF4-FFF2-40B4-BE49-F238E27FC236}">
                  <a16:creationId xmlns:a16="http://schemas.microsoft.com/office/drawing/2014/main" id="{32874526-51C0-C749-BDC8-3D9F62AFE767}"/>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3" name="Group 200">
              <a:extLst>
                <a:ext uri="{FF2B5EF4-FFF2-40B4-BE49-F238E27FC236}">
                  <a16:creationId xmlns:a16="http://schemas.microsoft.com/office/drawing/2014/main" id="{09E63F43-E74F-6045-A673-3756891EE94D}"/>
                </a:ext>
              </a:extLst>
            </p:cNvPr>
            <p:cNvGrpSpPr>
              <a:grpSpLocks/>
            </p:cNvGrpSpPr>
            <p:nvPr/>
          </p:nvGrpSpPr>
          <p:grpSpPr bwMode="auto">
            <a:xfrm>
              <a:off x="4735" y="1627"/>
              <a:ext cx="582" cy="151"/>
              <a:chOff x="614" y="2568"/>
              <a:chExt cx="725" cy="139"/>
            </a:xfrm>
          </p:grpSpPr>
          <p:sp>
            <p:nvSpPr>
              <p:cNvPr id="249" name="AutoShape 201">
                <a:extLst>
                  <a:ext uri="{FF2B5EF4-FFF2-40B4-BE49-F238E27FC236}">
                    <a16:creationId xmlns:a16="http://schemas.microsoft.com/office/drawing/2014/main" id="{0296B9BB-82CD-2A45-8E56-F4ACF6FCC028}"/>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0" name="AutoShape 202">
                <a:extLst>
                  <a:ext uri="{FF2B5EF4-FFF2-40B4-BE49-F238E27FC236}">
                    <a16:creationId xmlns:a16="http://schemas.microsoft.com/office/drawing/2014/main" id="{DD3C3254-A817-B449-AE0F-31BEFF504A04}"/>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4" name="Freeform 203">
              <a:extLst>
                <a:ext uri="{FF2B5EF4-FFF2-40B4-BE49-F238E27FC236}">
                  <a16:creationId xmlns:a16="http://schemas.microsoft.com/office/drawing/2014/main" id="{D05041BE-8046-EB49-A23A-C7FEB06D9108}"/>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35" name="Group 204">
              <a:extLst>
                <a:ext uri="{FF2B5EF4-FFF2-40B4-BE49-F238E27FC236}">
                  <a16:creationId xmlns:a16="http://schemas.microsoft.com/office/drawing/2014/main" id="{BD1D997D-F690-4C4E-9473-F0433427C91F}"/>
                </a:ext>
              </a:extLst>
            </p:cNvPr>
            <p:cNvGrpSpPr>
              <a:grpSpLocks/>
            </p:cNvGrpSpPr>
            <p:nvPr/>
          </p:nvGrpSpPr>
          <p:grpSpPr bwMode="auto">
            <a:xfrm>
              <a:off x="4739" y="1327"/>
              <a:ext cx="582" cy="139"/>
              <a:chOff x="614" y="2568"/>
              <a:chExt cx="725" cy="139"/>
            </a:xfrm>
          </p:grpSpPr>
          <p:sp>
            <p:nvSpPr>
              <p:cNvPr id="247" name="AutoShape 205">
                <a:extLst>
                  <a:ext uri="{FF2B5EF4-FFF2-40B4-BE49-F238E27FC236}">
                    <a16:creationId xmlns:a16="http://schemas.microsoft.com/office/drawing/2014/main" id="{631C3D3D-8F7D-6F44-AD56-665A5242B691}"/>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8" name="AutoShape 206">
                <a:extLst>
                  <a:ext uri="{FF2B5EF4-FFF2-40B4-BE49-F238E27FC236}">
                    <a16:creationId xmlns:a16="http://schemas.microsoft.com/office/drawing/2014/main" id="{E7F87D38-4528-0F45-9911-B79B599D25FC}"/>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6" name="Rectangle 207">
              <a:extLst>
                <a:ext uri="{FF2B5EF4-FFF2-40B4-BE49-F238E27FC236}">
                  <a16:creationId xmlns:a16="http://schemas.microsoft.com/office/drawing/2014/main" id="{60B24777-81BE-BC42-AC64-6F2229E5FBE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Freeform 208">
              <a:extLst>
                <a:ext uri="{FF2B5EF4-FFF2-40B4-BE49-F238E27FC236}">
                  <a16:creationId xmlns:a16="http://schemas.microsoft.com/office/drawing/2014/main" id="{FD1049FD-ADAC-FC43-A186-6585ECAE433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8" name="Freeform 209">
              <a:extLst>
                <a:ext uri="{FF2B5EF4-FFF2-40B4-BE49-F238E27FC236}">
                  <a16:creationId xmlns:a16="http://schemas.microsoft.com/office/drawing/2014/main" id="{A25585BA-2AFC-3047-B9D5-7CC45D5DBC4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9" name="Oval 210">
              <a:extLst>
                <a:ext uri="{FF2B5EF4-FFF2-40B4-BE49-F238E27FC236}">
                  <a16:creationId xmlns:a16="http://schemas.microsoft.com/office/drawing/2014/main" id="{78C608B6-FCB9-3F43-A504-D33DD77827D8}"/>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Freeform 211">
              <a:extLst>
                <a:ext uri="{FF2B5EF4-FFF2-40B4-BE49-F238E27FC236}">
                  <a16:creationId xmlns:a16="http://schemas.microsoft.com/office/drawing/2014/main" id="{F24BE4FA-86B6-5840-8B76-BF70EF006A8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1" name="AutoShape 212">
              <a:extLst>
                <a:ext uri="{FF2B5EF4-FFF2-40B4-BE49-F238E27FC236}">
                  <a16:creationId xmlns:a16="http://schemas.microsoft.com/office/drawing/2014/main" id="{22C6B4EC-00C6-BA43-95E2-370E8204DDA3}"/>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2" name="AutoShape 213">
              <a:extLst>
                <a:ext uri="{FF2B5EF4-FFF2-40B4-BE49-F238E27FC236}">
                  <a16:creationId xmlns:a16="http://schemas.microsoft.com/office/drawing/2014/main" id="{7B9210ED-D802-C84E-8A67-93399801B5DA}"/>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3" name="Oval 214">
              <a:extLst>
                <a:ext uri="{FF2B5EF4-FFF2-40B4-BE49-F238E27FC236}">
                  <a16:creationId xmlns:a16="http://schemas.microsoft.com/office/drawing/2014/main" id="{552E77C8-7BFE-BF4D-8F0B-DF6513BE6459}"/>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Oval 215">
              <a:extLst>
                <a:ext uri="{FF2B5EF4-FFF2-40B4-BE49-F238E27FC236}">
                  <a16:creationId xmlns:a16="http://schemas.microsoft.com/office/drawing/2014/main" id="{86496A7E-E21F-444D-B883-E410329FF242}"/>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45" name="Oval 216">
              <a:extLst>
                <a:ext uri="{FF2B5EF4-FFF2-40B4-BE49-F238E27FC236}">
                  <a16:creationId xmlns:a16="http://schemas.microsoft.com/office/drawing/2014/main" id="{555E4B0D-EDB2-D04B-B9AD-93FA92DDAA2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6" name="Rectangle 217">
              <a:extLst>
                <a:ext uri="{FF2B5EF4-FFF2-40B4-BE49-F238E27FC236}">
                  <a16:creationId xmlns:a16="http://schemas.microsoft.com/office/drawing/2014/main" id="{DE659B39-E72A-634A-A2AC-C4BA4DC9C619}"/>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8" name="TextBox 7">
            <a:extLst>
              <a:ext uri="{FF2B5EF4-FFF2-40B4-BE49-F238E27FC236}">
                <a16:creationId xmlns:a16="http://schemas.microsoft.com/office/drawing/2014/main" id="{95E1F04B-A3B3-534D-A252-A4AC29C657DE}"/>
              </a:ext>
            </a:extLst>
          </p:cNvPr>
          <p:cNvSpPr txBox="1"/>
          <p:nvPr/>
        </p:nvSpPr>
        <p:spPr>
          <a:xfrm>
            <a:off x="8481037" y="1538123"/>
            <a:ext cx="206640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SNMP server</a:t>
            </a:r>
          </a:p>
        </p:txBody>
      </p:sp>
      <p:sp>
        <p:nvSpPr>
          <p:cNvPr id="263" name="TextBox 262">
            <a:extLst>
              <a:ext uri="{FF2B5EF4-FFF2-40B4-BE49-F238E27FC236}">
                <a16:creationId xmlns:a16="http://schemas.microsoft.com/office/drawing/2014/main" id="{DC4B02DA-C340-9945-87C2-952E1901FB43}"/>
              </a:ext>
            </a:extLst>
          </p:cNvPr>
          <p:cNvSpPr txBox="1"/>
          <p:nvPr/>
        </p:nvSpPr>
        <p:spPr>
          <a:xfrm>
            <a:off x="1935319" y="1662731"/>
            <a:ext cx="195745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SNMP client</a:t>
            </a:r>
          </a:p>
        </p:txBody>
      </p:sp>
      <p:grpSp>
        <p:nvGrpSpPr>
          <p:cNvPr id="3" name="Group 2">
            <a:extLst>
              <a:ext uri="{FF2B5EF4-FFF2-40B4-BE49-F238E27FC236}">
                <a16:creationId xmlns:a16="http://schemas.microsoft.com/office/drawing/2014/main" id="{64AFD9EC-1CA1-D34D-965E-2E8D95748C38}"/>
              </a:ext>
            </a:extLst>
          </p:cNvPr>
          <p:cNvGrpSpPr/>
          <p:nvPr/>
        </p:nvGrpSpPr>
        <p:grpSpPr>
          <a:xfrm>
            <a:off x="8510352" y="2078288"/>
            <a:ext cx="1946338" cy="2912558"/>
            <a:chOff x="8091785" y="2078288"/>
            <a:chExt cx="2364905" cy="2912558"/>
          </a:xfrm>
        </p:grpSpPr>
        <p:sp>
          <p:nvSpPr>
            <p:cNvPr id="145" name="Rectangle 23">
              <a:extLst>
                <a:ext uri="{FF2B5EF4-FFF2-40B4-BE49-F238E27FC236}">
                  <a16:creationId xmlns:a16="http://schemas.microsoft.com/office/drawing/2014/main" id="{F1314FFD-BA11-A042-BA84-1061E3729058}"/>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Rectangle 24">
              <a:extLst>
                <a:ext uri="{FF2B5EF4-FFF2-40B4-BE49-F238E27FC236}">
                  <a16:creationId xmlns:a16="http://schemas.microsoft.com/office/drawing/2014/main" id="{89D8A59C-E128-B74A-B94F-06FAC9DB7326}"/>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25">
              <a:extLst>
                <a:ext uri="{FF2B5EF4-FFF2-40B4-BE49-F238E27FC236}">
                  <a16:creationId xmlns:a16="http://schemas.microsoft.com/office/drawing/2014/main" id="{B922FB1F-8B1A-1843-A740-29E910EB3E97}"/>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8" name="Text Box 26">
              <a:extLst>
                <a:ext uri="{FF2B5EF4-FFF2-40B4-BE49-F238E27FC236}">
                  <a16:creationId xmlns:a16="http://schemas.microsoft.com/office/drawing/2014/main" id="{BE3B5056-5F96-5946-AEC3-17140DB163F4}"/>
                </a:ext>
              </a:extLst>
            </p:cNvPr>
            <p:cNvSpPr txBox="1">
              <a:spLocks noChangeArrowheads="1"/>
            </p:cNvSpPr>
            <p:nvPr/>
          </p:nvSpPr>
          <p:spPr bwMode="auto">
            <a:xfrm>
              <a:off x="8376445" y="2832513"/>
              <a:ext cx="1703276" cy="737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(UDP)</a:t>
              </a:r>
            </a:p>
          </p:txBody>
        </p:sp>
        <p:sp>
          <p:nvSpPr>
            <p:cNvPr id="149" name="Line 27">
              <a:extLst>
                <a:ext uri="{FF2B5EF4-FFF2-40B4-BE49-F238E27FC236}">
                  <a16:creationId xmlns:a16="http://schemas.microsoft.com/office/drawing/2014/main" id="{FF1A214D-FBCE-7342-8332-F3FA9C577B4A}"/>
                </a:ext>
              </a:extLst>
            </p:cNvPr>
            <p:cNvSpPr>
              <a:spLocks noChangeShapeType="1"/>
            </p:cNvSpPr>
            <p:nvPr/>
          </p:nvSpPr>
          <p:spPr bwMode="auto">
            <a:xfrm>
              <a:off x="8108201" y="3602458"/>
              <a:ext cx="2233387"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1" name="Text Box 26">
              <a:extLst>
                <a:ext uri="{FF2B5EF4-FFF2-40B4-BE49-F238E27FC236}">
                  <a16:creationId xmlns:a16="http://schemas.microsoft.com/office/drawing/2014/main" id="{50D62C6A-4C80-854F-A4B8-723E99A5A7F0}"/>
                </a:ext>
              </a:extLst>
            </p:cNvPr>
            <p:cNvSpPr txBox="1">
              <a:spLocks noChangeArrowheads="1"/>
            </p:cNvSpPr>
            <p:nvPr/>
          </p:nvSpPr>
          <p:spPr bwMode="auto">
            <a:xfrm>
              <a:off x="8218436" y="4533100"/>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52" name="Text Box 26">
              <a:extLst>
                <a:ext uri="{FF2B5EF4-FFF2-40B4-BE49-F238E27FC236}">
                  <a16:creationId xmlns:a16="http://schemas.microsoft.com/office/drawing/2014/main" id="{A79D3A45-C33B-7046-9088-A02FAACCA14B}"/>
                </a:ext>
              </a:extLst>
            </p:cNvPr>
            <p:cNvSpPr txBox="1">
              <a:spLocks noChangeArrowheads="1"/>
            </p:cNvSpPr>
            <p:nvPr/>
          </p:nvSpPr>
          <p:spPr bwMode="auto">
            <a:xfrm>
              <a:off x="8218436" y="4088345"/>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53" name="Text Box 26">
              <a:extLst>
                <a:ext uri="{FF2B5EF4-FFF2-40B4-BE49-F238E27FC236}">
                  <a16:creationId xmlns:a16="http://schemas.microsoft.com/office/drawing/2014/main" id="{F3520259-D4C5-3340-8000-3B8C746A7797}"/>
                </a:ext>
              </a:extLst>
            </p:cNvPr>
            <p:cNvSpPr txBox="1">
              <a:spLocks noChangeArrowheads="1"/>
            </p:cNvSpPr>
            <p:nvPr/>
          </p:nvSpPr>
          <p:spPr bwMode="auto">
            <a:xfrm>
              <a:off x="8218436" y="3646079"/>
              <a:ext cx="2019294"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 (IP)</a:t>
              </a:r>
            </a:p>
          </p:txBody>
        </p:sp>
        <p:sp>
          <p:nvSpPr>
            <p:cNvPr id="155" name="Line 27">
              <a:extLst>
                <a:ext uri="{FF2B5EF4-FFF2-40B4-BE49-F238E27FC236}">
                  <a16:creationId xmlns:a16="http://schemas.microsoft.com/office/drawing/2014/main" id="{E1326351-38D1-A440-A7B8-5079367D54AC}"/>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Line 27">
              <a:extLst>
                <a:ext uri="{FF2B5EF4-FFF2-40B4-BE49-F238E27FC236}">
                  <a16:creationId xmlns:a16="http://schemas.microsoft.com/office/drawing/2014/main" id="{891B0B5D-A14D-1A40-B291-CC1A04A094FC}"/>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Text Box 26">
              <a:extLst>
                <a:ext uri="{FF2B5EF4-FFF2-40B4-BE49-F238E27FC236}">
                  <a16:creationId xmlns:a16="http://schemas.microsoft.com/office/drawing/2014/main" id="{D8A757BB-1762-8B47-A046-060F718CBC6B}"/>
                </a:ext>
              </a:extLst>
            </p:cNvPr>
            <p:cNvSpPr txBox="1">
              <a:spLocks noChangeArrowheads="1"/>
            </p:cNvSpPr>
            <p:nvPr/>
          </p:nvSpPr>
          <p:spPr bwMode="auto">
            <a:xfrm>
              <a:off x="8179440" y="2284368"/>
              <a:ext cx="2019294"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grpSp>
      <p:grpSp>
        <p:nvGrpSpPr>
          <p:cNvPr id="76" name="Group 75">
            <a:extLst>
              <a:ext uri="{FF2B5EF4-FFF2-40B4-BE49-F238E27FC236}">
                <a16:creationId xmlns:a16="http://schemas.microsoft.com/office/drawing/2014/main" id="{EA5C4C69-3F64-BA46-87DE-D8D9E085DAC9}"/>
              </a:ext>
            </a:extLst>
          </p:cNvPr>
          <p:cNvGrpSpPr/>
          <p:nvPr/>
        </p:nvGrpSpPr>
        <p:grpSpPr>
          <a:xfrm>
            <a:off x="1687770" y="2167472"/>
            <a:ext cx="2131701" cy="2912558"/>
            <a:chOff x="8091785" y="2078288"/>
            <a:chExt cx="2364905" cy="2912558"/>
          </a:xfrm>
        </p:grpSpPr>
        <p:sp>
          <p:nvSpPr>
            <p:cNvPr id="77" name="Rectangle 23">
              <a:extLst>
                <a:ext uri="{FF2B5EF4-FFF2-40B4-BE49-F238E27FC236}">
                  <a16:creationId xmlns:a16="http://schemas.microsoft.com/office/drawing/2014/main" id="{12A4D2D3-BB7A-1141-97E1-1746F6AB4244}"/>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8" name="Rectangle 24">
              <a:extLst>
                <a:ext uri="{FF2B5EF4-FFF2-40B4-BE49-F238E27FC236}">
                  <a16:creationId xmlns:a16="http://schemas.microsoft.com/office/drawing/2014/main" id="{CC2D939F-B2EB-B142-B2EB-F35198972B0C}"/>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Line 25">
              <a:extLst>
                <a:ext uri="{FF2B5EF4-FFF2-40B4-BE49-F238E27FC236}">
                  <a16:creationId xmlns:a16="http://schemas.microsoft.com/office/drawing/2014/main" id="{29206320-7227-5C45-BF48-477A94FE149F}"/>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0" name="Text Box 26">
              <a:extLst>
                <a:ext uri="{FF2B5EF4-FFF2-40B4-BE49-F238E27FC236}">
                  <a16:creationId xmlns:a16="http://schemas.microsoft.com/office/drawing/2014/main" id="{09388CA4-5912-3745-991A-9A3E60719DA7}"/>
                </a:ext>
              </a:extLst>
            </p:cNvPr>
            <p:cNvSpPr txBox="1">
              <a:spLocks noChangeArrowheads="1"/>
            </p:cNvSpPr>
            <p:nvPr/>
          </p:nvSpPr>
          <p:spPr bwMode="auto">
            <a:xfrm>
              <a:off x="8376445" y="2832513"/>
              <a:ext cx="1703276" cy="737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(UDP)</a:t>
              </a:r>
            </a:p>
          </p:txBody>
        </p:sp>
        <p:sp>
          <p:nvSpPr>
            <p:cNvPr id="81" name="Line 27">
              <a:extLst>
                <a:ext uri="{FF2B5EF4-FFF2-40B4-BE49-F238E27FC236}">
                  <a16:creationId xmlns:a16="http://schemas.microsoft.com/office/drawing/2014/main" id="{7462DAE7-AE3D-CD41-8750-E700715A5202}"/>
                </a:ext>
              </a:extLst>
            </p:cNvPr>
            <p:cNvSpPr>
              <a:spLocks noChangeShapeType="1"/>
            </p:cNvSpPr>
            <p:nvPr/>
          </p:nvSpPr>
          <p:spPr bwMode="auto">
            <a:xfrm>
              <a:off x="8121121" y="3602458"/>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2" name="Text Box 26">
              <a:extLst>
                <a:ext uri="{FF2B5EF4-FFF2-40B4-BE49-F238E27FC236}">
                  <a16:creationId xmlns:a16="http://schemas.microsoft.com/office/drawing/2014/main" id="{B868290D-DE89-8749-A32C-C5FCE36D7556}"/>
                </a:ext>
              </a:extLst>
            </p:cNvPr>
            <p:cNvSpPr txBox="1">
              <a:spLocks noChangeArrowheads="1"/>
            </p:cNvSpPr>
            <p:nvPr/>
          </p:nvSpPr>
          <p:spPr bwMode="auto">
            <a:xfrm>
              <a:off x="8218436" y="4533100"/>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83" name="Text Box 26">
              <a:extLst>
                <a:ext uri="{FF2B5EF4-FFF2-40B4-BE49-F238E27FC236}">
                  <a16:creationId xmlns:a16="http://schemas.microsoft.com/office/drawing/2014/main" id="{18546DEE-76AB-C744-936A-7F4DF63895D8}"/>
                </a:ext>
              </a:extLst>
            </p:cNvPr>
            <p:cNvSpPr txBox="1">
              <a:spLocks noChangeArrowheads="1"/>
            </p:cNvSpPr>
            <p:nvPr/>
          </p:nvSpPr>
          <p:spPr bwMode="auto">
            <a:xfrm>
              <a:off x="8218436" y="4088345"/>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84" name="Text Box 26">
              <a:extLst>
                <a:ext uri="{FF2B5EF4-FFF2-40B4-BE49-F238E27FC236}">
                  <a16:creationId xmlns:a16="http://schemas.microsoft.com/office/drawing/2014/main" id="{9DE3AC7C-D9B1-ED4C-B925-37B31767739C}"/>
                </a:ext>
              </a:extLst>
            </p:cNvPr>
            <p:cNvSpPr txBox="1">
              <a:spLocks noChangeArrowheads="1"/>
            </p:cNvSpPr>
            <p:nvPr/>
          </p:nvSpPr>
          <p:spPr bwMode="auto">
            <a:xfrm>
              <a:off x="8218436" y="3646079"/>
              <a:ext cx="2019294" cy="737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 (IP)</a:t>
              </a:r>
            </a:p>
          </p:txBody>
        </p:sp>
        <p:sp>
          <p:nvSpPr>
            <p:cNvPr id="85" name="Line 27">
              <a:extLst>
                <a:ext uri="{FF2B5EF4-FFF2-40B4-BE49-F238E27FC236}">
                  <a16:creationId xmlns:a16="http://schemas.microsoft.com/office/drawing/2014/main" id="{266E1BE0-4561-9344-ACBD-29F42E90D9F3}"/>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6" name="Line 27">
              <a:extLst>
                <a:ext uri="{FF2B5EF4-FFF2-40B4-BE49-F238E27FC236}">
                  <a16:creationId xmlns:a16="http://schemas.microsoft.com/office/drawing/2014/main" id="{3ED696C7-AECF-C14F-8CD8-7153D36CBC69}"/>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26">
              <a:extLst>
                <a:ext uri="{FF2B5EF4-FFF2-40B4-BE49-F238E27FC236}">
                  <a16:creationId xmlns:a16="http://schemas.microsoft.com/office/drawing/2014/main" id="{42139D70-AB44-E047-B37E-AABECE12201B}"/>
                </a:ext>
              </a:extLst>
            </p:cNvPr>
            <p:cNvSpPr txBox="1">
              <a:spLocks noChangeArrowheads="1"/>
            </p:cNvSpPr>
            <p:nvPr/>
          </p:nvSpPr>
          <p:spPr bwMode="auto">
            <a:xfrm>
              <a:off x="8179440" y="2284368"/>
              <a:ext cx="2019294"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grpSp>
      <p:grpSp>
        <p:nvGrpSpPr>
          <p:cNvPr id="93" name="Group 92">
            <a:extLst>
              <a:ext uri="{FF2B5EF4-FFF2-40B4-BE49-F238E27FC236}">
                <a16:creationId xmlns:a16="http://schemas.microsoft.com/office/drawing/2014/main" id="{EFA7BEBF-82FA-3440-93DD-AFB07D2DDF8D}"/>
              </a:ext>
            </a:extLst>
          </p:cNvPr>
          <p:cNvGrpSpPr/>
          <p:nvPr/>
        </p:nvGrpSpPr>
        <p:grpSpPr>
          <a:xfrm>
            <a:off x="500734" y="4943580"/>
            <a:ext cx="1026523" cy="597153"/>
            <a:chOff x="7493876" y="2774731"/>
            <a:chExt cx="1481958" cy="894622"/>
          </a:xfrm>
        </p:grpSpPr>
        <p:sp>
          <p:nvSpPr>
            <p:cNvPr id="107" name="Freeform 106">
              <a:extLst>
                <a:ext uri="{FF2B5EF4-FFF2-40B4-BE49-F238E27FC236}">
                  <a16:creationId xmlns:a16="http://schemas.microsoft.com/office/drawing/2014/main" id="{FD49C136-01B9-DB45-BCCD-F4E48238714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sp>
          <p:nvSpPr>
            <p:cNvPr id="108" name="Oval 107">
              <a:extLst>
                <a:ext uri="{FF2B5EF4-FFF2-40B4-BE49-F238E27FC236}">
                  <a16:creationId xmlns:a16="http://schemas.microsoft.com/office/drawing/2014/main" id="{3DF9189A-C970-C34D-8402-F20083341C9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grpSp>
          <p:nvGrpSpPr>
            <p:cNvPr id="109" name="Group 108">
              <a:extLst>
                <a:ext uri="{FF2B5EF4-FFF2-40B4-BE49-F238E27FC236}">
                  <a16:creationId xmlns:a16="http://schemas.microsoft.com/office/drawing/2014/main" id="{51F5139E-A5EB-E64B-B1E6-C3669AE818C6}"/>
                </a:ext>
              </a:extLst>
            </p:cNvPr>
            <p:cNvGrpSpPr/>
            <p:nvPr/>
          </p:nvGrpSpPr>
          <p:grpSpPr>
            <a:xfrm>
              <a:off x="7713663" y="2848339"/>
              <a:ext cx="1042107" cy="425543"/>
              <a:chOff x="7786941" y="2884917"/>
              <a:chExt cx="897649" cy="353919"/>
            </a:xfrm>
          </p:grpSpPr>
          <p:sp>
            <p:nvSpPr>
              <p:cNvPr id="110" name="Freeform 109">
                <a:extLst>
                  <a:ext uri="{FF2B5EF4-FFF2-40B4-BE49-F238E27FC236}">
                    <a16:creationId xmlns:a16="http://schemas.microsoft.com/office/drawing/2014/main" id="{7F7CB1D2-0FD2-A14F-A399-1C2D3650F2E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1" name="Freeform 110">
                <a:extLst>
                  <a:ext uri="{FF2B5EF4-FFF2-40B4-BE49-F238E27FC236}">
                    <a16:creationId xmlns:a16="http://schemas.microsoft.com/office/drawing/2014/main" id="{688C61D0-9947-2E41-89C2-D2B4591C1F3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2" name="Freeform 111">
                <a:extLst>
                  <a:ext uri="{FF2B5EF4-FFF2-40B4-BE49-F238E27FC236}">
                    <a16:creationId xmlns:a16="http://schemas.microsoft.com/office/drawing/2014/main" id="{ADE46CF5-DF22-8F48-87EF-A46F29E0F1A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3" name="Freeform 112">
                <a:extLst>
                  <a:ext uri="{FF2B5EF4-FFF2-40B4-BE49-F238E27FC236}">
                    <a16:creationId xmlns:a16="http://schemas.microsoft.com/office/drawing/2014/main" id="{CEACF782-B549-1D4E-B840-69A6AFFE6A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sp>
        <p:nvSpPr>
          <p:cNvPr id="114" name="Title 1">
            <a:extLst>
              <a:ext uri="{FF2B5EF4-FFF2-40B4-BE49-F238E27FC236}">
                <a16:creationId xmlns:a16="http://schemas.microsoft.com/office/drawing/2014/main" id="{1464CB5C-96D6-3645-94B5-DB9FA70972D2}"/>
              </a:ext>
            </a:extLst>
          </p:cNvPr>
          <p:cNvSpPr>
            <a:spLocks noGrp="1"/>
          </p:cNvSpPr>
          <p:nvPr>
            <p:ph type="title"/>
          </p:nvPr>
        </p:nvSpPr>
        <p:spPr>
          <a:xfrm>
            <a:off x="798690" y="289325"/>
            <a:ext cx="11100625" cy="894622"/>
          </a:xfrm>
        </p:spPr>
        <p:txBody>
          <a:bodyPr>
            <a:normAutofit/>
          </a:bodyPr>
          <a:lstStyle/>
          <a:p>
            <a:r>
              <a:rPr lang="en-US" sz="4400" dirty="0"/>
              <a:t>UDP: Transport Layer Actions</a:t>
            </a:r>
          </a:p>
        </p:txBody>
      </p:sp>
      <p:grpSp>
        <p:nvGrpSpPr>
          <p:cNvPr id="115" name="Group 149">
            <a:extLst>
              <a:ext uri="{FF2B5EF4-FFF2-40B4-BE49-F238E27FC236}">
                <a16:creationId xmlns:a16="http://schemas.microsoft.com/office/drawing/2014/main" id="{D80894D4-838A-2B47-82E9-ED060F8608E9}"/>
              </a:ext>
            </a:extLst>
          </p:cNvPr>
          <p:cNvGrpSpPr>
            <a:grpSpLocks/>
          </p:cNvGrpSpPr>
          <p:nvPr/>
        </p:nvGrpSpPr>
        <p:grpSpPr bwMode="auto">
          <a:xfrm>
            <a:off x="2462207" y="2756023"/>
            <a:ext cx="412750" cy="158750"/>
            <a:chOff x="1287" y="2524"/>
            <a:chExt cx="260" cy="100"/>
          </a:xfrm>
        </p:grpSpPr>
        <p:sp>
          <p:nvSpPr>
            <p:cNvPr id="116" name="Rectangle 73">
              <a:extLst>
                <a:ext uri="{FF2B5EF4-FFF2-40B4-BE49-F238E27FC236}">
                  <a16:creationId xmlns:a16="http://schemas.microsoft.com/office/drawing/2014/main" id="{4F7EB976-F7A9-464D-96B7-3FE5D6F41C71}"/>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7" name="Rectangle 74">
              <a:extLst>
                <a:ext uri="{FF2B5EF4-FFF2-40B4-BE49-F238E27FC236}">
                  <a16:creationId xmlns:a16="http://schemas.microsoft.com/office/drawing/2014/main" id="{4368CF72-2B59-FB4B-92FA-68E13D10F3ED}"/>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8" name="Rectangle 75">
              <a:extLst>
                <a:ext uri="{FF2B5EF4-FFF2-40B4-BE49-F238E27FC236}">
                  <a16:creationId xmlns:a16="http://schemas.microsoft.com/office/drawing/2014/main" id="{0D0AC942-AA10-F747-BEAC-52DAFF24DAB3}"/>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Rectangle 129">
              <a:extLst>
                <a:ext uri="{FF2B5EF4-FFF2-40B4-BE49-F238E27FC236}">
                  <a16:creationId xmlns:a16="http://schemas.microsoft.com/office/drawing/2014/main" id="{C51B66A9-7495-DF44-B4DE-37BC9E90E09B}"/>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20" name="Group 149">
            <a:extLst>
              <a:ext uri="{FF2B5EF4-FFF2-40B4-BE49-F238E27FC236}">
                <a16:creationId xmlns:a16="http://schemas.microsoft.com/office/drawing/2014/main" id="{B5F38E94-4EF7-1F4B-AAC4-BF50DC083CD9}"/>
              </a:ext>
            </a:extLst>
          </p:cNvPr>
          <p:cNvGrpSpPr>
            <a:grpSpLocks/>
          </p:cNvGrpSpPr>
          <p:nvPr/>
        </p:nvGrpSpPr>
        <p:grpSpPr bwMode="auto">
          <a:xfrm>
            <a:off x="9681144" y="2673610"/>
            <a:ext cx="412750" cy="158750"/>
            <a:chOff x="1287" y="2524"/>
            <a:chExt cx="260" cy="100"/>
          </a:xfrm>
        </p:grpSpPr>
        <p:sp>
          <p:nvSpPr>
            <p:cNvPr id="121" name="Rectangle 73">
              <a:extLst>
                <a:ext uri="{FF2B5EF4-FFF2-40B4-BE49-F238E27FC236}">
                  <a16:creationId xmlns:a16="http://schemas.microsoft.com/office/drawing/2014/main" id="{71D7BEDA-E8D6-9F4F-8EE3-D5290D9AF39D}"/>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2" name="Rectangle 74">
              <a:extLst>
                <a:ext uri="{FF2B5EF4-FFF2-40B4-BE49-F238E27FC236}">
                  <a16:creationId xmlns:a16="http://schemas.microsoft.com/office/drawing/2014/main" id="{D93A8064-E5FB-2844-9B3D-C598CCB67BDD}"/>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3" name="Rectangle 75">
              <a:extLst>
                <a:ext uri="{FF2B5EF4-FFF2-40B4-BE49-F238E27FC236}">
                  <a16:creationId xmlns:a16="http://schemas.microsoft.com/office/drawing/2014/main" id="{DF7AA994-9DC7-8349-BB16-6DED06C89AC0}"/>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4" name="Rectangle 129">
              <a:extLst>
                <a:ext uri="{FF2B5EF4-FFF2-40B4-BE49-F238E27FC236}">
                  <a16:creationId xmlns:a16="http://schemas.microsoft.com/office/drawing/2014/main" id="{06FC6EA9-9071-D843-8C39-AFF854F3BEFC}"/>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 name="TextBox 1">
            <a:extLst>
              <a:ext uri="{FF2B5EF4-FFF2-40B4-BE49-F238E27FC236}">
                <a16:creationId xmlns:a16="http://schemas.microsoft.com/office/drawing/2014/main" id="{6B2BB341-9BE1-8640-8E8B-7EC80706964E}"/>
              </a:ext>
            </a:extLst>
          </p:cNvPr>
          <p:cNvSpPr txBox="1"/>
          <p:nvPr/>
        </p:nvSpPr>
        <p:spPr>
          <a:xfrm>
            <a:off x="4212477" y="1830701"/>
            <a:ext cx="389834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UDP sender actions:</a:t>
            </a:r>
          </a:p>
          <a:p>
            <a:pPr marL="285750" marR="0" lvl="0" indent="-219075" algn="l" defTabSz="914400" rtl="0" eaLnBrk="1" fontAlgn="auto" latinLnBrk="0" hangingPunct="1">
              <a:lnSpc>
                <a:spcPct val="100000"/>
              </a:lnSpc>
              <a:spcBef>
                <a:spcPts val="0"/>
              </a:spcBef>
              <a:spcAft>
                <a:spcPts val="0"/>
              </a:spcAft>
              <a:buClr>
                <a:srgbClr val="0200A3"/>
              </a:buClr>
              <a:buSzTx/>
              <a:buFont typeface="Wingdings" pitchFamily="2" charset="2"/>
              <a:buChar char="§"/>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2" name="Rectangle 101">
            <a:extLst>
              <a:ext uri="{FF2B5EF4-FFF2-40B4-BE49-F238E27FC236}">
                <a16:creationId xmlns:a16="http://schemas.microsoft.com/office/drawing/2014/main" id="{6480FBEB-6DAE-6343-96A8-03D66CDE01DB}"/>
              </a:ext>
            </a:extLst>
          </p:cNvPr>
          <p:cNvSpPr/>
          <p:nvPr/>
        </p:nvSpPr>
        <p:spPr>
          <a:xfrm>
            <a:off x="8502120" y="2078245"/>
            <a:ext cx="1986815" cy="2938360"/>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88" name="Group 87">
            <a:extLst>
              <a:ext uri="{FF2B5EF4-FFF2-40B4-BE49-F238E27FC236}">
                <a16:creationId xmlns:a16="http://schemas.microsoft.com/office/drawing/2014/main" id="{CA134BD1-8CE1-DD46-92D0-46AEECA91934}"/>
              </a:ext>
            </a:extLst>
          </p:cNvPr>
          <p:cNvGrpSpPr/>
          <p:nvPr/>
        </p:nvGrpSpPr>
        <p:grpSpPr>
          <a:xfrm>
            <a:off x="9130164" y="2303106"/>
            <a:ext cx="1259074" cy="369332"/>
            <a:chOff x="8934916" y="2775692"/>
            <a:chExt cx="1259074" cy="369332"/>
          </a:xfrm>
        </p:grpSpPr>
        <p:sp>
          <p:nvSpPr>
            <p:cNvPr id="89" name="Rectangle 88">
              <a:extLst>
                <a:ext uri="{FF2B5EF4-FFF2-40B4-BE49-F238E27FC236}">
                  <a16:creationId xmlns:a16="http://schemas.microsoft.com/office/drawing/2014/main" id="{6A02A536-E595-E54F-85ED-50268229A5F1}"/>
                </a:ext>
              </a:extLst>
            </p:cNvPr>
            <p:cNvSpPr/>
            <p:nvPr/>
          </p:nvSpPr>
          <p:spPr>
            <a:xfrm>
              <a:off x="8964931" y="2842303"/>
              <a:ext cx="1140727"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0" name="TextBox 89">
              <a:extLst>
                <a:ext uri="{FF2B5EF4-FFF2-40B4-BE49-F238E27FC236}">
                  <a16:creationId xmlns:a16="http://schemas.microsoft.com/office/drawing/2014/main" id="{26EE5E72-5714-C64B-A3D2-C89CD03AFF69}"/>
                </a:ext>
              </a:extLst>
            </p:cNvPr>
            <p:cNvSpPr txBox="1"/>
            <p:nvPr/>
          </p:nvSpPr>
          <p:spPr>
            <a:xfrm>
              <a:off x="8934916" y="2775692"/>
              <a:ext cx="12590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SNMP msg</a:t>
              </a:r>
            </a:p>
          </p:txBody>
        </p:sp>
      </p:grpSp>
      <p:sp>
        <p:nvSpPr>
          <p:cNvPr id="91" name="TextBox 90">
            <a:extLst>
              <a:ext uri="{FF2B5EF4-FFF2-40B4-BE49-F238E27FC236}">
                <a16:creationId xmlns:a16="http://schemas.microsoft.com/office/drawing/2014/main" id="{44FC0E6A-CBE5-AC4B-BF65-426B6D4CBC72}"/>
              </a:ext>
            </a:extLst>
          </p:cNvPr>
          <p:cNvSpPr txBox="1"/>
          <p:nvPr/>
        </p:nvSpPr>
        <p:spPr>
          <a:xfrm>
            <a:off x="4391544" y="2325099"/>
            <a:ext cx="3825456" cy="1036887"/>
          </a:xfrm>
          <a:prstGeom prst="rect">
            <a:avLst/>
          </a:prstGeom>
          <a:noFill/>
        </p:spPr>
        <p:txBody>
          <a:bodyPr wrap="square" rtlCol="0">
            <a:spAutoFit/>
          </a:bodyPr>
          <a:lstStyle/>
          <a:p>
            <a:pPr marL="285750" marR="0" lvl="0" indent="-219075" algn="l" defTabSz="914400" rtl="0" eaLnBrk="1" fontAlgn="auto" latinLnBrk="0" hangingPunct="1">
              <a:lnSpc>
                <a:spcPct val="85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is passed an application-layer message</a:t>
            </a:r>
          </a:p>
        </p:txBody>
      </p:sp>
      <p:sp>
        <p:nvSpPr>
          <p:cNvPr id="94" name="TextBox 93">
            <a:extLst>
              <a:ext uri="{FF2B5EF4-FFF2-40B4-BE49-F238E27FC236}">
                <a16:creationId xmlns:a16="http://schemas.microsoft.com/office/drawing/2014/main" id="{D9421943-E484-5046-BEAC-6D59475EF6C3}"/>
              </a:ext>
            </a:extLst>
          </p:cNvPr>
          <p:cNvSpPr txBox="1"/>
          <p:nvPr/>
        </p:nvSpPr>
        <p:spPr>
          <a:xfrm>
            <a:off x="4388186" y="2990916"/>
            <a:ext cx="3825456" cy="1036887"/>
          </a:xfrm>
          <a:prstGeom prst="rect">
            <a:avLst/>
          </a:prstGeom>
          <a:noFill/>
        </p:spPr>
        <p:txBody>
          <a:bodyPr wrap="square" rtlCol="0">
            <a:spAutoFit/>
          </a:bodyPr>
          <a:lstStyle/>
          <a:p>
            <a:pPr marL="285750" marR="0" lvl="0" indent="-219075" algn="l" defTabSz="914400" rtl="0" eaLnBrk="1" fontAlgn="auto" latinLnBrk="0" hangingPunct="1">
              <a:lnSpc>
                <a:spcPct val="85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determines UDP segment header fields values</a:t>
            </a:r>
          </a:p>
        </p:txBody>
      </p:sp>
      <p:sp>
        <p:nvSpPr>
          <p:cNvPr id="95" name="TextBox 94">
            <a:extLst>
              <a:ext uri="{FF2B5EF4-FFF2-40B4-BE49-F238E27FC236}">
                <a16:creationId xmlns:a16="http://schemas.microsoft.com/office/drawing/2014/main" id="{BFD6C411-175C-8D4E-9A66-3E03AAA9F0F9}"/>
              </a:ext>
            </a:extLst>
          </p:cNvPr>
          <p:cNvSpPr txBox="1"/>
          <p:nvPr/>
        </p:nvSpPr>
        <p:spPr>
          <a:xfrm>
            <a:off x="4376692" y="3592863"/>
            <a:ext cx="3825456" cy="461665"/>
          </a:xfrm>
          <a:prstGeom prst="rect">
            <a:avLst/>
          </a:prstGeom>
          <a:noFill/>
        </p:spPr>
        <p:txBody>
          <a:bodyPr wrap="square" rtlCol="0">
            <a:spAutoFit/>
          </a:bodyPr>
          <a:lstStyle/>
          <a:p>
            <a:pPr marL="285750" marR="0" lvl="0" indent="-219075" algn="l" defTabSz="914400" rtl="0" eaLnBrk="1" fontAlgn="auto" latinLnBrk="0" hangingPunct="1">
              <a:lnSpc>
                <a:spcPct val="100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creates UDP segment</a:t>
            </a:r>
          </a:p>
        </p:txBody>
      </p:sp>
      <p:sp>
        <p:nvSpPr>
          <p:cNvPr id="97" name="TextBox 96">
            <a:extLst>
              <a:ext uri="{FF2B5EF4-FFF2-40B4-BE49-F238E27FC236}">
                <a16:creationId xmlns:a16="http://schemas.microsoft.com/office/drawing/2014/main" id="{A88394C2-8FDA-8F48-B59B-B744ABBDA541}"/>
              </a:ext>
            </a:extLst>
          </p:cNvPr>
          <p:cNvSpPr txBox="1"/>
          <p:nvPr/>
        </p:nvSpPr>
        <p:spPr>
          <a:xfrm>
            <a:off x="4381369" y="4025163"/>
            <a:ext cx="3825456" cy="461665"/>
          </a:xfrm>
          <a:prstGeom prst="rect">
            <a:avLst/>
          </a:prstGeom>
          <a:noFill/>
        </p:spPr>
        <p:txBody>
          <a:bodyPr wrap="square" rtlCol="0">
            <a:spAutoFit/>
          </a:bodyPr>
          <a:lstStyle/>
          <a:p>
            <a:pPr marL="285750" marR="0" lvl="0" indent="-219075" algn="l" defTabSz="914400" rtl="0" eaLnBrk="1" fontAlgn="auto" latinLnBrk="0" hangingPunct="1">
              <a:lnSpc>
                <a:spcPct val="100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passes segment to IP</a:t>
            </a:r>
          </a:p>
        </p:txBody>
      </p:sp>
      <p:sp>
        <p:nvSpPr>
          <p:cNvPr id="98" name="Rectangle 97">
            <a:extLst>
              <a:ext uri="{FF2B5EF4-FFF2-40B4-BE49-F238E27FC236}">
                <a16:creationId xmlns:a16="http://schemas.microsoft.com/office/drawing/2014/main" id="{EB709716-FAB0-AB45-BCAE-75F8CF2AEC09}"/>
              </a:ext>
            </a:extLst>
          </p:cNvPr>
          <p:cNvSpPr/>
          <p:nvPr/>
        </p:nvSpPr>
        <p:spPr>
          <a:xfrm>
            <a:off x="169333" y="1343378"/>
            <a:ext cx="3723445" cy="4402666"/>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106" name="Group 105">
            <a:extLst>
              <a:ext uri="{FF2B5EF4-FFF2-40B4-BE49-F238E27FC236}">
                <a16:creationId xmlns:a16="http://schemas.microsoft.com/office/drawing/2014/main" id="{73FB16D4-A4BA-C046-940D-43D50465EB6F}"/>
              </a:ext>
            </a:extLst>
          </p:cNvPr>
          <p:cNvGrpSpPr/>
          <p:nvPr/>
        </p:nvGrpSpPr>
        <p:grpSpPr>
          <a:xfrm>
            <a:off x="8473556" y="2992506"/>
            <a:ext cx="1259074" cy="338554"/>
            <a:chOff x="8964789" y="2639236"/>
            <a:chExt cx="1259074" cy="338554"/>
          </a:xfrm>
        </p:grpSpPr>
        <p:sp>
          <p:nvSpPr>
            <p:cNvPr id="125" name="Rectangle 124">
              <a:extLst>
                <a:ext uri="{FF2B5EF4-FFF2-40B4-BE49-F238E27FC236}">
                  <a16:creationId xmlns:a16="http://schemas.microsoft.com/office/drawing/2014/main" id="{CA58A03E-5455-0E40-8FB9-71E1E5E2CADE}"/>
                </a:ext>
              </a:extLst>
            </p:cNvPr>
            <p:cNvSpPr/>
            <p:nvPr/>
          </p:nvSpPr>
          <p:spPr>
            <a:xfrm>
              <a:off x="9032744" y="2707400"/>
              <a:ext cx="543189"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6" name="TextBox 125">
              <a:extLst>
                <a:ext uri="{FF2B5EF4-FFF2-40B4-BE49-F238E27FC236}">
                  <a16:creationId xmlns:a16="http://schemas.microsoft.com/office/drawing/2014/main" id="{97A208B0-D27E-5D40-B156-11CB7075B098}"/>
                </a:ext>
              </a:extLst>
            </p:cNvPr>
            <p:cNvSpPr txBox="1"/>
            <p:nvPr/>
          </p:nvSpPr>
          <p:spPr>
            <a:xfrm>
              <a:off x="8964789" y="2639236"/>
              <a:ext cx="125907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a:ea typeface="+mn-ea"/>
                  <a:cs typeface="+mn-cs"/>
                </a:rPr>
                <a:t>UDP</a:t>
              </a:r>
              <a:r>
                <a:rPr kumimoji="0" lang="en-US" sz="1600" b="0" i="0" u="none" strike="noStrike" kern="1200" cap="none" spc="0" normalizeH="0" baseline="-25000" noProof="0" dirty="0" err="1">
                  <a:ln>
                    <a:noFill/>
                  </a:ln>
                  <a:solidFill>
                    <a:prstClr val="black"/>
                  </a:solidFill>
                  <a:effectLst/>
                  <a:uLnTx/>
                  <a:uFillTx/>
                  <a:latin typeface="Calibri"/>
                  <a:ea typeface="+mn-ea"/>
                  <a:cs typeface="+mn-cs"/>
                </a:rPr>
                <a:t>h</a:t>
              </a:r>
              <a:endParaRPr kumimoji="0" lang="en-US" sz="1600" b="0" i="0" u="none" strike="noStrike" kern="1200" cap="none" spc="0" normalizeH="0" baseline="-25000" noProof="0" dirty="0">
                <a:ln>
                  <a:noFill/>
                </a:ln>
                <a:solidFill>
                  <a:prstClr val="black"/>
                </a:solidFill>
                <a:effectLst/>
                <a:uLnTx/>
                <a:uFillTx/>
                <a:latin typeface="Calibri"/>
                <a:ea typeface="+mn-ea"/>
                <a:cs typeface="+mn-cs"/>
              </a:endParaRPr>
            </a:p>
          </p:txBody>
        </p:sp>
      </p:grpSp>
      <p:grpSp>
        <p:nvGrpSpPr>
          <p:cNvPr id="5" name="Group 4">
            <a:extLst>
              <a:ext uri="{FF2B5EF4-FFF2-40B4-BE49-F238E27FC236}">
                <a16:creationId xmlns:a16="http://schemas.microsoft.com/office/drawing/2014/main" id="{E73E5E98-A439-0647-8DF1-844937CD72A0}"/>
              </a:ext>
            </a:extLst>
          </p:cNvPr>
          <p:cNvGrpSpPr/>
          <p:nvPr/>
        </p:nvGrpSpPr>
        <p:grpSpPr>
          <a:xfrm>
            <a:off x="8545052" y="3003638"/>
            <a:ext cx="1818022" cy="369332"/>
            <a:chOff x="7863122" y="5632673"/>
            <a:chExt cx="1818022" cy="369332"/>
          </a:xfrm>
        </p:grpSpPr>
        <p:grpSp>
          <p:nvGrpSpPr>
            <p:cNvPr id="99" name="Group 98">
              <a:extLst>
                <a:ext uri="{FF2B5EF4-FFF2-40B4-BE49-F238E27FC236}">
                  <a16:creationId xmlns:a16="http://schemas.microsoft.com/office/drawing/2014/main" id="{39CCB6B2-1F81-ED45-AF48-A3187F0215CC}"/>
                </a:ext>
              </a:extLst>
            </p:cNvPr>
            <p:cNvGrpSpPr/>
            <p:nvPr/>
          </p:nvGrpSpPr>
          <p:grpSpPr>
            <a:xfrm>
              <a:off x="7863122" y="5638955"/>
              <a:ext cx="1259074" cy="338554"/>
              <a:chOff x="8964789" y="2648929"/>
              <a:chExt cx="1259074" cy="338554"/>
            </a:xfrm>
          </p:grpSpPr>
          <p:sp>
            <p:nvSpPr>
              <p:cNvPr id="100" name="Rectangle 99">
                <a:extLst>
                  <a:ext uri="{FF2B5EF4-FFF2-40B4-BE49-F238E27FC236}">
                    <a16:creationId xmlns:a16="http://schemas.microsoft.com/office/drawing/2014/main" id="{B77AF83C-DA1E-A642-9E78-5EEE36A0AD7E}"/>
                  </a:ext>
                </a:extLst>
              </p:cNvPr>
              <p:cNvSpPr/>
              <p:nvPr/>
            </p:nvSpPr>
            <p:spPr>
              <a:xfrm>
                <a:off x="9032744" y="2707400"/>
                <a:ext cx="543189"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TextBox 100">
                <a:extLst>
                  <a:ext uri="{FF2B5EF4-FFF2-40B4-BE49-F238E27FC236}">
                    <a16:creationId xmlns:a16="http://schemas.microsoft.com/office/drawing/2014/main" id="{AB8C9E1E-8C93-DA4B-813F-B38E4305D2BE}"/>
                  </a:ext>
                </a:extLst>
              </p:cNvPr>
              <p:cNvSpPr txBox="1"/>
              <p:nvPr/>
            </p:nvSpPr>
            <p:spPr>
              <a:xfrm>
                <a:off x="8964789" y="2648929"/>
                <a:ext cx="125907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a:ea typeface="+mn-ea"/>
                    <a:cs typeface="+mn-cs"/>
                  </a:rPr>
                  <a:t>UDP</a:t>
                </a:r>
                <a:r>
                  <a:rPr kumimoji="0" lang="en-US" sz="1600" b="0" i="0" u="none" strike="noStrike" kern="1200" cap="none" spc="0" normalizeH="0" baseline="-25000" noProof="0" dirty="0" err="1">
                    <a:ln>
                      <a:noFill/>
                    </a:ln>
                    <a:solidFill>
                      <a:prstClr val="black"/>
                    </a:solidFill>
                    <a:effectLst/>
                    <a:uLnTx/>
                    <a:uFillTx/>
                    <a:latin typeface="Calibri"/>
                    <a:ea typeface="+mn-ea"/>
                    <a:cs typeface="+mn-cs"/>
                  </a:rPr>
                  <a:t>h</a:t>
                </a:r>
                <a:endParaRPr kumimoji="0" lang="en-US" sz="1600" b="0" i="0" u="none" strike="noStrike" kern="1200" cap="none" spc="0" normalizeH="0" baseline="-25000" noProof="0" dirty="0">
                  <a:ln>
                    <a:noFill/>
                  </a:ln>
                  <a:solidFill>
                    <a:prstClr val="black"/>
                  </a:solidFill>
                  <a:effectLst/>
                  <a:uLnTx/>
                  <a:uFillTx/>
                  <a:latin typeface="Calibri"/>
                  <a:ea typeface="+mn-ea"/>
                  <a:cs typeface="+mn-cs"/>
                </a:endParaRPr>
              </a:p>
            </p:txBody>
          </p:sp>
        </p:grpSp>
        <p:grpSp>
          <p:nvGrpSpPr>
            <p:cNvPr id="103" name="Group 102">
              <a:extLst>
                <a:ext uri="{FF2B5EF4-FFF2-40B4-BE49-F238E27FC236}">
                  <a16:creationId xmlns:a16="http://schemas.microsoft.com/office/drawing/2014/main" id="{8B56BF3A-3903-6343-9BD8-2E85489C092E}"/>
                </a:ext>
              </a:extLst>
            </p:cNvPr>
            <p:cNvGrpSpPr/>
            <p:nvPr/>
          </p:nvGrpSpPr>
          <p:grpSpPr>
            <a:xfrm>
              <a:off x="8422070" y="5632673"/>
              <a:ext cx="1259074" cy="369332"/>
              <a:chOff x="8934916" y="2778923"/>
              <a:chExt cx="1259074" cy="369332"/>
            </a:xfrm>
          </p:grpSpPr>
          <p:sp>
            <p:nvSpPr>
              <p:cNvPr id="104" name="Rectangle 103">
                <a:extLst>
                  <a:ext uri="{FF2B5EF4-FFF2-40B4-BE49-F238E27FC236}">
                    <a16:creationId xmlns:a16="http://schemas.microsoft.com/office/drawing/2014/main" id="{C0632306-DF2A-5145-82E2-F627C1E9171F}"/>
                  </a:ext>
                </a:extLst>
              </p:cNvPr>
              <p:cNvSpPr/>
              <p:nvPr/>
            </p:nvSpPr>
            <p:spPr>
              <a:xfrm>
                <a:off x="8964931" y="2842303"/>
                <a:ext cx="1140727"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5" name="TextBox 104">
                <a:extLst>
                  <a:ext uri="{FF2B5EF4-FFF2-40B4-BE49-F238E27FC236}">
                    <a16:creationId xmlns:a16="http://schemas.microsoft.com/office/drawing/2014/main" id="{E104975E-6986-5E45-89F2-36AAE86B3B12}"/>
                  </a:ext>
                </a:extLst>
              </p:cNvPr>
              <p:cNvSpPr txBox="1"/>
              <p:nvPr/>
            </p:nvSpPr>
            <p:spPr>
              <a:xfrm>
                <a:off x="8934916" y="2778923"/>
                <a:ext cx="12590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SNMP msg</a:t>
                </a:r>
              </a:p>
            </p:txBody>
          </p:sp>
        </p:grpSp>
      </p:grpSp>
      <p:sp>
        <p:nvSpPr>
          <p:cNvPr id="129" name="Slide Number Placeholder 2">
            <a:extLst>
              <a:ext uri="{FF2B5EF4-FFF2-40B4-BE49-F238E27FC236}">
                <a16:creationId xmlns:a16="http://schemas.microsoft.com/office/drawing/2014/main" id="{D1B0B0FD-EB4E-1D48-A59A-E323764428E9}"/>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73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dissolve">
                                      <p:cBhvr>
                                        <p:cTn id="7" dur="500"/>
                                        <p:tgtEl>
                                          <p:spTgt spid="88"/>
                                        </p:tgtEl>
                                      </p:cBhvr>
                                    </p:animEffect>
                                  </p:childTnLst>
                                </p:cTn>
                              </p:par>
                              <p:par>
                                <p:cTn id="8" presetID="0" presetClass="path" presetSubtype="0" accel="50000" decel="50000" fill="hold" nodeType="withEffect">
                                  <p:stCondLst>
                                    <p:cond delay="0"/>
                                  </p:stCondLst>
                                  <p:childTnLst>
                                    <p:animMotion origin="layout" path="M -6.25E-7 -1.48148E-6 L 0.00065 0.10139 " pathEditMode="relative" rAng="0" ptsTypes="AA">
                                      <p:cBhvr>
                                        <p:cTn id="9" dur="2000" fill="hold"/>
                                        <p:tgtEl>
                                          <p:spTgt spid="88"/>
                                        </p:tgtEl>
                                        <p:attrNameLst>
                                          <p:attrName>ppt_x</p:attrName>
                                          <p:attrName>ppt_y</p:attrName>
                                        </p:attrNameLst>
                                      </p:cBhvr>
                                      <p:rCtr x="26" y="5069"/>
                                    </p:animMotion>
                                  </p:childTnLst>
                                </p:cTn>
                              </p:par>
                              <p:par>
                                <p:cTn id="10" presetID="9" presetClass="entr" presetSubtype="0" fill="hold" grpId="0" nodeType="withEffect">
                                  <p:stCondLst>
                                    <p:cond delay="0"/>
                                  </p:stCondLst>
                                  <p:childTnLst>
                                    <p:set>
                                      <p:cBhvr>
                                        <p:cTn id="11" dur="1" fill="hold">
                                          <p:stCondLst>
                                            <p:cond delay="0"/>
                                          </p:stCondLst>
                                        </p:cTn>
                                        <p:tgtEl>
                                          <p:spTgt spid="91"/>
                                        </p:tgtEl>
                                        <p:attrNameLst>
                                          <p:attrName>style.visibility</p:attrName>
                                        </p:attrNameLst>
                                      </p:cBhvr>
                                      <p:to>
                                        <p:strVal val="visible"/>
                                      </p:to>
                                    </p:set>
                                    <p:animEffect transition="in" filter="dissolve">
                                      <p:cBhvr>
                                        <p:cTn id="12" dur="500"/>
                                        <p:tgtEl>
                                          <p:spTgt spid="9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dissolve">
                                      <p:cBhvr>
                                        <p:cTn id="17" dur="500"/>
                                        <p:tgtEl>
                                          <p:spTgt spid="10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dissolve">
                                      <p:cBhvr>
                                        <p:cTn id="20" dur="500"/>
                                        <p:tgtEl>
                                          <p:spTgt spid="9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106"/>
                                        </p:tgtEl>
                                      </p:cBhvr>
                                    </p:animEffect>
                                    <p:set>
                                      <p:cBhvr>
                                        <p:cTn id="25" dur="1" fill="hold">
                                          <p:stCondLst>
                                            <p:cond delay="499"/>
                                          </p:stCondLst>
                                        </p:cTn>
                                        <p:tgtEl>
                                          <p:spTgt spid="106"/>
                                        </p:tgtEl>
                                        <p:attrNameLst>
                                          <p:attrName>style.visibility</p:attrName>
                                        </p:attrNameLst>
                                      </p:cBhvr>
                                      <p:to>
                                        <p:strVal val="hidden"/>
                                      </p:to>
                                    </p:set>
                                  </p:childTnLst>
                                </p:cTn>
                              </p:par>
                              <p:par>
                                <p:cTn id="26" presetID="9" presetClass="exit" presetSubtype="0" fill="hold" nodeType="withEffect">
                                  <p:stCondLst>
                                    <p:cond delay="0"/>
                                  </p:stCondLst>
                                  <p:childTnLst>
                                    <p:animEffect transition="out" filter="dissolve">
                                      <p:cBhvr>
                                        <p:cTn id="27" dur="500"/>
                                        <p:tgtEl>
                                          <p:spTgt spid="88"/>
                                        </p:tgtEl>
                                      </p:cBhvr>
                                    </p:animEffect>
                                    <p:set>
                                      <p:cBhvr>
                                        <p:cTn id="28" dur="1" fill="hold">
                                          <p:stCondLst>
                                            <p:cond delay="499"/>
                                          </p:stCondLst>
                                        </p:cTn>
                                        <p:tgtEl>
                                          <p:spTgt spid="88"/>
                                        </p:tgtEl>
                                        <p:attrNameLst>
                                          <p:attrName>style.visibility</p:attrName>
                                        </p:attrNameLst>
                                      </p:cBhvr>
                                      <p:to>
                                        <p:strVal val="hidden"/>
                                      </p:to>
                                    </p:set>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95"/>
                                        </p:tgtEl>
                                        <p:attrNameLst>
                                          <p:attrName>style.visibility</p:attrName>
                                        </p:attrNameLst>
                                      </p:cBhvr>
                                      <p:to>
                                        <p:strVal val="visible"/>
                                      </p:to>
                                    </p:set>
                                    <p:animEffect transition="in" filter="dissolve">
                                      <p:cBhvr>
                                        <p:cTn id="35" dur="500"/>
                                        <p:tgtEl>
                                          <p:spTgt spid="95"/>
                                        </p:tgtEl>
                                      </p:cBhvr>
                                    </p:animEffect>
                                  </p:childTnLst>
                                </p:cTn>
                              </p:par>
                            </p:childTnLst>
                          </p:cTn>
                        </p:par>
                      </p:childTnLst>
                    </p:cTn>
                  </p:par>
                  <p:par>
                    <p:cTn id="36" fill="hold">
                      <p:stCondLst>
                        <p:cond delay="indefinite"/>
                      </p:stCondLst>
                      <p:childTnLst>
                        <p:par>
                          <p:cTn id="37" fill="hold">
                            <p:stCondLst>
                              <p:cond delay="0"/>
                            </p:stCondLst>
                            <p:childTnLst>
                              <p:par>
                                <p:cTn id="38" presetID="0" presetClass="path" presetSubtype="0" accel="50000" decel="50000" fill="hold" nodeType="clickEffect">
                                  <p:stCondLst>
                                    <p:cond delay="0"/>
                                  </p:stCondLst>
                                  <p:childTnLst>
                                    <p:animMotion origin="layout" path="M -6.25E-7 -4.81481E-6 L 0.00052 0.09306 " pathEditMode="relative" rAng="0" ptsTypes="AA">
                                      <p:cBhvr>
                                        <p:cTn id="39" dur="2000" fill="hold"/>
                                        <p:tgtEl>
                                          <p:spTgt spid="5"/>
                                        </p:tgtEl>
                                        <p:attrNameLst>
                                          <p:attrName>ppt_x</p:attrName>
                                          <p:attrName>ppt_y</p:attrName>
                                        </p:attrNameLst>
                                      </p:cBhvr>
                                      <p:rCtr x="26" y="4653"/>
                                    </p:animMotion>
                                  </p:childTnLst>
                                </p:cTn>
                              </p:par>
                              <p:par>
                                <p:cTn id="40" presetID="9" presetClass="entr" presetSubtype="0" fill="hold" grpId="0" nodeType="withEffect">
                                  <p:stCondLst>
                                    <p:cond delay="0"/>
                                  </p:stCondLst>
                                  <p:childTnLst>
                                    <p:set>
                                      <p:cBhvr>
                                        <p:cTn id="41" dur="1" fill="hold">
                                          <p:stCondLst>
                                            <p:cond delay="0"/>
                                          </p:stCondLst>
                                        </p:cTn>
                                        <p:tgtEl>
                                          <p:spTgt spid="97"/>
                                        </p:tgtEl>
                                        <p:attrNameLst>
                                          <p:attrName>style.visibility</p:attrName>
                                        </p:attrNameLst>
                                      </p:cBhvr>
                                      <p:to>
                                        <p:strVal val="visible"/>
                                      </p:to>
                                    </p:set>
                                    <p:animEffect transition="in" filter="dissolve">
                                      <p:cBhvr>
                                        <p:cTn id="42" dur="500"/>
                                        <p:tgtEl>
                                          <p:spTgt spid="97"/>
                                        </p:tgtEl>
                                      </p:cBhvr>
                                    </p:animEffect>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nodeType="clickEffect">
                                  <p:stCondLst>
                                    <p:cond delay="0"/>
                                  </p:stCondLst>
                                  <p:childTnLst>
                                    <p:animMotion origin="layout" path="M -6.25E-7 0.09098 L -0.00221 0.25996 L -0.11419 0.32385 L -0.4332 0.31806 L -0.55885 0.275 L -0.55885 0.275 " pathEditMode="relative" ptsTypes="AAAAAA">
                                      <p:cBhvr>
                                        <p:cTn id="46"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4" grpId="0"/>
      <p:bldP spid="95" grpId="0"/>
      <p:bldP spid="9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Freeform 103">
            <a:extLst>
              <a:ext uri="{FF2B5EF4-FFF2-40B4-BE49-F238E27FC236}">
                <a16:creationId xmlns:a16="http://schemas.microsoft.com/office/drawing/2014/main" id="{DEF6D5D3-E4DA-4B46-BBC5-93311E115D92}"/>
              </a:ext>
            </a:extLst>
          </p:cNvPr>
          <p:cNvSpPr>
            <a:spLocks/>
          </p:cNvSpPr>
          <p:nvPr/>
        </p:nvSpPr>
        <p:spPr bwMode="auto">
          <a:xfrm>
            <a:off x="10295012" y="2167472"/>
            <a:ext cx="890436" cy="2912558"/>
          </a:xfrm>
          <a:custGeom>
            <a:avLst/>
            <a:gdLst>
              <a:gd name="T0" fmla="*/ 2147483647 w 366"/>
              <a:gd name="T1" fmla="*/ 2147483647 h 1284"/>
              <a:gd name="T2" fmla="*/ 2147483647 w 366"/>
              <a:gd name="T3" fmla="*/ 0 h 1284"/>
              <a:gd name="T4" fmla="*/ 0 w 366"/>
              <a:gd name="T5" fmla="*/ 2147483647 h 1284"/>
              <a:gd name="T6" fmla="*/ 2147483647 w 366"/>
              <a:gd name="T7" fmla="*/ 2147483647 h 1284"/>
              <a:gd name="T8" fmla="*/ 2147483647 w 366"/>
              <a:gd name="T9" fmla="*/ 2147483647 h 12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6" h="1284">
                <a:moveTo>
                  <a:pt x="366" y="1278"/>
                </a:moveTo>
                <a:lnTo>
                  <a:pt x="12" y="0"/>
                </a:lnTo>
                <a:lnTo>
                  <a:pt x="0" y="1224"/>
                </a:lnTo>
                <a:lnTo>
                  <a:pt x="186" y="1284"/>
                </a:lnTo>
                <a:lnTo>
                  <a:pt x="366" y="1278"/>
                </a:lnTo>
                <a:close/>
              </a:path>
            </a:pathLst>
          </a:custGeom>
          <a:gradFill rotWithShape="1">
            <a:gsLst>
              <a:gs pos="0">
                <a:srgbClr val="B2B2B2"/>
              </a:gs>
              <a:gs pos="100000">
                <a:srgbClr val="FFFFFF"/>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3" name="Freeform 70">
            <a:extLst>
              <a:ext uri="{FF2B5EF4-FFF2-40B4-BE49-F238E27FC236}">
                <a16:creationId xmlns:a16="http://schemas.microsoft.com/office/drawing/2014/main" id="{4A88383C-61F9-1949-9D88-EC83EDA3F2B6}"/>
              </a:ext>
            </a:extLst>
          </p:cNvPr>
          <p:cNvSpPr>
            <a:spLocks/>
          </p:cNvSpPr>
          <p:nvPr/>
        </p:nvSpPr>
        <p:spPr bwMode="auto">
          <a:xfrm>
            <a:off x="854349" y="2256655"/>
            <a:ext cx="846644" cy="2922199"/>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rgbClr val="FFFFFF"/>
              </a:gs>
              <a:gs pos="100000">
                <a:srgbClr val="B2B2B2"/>
              </a:gs>
            </a:gsLst>
            <a:lin ang="0" scaled="1"/>
          </a:gradFill>
          <a:ln w="9525">
            <a:solidFill>
              <a:srgbClr val="DDDDDD"/>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22" name="Group 185">
            <a:extLst>
              <a:ext uri="{FF2B5EF4-FFF2-40B4-BE49-F238E27FC236}">
                <a16:creationId xmlns:a16="http://schemas.microsoft.com/office/drawing/2014/main" id="{7750F2FB-96FA-374A-AF56-26502EF04672}"/>
              </a:ext>
            </a:extLst>
          </p:cNvPr>
          <p:cNvGrpSpPr>
            <a:grpSpLocks/>
          </p:cNvGrpSpPr>
          <p:nvPr/>
        </p:nvGrpSpPr>
        <p:grpSpPr bwMode="auto">
          <a:xfrm>
            <a:off x="10955688" y="4246759"/>
            <a:ext cx="549832" cy="1070215"/>
            <a:chOff x="4140" y="429"/>
            <a:chExt cx="1425" cy="2396"/>
          </a:xfrm>
        </p:grpSpPr>
        <p:sp>
          <p:nvSpPr>
            <p:cNvPr id="223" name="Freeform 186">
              <a:extLst>
                <a:ext uri="{FF2B5EF4-FFF2-40B4-BE49-F238E27FC236}">
                  <a16:creationId xmlns:a16="http://schemas.microsoft.com/office/drawing/2014/main" id="{E441858B-A566-F746-B48C-912CA3020CC8}"/>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4" name="Rectangle 187">
              <a:extLst>
                <a:ext uri="{FF2B5EF4-FFF2-40B4-BE49-F238E27FC236}">
                  <a16:creationId xmlns:a16="http://schemas.microsoft.com/office/drawing/2014/main" id="{20003129-35A4-1E46-8065-8AF4C6403D5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25" name="Freeform 188">
              <a:extLst>
                <a:ext uri="{FF2B5EF4-FFF2-40B4-BE49-F238E27FC236}">
                  <a16:creationId xmlns:a16="http://schemas.microsoft.com/office/drawing/2014/main" id="{6F94D7AE-C4D1-AF4A-B970-086B7D245ACF}"/>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6" name="Freeform 189">
              <a:extLst>
                <a:ext uri="{FF2B5EF4-FFF2-40B4-BE49-F238E27FC236}">
                  <a16:creationId xmlns:a16="http://schemas.microsoft.com/office/drawing/2014/main" id="{EAFC03EF-54DF-8942-9852-25739DA158B4}"/>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27" name="Rectangle 190">
              <a:extLst>
                <a:ext uri="{FF2B5EF4-FFF2-40B4-BE49-F238E27FC236}">
                  <a16:creationId xmlns:a16="http://schemas.microsoft.com/office/drawing/2014/main" id="{2241F7B6-5281-A74E-8DCB-3BE3777E9369}"/>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28" name="Group 191">
              <a:extLst>
                <a:ext uri="{FF2B5EF4-FFF2-40B4-BE49-F238E27FC236}">
                  <a16:creationId xmlns:a16="http://schemas.microsoft.com/office/drawing/2014/main" id="{02DB0249-6EBB-FF4B-B17F-CC771B255D00}"/>
                </a:ext>
              </a:extLst>
            </p:cNvPr>
            <p:cNvGrpSpPr>
              <a:grpSpLocks/>
            </p:cNvGrpSpPr>
            <p:nvPr/>
          </p:nvGrpSpPr>
          <p:grpSpPr bwMode="auto">
            <a:xfrm>
              <a:off x="4749" y="668"/>
              <a:ext cx="581" cy="145"/>
              <a:chOff x="614" y="2568"/>
              <a:chExt cx="725" cy="139"/>
            </a:xfrm>
          </p:grpSpPr>
          <p:sp>
            <p:nvSpPr>
              <p:cNvPr id="253" name="AutoShape 192">
                <a:extLst>
                  <a:ext uri="{FF2B5EF4-FFF2-40B4-BE49-F238E27FC236}">
                    <a16:creationId xmlns:a16="http://schemas.microsoft.com/office/drawing/2014/main" id="{BE55370E-BC12-1B42-9E3C-C950033EEF8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4" name="AutoShape 193">
                <a:extLst>
                  <a:ext uri="{FF2B5EF4-FFF2-40B4-BE49-F238E27FC236}">
                    <a16:creationId xmlns:a16="http://schemas.microsoft.com/office/drawing/2014/main" id="{1BBB99EB-2FFB-5942-9855-24BEE1C68997}"/>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29" name="Rectangle 194">
              <a:extLst>
                <a:ext uri="{FF2B5EF4-FFF2-40B4-BE49-F238E27FC236}">
                  <a16:creationId xmlns:a16="http://schemas.microsoft.com/office/drawing/2014/main" id="{9C5699FC-2B4E-BD46-B9CC-CA578E2EA709}"/>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0" name="Group 195">
              <a:extLst>
                <a:ext uri="{FF2B5EF4-FFF2-40B4-BE49-F238E27FC236}">
                  <a16:creationId xmlns:a16="http://schemas.microsoft.com/office/drawing/2014/main" id="{676615F3-A30A-9740-8080-AFEE6BAAEF98}"/>
                </a:ext>
              </a:extLst>
            </p:cNvPr>
            <p:cNvGrpSpPr>
              <a:grpSpLocks/>
            </p:cNvGrpSpPr>
            <p:nvPr/>
          </p:nvGrpSpPr>
          <p:grpSpPr bwMode="auto">
            <a:xfrm>
              <a:off x="4747" y="994"/>
              <a:ext cx="581" cy="134"/>
              <a:chOff x="614" y="2568"/>
              <a:chExt cx="725" cy="139"/>
            </a:xfrm>
          </p:grpSpPr>
          <p:sp>
            <p:nvSpPr>
              <p:cNvPr id="251" name="AutoShape 196">
                <a:extLst>
                  <a:ext uri="{FF2B5EF4-FFF2-40B4-BE49-F238E27FC236}">
                    <a16:creationId xmlns:a16="http://schemas.microsoft.com/office/drawing/2014/main" id="{D31569A0-2CDC-3B4B-B7FA-067BF2CB0D93}"/>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2" name="AutoShape 197">
                <a:extLst>
                  <a:ext uri="{FF2B5EF4-FFF2-40B4-BE49-F238E27FC236}">
                    <a16:creationId xmlns:a16="http://schemas.microsoft.com/office/drawing/2014/main" id="{5D70C5E6-3DFB-1D45-8469-DE5EA96E13E8}"/>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1" name="Rectangle 198">
              <a:extLst>
                <a:ext uri="{FF2B5EF4-FFF2-40B4-BE49-F238E27FC236}">
                  <a16:creationId xmlns:a16="http://schemas.microsoft.com/office/drawing/2014/main" id="{AE060187-10EA-1F4E-AEDE-8C6C0E8358D2}"/>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2" name="Rectangle 199">
              <a:extLst>
                <a:ext uri="{FF2B5EF4-FFF2-40B4-BE49-F238E27FC236}">
                  <a16:creationId xmlns:a16="http://schemas.microsoft.com/office/drawing/2014/main" id="{32874526-51C0-C749-BDC8-3D9F62AFE767}"/>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33" name="Group 200">
              <a:extLst>
                <a:ext uri="{FF2B5EF4-FFF2-40B4-BE49-F238E27FC236}">
                  <a16:creationId xmlns:a16="http://schemas.microsoft.com/office/drawing/2014/main" id="{09E63F43-E74F-6045-A673-3756891EE94D}"/>
                </a:ext>
              </a:extLst>
            </p:cNvPr>
            <p:cNvGrpSpPr>
              <a:grpSpLocks/>
            </p:cNvGrpSpPr>
            <p:nvPr/>
          </p:nvGrpSpPr>
          <p:grpSpPr bwMode="auto">
            <a:xfrm>
              <a:off x="4735" y="1627"/>
              <a:ext cx="582" cy="151"/>
              <a:chOff x="614" y="2568"/>
              <a:chExt cx="725" cy="139"/>
            </a:xfrm>
          </p:grpSpPr>
          <p:sp>
            <p:nvSpPr>
              <p:cNvPr id="249" name="AutoShape 201">
                <a:extLst>
                  <a:ext uri="{FF2B5EF4-FFF2-40B4-BE49-F238E27FC236}">
                    <a16:creationId xmlns:a16="http://schemas.microsoft.com/office/drawing/2014/main" id="{0296B9BB-82CD-2A45-8E56-F4ACF6FCC028}"/>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50" name="AutoShape 202">
                <a:extLst>
                  <a:ext uri="{FF2B5EF4-FFF2-40B4-BE49-F238E27FC236}">
                    <a16:creationId xmlns:a16="http://schemas.microsoft.com/office/drawing/2014/main" id="{DD3C3254-A817-B449-AE0F-31BEFF504A04}"/>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4" name="Freeform 203">
              <a:extLst>
                <a:ext uri="{FF2B5EF4-FFF2-40B4-BE49-F238E27FC236}">
                  <a16:creationId xmlns:a16="http://schemas.microsoft.com/office/drawing/2014/main" id="{D05041BE-8046-EB49-A23A-C7FEB06D9108}"/>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35" name="Group 204">
              <a:extLst>
                <a:ext uri="{FF2B5EF4-FFF2-40B4-BE49-F238E27FC236}">
                  <a16:creationId xmlns:a16="http://schemas.microsoft.com/office/drawing/2014/main" id="{BD1D997D-F690-4C4E-9473-F0433427C91F}"/>
                </a:ext>
              </a:extLst>
            </p:cNvPr>
            <p:cNvGrpSpPr>
              <a:grpSpLocks/>
            </p:cNvGrpSpPr>
            <p:nvPr/>
          </p:nvGrpSpPr>
          <p:grpSpPr bwMode="auto">
            <a:xfrm>
              <a:off x="4739" y="1327"/>
              <a:ext cx="582" cy="139"/>
              <a:chOff x="614" y="2568"/>
              <a:chExt cx="725" cy="139"/>
            </a:xfrm>
          </p:grpSpPr>
          <p:sp>
            <p:nvSpPr>
              <p:cNvPr id="247" name="AutoShape 205">
                <a:extLst>
                  <a:ext uri="{FF2B5EF4-FFF2-40B4-BE49-F238E27FC236}">
                    <a16:creationId xmlns:a16="http://schemas.microsoft.com/office/drawing/2014/main" id="{631C3D3D-8F7D-6F44-AD56-665A5242B691}"/>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8" name="AutoShape 206">
                <a:extLst>
                  <a:ext uri="{FF2B5EF4-FFF2-40B4-BE49-F238E27FC236}">
                    <a16:creationId xmlns:a16="http://schemas.microsoft.com/office/drawing/2014/main" id="{E7F87D38-4528-0F45-9911-B79B599D25FC}"/>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36" name="Rectangle 207">
              <a:extLst>
                <a:ext uri="{FF2B5EF4-FFF2-40B4-BE49-F238E27FC236}">
                  <a16:creationId xmlns:a16="http://schemas.microsoft.com/office/drawing/2014/main" id="{60B24777-81BE-BC42-AC64-6F2229E5FBE5}"/>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37" name="Freeform 208">
              <a:extLst>
                <a:ext uri="{FF2B5EF4-FFF2-40B4-BE49-F238E27FC236}">
                  <a16:creationId xmlns:a16="http://schemas.microsoft.com/office/drawing/2014/main" id="{FD1049FD-ADAC-FC43-A186-6585ECAE4331}"/>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8" name="Freeform 209">
              <a:extLst>
                <a:ext uri="{FF2B5EF4-FFF2-40B4-BE49-F238E27FC236}">
                  <a16:creationId xmlns:a16="http://schemas.microsoft.com/office/drawing/2014/main" id="{A25585BA-2AFC-3047-B9D5-7CC45D5DBC4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9" name="Oval 210">
              <a:extLst>
                <a:ext uri="{FF2B5EF4-FFF2-40B4-BE49-F238E27FC236}">
                  <a16:creationId xmlns:a16="http://schemas.microsoft.com/office/drawing/2014/main" id="{78C608B6-FCB9-3F43-A504-D33DD77827D8}"/>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0" name="Freeform 211">
              <a:extLst>
                <a:ext uri="{FF2B5EF4-FFF2-40B4-BE49-F238E27FC236}">
                  <a16:creationId xmlns:a16="http://schemas.microsoft.com/office/drawing/2014/main" id="{F24BE4FA-86B6-5840-8B76-BF70EF006A8E}"/>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41" name="AutoShape 212">
              <a:extLst>
                <a:ext uri="{FF2B5EF4-FFF2-40B4-BE49-F238E27FC236}">
                  <a16:creationId xmlns:a16="http://schemas.microsoft.com/office/drawing/2014/main" id="{22C6B4EC-00C6-BA43-95E2-370E8204DDA3}"/>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2" name="AutoShape 213">
              <a:extLst>
                <a:ext uri="{FF2B5EF4-FFF2-40B4-BE49-F238E27FC236}">
                  <a16:creationId xmlns:a16="http://schemas.microsoft.com/office/drawing/2014/main" id="{7B9210ED-D802-C84E-8A67-93399801B5DA}"/>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3" name="Oval 214">
              <a:extLst>
                <a:ext uri="{FF2B5EF4-FFF2-40B4-BE49-F238E27FC236}">
                  <a16:creationId xmlns:a16="http://schemas.microsoft.com/office/drawing/2014/main" id="{552E77C8-7BFE-BF4D-8F0B-DF6513BE6459}"/>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4" name="Oval 215">
              <a:extLst>
                <a:ext uri="{FF2B5EF4-FFF2-40B4-BE49-F238E27FC236}">
                  <a16:creationId xmlns:a16="http://schemas.microsoft.com/office/drawing/2014/main" id="{86496A7E-E21F-444D-B883-E410329FF242}"/>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45" name="Oval 216">
              <a:extLst>
                <a:ext uri="{FF2B5EF4-FFF2-40B4-BE49-F238E27FC236}">
                  <a16:creationId xmlns:a16="http://schemas.microsoft.com/office/drawing/2014/main" id="{555E4B0D-EDB2-D04B-B9AD-93FA92DDAA2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46" name="Rectangle 217">
              <a:extLst>
                <a:ext uri="{FF2B5EF4-FFF2-40B4-BE49-F238E27FC236}">
                  <a16:creationId xmlns:a16="http://schemas.microsoft.com/office/drawing/2014/main" id="{DE659B39-E72A-634A-A2AC-C4BA4DC9C619}"/>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8" name="TextBox 7">
            <a:extLst>
              <a:ext uri="{FF2B5EF4-FFF2-40B4-BE49-F238E27FC236}">
                <a16:creationId xmlns:a16="http://schemas.microsoft.com/office/drawing/2014/main" id="{95E1F04B-A3B3-534D-A252-A4AC29C657DE}"/>
              </a:ext>
            </a:extLst>
          </p:cNvPr>
          <p:cNvSpPr txBox="1"/>
          <p:nvPr/>
        </p:nvSpPr>
        <p:spPr>
          <a:xfrm>
            <a:off x="8481037" y="1538123"/>
            <a:ext cx="206640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SNMP server</a:t>
            </a:r>
          </a:p>
        </p:txBody>
      </p:sp>
      <p:sp>
        <p:nvSpPr>
          <p:cNvPr id="263" name="TextBox 262">
            <a:extLst>
              <a:ext uri="{FF2B5EF4-FFF2-40B4-BE49-F238E27FC236}">
                <a16:creationId xmlns:a16="http://schemas.microsoft.com/office/drawing/2014/main" id="{DC4B02DA-C340-9945-87C2-952E1901FB43}"/>
              </a:ext>
            </a:extLst>
          </p:cNvPr>
          <p:cNvSpPr txBox="1"/>
          <p:nvPr/>
        </p:nvSpPr>
        <p:spPr>
          <a:xfrm>
            <a:off x="1935319" y="1662731"/>
            <a:ext cx="195745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SNMP client</a:t>
            </a:r>
          </a:p>
        </p:txBody>
      </p:sp>
      <p:grpSp>
        <p:nvGrpSpPr>
          <p:cNvPr id="3" name="Group 2">
            <a:extLst>
              <a:ext uri="{FF2B5EF4-FFF2-40B4-BE49-F238E27FC236}">
                <a16:creationId xmlns:a16="http://schemas.microsoft.com/office/drawing/2014/main" id="{64AFD9EC-1CA1-D34D-965E-2E8D95748C38}"/>
              </a:ext>
            </a:extLst>
          </p:cNvPr>
          <p:cNvGrpSpPr/>
          <p:nvPr/>
        </p:nvGrpSpPr>
        <p:grpSpPr>
          <a:xfrm>
            <a:off x="8510352" y="2078288"/>
            <a:ext cx="1946338" cy="2912558"/>
            <a:chOff x="8091785" y="2078288"/>
            <a:chExt cx="2364905" cy="2912558"/>
          </a:xfrm>
        </p:grpSpPr>
        <p:sp>
          <p:nvSpPr>
            <p:cNvPr id="145" name="Rectangle 23">
              <a:extLst>
                <a:ext uri="{FF2B5EF4-FFF2-40B4-BE49-F238E27FC236}">
                  <a16:creationId xmlns:a16="http://schemas.microsoft.com/office/drawing/2014/main" id="{F1314FFD-BA11-A042-BA84-1061E3729058}"/>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6" name="Rectangle 24">
              <a:extLst>
                <a:ext uri="{FF2B5EF4-FFF2-40B4-BE49-F238E27FC236}">
                  <a16:creationId xmlns:a16="http://schemas.microsoft.com/office/drawing/2014/main" id="{89D8A59C-E128-B74A-B94F-06FAC9DB7326}"/>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7" name="Line 25">
              <a:extLst>
                <a:ext uri="{FF2B5EF4-FFF2-40B4-BE49-F238E27FC236}">
                  <a16:creationId xmlns:a16="http://schemas.microsoft.com/office/drawing/2014/main" id="{B922FB1F-8B1A-1843-A740-29E910EB3E97}"/>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8" name="Text Box 26">
              <a:extLst>
                <a:ext uri="{FF2B5EF4-FFF2-40B4-BE49-F238E27FC236}">
                  <a16:creationId xmlns:a16="http://schemas.microsoft.com/office/drawing/2014/main" id="{BE3B5056-5F96-5946-AEC3-17140DB163F4}"/>
                </a:ext>
              </a:extLst>
            </p:cNvPr>
            <p:cNvSpPr txBox="1">
              <a:spLocks noChangeArrowheads="1"/>
            </p:cNvSpPr>
            <p:nvPr/>
          </p:nvSpPr>
          <p:spPr bwMode="auto">
            <a:xfrm>
              <a:off x="8376445" y="2832513"/>
              <a:ext cx="1703276" cy="737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(UDP)</a:t>
              </a:r>
            </a:p>
          </p:txBody>
        </p:sp>
        <p:sp>
          <p:nvSpPr>
            <p:cNvPr id="149" name="Line 27">
              <a:extLst>
                <a:ext uri="{FF2B5EF4-FFF2-40B4-BE49-F238E27FC236}">
                  <a16:creationId xmlns:a16="http://schemas.microsoft.com/office/drawing/2014/main" id="{FF1A214D-FBCE-7342-8332-F3FA9C577B4A}"/>
                </a:ext>
              </a:extLst>
            </p:cNvPr>
            <p:cNvSpPr>
              <a:spLocks noChangeShapeType="1"/>
            </p:cNvSpPr>
            <p:nvPr/>
          </p:nvSpPr>
          <p:spPr bwMode="auto">
            <a:xfrm>
              <a:off x="8108201" y="3602458"/>
              <a:ext cx="2233387"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1" name="Text Box 26">
              <a:extLst>
                <a:ext uri="{FF2B5EF4-FFF2-40B4-BE49-F238E27FC236}">
                  <a16:creationId xmlns:a16="http://schemas.microsoft.com/office/drawing/2014/main" id="{50D62C6A-4C80-854F-A4B8-723E99A5A7F0}"/>
                </a:ext>
              </a:extLst>
            </p:cNvPr>
            <p:cNvSpPr txBox="1">
              <a:spLocks noChangeArrowheads="1"/>
            </p:cNvSpPr>
            <p:nvPr/>
          </p:nvSpPr>
          <p:spPr bwMode="auto">
            <a:xfrm>
              <a:off x="8218436" y="4533100"/>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152" name="Text Box 26">
              <a:extLst>
                <a:ext uri="{FF2B5EF4-FFF2-40B4-BE49-F238E27FC236}">
                  <a16:creationId xmlns:a16="http://schemas.microsoft.com/office/drawing/2014/main" id="{A79D3A45-C33B-7046-9088-A02FAACCA14B}"/>
                </a:ext>
              </a:extLst>
            </p:cNvPr>
            <p:cNvSpPr txBox="1">
              <a:spLocks noChangeArrowheads="1"/>
            </p:cNvSpPr>
            <p:nvPr/>
          </p:nvSpPr>
          <p:spPr bwMode="auto">
            <a:xfrm>
              <a:off x="8218436" y="4088345"/>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153" name="Text Box 26">
              <a:extLst>
                <a:ext uri="{FF2B5EF4-FFF2-40B4-BE49-F238E27FC236}">
                  <a16:creationId xmlns:a16="http://schemas.microsoft.com/office/drawing/2014/main" id="{F3520259-D4C5-3340-8000-3B8C746A7797}"/>
                </a:ext>
              </a:extLst>
            </p:cNvPr>
            <p:cNvSpPr txBox="1">
              <a:spLocks noChangeArrowheads="1"/>
            </p:cNvSpPr>
            <p:nvPr/>
          </p:nvSpPr>
          <p:spPr bwMode="auto">
            <a:xfrm>
              <a:off x="8218436" y="3646079"/>
              <a:ext cx="2019294"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 (IP)</a:t>
              </a:r>
            </a:p>
          </p:txBody>
        </p:sp>
        <p:sp>
          <p:nvSpPr>
            <p:cNvPr id="155" name="Line 27">
              <a:extLst>
                <a:ext uri="{FF2B5EF4-FFF2-40B4-BE49-F238E27FC236}">
                  <a16:creationId xmlns:a16="http://schemas.microsoft.com/office/drawing/2014/main" id="{E1326351-38D1-A440-A7B8-5079367D54AC}"/>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Line 27">
              <a:extLst>
                <a:ext uri="{FF2B5EF4-FFF2-40B4-BE49-F238E27FC236}">
                  <a16:creationId xmlns:a16="http://schemas.microsoft.com/office/drawing/2014/main" id="{891B0B5D-A14D-1A40-B291-CC1A04A094FC}"/>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Text Box 26">
              <a:extLst>
                <a:ext uri="{FF2B5EF4-FFF2-40B4-BE49-F238E27FC236}">
                  <a16:creationId xmlns:a16="http://schemas.microsoft.com/office/drawing/2014/main" id="{D8A757BB-1762-8B47-A046-060F718CBC6B}"/>
                </a:ext>
              </a:extLst>
            </p:cNvPr>
            <p:cNvSpPr txBox="1">
              <a:spLocks noChangeArrowheads="1"/>
            </p:cNvSpPr>
            <p:nvPr/>
          </p:nvSpPr>
          <p:spPr bwMode="auto">
            <a:xfrm>
              <a:off x="8179440" y="2284368"/>
              <a:ext cx="2019294"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grpSp>
      <p:grpSp>
        <p:nvGrpSpPr>
          <p:cNvPr id="76" name="Group 75">
            <a:extLst>
              <a:ext uri="{FF2B5EF4-FFF2-40B4-BE49-F238E27FC236}">
                <a16:creationId xmlns:a16="http://schemas.microsoft.com/office/drawing/2014/main" id="{EA5C4C69-3F64-BA46-87DE-D8D9E085DAC9}"/>
              </a:ext>
            </a:extLst>
          </p:cNvPr>
          <p:cNvGrpSpPr/>
          <p:nvPr/>
        </p:nvGrpSpPr>
        <p:grpSpPr>
          <a:xfrm>
            <a:off x="1687770" y="2167472"/>
            <a:ext cx="2131701" cy="2912558"/>
            <a:chOff x="8091785" y="2078288"/>
            <a:chExt cx="2364905" cy="2912558"/>
          </a:xfrm>
        </p:grpSpPr>
        <p:sp>
          <p:nvSpPr>
            <p:cNvPr id="77" name="Rectangle 23">
              <a:extLst>
                <a:ext uri="{FF2B5EF4-FFF2-40B4-BE49-F238E27FC236}">
                  <a16:creationId xmlns:a16="http://schemas.microsoft.com/office/drawing/2014/main" id="{12A4D2D3-BB7A-1141-97E1-1746F6AB4244}"/>
                </a:ext>
              </a:extLst>
            </p:cNvPr>
            <p:cNvSpPr>
              <a:spLocks noChangeArrowheads="1"/>
            </p:cNvSpPr>
            <p:nvPr/>
          </p:nvSpPr>
          <p:spPr bwMode="auto">
            <a:xfrm>
              <a:off x="8179440" y="2078288"/>
              <a:ext cx="2277250" cy="2799267"/>
            </a:xfrm>
            <a:prstGeom prst="rect">
              <a:avLst/>
            </a:prstGeom>
            <a:solidFill>
              <a:srgbClr val="00009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8" name="Rectangle 24">
              <a:extLst>
                <a:ext uri="{FF2B5EF4-FFF2-40B4-BE49-F238E27FC236}">
                  <a16:creationId xmlns:a16="http://schemas.microsoft.com/office/drawing/2014/main" id="{CC2D939F-B2EB-B142-B2EB-F35198972B0C}"/>
                </a:ext>
              </a:extLst>
            </p:cNvPr>
            <p:cNvSpPr>
              <a:spLocks noChangeArrowheads="1"/>
            </p:cNvSpPr>
            <p:nvPr/>
          </p:nvSpPr>
          <p:spPr bwMode="auto">
            <a:xfrm>
              <a:off x="8091785" y="2167472"/>
              <a:ext cx="2254867" cy="2823374"/>
            </a:xfrm>
            <a:prstGeom prst="rect">
              <a:avLst/>
            </a:prstGeom>
            <a:solidFill>
              <a:srgbClr val="FFFFFF"/>
            </a:solidFill>
            <a:ln w="28575">
              <a:solidFill>
                <a:srgbClr val="000000"/>
              </a:solidFill>
              <a:miter lim="800000"/>
              <a:headEnd/>
              <a:tailEnd/>
            </a:ln>
          </p:spPr>
          <p:txBody>
            <a:bodyPr wrap="none" anchor="ct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36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Line 25">
              <a:extLst>
                <a:ext uri="{FF2B5EF4-FFF2-40B4-BE49-F238E27FC236}">
                  <a16:creationId xmlns:a16="http://schemas.microsoft.com/office/drawing/2014/main" id="{29206320-7227-5C45-BF48-477A94FE149F}"/>
                </a:ext>
              </a:extLst>
            </p:cNvPr>
            <p:cNvSpPr>
              <a:spLocks noChangeShapeType="1"/>
            </p:cNvSpPr>
            <p:nvPr/>
          </p:nvSpPr>
          <p:spPr bwMode="auto">
            <a:xfrm>
              <a:off x="8108956" y="2749010"/>
              <a:ext cx="2238254" cy="4821"/>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0" name="Text Box 26">
              <a:extLst>
                <a:ext uri="{FF2B5EF4-FFF2-40B4-BE49-F238E27FC236}">
                  <a16:creationId xmlns:a16="http://schemas.microsoft.com/office/drawing/2014/main" id="{09388CA4-5912-3745-991A-9A3E60719DA7}"/>
                </a:ext>
              </a:extLst>
            </p:cNvPr>
            <p:cNvSpPr txBox="1">
              <a:spLocks noChangeArrowheads="1"/>
            </p:cNvSpPr>
            <p:nvPr/>
          </p:nvSpPr>
          <p:spPr bwMode="auto">
            <a:xfrm>
              <a:off x="8376445" y="2832513"/>
              <a:ext cx="1703276" cy="737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transport</a:t>
              </a:r>
            </a:p>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(UDP)</a:t>
              </a:r>
            </a:p>
          </p:txBody>
        </p:sp>
        <p:sp>
          <p:nvSpPr>
            <p:cNvPr id="81" name="Line 27">
              <a:extLst>
                <a:ext uri="{FF2B5EF4-FFF2-40B4-BE49-F238E27FC236}">
                  <a16:creationId xmlns:a16="http://schemas.microsoft.com/office/drawing/2014/main" id="{7462DAE7-AE3D-CD41-8750-E700715A5202}"/>
                </a:ext>
              </a:extLst>
            </p:cNvPr>
            <p:cNvSpPr>
              <a:spLocks noChangeShapeType="1"/>
            </p:cNvSpPr>
            <p:nvPr/>
          </p:nvSpPr>
          <p:spPr bwMode="auto">
            <a:xfrm>
              <a:off x="8121121" y="3602458"/>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2" name="Text Box 26">
              <a:extLst>
                <a:ext uri="{FF2B5EF4-FFF2-40B4-BE49-F238E27FC236}">
                  <a16:creationId xmlns:a16="http://schemas.microsoft.com/office/drawing/2014/main" id="{B868290D-DE89-8749-A32C-C5FCE36D7556}"/>
                </a:ext>
              </a:extLst>
            </p:cNvPr>
            <p:cNvSpPr txBox="1">
              <a:spLocks noChangeArrowheads="1"/>
            </p:cNvSpPr>
            <p:nvPr/>
          </p:nvSpPr>
          <p:spPr bwMode="auto">
            <a:xfrm>
              <a:off x="8218436" y="4533100"/>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physical</a:t>
              </a:r>
            </a:p>
          </p:txBody>
        </p:sp>
        <p:sp>
          <p:nvSpPr>
            <p:cNvPr id="83" name="Text Box 26">
              <a:extLst>
                <a:ext uri="{FF2B5EF4-FFF2-40B4-BE49-F238E27FC236}">
                  <a16:creationId xmlns:a16="http://schemas.microsoft.com/office/drawing/2014/main" id="{18546DEE-76AB-C744-936A-7F4DF63895D8}"/>
                </a:ext>
              </a:extLst>
            </p:cNvPr>
            <p:cNvSpPr txBox="1">
              <a:spLocks noChangeArrowheads="1"/>
            </p:cNvSpPr>
            <p:nvPr/>
          </p:nvSpPr>
          <p:spPr bwMode="auto">
            <a:xfrm>
              <a:off x="8218436" y="4088345"/>
              <a:ext cx="2019294" cy="440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link</a:t>
              </a:r>
            </a:p>
          </p:txBody>
        </p:sp>
        <p:sp>
          <p:nvSpPr>
            <p:cNvPr id="84" name="Text Box 26">
              <a:extLst>
                <a:ext uri="{FF2B5EF4-FFF2-40B4-BE49-F238E27FC236}">
                  <a16:creationId xmlns:a16="http://schemas.microsoft.com/office/drawing/2014/main" id="{9DE3AC7C-D9B1-ED4C-B925-37B31767739C}"/>
                </a:ext>
              </a:extLst>
            </p:cNvPr>
            <p:cNvSpPr txBox="1">
              <a:spLocks noChangeArrowheads="1"/>
            </p:cNvSpPr>
            <p:nvPr/>
          </p:nvSpPr>
          <p:spPr bwMode="auto">
            <a:xfrm>
              <a:off x="8218436" y="3646079"/>
              <a:ext cx="2019294" cy="7374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network (IP)</a:t>
              </a:r>
            </a:p>
          </p:txBody>
        </p:sp>
        <p:sp>
          <p:nvSpPr>
            <p:cNvPr id="85" name="Line 27">
              <a:extLst>
                <a:ext uri="{FF2B5EF4-FFF2-40B4-BE49-F238E27FC236}">
                  <a16:creationId xmlns:a16="http://schemas.microsoft.com/office/drawing/2014/main" id="{266E1BE0-4561-9344-ACBD-29F42E90D9F3}"/>
                </a:ext>
              </a:extLst>
            </p:cNvPr>
            <p:cNvSpPr>
              <a:spLocks noChangeShapeType="1"/>
            </p:cNvSpPr>
            <p:nvPr/>
          </p:nvSpPr>
          <p:spPr bwMode="auto">
            <a:xfrm>
              <a:off x="8116255" y="4074895"/>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6" name="Line 27">
              <a:extLst>
                <a:ext uri="{FF2B5EF4-FFF2-40B4-BE49-F238E27FC236}">
                  <a16:creationId xmlns:a16="http://schemas.microsoft.com/office/drawing/2014/main" id="{3ED696C7-AECF-C14F-8CD8-7153D36CBC69}"/>
                </a:ext>
              </a:extLst>
            </p:cNvPr>
            <p:cNvSpPr>
              <a:spLocks noChangeShapeType="1"/>
            </p:cNvSpPr>
            <p:nvPr/>
          </p:nvSpPr>
          <p:spPr bwMode="auto">
            <a:xfrm>
              <a:off x="8111389" y="4528049"/>
              <a:ext cx="2233388" cy="0"/>
            </a:xfrm>
            <a:prstGeom prst="line">
              <a:avLst/>
            </a:prstGeom>
            <a:noFill/>
            <a:ln w="28575">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26">
              <a:extLst>
                <a:ext uri="{FF2B5EF4-FFF2-40B4-BE49-F238E27FC236}">
                  <a16:creationId xmlns:a16="http://schemas.microsoft.com/office/drawing/2014/main" id="{42139D70-AB44-E047-B37E-AABECE12201B}"/>
                </a:ext>
              </a:extLst>
            </p:cNvPr>
            <p:cNvSpPr txBox="1">
              <a:spLocks noChangeArrowheads="1"/>
            </p:cNvSpPr>
            <p:nvPr/>
          </p:nvSpPr>
          <p:spPr bwMode="auto">
            <a:xfrm>
              <a:off x="8179440" y="2284368"/>
              <a:ext cx="2019294" cy="3988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application</a:t>
              </a:r>
            </a:p>
          </p:txBody>
        </p:sp>
      </p:grpSp>
      <p:grpSp>
        <p:nvGrpSpPr>
          <p:cNvPr id="93" name="Group 92">
            <a:extLst>
              <a:ext uri="{FF2B5EF4-FFF2-40B4-BE49-F238E27FC236}">
                <a16:creationId xmlns:a16="http://schemas.microsoft.com/office/drawing/2014/main" id="{EFA7BEBF-82FA-3440-93DD-AFB07D2DDF8D}"/>
              </a:ext>
            </a:extLst>
          </p:cNvPr>
          <p:cNvGrpSpPr/>
          <p:nvPr/>
        </p:nvGrpSpPr>
        <p:grpSpPr>
          <a:xfrm>
            <a:off x="500734" y="4943580"/>
            <a:ext cx="1026523" cy="597153"/>
            <a:chOff x="7493876" y="2774731"/>
            <a:chExt cx="1481958" cy="894622"/>
          </a:xfrm>
        </p:grpSpPr>
        <p:sp>
          <p:nvSpPr>
            <p:cNvPr id="107" name="Freeform 106">
              <a:extLst>
                <a:ext uri="{FF2B5EF4-FFF2-40B4-BE49-F238E27FC236}">
                  <a16:creationId xmlns:a16="http://schemas.microsoft.com/office/drawing/2014/main" id="{FD49C136-01B9-DB45-BCCD-F4E48238714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sp>
          <p:nvSpPr>
            <p:cNvPr id="108" name="Oval 107">
              <a:extLst>
                <a:ext uri="{FF2B5EF4-FFF2-40B4-BE49-F238E27FC236}">
                  <a16:creationId xmlns:a16="http://schemas.microsoft.com/office/drawing/2014/main" id="{3DF9189A-C970-C34D-8402-F20083341C9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              </a:t>
              </a:r>
            </a:p>
          </p:txBody>
        </p:sp>
        <p:grpSp>
          <p:nvGrpSpPr>
            <p:cNvPr id="109" name="Group 108">
              <a:extLst>
                <a:ext uri="{FF2B5EF4-FFF2-40B4-BE49-F238E27FC236}">
                  <a16:creationId xmlns:a16="http://schemas.microsoft.com/office/drawing/2014/main" id="{51F5139E-A5EB-E64B-B1E6-C3669AE818C6}"/>
                </a:ext>
              </a:extLst>
            </p:cNvPr>
            <p:cNvGrpSpPr/>
            <p:nvPr/>
          </p:nvGrpSpPr>
          <p:grpSpPr>
            <a:xfrm>
              <a:off x="7713663" y="2848339"/>
              <a:ext cx="1042107" cy="425543"/>
              <a:chOff x="7786941" y="2884917"/>
              <a:chExt cx="897649" cy="353919"/>
            </a:xfrm>
          </p:grpSpPr>
          <p:sp>
            <p:nvSpPr>
              <p:cNvPr id="110" name="Freeform 109">
                <a:extLst>
                  <a:ext uri="{FF2B5EF4-FFF2-40B4-BE49-F238E27FC236}">
                    <a16:creationId xmlns:a16="http://schemas.microsoft.com/office/drawing/2014/main" id="{7F7CB1D2-0FD2-A14F-A399-1C2D3650F2E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1" name="Freeform 110">
                <a:extLst>
                  <a:ext uri="{FF2B5EF4-FFF2-40B4-BE49-F238E27FC236}">
                    <a16:creationId xmlns:a16="http://schemas.microsoft.com/office/drawing/2014/main" id="{688C61D0-9947-2E41-89C2-D2B4591C1F3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2" name="Freeform 111">
                <a:extLst>
                  <a:ext uri="{FF2B5EF4-FFF2-40B4-BE49-F238E27FC236}">
                    <a16:creationId xmlns:a16="http://schemas.microsoft.com/office/drawing/2014/main" id="{ADE46CF5-DF22-8F48-87EF-A46F29E0F1A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3" name="Freeform 112">
                <a:extLst>
                  <a:ext uri="{FF2B5EF4-FFF2-40B4-BE49-F238E27FC236}">
                    <a16:creationId xmlns:a16="http://schemas.microsoft.com/office/drawing/2014/main" id="{CEACF782-B549-1D4E-B840-69A6AFFE6A7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sp>
        <p:nvSpPr>
          <p:cNvPr id="114" name="Title 1">
            <a:extLst>
              <a:ext uri="{FF2B5EF4-FFF2-40B4-BE49-F238E27FC236}">
                <a16:creationId xmlns:a16="http://schemas.microsoft.com/office/drawing/2014/main" id="{1464CB5C-96D6-3645-94B5-DB9FA70972D2}"/>
              </a:ext>
            </a:extLst>
          </p:cNvPr>
          <p:cNvSpPr>
            <a:spLocks noGrp="1"/>
          </p:cNvSpPr>
          <p:nvPr>
            <p:ph type="title"/>
          </p:nvPr>
        </p:nvSpPr>
        <p:spPr>
          <a:xfrm>
            <a:off x="798690" y="289325"/>
            <a:ext cx="11100625" cy="894622"/>
          </a:xfrm>
        </p:spPr>
        <p:txBody>
          <a:bodyPr>
            <a:normAutofit/>
          </a:bodyPr>
          <a:lstStyle/>
          <a:p>
            <a:r>
              <a:rPr lang="en-US" sz="4400" dirty="0"/>
              <a:t>UDP: Transport Layer Actions</a:t>
            </a:r>
          </a:p>
        </p:txBody>
      </p:sp>
      <p:grpSp>
        <p:nvGrpSpPr>
          <p:cNvPr id="115" name="Group 149">
            <a:extLst>
              <a:ext uri="{FF2B5EF4-FFF2-40B4-BE49-F238E27FC236}">
                <a16:creationId xmlns:a16="http://schemas.microsoft.com/office/drawing/2014/main" id="{D80894D4-838A-2B47-82E9-ED060F8608E9}"/>
              </a:ext>
            </a:extLst>
          </p:cNvPr>
          <p:cNvGrpSpPr>
            <a:grpSpLocks/>
          </p:cNvGrpSpPr>
          <p:nvPr/>
        </p:nvGrpSpPr>
        <p:grpSpPr bwMode="auto">
          <a:xfrm>
            <a:off x="2462207" y="2756023"/>
            <a:ext cx="412750" cy="158750"/>
            <a:chOff x="1287" y="2524"/>
            <a:chExt cx="260" cy="100"/>
          </a:xfrm>
        </p:grpSpPr>
        <p:sp>
          <p:nvSpPr>
            <p:cNvPr id="116" name="Rectangle 73">
              <a:extLst>
                <a:ext uri="{FF2B5EF4-FFF2-40B4-BE49-F238E27FC236}">
                  <a16:creationId xmlns:a16="http://schemas.microsoft.com/office/drawing/2014/main" id="{4F7EB976-F7A9-464D-96B7-3FE5D6F41C71}"/>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7" name="Rectangle 74">
              <a:extLst>
                <a:ext uri="{FF2B5EF4-FFF2-40B4-BE49-F238E27FC236}">
                  <a16:creationId xmlns:a16="http://schemas.microsoft.com/office/drawing/2014/main" id="{4368CF72-2B59-FB4B-92FA-68E13D10F3ED}"/>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8" name="Rectangle 75">
              <a:extLst>
                <a:ext uri="{FF2B5EF4-FFF2-40B4-BE49-F238E27FC236}">
                  <a16:creationId xmlns:a16="http://schemas.microsoft.com/office/drawing/2014/main" id="{0D0AC942-AA10-F747-BEAC-52DAFF24DAB3}"/>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Rectangle 129">
              <a:extLst>
                <a:ext uri="{FF2B5EF4-FFF2-40B4-BE49-F238E27FC236}">
                  <a16:creationId xmlns:a16="http://schemas.microsoft.com/office/drawing/2014/main" id="{C51B66A9-7495-DF44-B4DE-37BC9E90E09B}"/>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20" name="Group 149">
            <a:extLst>
              <a:ext uri="{FF2B5EF4-FFF2-40B4-BE49-F238E27FC236}">
                <a16:creationId xmlns:a16="http://schemas.microsoft.com/office/drawing/2014/main" id="{B5F38E94-4EF7-1F4B-AAC4-BF50DC083CD9}"/>
              </a:ext>
            </a:extLst>
          </p:cNvPr>
          <p:cNvGrpSpPr>
            <a:grpSpLocks/>
          </p:cNvGrpSpPr>
          <p:nvPr/>
        </p:nvGrpSpPr>
        <p:grpSpPr bwMode="auto">
          <a:xfrm>
            <a:off x="9681144" y="2673610"/>
            <a:ext cx="412750" cy="158750"/>
            <a:chOff x="1287" y="2524"/>
            <a:chExt cx="260" cy="100"/>
          </a:xfrm>
        </p:grpSpPr>
        <p:sp>
          <p:nvSpPr>
            <p:cNvPr id="121" name="Rectangle 73">
              <a:extLst>
                <a:ext uri="{FF2B5EF4-FFF2-40B4-BE49-F238E27FC236}">
                  <a16:creationId xmlns:a16="http://schemas.microsoft.com/office/drawing/2014/main" id="{71D7BEDA-E8D6-9F4F-8EE3-D5290D9AF39D}"/>
                </a:ext>
              </a:extLst>
            </p:cNvPr>
            <p:cNvSpPr>
              <a:spLocks noChangeArrowheads="1"/>
            </p:cNvSpPr>
            <p:nvPr/>
          </p:nvSpPr>
          <p:spPr bwMode="auto">
            <a:xfrm>
              <a:off x="1287" y="2524"/>
              <a:ext cx="260" cy="1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2" name="Rectangle 74">
              <a:extLst>
                <a:ext uri="{FF2B5EF4-FFF2-40B4-BE49-F238E27FC236}">
                  <a16:creationId xmlns:a16="http://schemas.microsoft.com/office/drawing/2014/main" id="{D93A8064-E5FB-2844-9B3D-C598CCB67BDD}"/>
                </a:ext>
              </a:extLst>
            </p:cNvPr>
            <p:cNvSpPr>
              <a:spLocks noChangeArrowheads="1"/>
            </p:cNvSpPr>
            <p:nvPr/>
          </p:nvSpPr>
          <p:spPr bwMode="auto">
            <a:xfrm>
              <a:off x="1338" y="2537"/>
              <a:ext cx="155" cy="76"/>
            </a:xfrm>
            <a:prstGeom prst="rect">
              <a:avLst/>
            </a:prstGeom>
            <a:solidFill>
              <a:srgbClr val="FFFFFF"/>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3" name="Rectangle 75">
              <a:extLst>
                <a:ext uri="{FF2B5EF4-FFF2-40B4-BE49-F238E27FC236}">
                  <a16:creationId xmlns:a16="http://schemas.microsoft.com/office/drawing/2014/main" id="{DF7AA994-9DC7-8349-BB16-6DED06C89AC0}"/>
                </a:ext>
              </a:extLst>
            </p:cNvPr>
            <p:cNvSpPr>
              <a:spLocks noChangeArrowheads="1"/>
            </p:cNvSpPr>
            <p:nvPr/>
          </p:nvSpPr>
          <p:spPr bwMode="auto">
            <a:xfrm>
              <a:off x="1503" y="2582"/>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4" name="Rectangle 129">
              <a:extLst>
                <a:ext uri="{FF2B5EF4-FFF2-40B4-BE49-F238E27FC236}">
                  <a16:creationId xmlns:a16="http://schemas.microsoft.com/office/drawing/2014/main" id="{06FC6EA9-9071-D843-8C39-AFF854F3BEFC}"/>
                </a:ext>
              </a:extLst>
            </p:cNvPr>
            <p:cNvSpPr>
              <a:spLocks noChangeArrowheads="1"/>
            </p:cNvSpPr>
            <p:nvPr/>
          </p:nvSpPr>
          <p:spPr bwMode="auto">
            <a:xfrm>
              <a:off x="1298" y="2583"/>
              <a:ext cx="27" cy="27"/>
            </a:xfrm>
            <a:prstGeom prst="rect">
              <a:avLst/>
            </a:prstGeom>
            <a:solidFill>
              <a:srgbClr val="CC9900"/>
            </a:solidFill>
            <a:ln w="9525">
              <a:solidFill>
                <a:srgbClr val="CC99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2" name="TextBox 1">
            <a:extLst>
              <a:ext uri="{FF2B5EF4-FFF2-40B4-BE49-F238E27FC236}">
                <a16:creationId xmlns:a16="http://schemas.microsoft.com/office/drawing/2014/main" id="{6B2BB341-9BE1-8640-8E8B-7EC80706964E}"/>
              </a:ext>
            </a:extLst>
          </p:cNvPr>
          <p:cNvSpPr txBox="1"/>
          <p:nvPr/>
        </p:nvSpPr>
        <p:spPr>
          <a:xfrm>
            <a:off x="4212477" y="1830701"/>
            <a:ext cx="389834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UDP receiver actions:</a:t>
            </a:r>
          </a:p>
          <a:p>
            <a:pPr marL="285750" marR="0" lvl="0" indent="-219075" algn="l" defTabSz="914400" rtl="0" eaLnBrk="1" fontAlgn="auto" latinLnBrk="0" hangingPunct="1">
              <a:lnSpc>
                <a:spcPct val="100000"/>
              </a:lnSpc>
              <a:spcBef>
                <a:spcPts val="0"/>
              </a:spcBef>
              <a:spcAft>
                <a:spcPts val="0"/>
              </a:spcAft>
              <a:buClr>
                <a:srgbClr val="0200A3"/>
              </a:buClr>
              <a:buSzTx/>
              <a:buFont typeface="Wingdings" pitchFamily="2" charset="2"/>
              <a:buChar char="§"/>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2" name="Rectangle 101">
            <a:extLst>
              <a:ext uri="{FF2B5EF4-FFF2-40B4-BE49-F238E27FC236}">
                <a16:creationId xmlns:a16="http://schemas.microsoft.com/office/drawing/2014/main" id="{6480FBEB-6DAE-6343-96A8-03D66CDE01DB}"/>
              </a:ext>
            </a:extLst>
          </p:cNvPr>
          <p:cNvSpPr/>
          <p:nvPr/>
        </p:nvSpPr>
        <p:spPr>
          <a:xfrm>
            <a:off x="1655121" y="2160335"/>
            <a:ext cx="2199790" cy="2938360"/>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grpSp>
        <p:nvGrpSpPr>
          <p:cNvPr id="88" name="Group 87">
            <a:extLst>
              <a:ext uri="{FF2B5EF4-FFF2-40B4-BE49-F238E27FC236}">
                <a16:creationId xmlns:a16="http://schemas.microsoft.com/office/drawing/2014/main" id="{CA134BD1-8CE1-DD46-92D0-46AEECA91934}"/>
              </a:ext>
            </a:extLst>
          </p:cNvPr>
          <p:cNvGrpSpPr/>
          <p:nvPr/>
        </p:nvGrpSpPr>
        <p:grpSpPr>
          <a:xfrm>
            <a:off x="2355694" y="3088859"/>
            <a:ext cx="1259074" cy="369332"/>
            <a:chOff x="8934916" y="2775692"/>
            <a:chExt cx="1259074" cy="369332"/>
          </a:xfrm>
        </p:grpSpPr>
        <p:sp>
          <p:nvSpPr>
            <p:cNvPr id="89" name="Rectangle 88">
              <a:extLst>
                <a:ext uri="{FF2B5EF4-FFF2-40B4-BE49-F238E27FC236}">
                  <a16:creationId xmlns:a16="http://schemas.microsoft.com/office/drawing/2014/main" id="{6A02A536-E595-E54F-85ED-50268229A5F1}"/>
                </a:ext>
              </a:extLst>
            </p:cNvPr>
            <p:cNvSpPr/>
            <p:nvPr/>
          </p:nvSpPr>
          <p:spPr>
            <a:xfrm>
              <a:off x="8964931" y="2842303"/>
              <a:ext cx="1140727"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0" name="TextBox 89">
              <a:extLst>
                <a:ext uri="{FF2B5EF4-FFF2-40B4-BE49-F238E27FC236}">
                  <a16:creationId xmlns:a16="http://schemas.microsoft.com/office/drawing/2014/main" id="{26EE5E72-5714-C64B-A3D2-C89CD03AFF69}"/>
                </a:ext>
              </a:extLst>
            </p:cNvPr>
            <p:cNvSpPr txBox="1"/>
            <p:nvPr/>
          </p:nvSpPr>
          <p:spPr>
            <a:xfrm>
              <a:off x="8934916" y="2775692"/>
              <a:ext cx="12590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SNMP msg</a:t>
              </a:r>
            </a:p>
          </p:txBody>
        </p:sp>
      </p:grpSp>
      <p:sp>
        <p:nvSpPr>
          <p:cNvPr id="91" name="TextBox 90">
            <a:extLst>
              <a:ext uri="{FF2B5EF4-FFF2-40B4-BE49-F238E27FC236}">
                <a16:creationId xmlns:a16="http://schemas.microsoft.com/office/drawing/2014/main" id="{44FC0E6A-CBE5-AC4B-BF65-426B6D4CBC72}"/>
              </a:ext>
            </a:extLst>
          </p:cNvPr>
          <p:cNvSpPr txBox="1"/>
          <p:nvPr/>
        </p:nvSpPr>
        <p:spPr>
          <a:xfrm>
            <a:off x="4380155" y="3324883"/>
            <a:ext cx="3825456" cy="722955"/>
          </a:xfrm>
          <a:prstGeom prst="rect">
            <a:avLst/>
          </a:prstGeom>
          <a:noFill/>
        </p:spPr>
        <p:txBody>
          <a:bodyPr wrap="square" rtlCol="0">
            <a:spAutoFit/>
          </a:bodyPr>
          <a:lstStyle/>
          <a:p>
            <a:pPr marL="285750" marR="0" lvl="0" indent="-219075" algn="l" defTabSz="914400" rtl="0" eaLnBrk="1" fontAlgn="auto" latinLnBrk="0" hangingPunct="1">
              <a:lnSpc>
                <a:spcPct val="85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extracts application-layer message</a:t>
            </a:r>
          </a:p>
        </p:txBody>
      </p:sp>
      <p:sp>
        <p:nvSpPr>
          <p:cNvPr id="94" name="TextBox 93">
            <a:extLst>
              <a:ext uri="{FF2B5EF4-FFF2-40B4-BE49-F238E27FC236}">
                <a16:creationId xmlns:a16="http://schemas.microsoft.com/office/drawing/2014/main" id="{D9421943-E484-5046-BEAC-6D59475EF6C3}"/>
              </a:ext>
            </a:extLst>
          </p:cNvPr>
          <p:cNvSpPr txBox="1"/>
          <p:nvPr/>
        </p:nvSpPr>
        <p:spPr>
          <a:xfrm>
            <a:off x="4378217" y="2693557"/>
            <a:ext cx="3825456" cy="722955"/>
          </a:xfrm>
          <a:prstGeom prst="rect">
            <a:avLst/>
          </a:prstGeom>
          <a:noFill/>
        </p:spPr>
        <p:txBody>
          <a:bodyPr wrap="square" rtlCol="0">
            <a:spAutoFit/>
          </a:bodyPr>
          <a:lstStyle/>
          <a:p>
            <a:pPr marL="285750" marR="0" lvl="0" indent="-219075" algn="l" defTabSz="914400" rtl="0" eaLnBrk="1" fontAlgn="auto" latinLnBrk="0" hangingPunct="1">
              <a:lnSpc>
                <a:spcPct val="85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checks UDP checksum header value</a:t>
            </a:r>
          </a:p>
        </p:txBody>
      </p:sp>
      <p:sp>
        <p:nvSpPr>
          <p:cNvPr id="97" name="TextBox 96">
            <a:extLst>
              <a:ext uri="{FF2B5EF4-FFF2-40B4-BE49-F238E27FC236}">
                <a16:creationId xmlns:a16="http://schemas.microsoft.com/office/drawing/2014/main" id="{A88394C2-8FDA-8F48-B59B-B744ABBDA541}"/>
              </a:ext>
            </a:extLst>
          </p:cNvPr>
          <p:cNvSpPr txBox="1"/>
          <p:nvPr/>
        </p:nvSpPr>
        <p:spPr>
          <a:xfrm>
            <a:off x="4388103" y="2278130"/>
            <a:ext cx="3825456" cy="461665"/>
          </a:xfrm>
          <a:prstGeom prst="rect">
            <a:avLst/>
          </a:prstGeom>
          <a:noFill/>
        </p:spPr>
        <p:txBody>
          <a:bodyPr wrap="square" rtlCol="0">
            <a:spAutoFit/>
          </a:bodyPr>
          <a:lstStyle/>
          <a:p>
            <a:pPr marL="285750" marR="0" lvl="0" indent="-219075" algn="l" defTabSz="914400" rtl="0" eaLnBrk="1" fontAlgn="auto" latinLnBrk="0" hangingPunct="1">
              <a:lnSpc>
                <a:spcPct val="100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receives segment from IP</a:t>
            </a:r>
          </a:p>
        </p:txBody>
      </p:sp>
      <p:grpSp>
        <p:nvGrpSpPr>
          <p:cNvPr id="5" name="Group 4">
            <a:extLst>
              <a:ext uri="{FF2B5EF4-FFF2-40B4-BE49-F238E27FC236}">
                <a16:creationId xmlns:a16="http://schemas.microsoft.com/office/drawing/2014/main" id="{E73E5E98-A439-0647-8DF1-844937CD72A0}"/>
              </a:ext>
            </a:extLst>
          </p:cNvPr>
          <p:cNvGrpSpPr/>
          <p:nvPr/>
        </p:nvGrpSpPr>
        <p:grpSpPr>
          <a:xfrm>
            <a:off x="1795827" y="3762839"/>
            <a:ext cx="1818022" cy="369332"/>
            <a:chOff x="7863122" y="5632673"/>
            <a:chExt cx="1818022" cy="369332"/>
          </a:xfrm>
        </p:grpSpPr>
        <p:grpSp>
          <p:nvGrpSpPr>
            <p:cNvPr id="99" name="Group 98">
              <a:extLst>
                <a:ext uri="{FF2B5EF4-FFF2-40B4-BE49-F238E27FC236}">
                  <a16:creationId xmlns:a16="http://schemas.microsoft.com/office/drawing/2014/main" id="{39CCB6B2-1F81-ED45-AF48-A3187F0215CC}"/>
                </a:ext>
              </a:extLst>
            </p:cNvPr>
            <p:cNvGrpSpPr/>
            <p:nvPr/>
          </p:nvGrpSpPr>
          <p:grpSpPr>
            <a:xfrm>
              <a:off x="7863122" y="5638955"/>
              <a:ext cx="1259074" cy="338554"/>
              <a:chOff x="8964789" y="2648929"/>
              <a:chExt cx="1259074" cy="338554"/>
            </a:xfrm>
          </p:grpSpPr>
          <p:sp>
            <p:nvSpPr>
              <p:cNvPr id="100" name="Rectangle 99">
                <a:extLst>
                  <a:ext uri="{FF2B5EF4-FFF2-40B4-BE49-F238E27FC236}">
                    <a16:creationId xmlns:a16="http://schemas.microsoft.com/office/drawing/2014/main" id="{B77AF83C-DA1E-A642-9E78-5EEE36A0AD7E}"/>
                  </a:ext>
                </a:extLst>
              </p:cNvPr>
              <p:cNvSpPr/>
              <p:nvPr/>
            </p:nvSpPr>
            <p:spPr>
              <a:xfrm>
                <a:off x="9032744" y="2707400"/>
                <a:ext cx="543189"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1" name="TextBox 100">
                <a:extLst>
                  <a:ext uri="{FF2B5EF4-FFF2-40B4-BE49-F238E27FC236}">
                    <a16:creationId xmlns:a16="http://schemas.microsoft.com/office/drawing/2014/main" id="{AB8C9E1E-8C93-DA4B-813F-B38E4305D2BE}"/>
                  </a:ext>
                </a:extLst>
              </p:cNvPr>
              <p:cNvSpPr txBox="1"/>
              <p:nvPr/>
            </p:nvSpPr>
            <p:spPr>
              <a:xfrm>
                <a:off x="8964789" y="2648929"/>
                <a:ext cx="125907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alibri"/>
                    <a:ea typeface="+mn-ea"/>
                    <a:cs typeface="+mn-cs"/>
                  </a:rPr>
                  <a:t>UDP</a:t>
                </a:r>
                <a:r>
                  <a:rPr kumimoji="0" lang="en-US" sz="1600" b="0" i="0" u="none" strike="noStrike" kern="1200" cap="none" spc="0" normalizeH="0" baseline="-25000" noProof="0" dirty="0" err="1">
                    <a:ln>
                      <a:noFill/>
                    </a:ln>
                    <a:solidFill>
                      <a:prstClr val="black"/>
                    </a:solidFill>
                    <a:effectLst/>
                    <a:uLnTx/>
                    <a:uFillTx/>
                    <a:latin typeface="Calibri"/>
                    <a:ea typeface="+mn-ea"/>
                    <a:cs typeface="+mn-cs"/>
                  </a:rPr>
                  <a:t>h</a:t>
                </a:r>
                <a:endParaRPr kumimoji="0" lang="en-US" sz="1600" b="0" i="0" u="none" strike="noStrike" kern="1200" cap="none" spc="0" normalizeH="0" baseline="-25000" noProof="0" dirty="0">
                  <a:ln>
                    <a:noFill/>
                  </a:ln>
                  <a:solidFill>
                    <a:prstClr val="black"/>
                  </a:solidFill>
                  <a:effectLst/>
                  <a:uLnTx/>
                  <a:uFillTx/>
                  <a:latin typeface="Calibri"/>
                  <a:ea typeface="+mn-ea"/>
                  <a:cs typeface="+mn-cs"/>
                </a:endParaRPr>
              </a:p>
            </p:txBody>
          </p:sp>
        </p:grpSp>
        <p:grpSp>
          <p:nvGrpSpPr>
            <p:cNvPr id="103" name="Group 102">
              <a:extLst>
                <a:ext uri="{FF2B5EF4-FFF2-40B4-BE49-F238E27FC236}">
                  <a16:creationId xmlns:a16="http://schemas.microsoft.com/office/drawing/2014/main" id="{8B56BF3A-3903-6343-9BD8-2E85489C092E}"/>
                </a:ext>
              </a:extLst>
            </p:cNvPr>
            <p:cNvGrpSpPr/>
            <p:nvPr/>
          </p:nvGrpSpPr>
          <p:grpSpPr>
            <a:xfrm>
              <a:off x="8422070" y="5632673"/>
              <a:ext cx="1259074" cy="369332"/>
              <a:chOff x="8934916" y="2778923"/>
              <a:chExt cx="1259074" cy="369332"/>
            </a:xfrm>
          </p:grpSpPr>
          <p:sp>
            <p:nvSpPr>
              <p:cNvPr id="104" name="Rectangle 103">
                <a:extLst>
                  <a:ext uri="{FF2B5EF4-FFF2-40B4-BE49-F238E27FC236}">
                    <a16:creationId xmlns:a16="http://schemas.microsoft.com/office/drawing/2014/main" id="{C0632306-DF2A-5145-82E2-F627C1E9171F}"/>
                  </a:ext>
                </a:extLst>
              </p:cNvPr>
              <p:cNvSpPr/>
              <p:nvPr/>
            </p:nvSpPr>
            <p:spPr>
              <a:xfrm>
                <a:off x="8964931" y="2842303"/>
                <a:ext cx="1140727" cy="24670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5" name="TextBox 104">
                <a:extLst>
                  <a:ext uri="{FF2B5EF4-FFF2-40B4-BE49-F238E27FC236}">
                    <a16:creationId xmlns:a16="http://schemas.microsoft.com/office/drawing/2014/main" id="{E104975E-6986-5E45-89F2-36AAE86B3B12}"/>
                  </a:ext>
                </a:extLst>
              </p:cNvPr>
              <p:cNvSpPr txBox="1"/>
              <p:nvPr/>
            </p:nvSpPr>
            <p:spPr>
              <a:xfrm>
                <a:off x="8934916" y="2778923"/>
                <a:ext cx="12590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SNMP msg</a:t>
                </a:r>
              </a:p>
            </p:txBody>
          </p:sp>
        </p:grpSp>
      </p:grpSp>
      <p:sp>
        <p:nvSpPr>
          <p:cNvPr id="127" name="TextBox 126">
            <a:extLst>
              <a:ext uri="{FF2B5EF4-FFF2-40B4-BE49-F238E27FC236}">
                <a16:creationId xmlns:a16="http://schemas.microsoft.com/office/drawing/2014/main" id="{5F6FF1BE-CC44-0642-B5BA-79CC246557BD}"/>
              </a:ext>
            </a:extLst>
          </p:cNvPr>
          <p:cNvSpPr txBox="1"/>
          <p:nvPr/>
        </p:nvSpPr>
        <p:spPr>
          <a:xfrm>
            <a:off x="4379533" y="3932414"/>
            <a:ext cx="3825456" cy="722955"/>
          </a:xfrm>
          <a:prstGeom prst="rect">
            <a:avLst/>
          </a:prstGeom>
          <a:noFill/>
        </p:spPr>
        <p:txBody>
          <a:bodyPr wrap="square" rtlCol="0">
            <a:spAutoFit/>
          </a:bodyPr>
          <a:lstStyle/>
          <a:p>
            <a:pPr marL="285750" marR="0" lvl="0" indent="-219075" algn="l" defTabSz="914400" rtl="0" eaLnBrk="1" fontAlgn="auto" latinLnBrk="0" hangingPunct="1">
              <a:lnSpc>
                <a:spcPct val="85000"/>
              </a:lnSpc>
              <a:spcBef>
                <a:spcPts val="0"/>
              </a:spcBef>
              <a:spcAft>
                <a:spcPts val="0"/>
              </a:spcAft>
              <a:buClr>
                <a:srgbClr val="02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demultiplexes message up to application via socket</a:t>
            </a:r>
          </a:p>
        </p:txBody>
      </p:sp>
      <p:sp>
        <p:nvSpPr>
          <p:cNvPr id="128" name="Rectangle 127">
            <a:extLst>
              <a:ext uri="{FF2B5EF4-FFF2-40B4-BE49-F238E27FC236}">
                <a16:creationId xmlns:a16="http://schemas.microsoft.com/office/drawing/2014/main" id="{279B4C12-D49E-4A40-9C38-F2E92ECDF43A}"/>
              </a:ext>
            </a:extLst>
          </p:cNvPr>
          <p:cNvSpPr/>
          <p:nvPr/>
        </p:nvSpPr>
        <p:spPr>
          <a:xfrm>
            <a:off x="8348341" y="2027305"/>
            <a:ext cx="3416536" cy="3302845"/>
          </a:xfrm>
          <a:prstGeom prst="rect">
            <a:avLst/>
          </a:prstGeom>
          <a:solidFill>
            <a:schemeClr val="bg1">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4" name="Oval 3">
            <a:extLst>
              <a:ext uri="{FF2B5EF4-FFF2-40B4-BE49-F238E27FC236}">
                <a16:creationId xmlns:a16="http://schemas.microsoft.com/office/drawing/2014/main" id="{C0F72514-945E-EB40-9BEE-202BF670272C}"/>
              </a:ext>
            </a:extLst>
          </p:cNvPr>
          <p:cNvSpPr/>
          <p:nvPr/>
        </p:nvSpPr>
        <p:spPr>
          <a:xfrm>
            <a:off x="1741367" y="2989161"/>
            <a:ext cx="763166" cy="541031"/>
          </a:xfrm>
          <a:prstGeom prst="ellipse">
            <a:avLst/>
          </a:prstGeom>
          <a:noFill/>
          <a:ln w="2540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29" name="Straight Connector 128">
            <a:extLst>
              <a:ext uri="{FF2B5EF4-FFF2-40B4-BE49-F238E27FC236}">
                <a16:creationId xmlns:a16="http://schemas.microsoft.com/office/drawing/2014/main" id="{55A91E20-BDA5-C441-B395-6979D211F34E}"/>
              </a:ext>
            </a:extLst>
          </p:cNvPr>
          <p:cNvCxnSpPr>
            <a:cxnSpLocks/>
          </p:cNvCxnSpPr>
          <p:nvPr/>
        </p:nvCxnSpPr>
        <p:spPr>
          <a:xfrm flipH="1">
            <a:off x="7972023" y="4973372"/>
            <a:ext cx="1473513" cy="4743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F8285317-4714-1541-BC02-BED132E59B23}"/>
              </a:ext>
            </a:extLst>
          </p:cNvPr>
          <p:cNvCxnSpPr>
            <a:cxnSpLocks/>
          </p:cNvCxnSpPr>
          <p:nvPr/>
        </p:nvCxnSpPr>
        <p:spPr>
          <a:xfrm>
            <a:off x="2578811" y="5062556"/>
            <a:ext cx="1582832" cy="302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1" name="Freeform 296">
            <a:extLst>
              <a:ext uri="{FF2B5EF4-FFF2-40B4-BE49-F238E27FC236}">
                <a16:creationId xmlns:a16="http://schemas.microsoft.com/office/drawing/2014/main" id="{06DFDE96-5B04-984C-B72D-22D074DF3E82}"/>
              </a:ext>
            </a:extLst>
          </p:cNvPr>
          <p:cNvSpPr>
            <a:spLocks/>
          </p:cNvSpPr>
          <p:nvPr/>
        </p:nvSpPr>
        <p:spPr bwMode="auto">
          <a:xfrm>
            <a:off x="4062521" y="4965666"/>
            <a:ext cx="4036903" cy="1028731"/>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Calibri"/>
              <a:ea typeface="ＭＳ Ｐゴシック" panose="020B0600070205080204" pitchFamily="34" charset="-128"/>
              <a:cs typeface="Arial"/>
            </a:endParaRPr>
          </a:p>
        </p:txBody>
      </p:sp>
      <p:sp>
        <p:nvSpPr>
          <p:cNvPr id="106" name="Slide Number Placeholder 2">
            <a:extLst>
              <a:ext uri="{FF2B5EF4-FFF2-40B4-BE49-F238E27FC236}">
                <a16:creationId xmlns:a16="http://schemas.microsoft.com/office/drawing/2014/main" id="{427E91C8-0248-584A-817F-DE7D57562F29}"/>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039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00014 -0.00208 L 0.00014 -0.09676 " pathEditMode="relative" rAng="0" ptsTypes="AA">
                                      <p:cBhvr>
                                        <p:cTn id="11" dur="2000" fill="hold"/>
                                        <p:tgtEl>
                                          <p:spTgt spid="5"/>
                                        </p:tgtEl>
                                        <p:attrNameLst>
                                          <p:attrName>ppt_x</p:attrName>
                                          <p:attrName>ppt_y</p:attrName>
                                        </p:attrNameLst>
                                      </p:cBhvr>
                                      <p:rCtr x="0" y="-4745"/>
                                    </p:animMotion>
                                  </p:childTnLst>
                                </p:cTn>
                              </p:par>
                              <p:par>
                                <p:cTn id="12" presetID="9" presetClass="entr" presetSubtype="0" fill="hold" grpId="0" nodeType="with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dissolve">
                                      <p:cBhvr>
                                        <p:cTn id="14" dur="500"/>
                                        <p:tgtEl>
                                          <p:spTgt spid="97"/>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dissolve">
                                      <p:cBhvr>
                                        <p:cTn id="19" dur="500"/>
                                        <p:tgtEl>
                                          <p:spTgt spid="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dissolve">
                                      <p:cBhvr>
                                        <p:cTn id="22" dur="500"/>
                                        <p:tgtEl>
                                          <p:spTgt spid="9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9" presetClass="exit" presetSubtype="0" fill="hold" grpId="1" nodeType="withEffect">
                                  <p:stCondLst>
                                    <p:cond delay="0"/>
                                  </p:stCondLst>
                                  <p:childTnLst>
                                    <p:animEffect transition="out" filter="dissolve">
                                      <p:cBhvr>
                                        <p:cTn id="29" dur="500"/>
                                        <p:tgtEl>
                                          <p:spTgt spid="4"/>
                                        </p:tgtEl>
                                      </p:cBhvr>
                                    </p:animEffect>
                                    <p:set>
                                      <p:cBhvr>
                                        <p:cTn id="30" dur="1" fill="hold">
                                          <p:stCondLst>
                                            <p:cond delay="499"/>
                                          </p:stCondLst>
                                        </p:cTn>
                                        <p:tgtEl>
                                          <p:spTgt spid="4"/>
                                        </p:tgtEl>
                                        <p:attrNameLst>
                                          <p:attrName>style.visibility</p:attrName>
                                        </p:attrNameLst>
                                      </p:cBhvr>
                                      <p:to>
                                        <p:strVal val="hidden"/>
                                      </p:to>
                                    </p:set>
                                  </p:childTnLst>
                                </p:cTn>
                              </p:par>
                              <p:par>
                                <p:cTn id="31" presetID="9" presetClass="entr" presetSubtype="0" fill="hold" nodeType="withEffect">
                                  <p:stCondLst>
                                    <p:cond delay="0"/>
                                  </p:stCondLst>
                                  <p:childTnLst>
                                    <p:set>
                                      <p:cBhvr>
                                        <p:cTn id="32" dur="1" fill="hold">
                                          <p:stCondLst>
                                            <p:cond delay="0"/>
                                          </p:stCondLst>
                                        </p:cTn>
                                        <p:tgtEl>
                                          <p:spTgt spid="88"/>
                                        </p:tgtEl>
                                        <p:attrNameLst>
                                          <p:attrName>style.visibility</p:attrName>
                                        </p:attrNameLst>
                                      </p:cBhvr>
                                      <p:to>
                                        <p:strVal val="visible"/>
                                      </p:to>
                                    </p:set>
                                    <p:animEffect transition="in" filter="dissolve">
                                      <p:cBhvr>
                                        <p:cTn id="33" dur="500"/>
                                        <p:tgtEl>
                                          <p:spTgt spid="88"/>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dissolve">
                                      <p:cBhvr>
                                        <p:cTn id="36" dur="500"/>
                                        <p:tgtEl>
                                          <p:spTgt spid="91"/>
                                        </p:tgtEl>
                                      </p:cBhvr>
                                    </p:animEffect>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nodeType="clickEffect">
                                  <p:stCondLst>
                                    <p:cond delay="0"/>
                                  </p:stCondLst>
                                  <p:childTnLst>
                                    <p:animMotion origin="layout" path="M -1.66667E-6 -4.81481E-6 L 0.00013 -0.10763 " pathEditMode="relative" rAng="0" ptsTypes="AA">
                                      <p:cBhvr>
                                        <p:cTn id="40" dur="2000" fill="hold"/>
                                        <p:tgtEl>
                                          <p:spTgt spid="88"/>
                                        </p:tgtEl>
                                        <p:attrNameLst>
                                          <p:attrName>ppt_x</p:attrName>
                                          <p:attrName>ppt_y</p:attrName>
                                        </p:attrNameLst>
                                      </p:cBhvr>
                                      <p:rCtr x="0" y="-5394"/>
                                    </p:animMotion>
                                  </p:childTnLst>
                                </p:cTn>
                              </p:par>
                              <p:par>
                                <p:cTn id="41" presetID="9" presetClass="entr" presetSubtype="0" fill="hold" grpId="0" nodeType="withEffect">
                                  <p:stCondLst>
                                    <p:cond delay="0"/>
                                  </p:stCondLst>
                                  <p:childTnLst>
                                    <p:set>
                                      <p:cBhvr>
                                        <p:cTn id="42" dur="1" fill="hold">
                                          <p:stCondLst>
                                            <p:cond delay="0"/>
                                          </p:stCondLst>
                                        </p:cTn>
                                        <p:tgtEl>
                                          <p:spTgt spid="127"/>
                                        </p:tgtEl>
                                        <p:attrNameLst>
                                          <p:attrName>style.visibility</p:attrName>
                                        </p:attrNameLst>
                                      </p:cBhvr>
                                      <p:to>
                                        <p:strVal val="visible"/>
                                      </p:to>
                                    </p:set>
                                    <p:animEffect transition="in" filter="dissolve">
                                      <p:cBhvr>
                                        <p:cTn id="43"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4" grpId="0"/>
      <p:bldP spid="97" grpId="0"/>
      <p:bldP spid="127" grpId="0"/>
      <p:bldP spid="4" grpId="0" animBg="1"/>
      <p:bldP spid="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UDP segment </a:t>
            </a:r>
            <a:r>
              <a:rPr lang="en-US" dirty="0"/>
              <a:t>h</a:t>
            </a:r>
            <a:r>
              <a:rPr lang="en-US" sz="4400" dirty="0"/>
              <a:t>eader</a:t>
            </a:r>
          </a:p>
        </p:txBody>
      </p:sp>
      <p:sp>
        <p:nvSpPr>
          <p:cNvPr id="29" name="Rectangle 8">
            <a:extLst>
              <a:ext uri="{FF2B5EF4-FFF2-40B4-BE49-F238E27FC236}">
                <a16:creationId xmlns:a16="http://schemas.microsoft.com/office/drawing/2014/main" id="{F52AC6CB-EA5F-E34E-A84B-F6174293B55F}"/>
              </a:ext>
            </a:extLst>
          </p:cNvPr>
          <p:cNvSpPr>
            <a:spLocks noChangeArrowheads="1"/>
          </p:cNvSpPr>
          <p:nvPr/>
        </p:nvSpPr>
        <p:spPr bwMode="auto">
          <a:xfrm>
            <a:off x="3902299" y="2017713"/>
            <a:ext cx="3324225" cy="3200400"/>
          </a:xfrm>
          <a:prstGeom prst="rect">
            <a:avLst/>
          </a:prstGeom>
          <a:solidFill>
            <a:srgbClr val="FFFFFF"/>
          </a:solidFill>
          <a:ln w="349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Times New Roman" charset="0"/>
              <a:ea typeface="ＭＳ Ｐゴシック" charset="0"/>
              <a:cs typeface="+mn-cs"/>
            </a:endParaRPr>
          </a:p>
        </p:txBody>
      </p:sp>
      <p:sp>
        <p:nvSpPr>
          <p:cNvPr id="30" name="Text Box 9">
            <a:extLst>
              <a:ext uri="{FF2B5EF4-FFF2-40B4-BE49-F238E27FC236}">
                <a16:creationId xmlns:a16="http://schemas.microsoft.com/office/drawing/2014/main" id="{C8E7AF66-85A4-6B43-AFFD-45ABC0217297}"/>
              </a:ext>
            </a:extLst>
          </p:cNvPr>
          <p:cNvSpPr txBox="1">
            <a:spLocks noChangeArrowheads="1"/>
          </p:cNvSpPr>
          <p:nvPr/>
        </p:nvSpPr>
        <p:spPr bwMode="auto">
          <a:xfrm>
            <a:off x="3941987" y="2030413"/>
            <a:ext cx="1563687"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source port #</a:t>
            </a: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1" name="Text Box 10">
            <a:extLst>
              <a:ext uri="{FF2B5EF4-FFF2-40B4-BE49-F238E27FC236}">
                <a16:creationId xmlns:a16="http://schemas.microsoft.com/office/drawing/2014/main" id="{2F2912E8-AD40-5541-9C73-5856C97AF53A}"/>
              </a:ext>
            </a:extLst>
          </p:cNvPr>
          <p:cNvSpPr txBox="1">
            <a:spLocks noChangeArrowheads="1"/>
          </p:cNvSpPr>
          <p:nvPr/>
        </p:nvSpPr>
        <p:spPr bwMode="auto">
          <a:xfrm>
            <a:off x="5727924" y="2030413"/>
            <a:ext cx="1328738"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dest port #</a:t>
            </a:r>
          </a:p>
        </p:txBody>
      </p:sp>
      <p:sp>
        <p:nvSpPr>
          <p:cNvPr id="32" name="Line 11">
            <a:extLst>
              <a:ext uri="{FF2B5EF4-FFF2-40B4-BE49-F238E27FC236}">
                <a16:creationId xmlns:a16="http://schemas.microsoft.com/office/drawing/2014/main" id="{D9BFD291-F38C-E245-812B-D4A7B44A296C}"/>
              </a:ext>
            </a:extLst>
          </p:cNvPr>
          <p:cNvSpPr>
            <a:spLocks noChangeShapeType="1"/>
          </p:cNvSpPr>
          <p:nvPr/>
        </p:nvSpPr>
        <p:spPr bwMode="auto">
          <a:xfrm flipV="1">
            <a:off x="3892774" y="2417763"/>
            <a:ext cx="33289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 name="Line 12">
            <a:extLst>
              <a:ext uri="{FF2B5EF4-FFF2-40B4-BE49-F238E27FC236}">
                <a16:creationId xmlns:a16="http://schemas.microsoft.com/office/drawing/2014/main" id="{3CE7F4CE-E33B-FD4E-B07F-F5A9DE98853E}"/>
              </a:ext>
            </a:extLst>
          </p:cNvPr>
          <p:cNvSpPr>
            <a:spLocks noChangeShapeType="1"/>
          </p:cNvSpPr>
          <p:nvPr/>
        </p:nvSpPr>
        <p:spPr bwMode="auto">
          <a:xfrm flipV="1">
            <a:off x="3883249" y="2817813"/>
            <a:ext cx="3324225"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 name="Line 13">
            <a:extLst>
              <a:ext uri="{FF2B5EF4-FFF2-40B4-BE49-F238E27FC236}">
                <a16:creationId xmlns:a16="http://schemas.microsoft.com/office/drawing/2014/main" id="{F55DFF34-EECA-F046-9F88-B6CF84CB8E0C}"/>
              </a:ext>
            </a:extLst>
          </p:cNvPr>
          <p:cNvSpPr>
            <a:spLocks noChangeShapeType="1"/>
          </p:cNvSpPr>
          <p:nvPr/>
        </p:nvSpPr>
        <p:spPr bwMode="auto">
          <a:xfrm flipV="1">
            <a:off x="5540599" y="2017713"/>
            <a:ext cx="0" cy="3952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 name="Text Box 14">
            <a:extLst>
              <a:ext uri="{FF2B5EF4-FFF2-40B4-BE49-F238E27FC236}">
                <a16:creationId xmlns:a16="http://schemas.microsoft.com/office/drawing/2014/main" id="{99267DCE-8159-FC45-B743-B474F3D4558D}"/>
              </a:ext>
            </a:extLst>
          </p:cNvPr>
          <p:cNvSpPr txBox="1">
            <a:spLocks noChangeArrowheads="1"/>
          </p:cNvSpPr>
          <p:nvPr/>
        </p:nvSpPr>
        <p:spPr bwMode="auto">
          <a:xfrm>
            <a:off x="5048474" y="1552575"/>
            <a:ext cx="9366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32 bits</a:t>
            </a:r>
          </a:p>
        </p:txBody>
      </p:sp>
      <p:sp>
        <p:nvSpPr>
          <p:cNvPr id="36" name="Line 15">
            <a:extLst>
              <a:ext uri="{FF2B5EF4-FFF2-40B4-BE49-F238E27FC236}">
                <a16:creationId xmlns:a16="http://schemas.microsoft.com/office/drawing/2014/main" id="{8D62C2C2-8FA0-A54C-8811-9A937D96CD04}"/>
              </a:ext>
            </a:extLst>
          </p:cNvPr>
          <p:cNvSpPr>
            <a:spLocks noChangeShapeType="1"/>
          </p:cNvSpPr>
          <p:nvPr/>
        </p:nvSpPr>
        <p:spPr bwMode="auto">
          <a:xfrm>
            <a:off x="5997799" y="1784350"/>
            <a:ext cx="1200150" cy="4763"/>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7" name="Line 16">
            <a:extLst>
              <a:ext uri="{FF2B5EF4-FFF2-40B4-BE49-F238E27FC236}">
                <a16:creationId xmlns:a16="http://schemas.microsoft.com/office/drawing/2014/main" id="{DE702B00-23E1-474A-9072-DDEE50F76714}"/>
              </a:ext>
            </a:extLst>
          </p:cNvPr>
          <p:cNvSpPr>
            <a:spLocks noChangeShapeType="1"/>
          </p:cNvSpPr>
          <p:nvPr/>
        </p:nvSpPr>
        <p:spPr bwMode="auto">
          <a:xfrm rot="10800000">
            <a:off x="3888012" y="1793875"/>
            <a:ext cx="1128712"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8" name="Text Box 17">
            <a:extLst>
              <a:ext uri="{FF2B5EF4-FFF2-40B4-BE49-F238E27FC236}">
                <a16:creationId xmlns:a16="http://schemas.microsoft.com/office/drawing/2014/main" id="{7A899027-0169-0E41-A632-97B068C6DCF8}"/>
              </a:ext>
            </a:extLst>
          </p:cNvPr>
          <p:cNvSpPr txBox="1">
            <a:spLocks noChangeArrowheads="1"/>
          </p:cNvSpPr>
          <p:nvPr/>
        </p:nvSpPr>
        <p:spPr bwMode="auto">
          <a:xfrm>
            <a:off x="4745262" y="3376613"/>
            <a:ext cx="1389062" cy="1006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(payload)</a:t>
            </a: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 name="Text Box 19">
            <a:extLst>
              <a:ext uri="{FF2B5EF4-FFF2-40B4-BE49-F238E27FC236}">
                <a16:creationId xmlns:a16="http://schemas.microsoft.com/office/drawing/2014/main" id="{CD850B08-5706-0344-961A-224002B37BA6}"/>
              </a:ext>
            </a:extLst>
          </p:cNvPr>
          <p:cNvSpPr txBox="1">
            <a:spLocks noChangeArrowheads="1"/>
          </p:cNvSpPr>
          <p:nvPr/>
        </p:nvSpPr>
        <p:spPr bwMode="auto">
          <a:xfrm>
            <a:off x="4338862" y="5292725"/>
            <a:ext cx="25241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charset="0"/>
                <a:ea typeface="ＭＳ Ｐゴシック" charset="0"/>
                <a:cs typeface="+mn-cs"/>
              </a:rPr>
              <a:t>UDP segment format</a:t>
            </a: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0" name="Line 20">
            <a:extLst>
              <a:ext uri="{FF2B5EF4-FFF2-40B4-BE49-F238E27FC236}">
                <a16:creationId xmlns:a16="http://schemas.microsoft.com/office/drawing/2014/main" id="{23E18502-A4AB-B441-8247-C60D9AD14D77}"/>
              </a:ext>
            </a:extLst>
          </p:cNvPr>
          <p:cNvSpPr>
            <a:spLocks noChangeShapeType="1"/>
          </p:cNvSpPr>
          <p:nvPr/>
        </p:nvSpPr>
        <p:spPr bwMode="auto">
          <a:xfrm flipV="1">
            <a:off x="5540599" y="2427288"/>
            <a:ext cx="0" cy="395287"/>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1" name="Text Box 22">
            <a:extLst>
              <a:ext uri="{FF2B5EF4-FFF2-40B4-BE49-F238E27FC236}">
                <a16:creationId xmlns:a16="http://schemas.microsoft.com/office/drawing/2014/main" id="{7C44E6B5-339B-1741-B9C3-A1E3E37268B0}"/>
              </a:ext>
            </a:extLst>
          </p:cNvPr>
          <p:cNvSpPr txBox="1">
            <a:spLocks noChangeArrowheads="1"/>
          </p:cNvSpPr>
          <p:nvPr/>
        </p:nvSpPr>
        <p:spPr bwMode="auto">
          <a:xfrm>
            <a:off x="4284887" y="2420938"/>
            <a:ext cx="814387"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length</a:t>
            </a:r>
            <a:endParaRPr kumimoji="0" lang="en-US" sz="24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2" name="Text Box 23">
            <a:extLst>
              <a:ext uri="{FF2B5EF4-FFF2-40B4-BE49-F238E27FC236}">
                <a16:creationId xmlns:a16="http://schemas.microsoft.com/office/drawing/2014/main" id="{47FFCC22-7372-6744-AEF8-0A8B78529255}"/>
              </a:ext>
            </a:extLst>
          </p:cNvPr>
          <p:cNvSpPr txBox="1">
            <a:spLocks noChangeArrowheads="1"/>
          </p:cNvSpPr>
          <p:nvPr/>
        </p:nvSpPr>
        <p:spPr bwMode="auto">
          <a:xfrm>
            <a:off x="5831112" y="2411413"/>
            <a:ext cx="1176337"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checksum</a:t>
            </a:r>
            <a:endParaRPr kumimoji="0" lang="en-US" sz="24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3" name="Text Box 24">
            <a:extLst>
              <a:ext uri="{FF2B5EF4-FFF2-40B4-BE49-F238E27FC236}">
                <a16:creationId xmlns:a16="http://schemas.microsoft.com/office/drawing/2014/main" id="{485622D4-EF6A-C34A-A27B-A6B8F83BC672}"/>
              </a:ext>
            </a:extLst>
          </p:cNvPr>
          <p:cNvSpPr txBox="1">
            <a:spLocks noChangeArrowheads="1"/>
          </p:cNvSpPr>
          <p:nvPr/>
        </p:nvSpPr>
        <p:spPr bwMode="auto">
          <a:xfrm>
            <a:off x="7623398" y="3421856"/>
            <a:ext cx="2406650" cy="9159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length, in bytes of UDP segment, including header</a:t>
            </a:r>
            <a:endParaRPr kumimoji="0" lang="en-US" sz="24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4" name="Line 25">
            <a:extLst>
              <a:ext uri="{FF2B5EF4-FFF2-40B4-BE49-F238E27FC236}">
                <a16:creationId xmlns:a16="http://schemas.microsoft.com/office/drawing/2014/main" id="{1D6A5808-0448-DB49-AF97-08E63607B4AB}"/>
              </a:ext>
            </a:extLst>
          </p:cNvPr>
          <p:cNvSpPr>
            <a:spLocks noChangeShapeType="1"/>
          </p:cNvSpPr>
          <p:nvPr/>
        </p:nvSpPr>
        <p:spPr bwMode="auto">
          <a:xfrm flipH="1" flipV="1">
            <a:off x="5142136" y="2597149"/>
            <a:ext cx="3113157" cy="1285397"/>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 name="Oval 4">
            <a:extLst>
              <a:ext uri="{FF2B5EF4-FFF2-40B4-BE49-F238E27FC236}">
                <a16:creationId xmlns:a16="http://schemas.microsoft.com/office/drawing/2014/main" id="{2155F1E7-7CEF-EC4F-9C9D-C612D6BAA462}"/>
              </a:ext>
            </a:extLst>
          </p:cNvPr>
          <p:cNvSpPr/>
          <p:nvPr/>
        </p:nvSpPr>
        <p:spPr>
          <a:xfrm>
            <a:off x="3695142" y="1957213"/>
            <a:ext cx="2097870" cy="534469"/>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a:extLst>
              <a:ext uri="{FF2B5EF4-FFF2-40B4-BE49-F238E27FC236}">
                <a16:creationId xmlns:a16="http://schemas.microsoft.com/office/drawing/2014/main" id="{BE69DAA7-4CE3-5A48-B429-6D40B6035291}"/>
              </a:ext>
            </a:extLst>
          </p:cNvPr>
          <p:cNvSpPr/>
          <p:nvPr/>
        </p:nvSpPr>
        <p:spPr>
          <a:xfrm>
            <a:off x="5331049" y="1955208"/>
            <a:ext cx="2097870" cy="534469"/>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a:extLst>
              <a:ext uri="{FF2B5EF4-FFF2-40B4-BE49-F238E27FC236}">
                <a16:creationId xmlns:a16="http://schemas.microsoft.com/office/drawing/2014/main" id="{AF8B7A60-8E66-CD4B-B67F-657454C69C5D}"/>
              </a:ext>
            </a:extLst>
          </p:cNvPr>
          <p:cNvSpPr/>
          <p:nvPr/>
        </p:nvSpPr>
        <p:spPr>
          <a:xfrm>
            <a:off x="3657042" y="2362801"/>
            <a:ext cx="2097870" cy="534469"/>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8" name="Oval 47">
            <a:extLst>
              <a:ext uri="{FF2B5EF4-FFF2-40B4-BE49-F238E27FC236}">
                <a16:creationId xmlns:a16="http://schemas.microsoft.com/office/drawing/2014/main" id="{AE79E99F-83A4-EE4E-9BAB-1946BFD0A4A1}"/>
              </a:ext>
            </a:extLst>
          </p:cNvPr>
          <p:cNvSpPr/>
          <p:nvPr/>
        </p:nvSpPr>
        <p:spPr>
          <a:xfrm>
            <a:off x="5290176" y="2341229"/>
            <a:ext cx="2097870" cy="534469"/>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9" name="Oval 48">
            <a:extLst>
              <a:ext uri="{FF2B5EF4-FFF2-40B4-BE49-F238E27FC236}">
                <a16:creationId xmlns:a16="http://schemas.microsoft.com/office/drawing/2014/main" id="{2AA4BE2E-C7FD-E34F-9626-C89B0B4F43FB}"/>
              </a:ext>
            </a:extLst>
          </p:cNvPr>
          <p:cNvSpPr/>
          <p:nvPr/>
        </p:nvSpPr>
        <p:spPr>
          <a:xfrm>
            <a:off x="4386800" y="3148706"/>
            <a:ext cx="2097870" cy="1560711"/>
          </a:xfrm>
          <a:prstGeom prst="ellipse">
            <a:avLst/>
          </a:prstGeom>
          <a:noFill/>
          <a:ln w="31750">
            <a:solidFill>
              <a:srgbClr val="CD000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0" name="Line 25">
            <a:extLst>
              <a:ext uri="{FF2B5EF4-FFF2-40B4-BE49-F238E27FC236}">
                <a16:creationId xmlns:a16="http://schemas.microsoft.com/office/drawing/2014/main" id="{F10F9304-7E0A-6542-A023-9D119B25A076}"/>
              </a:ext>
            </a:extLst>
          </p:cNvPr>
          <p:cNvSpPr>
            <a:spLocks noChangeShapeType="1"/>
          </p:cNvSpPr>
          <p:nvPr/>
        </p:nvSpPr>
        <p:spPr bwMode="auto">
          <a:xfrm flipH="1" flipV="1">
            <a:off x="5915202" y="3972404"/>
            <a:ext cx="3113157" cy="1285397"/>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1" name="Text Box 24">
            <a:extLst>
              <a:ext uri="{FF2B5EF4-FFF2-40B4-BE49-F238E27FC236}">
                <a16:creationId xmlns:a16="http://schemas.microsoft.com/office/drawing/2014/main" id="{E81BCD01-79B1-A943-81E4-83B20B558C90}"/>
              </a:ext>
            </a:extLst>
          </p:cNvPr>
          <p:cNvSpPr txBox="1">
            <a:spLocks noChangeArrowheads="1"/>
          </p:cNvSpPr>
          <p:nvPr/>
        </p:nvSpPr>
        <p:spPr bwMode="auto">
          <a:xfrm>
            <a:off x="8032927" y="4969559"/>
            <a:ext cx="2406650"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data to/from application layer</a:t>
            </a:r>
            <a:endParaRPr kumimoji="0" lang="en-US" sz="24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 name="Slide Number Placeholder 2">
            <a:extLst>
              <a:ext uri="{FF2B5EF4-FFF2-40B4-BE49-F238E27FC236}">
                <a16:creationId xmlns:a16="http://schemas.microsoft.com/office/drawing/2014/main" id="{43CF0894-FFF1-6D45-9D05-752E85B0BFC5}"/>
              </a:ext>
            </a:extLst>
          </p:cNvPr>
          <p:cNvSpPr>
            <a:spLocks noGrp="1"/>
          </p:cNvSpPr>
          <p:nvPr>
            <p:ph type="sldNum" sz="quarter" idx="4"/>
          </p:nvPr>
        </p:nvSpPr>
        <p:spPr>
          <a:xfrm>
            <a:off x="9219616" y="6443089"/>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lumMod val="50000"/>
                  </a:prstClr>
                </a:solidFill>
                <a:effectLst/>
                <a:uLnTx/>
                <a:uFillTx/>
                <a:latin typeface="Calibri" panose="020F0502020204030204"/>
                <a:ea typeface="+mn-ea"/>
                <a:cs typeface="+mn-cs"/>
              </a:rPr>
              <a:t>Transport Layer: 3-</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225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dissolve">
                                      <p:cBhvr>
                                        <p:cTn id="15" dur="500"/>
                                        <p:tgtEl>
                                          <p:spTgt spid="2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dissolve">
                                      <p:cBhvr>
                                        <p:cTn id="18" dur="500"/>
                                        <p:tgtEl>
                                          <p:spTgt spid="44"/>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dissolve">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dissolve">
                                      <p:cBhvr>
                                        <p:cTn id="26" dur="500"/>
                                        <p:tgtEl>
                                          <p:spTgt spid="4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dissolve">
                                      <p:cBhvr>
                                        <p:cTn id="29" dur="500"/>
                                        <p:tgtEl>
                                          <p:spTgt spid="5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dissolve">
                                      <p:cBhvr>
                                        <p:cTn id="32" dur="500"/>
                                        <p:tgtEl>
                                          <p:spTgt spid="5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dissolve">
                                      <p:cBhvr>
                                        <p:cTn id="3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5" grpId="0" animBg="1"/>
      <p:bldP spid="26" grpId="0" animBg="1"/>
      <p:bldP spid="27" grpId="0" animBg="1"/>
      <p:bldP spid="48" grpId="0" animBg="1"/>
      <p:bldP spid="49" grpId="0" animBg="1"/>
      <p:bldP spid="50" grpId="0" animBg="1"/>
      <p:bldP spid="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overview  </a:t>
            </a:r>
            <a:r>
              <a:rPr lang="en-US" sz="3200" b="0" dirty="0"/>
              <a:t>RFCs: 793,1122, 2018, 5681, 7323</a:t>
            </a:r>
            <a:endParaRPr lang="en-US" sz="4400" b="0" dirty="0"/>
          </a:p>
        </p:txBody>
      </p:sp>
      <p:sp>
        <p:nvSpPr>
          <p:cNvPr id="70" name="Rectangle 3">
            <a:extLst>
              <a:ext uri="{FF2B5EF4-FFF2-40B4-BE49-F238E27FC236}">
                <a16:creationId xmlns:a16="http://schemas.microsoft.com/office/drawing/2014/main" id="{BE7365D6-3297-0A41-9B2B-91B801F95815}"/>
              </a:ext>
            </a:extLst>
          </p:cNvPr>
          <p:cNvSpPr txBox="1">
            <a:spLocks noChangeArrowheads="1"/>
          </p:cNvSpPr>
          <p:nvPr/>
        </p:nvSpPr>
        <p:spPr>
          <a:xfrm>
            <a:off x="5949863" y="1322613"/>
            <a:ext cx="6012953" cy="55353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cumulative ACKs</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pipelining:</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rPr>
              <a:t>TCP congestion and flow control set window size</a:t>
            </a:r>
            <a:endParaRPr kumimoji="0" lang="en-US" altLang="en-US" sz="2800" b="0" i="1"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endParaRP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connection-oriented: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handshaking (exchange of control messages) initializes sender, receiver state before data exchange</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controlled:</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will not overwhelm receiver</a:t>
            </a:r>
          </a:p>
        </p:txBody>
      </p:sp>
      <p:sp>
        <p:nvSpPr>
          <p:cNvPr id="71" name="Rectangle 4">
            <a:extLst>
              <a:ext uri="{FF2B5EF4-FFF2-40B4-BE49-F238E27FC236}">
                <a16:creationId xmlns:a16="http://schemas.microsoft.com/office/drawing/2014/main" id="{B36C086D-3E3E-F04F-BB50-EE7FE6F1A87A}"/>
              </a:ext>
            </a:extLst>
          </p:cNvPr>
          <p:cNvSpPr txBox="1">
            <a:spLocks noChangeArrowheads="1"/>
          </p:cNvSpPr>
          <p:nvPr/>
        </p:nvSpPr>
        <p:spPr>
          <a:xfrm>
            <a:off x="687960" y="1322613"/>
            <a:ext cx="538298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point-to-point</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 sender, one receiver</a:t>
            </a:r>
            <a:r>
              <a:rPr kumimoji="0" lang="en-US" altLang="en-US" sz="2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byte </a:t>
            </a:r>
            <a:r>
              <a:rPr kumimoji="0" lang="en-US" altLang="en-US" sz="3200" b="0" i="1" u="none" strike="noStrike" kern="1200" cap="none" spc="0" normalizeH="0" baseline="0" noProof="0" dirty="0" smtClean="0">
                <a:ln>
                  <a:noFill/>
                </a:ln>
                <a:solidFill>
                  <a:srgbClr val="C00000"/>
                </a:solidFill>
                <a:effectLst/>
                <a:uLnTx/>
                <a:uFillTx/>
                <a:latin typeface="Calibri" panose="020F0502020204030204"/>
                <a:ea typeface="ＭＳ Ｐゴシック" panose="020B0600070205080204" pitchFamily="34" charset="-128"/>
                <a:cs typeface="+mn-cs"/>
              </a:rPr>
              <a:t>stream</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a:ea typeface="+mn-ea"/>
                <a:cs typeface="+mn-cs"/>
              </a:rPr>
              <a:t>full duplex data:</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bi-directional data flow in same connection</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MSS: maximum segment size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 name="Slide Number Placeholder 2">
            <a:extLst>
              <a:ext uri="{FF2B5EF4-FFF2-40B4-BE49-F238E27FC236}">
                <a16:creationId xmlns:a16="http://schemas.microsoft.com/office/drawing/2014/main" id="{D9F10C56-26D5-5C45-B097-EE8A46539976}"/>
              </a:ext>
            </a:extLst>
          </p:cNvPr>
          <p:cNvSpPr>
            <a:spLocks noGrp="1"/>
          </p:cNvSpPr>
          <p:nvPr>
            <p:ph type="sldNum" sz="quarter" idx="4"/>
          </p:nvPr>
        </p:nvSpPr>
        <p:spPr>
          <a:xfrm>
            <a:off x="9219616" y="6443089"/>
            <a:ext cx="2743200" cy="365125"/>
          </a:xfrm>
        </p:spPr>
        <p:txBody>
          <a:bodyPr/>
          <a:lstStyle/>
          <a:p>
            <a:r>
              <a:rPr lang="en-US"/>
              <a:t>Transport Layer: 3-</a:t>
            </a:r>
            <a:fld id="{C4204591-24BD-A542-B9D5-F8D8A88D2FEE}" type="slidenum">
              <a:rPr lang="en-US" smtClean="0"/>
              <a:pPr/>
              <a:t>9</a:t>
            </a:fld>
            <a:endParaRPr lang="en-US" dirty="0"/>
          </a:p>
        </p:txBody>
      </p:sp>
    </p:spTree>
    <p:extLst>
      <p:ext uri="{BB962C8B-B14F-4D97-AF65-F5344CB8AC3E}">
        <p14:creationId xmlns:p14="http://schemas.microsoft.com/office/powerpoint/2010/main" val="1555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9144</TotalTime>
  <Words>4083</Words>
  <Application>Microsoft Office PowerPoint</Application>
  <PresentationFormat>Widescreen</PresentationFormat>
  <Paragraphs>694</Paragraphs>
  <Slides>27</Slides>
  <Notes>27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27</vt:i4>
      </vt:variant>
    </vt:vector>
  </HeadingPairs>
  <TitlesOfParts>
    <vt:vector size="41" baseType="lpstr">
      <vt:lpstr>MS PGothic</vt:lpstr>
      <vt:lpstr>MS PGothic</vt:lpstr>
      <vt:lpstr>Arial</vt:lpstr>
      <vt:lpstr>Arial Narrow</vt:lpstr>
      <vt:lpstr>Calibri</vt:lpstr>
      <vt:lpstr>Calibri Light</vt:lpstr>
      <vt:lpstr>Courier</vt:lpstr>
      <vt:lpstr>Courier New</vt:lpstr>
      <vt:lpstr>Gill Sans MT</vt:lpstr>
      <vt:lpstr>Symbol</vt:lpstr>
      <vt:lpstr>Tahoma</vt:lpstr>
      <vt:lpstr>Times New Roman</vt:lpstr>
      <vt:lpstr>Wingdings</vt:lpstr>
      <vt:lpstr>Office Theme</vt:lpstr>
      <vt:lpstr>PowerPoint Presentation</vt:lpstr>
      <vt:lpstr>Two principal Internet transport protocols</vt:lpstr>
      <vt:lpstr>UDP: User Datagram Protocol</vt:lpstr>
      <vt:lpstr>UDP: User Datagram Protocol</vt:lpstr>
      <vt:lpstr>UDP: Transport Layer Actions</vt:lpstr>
      <vt:lpstr>UDP: Transport Layer Actions</vt:lpstr>
      <vt:lpstr>UDP: Transport Layer Actions</vt:lpstr>
      <vt:lpstr>UDP segment header</vt:lpstr>
      <vt:lpstr>TCP: overview  RFCs: 793,1122, 2018, 5681, 7323</vt:lpstr>
      <vt:lpstr>TCP segment structure</vt:lpstr>
      <vt:lpstr>TCP sequence numbers, ACKs</vt:lpstr>
      <vt:lpstr>TCP sequence numbers, ACKs</vt:lpstr>
      <vt:lpstr>TCP round trip time, timeout</vt:lpstr>
      <vt:lpstr>TCP round trip time, timeout</vt:lpstr>
      <vt:lpstr>TCP round trip time, timeout</vt:lpstr>
      <vt:lpstr>TCP Sender (simplified)</vt:lpstr>
      <vt:lpstr>TCP sender (simplified)</vt:lpstr>
      <vt:lpstr>TCP Receiver: ACK generation [RFC 5681]</vt:lpstr>
      <vt:lpstr>TCP: retransmission scenarios</vt:lpstr>
      <vt:lpstr>TCP: retransmission scenarios</vt:lpstr>
      <vt:lpstr>TCP fast retransmit</vt:lpstr>
      <vt:lpstr>TCP flow control</vt:lpstr>
      <vt:lpstr>TCP flow control</vt:lpstr>
      <vt:lpstr>TCP flow control</vt:lpstr>
      <vt:lpstr>TCP flow control</vt:lpstr>
      <vt:lpstr>TCP flow control</vt:lpstr>
      <vt:lpstr>TCP flow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Massoud Hashemi</cp:lastModifiedBy>
  <cp:revision>411</cp:revision>
  <dcterms:created xsi:type="dcterms:W3CDTF">2020-01-18T07:24:59Z</dcterms:created>
  <dcterms:modified xsi:type="dcterms:W3CDTF">2023-11-26T11:12:01Z</dcterms:modified>
</cp:coreProperties>
</file>