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285" r:id="rId3"/>
    <p:sldId id="259" r:id="rId4"/>
    <p:sldId id="289" r:id="rId5"/>
    <p:sldId id="290" r:id="rId6"/>
    <p:sldId id="291" r:id="rId7"/>
    <p:sldId id="260" r:id="rId8"/>
    <p:sldId id="261" r:id="rId9"/>
    <p:sldId id="262" r:id="rId10"/>
    <p:sldId id="263" r:id="rId11"/>
    <p:sldId id="265" r:id="rId12"/>
    <p:sldId id="292" r:id="rId13"/>
    <p:sldId id="266" r:id="rId14"/>
    <p:sldId id="268" r:id="rId15"/>
    <p:sldId id="267" r:id="rId16"/>
    <p:sldId id="269" r:id="rId17"/>
    <p:sldId id="270" r:id="rId18"/>
    <p:sldId id="272" r:id="rId19"/>
    <p:sldId id="293" r:id="rId20"/>
    <p:sldId id="294" r:id="rId21"/>
    <p:sldId id="295" r:id="rId22"/>
    <p:sldId id="296" r:id="rId23"/>
    <p:sldId id="274" r:id="rId24"/>
    <p:sldId id="298" r:id="rId25"/>
    <p:sldId id="297" r:id="rId26"/>
    <p:sldId id="277" r:id="rId27"/>
    <p:sldId id="287" r:id="rId28"/>
    <p:sldId id="280" r:id="rId29"/>
    <p:sldId id="288" r:id="rId30"/>
    <p:sldId id="283" r:id="rId31"/>
    <p:sldId id="300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7398-1E71-41B0-9025-610DD990CE9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32A1-6E94-49D8-A92E-5E31ECF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9D7-A893-773E-D1CB-7747D887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42649-AC75-C595-0A63-0A16FD35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FAEC-313C-9935-800D-901B3E88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69B4-FA82-4187-B3EF-75E470112C9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7C-693D-3E1D-B1D4-6C7AD6D0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F17F-D37D-7818-5BC5-EACA3C33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BA4D-D006-6AF4-8994-9649D04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3E3F-DF35-9219-4E44-BB6B5611B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3DAF-6999-C3FF-7981-D6BCE6F7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336D-287A-4743-AA5A-C80BCA7753A6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326A-7B9D-8CED-B199-AF1E7A75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D5F7-61AE-C2F5-8F46-EFFC6476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DFEFA-C998-9F54-D510-E33FBAA7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6D285-1A9A-5C6D-F846-6E9E1AEE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AB07-3A39-C433-C2B2-4091A0A9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56E-03E7-4B2B-9F80-F382E8446B5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89FE-B498-ADB3-52BF-5890C597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3AE5-44AB-277C-5F02-49154022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C4BC-E904-D0EB-2856-916D0F6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68AB-F17C-9A13-3B87-A309E04C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46B1-718B-138C-A0BA-2A650D52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B097-8DF7-4E7F-93E7-D1622AB0435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4960-F11E-7F93-EC44-760CABE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D55B-EF22-FCEF-EC79-054FF5BC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511-211C-5914-1697-F71455B4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8339-C270-3CB3-EBCA-688CE52B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FEEC-4482-0FC7-5F7B-A8CE2DBD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EA7-63B1-440B-9360-E7767CD3CF1D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9861-A75B-A73D-EF35-D3624DD1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FF43-F146-C6F2-2491-7B3EEFE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55C-448C-49FC-3023-371C7544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77BA-FD05-DB03-AA36-B4168C5F4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B034-A6D2-4E57-CDAC-4787D29E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28C6-CD39-42E9-97CD-6F4F53CC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69A2-C2A7-443B-AAD2-C3A3CF4AD643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5570-1B77-4B86-C72F-7692CA3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59AE-5CCE-0696-B2C5-CA3323D3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4D28-48E3-B77E-3DDD-833E0C3F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B046-F256-CF59-03DA-1CFCB15B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202A-B64B-8F23-31D4-56245D95E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A6FBA-910E-7FA2-E648-AEB903C9C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F2896-0436-CA94-110E-5C29A7700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9547F-68B8-CD00-5FF2-433CCA79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241D-31C5-4361-9739-ADC36BA514F1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6C5E-975F-15FD-6270-CDBA409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809DE-6E61-1F0A-C8C9-F3227442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8A4-704A-8DA7-1974-C95544F0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82FF-572A-095E-A00D-CC9532F8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C2D2-E36D-4C53-AC29-61D99E248B9E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EA4A6-559F-3E38-83F6-B96A560A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78CBB-3331-EA0D-9A97-AF1217F3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F9C62-73BD-7457-28A7-8369F7EB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1E4B-E07C-48E9-B12B-916BC9DF4281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5B59F-B333-9630-B9C0-C0451D2D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FFDC-52EF-288F-A08C-8051DC6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F346-35F2-AE49-2DD5-85756EF6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7C68-5A1C-A7A1-9A35-DA0A48FE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065A9-4CCE-4F67-3C5B-A429BAE3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A7F6F-1AD2-DA71-92F2-550FD43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CE-77EB-4777-8823-B2AE7FC218CD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562A-1424-47FD-E079-29B6466D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D9EC-6FA0-16BD-FF90-00FDA7F9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B8B8-39F7-E195-DE35-4D141EE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F9226-2923-9A25-ED6A-295E3F02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8177-D1BF-339B-24F9-C73965BB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1719-8B58-E3F7-99A8-317F136D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13F1-B054-401D-84F9-76A66382E0DE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CB1C-FDCB-F6BA-E779-BBF80348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0FD8-BF04-A4AD-932F-B414B6B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E32CD-0A62-E682-7EC8-40089847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83B4-E591-C23F-CA57-0014250A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7452-AA3E-A56F-DE5D-D5ADFCC8E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AA4E-01A9-4043-AF12-6078D0DA7E19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C146-BC8D-6826-0767-1E469E770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FE09-E6D4-911D-9CD0-C3F9A3D6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CD33-206F-4CD4-A6FF-598C82E1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5F9E-73DA-2BB1-A4D8-A5849C9D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7387"/>
            <a:ext cx="9144000" cy="1322575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Ubiquitous computing in sports:</a:t>
            </a:r>
            <a:b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 review and analysis</a:t>
            </a:r>
            <a:endParaRPr 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162A3-FA89-6B6B-24DE-C7F234887B53}"/>
              </a:ext>
            </a:extLst>
          </p:cNvPr>
          <p:cNvSpPr txBox="1"/>
          <p:nvPr/>
        </p:nvSpPr>
        <p:spPr>
          <a:xfrm>
            <a:off x="4334435" y="4509248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ea typeface="Lato" panose="020F0502020204030203" pitchFamily="34" charset="0"/>
                <a:cs typeface="Lato" panose="020F0502020204030203" pitchFamily="34" charset="0"/>
              </a:rPr>
              <a:t>Sepehr Ebadi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ea typeface="Lato" panose="020F0502020204030203" pitchFamily="34" charset="0"/>
                <a:cs typeface="Lato" panose="020F0502020204030203" pitchFamily="34" charset="0"/>
              </a:rPr>
              <a:t>Semester 4011 – Dr.Manshaei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A00C-F854-E4C7-617F-366D7DFB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4317-3E46-5BE8-8D7F-E75EA4FC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Motion detection sensors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AB5F-8710-98AE-0C97-3FD7EFA7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devices may be small in weight and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Measured data transmitted using wireless technologies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Popular application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irtual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425D0-579C-86C1-3A6D-1799C4A3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4E37-2778-0FDA-B22A-96A01C7D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Physiological monitoring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359C-DD1F-2B7C-004A-18BB5E41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has been a large influx of new devices that allow monitoring of a variety of physiological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systems vary in their degree of complexity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1B2D6-6DF9-886C-5AC4-D8860B73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A23B-BF3C-34CA-FBE4-ED916B17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Physiological monitoring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E312-87AE-A314-6EE4-C5E4D0F9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XC2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represents a simple system that allows integration of an accelerometer in combination with a heart rate monitor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advantages of such systems are their relatively low cost and fast provision of supplementary information to coaches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disadvantage lies in the fact that they tend to accumulate a large amount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cannot be considered as pervasive computing type systems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next level of complexity is represented by systems that provide analysis of the collected information rather than passing the sensor data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3ADE-E7BD-3F01-DF7F-9650A079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3C5D-DA6F-D393-8B68-92729F0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3F23-2B1E-6F1C-D66B-9A98BA33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technologies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Devices and protocols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0797A-E46C-CB79-68D8-D0C0AC4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B9D8-779D-CA00-9737-03ABAF2A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Devices and protocols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0B096-AF80-BDE5-4C80-87922E8B6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5472"/>
            <a:ext cx="10515600" cy="289164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546A-5894-606B-7863-67A25CF1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6B5-057A-E346-FD83-07B2B1C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Devices and protocols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5215-321A-CD85-993F-16D80B83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Client: Mobile phones, personal digital assistants (PDAs) and smartphones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 data via short-range protocols from the sensors, 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these data and/or to send them to other computing devices such as an internet server via GPRS, a packet-oriented mobile data service, universal</a:t>
            </a: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telecommunication system (UMTS) or, if available, also wireless local area network (WLAN)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1C80-4DDA-6491-4D37-78C7F8F4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CB61-C675-BD11-ADFC-0E3BFBE8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86D5-BCFE-BCCB-F210-68BE8ED7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devices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Microprocessors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PDAs, PCs and servers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C4F6-762C-49BC-5D51-F92C9156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5AF1-C6BA-AAFD-7A46-9F05BCA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Microprocessors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94B5-A086-6560-9E29-B1FBAD56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such device is to be mounted on a piece of equipment there is a further requirement that the device needs to be minimised in terms of size and needs to be easily used in outdoor environment in different geographic locations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Full-scale computer is not currently an option and instead microprocessors are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11808-5176-273A-72AE-FB36A2CF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FC2A-40A9-F3A6-C6BB-DF583B09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08F2-2F91-CFC1-91E9-1B9C4646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Analysis systems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Coaching and training systems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Decision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Leisure and entertainment systems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044B-FD76-7CD6-0B2E-EF2864D2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5829-A904-FC11-5272-4776C2F6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2830-77F7-ECC2-DA81-54DFF82D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computerised match analysis systems like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Amisco Pro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ProZone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TRACAB Image Tracking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 Salvo et al. (2006) provide a large-scale study on the motion characteristics of top class soccer players, during match play, according to playing position using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Amisco Pro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137AF-A324-70E4-BCC0-1740D16B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3A6C-8ACC-E2E0-5564-E11F92E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E3D0-2A6D-AA08-DF1E-4352E3DE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Overview of new technological developments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Communication technologies</a:t>
            </a:r>
            <a:endParaRPr lang="en-US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Data processing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State of the 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Future directions and conclusion</a:t>
            </a:r>
            <a:endParaRPr lang="en-US" sz="5400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4F250-1CF2-DEBB-994F-D438BEBB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685-6A4A-6D92-F09B-C862B530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3C15-40C7-B777-8D03-4C3537D8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Rampinini, Coutts, Castagna, Sassi, and Impellizzeri (2007) examined the influence of the opposing team, seasonal variations and the influence of first half activity on match performance in top-level soccer players.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Physical performance measures were collected using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match analysis system from 20 professional soccer players from the same team and their opponents during a season.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Suggesting that reference team was influenced by the activity profile of the opponent teams.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ED28F-92A9-C1D5-EB29-9247FFC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C6C6-C9A0-904B-19AE-8E8E8252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8FCC-3818-3395-7591-6797BDCB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Shah, Chokalingam, Paluri, Pradeep, and Raman (2007) propose a technique to classify automatically tennis strokes efficiently under varying circumstances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use the geometrical information of the player to classify the strokes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6AB5-0B42-39C7-2468-FB1AF53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FD9-8A72-D5F4-D752-174E29FB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67E2-E75D-7A85-8E3D-B93D416B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a misplaced belief that pervasive computing systems have the simple purpose to acquire and archive data collected by a variety of sensors.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fact the new-generation pervasive computing systems deal directly with the solution of the problem rather than with the provision of appropriate data, such systems could be called problem-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ED456-9F34-5ADD-15E9-B6ABEEB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7DD5-1E39-93E5-FFF8-8FEEDD07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Coaching and training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2261-821A-B67B-38F4-A76AB6F2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Baca and Kornfeind (2006) present four feedback systems to be used in training, which provide coaches and athletes with performance data shortly after motion execution.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Hey and Carter (2005) developed a novel and very promising system for tennis training that utilises the advantages of pervasive computing to allow solitary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30D56-F49A-71F6-2DA9-6EBE189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B47-2B73-99C6-81E2-2E1AB1B0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Coaching and training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B7B0-4027-1282-05D7-0B12B308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Collins and Anderson (2004) report on a system for monitoring performance data in rowing.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PDA captures the data from sensors mounted on the rowing boat and transmits it to the laptop of the coach, who may give immediate feedback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3D781-3663-9F3D-91A0-EFE38EE7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14" y="3675529"/>
            <a:ext cx="7664824" cy="26808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D7C9-54B6-6ACB-3226-7EF9D25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811F-A46E-BB78-6B5D-364FB140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Coaching and training systems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A1B3-4EE4-6438-98F3-D39F7D67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Michahelles and Schiele (2005) present an application of wearable sensors in downhill skiing.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Walsh, Martinez, and Barrett (2006) propose an approach of that kind in team sports.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players of a team competing in the Irish sport of hurling are equipped with a wireless sensor helmet utilising various embedded sensors to acquire the player’s physiological parameters and also to measure the severity of head impacts.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information from all players is transmitted wirelessly to a laptop on the sideline.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Coaches viewing this information on a laptop can give adequate instructions; doctors make critical decisions on the player’s safety.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AE76-A346-1A6D-C015-E31BAB71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5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4FE6-8DDD-5214-495D-411E28A1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systems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DA5D-1903-E135-3CC6-AD735768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particular aspect when evaluating sporting activities is the compliance with their rules.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Hawk-Eye system used in deciding whether a ball in tennis is out or not is a typical example for such a rule enforcing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 (2005, 2008) presents a system used in taekwondo competitions.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system requires force sensors to be inserted into the body protectors worn by the athletes.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Judges are assisted in deciding whether a hit was a scoring point or not.</a:t>
            </a:r>
          </a:p>
          <a:p>
            <a:r>
              <a:rPr lang="en-US" dirty="0"/>
              <a:t>Such systems may be able to provide limited help or advice but the decision ultimately lies with the user.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02795-C0BA-47E6-5C10-D7754F86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3A6C-8ACC-E2E0-5564-E11F92E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E3D0-2A6D-AA08-DF1E-4352E3DE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Overview of new technological developments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Communication technologies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 processing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E100-7C0F-CE82-E582-7F99C9FE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5B5F-4553-8F81-6814-E9438761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 of the art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35F7-0F05-454E-9C86-48C1CAB8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pervasive use of computers in applied sports science is accepted and expected</a:t>
            </a: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last decade of the twentieth century was characterized by a mass use of computers in terms of record keeping and data processing by all support staff – from coaches to psychologists and physiotherapists.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0193-B8CB-9AD7-1047-FF35ADAE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3A6C-8ACC-E2E0-5564-E11F92E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E3D0-2A6D-AA08-DF1E-4352E3DE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Overview of new technological developments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Communication technologies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 processing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sz="5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C035-B591-6A1B-EF05-A27F8469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DF7A-4EE4-C221-A75A-FE1187DF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5984-46B9-4075-CF83-AFD6DCA1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Inspiration of ubiquitous computing late eighties came in the PARC Xerox laboratories.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Mark Weiser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Realised that technology is still lagging behind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Prevents the fulfilment of their inspirational ideas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initial focus was placed on hardware developments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A97D-13F0-78CD-F8E5-32F8686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9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CF0E-D9C4-4945-1579-D2882C91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directions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09EA-DEDC-0288-61AB-648DDA72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discussion in this work, it is clear that the technological progress in sport in general and pervasive computing in particular has been tremendous.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sensor, transmitters and antennas to computer platforms the components have become smaller, more durable, highly accurate and reliable.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Virtually every aspect in athletes’ performance and preparation could be dissected analysed and improved.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8FCF-F4BE-71F1-F0BA-BF7CA780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2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7E9B-3396-69BF-CEB5-F8898A67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A10E-F094-C0E5-6A5D-872EF936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believe that the emphasis in the future developments will shift to development of intelligent systems that could not only analyse the data but suggests strategies and interventions.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5FC5-DC99-4A41-0DA4-08ECAA43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C5C3-1A86-4C3A-F937-1ED02F67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Thank you for your attention</a:t>
            </a:r>
            <a:endParaRPr lang="en-US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8A54-305A-2D10-3D62-30CC7FE7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eel free to contact me via email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</a:t>
            </a:r>
            <a:r>
              <a:rPr lang="en-US" sz="28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.ebadi@ec.iut.ac.ir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E33C-28EB-9DC0-C5C4-1544DD25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25FA-4DCF-D594-DD5D-24325A9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5BC6-140B-4627-714A-4C72171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processing may thus be integrated into everyday objects without even making the user aware of the hardware behind it.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extension of computing devices into everyday lives has become termed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‘‘Ubiquitous Computing’’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1E05-0E5B-8179-E290-36734027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A597-6161-CE22-7DB0-5115103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47E7-663B-C13D-6E1E-E7976E8A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sport, these ubiquitous computing technologies are utilised to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Acquire, analyse and present performance data without affecting the athletes during training and competitions.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ttached to the athlete’s body/sports equipment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mbedded in the environment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latin typeface="AdvP8585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CBC302-D2C0-7ED4-C466-0B56EDA6F992}"/>
              </a:ext>
            </a:extLst>
          </p:cNvPr>
          <p:cNvSpPr/>
          <p:nvPr/>
        </p:nvSpPr>
        <p:spPr>
          <a:xfrm>
            <a:off x="3937571" y="5514401"/>
            <a:ext cx="1065853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19CBEC-EE12-FBA9-AC39-B681A63D39D2}"/>
              </a:ext>
            </a:extLst>
          </p:cNvPr>
          <p:cNvSpPr/>
          <p:nvPr/>
        </p:nvSpPr>
        <p:spPr>
          <a:xfrm>
            <a:off x="1969670" y="5257488"/>
            <a:ext cx="1680883" cy="8695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sensors acquire the relevant performance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CC459-DF99-3EEB-E494-BB5E39048C2F}"/>
              </a:ext>
            </a:extLst>
          </p:cNvPr>
          <p:cNvSpPr/>
          <p:nvPr/>
        </p:nvSpPr>
        <p:spPr>
          <a:xfrm>
            <a:off x="5255558" y="5247909"/>
            <a:ext cx="1680883" cy="8695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digitised signals are then transmitted to a mobile client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4A5137-FE9D-481D-F26F-985C0F6FFB5A}"/>
              </a:ext>
            </a:extLst>
          </p:cNvPr>
          <p:cNvSpPr/>
          <p:nvPr/>
        </p:nvSpPr>
        <p:spPr>
          <a:xfrm>
            <a:off x="7223459" y="5489956"/>
            <a:ext cx="1065853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51CF34-6FA6-30C2-E08E-49E05401E7CA}"/>
              </a:ext>
            </a:extLst>
          </p:cNvPr>
          <p:cNvSpPr/>
          <p:nvPr/>
        </p:nvSpPr>
        <p:spPr>
          <a:xfrm>
            <a:off x="8541446" y="5247909"/>
            <a:ext cx="1680883" cy="8695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sent to an internet</a:t>
            </a:r>
          </a:p>
          <a:p>
            <a:pPr algn="ctr"/>
            <a:r>
              <a:rPr lang="en-US" sz="1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D4EB8-D2C3-D0AE-37BD-AD43EB61D096}"/>
              </a:ext>
            </a:extLst>
          </p:cNvPr>
          <p:cNvSpPr txBox="1"/>
          <p:nvPr/>
        </p:nvSpPr>
        <p:spPr>
          <a:xfrm>
            <a:off x="3689305" y="4779812"/>
            <a:ext cx="1508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Short-range protocols(Bluetooth)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73B13-1C67-FDDA-8D0C-E023A25012EC}"/>
              </a:ext>
            </a:extLst>
          </p:cNvPr>
          <p:cNvSpPr txBox="1"/>
          <p:nvPr/>
        </p:nvSpPr>
        <p:spPr>
          <a:xfrm>
            <a:off x="6602179" y="4779812"/>
            <a:ext cx="2308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GPRS, a packet-oriented mobile data service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03CE59-B69B-29AF-0121-46C4DB46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399-2138-6898-F4A9-D83D7DF3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CCA7-6E12-5332-4F16-F089ED71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ain new developments categories: </a:t>
            </a:r>
          </a:p>
          <a:p>
            <a:pPr marL="0" indent="0">
              <a:buNone/>
            </a:pP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Technological developments in miniaturization of the devices and increasing their ability to transmit data at considerable distances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algorithms for fast and/or accurate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0688-355F-66FE-2D8D-92A1D435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6995-CE24-356E-AD4C-2ED9FD5E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1195-2DE9-CACF-3A26-4084FC79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new technological developments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Position detection sensors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Motion detection sensors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Equipment monitoring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Physiological monitoring</a:t>
            </a:r>
          </a:p>
          <a:p>
            <a:pPr marL="457200" lvl="1" indent="0">
              <a:buNone/>
            </a:pPr>
            <a:endParaRPr lang="en-US" sz="2800" b="0" i="0" u="none" strike="noStrike" baseline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075B6-BF40-92C9-A762-C6D92385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A396-CF39-A9F2-2FBE-F4F683E3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839C-CDB1-8CDF-CCE5-2AB8A078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Variety of different sensor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Force, Torque, Pressure, Acceleration, Velocity and Position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Depending on the application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ounted on parts of the sport equipment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Directly attached to the subject’s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96FB8-6440-6A6D-DBD6-C57A9635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E338-7521-98B5-3F84-0331F977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Position detection sensors</a:t>
            </a:r>
            <a:br>
              <a:rPr lang="en-US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922-0150-2F1C-D73F-04034FF2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GPS-based systems are well suited for the determination of position in sports 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GPS cheaper and easier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Differential GPS (dGPS) more accurate</a:t>
            </a:r>
            <a:endParaRPr lang="fa-I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techniques may only be used outdoors in good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BDAED-0F99-8D17-AC20-C5C614A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CD33-206F-4CD4-A6FF-598C82E18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1448</Words>
  <Application>Microsoft Office PowerPoint</Application>
  <PresentationFormat>Widescreen</PresentationFormat>
  <Paragraphs>201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AdvP8585</vt:lpstr>
      <vt:lpstr>Arial</vt:lpstr>
      <vt:lpstr>Calibri</vt:lpstr>
      <vt:lpstr>Calibri Light</vt:lpstr>
      <vt:lpstr>Comic Sans MS</vt:lpstr>
      <vt:lpstr>Lato</vt:lpstr>
      <vt:lpstr>Wingdings</vt:lpstr>
      <vt:lpstr>Office Theme</vt:lpstr>
      <vt:lpstr>Ubiquitous computing in sports:  A review and analysis</vt:lpstr>
      <vt:lpstr>Outline</vt:lpstr>
      <vt:lpstr>Introduction</vt:lpstr>
      <vt:lpstr>Introduction</vt:lpstr>
      <vt:lpstr>Introduction</vt:lpstr>
      <vt:lpstr>Introduction</vt:lpstr>
      <vt:lpstr>Outline</vt:lpstr>
      <vt:lpstr>Sensors</vt:lpstr>
      <vt:lpstr> Position detection sensors </vt:lpstr>
      <vt:lpstr> Motion detection sensors </vt:lpstr>
      <vt:lpstr> Physiological monitoring </vt:lpstr>
      <vt:lpstr> Physiological monitoring </vt:lpstr>
      <vt:lpstr>Outline</vt:lpstr>
      <vt:lpstr> Devices and protocols </vt:lpstr>
      <vt:lpstr> Devices and protocols </vt:lpstr>
      <vt:lpstr>Outline</vt:lpstr>
      <vt:lpstr>Microprocessors</vt:lpstr>
      <vt:lpstr>Outline</vt:lpstr>
      <vt:lpstr> Analysis systems </vt:lpstr>
      <vt:lpstr> Analysis systems </vt:lpstr>
      <vt:lpstr> Analysis systems </vt:lpstr>
      <vt:lpstr> Analysis systems </vt:lpstr>
      <vt:lpstr> Coaching and training systems </vt:lpstr>
      <vt:lpstr> Coaching and training systems </vt:lpstr>
      <vt:lpstr> Coaching and training systems </vt:lpstr>
      <vt:lpstr> Decision systems </vt:lpstr>
      <vt:lpstr>Outline</vt:lpstr>
      <vt:lpstr> State of the art </vt:lpstr>
      <vt:lpstr>Outline</vt:lpstr>
      <vt:lpstr> Future directions </vt:lpstr>
      <vt:lpstr> Conclusion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computing in sports:  A review and analysis</dc:title>
  <dc:creator>Sepehr Ebadi</dc:creator>
  <cp:lastModifiedBy>Sepehr Ebadi</cp:lastModifiedBy>
  <cp:revision>5</cp:revision>
  <dcterms:created xsi:type="dcterms:W3CDTF">2022-12-15T16:18:12Z</dcterms:created>
  <dcterms:modified xsi:type="dcterms:W3CDTF">2022-12-16T21:26:05Z</dcterms:modified>
</cp:coreProperties>
</file>