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19"/>
  </p:notesMasterIdLst>
  <p:sldIdLst>
    <p:sldId id="256" r:id="rId2"/>
    <p:sldId id="257" r:id="rId3"/>
    <p:sldId id="258" r:id="rId4"/>
    <p:sldId id="259" r:id="rId5"/>
    <p:sldId id="260" r:id="rId6"/>
    <p:sldId id="261" r:id="rId7"/>
    <p:sldId id="263" r:id="rId8"/>
    <p:sldId id="265" r:id="rId9"/>
    <p:sldId id="264" r:id="rId10"/>
    <p:sldId id="262" r:id="rId11"/>
    <p:sldId id="266" r:id="rId12"/>
    <p:sldId id="273" r:id="rId13"/>
    <p:sldId id="276" r:id="rId14"/>
    <p:sldId id="269" r:id="rId15"/>
    <p:sldId id="274" r:id="rId16"/>
    <p:sldId id="277" r:id="rId17"/>
    <p:sldId id="27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2B94656-A77B-44CE-8150-47ABB83A1903}" type="datetimeFigureOut">
              <a:rPr lang="en-IN" smtClean="0"/>
              <a:t>30-05-2023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27AFE75-BD66-4D2D-B1AC-93E7F331607B}" type="slidenum">
              <a:rPr lang="en-IN" smtClean="0"/>
              <a:t>‹#›</a:t>
            </a:fld>
            <a:endParaRPr lang="en-IN"/>
          </a:p>
        </p:txBody>
      </p:sp>
    </p:spTree>
    <p:extLst>
      <p:ext uri="{BB962C8B-B14F-4D97-AF65-F5344CB8AC3E}">
        <p14:creationId xmlns:p14="http://schemas.microsoft.com/office/powerpoint/2010/main" val="334613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875-2246-4978-8282-FBB248C4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7CD15D-BA15-4C49-B3EF-762A3BEC1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202086-2561-4EEB-B165-F8C1820E254A}"/>
              </a:ext>
            </a:extLst>
          </p:cNvPr>
          <p:cNvSpPr>
            <a:spLocks noGrp="1"/>
          </p:cNvSpPr>
          <p:nvPr>
            <p:ph type="dt" sz="half" idx="10"/>
          </p:nvPr>
        </p:nvSpPr>
        <p:spPr/>
        <p:txBody>
          <a:bodyPr/>
          <a:lstStyle/>
          <a:p>
            <a:fld id="{6841BB81-13C6-43F6-842E-BE32FE3E5668}" type="datetime1">
              <a:rPr lang="en-US" smtClean="0"/>
              <a:t>5/30/2023</a:t>
            </a:fld>
            <a:endParaRPr lang="en-US"/>
          </a:p>
        </p:txBody>
      </p:sp>
      <p:sp>
        <p:nvSpPr>
          <p:cNvPr id="5" name="Footer Placeholder 4">
            <a:extLst>
              <a:ext uri="{FF2B5EF4-FFF2-40B4-BE49-F238E27FC236}">
                <a16:creationId xmlns:a16="http://schemas.microsoft.com/office/drawing/2014/main" id="{4380BB8B-5876-485C-A1EE-2B7E24BC3C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216041-53CD-451F-AA5E-A2D917E929D0}"/>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89144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DBC8-A609-47F4-9A38-1F3793FDCD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FCC3E4-8FCD-48C6-8BDE-30076095DB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5B1B3-63F7-43A2-AD90-1B6F4C8890A0}"/>
              </a:ext>
            </a:extLst>
          </p:cNvPr>
          <p:cNvSpPr>
            <a:spLocks noGrp="1"/>
          </p:cNvSpPr>
          <p:nvPr>
            <p:ph type="dt" sz="half" idx="10"/>
          </p:nvPr>
        </p:nvSpPr>
        <p:spPr/>
        <p:txBody>
          <a:bodyPr/>
          <a:lstStyle/>
          <a:p>
            <a:fld id="{2F074E8D-14C8-4078-9CEF-34D88DD8D4DD}" type="datetime1">
              <a:rPr lang="en-US" smtClean="0"/>
              <a:t>5/30/2023</a:t>
            </a:fld>
            <a:endParaRPr lang="en-US"/>
          </a:p>
        </p:txBody>
      </p:sp>
      <p:sp>
        <p:nvSpPr>
          <p:cNvPr id="5" name="Footer Placeholder 4">
            <a:extLst>
              <a:ext uri="{FF2B5EF4-FFF2-40B4-BE49-F238E27FC236}">
                <a16:creationId xmlns:a16="http://schemas.microsoft.com/office/drawing/2014/main" id="{A855C41D-D02D-4EC0-91AC-D952702ED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EBECB-0014-4CC2-9F96-647702E2D6D9}"/>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176114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2A315-3651-4201-B0F6-A60EAB518A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931BD-954B-44C5-8708-F77606439C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3D6B86-6DEE-41C4-BDA6-A1FF2C0E24A4}"/>
              </a:ext>
            </a:extLst>
          </p:cNvPr>
          <p:cNvSpPr>
            <a:spLocks noGrp="1"/>
          </p:cNvSpPr>
          <p:nvPr>
            <p:ph type="dt" sz="half" idx="10"/>
          </p:nvPr>
        </p:nvSpPr>
        <p:spPr/>
        <p:txBody>
          <a:bodyPr/>
          <a:lstStyle/>
          <a:p>
            <a:fld id="{54E56E49-F88B-4E30-88BF-5D905A4C10BC}" type="datetime1">
              <a:rPr lang="en-US" smtClean="0"/>
              <a:t>5/30/2023</a:t>
            </a:fld>
            <a:endParaRPr lang="en-US"/>
          </a:p>
        </p:txBody>
      </p:sp>
      <p:sp>
        <p:nvSpPr>
          <p:cNvPr id="5" name="Footer Placeholder 4">
            <a:extLst>
              <a:ext uri="{FF2B5EF4-FFF2-40B4-BE49-F238E27FC236}">
                <a16:creationId xmlns:a16="http://schemas.microsoft.com/office/drawing/2014/main" id="{2640576A-8531-43CE-9426-8CE12DCC8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FCE90-217C-4C24-A534-B5D7E6676526}"/>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466733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491FAA7-8C01-482B-8F99-D759AB5703E3}" type="datetime1">
              <a:rPr lang="en-US" smtClean="0"/>
              <a:t>5/30/2023</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extLst>
      <p:ext uri="{BB962C8B-B14F-4D97-AF65-F5344CB8AC3E}">
        <p14:creationId xmlns:p14="http://schemas.microsoft.com/office/powerpoint/2010/main" val="10155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A07C-C320-42AE-AAAB-752FC2119C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9D63FE-AE0F-445E-A523-C0F2265325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8CA5BB-212B-4401-99AE-95E4178CDEF0}"/>
              </a:ext>
            </a:extLst>
          </p:cNvPr>
          <p:cNvSpPr>
            <a:spLocks noGrp="1"/>
          </p:cNvSpPr>
          <p:nvPr>
            <p:ph type="dt" sz="half" idx="10"/>
          </p:nvPr>
        </p:nvSpPr>
        <p:spPr/>
        <p:txBody>
          <a:bodyPr/>
          <a:lstStyle/>
          <a:p>
            <a:fld id="{B0FCD339-0F46-4845-AAD3-47D79BC2E0B3}" type="datetime1">
              <a:rPr lang="en-US" smtClean="0"/>
              <a:t>5/30/2023</a:t>
            </a:fld>
            <a:endParaRPr lang="en-US"/>
          </a:p>
        </p:txBody>
      </p:sp>
      <p:sp>
        <p:nvSpPr>
          <p:cNvPr id="5" name="Footer Placeholder 4">
            <a:extLst>
              <a:ext uri="{FF2B5EF4-FFF2-40B4-BE49-F238E27FC236}">
                <a16:creationId xmlns:a16="http://schemas.microsoft.com/office/drawing/2014/main" id="{22FE45BE-402E-4D57-999C-84FEDC2932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6FC57-F0E7-4D85-A9B0-B1DEE6A6ACC1}"/>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46251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AC41-7ADB-465F-8F0F-DF7E95312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48E7F0-7CE9-495F-8A70-D27BF2E6A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1317E0-6EB0-4E30-ACBF-A6D7B51B64AC}"/>
              </a:ext>
            </a:extLst>
          </p:cNvPr>
          <p:cNvSpPr>
            <a:spLocks noGrp="1"/>
          </p:cNvSpPr>
          <p:nvPr>
            <p:ph type="dt" sz="half" idx="10"/>
          </p:nvPr>
        </p:nvSpPr>
        <p:spPr/>
        <p:txBody>
          <a:bodyPr/>
          <a:lstStyle/>
          <a:p>
            <a:fld id="{A74CC0FA-D4E0-4887-B081-388AB0791DEB}" type="datetime1">
              <a:rPr lang="en-US" smtClean="0"/>
              <a:t>5/30/2023</a:t>
            </a:fld>
            <a:endParaRPr lang="en-US"/>
          </a:p>
        </p:txBody>
      </p:sp>
      <p:sp>
        <p:nvSpPr>
          <p:cNvPr id="5" name="Footer Placeholder 4">
            <a:extLst>
              <a:ext uri="{FF2B5EF4-FFF2-40B4-BE49-F238E27FC236}">
                <a16:creationId xmlns:a16="http://schemas.microsoft.com/office/drawing/2014/main" id="{C9717BE2-65AF-40C1-92E6-31B316FC6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32912-159A-4EA4-9F9E-3481C6A1511C}"/>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112172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753F-93B4-471E-A81D-E1FE42C51E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943AF-5770-4D90-8B6B-CEEE21A5F7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66C91F-3C50-4E74-800C-011008BCCD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74363D-0EE4-42FE-914A-DF4EC3ED26FD}"/>
              </a:ext>
            </a:extLst>
          </p:cNvPr>
          <p:cNvSpPr>
            <a:spLocks noGrp="1"/>
          </p:cNvSpPr>
          <p:nvPr>
            <p:ph type="dt" sz="half" idx="10"/>
          </p:nvPr>
        </p:nvSpPr>
        <p:spPr/>
        <p:txBody>
          <a:bodyPr/>
          <a:lstStyle/>
          <a:p>
            <a:fld id="{26032B64-49D7-4936-9A84-B51273AE7607}" type="datetime1">
              <a:rPr lang="en-US" smtClean="0"/>
              <a:t>5/30/2023</a:t>
            </a:fld>
            <a:endParaRPr lang="en-US"/>
          </a:p>
        </p:txBody>
      </p:sp>
      <p:sp>
        <p:nvSpPr>
          <p:cNvPr id="6" name="Footer Placeholder 5">
            <a:extLst>
              <a:ext uri="{FF2B5EF4-FFF2-40B4-BE49-F238E27FC236}">
                <a16:creationId xmlns:a16="http://schemas.microsoft.com/office/drawing/2014/main" id="{7635459A-DEAE-47D2-9157-85D408DDCD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DF5046-BC1B-4951-8370-A23A8E6EFBD6}"/>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370000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C137-FC07-47A2-B8D5-1A8351F78E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6B250C-D2FF-453A-91CD-BB8BF2963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BFA28C-D8FF-4991-9278-200831D88B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7D342A-1D5E-4848-B206-58B0C9C5D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30264B-4421-4BB0-BAF7-1981359C94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DD6A35-981E-4CE4-BD92-652D83462A82}"/>
              </a:ext>
            </a:extLst>
          </p:cNvPr>
          <p:cNvSpPr>
            <a:spLocks noGrp="1"/>
          </p:cNvSpPr>
          <p:nvPr>
            <p:ph type="dt" sz="half" idx="10"/>
          </p:nvPr>
        </p:nvSpPr>
        <p:spPr/>
        <p:txBody>
          <a:bodyPr/>
          <a:lstStyle/>
          <a:p>
            <a:fld id="{F4CE78AA-7668-4BE8-A9D6-19CBBA20CEE1}" type="datetime1">
              <a:rPr lang="en-US" smtClean="0"/>
              <a:t>5/30/2023</a:t>
            </a:fld>
            <a:endParaRPr lang="en-US"/>
          </a:p>
        </p:txBody>
      </p:sp>
      <p:sp>
        <p:nvSpPr>
          <p:cNvPr id="8" name="Footer Placeholder 7">
            <a:extLst>
              <a:ext uri="{FF2B5EF4-FFF2-40B4-BE49-F238E27FC236}">
                <a16:creationId xmlns:a16="http://schemas.microsoft.com/office/drawing/2014/main" id="{8CCDC046-B353-4B06-9221-09DBF72289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52E689-9AE4-4FA0-8BA3-4DCE6693D3B6}"/>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307777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729C-54D1-4321-84A2-66A309FAF9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93C262-BBD0-4311-B6C5-C86560F7C057}"/>
              </a:ext>
            </a:extLst>
          </p:cNvPr>
          <p:cNvSpPr>
            <a:spLocks noGrp="1"/>
          </p:cNvSpPr>
          <p:nvPr>
            <p:ph type="dt" sz="half" idx="10"/>
          </p:nvPr>
        </p:nvSpPr>
        <p:spPr/>
        <p:txBody>
          <a:bodyPr/>
          <a:lstStyle/>
          <a:p>
            <a:fld id="{D11B706E-09E7-4EAD-9BE7-3BC3AFFD6DDD}" type="datetime1">
              <a:rPr lang="en-US" smtClean="0"/>
              <a:t>5/30/2023</a:t>
            </a:fld>
            <a:endParaRPr lang="en-US"/>
          </a:p>
        </p:txBody>
      </p:sp>
      <p:sp>
        <p:nvSpPr>
          <p:cNvPr id="4" name="Footer Placeholder 3">
            <a:extLst>
              <a:ext uri="{FF2B5EF4-FFF2-40B4-BE49-F238E27FC236}">
                <a16:creationId xmlns:a16="http://schemas.microsoft.com/office/drawing/2014/main" id="{41D27F7D-9F4A-4C8D-897C-30BE0E0DEF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AFA472-E738-49DB-A431-E81C6AFA597B}"/>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303518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08BD2-3D42-422B-9C85-CC020055E897}"/>
              </a:ext>
            </a:extLst>
          </p:cNvPr>
          <p:cNvSpPr>
            <a:spLocks noGrp="1"/>
          </p:cNvSpPr>
          <p:nvPr>
            <p:ph type="dt" sz="half" idx="10"/>
          </p:nvPr>
        </p:nvSpPr>
        <p:spPr/>
        <p:txBody>
          <a:bodyPr/>
          <a:lstStyle/>
          <a:p>
            <a:fld id="{E57E6827-8DFC-411E-8071-2188E03B6230}" type="datetime1">
              <a:rPr lang="en-US" smtClean="0"/>
              <a:t>5/30/2023</a:t>
            </a:fld>
            <a:endParaRPr lang="en-US"/>
          </a:p>
        </p:txBody>
      </p:sp>
      <p:sp>
        <p:nvSpPr>
          <p:cNvPr id="3" name="Footer Placeholder 2">
            <a:extLst>
              <a:ext uri="{FF2B5EF4-FFF2-40B4-BE49-F238E27FC236}">
                <a16:creationId xmlns:a16="http://schemas.microsoft.com/office/drawing/2014/main" id="{4B65C48F-7561-4B11-867F-75642443D8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158566-03AE-48EB-8DD2-90102038575D}"/>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28154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E646-9667-465B-82DB-84CD01C2C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A9CEE8-7CB8-4A2A-88D1-F1A60B829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E6681B-8CAF-4AFC-83D5-FBC9E4C2D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E35098-3F6F-4804-9FD7-EB8E78CA0F2F}"/>
              </a:ext>
            </a:extLst>
          </p:cNvPr>
          <p:cNvSpPr>
            <a:spLocks noGrp="1"/>
          </p:cNvSpPr>
          <p:nvPr>
            <p:ph type="dt" sz="half" idx="10"/>
          </p:nvPr>
        </p:nvSpPr>
        <p:spPr/>
        <p:txBody>
          <a:bodyPr/>
          <a:lstStyle/>
          <a:p>
            <a:fld id="{63A4DFBD-3DFA-4038-9BF5-4A1E02C7E884}" type="datetime1">
              <a:rPr lang="en-US" smtClean="0"/>
              <a:t>5/30/2023</a:t>
            </a:fld>
            <a:endParaRPr lang="en-US"/>
          </a:p>
        </p:txBody>
      </p:sp>
      <p:sp>
        <p:nvSpPr>
          <p:cNvPr id="6" name="Footer Placeholder 5">
            <a:extLst>
              <a:ext uri="{FF2B5EF4-FFF2-40B4-BE49-F238E27FC236}">
                <a16:creationId xmlns:a16="http://schemas.microsoft.com/office/drawing/2014/main" id="{1FD64357-E2FE-4659-A195-E173BCCA0D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D7DD49-99FF-4DBA-8A01-DB0BA37C5770}"/>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241655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7627-09E1-4736-82D7-9298E7465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7E6632-895D-4E99-A129-9ACF2BC9F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41FAD6-FAB8-4806-B081-5D9E39CC7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31D154-A371-40AE-829B-526066509577}"/>
              </a:ext>
            </a:extLst>
          </p:cNvPr>
          <p:cNvSpPr>
            <a:spLocks noGrp="1"/>
          </p:cNvSpPr>
          <p:nvPr>
            <p:ph type="dt" sz="half" idx="10"/>
          </p:nvPr>
        </p:nvSpPr>
        <p:spPr/>
        <p:txBody>
          <a:bodyPr/>
          <a:lstStyle/>
          <a:p>
            <a:fld id="{8B78B720-F9EC-43CF-A586-ABD9E566DDD6}" type="datetime1">
              <a:rPr lang="en-US" smtClean="0"/>
              <a:t>5/30/2023</a:t>
            </a:fld>
            <a:endParaRPr lang="en-US"/>
          </a:p>
        </p:txBody>
      </p:sp>
      <p:sp>
        <p:nvSpPr>
          <p:cNvPr id="6" name="Footer Placeholder 5">
            <a:extLst>
              <a:ext uri="{FF2B5EF4-FFF2-40B4-BE49-F238E27FC236}">
                <a16:creationId xmlns:a16="http://schemas.microsoft.com/office/drawing/2014/main" id="{416E7439-EFEB-4317-86AF-C58403D239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991DA3-2032-424B-BAB8-A889EE958D5A}"/>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312552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F1387-89D3-426B-B707-61F9D900A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0296F-7E5F-4D03-AFBF-C10CE04F5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B8C54C-2FBA-4084-982B-242CB19FB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B70E7-E160-46AA-86FA-A964D78C6C68}" type="datetime1">
              <a:rPr lang="en-US" smtClean="0"/>
              <a:t>5/30/2023</a:t>
            </a:fld>
            <a:endParaRPr lang="en-US"/>
          </a:p>
        </p:txBody>
      </p:sp>
      <p:sp>
        <p:nvSpPr>
          <p:cNvPr id="5" name="Footer Placeholder 4">
            <a:extLst>
              <a:ext uri="{FF2B5EF4-FFF2-40B4-BE49-F238E27FC236}">
                <a16:creationId xmlns:a16="http://schemas.microsoft.com/office/drawing/2014/main" id="{7A7386C9-D962-4747-BE20-CF3CDB980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1266C6-90A1-4CCE-88F8-A990FE669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40"/>
              </a:spcBef>
            </a:pPr>
            <a:fld id="{81D60167-4931-47E6-BA6A-407CBD079E47}" type="slidenum">
              <a:rPr lang="en-IN" smtClean="0"/>
              <a:t>‹#›</a:t>
            </a:fld>
            <a:endParaRPr lang="en-IN" dirty="0"/>
          </a:p>
        </p:txBody>
      </p:sp>
    </p:spTree>
    <p:extLst>
      <p:ext uri="{BB962C8B-B14F-4D97-AF65-F5344CB8AC3E}">
        <p14:creationId xmlns:p14="http://schemas.microsoft.com/office/powerpoint/2010/main" val="412836127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g"/><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9.jp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www.c2es.org/content/international-emissions/" TargetMode="External"/><Relationship Id="rId2" Type="http://schemas.openxmlformats.org/officeDocument/2006/relationships/image" Target="../media/image7.jpg"/><Relationship Id="rId1" Type="http://schemas.openxmlformats.org/officeDocument/2006/relationships/slideLayout" Target="../slideLayouts/slideLayout12.xml"/><Relationship Id="rId6" Type="http://schemas.openxmlformats.org/officeDocument/2006/relationships/hyperlink" Target="http://www.europarl.europa.eu/news/en/headlines/society/20180703STO07129/" TargetMode="External"/><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www.eea.europa.eu/data-and-"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eea.europa.eu/data-and-maps/data/co2-cars-emission-20" TargetMode="External"/><Relationship Id="rId3" Type="http://schemas.openxmlformats.org/officeDocument/2006/relationships/image" Target="../media/image20.png"/><Relationship Id="rId7" Type="http://schemas.openxmlformats.org/officeDocument/2006/relationships/hyperlink" Target="https://www.europarl.europa.eu/RegData/etudes/BRIE/2019/637895/EPRS_BRI(2019)637895_EN.pdf#%3A~%3Atext%3DAs%20part%20of%20the%20next%20long-term%20%282021-2027%29%20EU%2Calmost%20%E2%82%AC6%20billion%20compared%20to%20the%20Commission%27s%20proposal"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www.statista.com/statistics/1107970/carbon-dioxide-emissions-passenger-transport/" TargetMode="External"/><Relationship Id="rId5" Type="http://schemas.openxmlformats.org/officeDocument/2006/relationships/image" Target="../media/image21.jpg"/><Relationship Id="rId4" Type="http://schemas.openxmlformats.org/officeDocument/2006/relationships/hyperlink" Target="http://eur-lex.europa.eu/legal-content/en/ALL/?uri=CELEX:32019R0631" TargetMode="External"/><Relationship Id="rId9" Type="http://schemas.openxmlformats.org/officeDocument/2006/relationships/hyperlink" Target="http://www.eea.europa.eu/"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50000"/>
            <a:lumOff val="50000"/>
            <a:alpha val="2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69CF74A-CB05-402F-9BE2-B782FBA2B51C}"/>
              </a:ext>
            </a:extLst>
          </p:cNvPr>
          <p:cNvPicPr>
            <a:picLocks noChangeAspect="1"/>
          </p:cNvPicPr>
          <p:nvPr/>
        </p:nvPicPr>
        <p:blipFill>
          <a:blip r:embed="rId2"/>
          <a:stretch>
            <a:fillRect/>
          </a:stretch>
        </p:blipFill>
        <p:spPr>
          <a:xfrm flipH="1">
            <a:off x="211966" y="2286000"/>
            <a:ext cx="3140834" cy="3115815"/>
          </a:xfrm>
          <a:prstGeom prst="rect">
            <a:avLst/>
          </a:prstGeom>
        </p:spPr>
      </p:pic>
      <p:grpSp>
        <p:nvGrpSpPr>
          <p:cNvPr id="2" name="object 2"/>
          <p:cNvGrpSpPr/>
          <p:nvPr/>
        </p:nvGrpSpPr>
        <p:grpSpPr>
          <a:xfrm>
            <a:off x="1572" y="0"/>
            <a:ext cx="12191999" cy="6858000"/>
            <a:chOff x="1523" y="0"/>
            <a:chExt cx="12190730" cy="6858000"/>
          </a:xfrm>
          <a:solidFill>
            <a:schemeClr val="tx2">
              <a:lumMod val="20000"/>
              <a:lumOff val="80000"/>
            </a:schemeClr>
          </a:solidFill>
        </p:grpSpPr>
        <p:pic>
          <p:nvPicPr>
            <p:cNvPr id="3" name="object 3"/>
            <p:cNvPicPr/>
            <p:nvPr/>
          </p:nvPicPr>
          <p:blipFill>
            <a:blip r:embed="rId3" cstate="print">
              <a:duotone>
                <a:prstClr val="black"/>
                <a:schemeClr val="tx2">
                  <a:tint val="45000"/>
                  <a:satMod val="400000"/>
                </a:schemeClr>
              </a:duotone>
            </a:blip>
            <a:stretch>
              <a:fillRect/>
            </a:stretch>
          </p:blipFill>
          <p:spPr>
            <a:xfrm>
              <a:off x="1523" y="10"/>
              <a:ext cx="12188830" cy="6857989"/>
            </a:xfrm>
            <a:prstGeom prst="rect">
              <a:avLst/>
            </a:prstGeom>
            <a:ln>
              <a:noFill/>
            </a:ln>
            <a:effectLst>
              <a:outerShdw blurRad="292100" dist="139700" dir="2700000" algn="tl" rotWithShape="0">
                <a:srgbClr val="333333">
                  <a:alpha val="65000"/>
                </a:srgbClr>
              </a:outerShdw>
            </a:effectLst>
          </p:spPr>
        </p:pic>
        <p:sp>
          <p:nvSpPr>
            <p:cNvPr id="4" name="object 4"/>
            <p:cNvSpPr/>
            <p:nvPr/>
          </p:nvSpPr>
          <p:spPr>
            <a:xfrm>
              <a:off x="4824690" y="0"/>
              <a:ext cx="7366000" cy="6858000"/>
            </a:xfrm>
            <a:custGeom>
              <a:avLst/>
              <a:gdLst/>
              <a:ahLst/>
              <a:cxnLst/>
              <a:rect l="l" t="t" r="r" b="b"/>
              <a:pathLst>
                <a:path w="7366000" h="6858000">
                  <a:moveTo>
                    <a:pt x="7365784" y="0"/>
                  </a:moveTo>
                  <a:lnTo>
                    <a:pt x="1623023" y="0"/>
                  </a:lnTo>
                  <a:lnTo>
                    <a:pt x="1600899" y="14997"/>
                  </a:lnTo>
                  <a:lnTo>
                    <a:pt x="1564408" y="41667"/>
                  </a:lnTo>
                  <a:lnTo>
                    <a:pt x="1528303" y="68842"/>
                  </a:lnTo>
                  <a:lnTo>
                    <a:pt x="1492587" y="96517"/>
                  </a:lnTo>
                  <a:lnTo>
                    <a:pt x="1457259" y="124690"/>
                  </a:lnTo>
                  <a:lnTo>
                    <a:pt x="1422322" y="153356"/>
                  </a:lnTo>
                  <a:lnTo>
                    <a:pt x="1387777" y="182510"/>
                  </a:lnTo>
                  <a:lnTo>
                    <a:pt x="1353624" y="212148"/>
                  </a:lnTo>
                  <a:lnTo>
                    <a:pt x="1319866" y="242267"/>
                  </a:lnTo>
                  <a:lnTo>
                    <a:pt x="1286503" y="272862"/>
                  </a:lnTo>
                  <a:lnTo>
                    <a:pt x="1253537" y="303929"/>
                  </a:lnTo>
                  <a:lnTo>
                    <a:pt x="1220968" y="335464"/>
                  </a:lnTo>
                  <a:lnTo>
                    <a:pt x="1188798" y="367462"/>
                  </a:lnTo>
                  <a:lnTo>
                    <a:pt x="1157028" y="399920"/>
                  </a:lnTo>
                  <a:lnTo>
                    <a:pt x="1125660" y="432834"/>
                  </a:lnTo>
                  <a:lnTo>
                    <a:pt x="1094695" y="466199"/>
                  </a:lnTo>
                  <a:lnTo>
                    <a:pt x="1064133" y="500011"/>
                  </a:lnTo>
                  <a:lnTo>
                    <a:pt x="1033976" y="534266"/>
                  </a:lnTo>
                  <a:lnTo>
                    <a:pt x="1004226" y="568960"/>
                  </a:lnTo>
                  <a:lnTo>
                    <a:pt x="974883" y="604089"/>
                  </a:lnTo>
                  <a:lnTo>
                    <a:pt x="945948" y="639648"/>
                  </a:lnTo>
                  <a:lnTo>
                    <a:pt x="917424" y="675634"/>
                  </a:lnTo>
                  <a:lnTo>
                    <a:pt x="889311" y="712042"/>
                  </a:lnTo>
                  <a:lnTo>
                    <a:pt x="861610" y="748869"/>
                  </a:lnTo>
                  <a:lnTo>
                    <a:pt x="834323" y="786109"/>
                  </a:lnTo>
                  <a:lnTo>
                    <a:pt x="807451" y="823759"/>
                  </a:lnTo>
                  <a:lnTo>
                    <a:pt x="780994" y="861815"/>
                  </a:lnTo>
                  <a:lnTo>
                    <a:pt x="754955" y="900273"/>
                  </a:lnTo>
                  <a:lnTo>
                    <a:pt x="729334" y="939128"/>
                  </a:lnTo>
                  <a:lnTo>
                    <a:pt x="704133" y="978377"/>
                  </a:lnTo>
                  <a:lnTo>
                    <a:pt x="679353" y="1018014"/>
                  </a:lnTo>
                  <a:lnTo>
                    <a:pt x="654995" y="1058037"/>
                  </a:lnTo>
                  <a:lnTo>
                    <a:pt x="631060" y="1098441"/>
                  </a:lnTo>
                  <a:lnTo>
                    <a:pt x="607550" y="1139222"/>
                  </a:lnTo>
                  <a:lnTo>
                    <a:pt x="584465" y="1180375"/>
                  </a:lnTo>
                  <a:lnTo>
                    <a:pt x="561808" y="1221896"/>
                  </a:lnTo>
                  <a:lnTo>
                    <a:pt x="539579" y="1263782"/>
                  </a:lnTo>
                  <a:lnTo>
                    <a:pt x="517779" y="1306029"/>
                  </a:lnTo>
                  <a:lnTo>
                    <a:pt x="496409" y="1348631"/>
                  </a:lnTo>
                  <a:lnTo>
                    <a:pt x="475472" y="1391585"/>
                  </a:lnTo>
                  <a:lnTo>
                    <a:pt x="454968" y="1434887"/>
                  </a:lnTo>
                  <a:lnTo>
                    <a:pt x="434898" y="1478533"/>
                  </a:lnTo>
                  <a:lnTo>
                    <a:pt x="415263" y="1522519"/>
                  </a:lnTo>
                  <a:lnTo>
                    <a:pt x="396065" y="1566839"/>
                  </a:lnTo>
                  <a:lnTo>
                    <a:pt x="377305" y="1611491"/>
                  </a:lnTo>
                  <a:lnTo>
                    <a:pt x="358985" y="1656470"/>
                  </a:lnTo>
                  <a:lnTo>
                    <a:pt x="341104" y="1701772"/>
                  </a:lnTo>
                  <a:lnTo>
                    <a:pt x="323666" y="1747393"/>
                  </a:lnTo>
                  <a:lnTo>
                    <a:pt x="306670" y="1793328"/>
                  </a:lnTo>
                  <a:lnTo>
                    <a:pt x="290118" y="1839574"/>
                  </a:lnTo>
                  <a:lnTo>
                    <a:pt x="274011" y="1886127"/>
                  </a:lnTo>
                  <a:lnTo>
                    <a:pt x="258351" y="1932982"/>
                  </a:lnTo>
                  <a:lnTo>
                    <a:pt x="243138" y="1980134"/>
                  </a:lnTo>
                  <a:lnTo>
                    <a:pt x="228374" y="2027581"/>
                  </a:lnTo>
                  <a:lnTo>
                    <a:pt x="214061" y="2075318"/>
                  </a:lnTo>
                  <a:lnTo>
                    <a:pt x="200199" y="2123340"/>
                  </a:lnTo>
                  <a:lnTo>
                    <a:pt x="186789" y="2171644"/>
                  </a:lnTo>
                  <a:lnTo>
                    <a:pt x="173833" y="2220225"/>
                  </a:lnTo>
                  <a:lnTo>
                    <a:pt x="161332" y="2269080"/>
                  </a:lnTo>
                  <a:lnTo>
                    <a:pt x="149288" y="2318204"/>
                  </a:lnTo>
                  <a:lnTo>
                    <a:pt x="137700" y="2367592"/>
                  </a:lnTo>
                  <a:lnTo>
                    <a:pt x="126572" y="2417242"/>
                  </a:lnTo>
                  <a:lnTo>
                    <a:pt x="115903" y="2467148"/>
                  </a:lnTo>
                  <a:lnTo>
                    <a:pt x="105695" y="2517307"/>
                  </a:lnTo>
                  <a:lnTo>
                    <a:pt x="95950" y="2567714"/>
                  </a:lnTo>
                  <a:lnTo>
                    <a:pt x="86668" y="2618366"/>
                  </a:lnTo>
                  <a:lnTo>
                    <a:pt x="77851" y="2669258"/>
                  </a:lnTo>
                  <a:lnTo>
                    <a:pt x="69500" y="2720385"/>
                  </a:lnTo>
                  <a:lnTo>
                    <a:pt x="61616" y="2771745"/>
                  </a:lnTo>
                  <a:lnTo>
                    <a:pt x="54200" y="2823332"/>
                  </a:lnTo>
                  <a:lnTo>
                    <a:pt x="47254" y="2875143"/>
                  </a:lnTo>
                  <a:lnTo>
                    <a:pt x="40779" y="2927174"/>
                  </a:lnTo>
                  <a:lnTo>
                    <a:pt x="34775" y="2979420"/>
                  </a:lnTo>
                  <a:lnTo>
                    <a:pt x="29246" y="3031877"/>
                  </a:lnTo>
                  <a:lnTo>
                    <a:pt x="24190" y="3084540"/>
                  </a:lnTo>
                  <a:lnTo>
                    <a:pt x="19610" y="3137407"/>
                  </a:lnTo>
                  <a:lnTo>
                    <a:pt x="15507" y="3190473"/>
                  </a:lnTo>
                  <a:lnTo>
                    <a:pt x="11883" y="3243733"/>
                  </a:lnTo>
                  <a:lnTo>
                    <a:pt x="8737" y="3297184"/>
                  </a:lnTo>
                  <a:lnTo>
                    <a:pt x="6073" y="3350821"/>
                  </a:lnTo>
                  <a:lnTo>
                    <a:pt x="3889" y="3404640"/>
                  </a:lnTo>
                  <a:lnTo>
                    <a:pt x="2189" y="3458637"/>
                  </a:lnTo>
                  <a:lnTo>
                    <a:pt x="974" y="3512808"/>
                  </a:lnTo>
                  <a:lnTo>
                    <a:pt x="243" y="3567149"/>
                  </a:lnTo>
                  <a:lnTo>
                    <a:pt x="0" y="3621656"/>
                  </a:lnTo>
                  <a:lnTo>
                    <a:pt x="520" y="3676632"/>
                  </a:lnTo>
                  <a:lnTo>
                    <a:pt x="2072" y="3730817"/>
                  </a:lnTo>
                  <a:lnTo>
                    <a:pt x="4642" y="3784226"/>
                  </a:lnTo>
                  <a:lnTo>
                    <a:pt x="8215" y="3836870"/>
                  </a:lnTo>
                  <a:lnTo>
                    <a:pt x="12777" y="3888762"/>
                  </a:lnTo>
                  <a:lnTo>
                    <a:pt x="18315" y="3939917"/>
                  </a:lnTo>
                  <a:lnTo>
                    <a:pt x="24814" y="3990348"/>
                  </a:lnTo>
                  <a:lnTo>
                    <a:pt x="32261" y="4040066"/>
                  </a:lnTo>
                  <a:lnTo>
                    <a:pt x="40640" y="4089086"/>
                  </a:lnTo>
                  <a:lnTo>
                    <a:pt x="49939" y="4137421"/>
                  </a:lnTo>
                  <a:lnTo>
                    <a:pt x="60143" y="4185083"/>
                  </a:lnTo>
                  <a:lnTo>
                    <a:pt x="71237" y="4232086"/>
                  </a:lnTo>
                  <a:lnTo>
                    <a:pt x="83209" y="4278444"/>
                  </a:lnTo>
                  <a:lnTo>
                    <a:pt x="96043" y="4324168"/>
                  </a:lnTo>
                  <a:lnTo>
                    <a:pt x="109726" y="4369273"/>
                  </a:lnTo>
                  <a:lnTo>
                    <a:pt x="124244" y="4413771"/>
                  </a:lnTo>
                  <a:lnTo>
                    <a:pt x="139583" y="4457676"/>
                  </a:lnTo>
                  <a:lnTo>
                    <a:pt x="155728" y="4501001"/>
                  </a:lnTo>
                  <a:lnTo>
                    <a:pt x="172665" y="4543759"/>
                  </a:lnTo>
                  <a:lnTo>
                    <a:pt x="190381" y="4585963"/>
                  </a:lnTo>
                  <a:lnTo>
                    <a:pt x="208862" y="4627626"/>
                  </a:lnTo>
                  <a:lnTo>
                    <a:pt x="228093" y="4668761"/>
                  </a:lnTo>
                  <a:lnTo>
                    <a:pt x="248060" y="4709381"/>
                  </a:lnTo>
                  <a:lnTo>
                    <a:pt x="268749" y="4749501"/>
                  </a:lnTo>
                  <a:lnTo>
                    <a:pt x="290146" y="4789132"/>
                  </a:lnTo>
                  <a:lnTo>
                    <a:pt x="312238" y="4828288"/>
                  </a:lnTo>
                  <a:lnTo>
                    <a:pt x="335009" y="4866982"/>
                  </a:lnTo>
                  <a:lnTo>
                    <a:pt x="358447" y="4905227"/>
                  </a:lnTo>
                  <a:lnTo>
                    <a:pt x="382536" y="4943036"/>
                  </a:lnTo>
                  <a:lnTo>
                    <a:pt x="407263" y="4980423"/>
                  </a:lnTo>
                  <a:lnTo>
                    <a:pt x="432614" y="5017401"/>
                  </a:lnTo>
                  <a:lnTo>
                    <a:pt x="458575" y="5053982"/>
                  </a:lnTo>
                  <a:lnTo>
                    <a:pt x="485131" y="5090180"/>
                  </a:lnTo>
                  <a:lnTo>
                    <a:pt x="512269" y="5126009"/>
                  </a:lnTo>
                  <a:lnTo>
                    <a:pt x="539974" y="5161480"/>
                  </a:lnTo>
                  <a:lnTo>
                    <a:pt x="568233" y="5196608"/>
                  </a:lnTo>
                  <a:lnTo>
                    <a:pt x="597031" y="5231405"/>
                  </a:lnTo>
                  <a:lnTo>
                    <a:pt x="626355" y="5265884"/>
                  </a:lnTo>
                  <a:lnTo>
                    <a:pt x="656189" y="5300060"/>
                  </a:lnTo>
                  <a:lnTo>
                    <a:pt x="686521" y="5333944"/>
                  </a:lnTo>
                  <a:lnTo>
                    <a:pt x="717336" y="5367551"/>
                  </a:lnTo>
                  <a:lnTo>
                    <a:pt x="748620" y="5400892"/>
                  </a:lnTo>
                  <a:lnTo>
                    <a:pt x="780359" y="5433982"/>
                  </a:lnTo>
                  <a:lnTo>
                    <a:pt x="812539" y="5466833"/>
                  </a:lnTo>
                  <a:lnTo>
                    <a:pt x="845146" y="5499459"/>
                  </a:lnTo>
                  <a:lnTo>
                    <a:pt x="878166" y="5531872"/>
                  </a:lnTo>
                  <a:lnTo>
                    <a:pt x="911584" y="5564087"/>
                  </a:lnTo>
                  <a:lnTo>
                    <a:pt x="945388" y="5596115"/>
                  </a:lnTo>
                  <a:lnTo>
                    <a:pt x="979561" y="5627971"/>
                  </a:lnTo>
                  <a:lnTo>
                    <a:pt x="1014092" y="5659666"/>
                  </a:lnTo>
                  <a:lnTo>
                    <a:pt x="1048964" y="5691216"/>
                  </a:lnTo>
                  <a:lnTo>
                    <a:pt x="1084166" y="5722631"/>
                  </a:lnTo>
                  <a:lnTo>
                    <a:pt x="1119681" y="5753927"/>
                  </a:lnTo>
                  <a:lnTo>
                    <a:pt x="1155497" y="5785115"/>
                  </a:lnTo>
                  <a:lnTo>
                    <a:pt x="1227973" y="5847223"/>
                  </a:lnTo>
                  <a:lnTo>
                    <a:pt x="1301482" y="5909060"/>
                  </a:lnTo>
                  <a:lnTo>
                    <a:pt x="1375911" y="5970731"/>
                  </a:lnTo>
                  <a:lnTo>
                    <a:pt x="1489033" y="6063157"/>
                  </a:lnTo>
                  <a:lnTo>
                    <a:pt x="1757916" y="6280280"/>
                  </a:lnTo>
                  <a:lnTo>
                    <a:pt x="1953734" y="6439467"/>
                  </a:lnTo>
                  <a:lnTo>
                    <a:pt x="2072617" y="6535332"/>
                  </a:lnTo>
                  <a:lnTo>
                    <a:pt x="2151897" y="6598264"/>
                  </a:lnTo>
                  <a:lnTo>
                    <a:pt x="2231318" y="6660226"/>
                  </a:lnTo>
                  <a:lnTo>
                    <a:pt x="2271113" y="6690793"/>
                  </a:lnTo>
                  <a:lnTo>
                    <a:pt x="2310983" y="6721057"/>
                  </a:lnTo>
                  <a:lnTo>
                    <a:pt x="2350941" y="6750999"/>
                  </a:lnTo>
                  <a:lnTo>
                    <a:pt x="2390998" y="6780598"/>
                  </a:lnTo>
                  <a:lnTo>
                    <a:pt x="2502754" y="6857999"/>
                  </a:lnTo>
                  <a:lnTo>
                    <a:pt x="7365784" y="6857999"/>
                  </a:lnTo>
                  <a:lnTo>
                    <a:pt x="7365784" y="0"/>
                  </a:lnTo>
                  <a:close/>
                </a:path>
              </a:pathLst>
            </a:custGeom>
            <a:grpFill/>
          </p:spPr>
          <p:txBody>
            <a:bodyPr wrap="square" lIns="0" tIns="0" rIns="0" bIns="0" rtlCol="0"/>
            <a:lstStyle/>
            <a:p>
              <a:endParaRPr/>
            </a:p>
          </p:txBody>
        </p:sp>
        <p:sp>
          <p:nvSpPr>
            <p:cNvPr id="5" name="object 5"/>
            <p:cNvSpPr/>
            <p:nvPr/>
          </p:nvSpPr>
          <p:spPr>
            <a:xfrm>
              <a:off x="4611433" y="0"/>
              <a:ext cx="7580630" cy="6858000"/>
            </a:xfrm>
            <a:custGeom>
              <a:avLst/>
              <a:gdLst/>
              <a:ahLst/>
              <a:cxnLst/>
              <a:rect l="l" t="t" r="r" b="b"/>
              <a:pathLst>
                <a:path w="7580630" h="6858000">
                  <a:moveTo>
                    <a:pt x="2529675" y="6858000"/>
                  </a:moveTo>
                  <a:lnTo>
                    <a:pt x="2474861" y="6819620"/>
                  </a:lnTo>
                  <a:lnTo>
                    <a:pt x="2434323" y="6790347"/>
                  </a:lnTo>
                  <a:lnTo>
                    <a:pt x="2393861" y="6760718"/>
                  </a:lnTo>
                  <a:lnTo>
                    <a:pt x="2353449" y="6730784"/>
                  </a:lnTo>
                  <a:lnTo>
                    <a:pt x="2272766" y="6670040"/>
                  </a:lnTo>
                  <a:lnTo>
                    <a:pt x="2192159" y="6608280"/>
                  </a:lnTo>
                  <a:lnTo>
                    <a:pt x="2071243" y="6514122"/>
                  </a:lnTo>
                  <a:lnTo>
                    <a:pt x="1873592" y="6358941"/>
                  </a:lnTo>
                  <a:lnTo>
                    <a:pt x="1603692" y="6148514"/>
                  </a:lnTo>
                  <a:lnTo>
                    <a:pt x="1490040" y="6058903"/>
                  </a:lnTo>
                  <a:lnTo>
                    <a:pt x="1415199" y="5999073"/>
                  </a:lnTo>
                  <a:lnTo>
                    <a:pt x="1341221" y="5939040"/>
                  </a:lnTo>
                  <a:lnTo>
                    <a:pt x="1268196" y="5878703"/>
                  </a:lnTo>
                  <a:lnTo>
                    <a:pt x="1232077" y="5848388"/>
                  </a:lnTo>
                  <a:lnTo>
                    <a:pt x="1196238" y="5817959"/>
                  </a:lnTo>
                  <a:lnTo>
                    <a:pt x="1160678" y="5787390"/>
                  </a:lnTo>
                  <a:lnTo>
                    <a:pt x="1125435" y="5756681"/>
                  </a:lnTo>
                  <a:lnTo>
                    <a:pt x="1090498" y="5725820"/>
                  </a:lnTo>
                  <a:lnTo>
                    <a:pt x="1055903" y="5694781"/>
                  </a:lnTo>
                  <a:lnTo>
                    <a:pt x="1021638" y="5663552"/>
                  </a:lnTo>
                  <a:lnTo>
                    <a:pt x="987717" y="5632132"/>
                  </a:lnTo>
                  <a:lnTo>
                    <a:pt x="954176" y="5600497"/>
                  </a:lnTo>
                  <a:lnTo>
                    <a:pt x="921016" y="5568632"/>
                  </a:lnTo>
                  <a:lnTo>
                    <a:pt x="888238" y="5536514"/>
                  </a:lnTo>
                  <a:lnTo>
                    <a:pt x="855865" y="5504154"/>
                  </a:lnTo>
                  <a:lnTo>
                    <a:pt x="823912" y="5471528"/>
                  </a:lnTo>
                  <a:lnTo>
                    <a:pt x="792391" y="5438622"/>
                  </a:lnTo>
                  <a:lnTo>
                    <a:pt x="761301" y="5405412"/>
                  </a:lnTo>
                  <a:lnTo>
                    <a:pt x="730669" y="5371897"/>
                  </a:lnTo>
                  <a:lnTo>
                    <a:pt x="700506" y="5338064"/>
                  </a:lnTo>
                  <a:lnTo>
                    <a:pt x="670826" y="5303888"/>
                  </a:lnTo>
                  <a:lnTo>
                    <a:pt x="641642" y="5269357"/>
                  </a:lnTo>
                  <a:lnTo>
                    <a:pt x="612952" y="5234470"/>
                  </a:lnTo>
                  <a:lnTo>
                    <a:pt x="584784" y="5199202"/>
                  </a:lnTo>
                  <a:lnTo>
                    <a:pt x="557149" y="5163553"/>
                  </a:lnTo>
                  <a:lnTo>
                    <a:pt x="530059" y="5127485"/>
                  </a:lnTo>
                  <a:lnTo>
                    <a:pt x="503516" y="5091011"/>
                  </a:lnTo>
                  <a:lnTo>
                    <a:pt x="477545" y="5054092"/>
                  </a:lnTo>
                  <a:lnTo>
                    <a:pt x="452158" y="5016728"/>
                  </a:lnTo>
                  <a:lnTo>
                    <a:pt x="427355" y="4978908"/>
                  </a:lnTo>
                  <a:lnTo>
                    <a:pt x="403161" y="4940617"/>
                  </a:lnTo>
                  <a:lnTo>
                    <a:pt x="379590" y="4901831"/>
                  </a:lnTo>
                  <a:lnTo>
                    <a:pt x="356654" y="4862550"/>
                  </a:lnTo>
                  <a:lnTo>
                    <a:pt x="334352" y="4822761"/>
                  </a:lnTo>
                  <a:lnTo>
                    <a:pt x="312712" y="4782439"/>
                  </a:lnTo>
                  <a:lnTo>
                    <a:pt x="291744" y="4741570"/>
                  </a:lnTo>
                  <a:lnTo>
                    <a:pt x="271449" y="4700143"/>
                  </a:lnTo>
                  <a:lnTo>
                    <a:pt x="251853" y="4658157"/>
                  </a:lnTo>
                  <a:lnTo>
                    <a:pt x="232956" y="4615586"/>
                  </a:lnTo>
                  <a:lnTo>
                    <a:pt x="214795" y="4572406"/>
                  </a:lnTo>
                  <a:lnTo>
                    <a:pt x="197345" y="4528629"/>
                  </a:lnTo>
                  <a:lnTo>
                    <a:pt x="180657" y="4484230"/>
                  </a:lnTo>
                  <a:lnTo>
                    <a:pt x="164719" y="4439183"/>
                  </a:lnTo>
                  <a:lnTo>
                    <a:pt x="149555" y="4393489"/>
                  </a:lnTo>
                  <a:lnTo>
                    <a:pt x="135166" y="4347134"/>
                  </a:lnTo>
                  <a:lnTo>
                    <a:pt x="121577" y="4300093"/>
                  </a:lnTo>
                  <a:lnTo>
                    <a:pt x="108800" y="4252353"/>
                  </a:lnTo>
                  <a:lnTo>
                    <a:pt x="96837" y="4203916"/>
                  </a:lnTo>
                  <a:lnTo>
                    <a:pt x="85712" y="4154767"/>
                  </a:lnTo>
                  <a:lnTo>
                    <a:pt x="75425" y="4104868"/>
                  </a:lnTo>
                  <a:lnTo>
                    <a:pt x="66001" y="4054233"/>
                  </a:lnTo>
                  <a:lnTo>
                    <a:pt x="57454" y="4002836"/>
                  </a:lnTo>
                  <a:lnTo>
                    <a:pt x="49784" y="3950665"/>
                  </a:lnTo>
                  <a:lnTo>
                    <a:pt x="43014" y="3897693"/>
                  </a:lnTo>
                  <a:lnTo>
                    <a:pt x="37147" y="3843934"/>
                  </a:lnTo>
                  <a:lnTo>
                    <a:pt x="32207" y="3789349"/>
                  </a:lnTo>
                  <a:lnTo>
                    <a:pt x="28194" y="3733939"/>
                  </a:lnTo>
                  <a:lnTo>
                    <a:pt x="25133" y="3677691"/>
                  </a:lnTo>
                  <a:lnTo>
                    <a:pt x="22821" y="3622002"/>
                  </a:lnTo>
                  <a:lnTo>
                    <a:pt x="20993" y="3566464"/>
                  </a:lnTo>
                  <a:lnTo>
                    <a:pt x="19621" y="3511080"/>
                  </a:lnTo>
                  <a:lnTo>
                    <a:pt x="18719" y="3455847"/>
                  </a:lnTo>
                  <a:lnTo>
                    <a:pt x="18275" y="3400768"/>
                  </a:lnTo>
                  <a:lnTo>
                    <a:pt x="18313" y="3345865"/>
                  </a:lnTo>
                  <a:lnTo>
                    <a:pt x="18808" y="3291116"/>
                  </a:lnTo>
                  <a:lnTo>
                    <a:pt x="19761" y="3236531"/>
                  </a:lnTo>
                  <a:lnTo>
                    <a:pt x="21183" y="3182137"/>
                  </a:lnTo>
                  <a:lnTo>
                    <a:pt x="23063" y="3127908"/>
                  </a:lnTo>
                  <a:lnTo>
                    <a:pt x="25400" y="3073870"/>
                  </a:lnTo>
                  <a:lnTo>
                    <a:pt x="28206" y="3020009"/>
                  </a:lnTo>
                  <a:lnTo>
                    <a:pt x="31470" y="2966351"/>
                  </a:lnTo>
                  <a:lnTo>
                    <a:pt x="35191" y="2912884"/>
                  </a:lnTo>
                  <a:lnTo>
                    <a:pt x="39370" y="2859608"/>
                  </a:lnTo>
                  <a:lnTo>
                    <a:pt x="43992" y="2806547"/>
                  </a:lnTo>
                  <a:lnTo>
                    <a:pt x="49085" y="2753690"/>
                  </a:lnTo>
                  <a:lnTo>
                    <a:pt x="54622" y="2701036"/>
                  </a:lnTo>
                  <a:lnTo>
                    <a:pt x="60617" y="2648610"/>
                  </a:lnTo>
                  <a:lnTo>
                    <a:pt x="67068" y="2596400"/>
                  </a:lnTo>
                  <a:lnTo>
                    <a:pt x="73964" y="2544419"/>
                  </a:lnTo>
                  <a:lnTo>
                    <a:pt x="81305" y="2492654"/>
                  </a:lnTo>
                  <a:lnTo>
                    <a:pt x="89103" y="2441130"/>
                  </a:lnTo>
                  <a:lnTo>
                    <a:pt x="97358" y="2389848"/>
                  </a:lnTo>
                  <a:lnTo>
                    <a:pt x="106045" y="2338794"/>
                  </a:lnTo>
                  <a:lnTo>
                    <a:pt x="115189" y="2287994"/>
                  </a:lnTo>
                  <a:lnTo>
                    <a:pt x="124777" y="2237448"/>
                  </a:lnTo>
                  <a:lnTo>
                    <a:pt x="134797" y="2187143"/>
                  </a:lnTo>
                  <a:lnTo>
                    <a:pt x="145275" y="2137105"/>
                  </a:lnTo>
                  <a:lnTo>
                    <a:pt x="156197" y="2087321"/>
                  </a:lnTo>
                  <a:lnTo>
                    <a:pt x="167551" y="2037803"/>
                  </a:lnTo>
                  <a:lnTo>
                    <a:pt x="179349" y="1988566"/>
                  </a:lnTo>
                  <a:lnTo>
                    <a:pt x="191592" y="1939594"/>
                  </a:lnTo>
                  <a:lnTo>
                    <a:pt x="204266" y="1890890"/>
                  </a:lnTo>
                  <a:lnTo>
                    <a:pt x="217373" y="1842490"/>
                  </a:lnTo>
                  <a:lnTo>
                    <a:pt x="230936" y="1794357"/>
                  </a:lnTo>
                  <a:lnTo>
                    <a:pt x="244919" y="1746529"/>
                  </a:lnTo>
                  <a:lnTo>
                    <a:pt x="259346" y="1698993"/>
                  </a:lnTo>
                  <a:lnTo>
                    <a:pt x="274205" y="1651749"/>
                  </a:lnTo>
                  <a:lnTo>
                    <a:pt x="289496" y="1604810"/>
                  </a:lnTo>
                  <a:lnTo>
                    <a:pt x="305219" y="1558188"/>
                  </a:lnTo>
                  <a:lnTo>
                    <a:pt x="321373" y="1511871"/>
                  </a:lnTo>
                  <a:lnTo>
                    <a:pt x="337947" y="1465859"/>
                  </a:lnTo>
                  <a:lnTo>
                    <a:pt x="354965" y="1420177"/>
                  </a:lnTo>
                  <a:lnTo>
                    <a:pt x="372402" y="1374825"/>
                  </a:lnTo>
                  <a:lnTo>
                    <a:pt x="390271" y="1329791"/>
                  </a:lnTo>
                  <a:lnTo>
                    <a:pt x="408571" y="1285087"/>
                  </a:lnTo>
                  <a:lnTo>
                    <a:pt x="427291" y="1240726"/>
                  </a:lnTo>
                  <a:lnTo>
                    <a:pt x="446443" y="1196708"/>
                  </a:lnTo>
                  <a:lnTo>
                    <a:pt x="466013" y="1153033"/>
                  </a:lnTo>
                  <a:lnTo>
                    <a:pt x="486003" y="1109700"/>
                  </a:lnTo>
                  <a:lnTo>
                    <a:pt x="506412" y="1066723"/>
                  </a:lnTo>
                  <a:lnTo>
                    <a:pt x="527253" y="1024102"/>
                  </a:lnTo>
                  <a:lnTo>
                    <a:pt x="548513" y="981849"/>
                  </a:lnTo>
                  <a:lnTo>
                    <a:pt x="570179" y="939952"/>
                  </a:lnTo>
                  <a:lnTo>
                    <a:pt x="592277" y="898436"/>
                  </a:lnTo>
                  <a:lnTo>
                    <a:pt x="614781" y="857288"/>
                  </a:lnTo>
                  <a:lnTo>
                    <a:pt x="637705" y="816508"/>
                  </a:lnTo>
                  <a:lnTo>
                    <a:pt x="661047" y="776122"/>
                  </a:lnTo>
                  <a:lnTo>
                    <a:pt x="684796" y="736117"/>
                  </a:lnTo>
                  <a:lnTo>
                    <a:pt x="708964" y="696506"/>
                  </a:lnTo>
                  <a:lnTo>
                    <a:pt x="733552" y="657288"/>
                  </a:lnTo>
                  <a:lnTo>
                    <a:pt x="758545" y="618464"/>
                  </a:lnTo>
                  <a:lnTo>
                    <a:pt x="783945" y="580047"/>
                  </a:lnTo>
                  <a:lnTo>
                    <a:pt x="809752" y="542036"/>
                  </a:lnTo>
                  <a:lnTo>
                    <a:pt x="835977" y="504431"/>
                  </a:lnTo>
                  <a:lnTo>
                    <a:pt x="862596" y="467245"/>
                  </a:lnTo>
                  <a:lnTo>
                    <a:pt x="889635" y="430479"/>
                  </a:lnTo>
                  <a:lnTo>
                    <a:pt x="917067" y="394144"/>
                  </a:lnTo>
                  <a:lnTo>
                    <a:pt x="944918" y="358228"/>
                  </a:lnTo>
                  <a:lnTo>
                    <a:pt x="973162" y="322745"/>
                  </a:lnTo>
                  <a:lnTo>
                    <a:pt x="1001814" y="287693"/>
                  </a:lnTo>
                  <a:lnTo>
                    <a:pt x="1030859" y="253085"/>
                  </a:lnTo>
                  <a:lnTo>
                    <a:pt x="1060323" y="218922"/>
                  </a:lnTo>
                  <a:lnTo>
                    <a:pt x="1090168" y="185216"/>
                  </a:lnTo>
                  <a:lnTo>
                    <a:pt x="1120419" y="151955"/>
                  </a:lnTo>
                  <a:lnTo>
                    <a:pt x="1151077" y="119151"/>
                  </a:lnTo>
                  <a:lnTo>
                    <a:pt x="1182116" y="86804"/>
                  </a:lnTo>
                  <a:lnTo>
                    <a:pt x="1213561" y="54914"/>
                  </a:lnTo>
                  <a:lnTo>
                    <a:pt x="1245400" y="23507"/>
                  </a:lnTo>
                  <a:lnTo>
                    <a:pt x="1271409" y="0"/>
                  </a:lnTo>
                  <a:lnTo>
                    <a:pt x="1254048" y="0"/>
                  </a:lnTo>
                  <a:lnTo>
                    <a:pt x="1195285" y="55753"/>
                  </a:lnTo>
                  <a:lnTo>
                    <a:pt x="1163840" y="87630"/>
                  </a:lnTo>
                  <a:lnTo>
                    <a:pt x="1132789" y="119976"/>
                  </a:lnTo>
                  <a:lnTo>
                    <a:pt x="1102144" y="152781"/>
                  </a:lnTo>
                  <a:lnTo>
                    <a:pt x="1071892" y="186042"/>
                  </a:lnTo>
                  <a:lnTo>
                    <a:pt x="1042035" y="219760"/>
                  </a:lnTo>
                  <a:lnTo>
                    <a:pt x="1012583" y="253923"/>
                  </a:lnTo>
                  <a:lnTo>
                    <a:pt x="983538" y="288531"/>
                  </a:lnTo>
                  <a:lnTo>
                    <a:pt x="954887" y="323583"/>
                  </a:lnTo>
                  <a:lnTo>
                    <a:pt x="926630" y="359067"/>
                  </a:lnTo>
                  <a:lnTo>
                    <a:pt x="898791" y="394982"/>
                  </a:lnTo>
                  <a:lnTo>
                    <a:pt x="871347" y="431317"/>
                  </a:lnTo>
                  <a:lnTo>
                    <a:pt x="844321" y="468083"/>
                  </a:lnTo>
                  <a:lnTo>
                    <a:pt x="817689" y="505269"/>
                  </a:lnTo>
                  <a:lnTo>
                    <a:pt x="791476" y="542874"/>
                  </a:lnTo>
                  <a:lnTo>
                    <a:pt x="765657" y="580885"/>
                  </a:lnTo>
                  <a:lnTo>
                    <a:pt x="740257" y="619302"/>
                  </a:lnTo>
                  <a:lnTo>
                    <a:pt x="715264" y="658114"/>
                  </a:lnTo>
                  <a:lnTo>
                    <a:pt x="690689" y="697331"/>
                  </a:lnTo>
                  <a:lnTo>
                    <a:pt x="666521" y="736955"/>
                  </a:lnTo>
                  <a:lnTo>
                    <a:pt x="642772" y="776960"/>
                  </a:lnTo>
                  <a:lnTo>
                    <a:pt x="619429" y="817346"/>
                  </a:lnTo>
                  <a:lnTo>
                    <a:pt x="596506" y="858113"/>
                  </a:lnTo>
                  <a:lnTo>
                    <a:pt x="573989" y="899261"/>
                  </a:lnTo>
                  <a:lnTo>
                    <a:pt x="551903" y="940790"/>
                  </a:lnTo>
                  <a:lnTo>
                    <a:pt x="530225" y="982675"/>
                  </a:lnTo>
                  <a:lnTo>
                    <a:pt x="508977" y="1024940"/>
                  </a:lnTo>
                  <a:lnTo>
                    <a:pt x="488137" y="1067562"/>
                  </a:lnTo>
                  <a:lnTo>
                    <a:pt x="467728" y="1110538"/>
                  </a:lnTo>
                  <a:lnTo>
                    <a:pt x="447725" y="1153858"/>
                  </a:lnTo>
                  <a:lnTo>
                    <a:pt x="428155" y="1197533"/>
                  </a:lnTo>
                  <a:lnTo>
                    <a:pt x="409016" y="1241564"/>
                  </a:lnTo>
                  <a:lnTo>
                    <a:pt x="390296" y="1285925"/>
                  </a:lnTo>
                  <a:lnTo>
                    <a:pt x="371995" y="1330629"/>
                  </a:lnTo>
                  <a:lnTo>
                    <a:pt x="354126" y="1375651"/>
                  </a:lnTo>
                  <a:lnTo>
                    <a:pt x="336689" y="1421015"/>
                  </a:lnTo>
                  <a:lnTo>
                    <a:pt x="319671" y="1466697"/>
                  </a:lnTo>
                  <a:lnTo>
                    <a:pt x="303085" y="1512697"/>
                  </a:lnTo>
                  <a:lnTo>
                    <a:pt x="286931" y="1559013"/>
                  </a:lnTo>
                  <a:lnTo>
                    <a:pt x="271208" y="1605648"/>
                  </a:lnTo>
                  <a:lnTo>
                    <a:pt x="255917" y="1652587"/>
                  </a:lnTo>
                  <a:lnTo>
                    <a:pt x="241058" y="1699818"/>
                  </a:lnTo>
                  <a:lnTo>
                    <a:pt x="226644" y="1747367"/>
                  </a:lnTo>
                  <a:lnTo>
                    <a:pt x="212648" y="1795195"/>
                  </a:lnTo>
                  <a:lnTo>
                    <a:pt x="199097" y="1843316"/>
                  </a:lnTo>
                  <a:lnTo>
                    <a:pt x="185978" y="1891728"/>
                  </a:lnTo>
                  <a:lnTo>
                    <a:pt x="173304" y="1940420"/>
                  </a:lnTo>
                  <a:lnTo>
                    <a:pt x="161074" y="1989391"/>
                  </a:lnTo>
                  <a:lnTo>
                    <a:pt x="149275" y="2038642"/>
                  </a:lnTo>
                  <a:lnTo>
                    <a:pt x="137909" y="2088159"/>
                  </a:lnTo>
                  <a:lnTo>
                    <a:pt x="127000" y="2137930"/>
                  </a:lnTo>
                  <a:lnTo>
                    <a:pt x="116522" y="2187981"/>
                  </a:lnTo>
                  <a:lnTo>
                    <a:pt x="106489" y="2238273"/>
                  </a:lnTo>
                  <a:lnTo>
                    <a:pt x="96913" y="2288832"/>
                  </a:lnTo>
                  <a:lnTo>
                    <a:pt x="87769" y="2339632"/>
                  </a:lnTo>
                  <a:lnTo>
                    <a:pt x="79070" y="2390673"/>
                  </a:lnTo>
                  <a:lnTo>
                    <a:pt x="70827" y="2441968"/>
                  </a:lnTo>
                  <a:lnTo>
                    <a:pt x="63030" y="2493492"/>
                  </a:lnTo>
                  <a:lnTo>
                    <a:pt x="55689" y="2545245"/>
                  </a:lnTo>
                  <a:lnTo>
                    <a:pt x="48780" y="2597239"/>
                  </a:lnTo>
                  <a:lnTo>
                    <a:pt x="42341" y="2649448"/>
                  </a:lnTo>
                  <a:lnTo>
                    <a:pt x="36347" y="2701874"/>
                  </a:lnTo>
                  <a:lnTo>
                    <a:pt x="30810" y="2754515"/>
                  </a:lnTo>
                  <a:lnTo>
                    <a:pt x="25717" y="2807373"/>
                  </a:lnTo>
                  <a:lnTo>
                    <a:pt x="21082" y="2860446"/>
                  </a:lnTo>
                  <a:lnTo>
                    <a:pt x="16903" y="2913710"/>
                  </a:lnTo>
                  <a:lnTo>
                    <a:pt x="13195" y="2967177"/>
                  </a:lnTo>
                  <a:lnTo>
                    <a:pt x="9931" y="3020847"/>
                  </a:lnTo>
                  <a:lnTo>
                    <a:pt x="7124" y="3074695"/>
                  </a:lnTo>
                  <a:lnTo>
                    <a:pt x="4787" y="3128734"/>
                  </a:lnTo>
                  <a:lnTo>
                    <a:pt x="2895" y="3182963"/>
                  </a:lnTo>
                  <a:lnTo>
                    <a:pt x="1485" y="3237369"/>
                  </a:lnTo>
                  <a:lnTo>
                    <a:pt x="520" y="3291941"/>
                  </a:lnTo>
                  <a:lnTo>
                    <a:pt x="25" y="3346691"/>
                  </a:lnTo>
                  <a:lnTo>
                    <a:pt x="0" y="3401606"/>
                  </a:lnTo>
                  <a:lnTo>
                    <a:pt x="431" y="3456686"/>
                  </a:lnTo>
                  <a:lnTo>
                    <a:pt x="1333" y="3511918"/>
                  </a:lnTo>
                  <a:lnTo>
                    <a:pt x="2705" y="3567303"/>
                  </a:lnTo>
                  <a:lnTo>
                    <a:pt x="4546" y="3622840"/>
                  </a:lnTo>
                  <a:lnTo>
                    <a:pt x="6858" y="3678517"/>
                  </a:lnTo>
                  <a:lnTo>
                    <a:pt x="9918" y="3734778"/>
                  </a:lnTo>
                  <a:lnTo>
                    <a:pt x="13919" y="3790188"/>
                  </a:lnTo>
                  <a:lnTo>
                    <a:pt x="18872" y="3844760"/>
                  </a:lnTo>
                  <a:lnTo>
                    <a:pt x="24726" y="3898531"/>
                  </a:lnTo>
                  <a:lnTo>
                    <a:pt x="31508" y="3951490"/>
                  </a:lnTo>
                  <a:lnTo>
                    <a:pt x="39179" y="4003662"/>
                  </a:lnTo>
                  <a:lnTo>
                    <a:pt x="47726" y="4055072"/>
                  </a:lnTo>
                  <a:lnTo>
                    <a:pt x="57150" y="4105706"/>
                  </a:lnTo>
                  <a:lnTo>
                    <a:pt x="67437" y="4155592"/>
                  </a:lnTo>
                  <a:lnTo>
                    <a:pt x="78562" y="4204754"/>
                  </a:lnTo>
                  <a:lnTo>
                    <a:pt x="90525" y="4253192"/>
                  </a:lnTo>
                  <a:lnTo>
                    <a:pt x="103301" y="4300918"/>
                  </a:lnTo>
                  <a:lnTo>
                    <a:pt x="116890" y="4347959"/>
                  </a:lnTo>
                  <a:lnTo>
                    <a:pt x="131279" y="4394314"/>
                  </a:lnTo>
                  <a:lnTo>
                    <a:pt x="146443" y="4440009"/>
                  </a:lnTo>
                  <a:lnTo>
                    <a:pt x="162382" y="4485056"/>
                  </a:lnTo>
                  <a:lnTo>
                    <a:pt x="179070" y="4529467"/>
                  </a:lnTo>
                  <a:lnTo>
                    <a:pt x="196507" y="4573244"/>
                  </a:lnTo>
                  <a:lnTo>
                    <a:pt x="214680" y="4616412"/>
                  </a:lnTo>
                  <a:lnTo>
                    <a:pt x="233565" y="4658995"/>
                  </a:lnTo>
                  <a:lnTo>
                    <a:pt x="253161" y="4700981"/>
                  </a:lnTo>
                  <a:lnTo>
                    <a:pt x="273456" y="4742408"/>
                  </a:lnTo>
                  <a:lnTo>
                    <a:pt x="294436" y="4783264"/>
                  </a:lnTo>
                  <a:lnTo>
                    <a:pt x="316077" y="4823587"/>
                  </a:lnTo>
                  <a:lnTo>
                    <a:pt x="338366" y="4863389"/>
                  </a:lnTo>
                  <a:lnTo>
                    <a:pt x="361315" y="4902670"/>
                  </a:lnTo>
                  <a:lnTo>
                    <a:pt x="384886" y="4941455"/>
                  </a:lnTo>
                  <a:lnTo>
                    <a:pt x="409079" y="4979746"/>
                  </a:lnTo>
                  <a:lnTo>
                    <a:pt x="433870" y="5017567"/>
                  </a:lnTo>
                  <a:lnTo>
                    <a:pt x="459270" y="5054917"/>
                  </a:lnTo>
                  <a:lnTo>
                    <a:pt x="485241" y="5091836"/>
                  </a:lnTo>
                  <a:lnTo>
                    <a:pt x="511771" y="5128323"/>
                  </a:lnTo>
                  <a:lnTo>
                    <a:pt x="538873" y="5164379"/>
                  </a:lnTo>
                  <a:lnTo>
                    <a:pt x="566508" y="5200040"/>
                  </a:lnTo>
                  <a:lnTo>
                    <a:pt x="594677" y="5235308"/>
                  </a:lnTo>
                  <a:lnTo>
                    <a:pt x="623354" y="5270195"/>
                  </a:lnTo>
                  <a:lnTo>
                    <a:pt x="652551" y="5304714"/>
                  </a:lnTo>
                  <a:lnTo>
                    <a:pt x="682231" y="5338889"/>
                  </a:lnTo>
                  <a:lnTo>
                    <a:pt x="712393" y="5372735"/>
                  </a:lnTo>
                  <a:lnTo>
                    <a:pt x="743026" y="5406250"/>
                  </a:lnTo>
                  <a:lnTo>
                    <a:pt x="774103" y="5439448"/>
                  </a:lnTo>
                  <a:lnTo>
                    <a:pt x="805637" y="5472366"/>
                  </a:lnTo>
                  <a:lnTo>
                    <a:pt x="837590" y="5504993"/>
                  </a:lnTo>
                  <a:lnTo>
                    <a:pt x="869962" y="5537352"/>
                  </a:lnTo>
                  <a:lnTo>
                    <a:pt x="902728" y="5569458"/>
                  </a:lnTo>
                  <a:lnTo>
                    <a:pt x="935901" y="5601322"/>
                  </a:lnTo>
                  <a:lnTo>
                    <a:pt x="969441" y="5632958"/>
                  </a:lnTo>
                  <a:lnTo>
                    <a:pt x="1003350" y="5664390"/>
                  </a:lnTo>
                  <a:lnTo>
                    <a:pt x="1037615" y="5695620"/>
                  </a:lnTo>
                  <a:lnTo>
                    <a:pt x="1072222" y="5726658"/>
                  </a:lnTo>
                  <a:lnTo>
                    <a:pt x="1107160" y="5757519"/>
                  </a:lnTo>
                  <a:lnTo>
                    <a:pt x="1142403" y="5788228"/>
                  </a:lnTo>
                  <a:lnTo>
                    <a:pt x="1177950" y="5818797"/>
                  </a:lnTo>
                  <a:lnTo>
                    <a:pt x="1213802" y="5849226"/>
                  </a:lnTo>
                  <a:lnTo>
                    <a:pt x="1286306" y="5909754"/>
                  </a:lnTo>
                  <a:lnTo>
                    <a:pt x="1359814" y="5969914"/>
                  </a:lnTo>
                  <a:lnTo>
                    <a:pt x="1434236" y="6029833"/>
                  </a:lnTo>
                  <a:lnTo>
                    <a:pt x="1547368" y="6119469"/>
                  </a:lnTo>
                  <a:lnTo>
                    <a:pt x="1933181" y="6420739"/>
                  </a:lnTo>
                  <a:lnTo>
                    <a:pt x="2093290" y="6546520"/>
                  </a:lnTo>
                  <a:lnTo>
                    <a:pt x="2173884" y="6609118"/>
                  </a:lnTo>
                  <a:lnTo>
                    <a:pt x="2254478" y="6670865"/>
                  </a:lnTo>
                  <a:lnTo>
                    <a:pt x="2335174" y="6731609"/>
                  </a:lnTo>
                  <a:lnTo>
                    <a:pt x="2375573" y="6761556"/>
                  </a:lnTo>
                  <a:lnTo>
                    <a:pt x="2416048" y="6791172"/>
                  </a:lnTo>
                  <a:lnTo>
                    <a:pt x="2456573" y="6820459"/>
                  </a:lnTo>
                  <a:lnTo>
                    <a:pt x="2497201" y="6849377"/>
                  </a:lnTo>
                  <a:lnTo>
                    <a:pt x="2510142" y="6858000"/>
                  </a:lnTo>
                  <a:lnTo>
                    <a:pt x="2529675" y="6858000"/>
                  </a:lnTo>
                  <a:close/>
                </a:path>
                <a:path w="7580630" h="6858000">
                  <a:moveTo>
                    <a:pt x="7580566" y="0"/>
                  </a:moveTo>
                  <a:lnTo>
                    <a:pt x="1995258" y="0"/>
                  </a:lnTo>
                  <a:lnTo>
                    <a:pt x="1973135" y="14998"/>
                  </a:lnTo>
                  <a:lnTo>
                    <a:pt x="1936635" y="41668"/>
                  </a:lnTo>
                  <a:lnTo>
                    <a:pt x="1900529" y="68846"/>
                  </a:lnTo>
                  <a:lnTo>
                    <a:pt x="1864817" y="96520"/>
                  </a:lnTo>
                  <a:lnTo>
                    <a:pt x="1829485" y="124701"/>
                  </a:lnTo>
                  <a:lnTo>
                    <a:pt x="1794548" y="153365"/>
                  </a:lnTo>
                  <a:lnTo>
                    <a:pt x="1760004" y="182511"/>
                  </a:lnTo>
                  <a:lnTo>
                    <a:pt x="1725853" y="212153"/>
                  </a:lnTo>
                  <a:lnTo>
                    <a:pt x="1692097" y="242277"/>
                  </a:lnTo>
                  <a:lnTo>
                    <a:pt x="1658734" y="272872"/>
                  </a:lnTo>
                  <a:lnTo>
                    <a:pt x="1625765" y="303936"/>
                  </a:lnTo>
                  <a:lnTo>
                    <a:pt x="1593202" y="335470"/>
                  </a:lnTo>
                  <a:lnTo>
                    <a:pt x="1561033" y="367474"/>
                  </a:lnTo>
                  <a:lnTo>
                    <a:pt x="1529257" y="399923"/>
                  </a:lnTo>
                  <a:lnTo>
                    <a:pt x="1497888" y="432841"/>
                  </a:lnTo>
                  <a:lnTo>
                    <a:pt x="1466926" y="466204"/>
                  </a:lnTo>
                  <a:lnTo>
                    <a:pt x="1436370" y="500011"/>
                  </a:lnTo>
                  <a:lnTo>
                    <a:pt x="1406207" y="534276"/>
                  </a:lnTo>
                  <a:lnTo>
                    <a:pt x="1376451" y="568972"/>
                  </a:lnTo>
                  <a:lnTo>
                    <a:pt x="1347114" y="604100"/>
                  </a:lnTo>
                  <a:lnTo>
                    <a:pt x="1318183" y="639660"/>
                  </a:lnTo>
                  <a:lnTo>
                    <a:pt x="1289659" y="675640"/>
                  </a:lnTo>
                  <a:lnTo>
                    <a:pt x="1261541" y="712050"/>
                  </a:lnTo>
                  <a:lnTo>
                    <a:pt x="1233843" y="748880"/>
                  </a:lnTo>
                  <a:lnTo>
                    <a:pt x="1206550" y="786117"/>
                  </a:lnTo>
                  <a:lnTo>
                    <a:pt x="1179677" y="823760"/>
                  </a:lnTo>
                  <a:lnTo>
                    <a:pt x="1153223" y="861822"/>
                  </a:lnTo>
                  <a:lnTo>
                    <a:pt x="1127188" y="900277"/>
                  </a:lnTo>
                  <a:lnTo>
                    <a:pt x="1101559" y="939139"/>
                  </a:lnTo>
                  <a:lnTo>
                    <a:pt x="1076363" y="978382"/>
                  </a:lnTo>
                  <a:lnTo>
                    <a:pt x="1051585" y="1018019"/>
                  </a:lnTo>
                  <a:lnTo>
                    <a:pt x="1027226" y="1058049"/>
                  </a:lnTo>
                  <a:lnTo>
                    <a:pt x="1003287" y="1098448"/>
                  </a:lnTo>
                  <a:lnTo>
                    <a:pt x="979779" y="1139228"/>
                  </a:lnTo>
                  <a:lnTo>
                    <a:pt x="956691" y="1180376"/>
                  </a:lnTo>
                  <a:lnTo>
                    <a:pt x="934034" y="1221905"/>
                  </a:lnTo>
                  <a:lnTo>
                    <a:pt x="911809" y="1263789"/>
                  </a:lnTo>
                  <a:lnTo>
                    <a:pt x="890016" y="1306029"/>
                  </a:lnTo>
                  <a:lnTo>
                    <a:pt x="868641" y="1348638"/>
                  </a:lnTo>
                  <a:lnTo>
                    <a:pt x="847699" y="1391589"/>
                  </a:lnTo>
                  <a:lnTo>
                    <a:pt x="827201" y="1434896"/>
                  </a:lnTo>
                  <a:lnTo>
                    <a:pt x="807123" y="1478534"/>
                  </a:lnTo>
                  <a:lnTo>
                    <a:pt x="787488" y="1522526"/>
                  </a:lnTo>
                  <a:lnTo>
                    <a:pt x="768299" y="1566849"/>
                  </a:lnTo>
                  <a:lnTo>
                    <a:pt x="749541" y="1611503"/>
                  </a:lnTo>
                  <a:lnTo>
                    <a:pt x="731215" y="1656473"/>
                  </a:lnTo>
                  <a:lnTo>
                    <a:pt x="713333" y="1701774"/>
                  </a:lnTo>
                  <a:lnTo>
                    <a:pt x="695896" y="1747405"/>
                  </a:lnTo>
                  <a:lnTo>
                    <a:pt x="678903" y="1793328"/>
                  </a:lnTo>
                  <a:lnTo>
                    <a:pt x="662343" y="1839582"/>
                  </a:lnTo>
                  <a:lnTo>
                    <a:pt x="646239" y="1886127"/>
                  </a:lnTo>
                  <a:lnTo>
                    <a:pt x="630580" y="1932990"/>
                  </a:lnTo>
                  <a:lnTo>
                    <a:pt x="615365" y="1980145"/>
                  </a:lnTo>
                  <a:lnTo>
                    <a:pt x="600608" y="2027593"/>
                  </a:lnTo>
                  <a:lnTo>
                    <a:pt x="586295" y="2075319"/>
                  </a:lnTo>
                  <a:lnTo>
                    <a:pt x="572427" y="2123351"/>
                  </a:lnTo>
                  <a:lnTo>
                    <a:pt x="559015" y="2171649"/>
                  </a:lnTo>
                  <a:lnTo>
                    <a:pt x="546061" y="2220226"/>
                  </a:lnTo>
                  <a:lnTo>
                    <a:pt x="533565" y="2269083"/>
                  </a:lnTo>
                  <a:lnTo>
                    <a:pt x="521512" y="2318207"/>
                  </a:lnTo>
                  <a:lnTo>
                    <a:pt x="509930" y="2367597"/>
                  </a:lnTo>
                  <a:lnTo>
                    <a:pt x="498805" y="2417254"/>
                  </a:lnTo>
                  <a:lnTo>
                    <a:pt x="488137" y="2467152"/>
                  </a:lnTo>
                  <a:lnTo>
                    <a:pt x="477926" y="2517317"/>
                  </a:lnTo>
                  <a:lnTo>
                    <a:pt x="468185" y="2567724"/>
                  </a:lnTo>
                  <a:lnTo>
                    <a:pt x="458901" y="2618371"/>
                  </a:lnTo>
                  <a:lnTo>
                    <a:pt x="450088" y="2669260"/>
                  </a:lnTo>
                  <a:lnTo>
                    <a:pt x="441731" y="2720390"/>
                  </a:lnTo>
                  <a:lnTo>
                    <a:pt x="433844" y="2771749"/>
                  </a:lnTo>
                  <a:lnTo>
                    <a:pt x="426427" y="2823337"/>
                  </a:lnTo>
                  <a:lnTo>
                    <a:pt x="419481" y="2875153"/>
                  </a:lnTo>
                  <a:lnTo>
                    <a:pt x="413004" y="2927185"/>
                  </a:lnTo>
                  <a:lnTo>
                    <a:pt x="407009" y="2979432"/>
                  </a:lnTo>
                  <a:lnTo>
                    <a:pt x="401472" y="3031883"/>
                  </a:lnTo>
                  <a:lnTo>
                    <a:pt x="396417" y="3084550"/>
                  </a:lnTo>
                  <a:lnTo>
                    <a:pt x="391845" y="3137408"/>
                  </a:lnTo>
                  <a:lnTo>
                    <a:pt x="387743" y="3190481"/>
                  </a:lnTo>
                  <a:lnTo>
                    <a:pt x="384111" y="3243745"/>
                  </a:lnTo>
                  <a:lnTo>
                    <a:pt x="380974" y="3297186"/>
                  </a:lnTo>
                  <a:lnTo>
                    <a:pt x="378307" y="3350831"/>
                  </a:lnTo>
                  <a:lnTo>
                    <a:pt x="376123" y="3404641"/>
                  </a:lnTo>
                  <a:lnTo>
                    <a:pt x="374421" y="3458641"/>
                  </a:lnTo>
                  <a:lnTo>
                    <a:pt x="373202" y="3512820"/>
                  </a:lnTo>
                  <a:lnTo>
                    <a:pt x="372478" y="3567150"/>
                  </a:lnTo>
                  <a:lnTo>
                    <a:pt x="372237" y="3621659"/>
                  </a:lnTo>
                  <a:lnTo>
                    <a:pt x="372745" y="3676637"/>
                  </a:lnTo>
                  <a:lnTo>
                    <a:pt x="374307" y="3730828"/>
                  </a:lnTo>
                  <a:lnTo>
                    <a:pt x="376872" y="3784231"/>
                  </a:lnTo>
                  <a:lnTo>
                    <a:pt x="380441" y="3836873"/>
                  </a:lnTo>
                  <a:lnTo>
                    <a:pt x="385013" y="3888765"/>
                  </a:lnTo>
                  <a:lnTo>
                    <a:pt x="390550" y="3939921"/>
                  </a:lnTo>
                  <a:lnTo>
                    <a:pt x="397040" y="3990352"/>
                  </a:lnTo>
                  <a:lnTo>
                    <a:pt x="404495" y="4040073"/>
                  </a:lnTo>
                  <a:lnTo>
                    <a:pt x="412877" y="4089095"/>
                  </a:lnTo>
                  <a:lnTo>
                    <a:pt x="422173" y="4137431"/>
                  </a:lnTo>
                  <a:lnTo>
                    <a:pt x="432371" y="4185094"/>
                  </a:lnTo>
                  <a:lnTo>
                    <a:pt x="443471" y="4232097"/>
                  </a:lnTo>
                  <a:lnTo>
                    <a:pt x="455434" y="4278452"/>
                  </a:lnTo>
                  <a:lnTo>
                    <a:pt x="468274" y="4324172"/>
                  </a:lnTo>
                  <a:lnTo>
                    <a:pt x="481952" y="4369282"/>
                  </a:lnTo>
                  <a:lnTo>
                    <a:pt x="496481" y="4413783"/>
                  </a:lnTo>
                  <a:lnTo>
                    <a:pt x="511810" y="4457687"/>
                  </a:lnTo>
                  <a:lnTo>
                    <a:pt x="527964" y="4501007"/>
                  </a:lnTo>
                  <a:lnTo>
                    <a:pt x="544893" y="4543768"/>
                  </a:lnTo>
                  <a:lnTo>
                    <a:pt x="562610" y="4585970"/>
                  </a:lnTo>
                  <a:lnTo>
                    <a:pt x="581088" y="4627638"/>
                  </a:lnTo>
                  <a:lnTo>
                    <a:pt x="600329" y="4668761"/>
                  </a:lnTo>
                  <a:lnTo>
                    <a:pt x="620293" y="4709388"/>
                  </a:lnTo>
                  <a:lnTo>
                    <a:pt x="640981" y="4749508"/>
                  </a:lnTo>
                  <a:lnTo>
                    <a:pt x="662381" y="4789144"/>
                  </a:lnTo>
                  <a:lnTo>
                    <a:pt x="684466" y="4828298"/>
                  </a:lnTo>
                  <a:lnTo>
                    <a:pt x="707237" y="4866983"/>
                  </a:lnTo>
                  <a:lnTo>
                    <a:pt x="730681" y="4905235"/>
                  </a:lnTo>
                  <a:lnTo>
                    <a:pt x="754761" y="4943043"/>
                  </a:lnTo>
                  <a:lnTo>
                    <a:pt x="779500" y="4980432"/>
                  </a:lnTo>
                  <a:lnTo>
                    <a:pt x="804849" y="5017401"/>
                  </a:lnTo>
                  <a:lnTo>
                    <a:pt x="830808" y="5053990"/>
                  </a:lnTo>
                  <a:lnTo>
                    <a:pt x="857364" y="5090185"/>
                  </a:lnTo>
                  <a:lnTo>
                    <a:pt x="884504" y="5126012"/>
                  </a:lnTo>
                  <a:lnTo>
                    <a:pt x="912202" y="5161483"/>
                  </a:lnTo>
                  <a:lnTo>
                    <a:pt x="940460" y="5196611"/>
                  </a:lnTo>
                  <a:lnTo>
                    <a:pt x="969264" y="5231409"/>
                  </a:lnTo>
                  <a:lnTo>
                    <a:pt x="998588" y="5265890"/>
                  </a:lnTo>
                  <a:lnTo>
                    <a:pt x="1028420" y="5300065"/>
                  </a:lnTo>
                  <a:lnTo>
                    <a:pt x="1058748" y="5333949"/>
                  </a:lnTo>
                  <a:lnTo>
                    <a:pt x="1089571" y="5367553"/>
                  </a:lnTo>
                  <a:lnTo>
                    <a:pt x="1120851" y="5400903"/>
                  </a:lnTo>
                  <a:lnTo>
                    <a:pt x="1152588" y="5433987"/>
                  </a:lnTo>
                  <a:lnTo>
                    <a:pt x="1184770" y="5466842"/>
                  </a:lnTo>
                  <a:lnTo>
                    <a:pt x="1217371" y="5499468"/>
                  </a:lnTo>
                  <a:lnTo>
                    <a:pt x="1250391" y="5531878"/>
                  </a:lnTo>
                  <a:lnTo>
                    <a:pt x="1283817" y="5564098"/>
                  </a:lnTo>
                  <a:lnTo>
                    <a:pt x="1317612" y="5596128"/>
                  </a:lnTo>
                  <a:lnTo>
                    <a:pt x="1351788" y="5627979"/>
                  </a:lnTo>
                  <a:lnTo>
                    <a:pt x="1386319" y="5659679"/>
                  </a:lnTo>
                  <a:lnTo>
                    <a:pt x="1421193" y="5691225"/>
                  </a:lnTo>
                  <a:lnTo>
                    <a:pt x="1456397" y="5722632"/>
                  </a:lnTo>
                  <a:lnTo>
                    <a:pt x="1491907" y="5753938"/>
                  </a:lnTo>
                  <a:lnTo>
                    <a:pt x="1527733" y="5785116"/>
                  </a:lnTo>
                  <a:lnTo>
                    <a:pt x="1600200" y="5847232"/>
                  </a:lnTo>
                  <a:lnTo>
                    <a:pt x="1673707" y="5909068"/>
                  </a:lnTo>
                  <a:lnTo>
                    <a:pt x="1748142" y="5970740"/>
                  </a:lnTo>
                  <a:lnTo>
                    <a:pt x="1861261" y="6063158"/>
                  </a:lnTo>
                  <a:lnTo>
                    <a:pt x="2130145" y="6280289"/>
                  </a:lnTo>
                  <a:lnTo>
                    <a:pt x="2325967" y="6439471"/>
                  </a:lnTo>
                  <a:lnTo>
                    <a:pt x="2444851" y="6535344"/>
                  </a:lnTo>
                  <a:lnTo>
                    <a:pt x="2524125" y="6598272"/>
                  </a:lnTo>
                  <a:lnTo>
                    <a:pt x="2603550" y="6660235"/>
                  </a:lnTo>
                  <a:lnTo>
                    <a:pt x="2643340" y="6690804"/>
                  </a:lnTo>
                  <a:lnTo>
                    <a:pt x="2683218" y="6721068"/>
                  </a:lnTo>
                  <a:lnTo>
                    <a:pt x="2723172" y="6751002"/>
                  </a:lnTo>
                  <a:lnTo>
                    <a:pt x="2763228" y="6780606"/>
                  </a:lnTo>
                  <a:lnTo>
                    <a:pt x="2874988" y="6858000"/>
                  </a:lnTo>
                  <a:lnTo>
                    <a:pt x="7580566" y="6858000"/>
                  </a:lnTo>
                  <a:lnTo>
                    <a:pt x="7580566" y="0"/>
                  </a:lnTo>
                  <a:close/>
                </a:path>
              </a:pathLst>
            </a:custGeom>
            <a:grpFill/>
          </p:spPr>
          <p:txBody>
            <a:bodyPr wrap="square" lIns="0" tIns="0" rIns="0" bIns="0" rtlCol="0"/>
            <a:lstStyle/>
            <a:p>
              <a:endParaRPr/>
            </a:p>
          </p:txBody>
        </p:sp>
      </p:grpSp>
      <p:sp>
        <p:nvSpPr>
          <p:cNvPr id="7" name="object 7"/>
          <p:cNvSpPr txBox="1"/>
          <p:nvPr/>
        </p:nvSpPr>
        <p:spPr>
          <a:xfrm>
            <a:off x="6049637" y="1921764"/>
            <a:ext cx="4694564" cy="2182649"/>
          </a:xfrm>
          <a:prstGeom prst="rect">
            <a:avLst/>
          </a:prstGeom>
        </p:spPr>
        <p:txBody>
          <a:bodyPr vert="horz" wrap="square" lIns="0" tIns="78740" rIns="0" bIns="0" rtlCol="0">
            <a:spAutoFit/>
          </a:bodyPr>
          <a:lstStyle/>
          <a:p>
            <a:pPr marL="12700" marR="5080">
              <a:lnSpc>
                <a:spcPts val="4100"/>
              </a:lnSpc>
              <a:spcBef>
                <a:spcPts val="620"/>
              </a:spcBef>
            </a:pPr>
            <a:r>
              <a:rPr lang="en-IN" sz="3800" b="1" spc="-5" dirty="0">
                <a:solidFill>
                  <a:schemeClr val="tx1"/>
                </a:solidFill>
                <a:latin typeface="Tahoma"/>
                <a:cs typeface="Tahoma"/>
              </a:rPr>
              <a:t>Analysis</a:t>
            </a:r>
            <a:r>
              <a:rPr lang="en-IN" sz="3800" b="1" spc="-170" dirty="0">
                <a:solidFill>
                  <a:schemeClr val="tx1"/>
                </a:solidFill>
                <a:latin typeface="Tahoma"/>
                <a:cs typeface="Tahoma"/>
              </a:rPr>
              <a:t> </a:t>
            </a:r>
            <a:r>
              <a:rPr lang="en-IN" sz="3800" b="1" spc="10" dirty="0">
                <a:solidFill>
                  <a:schemeClr val="tx1"/>
                </a:solidFill>
                <a:latin typeface="Tahoma"/>
                <a:cs typeface="Tahoma"/>
              </a:rPr>
              <a:t>of</a:t>
            </a:r>
            <a:r>
              <a:rPr lang="en-IN" sz="3800" b="1" spc="-165" dirty="0">
                <a:solidFill>
                  <a:schemeClr val="tx1"/>
                </a:solidFill>
                <a:latin typeface="Tahoma"/>
                <a:cs typeface="Tahoma"/>
              </a:rPr>
              <a:t> </a:t>
            </a:r>
            <a:r>
              <a:rPr lang="en-IN" sz="3800" b="1" spc="-55" dirty="0">
                <a:solidFill>
                  <a:schemeClr val="tx1"/>
                </a:solidFill>
                <a:latin typeface="Tahoma"/>
                <a:cs typeface="Tahoma"/>
              </a:rPr>
              <a:t>CO</a:t>
            </a:r>
            <a:r>
              <a:rPr lang="en-IN" sz="3750" b="1" spc="-82" baseline="-20000" dirty="0">
                <a:solidFill>
                  <a:schemeClr val="tx1"/>
                </a:solidFill>
                <a:latin typeface="Courier New"/>
                <a:cs typeface="Courier New"/>
              </a:rPr>
              <a:t>2</a:t>
            </a:r>
            <a:br>
              <a:rPr lang="en-IN" sz="3750" b="1" spc="-82" baseline="-20000" dirty="0">
                <a:solidFill>
                  <a:schemeClr val="tx1"/>
                </a:solidFill>
                <a:latin typeface="Courier New"/>
                <a:cs typeface="Courier New"/>
              </a:rPr>
            </a:br>
            <a:r>
              <a:rPr sz="3800" b="1" spc="-5" dirty="0">
                <a:latin typeface="Tahoma"/>
                <a:cs typeface="Tahoma"/>
              </a:rPr>
              <a:t>emissions </a:t>
            </a:r>
            <a:r>
              <a:rPr sz="3800" b="1" spc="30" dirty="0">
                <a:latin typeface="Tahoma"/>
                <a:cs typeface="Tahoma"/>
              </a:rPr>
              <a:t>from </a:t>
            </a:r>
            <a:r>
              <a:rPr sz="3800" b="1" spc="35" dirty="0">
                <a:latin typeface="Tahoma"/>
                <a:cs typeface="Tahoma"/>
              </a:rPr>
              <a:t> </a:t>
            </a:r>
            <a:r>
              <a:rPr sz="3800" b="1" spc="-25" dirty="0">
                <a:latin typeface="Tahoma"/>
                <a:cs typeface="Tahoma"/>
              </a:rPr>
              <a:t>passenger</a:t>
            </a:r>
            <a:r>
              <a:rPr sz="3800" b="1" spc="-170" dirty="0">
                <a:latin typeface="Tahoma"/>
                <a:cs typeface="Tahoma"/>
              </a:rPr>
              <a:t> </a:t>
            </a:r>
            <a:r>
              <a:rPr sz="3800" b="1" spc="-10" dirty="0">
                <a:latin typeface="Tahoma"/>
                <a:cs typeface="Tahoma"/>
              </a:rPr>
              <a:t>cars</a:t>
            </a:r>
            <a:r>
              <a:rPr sz="3800" b="1" spc="-165" dirty="0">
                <a:latin typeface="Tahoma"/>
                <a:cs typeface="Tahoma"/>
              </a:rPr>
              <a:t> </a:t>
            </a:r>
            <a:r>
              <a:rPr sz="3800" b="1" spc="35" dirty="0">
                <a:latin typeface="Tahoma"/>
                <a:cs typeface="Tahoma"/>
              </a:rPr>
              <a:t>in </a:t>
            </a:r>
            <a:r>
              <a:rPr sz="3800" b="1" spc="-1100" dirty="0">
                <a:latin typeface="Tahoma"/>
                <a:cs typeface="Tahoma"/>
              </a:rPr>
              <a:t> </a:t>
            </a:r>
            <a:r>
              <a:rPr sz="3800" b="1" spc="-30" dirty="0">
                <a:latin typeface="Tahoma"/>
                <a:cs typeface="Tahoma"/>
              </a:rPr>
              <a:t>Europe</a:t>
            </a:r>
            <a:endParaRPr sz="3800" dirty="0">
              <a:latin typeface="Tahoma"/>
              <a:cs typeface="Tahoma"/>
            </a:endParaRPr>
          </a:p>
        </p:txBody>
      </p:sp>
      <p:sp>
        <p:nvSpPr>
          <p:cNvPr id="8" name="object 8"/>
          <p:cNvSpPr txBox="1"/>
          <p:nvPr/>
        </p:nvSpPr>
        <p:spPr>
          <a:xfrm>
            <a:off x="6781800" y="4495800"/>
            <a:ext cx="1273810" cy="391160"/>
          </a:xfrm>
          <a:prstGeom prst="rect">
            <a:avLst/>
          </a:prstGeom>
        </p:spPr>
        <p:txBody>
          <a:bodyPr vert="horz" wrap="square" lIns="0" tIns="12700" rIns="0" bIns="0" rtlCol="0">
            <a:spAutoFit/>
          </a:bodyPr>
          <a:lstStyle/>
          <a:p>
            <a:pPr marL="12700">
              <a:lnSpc>
                <a:spcPct val="100000"/>
              </a:lnSpc>
              <a:spcBef>
                <a:spcPts val="100"/>
              </a:spcBef>
            </a:pPr>
            <a:r>
              <a:rPr sz="2400" spc="-65" dirty="0">
                <a:latin typeface="Calibri"/>
                <a:cs typeface="Calibri"/>
              </a:rPr>
              <a:t>MAY</a:t>
            </a:r>
            <a:r>
              <a:rPr sz="2400" spc="-75" dirty="0">
                <a:latin typeface="Calibri"/>
                <a:cs typeface="Calibri"/>
              </a:rPr>
              <a:t> </a:t>
            </a:r>
            <a:r>
              <a:rPr sz="2400" spc="-5" dirty="0">
                <a:latin typeface="Calibri"/>
                <a:cs typeface="Calibri"/>
              </a:rPr>
              <a:t>2023</a:t>
            </a:r>
            <a:endParaRPr sz="2400" dirty="0">
              <a:latin typeface="Calibri"/>
              <a:cs typeface="Calibri"/>
            </a:endParaRPr>
          </a:p>
        </p:txBody>
      </p:sp>
      <p:sp>
        <p:nvSpPr>
          <p:cNvPr id="9" name="Date Placeholder 8">
            <a:extLst>
              <a:ext uri="{FF2B5EF4-FFF2-40B4-BE49-F238E27FC236}">
                <a16:creationId xmlns:a16="http://schemas.microsoft.com/office/drawing/2014/main" id="{81800252-6134-4F59-8FEE-7981D8F1661E}"/>
              </a:ext>
            </a:extLst>
          </p:cNvPr>
          <p:cNvSpPr>
            <a:spLocks noGrp="1"/>
          </p:cNvSpPr>
          <p:nvPr>
            <p:ph type="dt" sz="half" idx="10"/>
          </p:nvPr>
        </p:nvSpPr>
        <p:spPr/>
        <p:txBody>
          <a:bodyPr/>
          <a:lstStyle/>
          <a:p>
            <a:r>
              <a:rPr lang="en-US"/>
              <a:t>5/29/2023</a:t>
            </a:r>
          </a:p>
        </p:txBody>
      </p:sp>
      <p:sp>
        <p:nvSpPr>
          <p:cNvPr id="13" name="Footer Placeholder 12">
            <a:extLst>
              <a:ext uri="{FF2B5EF4-FFF2-40B4-BE49-F238E27FC236}">
                <a16:creationId xmlns:a16="http://schemas.microsoft.com/office/drawing/2014/main" id="{7BBA1AE7-BCED-455B-8350-C2A49F6138EF}"/>
              </a:ext>
            </a:extLst>
          </p:cNvPr>
          <p:cNvSpPr>
            <a:spLocks noGrp="1"/>
          </p:cNvSpPr>
          <p:nvPr>
            <p:ph type="ftr" sz="quarter" idx="11"/>
          </p:nvPr>
        </p:nvSpPr>
        <p:spPr>
          <a:xfrm>
            <a:off x="31669" y="6424612"/>
            <a:ext cx="4114800" cy="365125"/>
          </a:xfrm>
        </p:spPr>
        <p:txBody>
          <a:bodyPr/>
          <a:lstStyle/>
          <a:p>
            <a:r>
              <a:rPr lang="en-IN" dirty="0">
                <a:solidFill>
                  <a:schemeClr val="accent4"/>
                </a:solidFill>
              </a:rPr>
              <a:t>Date: 5/29/2023</a:t>
            </a:r>
          </a:p>
        </p:txBody>
      </p:sp>
      <p:sp>
        <p:nvSpPr>
          <p:cNvPr id="6" name="TextBox 5">
            <a:extLst>
              <a:ext uri="{FF2B5EF4-FFF2-40B4-BE49-F238E27FC236}">
                <a16:creationId xmlns:a16="http://schemas.microsoft.com/office/drawing/2014/main" id="{68A50BE3-9E3F-426A-BCA7-4C5D8B5929BC}"/>
              </a:ext>
            </a:extLst>
          </p:cNvPr>
          <p:cNvSpPr txBox="1"/>
          <p:nvPr/>
        </p:nvSpPr>
        <p:spPr>
          <a:xfrm>
            <a:off x="9966550" y="5421454"/>
            <a:ext cx="2438400" cy="369332"/>
          </a:xfrm>
          <a:prstGeom prst="rect">
            <a:avLst/>
          </a:prstGeom>
          <a:noFill/>
        </p:spPr>
        <p:txBody>
          <a:bodyPr wrap="square" rtlCol="0">
            <a:spAutoFit/>
          </a:bodyPr>
          <a:lstStyle/>
          <a:p>
            <a:r>
              <a:rPr lang="en-IN" dirty="0"/>
              <a:t>Sethuraman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4958" y="6279438"/>
            <a:ext cx="423545" cy="396875"/>
            <a:chOff x="474958" y="6279438"/>
            <a:chExt cx="423545" cy="396875"/>
          </a:xfrm>
        </p:grpSpPr>
        <p:sp>
          <p:nvSpPr>
            <p:cNvPr id="3" name="object 3"/>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4" name="object 4"/>
            <p:cNvPicPr/>
            <p:nvPr/>
          </p:nvPicPr>
          <p:blipFill>
            <a:blip r:embed="rId2" cstate="print"/>
            <a:stretch>
              <a:fillRect/>
            </a:stretch>
          </p:blipFill>
          <p:spPr>
            <a:xfrm>
              <a:off x="579119" y="6348983"/>
              <a:ext cx="243839" cy="231648"/>
            </a:xfrm>
            <a:prstGeom prst="rect">
              <a:avLst/>
            </a:prstGeom>
          </p:spPr>
        </p:pic>
        <p:sp>
          <p:nvSpPr>
            <p:cNvPr id="5" name="object 5"/>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6" name="object 6"/>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7" name="object 7"/>
            <p:cNvPicPr/>
            <p:nvPr/>
          </p:nvPicPr>
          <p:blipFill>
            <a:blip r:embed="rId3" cstate="print"/>
            <a:stretch>
              <a:fillRect/>
            </a:stretch>
          </p:blipFill>
          <p:spPr>
            <a:xfrm>
              <a:off x="579119" y="6348983"/>
              <a:ext cx="243839" cy="231648"/>
            </a:xfrm>
            <a:prstGeom prst="rect">
              <a:avLst/>
            </a:prstGeom>
          </p:spPr>
        </p:pic>
        <p:sp>
          <p:nvSpPr>
            <p:cNvPr id="8" name="object 8"/>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4841875" y="410871"/>
            <a:ext cx="2508250" cy="566822"/>
          </a:xfrm>
          <a:prstGeom prst="rect">
            <a:avLst/>
          </a:prstGeom>
        </p:spPr>
        <p:txBody>
          <a:bodyPr vert="horz" wrap="square" lIns="0" tIns="12700" rIns="0" bIns="0" rtlCol="0">
            <a:spAutoFit/>
          </a:bodyPr>
          <a:lstStyle/>
          <a:p>
            <a:pPr marL="12700" algn="ctr">
              <a:lnSpc>
                <a:spcPct val="100000"/>
              </a:lnSpc>
              <a:spcBef>
                <a:spcPts val="100"/>
              </a:spcBef>
            </a:pPr>
            <a:r>
              <a:rPr sz="3600" spc="-5" dirty="0"/>
              <a:t>Hypothesis</a:t>
            </a:r>
          </a:p>
        </p:txBody>
      </p:sp>
      <p:sp>
        <p:nvSpPr>
          <p:cNvPr id="10" name="object 10"/>
          <p:cNvSpPr txBox="1"/>
          <p:nvPr/>
        </p:nvSpPr>
        <p:spPr>
          <a:xfrm>
            <a:off x="647800" y="1584250"/>
            <a:ext cx="3331210" cy="1052211"/>
          </a:xfrm>
          <a:prstGeom prst="rect">
            <a:avLst/>
          </a:prstGeom>
          <a:solidFill>
            <a:srgbClr val="4472C4"/>
          </a:solidFill>
        </p:spPr>
        <p:txBody>
          <a:bodyPr vert="horz" wrap="square" lIns="0" tIns="140335" rIns="0" bIns="0" rtlCol="0">
            <a:spAutoFit/>
          </a:bodyPr>
          <a:lstStyle/>
          <a:p>
            <a:pPr marL="184150" algn="ctr">
              <a:lnSpc>
                <a:spcPct val="100000"/>
              </a:lnSpc>
              <a:spcBef>
                <a:spcPts val="1105"/>
              </a:spcBef>
            </a:pPr>
            <a:r>
              <a:rPr sz="2500" spc="-5" dirty="0">
                <a:solidFill>
                  <a:srgbClr val="FFFFFF"/>
                </a:solidFill>
                <a:latin typeface="Calibri"/>
                <a:cs typeface="Calibri"/>
              </a:rPr>
              <a:t>Hypothesis</a:t>
            </a:r>
            <a:r>
              <a:rPr sz="2500" spc="-30" dirty="0">
                <a:solidFill>
                  <a:srgbClr val="FFFFFF"/>
                </a:solidFill>
                <a:latin typeface="Calibri"/>
                <a:cs typeface="Calibri"/>
              </a:rPr>
              <a:t> </a:t>
            </a:r>
            <a:r>
              <a:rPr sz="2500" dirty="0">
                <a:solidFill>
                  <a:srgbClr val="FFFFFF"/>
                </a:solidFill>
                <a:latin typeface="Calibri"/>
                <a:cs typeface="Calibri"/>
              </a:rPr>
              <a:t>1</a:t>
            </a:r>
            <a:endParaRPr lang="en-IN" sz="2500" dirty="0">
              <a:solidFill>
                <a:srgbClr val="FFFFFF"/>
              </a:solidFill>
              <a:latin typeface="Calibri"/>
              <a:cs typeface="Calibri"/>
            </a:endParaRPr>
          </a:p>
          <a:p>
            <a:pPr marL="184150" algn="ctr">
              <a:lnSpc>
                <a:spcPct val="100000"/>
              </a:lnSpc>
              <a:spcBef>
                <a:spcPts val="1105"/>
              </a:spcBef>
            </a:pPr>
            <a:endParaRPr sz="2500" dirty="0">
              <a:latin typeface="Calibri"/>
              <a:cs typeface="Calibri"/>
            </a:endParaRPr>
          </a:p>
        </p:txBody>
      </p:sp>
      <p:grpSp>
        <p:nvGrpSpPr>
          <p:cNvPr id="11" name="object 11"/>
          <p:cNvGrpSpPr/>
          <p:nvPr/>
        </p:nvGrpSpPr>
        <p:grpSpPr>
          <a:xfrm>
            <a:off x="647800" y="2304249"/>
            <a:ext cx="3331210" cy="3748147"/>
            <a:chOff x="647800" y="2304249"/>
            <a:chExt cx="3331210" cy="3508375"/>
          </a:xfrm>
          <a:solidFill>
            <a:schemeClr val="accent1">
              <a:lumMod val="20000"/>
              <a:lumOff val="80000"/>
            </a:schemeClr>
          </a:solidFill>
        </p:grpSpPr>
        <p:sp>
          <p:nvSpPr>
            <p:cNvPr id="12" name="object 12"/>
            <p:cNvSpPr/>
            <p:nvPr/>
          </p:nvSpPr>
          <p:spPr>
            <a:xfrm>
              <a:off x="654150" y="2310599"/>
              <a:ext cx="3318510" cy="3495675"/>
            </a:xfrm>
            <a:custGeom>
              <a:avLst/>
              <a:gdLst/>
              <a:ahLst/>
              <a:cxnLst/>
              <a:rect l="l" t="t" r="r" b="b"/>
              <a:pathLst>
                <a:path w="3318510" h="3495675">
                  <a:moveTo>
                    <a:pt x="3318199" y="0"/>
                  </a:moveTo>
                  <a:lnTo>
                    <a:pt x="0" y="0"/>
                  </a:lnTo>
                  <a:lnTo>
                    <a:pt x="0" y="3495048"/>
                  </a:lnTo>
                  <a:lnTo>
                    <a:pt x="3318199" y="3495048"/>
                  </a:lnTo>
                  <a:lnTo>
                    <a:pt x="3318199" y="0"/>
                  </a:lnTo>
                  <a:close/>
                </a:path>
              </a:pathLst>
            </a:custGeom>
            <a:grpFill/>
          </p:spPr>
          <p:txBody>
            <a:bodyPr wrap="square" lIns="0" tIns="0" rIns="0" bIns="0" rtlCol="0"/>
            <a:lstStyle/>
            <a:p>
              <a:endParaRPr/>
            </a:p>
          </p:txBody>
        </p:sp>
        <p:sp>
          <p:nvSpPr>
            <p:cNvPr id="13" name="object 13"/>
            <p:cNvSpPr/>
            <p:nvPr/>
          </p:nvSpPr>
          <p:spPr>
            <a:xfrm>
              <a:off x="654150" y="2310599"/>
              <a:ext cx="3318510" cy="3495675"/>
            </a:xfrm>
            <a:custGeom>
              <a:avLst/>
              <a:gdLst/>
              <a:ahLst/>
              <a:cxnLst/>
              <a:rect l="l" t="t" r="r" b="b"/>
              <a:pathLst>
                <a:path w="3318510" h="3495675">
                  <a:moveTo>
                    <a:pt x="0" y="0"/>
                  </a:moveTo>
                  <a:lnTo>
                    <a:pt x="3318200" y="0"/>
                  </a:lnTo>
                  <a:lnTo>
                    <a:pt x="3318200" y="3495049"/>
                  </a:lnTo>
                  <a:lnTo>
                    <a:pt x="0" y="3495049"/>
                  </a:lnTo>
                  <a:lnTo>
                    <a:pt x="0" y="0"/>
                  </a:lnTo>
                  <a:close/>
                </a:path>
              </a:pathLst>
            </a:custGeom>
            <a:grpFill/>
            <a:ln w="12700">
              <a:solidFill>
                <a:srgbClr val="CFD5EA"/>
              </a:solidFill>
            </a:ln>
          </p:spPr>
          <p:txBody>
            <a:bodyPr wrap="square" lIns="0" tIns="0" rIns="0" bIns="0" rtlCol="0"/>
            <a:lstStyle/>
            <a:p>
              <a:endParaRPr/>
            </a:p>
          </p:txBody>
        </p:sp>
      </p:grpSp>
      <p:sp>
        <p:nvSpPr>
          <p:cNvPr id="14" name="object 14"/>
          <p:cNvSpPr txBox="1"/>
          <p:nvPr/>
        </p:nvSpPr>
        <p:spPr>
          <a:xfrm>
            <a:off x="647800" y="2316950"/>
            <a:ext cx="3331210" cy="1170192"/>
          </a:xfrm>
          <a:prstGeom prst="rect">
            <a:avLst/>
          </a:prstGeom>
        </p:spPr>
        <p:txBody>
          <a:bodyPr vert="horz" wrap="square" lIns="0" tIns="107315" rIns="0" bIns="0" rtlCol="0">
            <a:spAutoFit/>
          </a:bodyPr>
          <a:lstStyle/>
          <a:p>
            <a:pPr marL="139700" marR="457200" algn="just">
              <a:lnSpc>
                <a:spcPct val="91600"/>
              </a:lnSpc>
              <a:spcBef>
                <a:spcPts val="845"/>
              </a:spcBef>
              <a:tabLst>
                <a:tab pos="368300" algn="l"/>
              </a:tabLst>
            </a:pPr>
            <a:r>
              <a:rPr sz="2500" spc="-20" dirty="0">
                <a:latin typeface="Calibri"/>
                <a:cs typeface="Calibri"/>
              </a:rPr>
              <a:t>Petrol cars </a:t>
            </a:r>
            <a:r>
              <a:rPr sz="2500" spc="-15" dirty="0">
                <a:latin typeface="Calibri"/>
                <a:cs typeface="Calibri"/>
              </a:rPr>
              <a:t>are </a:t>
            </a:r>
            <a:r>
              <a:rPr sz="2500" dirty="0">
                <a:latin typeface="Calibri"/>
                <a:cs typeface="Calibri"/>
              </a:rPr>
              <a:t>the </a:t>
            </a:r>
            <a:r>
              <a:rPr sz="2500" spc="5" dirty="0">
                <a:latin typeface="Calibri"/>
                <a:cs typeface="Calibri"/>
              </a:rPr>
              <a:t> </a:t>
            </a:r>
            <a:r>
              <a:rPr sz="2500" spc="-10" dirty="0">
                <a:latin typeface="Calibri"/>
                <a:cs typeface="Calibri"/>
              </a:rPr>
              <a:t>most </a:t>
            </a:r>
            <a:r>
              <a:rPr sz="2500" spc="-15" dirty="0">
                <a:latin typeface="Calibri"/>
                <a:cs typeface="Calibri"/>
              </a:rPr>
              <a:t>registered </a:t>
            </a:r>
            <a:r>
              <a:rPr sz="2500" spc="-5" dirty="0">
                <a:latin typeface="Calibri"/>
                <a:cs typeface="Calibri"/>
              </a:rPr>
              <a:t>in </a:t>
            </a:r>
            <a:r>
              <a:rPr sz="2500" dirty="0">
                <a:latin typeface="Calibri"/>
                <a:cs typeface="Calibri"/>
              </a:rPr>
              <a:t> </a:t>
            </a:r>
            <a:r>
              <a:rPr sz="2500" spc="-5" dirty="0">
                <a:latin typeface="Calibri"/>
                <a:cs typeface="Calibri"/>
              </a:rPr>
              <a:t>2016-2021</a:t>
            </a:r>
            <a:r>
              <a:rPr sz="2500" spc="-65" dirty="0">
                <a:latin typeface="Calibri"/>
                <a:cs typeface="Calibri"/>
              </a:rPr>
              <a:t> </a:t>
            </a:r>
            <a:r>
              <a:rPr sz="2500" spc="-15" dirty="0">
                <a:latin typeface="Calibri"/>
                <a:cs typeface="Calibri"/>
              </a:rPr>
              <a:t>records.</a:t>
            </a:r>
            <a:endParaRPr sz="2500" dirty="0">
              <a:latin typeface="Calibri"/>
              <a:cs typeface="Calibri"/>
            </a:endParaRPr>
          </a:p>
        </p:txBody>
      </p:sp>
      <p:sp>
        <p:nvSpPr>
          <p:cNvPr id="15" name="object 15"/>
          <p:cNvSpPr txBox="1"/>
          <p:nvPr/>
        </p:nvSpPr>
        <p:spPr>
          <a:xfrm>
            <a:off x="4430548" y="1584250"/>
            <a:ext cx="3331210" cy="1052211"/>
          </a:xfrm>
          <a:prstGeom prst="rect">
            <a:avLst/>
          </a:prstGeom>
          <a:solidFill>
            <a:srgbClr val="4472C4"/>
          </a:solidFill>
        </p:spPr>
        <p:txBody>
          <a:bodyPr vert="horz" wrap="square" lIns="0" tIns="140335" rIns="0" bIns="0" rtlCol="0">
            <a:spAutoFit/>
          </a:bodyPr>
          <a:lstStyle/>
          <a:p>
            <a:pPr marL="184150" algn="ctr">
              <a:lnSpc>
                <a:spcPct val="100000"/>
              </a:lnSpc>
              <a:spcBef>
                <a:spcPts val="1105"/>
              </a:spcBef>
            </a:pPr>
            <a:r>
              <a:rPr sz="2500" spc="-5" dirty="0">
                <a:solidFill>
                  <a:srgbClr val="FFFFFF"/>
                </a:solidFill>
                <a:latin typeface="Calibri"/>
                <a:cs typeface="Calibri"/>
              </a:rPr>
              <a:t>Hypothesis</a:t>
            </a:r>
            <a:r>
              <a:rPr sz="2500" spc="-30" dirty="0">
                <a:solidFill>
                  <a:srgbClr val="FFFFFF"/>
                </a:solidFill>
                <a:latin typeface="Calibri"/>
                <a:cs typeface="Calibri"/>
              </a:rPr>
              <a:t> </a:t>
            </a:r>
            <a:r>
              <a:rPr sz="2500" dirty="0">
                <a:solidFill>
                  <a:srgbClr val="FFFFFF"/>
                </a:solidFill>
                <a:latin typeface="Calibri"/>
                <a:cs typeface="Calibri"/>
              </a:rPr>
              <a:t>2</a:t>
            </a:r>
            <a:endParaRPr lang="en-IN" sz="2500" dirty="0">
              <a:solidFill>
                <a:srgbClr val="FFFFFF"/>
              </a:solidFill>
              <a:latin typeface="Calibri"/>
              <a:cs typeface="Calibri"/>
            </a:endParaRPr>
          </a:p>
          <a:p>
            <a:pPr marL="184150" algn="ctr">
              <a:lnSpc>
                <a:spcPct val="100000"/>
              </a:lnSpc>
              <a:spcBef>
                <a:spcPts val="1105"/>
              </a:spcBef>
            </a:pPr>
            <a:endParaRPr sz="2500" dirty="0">
              <a:latin typeface="Calibri"/>
              <a:cs typeface="Calibri"/>
            </a:endParaRPr>
          </a:p>
        </p:txBody>
      </p:sp>
      <p:grpSp>
        <p:nvGrpSpPr>
          <p:cNvPr id="16" name="object 16"/>
          <p:cNvGrpSpPr/>
          <p:nvPr/>
        </p:nvGrpSpPr>
        <p:grpSpPr>
          <a:xfrm>
            <a:off x="4430548" y="2304249"/>
            <a:ext cx="3331210" cy="3748147"/>
            <a:chOff x="4430548" y="2304249"/>
            <a:chExt cx="3331210" cy="3508375"/>
          </a:xfrm>
          <a:solidFill>
            <a:schemeClr val="accent1">
              <a:lumMod val="20000"/>
              <a:lumOff val="80000"/>
            </a:schemeClr>
          </a:solidFill>
        </p:grpSpPr>
        <p:sp>
          <p:nvSpPr>
            <p:cNvPr id="17" name="object 17"/>
            <p:cNvSpPr/>
            <p:nvPr/>
          </p:nvSpPr>
          <p:spPr>
            <a:xfrm>
              <a:off x="4436898" y="2310599"/>
              <a:ext cx="3318510" cy="3495675"/>
            </a:xfrm>
            <a:custGeom>
              <a:avLst/>
              <a:gdLst/>
              <a:ahLst/>
              <a:cxnLst/>
              <a:rect l="l" t="t" r="r" b="b"/>
              <a:pathLst>
                <a:path w="3318509" h="3495675">
                  <a:moveTo>
                    <a:pt x="3318200" y="0"/>
                  </a:moveTo>
                  <a:lnTo>
                    <a:pt x="0" y="0"/>
                  </a:lnTo>
                  <a:lnTo>
                    <a:pt x="0" y="3495048"/>
                  </a:lnTo>
                  <a:lnTo>
                    <a:pt x="3318200" y="3495048"/>
                  </a:lnTo>
                  <a:lnTo>
                    <a:pt x="3318200" y="0"/>
                  </a:lnTo>
                  <a:close/>
                </a:path>
              </a:pathLst>
            </a:custGeom>
            <a:grpFill/>
          </p:spPr>
          <p:txBody>
            <a:bodyPr wrap="square" lIns="0" tIns="0" rIns="0" bIns="0" rtlCol="0"/>
            <a:lstStyle/>
            <a:p>
              <a:endParaRPr/>
            </a:p>
          </p:txBody>
        </p:sp>
        <p:sp>
          <p:nvSpPr>
            <p:cNvPr id="18" name="object 18"/>
            <p:cNvSpPr/>
            <p:nvPr/>
          </p:nvSpPr>
          <p:spPr>
            <a:xfrm>
              <a:off x="4436898" y="2310599"/>
              <a:ext cx="3318510" cy="3495675"/>
            </a:xfrm>
            <a:custGeom>
              <a:avLst/>
              <a:gdLst/>
              <a:ahLst/>
              <a:cxnLst/>
              <a:rect l="l" t="t" r="r" b="b"/>
              <a:pathLst>
                <a:path w="3318509" h="3495675">
                  <a:moveTo>
                    <a:pt x="0" y="0"/>
                  </a:moveTo>
                  <a:lnTo>
                    <a:pt x="3318200" y="0"/>
                  </a:lnTo>
                  <a:lnTo>
                    <a:pt x="3318200" y="3495049"/>
                  </a:lnTo>
                  <a:lnTo>
                    <a:pt x="0" y="3495049"/>
                  </a:lnTo>
                  <a:lnTo>
                    <a:pt x="0" y="0"/>
                  </a:lnTo>
                  <a:close/>
                </a:path>
              </a:pathLst>
            </a:custGeom>
            <a:grpFill/>
            <a:ln w="12700">
              <a:solidFill>
                <a:srgbClr val="CFD5EA"/>
              </a:solidFill>
            </a:ln>
          </p:spPr>
          <p:txBody>
            <a:bodyPr wrap="square" lIns="0" tIns="0" rIns="0" bIns="0" rtlCol="0"/>
            <a:lstStyle/>
            <a:p>
              <a:endParaRPr/>
            </a:p>
          </p:txBody>
        </p:sp>
      </p:grpSp>
      <p:sp>
        <p:nvSpPr>
          <p:cNvPr id="19" name="object 19"/>
          <p:cNvSpPr txBox="1"/>
          <p:nvPr/>
        </p:nvSpPr>
        <p:spPr>
          <a:xfrm>
            <a:off x="4430548" y="2316950"/>
            <a:ext cx="3331210" cy="1522853"/>
          </a:xfrm>
          <a:prstGeom prst="rect">
            <a:avLst/>
          </a:prstGeom>
        </p:spPr>
        <p:txBody>
          <a:bodyPr vert="horz" wrap="square" lIns="0" tIns="106045" rIns="0" bIns="0" rtlCol="0">
            <a:spAutoFit/>
          </a:bodyPr>
          <a:lstStyle/>
          <a:p>
            <a:pPr marL="139700" marR="246379">
              <a:lnSpc>
                <a:spcPct val="91800"/>
              </a:lnSpc>
              <a:spcBef>
                <a:spcPts val="835"/>
              </a:spcBef>
              <a:tabLst>
                <a:tab pos="368300" algn="l"/>
              </a:tabLst>
            </a:pPr>
            <a:r>
              <a:rPr sz="2500" spc="-5" dirty="0">
                <a:latin typeface="Calibri"/>
                <a:cs typeface="Calibri"/>
              </a:rPr>
              <a:t>Electric</a:t>
            </a:r>
            <a:r>
              <a:rPr sz="2500" spc="-15" dirty="0">
                <a:latin typeface="Calibri"/>
                <a:cs typeface="Calibri"/>
              </a:rPr>
              <a:t> </a:t>
            </a:r>
            <a:r>
              <a:rPr sz="2500" spc="-20" dirty="0">
                <a:latin typeface="Calibri"/>
                <a:cs typeface="Calibri"/>
              </a:rPr>
              <a:t>cars</a:t>
            </a:r>
            <a:r>
              <a:rPr sz="2500" spc="-5" dirty="0">
                <a:latin typeface="Calibri"/>
                <a:cs typeface="Calibri"/>
              </a:rPr>
              <a:t> (and </a:t>
            </a:r>
            <a:r>
              <a:rPr sz="2500" dirty="0">
                <a:latin typeface="Calibri"/>
                <a:cs typeface="Calibri"/>
              </a:rPr>
              <a:t> </a:t>
            </a:r>
            <a:r>
              <a:rPr sz="2500" spc="-5" dirty="0">
                <a:latin typeface="Calibri"/>
                <a:cs typeface="Calibri"/>
              </a:rPr>
              <a:t>electric-hybrid) </a:t>
            </a:r>
            <a:r>
              <a:rPr sz="2500" dirty="0">
                <a:latin typeface="Calibri"/>
                <a:cs typeface="Calibri"/>
              </a:rPr>
              <a:t> </a:t>
            </a:r>
            <a:r>
              <a:rPr sz="2500" spc="-5" dirty="0">
                <a:latin typeface="Calibri"/>
                <a:cs typeface="Calibri"/>
              </a:rPr>
              <a:t>demand</a:t>
            </a:r>
            <a:r>
              <a:rPr sz="2500" spc="-40" dirty="0">
                <a:latin typeface="Calibri"/>
                <a:cs typeface="Calibri"/>
              </a:rPr>
              <a:t> </a:t>
            </a:r>
            <a:r>
              <a:rPr sz="2500" spc="-5" dirty="0">
                <a:latin typeface="Calibri"/>
                <a:cs typeface="Calibri"/>
              </a:rPr>
              <a:t>is</a:t>
            </a:r>
            <a:r>
              <a:rPr sz="2500" spc="-35" dirty="0">
                <a:latin typeface="Calibri"/>
                <a:cs typeface="Calibri"/>
              </a:rPr>
              <a:t> </a:t>
            </a:r>
            <a:r>
              <a:rPr sz="2500" spc="-5" dirty="0">
                <a:latin typeface="Calibri"/>
                <a:cs typeface="Calibri"/>
              </a:rPr>
              <a:t>increasing </a:t>
            </a:r>
            <a:r>
              <a:rPr sz="2500" spc="-550" dirty="0">
                <a:latin typeface="Calibri"/>
                <a:cs typeface="Calibri"/>
              </a:rPr>
              <a:t> </a:t>
            </a:r>
            <a:r>
              <a:rPr sz="2500" spc="-5" dirty="0">
                <a:latin typeface="Calibri"/>
                <a:cs typeface="Calibri"/>
              </a:rPr>
              <a:t>in 2016-2021 </a:t>
            </a:r>
            <a:r>
              <a:rPr sz="2500" dirty="0">
                <a:latin typeface="Calibri"/>
                <a:cs typeface="Calibri"/>
              </a:rPr>
              <a:t> </a:t>
            </a:r>
            <a:r>
              <a:rPr sz="2500" spc="-15" dirty="0">
                <a:latin typeface="Calibri"/>
                <a:cs typeface="Calibri"/>
              </a:rPr>
              <a:t>records.</a:t>
            </a:r>
            <a:endParaRPr sz="2500" dirty="0">
              <a:latin typeface="Calibri"/>
              <a:cs typeface="Calibri"/>
            </a:endParaRPr>
          </a:p>
        </p:txBody>
      </p:sp>
      <p:sp>
        <p:nvSpPr>
          <p:cNvPr id="20" name="object 20"/>
          <p:cNvSpPr txBox="1"/>
          <p:nvPr/>
        </p:nvSpPr>
        <p:spPr>
          <a:xfrm>
            <a:off x="8213297" y="1584250"/>
            <a:ext cx="3331210" cy="1052211"/>
          </a:xfrm>
          <a:prstGeom prst="rect">
            <a:avLst/>
          </a:prstGeom>
          <a:solidFill>
            <a:srgbClr val="4472C4"/>
          </a:solidFill>
        </p:spPr>
        <p:txBody>
          <a:bodyPr vert="horz" wrap="square" lIns="0" tIns="140335" rIns="0" bIns="0" rtlCol="0">
            <a:spAutoFit/>
          </a:bodyPr>
          <a:lstStyle/>
          <a:p>
            <a:pPr marL="184150" algn="ctr">
              <a:lnSpc>
                <a:spcPct val="100000"/>
              </a:lnSpc>
              <a:spcBef>
                <a:spcPts val="1105"/>
              </a:spcBef>
            </a:pPr>
            <a:r>
              <a:rPr sz="2500" spc="-5" dirty="0">
                <a:solidFill>
                  <a:srgbClr val="FFFFFF"/>
                </a:solidFill>
                <a:latin typeface="Calibri"/>
                <a:cs typeface="Calibri"/>
              </a:rPr>
              <a:t>Hypothesis</a:t>
            </a:r>
            <a:r>
              <a:rPr sz="2500" spc="-30" dirty="0">
                <a:solidFill>
                  <a:srgbClr val="FFFFFF"/>
                </a:solidFill>
                <a:latin typeface="Calibri"/>
                <a:cs typeface="Calibri"/>
              </a:rPr>
              <a:t> </a:t>
            </a:r>
            <a:r>
              <a:rPr sz="2500" dirty="0">
                <a:solidFill>
                  <a:srgbClr val="FFFFFF"/>
                </a:solidFill>
                <a:latin typeface="Calibri"/>
                <a:cs typeface="Calibri"/>
              </a:rPr>
              <a:t>3</a:t>
            </a:r>
            <a:endParaRPr lang="en-IN" sz="2500" dirty="0">
              <a:solidFill>
                <a:srgbClr val="FFFFFF"/>
              </a:solidFill>
              <a:latin typeface="Calibri"/>
              <a:cs typeface="Calibri"/>
            </a:endParaRPr>
          </a:p>
          <a:p>
            <a:pPr marL="184150" algn="ctr">
              <a:lnSpc>
                <a:spcPct val="100000"/>
              </a:lnSpc>
              <a:spcBef>
                <a:spcPts val="1105"/>
              </a:spcBef>
            </a:pPr>
            <a:endParaRPr sz="2500" dirty="0">
              <a:latin typeface="Calibri"/>
              <a:cs typeface="Calibri"/>
            </a:endParaRPr>
          </a:p>
        </p:txBody>
      </p:sp>
      <p:sp>
        <p:nvSpPr>
          <p:cNvPr id="21" name="object 21"/>
          <p:cNvSpPr txBox="1"/>
          <p:nvPr/>
        </p:nvSpPr>
        <p:spPr>
          <a:xfrm>
            <a:off x="8213297" y="2316950"/>
            <a:ext cx="3331210" cy="3637406"/>
          </a:xfrm>
          <a:prstGeom prst="rect">
            <a:avLst/>
          </a:prstGeom>
          <a:solidFill>
            <a:schemeClr val="accent1">
              <a:lumMod val="20000"/>
              <a:lumOff val="80000"/>
              <a:alpha val="90199"/>
            </a:schemeClr>
          </a:solidFill>
        </p:spPr>
        <p:txBody>
          <a:bodyPr vert="horz" wrap="square" lIns="0" tIns="107950" rIns="0" bIns="0" rtlCol="0">
            <a:spAutoFit/>
          </a:bodyPr>
          <a:lstStyle/>
          <a:p>
            <a:pPr marL="368300" marR="220345" indent="-228600">
              <a:lnSpc>
                <a:spcPct val="91300"/>
              </a:lnSpc>
              <a:spcBef>
                <a:spcPts val="850"/>
              </a:spcBef>
              <a:buChar char="•"/>
              <a:tabLst>
                <a:tab pos="368300" algn="l"/>
              </a:tabLst>
            </a:pPr>
            <a:r>
              <a:rPr lang="en-GB" dirty="0"/>
              <a:t>The heavier, more powerful, and less fuel-efficient a petrol car is, the more CO2 it will emit. </a:t>
            </a:r>
          </a:p>
          <a:p>
            <a:pPr marL="368300" marR="220345" indent="-228600">
              <a:lnSpc>
                <a:spcPct val="91300"/>
              </a:lnSpc>
              <a:spcBef>
                <a:spcPts val="850"/>
              </a:spcBef>
              <a:buChar char="•"/>
              <a:tabLst>
                <a:tab pos="368300" algn="l"/>
              </a:tabLst>
            </a:pPr>
            <a:r>
              <a:rPr lang="en-GB" dirty="0"/>
              <a:t>The wheelbase and axles distances also affect CO2 emissions, but to a lesser extent.</a:t>
            </a:r>
          </a:p>
          <a:p>
            <a:pPr marL="368300" marR="220345" indent="-228600">
              <a:lnSpc>
                <a:spcPct val="91300"/>
              </a:lnSpc>
              <a:spcBef>
                <a:spcPts val="850"/>
              </a:spcBef>
              <a:buChar char="•"/>
              <a:tabLst>
                <a:tab pos="368300" algn="l"/>
              </a:tabLst>
            </a:pPr>
            <a:endParaRPr lang="en-GB" sz="2500" dirty="0">
              <a:latin typeface="Calibri"/>
              <a:cs typeface="Calibri"/>
            </a:endParaRPr>
          </a:p>
          <a:p>
            <a:pPr marL="139700" marR="220345">
              <a:lnSpc>
                <a:spcPct val="91300"/>
              </a:lnSpc>
              <a:spcBef>
                <a:spcPts val="850"/>
              </a:spcBef>
              <a:tabLst>
                <a:tab pos="368300" algn="l"/>
              </a:tabLst>
            </a:pPr>
            <a:endParaRPr lang="en-IN" sz="2500" dirty="0">
              <a:latin typeface="Calibri"/>
              <a:cs typeface="Calibri"/>
            </a:endParaRPr>
          </a:p>
          <a:p>
            <a:pPr marL="139700" marR="220345">
              <a:lnSpc>
                <a:spcPct val="91300"/>
              </a:lnSpc>
              <a:spcBef>
                <a:spcPts val="850"/>
              </a:spcBef>
              <a:tabLst>
                <a:tab pos="368300" algn="l"/>
              </a:tabLst>
            </a:pPr>
            <a:endParaRPr sz="2500" dirty="0">
              <a:latin typeface="Calibri"/>
              <a:cs typeface="Calibri"/>
            </a:endParaRPr>
          </a:p>
        </p:txBody>
      </p:sp>
      <p:pic>
        <p:nvPicPr>
          <p:cNvPr id="22" name="object 22"/>
          <p:cNvPicPr/>
          <p:nvPr/>
        </p:nvPicPr>
        <p:blipFill>
          <a:blip r:embed="rId4" cstate="print"/>
          <a:stretch>
            <a:fillRect/>
          </a:stretch>
        </p:blipFill>
        <p:spPr>
          <a:xfrm>
            <a:off x="1549427" y="4463774"/>
            <a:ext cx="1508760" cy="984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object 23"/>
          <p:cNvPicPr/>
          <p:nvPr/>
        </p:nvPicPr>
        <p:blipFill>
          <a:blip r:embed="rId5" cstate="print"/>
          <a:stretch>
            <a:fillRect/>
          </a:stretch>
        </p:blipFill>
        <p:spPr>
          <a:xfrm>
            <a:off x="5705855" y="4454769"/>
            <a:ext cx="1161288" cy="984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object 24"/>
          <p:cNvSpPr txBox="1"/>
          <p:nvPr/>
        </p:nvSpPr>
        <p:spPr>
          <a:xfrm>
            <a:off x="916939" y="6300705"/>
            <a:ext cx="83121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AM</a:t>
            </a:r>
            <a:r>
              <a:rPr sz="1000" spc="5" dirty="0">
                <a:latin typeface="Calibri"/>
                <a:cs typeface="Calibri"/>
              </a:rPr>
              <a:t>B</a:t>
            </a:r>
            <a:r>
              <a:rPr sz="1000" spc="-5" dirty="0">
                <a:latin typeface="Calibri"/>
                <a:cs typeface="Calibri"/>
              </a:rPr>
              <a:t>I</a:t>
            </a:r>
            <a:r>
              <a:rPr sz="1000" dirty="0">
                <a:latin typeface="Calibri"/>
                <a:cs typeface="Calibri"/>
              </a:rPr>
              <a:t>T</a:t>
            </a:r>
            <a:r>
              <a:rPr sz="1000" spc="-5" dirty="0">
                <a:latin typeface="Calibri"/>
                <a:cs typeface="Calibri"/>
              </a:rPr>
              <a:t>I</a:t>
            </a:r>
            <a:r>
              <a:rPr sz="1000" dirty="0">
                <a:latin typeface="Calibri"/>
                <a:cs typeface="Calibri"/>
              </a:rPr>
              <a:t>ON </a:t>
            </a:r>
            <a:r>
              <a:rPr sz="1000" spc="-5" dirty="0">
                <a:latin typeface="Calibri"/>
                <a:cs typeface="Calibri"/>
              </a:rPr>
              <a:t>A</a:t>
            </a:r>
            <a:r>
              <a:rPr sz="1000" dirty="0">
                <a:latin typeface="Calibri"/>
                <a:cs typeface="Calibri"/>
              </a:rPr>
              <a:t>ND  </a:t>
            </a:r>
            <a:r>
              <a:rPr sz="1000" spc="-5" dirty="0">
                <a:latin typeface="Calibri"/>
                <a:cs typeface="Calibri"/>
              </a:rPr>
              <a:t>ADDED</a:t>
            </a:r>
            <a:r>
              <a:rPr sz="1000" spc="-30" dirty="0">
                <a:latin typeface="Calibri"/>
                <a:cs typeface="Calibri"/>
              </a:rPr>
              <a:t> </a:t>
            </a:r>
            <a:r>
              <a:rPr sz="1000" spc="-5" dirty="0">
                <a:latin typeface="Calibri"/>
                <a:cs typeface="Calibri"/>
              </a:rPr>
              <a:t>VALUE</a:t>
            </a:r>
            <a:endParaRPr sz="1000" dirty="0">
              <a:latin typeface="Calibri"/>
              <a:cs typeface="Calibri"/>
            </a:endParaRPr>
          </a:p>
        </p:txBody>
      </p:sp>
      <p:pic>
        <p:nvPicPr>
          <p:cNvPr id="27" name="Picture 26">
            <a:extLst>
              <a:ext uri="{FF2B5EF4-FFF2-40B4-BE49-F238E27FC236}">
                <a16:creationId xmlns:a16="http://schemas.microsoft.com/office/drawing/2014/main" id="{DDF5EE6C-1159-489A-8FDB-D214C22A50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6400" y="4572000"/>
            <a:ext cx="1201511" cy="8670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Slide Number Placeholder 25">
            <a:extLst>
              <a:ext uri="{FF2B5EF4-FFF2-40B4-BE49-F238E27FC236}">
                <a16:creationId xmlns:a16="http://schemas.microsoft.com/office/drawing/2014/main" id="{D8AF1D32-F880-477F-B976-5A9F9647DBD0}"/>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4958" y="6279438"/>
            <a:ext cx="423545" cy="396875"/>
            <a:chOff x="474958" y="6279438"/>
            <a:chExt cx="423545" cy="396875"/>
          </a:xfrm>
        </p:grpSpPr>
        <p:pic>
          <p:nvPicPr>
            <p:cNvPr id="3" name="object 3"/>
            <p:cNvPicPr/>
            <p:nvPr/>
          </p:nvPicPr>
          <p:blipFill>
            <a:blip r:embed="rId2" cstate="print"/>
            <a:stretch>
              <a:fillRect/>
            </a:stretch>
          </p:blipFill>
          <p:spPr>
            <a:xfrm>
              <a:off x="579119" y="6348983"/>
              <a:ext cx="243839" cy="231648"/>
            </a:xfrm>
            <a:prstGeom prst="rect">
              <a:avLst/>
            </a:prstGeom>
          </p:spPr>
        </p:pic>
        <p:sp>
          <p:nvSpPr>
            <p:cNvPr id="4" name="object 4"/>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5" name="object 5"/>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6" name="object 6"/>
            <p:cNvPicPr/>
            <p:nvPr/>
          </p:nvPicPr>
          <p:blipFill>
            <a:blip r:embed="rId3" cstate="print"/>
            <a:stretch>
              <a:fillRect/>
            </a:stretch>
          </p:blipFill>
          <p:spPr>
            <a:xfrm>
              <a:off x="560831" y="6364223"/>
              <a:ext cx="243840" cy="228600"/>
            </a:xfrm>
            <a:prstGeom prst="rect">
              <a:avLst/>
            </a:prstGeom>
          </p:spPr>
        </p:pic>
        <p:sp>
          <p:nvSpPr>
            <p:cNvPr id="7" name="object 7"/>
            <p:cNvSpPr/>
            <p:nvPr/>
          </p:nvSpPr>
          <p:spPr>
            <a:xfrm>
              <a:off x="561545" y="6364499"/>
              <a:ext cx="243204" cy="227965"/>
            </a:xfrm>
            <a:custGeom>
              <a:avLst/>
              <a:gdLst/>
              <a:ahLst/>
              <a:cxnLst/>
              <a:rect l="l" t="t" r="r" b="b"/>
              <a:pathLst>
                <a:path w="243204"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8" name="object 8"/>
          <p:cNvSpPr/>
          <p:nvPr/>
        </p:nvSpPr>
        <p:spPr>
          <a:xfrm>
            <a:off x="1231723" y="1616690"/>
            <a:ext cx="1371600" cy="822960"/>
          </a:xfrm>
          <a:custGeom>
            <a:avLst/>
            <a:gdLst/>
            <a:ahLst/>
            <a:cxnLst/>
            <a:rect l="l" t="t" r="r" b="b"/>
            <a:pathLst>
              <a:path w="1371600" h="822960">
                <a:moveTo>
                  <a:pt x="1289147" y="0"/>
                </a:moveTo>
                <a:lnTo>
                  <a:pt x="82286" y="0"/>
                </a:lnTo>
                <a:lnTo>
                  <a:pt x="50256" y="6466"/>
                </a:lnTo>
                <a:lnTo>
                  <a:pt x="24101" y="24101"/>
                </a:lnTo>
                <a:lnTo>
                  <a:pt x="6466" y="50256"/>
                </a:lnTo>
                <a:lnTo>
                  <a:pt x="0" y="82285"/>
                </a:lnTo>
                <a:lnTo>
                  <a:pt x="0" y="740575"/>
                </a:lnTo>
                <a:lnTo>
                  <a:pt x="6466" y="772604"/>
                </a:lnTo>
                <a:lnTo>
                  <a:pt x="24101" y="798760"/>
                </a:lnTo>
                <a:lnTo>
                  <a:pt x="50256" y="816395"/>
                </a:lnTo>
                <a:lnTo>
                  <a:pt x="82286" y="822862"/>
                </a:lnTo>
                <a:lnTo>
                  <a:pt x="1289147" y="822862"/>
                </a:lnTo>
                <a:lnTo>
                  <a:pt x="1321177" y="816395"/>
                </a:lnTo>
                <a:lnTo>
                  <a:pt x="1347332" y="798760"/>
                </a:lnTo>
                <a:lnTo>
                  <a:pt x="1364967" y="772604"/>
                </a:lnTo>
                <a:lnTo>
                  <a:pt x="1371434" y="740575"/>
                </a:lnTo>
                <a:lnTo>
                  <a:pt x="1371434" y="82285"/>
                </a:lnTo>
                <a:lnTo>
                  <a:pt x="1364967" y="50256"/>
                </a:lnTo>
                <a:lnTo>
                  <a:pt x="1347332" y="24101"/>
                </a:lnTo>
                <a:lnTo>
                  <a:pt x="1321177" y="6466"/>
                </a:lnTo>
                <a:lnTo>
                  <a:pt x="1289147" y="0"/>
                </a:lnTo>
                <a:close/>
              </a:path>
            </a:pathLst>
          </a:custGeom>
          <a:solidFill>
            <a:srgbClr val="4472C4"/>
          </a:solidFill>
        </p:spPr>
        <p:txBody>
          <a:bodyPr wrap="square" lIns="0" tIns="0" rIns="0" bIns="0" rtlCol="0"/>
          <a:lstStyle/>
          <a:p>
            <a:endParaRPr/>
          </a:p>
        </p:txBody>
      </p:sp>
      <p:sp>
        <p:nvSpPr>
          <p:cNvPr id="9" name="object 9"/>
          <p:cNvSpPr txBox="1"/>
          <p:nvPr/>
        </p:nvSpPr>
        <p:spPr>
          <a:xfrm>
            <a:off x="1296125" y="1654555"/>
            <a:ext cx="1243330" cy="717550"/>
          </a:xfrm>
          <a:prstGeom prst="rect">
            <a:avLst/>
          </a:prstGeom>
        </p:spPr>
        <p:txBody>
          <a:bodyPr vert="horz" wrap="square" lIns="0" tIns="25400" rIns="0" bIns="0" rtlCol="0">
            <a:spAutoFit/>
          </a:bodyPr>
          <a:lstStyle/>
          <a:p>
            <a:pPr marL="12065" marR="5080" indent="-635" algn="ctr">
              <a:lnSpc>
                <a:spcPct val="92800"/>
              </a:lnSpc>
              <a:spcBef>
                <a:spcPts val="200"/>
              </a:spcBef>
            </a:pPr>
            <a:r>
              <a:rPr sz="1200" spc="-5" dirty="0">
                <a:solidFill>
                  <a:srgbClr val="FFFFFF"/>
                </a:solidFill>
                <a:latin typeface="Calibri"/>
                <a:cs typeface="Calibri"/>
              </a:rPr>
              <a:t>Identify </a:t>
            </a:r>
            <a:r>
              <a:rPr sz="1200" dirty="0">
                <a:solidFill>
                  <a:srgbClr val="FFFFFF"/>
                </a:solidFill>
                <a:latin typeface="Calibri"/>
                <a:cs typeface="Calibri"/>
              </a:rPr>
              <a:t> </a:t>
            </a:r>
            <a:r>
              <a:rPr sz="1200" spc="-5" dirty="0">
                <a:solidFill>
                  <a:srgbClr val="FFFFFF"/>
                </a:solidFill>
                <a:latin typeface="Calibri"/>
                <a:cs typeface="Calibri"/>
              </a:rPr>
              <a:t>significative </a:t>
            </a:r>
            <a:r>
              <a:rPr sz="1200" dirty="0">
                <a:solidFill>
                  <a:srgbClr val="FFFFFF"/>
                </a:solidFill>
                <a:latin typeface="Calibri"/>
                <a:cs typeface="Calibri"/>
              </a:rPr>
              <a:t> </a:t>
            </a:r>
            <a:r>
              <a:rPr sz="1200" spc="-5" dirty="0">
                <a:solidFill>
                  <a:srgbClr val="FFFFFF"/>
                </a:solidFill>
                <a:latin typeface="Calibri"/>
                <a:cs typeface="Calibri"/>
              </a:rPr>
              <a:t>variables</a:t>
            </a:r>
            <a:r>
              <a:rPr sz="1200" spc="-25" dirty="0">
                <a:solidFill>
                  <a:srgbClr val="FFFFFF"/>
                </a:solidFill>
                <a:latin typeface="Calibri"/>
                <a:cs typeface="Calibri"/>
              </a:rPr>
              <a:t> </a:t>
            </a:r>
            <a:r>
              <a:rPr sz="1200" dirty="0">
                <a:solidFill>
                  <a:srgbClr val="FFFFFF"/>
                </a:solidFill>
                <a:latin typeface="Calibri"/>
                <a:cs typeface="Calibri"/>
              </a:rPr>
              <a:t>in</a:t>
            </a:r>
            <a:r>
              <a:rPr sz="1200" spc="-30" dirty="0">
                <a:solidFill>
                  <a:srgbClr val="FFFFFF"/>
                </a:solidFill>
                <a:latin typeface="Calibri"/>
                <a:cs typeface="Calibri"/>
              </a:rPr>
              <a:t> </a:t>
            </a:r>
            <a:r>
              <a:rPr sz="1200" spc="-5" dirty="0">
                <a:solidFill>
                  <a:srgbClr val="FFFFFF"/>
                </a:solidFill>
                <a:latin typeface="Calibri"/>
                <a:cs typeface="Calibri"/>
              </a:rPr>
              <a:t>car</a:t>
            </a:r>
            <a:r>
              <a:rPr sz="1200" spc="-25" dirty="0">
                <a:solidFill>
                  <a:srgbClr val="FFFFFF"/>
                </a:solidFill>
                <a:latin typeface="Calibri"/>
                <a:cs typeface="Calibri"/>
              </a:rPr>
              <a:t> </a:t>
            </a:r>
            <a:r>
              <a:rPr sz="1200" spc="-5" dirty="0">
                <a:solidFill>
                  <a:srgbClr val="FFFFFF"/>
                </a:solidFill>
                <a:latin typeface="Calibri"/>
                <a:cs typeface="Calibri"/>
              </a:rPr>
              <a:t>CO2 </a:t>
            </a:r>
            <a:r>
              <a:rPr sz="1200" spc="-254" dirty="0">
                <a:solidFill>
                  <a:srgbClr val="FFFFFF"/>
                </a:solidFill>
                <a:latin typeface="Calibri"/>
                <a:cs typeface="Calibri"/>
              </a:rPr>
              <a:t> </a:t>
            </a:r>
            <a:r>
              <a:rPr sz="1200" spc="-5" dirty="0">
                <a:solidFill>
                  <a:srgbClr val="FFFFFF"/>
                </a:solidFill>
                <a:latin typeface="Calibri"/>
                <a:cs typeface="Calibri"/>
              </a:rPr>
              <a:t>emissions</a:t>
            </a:r>
            <a:endParaRPr sz="1200">
              <a:latin typeface="Calibri"/>
              <a:cs typeface="Calibri"/>
            </a:endParaRPr>
          </a:p>
        </p:txBody>
      </p:sp>
      <p:sp>
        <p:nvSpPr>
          <p:cNvPr id="10" name="object 10"/>
          <p:cNvSpPr/>
          <p:nvPr/>
        </p:nvSpPr>
        <p:spPr>
          <a:xfrm>
            <a:off x="2740300" y="1858063"/>
            <a:ext cx="290830" cy="340360"/>
          </a:xfrm>
          <a:custGeom>
            <a:avLst/>
            <a:gdLst/>
            <a:ahLst/>
            <a:cxnLst/>
            <a:rect l="l" t="t" r="r" b="b"/>
            <a:pathLst>
              <a:path w="290830" h="340360">
                <a:moveTo>
                  <a:pt x="145371" y="0"/>
                </a:moveTo>
                <a:lnTo>
                  <a:pt x="145371" y="68022"/>
                </a:lnTo>
                <a:lnTo>
                  <a:pt x="0" y="68022"/>
                </a:lnTo>
                <a:lnTo>
                  <a:pt x="0" y="272091"/>
                </a:lnTo>
                <a:lnTo>
                  <a:pt x="145371" y="272091"/>
                </a:lnTo>
                <a:lnTo>
                  <a:pt x="145371" y="340114"/>
                </a:lnTo>
                <a:lnTo>
                  <a:pt x="290743" y="170056"/>
                </a:lnTo>
                <a:lnTo>
                  <a:pt x="145371" y="0"/>
                </a:lnTo>
                <a:close/>
              </a:path>
            </a:pathLst>
          </a:custGeom>
          <a:solidFill>
            <a:srgbClr val="B0BCDE"/>
          </a:solidFill>
        </p:spPr>
        <p:txBody>
          <a:bodyPr wrap="square" lIns="0" tIns="0" rIns="0" bIns="0" rtlCol="0"/>
          <a:lstStyle/>
          <a:p>
            <a:endParaRPr/>
          </a:p>
        </p:txBody>
      </p:sp>
      <p:sp>
        <p:nvSpPr>
          <p:cNvPr id="11" name="object 11"/>
          <p:cNvSpPr/>
          <p:nvPr/>
        </p:nvSpPr>
        <p:spPr>
          <a:xfrm>
            <a:off x="3151731" y="1616690"/>
            <a:ext cx="1371600" cy="822960"/>
          </a:xfrm>
          <a:custGeom>
            <a:avLst/>
            <a:gdLst/>
            <a:ahLst/>
            <a:cxnLst/>
            <a:rect l="l" t="t" r="r" b="b"/>
            <a:pathLst>
              <a:path w="1371600" h="822960">
                <a:moveTo>
                  <a:pt x="1289147" y="0"/>
                </a:moveTo>
                <a:lnTo>
                  <a:pt x="82285" y="0"/>
                </a:lnTo>
                <a:lnTo>
                  <a:pt x="50256" y="6466"/>
                </a:lnTo>
                <a:lnTo>
                  <a:pt x="24100" y="24101"/>
                </a:lnTo>
                <a:lnTo>
                  <a:pt x="6466" y="50256"/>
                </a:lnTo>
                <a:lnTo>
                  <a:pt x="0" y="82285"/>
                </a:lnTo>
                <a:lnTo>
                  <a:pt x="0" y="740575"/>
                </a:lnTo>
                <a:lnTo>
                  <a:pt x="6466" y="772604"/>
                </a:lnTo>
                <a:lnTo>
                  <a:pt x="24100" y="798760"/>
                </a:lnTo>
                <a:lnTo>
                  <a:pt x="50256" y="816395"/>
                </a:lnTo>
                <a:lnTo>
                  <a:pt x="82285" y="822862"/>
                </a:lnTo>
                <a:lnTo>
                  <a:pt x="1289147" y="822862"/>
                </a:lnTo>
                <a:lnTo>
                  <a:pt x="1321177" y="816395"/>
                </a:lnTo>
                <a:lnTo>
                  <a:pt x="1347332" y="798760"/>
                </a:lnTo>
                <a:lnTo>
                  <a:pt x="1364967" y="772604"/>
                </a:lnTo>
                <a:lnTo>
                  <a:pt x="1371433" y="740575"/>
                </a:lnTo>
                <a:lnTo>
                  <a:pt x="1371433" y="82285"/>
                </a:lnTo>
                <a:lnTo>
                  <a:pt x="1364967" y="50256"/>
                </a:lnTo>
                <a:lnTo>
                  <a:pt x="1347332" y="24101"/>
                </a:lnTo>
                <a:lnTo>
                  <a:pt x="1321177" y="6466"/>
                </a:lnTo>
                <a:lnTo>
                  <a:pt x="1289147" y="0"/>
                </a:lnTo>
                <a:close/>
              </a:path>
            </a:pathLst>
          </a:custGeom>
          <a:solidFill>
            <a:srgbClr val="4472C4"/>
          </a:solidFill>
        </p:spPr>
        <p:txBody>
          <a:bodyPr wrap="square" lIns="0" tIns="0" rIns="0" bIns="0" rtlCol="0"/>
          <a:lstStyle/>
          <a:p>
            <a:endParaRPr/>
          </a:p>
        </p:txBody>
      </p:sp>
      <p:sp>
        <p:nvSpPr>
          <p:cNvPr id="12" name="object 12"/>
          <p:cNvSpPr txBox="1"/>
          <p:nvPr/>
        </p:nvSpPr>
        <p:spPr>
          <a:xfrm>
            <a:off x="3260581" y="1739900"/>
            <a:ext cx="1153795" cy="537845"/>
          </a:xfrm>
          <a:prstGeom prst="rect">
            <a:avLst/>
          </a:prstGeom>
        </p:spPr>
        <p:txBody>
          <a:bodyPr vert="horz" wrap="square" lIns="0" tIns="33020" rIns="0" bIns="0" rtlCol="0">
            <a:spAutoFit/>
          </a:bodyPr>
          <a:lstStyle/>
          <a:p>
            <a:pPr marL="12700" marR="5080" algn="ctr">
              <a:lnSpc>
                <a:spcPts val="1300"/>
              </a:lnSpc>
              <a:spcBef>
                <a:spcPts val="260"/>
              </a:spcBef>
            </a:pPr>
            <a:r>
              <a:rPr sz="1200" spc="-5" dirty="0">
                <a:solidFill>
                  <a:srgbClr val="FFFFFF"/>
                </a:solidFill>
                <a:latin typeface="Calibri"/>
                <a:cs typeface="Calibri"/>
              </a:rPr>
              <a:t>Significance </a:t>
            </a:r>
            <a:r>
              <a:rPr sz="1200" dirty="0">
                <a:solidFill>
                  <a:srgbClr val="FFFFFF"/>
                </a:solidFill>
                <a:latin typeface="Calibri"/>
                <a:cs typeface="Calibri"/>
              </a:rPr>
              <a:t>of </a:t>
            </a:r>
            <a:r>
              <a:rPr sz="1200" spc="5" dirty="0">
                <a:solidFill>
                  <a:srgbClr val="FFFFFF"/>
                </a:solidFill>
                <a:latin typeface="Calibri"/>
                <a:cs typeface="Calibri"/>
              </a:rPr>
              <a:t> </a:t>
            </a:r>
            <a:r>
              <a:rPr sz="1200" spc="-5" dirty="0">
                <a:solidFill>
                  <a:srgbClr val="FFFFFF"/>
                </a:solidFill>
                <a:latin typeface="Calibri"/>
                <a:cs typeface="Calibri"/>
              </a:rPr>
              <a:t>independent </a:t>
            </a:r>
            <a:r>
              <a:rPr sz="1200" dirty="0">
                <a:solidFill>
                  <a:srgbClr val="FFFFFF"/>
                </a:solidFill>
                <a:latin typeface="Calibri"/>
                <a:cs typeface="Calibri"/>
              </a:rPr>
              <a:t> </a:t>
            </a:r>
            <a:r>
              <a:rPr sz="1200" spc="-20" dirty="0">
                <a:solidFill>
                  <a:srgbClr val="FFFFFF"/>
                </a:solidFill>
                <a:latin typeface="Calibri"/>
                <a:cs typeface="Calibri"/>
              </a:rPr>
              <a:t>v</a:t>
            </a:r>
            <a:r>
              <a:rPr sz="1200" dirty="0">
                <a:solidFill>
                  <a:srgbClr val="FFFFFF"/>
                </a:solidFill>
                <a:latin typeface="Calibri"/>
                <a:cs typeface="Calibri"/>
              </a:rPr>
              <a:t>aria</a:t>
            </a:r>
            <a:r>
              <a:rPr sz="1200" spc="-5" dirty="0">
                <a:solidFill>
                  <a:srgbClr val="FFFFFF"/>
                </a:solidFill>
                <a:latin typeface="Calibri"/>
                <a:cs typeface="Calibri"/>
              </a:rPr>
              <a:t>b</a:t>
            </a:r>
            <a:r>
              <a:rPr sz="1200" dirty="0">
                <a:solidFill>
                  <a:srgbClr val="FFFFFF"/>
                </a:solidFill>
                <a:latin typeface="Calibri"/>
                <a:cs typeface="Calibri"/>
              </a:rPr>
              <a:t>l</a:t>
            </a:r>
            <a:r>
              <a:rPr sz="1200" spc="-5" dirty="0">
                <a:solidFill>
                  <a:srgbClr val="FFFFFF"/>
                </a:solidFill>
                <a:latin typeface="Calibri"/>
                <a:cs typeface="Calibri"/>
              </a:rPr>
              <a:t>e</a:t>
            </a:r>
            <a:r>
              <a:rPr sz="1200" dirty="0">
                <a:solidFill>
                  <a:srgbClr val="FFFFFF"/>
                </a:solidFill>
                <a:latin typeface="Calibri"/>
                <a:cs typeface="Calibri"/>
              </a:rPr>
              <a:t>s </a:t>
            </a:r>
            <a:r>
              <a:rPr sz="1200" spc="-5" dirty="0">
                <a:solidFill>
                  <a:srgbClr val="FFFFFF"/>
                </a:solidFill>
                <a:latin typeface="Calibri"/>
                <a:cs typeface="Calibri"/>
              </a:rPr>
              <a:t>(</a:t>
            </a:r>
            <a:r>
              <a:rPr sz="1200" spc="-40" dirty="0">
                <a:solidFill>
                  <a:srgbClr val="FFFFFF"/>
                </a:solidFill>
                <a:latin typeface="Calibri"/>
                <a:cs typeface="Calibri"/>
              </a:rPr>
              <a:t>P</a:t>
            </a:r>
            <a:r>
              <a:rPr sz="1200" spc="-15" dirty="0">
                <a:solidFill>
                  <a:srgbClr val="FFFFFF"/>
                </a:solidFill>
                <a:latin typeface="Calibri"/>
                <a:cs typeface="Calibri"/>
              </a:rPr>
              <a:t>-</a:t>
            </a:r>
            <a:r>
              <a:rPr sz="1200" spc="-20" dirty="0">
                <a:solidFill>
                  <a:srgbClr val="FFFFFF"/>
                </a:solidFill>
                <a:latin typeface="Calibri"/>
                <a:cs typeface="Calibri"/>
              </a:rPr>
              <a:t>v</a:t>
            </a:r>
            <a:r>
              <a:rPr sz="1200" dirty="0">
                <a:solidFill>
                  <a:srgbClr val="FFFFFF"/>
                </a:solidFill>
                <a:latin typeface="Calibri"/>
                <a:cs typeface="Calibri"/>
              </a:rPr>
              <a:t>al</a:t>
            </a:r>
            <a:r>
              <a:rPr sz="1200" spc="-5" dirty="0">
                <a:solidFill>
                  <a:srgbClr val="FFFFFF"/>
                </a:solidFill>
                <a:latin typeface="Calibri"/>
                <a:cs typeface="Calibri"/>
              </a:rPr>
              <a:t>ue</a:t>
            </a:r>
            <a:r>
              <a:rPr sz="1200" dirty="0">
                <a:solidFill>
                  <a:srgbClr val="FFFFFF"/>
                </a:solidFill>
                <a:latin typeface="Calibri"/>
                <a:cs typeface="Calibri"/>
              </a:rPr>
              <a:t>)</a:t>
            </a:r>
            <a:endParaRPr sz="1200">
              <a:latin typeface="Calibri"/>
              <a:cs typeface="Calibri"/>
            </a:endParaRPr>
          </a:p>
        </p:txBody>
      </p:sp>
      <p:sp>
        <p:nvSpPr>
          <p:cNvPr id="13" name="object 13"/>
          <p:cNvSpPr txBox="1"/>
          <p:nvPr/>
        </p:nvSpPr>
        <p:spPr>
          <a:xfrm>
            <a:off x="1330013" y="1233932"/>
            <a:ext cx="123507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Key</a:t>
            </a:r>
            <a:r>
              <a:rPr sz="1200" spc="-25" dirty="0">
                <a:latin typeface="Calibri"/>
                <a:cs typeface="Calibri"/>
              </a:rPr>
              <a:t> </a:t>
            </a:r>
            <a:r>
              <a:rPr sz="1200" spc="-5" dirty="0">
                <a:latin typeface="Calibri"/>
                <a:cs typeface="Calibri"/>
              </a:rPr>
              <a:t>Success</a:t>
            </a:r>
            <a:r>
              <a:rPr sz="1200" spc="-15" dirty="0">
                <a:latin typeface="Calibri"/>
                <a:cs typeface="Calibri"/>
              </a:rPr>
              <a:t> Factors</a:t>
            </a:r>
            <a:endParaRPr sz="1200">
              <a:latin typeface="Calibri"/>
              <a:cs typeface="Calibri"/>
            </a:endParaRPr>
          </a:p>
        </p:txBody>
      </p:sp>
      <p:sp>
        <p:nvSpPr>
          <p:cNvPr id="14" name="object 14"/>
          <p:cNvSpPr txBox="1"/>
          <p:nvPr/>
        </p:nvSpPr>
        <p:spPr>
          <a:xfrm>
            <a:off x="3053719" y="1218691"/>
            <a:ext cx="171958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Key</a:t>
            </a:r>
            <a:r>
              <a:rPr sz="1200" spc="-30" dirty="0">
                <a:latin typeface="Calibri"/>
                <a:cs typeface="Calibri"/>
              </a:rPr>
              <a:t> </a:t>
            </a:r>
            <a:r>
              <a:rPr sz="1200" spc="-10" dirty="0">
                <a:latin typeface="Calibri"/>
                <a:cs typeface="Calibri"/>
              </a:rPr>
              <a:t>Performance</a:t>
            </a:r>
            <a:r>
              <a:rPr sz="1200" spc="-20" dirty="0">
                <a:latin typeface="Calibri"/>
                <a:cs typeface="Calibri"/>
              </a:rPr>
              <a:t> </a:t>
            </a:r>
            <a:r>
              <a:rPr sz="1200" spc="-10" dirty="0">
                <a:latin typeface="Calibri"/>
                <a:cs typeface="Calibri"/>
              </a:rPr>
              <a:t>Indicators</a:t>
            </a:r>
            <a:endParaRPr sz="1200">
              <a:latin typeface="Calibri"/>
              <a:cs typeface="Calibri"/>
            </a:endParaRPr>
          </a:p>
        </p:txBody>
      </p:sp>
      <p:graphicFrame>
        <p:nvGraphicFramePr>
          <p:cNvPr id="15" name="object 15"/>
          <p:cNvGraphicFramePr>
            <a:graphicFrameLocks noGrp="1"/>
          </p:cNvGraphicFramePr>
          <p:nvPr/>
        </p:nvGraphicFramePr>
        <p:xfrm>
          <a:off x="6783210" y="1051476"/>
          <a:ext cx="4328793" cy="1575428"/>
        </p:xfrm>
        <a:graphic>
          <a:graphicData uri="http://schemas.openxmlformats.org/drawingml/2006/table">
            <a:tbl>
              <a:tblPr firstRow="1" bandRow="1">
                <a:tableStyleId>{2D5ABB26-0587-4C30-8999-92F81FD0307C}</a:tableStyleId>
              </a:tblPr>
              <a:tblGrid>
                <a:gridCol w="419734">
                  <a:extLst>
                    <a:ext uri="{9D8B030D-6E8A-4147-A177-3AD203B41FA5}">
                      <a16:colId xmlns:a16="http://schemas.microsoft.com/office/drawing/2014/main" val="20000"/>
                    </a:ext>
                  </a:extLst>
                </a:gridCol>
                <a:gridCol w="2245360">
                  <a:extLst>
                    <a:ext uri="{9D8B030D-6E8A-4147-A177-3AD203B41FA5}">
                      <a16:colId xmlns:a16="http://schemas.microsoft.com/office/drawing/2014/main" val="20001"/>
                    </a:ext>
                  </a:extLst>
                </a:gridCol>
                <a:gridCol w="737870">
                  <a:extLst>
                    <a:ext uri="{9D8B030D-6E8A-4147-A177-3AD203B41FA5}">
                      <a16:colId xmlns:a16="http://schemas.microsoft.com/office/drawing/2014/main" val="20002"/>
                    </a:ext>
                  </a:extLst>
                </a:gridCol>
                <a:gridCol w="925829">
                  <a:extLst>
                    <a:ext uri="{9D8B030D-6E8A-4147-A177-3AD203B41FA5}">
                      <a16:colId xmlns:a16="http://schemas.microsoft.com/office/drawing/2014/main" val="20003"/>
                    </a:ext>
                  </a:extLst>
                </a:gridCol>
              </a:tblGrid>
              <a:tr h="239554">
                <a:tc>
                  <a:txBody>
                    <a:bodyPr/>
                    <a:lstStyle/>
                    <a:p>
                      <a:pPr algn="ctr">
                        <a:lnSpc>
                          <a:spcPts val="1675"/>
                        </a:lnSpc>
                        <a:spcBef>
                          <a:spcPts val="110"/>
                        </a:spcBef>
                      </a:pPr>
                      <a:r>
                        <a:rPr sz="1400" b="1" spc="-5" dirty="0">
                          <a:solidFill>
                            <a:srgbClr val="FFFFFF"/>
                          </a:solidFill>
                          <a:latin typeface="Calibri"/>
                          <a:cs typeface="Calibri"/>
                        </a:rPr>
                        <a:t>No.</a:t>
                      </a:r>
                      <a:endParaRPr sz="1400">
                        <a:latin typeface="Calibri"/>
                        <a:cs typeface="Calibri"/>
                      </a:endParaRPr>
                    </a:p>
                  </a:txBody>
                  <a:tcPr marL="0" marR="0" marT="1397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4472C4"/>
                    </a:solidFill>
                  </a:tcPr>
                </a:tc>
                <a:tc>
                  <a:txBody>
                    <a:bodyPr/>
                    <a:lstStyle/>
                    <a:p>
                      <a:pPr algn="ctr">
                        <a:lnSpc>
                          <a:spcPts val="1675"/>
                        </a:lnSpc>
                        <a:spcBef>
                          <a:spcPts val="110"/>
                        </a:spcBef>
                      </a:pPr>
                      <a:r>
                        <a:rPr sz="1400" b="1" spc="-5" dirty="0">
                          <a:solidFill>
                            <a:srgbClr val="FFFFFF"/>
                          </a:solidFill>
                          <a:latin typeface="Calibri"/>
                          <a:cs typeface="Calibri"/>
                        </a:rPr>
                        <a:t>Independent</a:t>
                      </a:r>
                      <a:r>
                        <a:rPr sz="1400" b="1" spc="-35" dirty="0">
                          <a:solidFill>
                            <a:srgbClr val="FFFFFF"/>
                          </a:solidFill>
                          <a:latin typeface="Calibri"/>
                          <a:cs typeface="Calibri"/>
                        </a:rPr>
                        <a:t> </a:t>
                      </a:r>
                      <a:r>
                        <a:rPr sz="1400" b="1" spc="-15" dirty="0">
                          <a:solidFill>
                            <a:srgbClr val="FFFFFF"/>
                          </a:solidFill>
                          <a:latin typeface="Calibri"/>
                          <a:cs typeface="Calibri"/>
                        </a:rPr>
                        <a:t>Variable</a:t>
                      </a:r>
                      <a:endParaRPr sz="1400">
                        <a:latin typeface="Calibri"/>
                        <a:cs typeface="Calibri"/>
                      </a:endParaRPr>
                    </a:p>
                  </a:txBody>
                  <a:tcPr marL="0" marR="0" marT="1397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4472C4"/>
                    </a:solidFill>
                  </a:tcPr>
                </a:tc>
                <a:tc>
                  <a:txBody>
                    <a:bodyPr/>
                    <a:lstStyle/>
                    <a:p>
                      <a:pPr marL="635" algn="ctr">
                        <a:lnSpc>
                          <a:spcPts val="1675"/>
                        </a:lnSpc>
                        <a:spcBef>
                          <a:spcPts val="110"/>
                        </a:spcBef>
                      </a:pPr>
                      <a:r>
                        <a:rPr sz="1400" b="1" spc="-10" dirty="0">
                          <a:solidFill>
                            <a:srgbClr val="FFFFFF"/>
                          </a:solidFill>
                          <a:latin typeface="Calibri"/>
                          <a:cs typeface="Calibri"/>
                        </a:rPr>
                        <a:t>Estimate</a:t>
                      </a:r>
                      <a:endParaRPr sz="1400">
                        <a:latin typeface="Calibri"/>
                        <a:cs typeface="Calibri"/>
                      </a:endParaRPr>
                    </a:p>
                  </a:txBody>
                  <a:tcPr marL="0" marR="0" marT="1397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4472C4"/>
                    </a:solidFill>
                  </a:tcPr>
                </a:tc>
                <a:tc>
                  <a:txBody>
                    <a:bodyPr/>
                    <a:lstStyle/>
                    <a:p>
                      <a:pPr algn="ctr">
                        <a:lnSpc>
                          <a:spcPts val="1675"/>
                        </a:lnSpc>
                        <a:spcBef>
                          <a:spcPts val="110"/>
                        </a:spcBef>
                      </a:pPr>
                      <a:r>
                        <a:rPr sz="1400" b="1" spc="-20" dirty="0">
                          <a:solidFill>
                            <a:srgbClr val="FFFFFF"/>
                          </a:solidFill>
                          <a:latin typeface="Calibri"/>
                          <a:cs typeface="Calibri"/>
                        </a:rPr>
                        <a:t>P-Value</a:t>
                      </a:r>
                      <a:endParaRPr sz="1400">
                        <a:latin typeface="Calibri"/>
                        <a:cs typeface="Calibri"/>
                      </a:endParaRPr>
                    </a:p>
                  </a:txBody>
                  <a:tcPr marL="0" marR="0" marT="1397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4472C4"/>
                    </a:solidFill>
                  </a:tcPr>
                </a:tc>
                <a:extLst>
                  <a:ext uri="{0D108BD9-81ED-4DB2-BD59-A6C34878D82A}">
                    <a16:rowId xmlns:a16="http://schemas.microsoft.com/office/drawing/2014/main" val="10000"/>
                  </a:ext>
                </a:extLst>
              </a:tr>
              <a:tr h="239554">
                <a:tc>
                  <a:txBody>
                    <a:bodyPr/>
                    <a:lstStyle/>
                    <a:p>
                      <a:pPr algn="ctr">
                        <a:lnSpc>
                          <a:spcPct val="100000"/>
                        </a:lnSpc>
                        <a:spcBef>
                          <a:spcPts val="95"/>
                        </a:spcBef>
                      </a:pPr>
                      <a:r>
                        <a:rPr sz="1400" dirty="0">
                          <a:latin typeface="Calibri"/>
                          <a:cs typeface="Calibri"/>
                        </a:rPr>
                        <a:t>1</a:t>
                      </a:r>
                      <a:endParaRPr sz="1400">
                        <a:latin typeface="Calibri"/>
                        <a:cs typeface="Calibri"/>
                      </a:endParaRPr>
                    </a:p>
                  </a:txBody>
                  <a:tcPr marL="0" marR="0" marT="12065"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FD5EA"/>
                    </a:solidFill>
                  </a:tcPr>
                </a:tc>
                <a:tc>
                  <a:txBody>
                    <a:bodyPr/>
                    <a:lstStyle/>
                    <a:p>
                      <a:pPr algn="ctr">
                        <a:lnSpc>
                          <a:spcPct val="100000"/>
                        </a:lnSpc>
                        <a:spcBef>
                          <a:spcPts val="95"/>
                        </a:spcBef>
                      </a:pPr>
                      <a:r>
                        <a:rPr sz="1400" spc="-5" dirty="0">
                          <a:latin typeface="Calibri"/>
                          <a:cs typeface="Calibri"/>
                        </a:rPr>
                        <a:t>Fuel</a:t>
                      </a:r>
                      <a:r>
                        <a:rPr sz="1400" spc="-15" dirty="0">
                          <a:latin typeface="Calibri"/>
                          <a:cs typeface="Calibri"/>
                        </a:rPr>
                        <a:t> </a:t>
                      </a:r>
                      <a:r>
                        <a:rPr sz="1400" spc="-5" dirty="0">
                          <a:latin typeface="Calibri"/>
                          <a:cs typeface="Calibri"/>
                        </a:rPr>
                        <a:t>consumption</a:t>
                      </a:r>
                      <a:r>
                        <a:rPr sz="1400" spc="-20" dirty="0">
                          <a:latin typeface="Calibri"/>
                          <a:cs typeface="Calibri"/>
                        </a:rPr>
                        <a:t> </a:t>
                      </a:r>
                      <a:r>
                        <a:rPr sz="1400" spc="-5" dirty="0">
                          <a:latin typeface="Calibri"/>
                          <a:cs typeface="Calibri"/>
                        </a:rPr>
                        <a:t>(L/100km)</a:t>
                      </a:r>
                      <a:endParaRPr sz="1400">
                        <a:latin typeface="Calibri"/>
                        <a:cs typeface="Calibri"/>
                      </a:endParaRPr>
                    </a:p>
                  </a:txBody>
                  <a:tcPr marL="0" marR="0" marT="12065"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FD5EA"/>
                    </a:solidFill>
                  </a:tcPr>
                </a:tc>
                <a:tc>
                  <a:txBody>
                    <a:bodyPr/>
                    <a:lstStyle/>
                    <a:p>
                      <a:pPr algn="ctr">
                        <a:lnSpc>
                          <a:spcPct val="100000"/>
                        </a:lnSpc>
                        <a:spcBef>
                          <a:spcPts val="95"/>
                        </a:spcBef>
                      </a:pPr>
                      <a:r>
                        <a:rPr sz="1400" spc="-5" dirty="0">
                          <a:latin typeface="Calibri"/>
                          <a:cs typeface="Calibri"/>
                        </a:rPr>
                        <a:t>10.02</a:t>
                      </a:r>
                      <a:endParaRPr sz="1400">
                        <a:latin typeface="Calibri"/>
                        <a:cs typeface="Calibri"/>
                      </a:endParaRPr>
                    </a:p>
                  </a:txBody>
                  <a:tcPr marL="0" marR="0" marT="12065"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FD5EA"/>
                    </a:solidFill>
                  </a:tcPr>
                </a:tc>
                <a:tc>
                  <a:txBody>
                    <a:bodyPr/>
                    <a:lstStyle/>
                    <a:p>
                      <a:pPr algn="ctr">
                        <a:lnSpc>
                          <a:spcPct val="100000"/>
                        </a:lnSpc>
                        <a:spcBef>
                          <a:spcPts val="95"/>
                        </a:spcBef>
                      </a:pPr>
                      <a:r>
                        <a:rPr sz="1400" spc="-5" dirty="0">
                          <a:latin typeface="Calibri"/>
                          <a:cs typeface="Calibri"/>
                        </a:rPr>
                        <a:t>2E-16</a:t>
                      </a:r>
                      <a:endParaRPr sz="1400">
                        <a:latin typeface="Calibri"/>
                        <a:cs typeface="Calibri"/>
                      </a:endParaRPr>
                    </a:p>
                  </a:txBody>
                  <a:tcPr marL="0" marR="0" marT="12065"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FD5EA"/>
                    </a:solidFill>
                  </a:tcPr>
                </a:tc>
                <a:extLst>
                  <a:ext uri="{0D108BD9-81ED-4DB2-BD59-A6C34878D82A}">
                    <a16:rowId xmlns:a16="http://schemas.microsoft.com/office/drawing/2014/main" val="10001"/>
                  </a:ext>
                </a:extLst>
              </a:tr>
              <a:tr h="377658">
                <a:tc>
                  <a:txBody>
                    <a:bodyPr/>
                    <a:lstStyle/>
                    <a:p>
                      <a:pPr algn="ctr">
                        <a:lnSpc>
                          <a:spcPct val="100000"/>
                        </a:lnSpc>
                        <a:spcBef>
                          <a:spcPts val="655"/>
                        </a:spcBef>
                      </a:pPr>
                      <a:r>
                        <a:rPr sz="1400" dirty="0">
                          <a:latin typeface="Calibri"/>
                          <a:cs typeface="Calibri"/>
                        </a:rPr>
                        <a:t>2</a:t>
                      </a:r>
                      <a:endParaRPr sz="1400">
                        <a:latin typeface="Calibri"/>
                        <a:cs typeface="Calibri"/>
                      </a:endParaRPr>
                    </a:p>
                  </a:txBody>
                  <a:tcPr marL="0" marR="0" marT="831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655"/>
                        </a:spcBef>
                      </a:pPr>
                      <a:r>
                        <a:rPr sz="1400" dirty="0">
                          <a:latin typeface="Calibri"/>
                          <a:cs typeface="Calibri"/>
                        </a:rPr>
                        <a:t>Axle</a:t>
                      </a:r>
                      <a:r>
                        <a:rPr sz="1400" spc="-15" dirty="0">
                          <a:latin typeface="Calibri"/>
                          <a:cs typeface="Calibri"/>
                        </a:rPr>
                        <a:t> </a:t>
                      </a:r>
                      <a:r>
                        <a:rPr sz="1400" dirty="0">
                          <a:latin typeface="Calibri"/>
                          <a:cs typeface="Calibri"/>
                        </a:rPr>
                        <a:t>width</a:t>
                      </a:r>
                      <a:r>
                        <a:rPr sz="1400" spc="-20" dirty="0">
                          <a:latin typeface="Calibri"/>
                          <a:cs typeface="Calibri"/>
                        </a:rPr>
                        <a:t> </a:t>
                      </a:r>
                      <a:r>
                        <a:rPr sz="1400" spc="-5" dirty="0">
                          <a:latin typeface="Calibri"/>
                          <a:cs typeface="Calibri"/>
                        </a:rPr>
                        <a:t>steering</a:t>
                      </a:r>
                      <a:r>
                        <a:rPr sz="1400" spc="-15" dirty="0">
                          <a:latin typeface="Calibri"/>
                          <a:cs typeface="Calibri"/>
                        </a:rPr>
                        <a:t> </a:t>
                      </a:r>
                      <a:r>
                        <a:rPr sz="1400" spc="-5" dirty="0">
                          <a:latin typeface="Calibri"/>
                          <a:cs typeface="Calibri"/>
                        </a:rPr>
                        <a:t>axle</a:t>
                      </a:r>
                      <a:r>
                        <a:rPr sz="1400" spc="-15" dirty="0">
                          <a:latin typeface="Calibri"/>
                          <a:cs typeface="Calibri"/>
                        </a:rPr>
                        <a:t> </a:t>
                      </a:r>
                      <a:r>
                        <a:rPr sz="1400" spc="-5" dirty="0">
                          <a:latin typeface="Calibri"/>
                          <a:cs typeface="Calibri"/>
                        </a:rPr>
                        <a:t>(mm)</a:t>
                      </a:r>
                      <a:endParaRPr sz="1400">
                        <a:latin typeface="Calibri"/>
                        <a:cs typeface="Calibri"/>
                      </a:endParaRPr>
                    </a:p>
                  </a:txBody>
                  <a:tcPr marL="0" marR="0" marT="831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655"/>
                        </a:spcBef>
                      </a:pPr>
                      <a:r>
                        <a:rPr sz="1400" spc="-5" dirty="0">
                          <a:latin typeface="Calibri"/>
                          <a:cs typeface="Calibri"/>
                        </a:rPr>
                        <a:t>0.07766</a:t>
                      </a:r>
                      <a:endParaRPr sz="1400">
                        <a:latin typeface="Calibri"/>
                        <a:cs typeface="Calibri"/>
                      </a:endParaRPr>
                    </a:p>
                  </a:txBody>
                  <a:tcPr marL="0" marR="0" marT="831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655"/>
                        </a:spcBef>
                      </a:pPr>
                      <a:r>
                        <a:rPr sz="1400" spc="-5" dirty="0">
                          <a:latin typeface="Calibri"/>
                          <a:cs typeface="Calibri"/>
                        </a:rPr>
                        <a:t>2E-16</a:t>
                      </a:r>
                      <a:endParaRPr sz="1400">
                        <a:latin typeface="Calibri"/>
                        <a:cs typeface="Calibri"/>
                      </a:endParaRPr>
                    </a:p>
                  </a:txBody>
                  <a:tcPr marL="0" marR="0" marT="831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2"/>
                  </a:ext>
                </a:extLst>
              </a:tr>
              <a:tr h="239554">
                <a:tc>
                  <a:txBody>
                    <a:bodyPr/>
                    <a:lstStyle/>
                    <a:p>
                      <a:pPr algn="ctr">
                        <a:lnSpc>
                          <a:spcPts val="1680"/>
                        </a:lnSpc>
                        <a:spcBef>
                          <a:spcPts val="105"/>
                        </a:spcBef>
                      </a:pPr>
                      <a:r>
                        <a:rPr sz="1400" dirty="0">
                          <a:latin typeface="Calibri"/>
                          <a:cs typeface="Calibri"/>
                        </a:rPr>
                        <a:t>3</a:t>
                      </a:r>
                      <a:endParaRPr sz="1400">
                        <a:latin typeface="Calibri"/>
                        <a:cs typeface="Calibri"/>
                      </a:endParaRPr>
                    </a:p>
                  </a:txBody>
                  <a:tcPr marL="0" marR="0" marT="133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FD5EA"/>
                    </a:solidFill>
                  </a:tcPr>
                </a:tc>
                <a:tc>
                  <a:txBody>
                    <a:bodyPr/>
                    <a:lstStyle/>
                    <a:p>
                      <a:pPr algn="ctr">
                        <a:lnSpc>
                          <a:spcPts val="1680"/>
                        </a:lnSpc>
                        <a:spcBef>
                          <a:spcPts val="105"/>
                        </a:spcBef>
                      </a:pPr>
                      <a:r>
                        <a:rPr sz="1400" dirty="0">
                          <a:latin typeface="Calibri"/>
                          <a:cs typeface="Calibri"/>
                        </a:rPr>
                        <a:t>Wheel</a:t>
                      </a:r>
                      <a:r>
                        <a:rPr sz="1400" spc="-35" dirty="0">
                          <a:latin typeface="Calibri"/>
                          <a:cs typeface="Calibri"/>
                        </a:rPr>
                        <a:t> </a:t>
                      </a:r>
                      <a:r>
                        <a:rPr sz="1400" dirty="0">
                          <a:latin typeface="Calibri"/>
                          <a:cs typeface="Calibri"/>
                        </a:rPr>
                        <a:t>Base</a:t>
                      </a:r>
                      <a:r>
                        <a:rPr sz="1400" spc="-35" dirty="0">
                          <a:latin typeface="Calibri"/>
                          <a:cs typeface="Calibri"/>
                        </a:rPr>
                        <a:t> </a:t>
                      </a:r>
                      <a:r>
                        <a:rPr sz="1400" spc="-5" dirty="0">
                          <a:latin typeface="Calibri"/>
                          <a:cs typeface="Calibri"/>
                        </a:rPr>
                        <a:t>(mm)</a:t>
                      </a:r>
                      <a:endParaRPr sz="1400">
                        <a:latin typeface="Calibri"/>
                        <a:cs typeface="Calibri"/>
                      </a:endParaRPr>
                    </a:p>
                  </a:txBody>
                  <a:tcPr marL="0" marR="0" marT="133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FD5EA"/>
                    </a:solidFill>
                  </a:tcPr>
                </a:tc>
                <a:tc>
                  <a:txBody>
                    <a:bodyPr/>
                    <a:lstStyle/>
                    <a:p>
                      <a:pPr algn="ctr">
                        <a:lnSpc>
                          <a:spcPts val="1680"/>
                        </a:lnSpc>
                        <a:spcBef>
                          <a:spcPts val="105"/>
                        </a:spcBef>
                      </a:pPr>
                      <a:r>
                        <a:rPr sz="1400" spc="-5" dirty="0">
                          <a:latin typeface="Calibri"/>
                          <a:cs typeface="Calibri"/>
                        </a:rPr>
                        <a:t>0.06931</a:t>
                      </a:r>
                      <a:endParaRPr sz="1400">
                        <a:latin typeface="Calibri"/>
                        <a:cs typeface="Calibri"/>
                      </a:endParaRPr>
                    </a:p>
                  </a:txBody>
                  <a:tcPr marL="0" marR="0" marT="133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FD5EA"/>
                    </a:solidFill>
                  </a:tcPr>
                </a:tc>
                <a:tc>
                  <a:txBody>
                    <a:bodyPr/>
                    <a:lstStyle/>
                    <a:p>
                      <a:pPr algn="ctr">
                        <a:lnSpc>
                          <a:spcPts val="1680"/>
                        </a:lnSpc>
                        <a:spcBef>
                          <a:spcPts val="105"/>
                        </a:spcBef>
                      </a:pPr>
                      <a:r>
                        <a:rPr sz="1400" spc="-5" dirty="0">
                          <a:latin typeface="Calibri"/>
                          <a:cs typeface="Calibri"/>
                        </a:rPr>
                        <a:t>2E-16</a:t>
                      </a:r>
                      <a:endParaRPr sz="1400">
                        <a:latin typeface="Calibri"/>
                        <a:cs typeface="Calibri"/>
                      </a:endParaRPr>
                    </a:p>
                  </a:txBody>
                  <a:tcPr marL="0" marR="0" marT="133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FD5EA"/>
                    </a:solidFill>
                  </a:tcPr>
                </a:tc>
                <a:extLst>
                  <a:ext uri="{0D108BD9-81ED-4DB2-BD59-A6C34878D82A}">
                    <a16:rowId xmlns:a16="http://schemas.microsoft.com/office/drawing/2014/main" val="10003"/>
                  </a:ext>
                </a:extLst>
              </a:tr>
              <a:tr h="239554">
                <a:tc>
                  <a:txBody>
                    <a:bodyPr/>
                    <a:lstStyle/>
                    <a:p>
                      <a:pPr algn="ctr">
                        <a:lnSpc>
                          <a:spcPts val="1670"/>
                        </a:lnSpc>
                        <a:spcBef>
                          <a:spcPts val="114"/>
                        </a:spcBef>
                      </a:pPr>
                      <a:r>
                        <a:rPr sz="1400" dirty="0">
                          <a:latin typeface="Calibri"/>
                          <a:cs typeface="Calibri"/>
                        </a:rPr>
                        <a:t>4</a:t>
                      </a:r>
                      <a:endParaRPr sz="1400">
                        <a:latin typeface="Calibri"/>
                        <a:cs typeface="Calibri"/>
                      </a:endParaRPr>
                    </a:p>
                  </a:txBody>
                  <a:tcPr marL="0" marR="0" marT="1460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670"/>
                        </a:lnSpc>
                        <a:spcBef>
                          <a:spcPts val="114"/>
                        </a:spcBef>
                      </a:pPr>
                      <a:r>
                        <a:rPr sz="1400" dirty="0">
                          <a:latin typeface="Calibri"/>
                          <a:cs typeface="Calibri"/>
                        </a:rPr>
                        <a:t>Mass</a:t>
                      </a:r>
                      <a:r>
                        <a:rPr sz="1400" spc="-40" dirty="0">
                          <a:latin typeface="Calibri"/>
                          <a:cs typeface="Calibri"/>
                        </a:rPr>
                        <a:t> </a:t>
                      </a:r>
                      <a:r>
                        <a:rPr sz="1400" spc="-5" dirty="0">
                          <a:latin typeface="Calibri"/>
                          <a:cs typeface="Calibri"/>
                        </a:rPr>
                        <a:t>(kg)</a:t>
                      </a:r>
                      <a:endParaRPr sz="1400">
                        <a:latin typeface="Calibri"/>
                        <a:cs typeface="Calibri"/>
                      </a:endParaRPr>
                    </a:p>
                  </a:txBody>
                  <a:tcPr marL="0" marR="0" marT="1460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670"/>
                        </a:lnSpc>
                        <a:spcBef>
                          <a:spcPts val="114"/>
                        </a:spcBef>
                      </a:pPr>
                      <a:r>
                        <a:rPr sz="1400" spc="-5" dirty="0">
                          <a:latin typeface="Calibri"/>
                          <a:cs typeface="Calibri"/>
                        </a:rPr>
                        <a:t>0.05465</a:t>
                      </a:r>
                      <a:endParaRPr sz="1400">
                        <a:latin typeface="Calibri"/>
                        <a:cs typeface="Calibri"/>
                      </a:endParaRPr>
                    </a:p>
                  </a:txBody>
                  <a:tcPr marL="0" marR="0" marT="1460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670"/>
                        </a:lnSpc>
                        <a:spcBef>
                          <a:spcPts val="114"/>
                        </a:spcBef>
                      </a:pPr>
                      <a:r>
                        <a:rPr sz="1400" spc="-5" dirty="0">
                          <a:latin typeface="Calibri"/>
                          <a:cs typeface="Calibri"/>
                        </a:rPr>
                        <a:t>2E-16</a:t>
                      </a:r>
                      <a:endParaRPr sz="1400">
                        <a:latin typeface="Calibri"/>
                        <a:cs typeface="Calibri"/>
                      </a:endParaRPr>
                    </a:p>
                  </a:txBody>
                  <a:tcPr marL="0" marR="0" marT="1460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4"/>
                  </a:ext>
                </a:extLst>
              </a:tr>
              <a:tr h="239554">
                <a:tc>
                  <a:txBody>
                    <a:bodyPr/>
                    <a:lstStyle/>
                    <a:p>
                      <a:pPr algn="ctr">
                        <a:lnSpc>
                          <a:spcPct val="100000"/>
                        </a:lnSpc>
                        <a:spcBef>
                          <a:spcPts val="100"/>
                        </a:spcBef>
                      </a:pPr>
                      <a:r>
                        <a:rPr sz="1400" dirty="0">
                          <a:latin typeface="Calibri"/>
                          <a:cs typeface="Calibri"/>
                        </a:rPr>
                        <a:t>5</a:t>
                      </a:r>
                      <a:endParaRPr sz="1400">
                        <a:latin typeface="Calibri"/>
                        <a:cs typeface="Calibri"/>
                      </a:endParaRPr>
                    </a:p>
                  </a:txBody>
                  <a:tcPr marL="0" marR="0" marT="127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FD5EA"/>
                    </a:solidFill>
                  </a:tcPr>
                </a:tc>
                <a:tc>
                  <a:txBody>
                    <a:bodyPr/>
                    <a:lstStyle/>
                    <a:p>
                      <a:pPr algn="ctr">
                        <a:lnSpc>
                          <a:spcPct val="100000"/>
                        </a:lnSpc>
                        <a:spcBef>
                          <a:spcPts val="100"/>
                        </a:spcBef>
                      </a:pPr>
                      <a:r>
                        <a:rPr sz="1400" dirty="0">
                          <a:latin typeface="Calibri"/>
                          <a:cs typeface="Calibri"/>
                        </a:rPr>
                        <a:t>Engine</a:t>
                      </a:r>
                      <a:r>
                        <a:rPr sz="1400" spc="-25" dirty="0">
                          <a:latin typeface="Calibri"/>
                          <a:cs typeface="Calibri"/>
                        </a:rPr>
                        <a:t> </a:t>
                      </a:r>
                      <a:r>
                        <a:rPr sz="1400" spc="-5" dirty="0">
                          <a:latin typeface="Calibri"/>
                          <a:cs typeface="Calibri"/>
                        </a:rPr>
                        <a:t>Capacity</a:t>
                      </a:r>
                      <a:r>
                        <a:rPr sz="1400" spc="-25" dirty="0">
                          <a:latin typeface="Calibri"/>
                          <a:cs typeface="Calibri"/>
                        </a:rPr>
                        <a:t> </a:t>
                      </a:r>
                      <a:r>
                        <a:rPr sz="1400" spc="-5" dirty="0">
                          <a:latin typeface="Calibri"/>
                          <a:cs typeface="Calibri"/>
                        </a:rPr>
                        <a:t>(cm3)</a:t>
                      </a:r>
                      <a:endParaRPr sz="1400">
                        <a:latin typeface="Calibri"/>
                        <a:cs typeface="Calibri"/>
                      </a:endParaRPr>
                    </a:p>
                  </a:txBody>
                  <a:tcPr marL="0" marR="0" marT="127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FD5EA"/>
                    </a:solidFill>
                  </a:tcPr>
                </a:tc>
                <a:tc>
                  <a:txBody>
                    <a:bodyPr/>
                    <a:lstStyle/>
                    <a:p>
                      <a:pPr algn="ctr">
                        <a:lnSpc>
                          <a:spcPct val="100000"/>
                        </a:lnSpc>
                        <a:spcBef>
                          <a:spcPts val="100"/>
                        </a:spcBef>
                      </a:pPr>
                      <a:r>
                        <a:rPr sz="1400" spc="-5" dirty="0">
                          <a:latin typeface="Calibri"/>
                          <a:cs typeface="Calibri"/>
                        </a:rPr>
                        <a:t>0.02546</a:t>
                      </a:r>
                      <a:endParaRPr sz="1400">
                        <a:latin typeface="Calibri"/>
                        <a:cs typeface="Calibri"/>
                      </a:endParaRPr>
                    </a:p>
                  </a:txBody>
                  <a:tcPr marL="0" marR="0" marT="127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FD5EA"/>
                    </a:solidFill>
                  </a:tcPr>
                </a:tc>
                <a:tc>
                  <a:txBody>
                    <a:bodyPr/>
                    <a:lstStyle/>
                    <a:p>
                      <a:pPr algn="ctr">
                        <a:lnSpc>
                          <a:spcPct val="100000"/>
                        </a:lnSpc>
                        <a:spcBef>
                          <a:spcPts val="100"/>
                        </a:spcBef>
                      </a:pPr>
                      <a:r>
                        <a:rPr sz="1400" spc="-5" dirty="0">
                          <a:latin typeface="Calibri"/>
                          <a:cs typeface="Calibri"/>
                        </a:rPr>
                        <a:t>2E-16</a:t>
                      </a:r>
                      <a:endParaRPr sz="1400">
                        <a:latin typeface="Calibri"/>
                        <a:cs typeface="Calibri"/>
                      </a:endParaRPr>
                    </a:p>
                  </a:txBody>
                  <a:tcPr marL="0" marR="0" marT="127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FD5EA"/>
                    </a:solidFill>
                  </a:tcPr>
                </a:tc>
                <a:extLst>
                  <a:ext uri="{0D108BD9-81ED-4DB2-BD59-A6C34878D82A}">
                    <a16:rowId xmlns:a16="http://schemas.microsoft.com/office/drawing/2014/main" val="10005"/>
                  </a:ext>
                </a:extLst>
              </a:tr>
            </a:tbl>
          </a:graphicData>
        </a:graphic>
      </p:graphicFrame>
      <p:sp>
        <p:nvSpPr>
          <p:cNvPr id="16" name="object 16"/>
          <p:cNvSpPr txBox="1"/>
          <p:nvPr/>
        </p:nvSpPr>
        <p:spPr>
          <a:xfrm>
            <a:off x="6720254" y="494283"/>
            <a:ext cx="4591050" cy="510540"/>
          </a:xfrm>
          <a:prstGeom prst="rect">
            <a:avLst/>
          </a:prstGeom>
        </p:spPr>
        <p:txBody>
          <a:bodyPr vert="horz" wrap="square" lIns="0" tIns="22860" rIns="0" bIns="0" rtlCol="0">
            <a:spAutoFit/>
          </a:bodyPr>
          <a:lstStyle/>
          <a:p>
            <a:pPr marL="38100" marR="30480">
              <a:lnSpc>
                <a:spcPts val="1900"/>
              </a:lnSpc>
              <a:spcBef>
                <a:spcPts val="180"/>
              </a:spcBef>
            </a:pPr>
            <a:r>
              <a:rPr sz="1600" spc="-10" dirty="0">
                <a:latin typeface="Calibri"/>
                <a:cs typeface="Calibri"/>
              </a:rPr>
              <a:t>Significance</a:t>
            </a:r>
            <a:r>
              <a:rPr sz="1600" spc="5" dirty="0">
                <a:latin typeface="Calibri"/>
                <a:cs typeface="Calibri"/>
              </a:rPr>
              <a:t> </a:t>
            </a:r>
            <a:r>
              <a:rPr sz="1600" spc="-10" dirty="0">
                <a:latin typeface="Calibri"/>
                <a:cs typeface="Calibri"/>
              </a:rPr>
              <a:t>Analysis</a:t>
            </a:r>
            <a:r>
              <a:rPr sz="1600" spc="5" dirty="0">
                <a:latin typeface="Calibri"/>
                <a:cs typeface="Calibri"/>
              </a:rPr>
              <a:t> </a:t>
            </a:r>
            <a:r>
              <a:rPr sz="1600" spc="-10" dirty="0">
                <a:latin typeface="Calibri"/>
                <a:cs typeface="Calibri"/>
              </a:rPr>
              <a:t>Petrol/Diesel</a:t>
            </a:r>
            <a:r>
              <a:rPr sz="1600" dirty="0">
                <a:latin typeface="Calibri"/>
                <a:cs typeface="Calibri"/>
              </a:rPr>
              <a:t> </a:t>
            </a:r>
            <a:r>
              <a:rPr sz="1600" spc="-25" dirty="0">
                <a:latin typeface="Calibri"/>
                <a:cs typeface="Calibri"/>
              </a:rPr>
              <a:t>Type</a:t>
            </a:r>
            <a:r>
              <a:rPr sz="1600" spc="15" dirty="0">
                <a:latin typeface="Calibri"/>
                <a:cs typeface="Calibri"/>
              </a:rPr>
              <a:t> </a:t>
            </a:r>
            <a:r>
              <a:rPr sz="1600" spc="-10" dirty="0">
                <a:latin typeface="Calibri"/>
                <a:cs typeface="Calibri"/>
              </a:rPr>
              <a:t>Cars</a:t>
            </a:r>
            <a:r>
              <a:rPr sz="1600" spc="5" dirty="0">
                <a:latin typeface="Calibri"/>
                <a:cs typeface="Calibri"/>
              </a:rPr>
              <a:t> </a:t>
            </a:r>
            <a:r>
              <a:rPr sz="1600" spc="-10" dirty="0">
                <a:latin typeface="Calibri"/>
                <a:cs typeface="Calibri"/>
              </a:rPr>
              <a:t>Data</a:t>
            </a:r>
            <a:r>
              <a:rPr sz="1600" dirty="0">
                <a:latin typeface="Calibri"/>
                <a:cs typeface="Calibri"/>
              </a:rPr>
              <a:t> 2021 </a:t>
            </a:r>
            <a:r>
              <a:rPr sz="1600" spc="-345" dirty="0">
                <a:latin typeface="Calibri"/>
                <a:cs typeface="Calibri"/>
              </a:rPr>
              <a:t> </a:t>
            </a:r>
            <a:r>
              <a:rPr sz="1600" spc="-5" dirty="0">
                <a:latin typeface="Calibri"/>
                <a:cs typeface="Calibri"/>
              </a:rPr>
              <a:t>Response</a:t>
            </a:r>
            <a:r>
              <a:rPr sz="1600" dirty="0">
                <a:latin typeface="Calibri"/>
                <a:cs typeface="Calibri"/>
              </a:rPr>
              <a:t> </a:t>
            </a:r>
            <a:r>
              <a:rPr sz="1600" spc="-10" dirty="0">
                <a:latin typeface="Calibri"/>
                <a:cs typeface="Calibri"/>
              </a:rPr>
              <a:t>variable:</a:t>
            </a:r>
            <a:r>
              <a:rPr sz="1600" spc="-5" dirty="0">
                <a:latin typeface="Calibri"/>
                <a:cs typeface="Calibri"/>
              </a:rPr>
              <a:t> specific </a:t>
            </a:r>
            <a:r>
              <a:rPr sz="1600" spc="-10" dirty="0">
                <a:latin typeface="Calibri"/>
                <a:cs typeface="Calibri"/>
              </a:rPr>
              <a:t>CO</a:t>
            </a:r>
            <a:r>
              <a:rPr sz="1650" spc="-15" baseline="-15151" dirty="0">
                <a:latin typeface="Calibri"/>
                <a:cs typeface="Calibri"/>
              </a:rPr>
              <a:t>2</a:t>
            </a:r>
            <a:r>
              <a:rPr sz="1650" spc="135" baseline="-15151" dirty="0">
                <a:latin typeface="Calibri"/>
                <a:cs typeface="Calibri"/>
              </a:rPr>
              <a:t> </a:t>
            </a:r>
            <a:r>
              <a:rPr sz="1600" spc="-5" dirty="0">
                <a:latin typeface="Calibri"/>
                <a:cs typeface="Calibri"/>
              </a:rPr>
              <a:t>emissions</a:t>
            </a:r>
            <a:endParaRPr sz="1600">
              <a:latin typeface="Calibri"/>
              <a:cs typeface="Calibri"/>
            </a:endParaRPr>
          </a:p>
        </p:txBody>
      </p:sp>
      <p:sp>
        <p:nvSpPr>
          <p:cNvPr id="17" name="object 17"/>
          <p:cNvSpPr/>
          <p:nvPr/>
        </p:nvSpPr>
        <p:spPr>
          <a:xfrm>
            <a:off x="6526381" y="1005566"/>
            <a:ext cx="85725" cy="1680210"/>
          </a:xfrm>
          <a:custGeom>
            <a:avLst/>
            <a:gdLst/>
            <a:ahLst/>
            <a:cxnLst/>
            <a:rect l="l" t="t" r="r" b="b"/>
            <a:pathLst>
              <a:path w="85725" h="1680210">
                <a:moveTo>
                  <a:pt x="57150" y="71434"/>
                </a:moveTo>
                <a:lnTo>
                  <a:pt x="28575" y="71434"/>
                </a:lnTo>
                <a:lnTo>
                  <a:pt x="28573" y="1679944"/>
                </a:lnTo>
                <a:lnTo>
                  <a:pt x="57148" y="1679944"/>
                </a:lnTo>
                <a:lnTo>
                  <a:pt x="57150" y="71434"/>
                </a:lnTo>
                <a:close/>
              </a:path>
              <a:path w="85725" h="1680210">
                <a:moveTo>
                  <a:pt x="42862" y="0"/>
                </a:moveTo>
                <a:lnTo>
                  <a:pt x="0" y="85725"/>
                </a:lnTo>
                <a:lnTo>
                  <a:pt x="28574" y="85725"/>
                </a:lnTo>
                <a:lnTo>
                  <a:pt x="28575" y="71434"/>
                </a:lnTo>
                <a:lnTo>
                  <a:pt x="78579" y="71434"/>
                </a:lnTo>
                <a:lnTo>
                  <a:pt x="42862" y="0"/>
                </a:lnTo>
                <a:close/>
              </a:path>
              <a:path w="85725" h="1680210">
                <a:moveTo>
                  <a:pt x="78579" y="71434"/>
                </a:moveTo>
                <a:lnTo>
                  <a:pt x="57150" y="71434"/>
                </a:lnTo>
                <a:lnTo>
                  <a:pt x="57149" y="85725"/>
                </a:lnTo>
                <a:lnTo>
                  <a:pt x="85725" y="85725"/>
                </a:lnTo>
                <a:lnTo>
                  <a:pt x="78579" y="71434"/>
                </a:lnTo>
                <a:close/>
              </a:path>
            </a:pathLst>
          </a:custGeom>
          <a:solidFill>
            <a:srgbClr val="4472C4"/>
          </a:solidFill>
        </p:spPr>
        <p:txBody>
          <a:bodyPr wrap="square" lIns="0" tIns="0" rIns="0" bIns="0" rtlCol="0"/>
          <a:lstStyle/>
          <a:p>
            <a:endParaRPr/>
          </a:p>
        </p:txBody>
      </p:sp>
      <p:sp>
        <p:nvSpPr>
          <p:cNvPr id="18" name="object 18"/>
          <p:cNvSpPr txBox="1"/>
          <p:nvPr/>
        </p:nvSpPr>
        <p:spPr>
          <a:xfrm>
            <a:off x="6319853" y="1290423"/>
            <a:ext cx="211454" cy="1124585"/>
          </a:xfrm>
          <a:prstGeom prst="rect">
            <a:avLst/>
          </a:prstGeom>
        </p:spPr>
        <p:txBody>
          <a:bodyPr vert="vert270" wrap="square" lIns="0" tIns="5080" rIns="0" bIns="0" rtlCol="0">
            <a:spAutoFit/>
          </a:bodyPr>
          <a:lstStyle/>
          <a:p>
            <a:pPr marL="12700">
              <a:lnSpc>
                <a:spcPct val="100000"/>
              </a:lnSpc>
              <a:spcBef>
                <a:spcPts val="40"/>
              </a:spcBef>
            </a:pPr>
            <a:r>
              <a:rPr sz="1200" spc="-10" dirty="0">
                <a:latin typeface="Calibri"/>
                <a:cs typeface="Calibri"/>
              </a:rPr>
              <a:t>More</a:t>
            </a:r>
            <a:r>
              <a:rPr sz="1200" spc="-15" dirty="0">
                <a:latin typeface="Calibri"/>
                <a:cs typeface="Calibri"/>
              </a:rPr>
              <a:t> </a:t>
            </a:r>
            <a:r>
              <a:rPr sz="1200" spc="-10" dirty="0">
                <a:latin typeface="Calibri"/>
                <a:cs typeface="Calibri"/>
              </a:rPr>
              <a:t>significative</a:t>
            </a:r>
            <a:endParaRPr sz="1200">
              <a:latin typeface="Calibri"/>
              <a:cs typeface="Calibri"/>
            </a:endParaRPr>
          </a:p>
        </p:txBody>
      </p:sp>
      <p:grpSp>
        <p:nvGrpSpPr>
          <p:cNvPr id="19" name="object 19"/>
          <p:cNvGrpSpPr/>
          <p:nvPr/>
        </p:nvGrpSpPr>
        <p:grpSpPr>
          <a:xfrm>
            <a:off x="6872223" y="3855880"/>
            <a:ext cx="3408679" cy="1962150"/>
            <a:chOff x="6872223" y="3855880"/>
            <a:chExt cx="3408679" cy="1962150"/>
          </a:xfrm>
        </p:grpSpPr>
        <p:sp>
          <p:nvSpPr>
            <p:cNvPr id="20" name="object 20"/>
            <p:cNvSpPr/>
            <p:nvPr/>
          </p:nvSpPr>
          <p:spPr>
            <a:xfrm>
              <a:off x="6872223" y="4044695"/>
              <a:ext cx="3408679" cy="1414780"/>
            </a:xfrm>
            <a:custGeom>
              <a:avLst/>
              <a:gdLst/>
              <a:ahLst/>
              <a:cxnLst/>
              <a:rect l="l" t="t" r="r" b="b"/>
              <a:pathLst>
                <a:path w="3408679" h="1414779">
                  <a:moveTo>
                    <a:pt x="0" y="1414272"/>
                  </a:moveTo>
                  <a:lnTo>
                    <a:pt x="101600" y="1414272"/>
                  </a:lnTo>
                </a:path>
                <a:path w="3408679" h="1414779">
                  <a:moveTo>
                    <a:pt x="238759" y="1414272"/>
                  </a:moveTo>
                  <a:lnTo>
                    <a:pt x="442975" y="1414272"/>
                  </a:lnTo>
                </a:path>
                <a:path w="3408679" h="1414779">
                  <a:moveTo>
                    <a:pt x="0" y="1060704"/>
                  </a:moveTo>
                  <a:lnTo>
                    <a:pt x="101600" y="1060704"/>
                  </a:lnTo>
                </a:path>
                <a:path w="3408679" h="1414779">
                  <a:moveTo>
                    <a:pt x="238759" y="1060704"/>
                  </a:moveTo>
                  <a:lnTo>
                    <a:pt x="442975" y="1060704"/>
                  </a:lnTo>
                </a:path>
                <a:path w="3408679" h="1414779">
                  <a:moveTo>
                    <a:pt x="0" y="707136"/>
                  </a:moveTo>
                  <a:lnTo>
                    <a:pt x="101600" y="707136"/>
                  </a:lnTo>
                </a:path>
                <a:path w="3408679" h="1414779">
                  <a:moveTo>
                    <a:pt x="238759" y="707136"/>
                  </a:moveTo>
                  <a:lnTo>
                    <a:pt x="442975" y="707136"/>
                  </a:lnTo>
                </a:path>
                <a:path w="3408679" h="1414779">
                  <a:moveTo>
                    <a:pt x="0" y="353568"/>
                  </a:moveTo>
                  <a:lnTo>
                    <a:pt x="101600" y="353568"/>
                  </a:lnTo>
                </a:path>
                <a:path w="3408679" h="1414779">
                  <a:moveTo>
                    <a:pt x="238759" y="353568"/>
                  </a:moveTo>
                  <a:lnTo>
                    <a:pt x="3408056" y="353568"/>
                  </a:lnTo>
                </a:path>
                <a:path w="3408679" h="1414779">
                  <a:moveTo>
                    <a:pt x="0" y="0"/>
                  </a:moveTo>
                  <a:lnTo>
                    <a:pt x="101600" y="0"/>
                  </a:lnTo>
                </a:path>
                <a:path w="3408679" h="1414779">
                  <a:moveTo>
                    <a:pt x="238759" y="0"/>
                  </a:moveTo>
                  <a:lnTo>
                    <a:pt x="3408056" y="0"/>
                  </a:lnTo>
                </a:path>
              </a:pathLst>
            </a:custGeom>
            <a:ln w="9525">
              <a:solidFill>
                <a:srgbClr val="D9D9D9"/>
              </a:solidFill>
            </a:ln>
          </p:spPr>
          <p:txBody>
            <a:bodyPr wrap="square" lIns="0" tIns="0" rIns="0" bIns="0" rtlCol="0"/>
            <a:lstStyle/>
            <a:p>
              <a:endParaRPr/>
            </a:p>
          </p:txBody>
        </p:sp>
        <p:sp>
          <p:nvSpPr>
            <p:cNvPr id="21" name="object 21"/>
            <p:cNvSpPr/>
            <p:nvPr/>
          </p:nvSpPr>
          <p:spPr>
            <a:xfrm>
              <a:off x="6973823" y="3965448"/>
              <a:ext cx="137160" cy="1847214"/>
            </a:xfrm>
            <a:custGeom>
              <a:avLst/>
              <a:gdLst/>
              <a:ahLst/>
              <a:cxnLst/>
              <a:rect l="l" t="t" r="r" b="b"/>
              <a:pathLst>
                <a:path w="137159" h="1847214">
                  <a:moveTo>
                    <a:pt x="137159" y="0"/>
                  </a:moveTo>
                  <a:lnTo>
                    <a:pt x="0" y="0"/>
                  </a:lnTo>
                  <a:lnTo>
                    <a:pt x="0" y="1847211"/>
                  </a:lnTo>
                  <a:lnTo>
                    <a:pt x="137159" y="1847211"/>
                  </a:lnTo>
                  <a:lnTo>
                    <a:pt x="137159" y="0"/>
                  </a:lnTo>
                  <a:close/>
                </a:path>
              </a:pathLst>
            </a:custGeom>
            <a:solidFill>
              <a:srgbClr val="FFC000"/>
            </a:solidFill>
          </p:spPr>
          <p:txBody>
            <a:bodyPr wrap="square" lIns="0" tIns="0" rIns="0" bIns="0" rtlCol="0"/>
            <a:lstStyle/>
            <a:p>
              <a:endParaRPr/>
            </a:p>
          </p:txBody>
        </p:sp>
        <p:sp>
          <p:nvSpPr>
            <p:cNvPr id="22" name="object 22"/>
            <p:cNvSpPr/>
            <p:nvPr/>
          </p:nvSpPr>
          <p:spPr>
            <a:xfrm>
              <a:off x="7452359" y="4751831"/>
              <a:ext cx="204470" cy="707390"/>
            </a:xfrm>
            <a:custGeom>
              <a:avLst/>
              <a:gdLst/>
              <a:ahLst/>
              <a:cxnLst/>
              <a:rect l="l" t="t" r="r" b="b"/>
              <a:pathLst>
                <a:path w="204470" h="707389">
                  <a:moveTo>
                    <a:pt x="0" y="707136"/>
                  </a:moveTo>
                  <a:lnTo>
                    <a:pt x="204216" y="707136"/>
                  </a:lnTo>
                </a:path>
                <a:path w="204470" h="707389">
                  <a:moveTo>
                    <a:pt x="0" y="353568"/>
                  </a:moveTo>
                  <a:lnTo>
                    <a:pt x="204216" y="353568"/>
                  </a:lnTo>
                </a:path>
                <a:path w="204470" h="707389">
                  <a:moveTo>
                    <a:pt x="0" y="0"/>
                  </a:moveTo>
                  <a:lnTo>
                    <a:pt x="204216" y="0"/>
                  </a:lnTo>
                </a:path>
              </a:pathLst>
            </a:custGeom>
            <a:ln w="9525">
              <a:solidFill>
                <a:srgbClr val="D9D9D9"/>
              </a:solidFill>
            </a:ln>
          </p:spPr>
          <p:txBody>
            <a:bodyPr wrap="square" lIns="0" tIns="0" rIns="0" bIns="0" rtlCol="0"/>
            <a:lstStyle/>
            <a:p>
              <a:endParaRPr/>
            </a:p>
          </p:txBody>
        </p:sp>
        <p:sp>
          <p:nvSpPr>
            <p:cNvPr id="23" name="object 23"/>
            <p:cNvSpPr/>
            <p:nvPr/>
          </p:nvSpPr>
          <p:spPr>
            <a:xfrm>
              <a:off x="7315199" y="4465320"/>
              <a:ext cx="137160" cy="1347470"/>
            </a:xfrm>
            <a:custGeom>
              <a:avLst/>
              <a:gdLst/>
              <a:ahLst/>
              <a:cxnLst/>
              <a:rect l="l" t="t" r="r" b="b"/>
              <a:pathLst>
                <a:path w="137159" h="1347470">
                  <a:moveTo>
                    <a:pt x="137159" y="0"/>
                  </a:moveTo>
                  <a:lnTo>
                    <a:pt x="0" y="0"/>
                  </a:lnTo>
                  <a:lnTo>
                    <a:pt x="0" y="1347339"/>
                  </a:lnTo>
                  <a:lnTo>
                    <a:pt x="137159" y="1347339"/>
                  </a:lnTo>
                  <a:lnTo>
                    <a:pt x="137159" y="0"/>
                  </a:lnTo>
                  <a:close/>
                </a:path>
              </a:pathLst>
            </a:custGeom>
            <a:solidFill>
              <a:srgbClr val="FFC000"/>
            </a:solidFill>
          </p:spPr>
          <p:txBody>
            <a:bodyPr wrap="square" lIns="0" tIns="0" rIns="0" bIns="0" rtlCol="0"/>
            <a:lstStyle/>
            <a:p>
              <a:endParaRPr/>
            </a:p>
          </p:txBody>
        </p:sp>
        <p:sp>
          <p:nvSpPr>
            <p:cNvPr id="24" name="object 24"/>
            <p:cNvSpPr/>
            <p:nvPr/>
          </p:nvSpPr>
          <p:spPr>
            <a:xfrm>
              <a:off x="7793735" y="4751831"/>
              <a:ext cx="204470" cy="707390"/>
            </a:xfrm>
            <a:custGeom>
              <a:avLst/>
              <a:gdLst/>
              <a:ahLst/>
              <a:cxnLst/>
              <a:rect l="l" t="t" r="r" b="b"/>
              <a:pathLst>
                <a:path w="204470" h="707389">
                  <a:moveTo>
                    <a:pt x="0" y="707136"/>
                  </a:moveTo>
                  <a:lnTo>
                    <a:pt x="204216" y="707136"/>
                  </a:lnTo>
                </a:path>
                <a:path w="204470" h="707389">
                  <a:moveTo>
                    <a:pt x="0" y="353568"/>
                  </a:moveTo>
                  <a:lnTo>
                    <a:pt x="204216" y="353568"/>
                  </a:lnTo>
                </a:path>
                <a:path w="204470" h="707389">
                  <a:moveTo>
                    <a:pt x="0" y="0"/>
                  </a:moveTo>
                  <a:lnTo>
                    <a:pt x="204216" y="0"/>
                  </a:lnTo>
                </a:path>
              </a:pathLst>
            </a:custGeom>
            <a:ln w="9525">
              <a:solidFill>
                <a:srgbClr val="D9D9D9"/>
              </a:solidFill>
            </a:ln>
          </p:spPr>
          <p:txBody>
            <a:bodyPr wrap="square" lIns="0" tIns="0" rIns="0" bIns="0" rtlCol="0"/>
            <a:lstStyle/>
            <a:p>
              <a:endParaRPr/>
            </a:p>
          </p:txBody>
        </p:sp>
        <p:sp>
          <p:nvSpPr>
            <p:cNvPr id="25" name="object 25"/>
            <p:cNvSpPr/>
            <p:nvPr/>
          </p:nvSpPr>
          <p:spPr>
            <a:xfrm>
              <a:off x="7656575" y="4523232"/>
              <a:ext cx="137160" cy="1289685"/>
            </a:xfrm>
            <a:custGeom>
              <a:avLst/>
              <a:gdLst/>
              <a:ahLst/>
              <a:cxnLst/>
              <a:rect l="l" t="t" r="r" b="b"/>
              <a:pathLst>
                <a:path w="137159" h="1289685">
                  <a:moveTo>
                    <a:pt x="137159" y="0"/>
                  </a:moveTo>
                  <a:lnTo>
                    <a:pt x="0" y="0"/>
                  </a:lnTo>
                  <a:lnTo>
                    <a:pt x="0" y="1289427"/>
                  </a:lnTo>
                  <a:lnTo>
                    <a:pt x="137159" y="1289427"/>
                  </a:lnTo>
                  <a:lnTo>
                    <a:pt x="137159" y="0"/>
                  </a:lnTo>
                  <a:close/>
                </a:path>
              </a:pathLst>
            </a:custGeom>
            <a:solidFill>
              <a:srgbClr val="FFC000"/>
            </a:solidFill>
          </p:spPr>
          <p:txBody>
            <a:bodyPr wrap="square" lIns="0" tIns="0" rIns="0" bIns="0" rtlCol="0"/>
            <a:lstStyle/>
            <a:p>
              <a:endParaRPr/>
            </a:p>
          </p:txBody>
        </p:sp>
        <p:sp>
          <p:nvSpPr>
            <p:cNvPr id="26" name="object 26"/>
            <p:cNvSpPr/>
            <p:nvPr/>
          </p:nvSpPr>
          <p:spPr>
            <a:xfrm>
              <a:off x="8132063" y="4751831"/>
              <a:ext cx="204470" cy="707390"/>
            </a:xfrm>
            <a:custGeom>
              <a:avLst/>
              <a:gdLst/>
              <a:ahLst/>
              <a:cxnLst/>
              <a:rect l="l" t="t" r="r" b="b"/>
              <a:pathLst>
                <a:path w="204470" h="707389">
                  <a:moveTo>
                    <a:pt x="0" y="707136"/>
                  </a:moveTo>
                  <a:lnTo>
                    <a:pt x="204215" y="707136"/>
                  </a:lnTo>
                </a:path>
                <a:path w="204470" h="707389">
                  <a:moveTo>
                    <a:pt x="0" y="353568"/>
                  </a:moveTo>
                  <a:lnTo>
                    <a:pt x="204215" y="353568"/>
                  </a:lnTo>
                </a:path>
                <a:path w="204470" h="707389">
                  <a:moveTo>
                    <a:pt x="0" y="0"/>
                  </a:moveTo>
                  <a:lnTo>
                    <a:pt x="204215" y="0"/>
                  </a:lnTo>
                </a:path>
              </a:pathLst>
            </a:custGeom>
            <a:ln w="9525">
              <a:solidFill>
                <a:srgbClr val="D9D9D9"/>
              </a:solidFill>
            </a:ln>
          </p:spPr>
          <p:txBody>
            <a:bodyPr wrap="square" lIns="0" tIns="0" rIns="0" bIns="0" rtlCol="0"/>
            <a:lstStyle/>
            <a:p>
              <a:endParaRPr/>
            </a:p>
          </p:txBody>
        </p:sp>
        <p:sp>
          <p:nvSpPr>
            <p:cNvPr id="27" name="object 27"/>
            <p:cNvSpPr/>
            <p:nvPr/>
          </p:nvSpPr>
          <p:spPr>
            <a:xfrm>
              <a:off x="7997951" y="4541520"/>
              <a:ext cx="134620" cy="1271270"/>
            </a:xfrm>
            <a:custGeom>
              <a:avLst/>
              <a:gdLst/>
              <a:ahLst/>
              <a:cxnLst/>
              <a:rect l="l" t="t" r="r" b="b"/>
              <a:pathLst>
                <a:path w="134620" h="1271270">
                  <a:moveTo>
                    <a:pt x="134112" y="0"/>
                  </a:moveTo>
                  <a:lnTo>
                    <a:pt x="0" y="0"/>
                  </a:lnTo>
                  <a:lnTo>
                    <a:pt x="0" y="1271139"/>
                  </a:lnTo>
                  <a:lnTo>
                    <a:pt x="134112" y="1271139"/>
                  </a:lnTo>
                  <a:lnTo>
                    <a:pt x="134112" y="0"/>
                  </a:lnTo>
                  <a:close/>
                </a:path>
              </a:pathLst>
            </a:custGeom>
            <a:solidFill>
              <a:srgbClr val="FFC000"/>
            </a:solidFill>
          </p:spPr>
          <p:txBody>
            <a:bodyPr wrap="square" lIns="0" tIns="0" rIns="0" bIns="0" rtlCol="0"/>
            <a:lstStyle/>
            <a:p>
              <a:endParaRPr/>
            </a:p>
          </p:txBody>
        </p:sp>
        <p:sp>
          <p:nvSpPr>
            <p:cNvPr id="28" name="object 28"/>
            <p:cNvSpPr/>
            <p:nvPr/>
          </p:nvSpPr>
          <p:spPr>
            <a:xfrm>
              <a:off x="8473439" y="4751831"/>
              <a:ext cx="1807210" cy="707390"/>
            </a:xfrm>
            <a:custGeom>
              <a:avLst/>
              <a:gdLst/>
              <a:ahLst/>
              <a:cxnLst/>
              <a:rect l="l" t="t" r="r" b="b"/>
              <a:pathLst>
                <a:path w="1807209" h="707389">
                  <a:moveTo>
                    <a:pt x="0" y="707136"/>
                  </a:moveTo>
                  <a:lnTo>
                    <a:pt x="204215" y="707136"/>
                  </a:lnTo>
                </a:path>
                <a:path w="1807209" h="707389">
                  <a:moveTo>
                    <a:pt x="0" y="353568"/>
                  </a:moveTo>
                  <a:lnTo>
                    <a:pt x="204215" y="353568"/>
                  </a:lnTo>
                </a:path>
                <a:path w="1807209" h="707389">
                  <a:moveTo>
                    <a:pt x="0" y="0"/>
                  </a:moveTo>
                  <a:lnTo>
                    <a:pt x="1806840" y="0"/>
                  </a:lnTo>
                </a:path>
              </a:pathLst>
            </a:custGeom>
            <a:ln w="9525">
              <a:solidFill>
                <a:srgbClr val="D9D9D9"/>
              </a:solidFill>
            </a:ln>
          </p:spPr>
          <p:txBody>
            <a:bodyPr wrap="square" lIns="0" tIns="0" rIns="0" bIns="0" rtlCol="0"/>
            <a:lstStyle/>
            <a:p>
              <a:endParaRPr/>
            </a:p>
          </p:txBody>
        </p:sp>
        <p:sp>
          <p:nvSpPr>
            <p:cNvPr id="29" name="object 29"/>
            <p:cNvSpPr/>
            <p:nvPr/>
          </p:nvSpPr>
          <p:spPr>
            <a:xfrm>
              <a:off x="8336279" y="4575048"/>
              <a:ext cx="137160" cy="1237615"/>
            </a:xfrm>
            <a:custGeom>
              <a:avLst/>
              <a:gdLst/>
              <a:ahLst/>
              <a:cxnLst/>
              <a:rect l="l" t="t" r="r" b="b"/>
              <a:pathLst>
                <a:path w="137159" h="1237614">
                  <a:moveTo>
                    <a:pt x="137160" y="0"/>
                  </a:moveTo>
                  <a:lnTo>
                    <a:pt x="0" y="0"/>
                  </a:lnTo>
                  <a:lnTo>
                    <a:pt x="0" y="1237611"/>
                  </a:lnTo>
                  <a:lnTo>
                    <a:pt x="137160" y="1237611"/>
                  </a:lnTo>
                  <a:lnTo>
                    <a:pt x="137160" y="0"/>
                  </a:lnTo>
                  <a:close/>
                </a:path>
              </a:pathLst>
            </a:custGeom>
            <a:solidFill>
              <a:srgbClr val="FFC000"/>
            </a:solidFill>
          </p:spPr>
          <p:txBody>
            <a:bodyPr wrap="square" lIns="0" tIns="0" rIns="0" bIns="0" rtlCol="0"/>
            <a:lstStyle/>
            <a:p>
              <a:endParaRPr/>
            </a:p>
          </p:txBody>
        </p:sp>
        <p:sp>
          <p:nvSpPr>
            <p:cNvPr id="30" name="object 30"/>
            <p:cNvSpPr/>
            <p:nvPr/>
          </p:nvSpPr>
          <p:spPr>
            <a:xfrm>
              <a:off x="8814816" y="5105399"/>
              <a:ext cx="204470" cy="353695"/>
            </a:xfrm>
            <a:custGeom>
              <a:avLst/>
              <a:gdLst/>
              <a:ahLst/>
              <a:cxnLst/>
              <a:rect l="l" t="t" r="r" b="b"/>
              <a:pathLst>
                <a:path w="204470" h="353695">
                  <a:moveTo>
                    <a:pt x="0" y="353568"/>
                  </a:moveTo>
                  <a:lnTo>
                    <a:pt x="204215" y="353568"/>
                  </a:lnTo>
                </a:path>
                <a:path w="204470" h="353695">
                  <a:moveTo>
                    <a:pt x="0" y="0"/>
                  </a:moveTo>
                  <a:lnTo>
                    <a:pt x="204215" y="0"/>
                  </a:lnTo>
                </a:path>
              </a:pathLst>
            </a:custGeom>
            <a:ln w="9525">
              <a:solidFill>
                <a:srgbClr val="D9D9D9"/>
              </a:solidFill>
            </a:ln>
          </p:spPr>
          <p:txBody>
            <a:bodyPr wrap="square" lIns="0" tIns="0" rIns="0" bIns="0" rtlCol="0"/>
            <a:lstStyle/>
            <a:p>
              <a:endParaRPr/>
            </a:p>
          </p:txBody>
        </p:sp>
        <p:sp>
          <p:nvSpPr>
            <p:cNvPr id="31" name="object 31"/>
            <p:cNvSpPr/>
            <p:nvPr/>
          </p:nvSpPr>
          <p:spPr>
            <a:xfrm>
              <a:off x="8677655" y="4776216"/>
              <a:ext cx="137160" cy="1036955"/>
            </a:xfrm>
            <a:custGeom>
              <a:avLst/>
              <a:gdLst/>
              <a:ahLst/>
              <a:cxnLst/>
              <a:rect l="l" t="t" r="r" b="b"/>
              <a:pathLst>
                <a:path w="137159" h="1036954">
                  <a:moveTo>
                    <a:pt x="137160" y="0"/>
                  </a:moveTo>
                  <a:lnTo>
                    <a:pt x="0" y="0"/>
                  </a:lnTo>
                  <a:lnTo>
                    <a:pt x="0" y="1036443"/>
                  </a:lnTo>
                  <a:lnTo>
                    <a:pt x="137160" y="1036443"/>
                  </a:lnTo>
                  <a:lnTo>
                    <a:pt x="137160" y="0"/>
                  </a:lnTo>
                  <a:close/>
                </a:path>
              </a:pathLst>
            </a:custGeom>
            <a:solidFill>
              <a:srgbClr val="FFC000"/>
            </a:solidFill>
          </p:spPr>
          <p:txBody>
            <a:bodyPr wrap="square" lIns="0" tIns="0" rIns="0" bIns="0" rtlCol="0"/>
            <a:lstStyle/>
            <a:p>
              <a:endParaRPr/>
            </a:p>
          </p:txBody>
        </p:sp>
        <p:sp>
          <p:nvSpPr>
            <p:cNvPr id="32" name="object 32"/>
            <p:cNvSpPr/>
            <p:nvPr/>
          </p:nvSpPr>
          <p:spPr>
            <a:xfrm>
              <a:off x="9156191" y="5105399"/>
              <a:ext cx="204470" cy="353695"/>
            </a:xfrm>
            <a:custGeom>
              <a:avLst/>
              <a:gdLst/>
              <a:ahLst/>
              <a:cxnLst/>
              <a:rect l="l" t="t" r="r" b="b"/>
              <a:pathLst>
                <a:path w="204470" h="353695">
                  <a:moveTo>
                    <a:pt x="0" y="353568"/>
                  </a:moveTo>
                  <a:lnTo>
                    <a:pt x="204215" y="353568"/>
                  </a:lnTo>
                </a:path>
                <a:path w="204470" h="353695">
                  <a:moveTo>
                    <a:pt x="0" y="0"/>
                  </a:moveTo>
                  <a:lnTo>
                    <a:pt x="204215" y="0"/>
                  </a:lnTo>
                </a:path>
              </a:pathLst>
            </a:custGeom>
            <a:ln w="9525">
              <a:solidFill>
                <a:srgbClr val="D9D9D9"/>
              </a:solidFill>
            </a:ln>
          </p:spPr>
          <p:txBody>
            <a:bodyPr wrap="square" lIns="0" tIns="0" rIns="0" bIns="0" rtlCol="0"/>
            <a:lstStyle/>
            <a:p>
              <a:endParaRPr/>
            </a:p>
          </p:txBody>
        </p:sp>
        <p:sp>
          <p:nvSpPr>
            <p:cNvPr id="33" name="object 33"/>
            <p:cNvSpPr/>
            <p:nvPr/>
          </p:nvSpPr>
          <p:spPr>
            <a:xfrm>
              <a:off x="9019031" y="4788408"/>
              <a:ext cx="137160" cy="1024255"/>
            </a:xfrm>
            <a:custGeom>
              <a:avLst/>
              <a:gdLst/>
              <a:ahLst/>
              <a:cxnLst/>
              <a:rect l="l" t="t" r="r" b="b"/>
              <a:pathLst>
                <a:path w="137159" h="1024254">
                  <a:moveTo>
                    <a:pt x="137160" y="0"/>
                  </a:moveTo>
                  <a:lnTo>
                    <a:pt x="0" y="0"/>
                  </a:lnTo>
                  <a:lnTo>
                    <a:pt x="0" y="1024251"/>
                  </a:lnTo>
                  <a:lnTo>
                    <a:pt x="137160" y="1024251"/>
                  </a:lnTo>
                  <a:lnTo>
                    <a:pt x="137160" y="0"/>
                  </a:lnTo>
                  <a:close/>
                </a:path>
              </a:pathLst>
            </a:custGeom>
            <a:solidFill>
              <a:srgbClr val="FFC000"/>
            </a:solidFill>
          </p:spPr>
          <p:txBody>
            <a:bodyPr wrap="square" lIns="0" tIns="0" rIns="0" bIns="0" rtlCol="0"/>
            <a:lstStyle/>
            <a:p>
              <a:endParaRPr/>
            </a:p>
          </p:txBody>
        </p:sp>
        <p:sp>
          <p:nvSpPr>
            <p:cNvPr id="34" name="object 34"/>
            <p:cNvSpPr/>
            <p:nvPr/>
          </p:nvSpPr>
          <p:spPr>
            <a:xfrm>
              <a:off x="9497567" y="5105399"/>
              <a:ext cx="204470" cy="353695"/>
            </a:xfrm>
            <a:custGeom>
              <a:avLst/>
              <a:gdLst/>
              <a:ahLst/>
              <a:cxnLst/>
              <a:rect l="l" t="t" r="r" b="b"/>
              <a:pathLst>
                <a:path w="204470" h="353695">
                  <a:moveTo>
                    <a:pt x="0" y="353568"/>
                  </a:moveTo>
                  <a:lnTo>
                    <a:pt x="204215" y="353568"/>
                  </a:lnTo>
                </a:path>
                <a:path w="204470" h="353695">
                  <a:moveTo>
                    <a:pt x="0" y="0"/>
                  </a:moveTo>
                  <a:lnTo>
                    <a:pt x="204215" y="0"/>
                  </a:lnTo>
                </a:path>
              </a:pathLst>
            </a:custGeom>
            <a:ln w="9525">
              <a:solidFill>
                <a:srgbClr val="D9D9D9"/>
              </a:solidFill>
            </a:ln>
          </p:spPr>
          <p:txBody>
            <a:bodyPr wrap="square" lIns="0" tIns="0" rIns="0" bIns="0" rtlCol="0"/>
            <a:lstStyle/>
            <a:p>
              <a:endParaRPr/>
            </a:p>
          </p:txBody>
        </p:sp>
        <p:sp>
          <p:nvSpPr>
            <p:cNvPr id="35" name="object 35"/>
            <p:cNvSpPr/>
            <p:nvPr/>
          </p:nvSpPr>
          <p:spPr>
            <a:xfrm>
              <a:off x="9360407" y="4812792"/>
              <a:ext cx="137160" cy="1000125"/>
            </a:xfrm>
            <a:custGeom>
              <a:avLst/>
              <a:gdLst/>
              <a:ahLst/>
              <a:cxnLst/>
              <a:rect l="l" t="t" r="r" b="b"/>
              <a:pathLst>
                <a:path w="137159" h="1000125">
                  <a:moveTo>
                    <a:pt x="137160" y="0"/>
                  </a:moveTo>
                  <a:lnTo>
                    <a:pt x="0" y="0"/>
                  </a:lnTo>
                  <a:lnTo>
                    <a:pt x="0" y="999867"/>
                  </a:lnTo>
                  <a:lnTo>
                    <a:pt x="137160" y="999867"/>
                  </a:lnTo>
                  <a:lnTo>
                    <a:pt x="137160" y="0"/>
                  </a:lnTo>
                  <a:close/>
                </a:path>
              </a:pathLst>
            </a:custGeom>
            <a:solidFill>
              <a:srgbClr val="FFC000"/>
            </a:solidFill>
          </p:spPr>
          <p:txBody>
            <a:bodyPr wrap="square" lIns="0" tIns="0" rIns="0" bIns="0" rtlCol="0"/>
            <a:lstStyle/>
            <a:p>
              <a:endParaRPr/>
            </a:p>
          </p:txBody>
        </p:sp>
        <p:sp>
          <p:nvSpPr>
            <p:cNvPr id="36" name="object 36"/>
            <p:cNvSpPr/>
            <p:nvPr/>
          </p:nvSpPr>
          <p:spPr>
            <a:xfrm>
              <a:off x="9835895" y="5105399"/>
              <a:ext cx="207645" cy="353695"/>
            </a:xfrm>
            <a:custGeom>
              <a:avLst/>
              <a:gdLst/>
              <a:ahLst/>
              <a:cxnLst/>
              <a:rect l="l" t="t" r="r" b="b"/>
              <a:pathLst>
                <a:path w="207645" h="353695">
                  <a:moveTo>
                    <a:pt x="0" y="353568"/>
                  </a:moveTo>
                  <a:lnTo>
                    <a:pt x="207263" y="353568"/>
                  </a:lnTo>
                </a:path>
                <a:path w="207645" h="353695">
                  <a:moveTo>
                    <a:pt x="0" y="0"/>
                  </a:moveTo>
                  <a:lnTo>
                    <a:pt x="207263" y="0"/>
                  </a:lnTo>
                </a:path>
              </a:pathLst>
            </a:custGeom>
            <a:ln w="9525">
              <a:solidFill>
                <a:srgbClr val="D9D9D9"/>
              </a:solidFill>
            </a:ln>
          </p:spPr>
          <p:txBody>
            <a:bodyPr wrap="square" lIns="0" tIns="0" rIns="0" bIns="0" rtlCol="0"/>
            <a:lstStyle/>
            <a:p>
              <a:endParaRPr/>
            </a:p>
          </p:txBody>
        </p:sp>
        <p:sp>
          <p:nvSpPr>
            <p:cNvPr id="37" name="object 37"/>
            <p:cNvSpPr/>
            <p:nvPr/>
          </p:nvSpPr>
          <p:spPr>
            <a:xfrm>
              <a:off x="9701783" y="4821936"/>
              <a:ext cx="134620" cy="991235"/>
            </a:xfrm>
            <a:custGeom>
              <a:avLst/>
              <a:gdLst/>
              <a:ahLst/>
              <a:cxnLst/>
              <a:rect l="l" t="t" r="r" b="b"/>
              <a:pathLst>
                <a:path w="134620" h="991235">
                  <a:moveTo>
                    <a:pt x="134112" y="0"/>
                  </a:moveTo>
                  <a:lnTo>
                    <a:pt x="0" y="0"/>
                  </a:lnTo>
                  <a:lnTo>
                    <a:pt x="0" y="990723"/>
                  </a:lnTo>
                  <a:lnTo>
                    <a:pt x="134112" y="990723"/>
                  </a:lnTo>
                  <a:lnTo>
                    <a:pt x="134112" y="0"/>
                  </a:lnTo>
                  <a:close/>
                </a:path>
              </a:pathLst>
            </a:custGeom>
            <a:solidFill>
              <a:srgbClr val="FFC000"/>
            </a:solidFill>
          </p:spPr>
          <p:txBody>
            <a:bodyPr wrap="square" lIns="0" tIns="0" rIns="0" bIns="0" rtlCol="0"/>
            <a:lstStyle/>
            <a:p>
              <a:endParaRPr/>
            </a:p>
          </p:txBody>
        </p:sp>
        <p:sp>
          <p:nvSpPr>
            <p:cNvPr id="38" name="object 38"/>
            <p:cNvSpPr/>
            <p:nvPr/>
          </p:nvSpPr>
          <p:spPr>
            <a:xfrm>
              <a:off x="10177271" y="5105399"/>
              <a:ext cx="103505" cy="0"/>
            </a:xfrm>
            <a:custGeom>
              <a:avLst/>
              <a:gdLst/>
              <a:ahLst/>
              <a:cxnLst/>
              <a:rect l="l" t="t" r="r" b="b"/>
              <a:pathLst>
                <a:path w="103504">
                  <a:moveTo>
                    <a:pt x="0" y="0"/>
                  </a:moveTo>
                  <a:lnTo>
                    <a:pt x="103008" y="0"/>
                  </a:lnTo>
                </a:path>
              </a:pathLst>
            </a:custGeom>
            <a:ln w="9525">
              <a:solidFill>
                <a:srgbClr val="D9D9D9"/>
              </a:solidFill>
            </a:ln>
          </p:spPr>
          <p:txBody>
            <a:bodyPr wrap="square" lIns="0" tIns="0" rIns="0" bIns="0" rtlCol="0"/>
            <a:lstStyle/>
            <a:p>
              <a:endParaRPr/>
            </a:p>
          </p:txBody>
        </p:sp>
        <p:sp>
          <p:nvSpPr>
            <p:cNvPr id="39" name="object 39"/>
            <p:cNvSpPr/>
            <p:nvPr/>
          </p:nvSpPr>
          <p:spPr>
            <a:xfrm>
              <a:off x="10043159" y="4831080"/>
              <a:ext cx="134620" cy="981710"/>
            </a:xfrm>
            <a:custGeom>
              <a:avLst/>
              <a:gdLst/>
              <a:ahLst/>
              <a:cxnLst/>
              <a:rect l="l" t="t" r="r" b="b"/>
              <a:pathLst>
                <a:path w="134620" h="981710">
                  <a:moveTo>
                    <a:pt x="134112" y="0"/>
                  </a:moveTo>
                  <a:lnTo>
                    <a:pt x="0" y="0"/>
                  </a:lnTo>
                  <a:lnTo>
                    <a:pt x="0" y="981579"/>
                  </a:lnTo>
                  <a:lnTo>
                    <a:pt x="134112" y="981579"/>
                  </a:lnTo>
                  <a:lnTo>
                    <a:pt x="134112" y="0"/>
                  </a:lnTo>
                  <a:close/>
                </a:path>
              </a:pathLst>
            </a:custGeom>
            <a:solidFill>
              <a:srgbClr val="FFC000"/>
            </a:solidFill>
          </p:spPr>
          <p:txBody>
            <a:bodyPr wrap="square" lIns="0" tIns="0" rIns="0" bIns="0" rtlCol="0"/>
            <a:lstStyle/>
            <a:p>
              <a:endParaRPr/>
            </a:p>
          </p:txBody>
        </p:sp>
        <p:sp>
          <p:nvSpPr>
            <p:cNvPr id="40" name="object 40"/>
            <p:cNvSpPr/>
            <p:nvPr/>
          </p:nvSpPr>
          <p:spPr>
            <a:xfrm>
              <a:off x="6872223" y="5812659"/>
              <a:ext cx="3408679" cy="0"/>
            </a:xfrm>
            <a:custGeom>
              <a:avLst/>
              <a:gdLst/>
              <a:ahLst/>
              <a:cxnLst/>
              <a:rect l="l" t="t" r="r" b="b"/>
              <a:pathLst>
                <a:path w="3408679">
                  <a:moveTo>
                    <a:pt x="0" y="0"/>
                  </a:moveTo>
                  <a:lnTo>
                    <a:pt x="3408056" y="1"/>
                  </a:lnTo>
                </a:path>
              </a:pathLst>
            </a:custGeom>
            <a:ln w="9525">
              <a:solidFill>
                <a:srgbClr val="D9D9D9"/>
              </a:solidFill>
            </a:ln>
          </p:spPr>
          <p:txBody>
            <a:bodyPr wrap="square" lIns="0" tIns="0" rIns="0" bIns="0" rtlCol="0"/>
            <a:lstStyle/>
            <a:p>
              <a:endParaRPr/>
            </a:p>
          </p:txBody>
        </p:sp>
        <p:sp>
          <p:nvSpPr>
            <p:cNvPr id="41" name="object 41"/>
            <p:cNvSpPr/>
            <p:nvPr/>
          </p:nvSpPr>
          <p:spPr>
            <a:xfrm>
              <a:off x="7042627" y="3870167"/>
              <a:ext cx="3067685" cy="1035050"/>
            </a:xfrm>
            <a:custGeom>
              <a:avLst/>
              <a:gdLst/>
              <a:ahLst/>
              <a:cxnLst/>
              <a:rect l="l" t="t" r="r" b="b"/>
              <a:pathLst>
                <a:path w="3067684" h="1035050">
                  <a:moveTo>
                    <a:pt x="0" y="0"/>
                  </a:moveTo>
                  <a:lnTo>
                    <a:pt x="339629" y="415321"/>
                  </a:lnTo>
                  <a:lnTo>
                    <a:pt x="681005" y="586009"/>
                  </a:lnTo>
                  <a:lnTo>
                    <a:pt x="1022381" y="601249"/>
                  </a:lnTo>
                  <a:lnTo>
                    <a:pt x="1363757" y="762793"/>
                  </a:lnTo>
                  <a:lnTo>
                    <a:pt x="1705133" y="890809"/>
                  </a:lnTo>
                  <a:lnTo>
                    <a:pt x="2043461" y="866425"/>
                  </a:lnTo>
                  <a:lnTo>
                    <a:pt x="2384837" y="866425"/>
                  </a:lnTo>
                  <a:lnTo>
                    <a:pt x="2726213" y="1034865"/>
                  </a:lnTo>
                  <a:lnTo>
                    <a:pt x="3067250" y="881665"/>
                  </a:lnTo>
                </a:path>
              </a:pathLst>
            </a:custGeom>
            <a:ln w="28575">
              <a:solidFill>
                <a:srgbClr val="ED7D31"/>
              </a:solidFill>
            </a:ln>
          </p:spPr>
          <p:txBody>
            <a:bodyPr wrap="square" lIns="0" tIns="0" rIns="0" bIns="0" rtlCol="0"/>
            <a:lstStyle/>
            <a:p>
              <a:endParaRPr/>
            </a:p>
          </p:txBody>
        </p:sp>
      </p:grpSp>
      <p:sp>
        <p:nvSpPr>
          <p:cNvPr id="42" name="object 42"/>
          <p:cNvSpPr/>
          <p:nvPr/>
        </p:nvSpPr>
        <p:spPr>
          <a:xfrm>
            <a:off x="6872223" y="3692033"/>
            <a:ext cx="3408679" cy="0"/>
          </a:xfrm>
          <a:custGeom>
            <a:avLst/>
            <a:gdLst/>
            <a:ahLst/>
            <a:cxnLst/>
            <a:rect l="l" t="t" r="r" b="b"/>
            <a:pathLst>
              <a:path w="3408679">
                <a:moveTo>
                  <a:pt x="0" y="0"/>
                </a:moveTo>
                <a:lnTo>
                  <a:pt x="3408056" y="0"/>
                </a:lnTo>
              </a:path>
            </a:pathLst>
          </a:custGeom>
          <a:ln w="9525">
            <a:solidFill>
              <a:srgbClr val="D9D9D9"/>
            </a:solidFill>
          </a:ln>
        </p:spPr>
        <p:txBody>
          <a:bodyPr wrap="square" lIns="0" tIns="0" rIns="0" bIns="0" rtlCol="0"/>
          <a:lstStyle/>
          <a:p>
            <a:endParaRPr/>
          </a:p>
        </p:txBody>
      </p:sp>
      <p:sp>
        <p:nvSpPr>
          <p:cNvPr id="43" name="object 43"/>
          <p:cNvSpPr txBox="1"/>
          <p:nvPr/>
        </p:nvSpPr>
        <p:spPr>
          <a:xfrm>
            <a:off x="10373560" y="5722111"/>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0</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44" name="object 44"/>
          <p:cNvSpPr txBox="1"/>
          <p:nvPr/>
        </p:nvSpPr>
        <p:spPr>
          <a:xfrm>
            <a:off x="10164571" y="5298440"/>
            <a:ext cx="432434" cy="162560"/>
          </a:xfrm>
          <a:prstGeom prst="rect">
            <a:avLst/>
          </a:prstGeom>
        </p:spPr>
        <p:txBody>
          <a:bodyPr vert="horz" wrap="square" lIns="0" tIns="12700" rIns="0" bIns="0" rtlCol="0">
            <a:spAutoFit/>
          </a:bodyPr>
          <a:lstStyle/>
          <a:p>
            <a:pPr marL="12700">
              <a:lnSpc>
                <a:spcPct val="100000"/>
              </a:lnSpc>
              <a:spcBef>
                <a:spcPts val="100"/>
              </a:spcBef>
            </a:pPr>
            <a:r>
              <a:rPr sz="900" u="sng" dirty="0">
                <a:solidFill>
                  <a:srgbClr val="595959"/>
                </a:solidFill>
                <a:uFill>
                  <a:solidFill>
                    <a:srgbClr val="D9D9D9"/>
                  </a:solidFill>
                </a:uFill>
                <a:latin typeface="Times New Roman"/>
                <a:cs typeface="Times New Roman"/>
              </a:rPr>
              <a:t>   </a:t>
            </a:r>
            <a:r>
              <a:rPr sz="900" u="sng" spc="-90" dirty="0">
                <a:solidFill>
                  <a:srgbClr val="595959"/>
                </a:solidFill>
                <a:uFill>
                  <a:solidFill>
                    <a:srgbClr val="D9D9D9"/>
                  </a:solidFill>
                </a:uFill>
                <a:latin typeface="Times New Roman"/>
                <a:cs typeface="Times New Roman"/>
              </a:rPr>
              <a:t> </a:t>
            </a:r>
            <a:r>
              <a:rPr sz="900" dirty="0">
                <a:solidFill>
                  <a:srgbClr val="595959"/>
                </a:solidFill>
                <a:latin typeface="Times New Roman"/>
                <a:cs typeface="Times New Roman"/>
              </a:rPr>
              <a:t>   </a:t>
            </a:r>
            <a:r>
              <a:rPr sz="900" spc="-70" dirty="0">
                <a:solidFill>
                  <a:srgbClr val="595959"/>
                </a:solidFill>
                <a:latin typeface="Times New Roman"/>
                <a:cs typeface="Times New Roman"/>
              </a:rPr>
              <a:t> </a:t>
            </a:r>
            <a:r>
              <a:rPr sz="900" spc="40" dirty="0">
                <a:solidFill>
                  <a:srgbClr val="595959"/>
                </a:solidFill>
                <a:latin typeface="Calibri"/>
                <a:cs typeface="Calibri"/>
              </a:rPr>
              <a:t>5</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45" name="object 45"/>
          <p:cNvSpPr txBox="1"/>
          <p:nvPr/>
        </p:nvSpPr>
        <p:spPr>
          <a:xfrm>
            <a:off x="10373560" y="4871720"/>
            <a:ext cx="2927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46" name="object 46"/>
          <p:cNvSpPr txBox="1"/>
          <p:nvPr/>
        </p:nvSpPr>
        <p:spPr>
          <a:xfrm>
            <a:off x="10373560" y="4448047"/>
            <a:ext cx="2927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5</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47" name="object 47"/>
          <p:cNvSpPr txBox="1"/>
          <p:nvPr/>
        </p:nvSpPr>
        <p:spPr>
          <a:xfrm>
            <a:off x="10373560" y="4024376"/>
            <a:ext cx="2927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48" name="object 48"/>
          <p:cNvSpPr txBox="1"/>
          <p:nvPr/>
        </p:nvSpPr>
        <p:spPr>
          <a:xfrm>
            <a:off x="10373560" y="3600704"/>
            <a:ext cx="2927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5</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49" name="object 49"/>
          <p:cNvSpPr txBox="1"/>
          <p:nvPr/>
        </p:nvSpPr>
        <p:spPr>
          <a:xfrm>
            <a:off x="6550977" y="5722111"/>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0</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50" name="object 50"/>
          <p:cNvSpPr txBox="1"/>
          <p:nvPr/>
        </p:nvSpPr>
        <p:spPr>
          <a:xfrm>
            <a:off x="6435153" y="5368544"/>
            <a:ext cx="3562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0</a:t>
            </a:r>
            <a:r>
              <a:rPr sz="900" spc="4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51" name="object 51"/>
          <p:cNvSpPr txBox="1"/>
          <p:nvPr/>
        </p:nvSpPr>
        <p:spPr>
          <a:xfrm>
            <a:off x="6435153" y="5014976"/>
            <a:ext cx="3562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52" name="object 52"/>
          <p:cNvSpPr txBox="1"/>
          <p:nvPr/>
        </p:nvSpPr>
        <p:spPr>
          <a:xfrm>
            <a:off x="6435153" y="4661407"/>
            <a:ext cx="3562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3</a:t>
            </a:r>
            <a:r>
              <a:rPr sz="900" spc="-60" dirty="0">
                <a:solidFill>
                  <a:srgbClr val="595959"/>
                </a:solidFill>
                <a:latin typeface="Calibri"/>
                <a:cs typeface="Calibri"/>
              </a:rPr>
              <a:t>0</a:t>
            </a:r>
            <a:r>
              <a:rPr sz="900" spc="4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53" name="object 53"/>
          <p:cNvSpPr txBox="1"/>
          <p:nvPr/>
        </p:nvSpPr>
        <p:spPr>
          <a:xfrm>
            <a:off x="6435153" y="4307840"/>
            <a:ext cx="3562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4</a:t>
            </a:r>
            <a:r>
              <a:rPr sz="900" spc="-60" dirty="0">
                <a:solidFill>
                  <a:srgbClr val="595959"/>
                </a:solidFill>
                <a:latin typeface="Calibri"/>
                <a:cs typeface="Calibri"/>
              </a:rPr>
              <a:t>0</a:t>
            </a:r>
            <a:r>
              <a:rPr sz="900" spc="4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54" name="object 54"/>
          <p:cNvSpPr txBox="1"/>
          <p:nvPr/>
        </p:nvSpPr>
        <p:spPr>
          <a:xfrm>
            <a:off x="6435153" y="3954271"/>
            <a:ext cx="3562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5</a:t>
            </a:r>
            <a:r>
              <a:rPr sz="900" spc="-60" dirty="0">
                <a:solidFill>
                  <a:srgbClr val="595959"/>
                </a:solidFill>
                <a:latin typeface="Calibri"/>
                <a:cs typeface="Calibri"/>
              </a:rPr>
              <a:t>0</a:t>
            </a:r>
            <a:r>
              <a:rPr sz="900" spc="4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55" name="object 55"/>
          <p:cNvSpPr txBox="1"/>
          <p:nvPr/>
        </p:nvSpPr>
        <p:spPr>
          <a:xfrm>
            <a:off x="6435153" y="3600704"/>
            <a:ext cx="3562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6</a:t>
            </a:r>
            <a:r>
              <a:rPr sz="900" spc="-60" dirty="0">
                <a:solidFill>
                  <a:srgbClr val="595959"/>
                </a:solidFill>
                <a:latin typeface="Calibri"/>
                <a:cs typeface="Calibri"/>
              </a:rPr>
              <a:t>0</a:t>
            </a:r>
            <a:r>
              <a:rPr sz="900" spc="4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56" name="object 56"/>
          <p:cNvSpPr txBox="1"/>
          <p:nvPr/>
        </p:nvSpPr>
        <p:spPr>
          <a:xfrm rot="18900000">
            <a:off x="6752577" y="6000812"/>
            <a:ext cx="350623" cy="114300"/>
          </a:xfrm>
          <a:prstGeom prst="rect">
            <a:avLst/>
          </a:prstGeom>
        </p:spPr>
        <p:txBody>
          <a:bodyPr vert="horz" wrap="square" lIns="0" tIns="0" rIns="0" bIns="0" rtlCol="0">
            <a:spAutoFit/>
          </a:bodyPr>
          <a:lstStyle/>
          <a:p>
            <a:pPr>
              <a:lnSpc>
                <a:spcPts val="900"/>
              </a:lnSpc>
            </a:pPr>
            <a:r>
              <a:rPr sz="900" spc="10" dirty="0">
                <a:solidFill>
                  <a:srgbClr val="595959"/>
                </a:solidFill>
                <a:latin typeface="Calibri"/>
                <a:cs typeface="Calibri"/>
              </a:rPr>
              <a:t>B</a:t>
            </a:r>
            <a:r>
              <a:rPr sz="900" spc="25" dirty="0">
                <a:solidFill>
                  <a:srgbClr val="595959"/>
                </a:solidFill>
                <a:latin typeface="Calibri"/>
                <a:cs typeface="Calibri"/>
              </a:rPr>
              <a:t>u</a:t>
            </a:r>
            <a:r>
              <a:rPr sz="900" spc="-25" dirty="0">
                <a:solidFill>
                  <a:srgbClr val="595959"/>
                </a:solidFill>
                <a:latin typeface="Calibri"/>
                <a:cs typeface="Calibri"/>
              </a:rPr>
              <a:t>g</a:t>
            </a:r>
            <a:r>
              <a:rPr sz="900" spc="-35" dirty="0">
                <a:solidFill>
                  <a:srgbClr val="595959"/>
                </a:solidFill>
                <a:latin typeface="Calibri"/>
                <a:cs typeface="Calibri"/>
              </a:rPr>
              <a:t>a</a:t>
            </a:r>
            <a:r>
              <a:rPr sz="900" spc="-5" dirty="0">
                <a:solidFill>
                  <a:srgbClr val="595959"/>
                </a:solidFill>
                <a:latin typeface="Calibri"/>
                <a:cs typeface="Calibri"/>
              </a:rPr>
              <a:t>tt</a:t>
            </a:r>
            <a:r>
              <a:rPr sz="900" dirty="0">
                <a:solidFill>
                  <a:srgbClr val="595959"/>
                </a:solidFill>
                <a:latin typeface="Calibri"/>
                <a:cs typeface="Calibri"/>
              </a:rPr>
              <a:t>i</a:t>
            </a:r>
            <a:endParaRPr sz="900">
              <a:latin typeface="Calibri"/>
              <a:cs typeface="Calibri"/>
            </a:endParaRPr>
          </a:p>
        </p:txBody>
      </p:sp>
      <p:sp>
        <p:nvSpPr>
          <p:cNvPr id="57" name="object 57"/>
          <p:cNvSpPr txBox="1"/>
          <p:nvPr/>
        </p:nvSpPr>
        <p:spPr>
          <a:xfrm rot="18900000">
            <a:off x="6932659" y="6066775"/>
            <a:ext cx="536819" cy="114300"/>
          </a:xfrm>
          <a:prstGeom prst="rect">
            <a:avLst/>
          </a:prstGeom>
        </p:spPr>
        <p:txBody>
          <a:bodyPr vert="horz" wrap="square" lIns="0" tIns="0" rIns="0" bIns="0" rtlCol="0">
            <a:spAutoFit/>
          </a:bodyPr>
          <a:lstStyle/>
          <a:p>
            <a:pPr>
              <a:lnSpc>
                <a:spcPts val="900"/>
              </a:lnSpc>
            </a:pPr>
            <a:r>
              <a:rPr sz="900" spc="30" dirty="0">
                <a:solidFill>
                  <a:srgbClr val="595959"/>
                </a:solidFill>
                <a:latin typeface="Calibri"/>
                <a:cs typeface="Calibri"/>
              </a:rPr>
              <a:t>K</a:t>
            </a:r>
            <a:r>
              <a:rPr sz="900" spc="-75" dirty="0">
                <a:solidFill>
                  <a:srgbClr val="595959"/>
                </a:solidFill>
                <a:latin typeface="Calibri"/>
                <a:cs typeface="Calibri"/>
              </a:rPr>
              <a:t>o</a:t>
            </a:r>
            <a:r>
              <a:rPr sz="900" spc="50" dirty="0">
                <a:solidFill>
                  <a:srgbClr val="595959"/>
                </a:solidFill>
                <a:latin typeface="Calibri"/>
                <a:cs typeface="Calibri"/>
              </a:rPr>
              <a:t>e</a:t>
            </a:r>
            <a:r>
              <a:rPr sz="900" spc="25" dirty="0">
                <a:solidFill>
                  <a:srgbClr val="595959"/>
                </a:solidFill>
                <a:latin typeface="Calibri"/>
                <a:cs typeface="Calibri"/>
              </a:rPr>
              <a:t>n</a:t>
            </a:r>
            <a:r>
              <a:rPr sz="900" spc="-10" dirty="0">
                <a:solidFill>
                  <a:srgbClr val="595959"/>
                </a:solidFill>
                <a:latin typeface="Calibri"/>
                <a:cs typeface="Calibri"/>
              </a:rPr>
              <a:t>i</a:t>
            </a:r>
            <a:r>
              <a:rPr sz="900" spc="-25" dirty="0">
                <a:solidFill>
                  <a:srgbClr val="595959"/>
                </a:solidFill>
                <a:latin typeface="Calibri"/>
                <a:cs typeface="Calibri"/>
              </a:rPr>
              <a:t>g</a:t>
            </a:r>
            <a:r>
              <a:rPr sz="900" spc="-55" dirty="0">
                <a:solidFill>
                  <a:srgbClr val="595959"/>
                </a:solidFill>
                <a:latin typeface="Calibri"/>
                <a:cs typeface="Calibri"/>
              </a:rPr>
              <a:t>s</a:t>
            </a:r>
            <a:r>
              <a:rPr sz="900" spc="50" dirty="0">
                <a:solidFill>
                  <a:srgbClr val="595959"/>
                </a:solidFill>
                <a:latin typeface="Calibri"/>
                <a:cs typeface="Calibri"/>
              </a:rPr>
              <a:t>e</a:t>
            </a:r>
            <a:r>
              <a:rPr sz="900" spc="-25" dirty="0">
                <a:solidFill>
                  <a:srgbClr val="595959"/>
                </a:solidFill>
                <a:latin typeface="Calibri"/>
                <a:cs typeface="Calibri"/>
              </a:rPr>
              <a:t>g</a:t>
            </a:r>
            <a:r>
              <a:rPr sz="900" dirty="0">
                <a:solidFill>
                  <a:srgbClr val="595959"/>
                </a:solidFill>
                <a:latin typeface="Calibri"/>
                <a:cs typeface="Calibri"/>
              </a:rPr>
              <a:t>g</a:t>
            </a:r>
            <a:endParaRPr sz="900">
              <a:latin typeface="Calibri"/>
              <a:cs typeface="Calibri"/>
            </a:endParaRPr>
          </a:p>
        </p:txBody>
      </p:sp>
      <p:sp>
        <p:nvSpPr>
          <p:cNvPr id="58" name="object 58"/>
          <p:cNvSpPr txBox="1"/>
          <p:nvPr/>
        </p:nvSpPr>
        <p:spPr>
          <a:xfrm rot="18900000">
            <a:off x="7273895" y="6065668"/>
            <a:ext cx="539922" cy="114300"/>
          </a:xfrm>
          <a:prstGeom prst="rect">
            <a:avLst/>
          </a:prstGeom>
        </p:spPr>
        <p:txBody>
          <a:bodyPr vert="horz" wrap="square" lIns="0" tIns="0" rIns="0" bIns="0" rtlCol="0">
            <a:spAutoFit/>
          </a:bodyPr>
          <a:lstStyle/>
          <a:p>
            <a:pPr>
              <a:lnSpc>
                <a:spcPts val="900"/>
              </a:lnSpc>
            </a:pPr>
            <a:r>
              <a:rPr sz="900" spc="10" dirty="0">
                <a:solidFill>
                  <a:srgbClr val="595959"/>
                </a:solidFill>
                <a:latin typeface="Calibri"/>
                <a:cs typeface="Calibri"/>
              </a:rPr>
              <a:t>R</a:t>
            </a:r>
            <a:r>
              <a:rPr sz="900" spc="25" dirty="0">
                <a:solidFill>
                  <a:srgbClr val="595959"/>
                </a:solidFill>
                <a:latin typeface="Calibri"/>
                <a:cs typeface="Calibri"/>
              </a:rPr>
              <a:t>o</a:t>
            </a:r>
            <a:r>
              <a:rPr sz="900" spc="-10" dirty="0">
                <a:solidFill>
                  <a:srgbClr val="595959"/>
                </a:solidFill>
                <a:latin typeface="Calibri"/>
                <a:cs typeface="Calibri"/>
              </a:rPr>
              <a:t>ll</a:t>
            </a:r>
            <a:r>
              <a:rPr sz="900" dirty="0">
                <a:solidFill>
                  <a:srgbClr val="595959"/>
                </a:solidFill>
                <a:latin typeface="Calibri"/>
                <a:cs typeface="Calibri"/>
              </a:rPr>
              <a:t>s</a:t>
            </a:r>
            <a:r>
              <a:rPr sz="900" spc="-55" dirty="0">
                <a:solidFill>
                  <a:srgbClr val="595959"/>
                </a:solidFill>
                <a:latin typeface="Calibri"/>
                <a:cs typeface="Calibri"/>
              </a:rPr>
              <a:t> </a:t>
            </a:r>
            <a:r>
              <a:rPr sz="900" spc="10" dirty="0">
                <a:solidFill>
                  <a:srgbClr val="595959"/>
                </a:solidFill>
                <a:latin typeface="Calibri"/>
                <a:cs typeface="Calibri"/>
              </a:rPr>
              <a:t>R</a:t>
            </a:r>
            <a:r>
              <a:rPr sz="900" spc="25" dirty="0">
                <a:solidFill>
                  <a:srgbClr val="595959"/>
                </a:solidFill>
                <a:latin typeface="Calibri"/>
                <a:cs typeface="Calibri"/>
              </a:rPr>
              <a:t>o</a:t>
            </a:r>
            <a:r>
              <a:rPr sz="900" spc="-10" dirty="0">
                <a:solidFill>
                  <a:srgbClr val="595959"/>
                </a:solidFill>
                <a:latin typeface="Calibri"/>
                <a:cs typeface="Calibri"/>
              </a:rPr>
              <a:t>y</a:t>
            </a:r>
            <a:r>
              <a:rPr sz="900" spc="15" dirty="0">
                <a:solidFill>
                  <a:srgbClr val="595959"/>
                </a:solidFill>
                <a:latin typeface="Calibri"/>
                <a:cs typeface="Calibri"/>
              </a:rPr>
              <a:t>c</a:t>
            </a:r>
            <a:r>
              <a:rPr sz="900" dirty="0">
                <a:solidFill>
                  <a:srgbClr val="595959"/>
                </a:solidFill>
                <a:latin typeface="Calibri"/>
                <a:cs typeface="Calibri"/>
              </a:rPr>
              <a:t>e</a:t>
            </a:r>
            <a:endParaRPr sz="900">
              <a:latin typeface="Calibri"/>
              <a:cs typeface="Calibri"/>
            </a:endParaRPr>
          </a:p>
        </p:txBody>
      </p:sp>
      <p:sp>
        <p:nvSpPr>
          <p:cNvPr id="59" name="object 59"/>
          <p:cNvSpPr txBox="1"/>
          <p:nvPr/>
        </p:nvSpPr>
        <p:spPr>
          <a:xfrm rot="18900000">
            <a:off x="7795626" y="5991521"/>
            <a:ext cx="326715" cy="114300"/>
          </a:xfrm>
          <a:prstGeom prst="rect">
            <a:avLst/>
          </a:prstGeom>
        </p:spPr>
        <p:txBody>
          <a:bodyPr vert="horz" wrap="square" lIns="0" tIns="0" rIns="0" bIns="0" rtlCol="0">
            <a:spAutoFit/>
          </a:bodyPr>
          <a:lstStyle/>
          <a:p>
            <a:pPr>
              <a:lnSpc>
                <a:spcPts val="900"/>
              </a:lnSpc>
            </a:pPr>
            <a:r>
              <a:rPr sz="900" spc="35" dirty="0">
                <a:solidFill>
                  <a:srgbClr val="595959"/>
                </a:solidFill>
                <a:latin typeface="Calibri"/>
                <a:cs typeface="Calibri"/>
              </a:rPr>
              <a:t>P</a:t>
            </a:r>
            <a:r>
              <a:rPr sz="900" spc="-35" dirty="0">
                <a:solidFill>
                  <a:srgbClr val="595959"/>
                </a:solidFill>
                <a:latin typeface="Calibri"/>
                <a:cs typeface="Calibri"/>
              </a:rPr>
              <a:t>a</a:t>
            </a:r>
            <a:r>
              <a:rPr sz="900" spc="-25" dirty="0">
                <a:solidFill>
                  <a:srgbClr val="595959"/>
                </a:solidFill>
                <a:latin typeface="Calibri"/>
                <a:cs typeface="Calibri"/>
              </a:rPr>
              <a:t>g</a:t>
            </a:r>
            <a:r>
              <a:rPr sz="900" spc="65" dirty="0">
                <a:solidFill>
                  <a:srgbClr val="595959"/>
                </a:solidFill>
                <a:latin typeface="Calibri"/>
                <a:cs typeface="Calibri"/>
              </a:rPr>
              <a:t>a</a:t>
            </a:r>
            <a:r>
              <a:rPr sz="900" spc="-75" dirty="0">
                <a:solidFill>
                  <a:srgbClr val="595959"/>
                </a:solidFill>
                <a:latin typeface="Calibri"/>
                <a:cs typeface="Calibri"/>
              </a:rPr>
              <a:t>n</a:t>
            </a:r>
            <a:r>
              <a:rPr sz="900" dirty="0">
                <a:solidFill>
                  <a:srgbClr val="595959"/>
                </a:solidFill>
                <a:latin typeface="Calibri"/>
                <a:cs typeface="Calibri"/>
              </a:rPr>
              <a:t>i</a:t>
            </a:r>
            <a:endParaRPr sz="900">
              <a:latin typeface="Calibri"/>
              <a:cs typeface="Calibri"/>
            </a:endParaRPr>
          </a:p>
        </p:txBody>
      </p:sp>
      <p:sp>
        <p:nvSpPr>
          <p:cNvPr id="60" name="object 60"/>
          <p:cNvSpPr txBox="1"/>
          <p:nvPr/>
        </p:nvSpPr>
        <p:spPr>
          <a:xfrm rot="18900000">
            <a:off x="7907943" y="6084853"/>
            <a:ext cx="596522" cy="114300"/>
          </a:xfrm>
          <a:prstGeom prst="rect">
            <a:avLst/>
          </a:prstGeom>
        </p:spPr>
        <p:txBody>
          <a:bodyPr vert="horz" wrap="square" lIns="0" tIns="0" rIns="0" bIns="0" rtlCol="0">
            <a:spAutoFit/>
          </a:bodyPr>
          <a:lstStyle/>
          <a:p>
            <a:pPr>
              <a:lnSpc>
                <a:spcPts val="900"/>
              </a:lnSpc>
            </a:pPr>
            <a:r>
              <a:rPr sz="900" spc="20" dirty="0">
                <a:solidFill>
                  <a:srgbClr val="595959"/>
                </a:solidFill>
                <a:latin typeface="Calibri"/>
                <a:cs typeface="Calibri"/>
              </a:rPr>
              <a:t>L</a:t>
            </a:r>
            <a:r>
              <a:rPr sz="900" spc="-35" dirty="0">
                <a:solidFill>
                  <a:srgbClr val="595959"/>
                </a:solidFill>
                <a:latin typeface="Calibri"/>
                <a:cs typeface="Calibri"/>
              </a:rPr>
              <a:t>a</a:t>
            </a:r>
            <a:r>
              <a:rPr sz="900" spc="-20" dirty="0">
                <a:solidFill>
                  <a:srgbClr val="595959"/>
                </a:solidFill>
                <a:latin typeface="Calibri"/>
                <a:cs typeface="Calibri"/>
              </a:rPr>
              <a:t>m</a:t>
            </a:r>
            <a:r>
              <a:rPr sz="900" spc="25" dirty="0">
                <a:solidFill>
                  <a:srgbClr val="595959"/>
                </a:solidFill>
                <a:latin typeface="Calibri"/>
                <a:cs typeface="Calibri"/>
              </a:rPr>
              <a:t>bo</a:t>
            </a:r>
            <a:r>
              <a:rPr sz="900" spc="-15" dirty="0">
                <a:solidFill>
                  <a:srgbClr val="595959"/>
                </a:solidFill>
                <a:latin typeface="Calibri"/>
                <a:cs typeface="Calibri"/>
              </a:rPr>
              <a:t>r</a:t>
            </a:r>
            <a:r>
              <a:rPr sz="900" spc="-25" dirty="0">
                <a:solidFill>
                  <a:srgbClr val="595959"/>
                </a:solidFill>
                <a:latin typeface="Calibri"/>
                <a:cs typeface="Calibri"/>
              </a:rPr>
              <a:t>g</a:t>
            </a:r>
            <a:r>
              <a:rPr sz="900" spc="25" dirty="0">
                <a:solidFill>
                  <a:srgbClr val="595959"/>
                </a:solidFill>
                <a:latin typeface="Calibri"/>
                <a:cs typeface="Calibri"/>
              </a:rPr>
              <a:t>h</a:t>
            </a:r>
            <a:r>
              <a:rPr sz="900" spc="-10" dirty="0">
                <a:solidFill>
                  <a:srgbClr val="595959"/>
                </a:solidFill>
                <a:latin typeface="Calibri"/>
                <a:cs typeface="Calibri"/>
              </a:rPr>
              <a:t>i</a:t>
            </a:r>
            <a:r>
              <a:rPr sz="900" spc="25" dirty="0">
                <a:solidFill>
                  <a:srgbClr val="595959"/>
                </a:solidFill>
                <a:latin typeface="Calibri"/>
                <a:cs typeface="Calibri"/>
              </a:rPr>
              <a:t>n</a:t>
            </a:r>
            <a:r>
              <a:rPr sz="900" dirty="0">
                <a:solidFill>
                  <a:srgbClr val="595959"/>
                </a:solidFill>
                <a:latin typeface="Calibri"/>
                <a:cs typeface="Calibri"/>
              </a:rPr>
              <a:t>i</a:t>
            </a:r>
            <a:endParaRPr sz="900">
              <a:latin typeface="Calibri"/>
              <a:cs typeface="Calibri"/>
            </a:endParaRPr>
          </a:p>
        </p:txBody>
      </p:sp>
      <p:sp>
        <p:nvSpPr>
          <p:cNvPr id="61" name="object 61"/>
          <p:cNvSpPr txBox="1"/>
          <p:nvPr/>
        </p:nvSpPr>
        <p:spPr>
          <a:xfrm rot="18900000">
            <a:off x="8223467" y="6098576"/>
            <a:ext cx="617102" cy="114300"/>
          </a:xfrm>
          <a:prstGeom prst="rect">
            <a:avLst/>
          </a:prstGeom>
        </p:spPr>
        <p:txBody>
          <a:bodyPr vert="horz" wrap="square" lIns="0" tIns="0" rIns="0" bIns="0" rtlCol="0">
            <a:spAutoFit/>
          </a:bodyPr>
          <a:lstStyle/>
          <a:p>
            <a:pPr>
              <a:lnSpc>
                <a:spcPts val="900"/>
              </a:lnSpc>
            </a:pPr>
            <a:r>
              <a:rPr sz="900" spc="-15" dirty="0">
                <a:solidFill>
                  <a:srgbClr val="595959"/>
                </a:solidFill>
                <a:latin typeface="Calibri"/>
                <a:cs typeface="Calibri"/>
              </a:rPr>
              <a:t>Aston </a:t>
            </a:r>
            <a:r>
              <a:rPr sz="900" spc="-10" dirty="0">
                <a:solidFill>
                  <a:srgbClr val="595959"/>
                </a:solidFill>
                <a:latin typeface="Calibri"/>
                <a:cs typeface="Calibri"/>
              </a:rPr>
              <a:t>Martin</a:t>
            </a:r>
            <a:endParaRPr sz="900">
              <a:latin typeface="Calibri"/>
              <a:cs typeface="Calibri"/>
            </a:endParaRPr>
          </a:p>
        </p:txBody>
      </p:sp>
      <p:sp>
        <p:nvSpPr>
          <p:cNvPr id="62" name="object 62"/>
          <p:cNvSpPr txBox="1"/>
          <p:nvPr/>
        </p:nvSpPr>
        <p:spPr>
          <a:xfrm rot="18900000">
            <a:off x="8470048" y="6137823"/>
            <a:ext cx="729104" cy="114300"/>
          </a:xfrm>
          <a:prstGeom prst="rect">
            <a:avLst/>
          </a:prstGeom>
        </p:spPr>
        <p:txBody>
          <a:bodyPr vert="horz" wrap="square" lIns="0" tIns="0" rIns="0" bIns="0" rtlCol="0">
            <a:spAutoFit/>
          </a:bodyPr>
          <a:lstStyle/>
          <a:p>
            <a:pPr>
              <a:lnSpc>
                <a:spcPts val="900"/>
              </a:lnSpc>
            </a:pPr>
            <a:r>
              <a:rPr sz="900" spc="30" dirty="0">
                <a:solidFill>
                  <a:srgbClr val="595959"/>
                </a:solidFill>
                <a:latin typeface="Calibri"/>
                <a:cs typeface="Calibri"/>
              </a:rPr>
              <a:t>M</a:t>
            </a:r>
            <a:r>
              <a:rPr sz="900" spc="-50" dirty="0">
                <a:solidFill>
                  <a:srgbClr val="595959"/>
                </a:solidFill>
                <a:latin typeface="Calibri"/>
                <a:cs typeface="Calibri"/>
              </a:rPr>
              <a:t>e</a:t>
            </a:r>
            <a:r>
              <a:rPr sz="900" spc="-15" dirty="0">
                <a:solidFill>
                  <a:srgbClr val="595959"/>
                </a:solidFill>
                <a:latin typeface="Calibri"/>
                <a:cs typeface="Calibri"/>
              </a:rPr>
              <a:t>r</a:t>
            </a:r>
            <a:r>
              <a:rPr sz="900" spc="15" dirty="0">
                <a:solidFill>
                  <a:srgbClr val="595959"/>
                </a:solidFill>
                <a:latin typeface="Calibri"/>
                <a:cs typeface="Calibri"/>
              </a:rPr>
              <a:t>c</a:t>
            </a:r>
            <a:r>
              <a:rPr sz="900" spc="50" dirty="0">
                <a:solidFill>
                  <a:srgbClr val="595959"/>
                </a:solidFill>
                <a:latin typeface="Calibri"/>
                <a:cs typeface="Calibri"/>
              </a:rPr>
              <a:t>e</a:t>
            </a:r>
            <a:r>
              <a:rPr sz="900" spc="-75" dirty="0">
                <a:solidFill>
                  <a:srgbClr val="595959"/>
                </a:solidFill>
                <a:latin typeface="Calibri"/>
                <a:cs typeface="Calibri"/>
              </a:rPr>
              <a:t>d</a:t>
            </a:r>
            <a:r>
              <a:rPr sz="900" spc="50" dirty="0">
                <a:solidFill>
                  <a:srgbClr val="595959"/>
                </a:solidFill>
                <a:latin typeface="Calibri"/>
                <a:cs typeface="Calibri"/>
              </a:rPr>
              <a:t>e</a:t>
            </a:r>
            <a:r>
              <a:rPr sz="900" dirty="0">
                <a:solidFill>
                  <a:srgbClr val="595959"/>
                </a:solidFill>
                <a:latin typeface="Calibri"/>
                <a:cs typeface="Calibri"/>
              </a:rPr>
              <a:t>s</a:t>
            </a:r>
            <a:r>
              <a:rPr sz="900" spc="-60" dirty="0">
                <a:solidFill>
                  <a:srgbClr val="595959"/>
                </a:solidFill>
                <a:latin typeface="Calibri"/>
                <a:cs typeface="Calibri"/>
              </a:rPr>
              <a:t> </a:t>
            </a:r>
            <a:r>
              <a:rPr sz="900" spc="75" dirty="0">
                <a:solidFill>
                  <a:srgbClr val="595959"/>
                </a:solidFill>
                <a:latin typeface="Calibri"/>
                <a:cs typeface="Calibri"/>
              </a:rPr>
              <a:t>A</a:t>
            </a:r>
            <a:r>
              <a:rPr sz="900" spc="-70" dirty="0">
                <a:solidFill>
                  <a:srgbClr val="595959"/>
                </a:solidFill>
                <a:latin typeface="Calibri"/>
                <a:cs typeface="Calibri"/>
              </a:rPr>
              <a:t>M</a:t>
            </a:r>
            <a:r>
              <a:rPr sz="900" dirty="0">
                <a:solidFill>
                  <a:srgbClr val="595959"/>
                </a:solidFill>
                <a:latin typeface="Calibri"/>
                <a:cs typeface="Calibri"/>
              </a:rPr>
              <a:t>G</a:t>
            </a:r>
            <a:endParaRPr sz="900">
              <a:latin typeface="Calibri"/>
              <a:cs typeface="Calibri"/>
            </a:endParaRPr>
          </a:p>
        </p:txBody>
      </p:sp>
      <p:sp>
        <p:nvSpPr>
          <p:cNvPr id="63" name="object 63"/>
          <p:cNvSpPr txBox="1"/>
          <p:nvPr/>
        </p:nvSpPr>
        <p:spPr>
          <a:xfrm rot="18900000">
            <a:off x="9157886" y="5991599"/>
            <a:ext cx="326715" cy="114300"/>
          </a:xfrm>
          <a:prstGeom prst="rect">
            <a:avLst/>
          </a:prstGeom>
        </p:spPr>
        <p:txBody>
          <a:bodyPr vert="horz" wrap="square" lIns="0" tIns="0" rIns="0" bIns="0" rtlCol="0">
            <a:spAutoFit/>
          </a:bodyPr>
          <a:lstStyle/>
          <a:p>
            <a:pPr>
              <a:lnSpc>
                <a:spcPts val="900"/>
              </a:lnSpc>
            </a:pPr>
            <a:r>
              <a:rPr sz="900" spc="-15" dirty="0">
                <a:solidFill>
                  <a:srgbClr val="595959"/>
                </a:solidFill>
                <a:latin typeface="Calibri"/>
                <a:cs typeface="Calibri"/>
              </a:rPr>
              <a:t>F</a:t>
            </a:r>
            <a:r>
              <a:rPr sz="900" spc="50" dirty="0">
                <a:solidFill>
                  <a:srgbClr val="595959"/>
                </a:solidFill>
                <a:latin typeface="Calibri"/>
                <a:cs typeface="Calibri"/>
              </a:rPr>
              <a:t>e</a:t>
            </a:r>
            <a:r>
              <a:rPr sz="900" spc="-15" dirty="0">
                <a:solidFill>
                  <a:srgbClr val="595959"/>
                </a:solidFill>
                <a:latin typeface="Calibri"/>
                <a:cs typeface="Calibri"/>
              </a:rPr>
              <a:t>rr</a:t>
            </a:r>
            <a:r>
              <a:rPr sz="900" spc="-35" dirty="0">
                <a:solidFill>
                  <a:srgbClr val="595959"/>
                </a:solidFill>
                <a:latin typeface="Calibri"/>
                <a:cs typeface="Calibri"/>
              </a:rPr>
              <a:t>a</a:t>
            </a:r>
            <a:r>
              <a:rPr sz="900" spc="-15" dirty="0">
                <a:solidFill>
                  <a:srgbClr val="595959"/>
                </a:solidFill>
                <a:latin typeface="Calibri"/>
                <a:cs typeface="Calibri"/>
              </a:rPr>
              <a:t>r</a:t>
            </a:r>
            <a:r>
              <a:rPr sz="900" dirty="0">
                <a:solidFill>
                  <a:srgbClr val="595959"/>
                </a:solidFill>
                <a:latin typeface="Calibri"/>
                <a:cs typeface="Calibri"/>
              </a:rPr>
              <a:t>i</a:t>
            </a:r>
            <a:endParaRPr sz="900">
              <a:latin typeface="Calibri"/>
              <a:cs typeface="Calibri"/>
            </a:endParaRPr>
          </a:p>
        </p:txBody>
      </p:sp>
      <p:sp>
        <p:nvSpPr>
          <p:cNvPr id="64" name="object 64"/>
          <p:cNvSpPr txBox="1"/>
          <p:nvPr/>
        </p:nvSpPr>
        <p:spPr>
          <a:xfrm rot="18900000">
            <a:off x="9184418" y="6124407"/>
            <a:ext cx="689623" cy="114300"/>
          </a:xfrm>
          <a:prstGeom prst="rect">
            <a:avLst/>
          </a:prstGeom>
        </p:spPr>
        <p:txBody>
          <a:bodyPr vert="horz" wrap="square" lIns="0" tIns="0" rIns="0" bIns="0" rtlCol="0">
            <a:spAutoFit/>
          </a:bodyPr>
          <a:lstStyle/>
          <a:p>
            <a:pPr>
              <a:lnSpc>
                <a:spcPts val="900"/>
              </a:lnSpc>
            </a:pPr>
            <a:r>
              <a:rPr sz="900" spc="10" dirty="0">
                <a:solidFill>
                  <a:srgbClr val="595959"/>
                </a:solidFill>
                <a:latin typeface="Calibri"/>
                <a:cs typeface="Calibri"/>
              </a:rPr>
              <a:t>R</a:t>
            </a:r>
            <a:r>
              <a:rPr sz="900" spc="-50" dirty="0">
                <a:solidFill>
                  <a:srgbClr val="595959"/>
                </a:solidFill>
                <a:latin typeface="Calibri"/>
                <a:cs typeface="Calibri"/>
              </a:rPr>
              <a:t>e</a:t>
            </a:r>
            <a:r>
              <a:rPr sz="900" spc="25" dirty="0">
                <a:solidFill>
                  <a:srgbClr val="595959"/>
                </a:solidFill>
                <a:latin typeface="Calibri"/>
                <a:cs typeface="Calibri"/>
              </a:rPr>
              <a:t>n</a:t>
            </a:r>
            <a:r>
              <a:rPr sz="900" spc="-35" dirty="0">
                <a:solidFill>
                  <a:srgbClr val="595959"/>
                </a:solidFill>
                <a:latin typeface="Calibri"/>
                <a:cs typeface="Calibri"/>
              </a:rPr>
              <a:t>a</a:t>
            </a:r>
            <a:r>
              <a:rPr sz="900" spc="25" dirty="0">
                <a:solidFill>
                  <a:srgbClr val="595959"/>
                </a:solidFill>
                <a:latin typeface="Calibri"/>
                <a:cs typeface="Calibri"/>
              </a:rPr>
              <a:t>u</a:t>
            </a:r>
            <a:r>
              <a:rPr sz="900" spc="-10" dirty="0">
                <a:solidFill>
                  <a:srgbClr val="595959"/>
                </a:solidFill>
                <a:latin typeface="Calibri"/>
                <a:cs typeface="Calibri"/>
              </a:rPr>
              <a:t>l</a:t>
            </a:r>
            <a:r>
              <a:rPr sz="900" dirty="0">
                <a:solidFill>
                  <a:srgbClr val="595959"/>
                </a:solidFill>
                <a:latin typeface="Calibri"/>
                <a:cs typeface="Calibri"/>
              </a:rPr>
              <a:t>t</a:t>
            </a:r>
            <a:r>
              <a:rPr sz="900" spc="-5" dirty="0">
                <a:solidFill>
                  <a:srgbClr val="595959"/>
                </a:solidFill>
                <a:latin typeface="Calibri"/>
                <a:cs typeface="Calibri"/>
              </a:rPr>
              <a:t> </a:t>
            </a:r>
            <a:r>
              <a:rPr sz="900" spc="60" dirty="0">
                <a:solidFill>
                  <a:srgbClr val="595959"/>
                </a:solidFill>
                <a:latin typeface="Calibri"/>
                <a:cs typeface="Calibri"/>
              </a:rPr>
              <a:t>T</a:t>
            </a:r>
            <a:r>
              <a:rPr sz="900" spc="-15" dirty="0">
                <a:solidFill>
                  <a:srgbClr val="595959"/>
                </a:solidFill>
                <a:latin typeface="Calibri"/>
                <a:cs typeface="Calibri"/>
              </a:rPr>
              <a:t>r</a:t>
            </a:r>
            <a:r>
              <a:rPr sz="900" spc="25" dirty="0">
                <a:solidFill>
                  <a:srgbClr val="595959"/>
                </a:solidFill>
                <a:latin typeface="Calibri"/>
                <a:cs typeface="Calibri"/>
              </a:rPr>
              <a:t>u</a:t>
            </a:r>
            <a:r>
              <a:rPr sz="900" spc="-85" dirty="0">
                <a:solidFill>
                  <a:srgbClr val="595959"/>
                </a:solidFill>
                <a:latin typeface="Calibri"/>
                <a:cs typeface="Calibri"/>
              </a:rPr>
              <a:t>c</a:t>
            </a:r>
            <a:r>
              <a:rPr sz="900" spc="-10" dirty="0">
                <a:solidFill>
                  <a:srgbClr val="595959"/>
                </a:solidFill>
                <a:latin typeface="Calibri"/>
                <a:cs typeface="Calibri"/>
              </a:rPr>
              <a:t>k</a:t>
            </a:r>
            <a:r>
              <a:rPr sz="900" dirty="0">
                <a:solidFill>
                  <a:srgbClr val="595959"/>
                </a:solidFill>
                <a:latin typeface="Calibri"/>
                <a:cs typeface="Calibri"/>
              </a:rPr>
              <a:t>s</a:t>
            </a:r>
            <a:endParaRPr sz="900">
              <a:latin typeface="Calibri"/>
              <a:cs typeface="Calibri"/>
            </a:endParaRPr>
          </a:p>
        </p:txBody>
      </p:sp>
      <p:sp>
        <p:nvSpPr>
          <p:cNvPr id="65" name="object 65"/>
          <p:cNvSpPr txBox="1"/>
          <p:nvPr/>
        </p:nvSpPr>
        <p:spPr>
          <a:xfrm rot="18900000">
            <a:off x="9803513" y="6004020"/>
            <a:ext cx="374727" cy="114300"/>
          </a:xfrm>
          <a:prstGeom prst="rect">
            <a:avLst/>
          </a:prstGeom>
        </p:spPr>
        <p:txBody>
          <a:bodyPr vert="horz" wrap="square" lIns="0" tIns="0" rIns="0" bIns="0" rtlCol="0">
            <a:spAutoFit/>
          </a:bodyPr>
          <a:lstStyle/>
          <a:p>
            <a:pPr>
              <a:lnSpc>
                <a:spcPts val="900"/>
              </a:lnSpc>
            </a:pPr>
            <a:r>
              <a:rPr sz="900" spc="10" dirty="0">
                <a:solidFill>
                  <a:srgbClr val="595959"/>
                </a:solidFill>
                <a:latin typeface="Calibri"/>
                <a:cs typeface="Calibri"/>
              </a:rPr>
              <a:t>B</a:t>
            </a:r>
            <a:r>
              <a:rPr sz="900" spc="-50" dirty="0">
                <a:solidFill>
                  <a:srgbClr val="595959"/>
                </a:solidFill>
                <a:latin typeface="Calibri"/>
                <a:cs typeface="Calibri"/>
              </a:rPr>
              <a:t>e</a:t>
            </a:r>
            <a:r>
              <a:rPr sz="900" spc="25" dirty="0">
                <a:solidFill>
                  <a:srgbClr val="595959"/>
                </a:solidFill>
                <a:latin typeface="Calibri"/>
                <a:cs typeface="Calibri"/>
              </a:rPr>
              <a:t>n</a:t>
            </a:r>
            <a:r>
              <a:rPr sz="900" spc="-5" dirty="0">
                <a:solidFill>
                  <a:srgbClr val="595959"/>
                </a:solidFill>
                <a:latin typeface="Calibri"/>
                <a:cs typeface="Calibri"/>
              </a:rPr>
              <a:t>t</a:t>
            </a:r>
            <a:r>
              <a:rPr sz="900" spc="-10" dirty="0">
                <a:solidFill>
                  <a:srgbClr val="595959"/>
                </a:solidFill>
                <a:latin typeface="Calibri"/>
                <a:cs typeface="Calibri"/>
              </a:rPr>
              <a:t>l</a:t>
            </a:r>
            <a:r>
              <a:rPr sz="900" spc="50" dirty="0">
                <a:solidFill>
                  <a:srgbClr val="595959"/>
                </a:solidFill>
                <a:latin typeface="Calibri"/>
                <a:cs typeface="Calibri"/>
              </a:rPr>
              <a:t>e</a:t>
            </a:r>
            <a:r>
              <a:rPr sz="900" dirty="0">
                <a:solidFill>
                  <a:srgbClr val="595959"/>
                </a:solidFill>
                <a:latin typeface="Calibri"/>
                <a:cs typeface="Calibri"/>
              </a:rPr>
              <a:t>y</a:t>
            </a:r>
            <a:endParaRPr sz="900">
              <a:latin typeface="Calibri"/>
              <a:cs typeface="Calibri"/>
            </a:endParaRPr>
          </a:p>
        </p:txBody>
      </p:sp>
      <p:sp>
        <p:nvSpPr>
          <p:cNvPr id="66" name="object 66"/>
          <p:cNvSpPr txBox="1"/>
          <p:nvPr/>
        </p:nvSpPr>
        <p:spPr>
          <a:xfrm>
            <a:off x="10678217" y="4513198"/>
            <a:ext cx="180975" cy="480059"/>
          </a:xfrm>
          <a:prstGeom prst="rect">
            <a:avLst/>
          </a:prstGeom>
        </p:spPr>
        <p:txBody>
          <a:bodyPr vert="vert270" wrap="square" lIns="0" tIns="6350" rIns="0" bIns="0" rtlCol="0">
            <a:spAutoFit/>
          </a:bodyPr>
          <a:lstStyle/>
          <a:p>
            <a:pPr marL="12700">
              <a:lnSpc>
                <a:spcPct val="100000"/>
              </a:lnSpc>
              <a:spcBef>
                <a:spcPts val="50"/>
              </a:spcBef>
            </a:pPr>
            <a:r>
              <a:rPr sz="1000" dirty="0">
                <a:solidFill>
                  <a:srgbClr val="595959"/>
                </a:solidFill>
                <a:latin typeface="Calibri"/>
                <a:cs typeface="Calibri"/>
              </a:rPr>
              <a:t>L</a:t>
            </a:r>
            <a:r>
              <a:rPr sz="1000" spc="-5" dirty="0">
                <a:solidFill>
                  <a:srgbClr val="595959"/>
                </a:solidFill>
                <a:latin typeface="Calibri"/>
                <a:cs typeface="Calibri"/>
              </a:rPr>
              <a:t>/100k</a:t>
            </a:r>
            <a:r>
              <a:rPr sz="1000" dirty="0">
                <a:solidFill>
                  <a:srgbClr val="595959"/>
                </a:solidFill>
                <a:latin typeface="Calibri"/>
                <a:cs typeface="Calibri"/>
              </a:rPr>
              <a:t>m</a:t>
            </a:r>
            <a:endParaRPr sz="1000">
              <a:latin typeface="Calibri"/>
              <a:cs typeface="Calibri"/>
            </a:endParaRPr>
          </a:p>
        </p:txBody>
      </p:sp>
      <p:sp>
        <p:nvSpPr>
          <p:cNvPr id="67" name="object 67"/>
          <p:cNvSpPr txBox="1"/>
          <p:nvPr/>
        </p:nvSpPr>
        <p:spPr>
          <a:xfrm>
            <a:off x="6248127" y="4509682"/>
            <a:ext cx="196215" cy="487045"/>
          </a:xfrm>
          <a:prstGeom prst="rect">
            <a:avLst/>
          </a:prstGeom>
        </p:spPr>
        <p:txBody>
          <a:bodyPr vert="vert270" wrap="square" lIns="0" tIns="6350" rIns="0" bIns="0" rtlCol="0">
            <a:spAutoFit/>
          </a:bodyPr>
          <a:lstStyle/>
          <a:p>
            <a:pPr marL="12700">
              <a:lnSpc>
                <a:spcPct val="100000"/>
              </a:lnSpc>
              <a:spcBef>
                <a:spcPts val="50"/>
              </a:spcBef>
            </a:pPr>
            <a:r>
              <a:rPr sz="1000" spc="-10" dirty="0">
                <a:solidFill>
                  <a:srgbClr val="595959"/>
                </a:solidFill>
                <a:latin typeface="Calibri"/>
                <a:cs typeface="Calibri"/>
              </a:rPr>
              <a:t>gCO</a:t>
            </a:r>
            <a:r>
              <a:rPr sz="1050" spc="-15" baseline="-15873" dirty="0">
                <a:solidFill>
                  <a:srgbClr val="595959"/>
                </a:solidFill>
                <a:latin typeface="Calibri"/>
                <a:cs typeface="Calibri"/>
              </a:rPr>
              <a:t>2</a:t>
            </a:r>
            <a:r>
              <a:rPr sz="1000" spc="-10" dirty="0">
                <a:solidFill>
                  <a:srgbClr val="595959"/>
                </a:solidFill>
                <a:latin typeface="Calibri"/>
                <a:cs typeface="Calibri"/>
              </a:rPr>
              <a:t>/km</a:t>
            </a:r>
            <a:endParaRPr sz="1000">
              <a:latin typeface="Calibri"/>
              <a:cs typeface="Calibri"/>
            </a:endParaRPr>
          </a:p>
        </p:txBody>
      </p:sp>
      <p:sp>
        <p:nvSpPr>
          <p:cNvPr id="68" name="object 68"/>
          <p:cNvSpPr txBox="1"/>
          <p:nvPr/>
        </p:nvSpPr>
        <p:spPr>
          <a:xfrm>
            <a:off x="7700302" y="3290315"/>
            <a:ext cx="2995295"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595959"/>
                </a:solidFill>
                <a:latin typeface="Calibri"/>
                <a:cs typeface="Calibri"/>
              </a:rPr>
              <a:t>Top</a:t>
            </a:r>
            <a:r>
              <a:rPr sz="1400" spc="-5" dirty="0">
                <a:solidFill>
                  <a:srgbClr val="595959"/>
                </a:solidFill>
                <a:latin typeface="Calibri"/>
                <a:cs typeface="Calibri"/>
              </a:rPr>
              <a:t> 10 Most</a:t>
            </a:r>
            <a:r>
              <a:rPr sz="1400" dirty="0">
                <a:solidFill>
                  <a:srgbClr val="595959"/>
                </a:solidFill>
                <a:latin typeface="Calibri"/>
                <a:cs typeface="Calibri"/>
              </a:rPr>
              <a:t> </a:t>
            </a:r>
            <a:r>
              <a:rPr sz="1400" spc="-10" dirty="0">
                <a:solidFill>
                  <a:srgbClr val="595959"/>
                </a:solidFill>
                <a:latin typeface="Calibri"/>
                <a:cs typeface="Calibri"/>
              </a:rPr>
              <a:t>Pollutant</a:t>
            </a:r>
            <a:r>
              <a:rPr sz="1400" spc="-5" dirty="0">
                <a:solidFill>
                  <a:srgbClr val="595959"/>
                </a:solidFill>
                <a:latin typeface="Calibri"/>
                <a:cs typeface="Calibri"/>
              </a:rPr>
              <a:t> Car</a:t>
            </a:r>
            <a:r>
              <a:rPr sz="1400" dirty="0">
                <a:solidFill>
                  <a:srgbClr val="595959"/>
                </a:solidFill>
                <a:latin typeface="Calibri"/>
                <a:cs typeface="Calibri"/>
              </a:rPr>
              <a:t> </a:t>
            </a:r>
            <a:r>
              <a:rPr sz="1400" spc="-10" dirty="0">
                <a:solidFill>
                  <a:srgbClr val="595959"/>
                </a:solidFill>
                <a:latin typeface="Calibri"/>
                <a:cs typeface="Calibri"/>
              </a:rPr>
              <a:t>Manufacturers</a:t>
            </a:r>
            <a:endParaRPr sz="1400">
              <a:latin typeface="Calibri"/>
              <a:cs typeface="Calibri"/>
            </a:endParaRPr>
          </a:p>
        </p:txBody>
      </p:sp>
      <p:sp>
        <p:nvSpPr>
          <p:cNvPr id="69" name="object 69"/>
          <p:cNvSpPr/>
          <p:nvPr/>
        </p:nvSpPr>
        <p:spPr>
          <a:xfrm>
            <a:off x="7008182" y="3556480"/>
            <a:ext cx="243840" cy="62865"/>
          </a:xfrm>
          <a:custGeom>
            <a:avLst/>
            <a:gdLst/>
            <a:ahLst/>
            <a:cxnLst/>
            <a:rect l="l" t="t" r="r" b="b"/>
            <a:pathLst>
              <a:path w="243840" h="62864">
                <a:moveTo>
                  <a:pt x="243840" y="0"/>
                </a:moveTo>
                <a:lnTo>
                  <a:pt x="0" y="0"/>
                </a:lnTo>
                <a:lnTo>
                  <a:pt x="0" y="62750"/>
                </a:lnTo>
                <a:lnTo>
                  <a:pt x="243840" y="62750"/>
                </a:lnTo>
                <a:lnTo>
                  <a:pt x="243840" y="0"/>
                </a:lnTo>
                <a:close/>
              </a:path>
            </a:pathLst>
          </a:custGeom>
          <a:solidFill>
            <a:srgbClr val="FFC000"/>
          </a:solidFill>
        </p:spPr>
        <p:txBody>
          <a:bodyPr wrap="square" lIns="0" tIns="0" rIns="0" bIns="0" rtlCol="0"/>
          <a:lstStyle/>
          <a:p>
            <a:endParaRPr/>
          </a:p>
        </p:txBody>
      </p:sp>
      <p:sp>
        <p:nvSpPr>
          <p:cNvPr id="70" name="object 70"/>
          <p:cNvSpPr txBox="1"/>
          <p:nvPr/>
        </p:nvSpPr>
        <p:spPr>
          <a:xfrm>
            <a:off x="7265040" y="3497071"/>
            <a:ext cx="65722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595959"/>
                </a:solidFill>
                <a:latin typeface="Calibri"/>
                <a:cs typeface="Calibri"/>
              </a:rPr>
              <a:t>C</a:t>
            </a:r>
            <a:r>
              <a:rPr sz="900" dirty="0">
                <a:solidFill>
                  <a:srgbClr val="595959"/>
                </a:solidFill>
                <a:latin typeface="Calibri"/>
                <a:cs typeface="Calibri"/>
              </a:rPr>
              <a:t>O2</a:t>
            </a:r>
            <a:r>
              <a:rPr sz="900" spc="-60" dirty="0">
                <a:solidFill>
                  <a:srgbClr val="595959"/>
                </a:solidFill>
                <a:latin typeface="Calibri"/>
                <a:cs typeface="Calibri"/>
              </a:rPr>
              <a:t> </a:t>
            </a:r>
            <a:r>
              <a:rPr sz="900" spc="60" dirty="0">
                <a:solidFill>
                  <a:srgbClr val="595959"/>
                </a:solidFill>
                <a:latin typeface="Calibri"/>
                <a:cs typeface="Calibri"/>
              </a:rPr>
              <a:t>E</a:t>
            </a:r>
            <a:r>
              <a:rPr sz="900" spc="-20" dirty="0">
                <a:solidFill>
                  <a:srgbClr val="595959"/>
                </a:solidFill>
                <a:latin typeface="Calibri"/>
                <a:cs typeface="Calibri"/>
              </a:rPr>
              <a:t>m</a:t>
            </a:r>
            <a:r>
              <a:rPr sz="900" spc="-10" dirty="0">
                <a:solidFill>
                  <a:srgbClr val="595959"/>
                </a:solidFill>
                <a:latin typeface="Calibri"/>
                <a:cs typeface="Calibri"/>
              </a:rPr>
              <a:t>i</a:t>
            </a:r>
            <a:r>
              <a:rPr sz="900" spc="45" dirty="0">
                <a:solidFill>
                  <a:srgbClr val="595959"/>
                </a:solidFill>
                <a:latin typeface="Calibri"/>
                <a:cs typeface="Calibri"/>
              </a:rPr>
              <a:t>s</a:t>
            </a:r>
            <a:r>
              <a:rPr sz="900" spc="-55" dirty="0">
                <a:solidFill>
                  <a:srgbClr val="595959"/>
                </a:solidFill>
                <a:latin typeface="Calibri"/>
                <a:cs typeface="Calibri"/>
              </a:rPr>
              <a:t>s</a:t>
            </a:r>
            <a:r>
              <a:rPr sz="900" spc="-10" dirty="0">
                <a:solidFill>
                  <a:srgbClr val="595959"/>
                </a:solidFill>
                <a:latin typeface="Calibri"/>
                <a:cs typeface="Calibri"/>
              </a:rPr>
              <a:t>i</a:t>
            </a:r>
            <a:r>
              <a:rPr sz="900" spc="25" dirty="0">
                <a:solidFill>
                  <a:srgbClr val="595959"/>
                </a:solidFill>
                <a:latin typeface="Calibri"/>
                <a:cs typeface="Calibri"/>
              </a:rPr>
              <a:t>o</a:t>
            </a:r>
            <a:r>
              <a:rPr sz="900" dirty="0">
                <a:solidFill>
                  <a:srgbClr val="595959"/>
                </a:solidFill>
                <a:latin typeface="Calibri"/>
                <a:cs typeface="Calibri"/>
              </a:rPr>
              <a:t>n</a:t>
            </a:r>
            <a:endParaRPr sz="900">
              <a:latin typeface="Calibri"/>
              <a:cs typeface="Calibri"/>
            </a:endParaRPr>
          </a:p>
        </p:txBody>
      </p:sp>
      <p:sp>
        <p:nvSpPr>
          <p:cNvPr id="71" name="object 71"/>
          <p:cNvSpPr txBox="1"/>
          <p:nvPr/>
        </p:nvSpPr>
        <p:spPr>
          <a:xfrm>
            <a:off x="6970082" y="3646423"/>
            <a:ext cx="1193165" cy="162560"/>
          </a:xfrm>
          <a:prstGeom prst="rect">
            <a:avLst/>
          </a:prstGeom>
        </p:spPr>
        <p:txBody>
          <a:bodyPr vert="horz" wrap="square" lIns="0" tIns="12700" rIns="0" bIns="0" rtlCol="0">
            <a:spAutoFit/>
          </a:bodyPr>
          <a:lstStyle/>
          <a:p>
            <a:pPr marL="38100">
              <a:lnSpc>
                <a:spcPct val="100000"/>
              </a:lnSpc>
              <a:spcBef>
                <a:spcPts val="100"/>
              </a:spcBef>
              <a:tabLst>
                <a:tab pos="281305" algn="l"/>
              </a:tabLst>
            </a:pPr>
            <a:r>
              <a:rPr sz="1350" u="heavy" baseline="21604" dirty="0">
                <a:solidFill>
                  <a:srgbClr val="595959"/>
                </a:solidFill>
                <a:uFill>
                  <a:solidFill>
                    <a:srgbClr val="ED7D31"/>
                  </a:solidFill>
                </a:uFill>
                <a:latin typeface="Times New Roman"/>
                <a:cs typeface="Times New Roman"/>
              </a:rPr>
              <a:t> 	</a:t>
            </a:r>
            <a:r>
              <a:rPr sz="1350" spc="-37" baseline="21604" dirty="0">
                <a:solidFill>
                  <a:srgbClr val="595959"/>
                </a:solidFill>
                <a:latin typeface="Times New Roman"/>
                <a:cs typeface="Times New Roman"/>
              </a:rPr>
              <a:t> </a:t>
            </a:r>
            <a:r>
              <a:rPr sz="900" spc="-15" dirty="0">
                <a:solidFill>
                  <a:srgbClr val="595959"/>
                </a:solidFill>
                <a:latin typeface="Calibri"/>
                <a:cs typeface="Calibri"/>
              </a:rPr>
              <a:t>F</a:t>
            </a:r>
            <a:r>
              <a:rPr sz="900" spc="25" dirty="0">
                <a:solidFill>
                  <a:srgbClr val="595959"/>
                </a:solidFill>
                <a:latin typeface="Calibri"/>
                <a:cs typeface="Calibri"/>
              </a:rPr>
              <a:t>u</a:t>
            </a:r>
            <a:r>
              <a:rPr sz="900" spc="-50" dirty="0">
                <a:solidFill>
                  <a:srgbClr val="595959"/>
                </a:solidFill>
                <a:latin typeface="Calibri"/>
                <a:cs typeface="Calibri"/>
              </a:rPr>
              <a:t>e</a:t>
            </a:r>
            <a:r>
              <a:rPr sz="900" dirty="0">
                <a:solidFill>
                  <a:srgbClr val="595959"/>
                </a:solidFill>
                <a:latin typeface="Calibri"/>
                <a:cs typeface="Calibri"/>
              </a:rPr>
              <a:t>l</a:t>
            </a:r>
            <a:r>
              <a:rPr sz="900" spc="-10" dirty="0">
                <a:solidFill>
                  <a:srgbClr val="595959"/>
                </a:solidFill>
                <a:latin typeface="Calibri"/>
                <a:cs typeface="Calibri"/>
              </a:rPr>
              <a:t> </a:t>
            </a:r>
            <a:r>
              <a:rPr sz="900" spc="20" dirty="0">
                <a:solidFill>
                  <a:srgbClr val="595959"/>
                </a:solidFill>
                <a:latin typeface="Calibri"/>
                <a:cs typeface="Calibri"/>
              </a:rPr>
              <a:t>C</a:t>
            </a:r>
            <a:r>
              <a:rPr sz="900" spc="25" dirty="0">
                <a:solidFill>
                  <a:srgbClr val="595959"/>
                </a:solidFill>
                <a:latin typeface="Calibri"/>
                <a:cs typeface="Calibri"/>
              </a:rPr>
              <a:t>on</a:t>
            </a:r>
            <a:r>
              <a:rPr sz="900" spc="-55" dirty="0">
                <a:solidFill>
                  <a:srgbClr val="595959"/>
                </a:solidFill>
                <a:latin typeface="Calibri"/>
                <a:cs typeface="Calibri"/>
              </a:rPr>
              <a:t>s</a:t>
            </a:r>
            <a:r>
              <a:rPr sz="900" spc="25" dirty="0">
                <a:solidFill>
                  <a:srgbClr val="595959"/>
                </a:solidFill>
                <a:latin typeface="Calibri"/>
                <a:cs typeface="Calibri"/>
              </a:rPr>
              <a:t>u</a:t>
            </a:r>
            <a:r>
              <a:rPr sz="900" spc="-20" dirty="0">
                <a:solidFill>
                  <a:srgbClr val="595959"/>
                </a:solidFill>
                <a:latin typeface="Calibri"/>
                <a:cs typeface="Calibri"/>
              </a:rPr>
              <a:t>m</a:t>
            </a:r>
            <a:r>
              <a:rPr sz="900" spc="25" dirty="0">
                <a:solidFill>
                  <a:srgbClr val="595959"/>
                </a:solidFill>
                <a:latin typeface="Calibri"/>
                <a:cs typeface="Calibri"/>
              </a:rPr>
              <a:t>p</a:t>
            </a:r>
            <a:r>
              <a:rPr sz="900" spc="-5" dirty="0">
                <a:solidFill>
                  <a:srgbClr val="595959"/>
                </a:solidFill>
                <a:latin typeface="Calibri"/>
                <a:cs typeface="Calibri"/>
              </a:rPr>
              <a:t>t</a:t>
            </a:r>
            <a:r>
              <a:rPr sz="900" spc="-10" dirty="0">
                <a:solidFill>
                  <a:srgbClr val="595959"/>
                </a:solidFill>
                <a:latin typeface="Calibri"/>
                <a:cs typeface="Calibri"/>
              </a:rPr>
              <a:t>i</a:t>
            </a:r>
            <a:r>
              <a:rPr sz="900" spc="25" dirty="0">
                <a:solidFill>
                  <a:srgbClr val="595959"/>
                </a:solidFill>
                <a:latin typeface="Calibri"/>
                <a:cs typeface="Calibri"/>
              </a:rPr>
              <a:t>o</a:t>
            </a:r>
            <a:r>
              <a:rPr sz="900" dirty="0">
                <a:solidFill>
                  <a:srgbClr val="595959"/>
                </a:solidFill>
                <a:latin typeface="Calibri"/>
                <a:cs typeface="Calibri"/>
              </a:rPr>
              <a:t>n</a:t>
            </a:r>
            <a:endParaRPr sz="900">
              <a:latin typeface="Calibri"/>
              <a:cs typeface="Calibri"/>
            </a:endParaRPr>
          </a:p>
        </p:txBody>
      </p:sp>
      <p:grpSp>
        <p:nvGrpSpPr>
          <p:cNvPr id="72" name="object 72"/>
          <p:cNvGrpSpPr/>
          <p:nvPr/>
        </p:nvGrpSpPr>
        <p:grpSpPr>
          <a:xfrm>
            <a:off x="917993" y="3864864"/>
            <a:ext cx="4142104" cy="1916430"/>
            <a:chOff x="917993" y="3864864"/>
            <a:chExt cx="4142104" cy="1916430"/>
          </a:xfrm>
        </p:grpSpPr>
        <p:sp>
          <p:nvSpPr>
            <p:cNvPr id="73" name="object 73"/>
            <p:cNvSpPr/>
            <p:nvPr/>
          </p:nvSpPr>
          <p:spPr>
            <a:xfrm>
              <a:off x="917993" y="5081015"/>
              <a:ext cx="539115" cy="347980"/>
            </a:xfrm>
            <a:custGeom>
              <a:avLst/>
              <a:gdLst/>
              <a:ahLst/>
              <a:cxnLst/>
              <a:rect l="l" t="t" r="r" b="b"/>
              <a:pathLst>
                <a:path w="539115" h="347979">
                  <a:moveTo>
                    <a:pt x="0" y="347472"/>
                  </a:moveTo>
                  <a:lnTo>
                    <a:pt x="124422" y="347472"/>
                  </a:lnTo>
                </a:path>
                <a:path w="539115" h="347979">
                  <a:moveTo>
                    <a:pt x="289014" y="347472"/>
                  </a:moveTo>
                  <a:lnTo>
                    <a:pt x="538950" y="347472"/>
                  </a:lnTo>
                </a:path>
                <a:path w="539115" h="347979">
                  <a:moveTo>
                    <a:pt x="0" y="0"/>
                  </a:moveTo>
                  <a:lnTo>
                    <a:pt x="124422" y="0"/>
                  </a:lnTo>
                </a:path>
                <a:path w="539115" h="347979">
                  <a:moveTo>
                    <a:pt x="289014" y="0"/>
                  </a:moveTo>
                  <a:lnTo>
                    <a:pt x="538950" y="0"/>
                  </a:lnTo>
                </a:path>
              </a:pathLst>
            </a:custGeom>
            <a:ln w="9525">
              <a:solidFill>
                <a:srgbClr val="D9D9D9"/>
              </a:solidFill>
            </a:ln>
          </p:spPr>
          <p:txBody>
            <a:bodyPr wrap="square" lIns="0" tIns="0" rIns="0" bIns="0" rtlCol="0"/>
            <a:lstStyle/>
            <a:p>
              <a:endParaRPr/>
            </a:p>
          </p:txBody>
        </p:sp>
        <p:sp>
          <p:nvSpPr>
            <p:cNvPr id="74" name="object 74"/>
            <p:cNvSpPr/>
            <p:nvPr/>
          </p:nvSpPr>
          <p:spPr>
            <a:xfrm>
              <a:off x="1042415" y="4971288"/>
              <a:ext cx="165100" cy="805180"/>
            </a:xfrm>
            <a:custGeom>
              <a:avLst/>
              <a:gdLst/>
              <a:ahLst/>
              <a:cxnLst/>
              <a:rect l="l" t="t" r="r" b="b"/>
              <a:pathLst>
                <a:path w="165100" h="805179">
                  <a:moveTo>
                    <a:pt x="164592" y="0"/>
                  </a:moveTo>
                  <a:lnTo>
                    <a:pt x="0" y="0"/>
                  </a:lnTo>
                  <a:lnTo>
                    <a:pt x="0" y="805085"/>
                  </a:lnTo>
                  <a:lnTo>
                    <a:pt x="164592" y="805085"/>
                  </a:lnTo>
                  <a:lnTo>
                    <a:pt x="164592" y="0"/>
                  </a:lnTo>
                  <a:close/>
                </a:path>
              </a:pathLst>
            </a:custGeom>
            <a:solidFill>
              <a:srgbClr val="92D050"/>
            </a:solidFill>
          </p:spPr>
          <p:txBody>
            <a:bodyPr wrap="square" lIns="0" tIns="0" rIns="0" bIns="0" rtlCol="0"/>
            <a:lstStyle/>
            <a:p>
              <a:endParaRPr/>
            </a:p>
          </p:txBody>
        </p:sp>
        <p:sp>
          <p:nvSpPr>
            <p:cNvPr id="75" name="object 75"/>
            <p:cNvSpPr/>
            <p:nvPr/>
          </p:nvSpPr>
          <p:spPr>
            <a:xfrm>
              <a:off x="917993" y="4386071"/>
              <a:ext cx="953769" cy="1042669"/>
            </a:xfrm>
            <a:custGeom>
              <a:avLst/>
              <a:gdLst/>
              <a:ahLst/>
              <a:cxnLst/>
              <a:rect l="l" t="t" r="r" b="b"/>
              <a:pathLst>
                <a:path w="953769" h="1042670">
                  <a:moveTo>
                    <a:pt x="703542" y="1042416"/>
                  </a:moveTo>
                  <a:lnTo>
                    <a:pt x="953478" y="1042416"/>
                  </a:lnTo>
                </a:path>
                <a:path w="953769" h="1042670">
                  <a:moveTo>
                    <a:pt x="703542" y="694944"/>
                  </a:moveTo>
                  <a:lnTo>
                    <a:pt x="953478" y="694944"/>
                  </a:lnTo>
                </a:path>
                <a:path w="953769" h="1042670">
                  <a:moveTo>
                    <a:pt x="0" y="347472"/>
                  </a:moveTo>
                  <a:lnTo>
                    <a:pt x="538950" y="347472"/>
                  </a:lnTo>
                </a:path>
                <a:path w="953769" h="1042670">
                  <a:moveTo>
                    <a:pt x="703542" y="347472"/>
                  </a:moveTo>
                  <a:lnTo>
                    <a:pt x="953478" y="347472"/>
                  </a:lnTo>
                </a:path>
                <a:path w="953769" h="1042670">
                  <a:moveTo>
                    <a:pt x="0" y="0"/>
                  </a:moveTo>
                  <a:lnTo>
                    <a:pt x="538950" y="0"/>
                  </a:lnTo>
                </a:path>
                <a:path w="953769" h="1042670">
                  <a:moveTo>
                    <a:pt x="703542" y="0"/>
                  </a:moveTo>
                  <a:lnTo>
                    <a:pt x="953478" y="0"/>
                  </a:lnTo>
                </a:path>
              </a:pathLst>
            </a:custGeom>
            <a:ln w="9525">
              <a:solidFill>
                <a:srgbClr val="D9D9D9"/>
              </a:solidFill>
            </a:ln>
          </p:spPr>
          <p:txBody>
            <a:bodyPr wrap="square" lIns="0" tIns="0" rIns="0" bIns="0" rtlCol="0"/>
            <a:lstStyle/>
            <a:p>
              <a:endParaRPr/>
            </a:p>
          </p:txBody>
        </p:sp>
        <p:sp>
          <p:nvSpPr>
            <p:cNvPr id="76" name="object 76"/>
            <p:cNvSpPr/>
            <p:nvPr/>
          </p:nvSpPr>
          <p:spPr>
            <a:xfrm>
              <a:off x="1456944" y="4248912"/>
              <a:ext cx="165100" cy="1527810"/>
            </a:xfrm>
            <a:custGeom>
              <a:avLst/>
              <a:gdLst/>
              <a:ahLst/>
              <a:cxnLst/>
              <a:rect l="l" t="t" r="r" b="b"/>
              <a:pathLst>
                <a:path w="165100" h="1527810">
                  <a:moveTo>
                    <a:pt x="164592" y="0"/>
                  </a:moveTo>
                  <a:lnTo>
                    <a:pt x="0" y="0"/>
                  </a:lnTo>
                  <a:lnTo>
                    <a:pt x="0" y="1527461"/>
                  </a:lnTo>
                  <a:lnTo>
                    <a:pt x="164592" y="1527461"/>
                  </a:lnTo>
                  <a:lnTo>
                    <a:pt x="164592" y="0"/>
                  </a:lnTo>
                  <a:close/>
                </a:path>
              </a:pathLst>
            </a:custGeom>
            <a:solidFill>
              <a:srgbClr val="92D050"/>
            </a:solidFill>
          </p:spPr>
          <p:txBody>
            <a:bodyPr wrap="square" lIns="0" tIns="0" rIns="0" bIns="0" rtlCol="0"/>
            <a:lstStyle/>
            <a:p>
              <a:endParaRPr/>
            </a:p>
          </p:txBody>
        </p:sp>
        <p:sp>
          <p:nvSpPr>
            <p:cNvPr id="77" name="object 77"/>
            <p:cNvSpPr/>
            <p:nvPr/>
          </p:nvSpPr>
          <p:spPr>
            <a:xfrm>
              <a:off x="2036063" y="4386071"/>
              <a:ext cx="250190" cy="1042669"/>
            </a:xfrm>
            <a:custGeom>
              <a:avLst/>
              <a:gdLst/>
              <a:ahLst/>
              <a:cxnLst/>
              <a:rect l="l" t="t" r="r" b="b"/>
              <a:pathLst>
                <a:path w="250189" h="1042670">
                  <a:moveTo>
                    <a:pt x="0" y="1042416"/>
                  </a:moveTo>
                  <a:lnTo>
                    <a:pt x="249936" y="1042416"/>
                  </a:lnTo>
                </a:path>
                <a:path w="250189" h="1042670">
                  <a:moveTo>
                    <a:pt x="0" y="694944"/>
                  </a:moveTo>
                  <a:lnTo>
                    <a:pt x="249936" y="694944"/>
                  </a:lnTo>
                </a:path>
                <a:path w="250189" h="1042670">
                  <a:moveTo>
                    <a:pt x="0" y="347472"/>
                  </a:moveTo>
                  <a:lnTo>
                    <a:pt x="249936" y="347472"/>
                  </a:lnTo>
                </a:path>
                <a:path w="250189" h="1042670">
                  <a:moveTo>
                    <a:pt x="0" y="0"/>
                  </a:moveTo>
                  <a:lnTo>
                    <a:pt x="249936" y="0"/>
                  </a:lnTo>
                </a:path>
              </a:pathLst>
            </a:custGeom>
            <a:ln w="9525">
              <a:solidFill>
                <a:srgbClr val="D9D9D9"/>
              </a:solidFill>
            </a:ln>
          </p:spPr>
          <p:txBody>
            <a:bodyPr wrap="square" lIns="0" tIns="0" rIns="0" bIns="0" rtlCol="0"/>
            <a:lstStyle/>
            <a:p>
              <a:endParaRPr/>
            </a:p>
          </p:txBody>
        </p:sp>
        <p:sp>
          <p:nvSpPr>
            <p:cNvPr id="78" name="object 78"/>
            <p:cNvSpPr/>
            <p:nvPr/>
          </p:nvSpPr>
          <p:spPr>
            <a:xfrm>
              <a:off x="1871472" y="4178808"/>
              <a:ext cx="165100" cy="1597660"/>
            </a:xfrm>
            <a:custGeom>
              <a:avLst/>
              <a:gdLst/>
              <a:ahLst/>
              <a:cxnLst/>
              <a:rect l="l" t="t" r="r" b="b"/>
              <a:pathLst>
                <a:path w="165100" h="1597660">
                  <a:moveTo>
                    <a:pt x="164591" y="0"/>
                  </a:moveTo>
                  <a:lnTo>
                    <a:pt x="0" y="0"/>
                  </a:lnTo>
                  <a:lnTo>
                    <a:pt x="0" y="1597565"/>
                  </a:lnTo>
                  <a:lnTo>
                    <a:pt x="164591" y="1597565"/>
                  </a:lnTo>
                  <a:lnTo>
                    <a:pt x="164591" y="0"/>
                  </a:lnTo>
                  <a:close/>
                </a:path>
              </a:pathLst>
            </a:custGeom>
            <a:solidFill>
              <a:srgbClr val="92D050"/>
            </a:solidFill>
          </p:spPr>
          <p:txBody>
            <a:bodyPr wrap="square" lIns="0" tIns="0" rIns="0" bIns="0" rtlCol="0"/>
            <a:lstStyle/>
            <a:p>
              <a:endParaRPr/>
            </a:p>
          </p:txBody>
        </p:sp>
        <p:sp>
          <p:nvSpPr>
            <p:cNvPr id="79" name="object 79"/>
            <p:cNvSpPr/>
            <p:nvPr/>
          </p:nvSpPr>
          <p:spPr>
            <a:xfrm>
              <a:off x="2450591" y="4386071"/>
              <a:ext cx="247015" cy="1042669"/>
            </a:xfrm>
            <a:custGeom>
              <a:avLst/>
              <a:gdLst/>
              <a:ahLst/>
              <a:cxnLst/>
              <a:rect l="l" t="t" r="r" b="b"/>
              <a:pathLst>
                <a:path w="247014" h="1042670">
                  <a:moveTo>
                    <a:pt x="0" y="1042416"/>
                  </a:moveTo>
                  <a:lnTo>
                    <a:pt x="246887" y="1042416"/>
                  </a:lnTo>
                </a:path>
                <a:path w="247014" h="1042670">
                  <a:moveTo>
                    <a:pt x="0" y="694944"/>
                  </a:moveTo>
                  <a:lnTo>
                    <a:pt x="246887" y="694944"/>
                  </a:lnTo>
                </a:path>
                <a:path w="247014" h="1042670">
                  <a:moveTo>
                    <a:pt x="0" y="347472"/>
                  </a:moveTo>
                  <a:lnTo>
                    <a:pt x="246887" y="347472"/>
                  </a:lnTo>
                </a:path>
                <a:path w="247014" h="1042670">
                  <a:moveTo>
                    <a:pt x="0" y="0"/>
                  </a:moveTo>
                  <a:lnTo>
                    <a:pt x="246887" y="0"/>
                  </a:lnTo>
                </a:path>
              </a:pathLst>
            </a:custGeom>
            <a:ln w="9525">
              <a:solidFill>
                <a:srgbClr val="D9D9D9"/>
              </a:solidFill>
            </a:ln>
          </p:spPr>
          <p:txBody>
            <a:bodyPr wrap="square" lIns="0" tIns="0" rIns="0" bIns="0" rtlCol="0"/>
            <a:lstStyle/>
            <a:p>
              <a:endParaRPr/>
            </a:p>
          </p:txBody>
        </p:sp>
        <p:sp>
          <p:nvSpPr>
            <p:cNvPr id="80" name="object 80"/>
            <p:cNvSpPr/>
            <p:nvPr/>
          </p:nvSpPr>
          <p:spPr>
            <a:xfrm>
              <a:off x="2286000" y="4157472"/>
              <a:ext cx="165100" cy="1619250"/>
            </a:xfrm>
            <a:custGeom>
              <a:avLst/>
              <a:gdLst/>
              <a:ahLst/>
              <a:cxnLst/>
              <a:rect l="l" t="t" r="r" b="b"/>
              <a:pathLst>
                <a:path w="165100" h="1619250">
                  <a:moveTo>
                    <a:pt x="164592" y="0"/>
                  </a:moveTo>
                  <a:lnTo>
                    <a:pt x="0" y="0"/>
                  </a:lnTo>
                  <a:lnTo>
                    <a:pt x="0" y="1618901"/>
                  </a:lnTo>
                  <a:lnTo>
                    <a:pt x="164592" y="1618901"/>
                  </a:lnTo>
                  <a:lnTo>
                    <a:pt x="164592" y="0"/>
                  </a:lnTo>
                  <a:close/>
                </a:path>
              </a:pathLst>
            </a:custGeom>
            <a:solidFill>
              <a:srgbClr val="92D050"/>
            </a:solidFill>
          </p:spPr>
          <p:txBody>
            <a:bodyPr wrap="square" lIns="0" tIns="0" rIns="0" bIns="0" rtlCol="0"/>
            <a:lstStyle/>
            <a:p>
              <a:endParaRPr/>
            </a:p>
          </p:txBody>
        </p:sp>
        <p:sp>
          <p:nvSpPr>
            <p:cNvPr id="81" name="object 81"/>
            <p:cNvSpPr/>
            <p:nvPr/>
          </p:nvSpPr>
          <p:spPr>
            <a:xfrm>
              <a:off x="2865120" y="4386071"/>
              <a:ext cx="247015" cy="1042669"/>
            </a:xfrm>
            <a:custGeom>
              <a:avLst/>
              <a:gdLst/>
              <a:ahLst/>
              <a:cxnLst/>
              <a:rect l="l" t="t" r="r" b="b"/>
              <a:pathLst>
                <a:path w="247014" h="1042670">
                  <a:moveTo>
                    <a:pt x="0" y="1042416"/>
                  </a:moveTo>
                  <a:lnTo>
                    <a:pt x="246887" y="1042416"/>
                  </a:lnTo>
                </a:path>
                <a:path w="247014" h="1042670">
                  <a:moveTo>
                    <a:pt x="0" y="694944"/>
                  </a:moveTo>
                  <a:lnTo>
                    <a:pt x="246887" y="694944"/>
                  </a:lnTo>
                </a:path>
                <a:path w="247014" h="1042670">
                  <a:moveTo>
                    <a:pt x="0" y="347472"/>
                  </a:moveTo>
                  <a:lnTo>
                    <a:pt x="246887" y="347472"/>
                  </a:lnTo>
                </a:path>
                <a:path w="247014" h="1042670">
                  <a:moveTo>
                    <a:pt x="0" y="0"/>
                  </a:moveTo>
                  <a:lnTo>
                    <a:pt x="246887" y="0"/>
                  </a:lnTo>
                </a:path>
              </a:pathLst>
            </a:custGeom>
            <a:ln w="9525">
              <a:solidFill>
                <a:srgbClr val="D9D9D9"/>
              </a:solidFill>
            </a:ln>
          </p:spPr>
          <p:txBody>
            <a:bodyPr wrap="square" lIns="0" tIns="0" rIns="0" bIns="0" rtlCol="0"/>
            <a:lstStyle/>
            <a:p>
              <a:endParaRPr/>
            </a:p>
          </p:txBody>
        </p:sp>
        <p:sp>
          <p:nvSpPr>
            <p:cNvPr id="82" name="object 82"/>
            <p:cNvSpPr/>
            <p:nvPr/>
          </p:nvSpPr>
          <p:spPr>
            <a:xfrm>
              <a:off x="2697479" y="4151376"/>
              <a:ext cx="167640" cy="1625600"/>
            </a:xfrm>
            <a:custGeom>
              <a:avLst/>
              <a:gdLst/>
              <a:ahLst/>
              <a:cxnLst/>
              <a:rect l="l" t="t" r="r" b="b"/>
              <a:pathLst>
                <a:path w="167639" h="1625600">
                  <a:moveTo>
                    <a:pt x="167639" y="0"/>
                  </a:moveTo>
                  <a:lnTo>
                    <a:pt x="0" y="0"/>
                  </a:lnTo>
                  <a:lnTo>
                    <a:pt x="0" y="1624997"/>
                  </a:lnTo>
                  <a:lnTo>
                    <a:pt x="167639" y="1624997"/>
                  </a:lnTo>
                  <a:lnTo>
                    <a:pt x="167639" y="0"/>
                  </a:lnTo>
                  <a:close/>
                </a:path>
              </a:pathLst>
            </a:custGeom>
            <a:solidFill>
              <a:srgbClr val="92D050"/>
            </a:solidFill>
          </p:spPr>
          <p:txBody>
            <a:bodyPr wrap="square" lIns="0" tIns="0" rIns="0" bIns="0" rtlCol="0"/>
            <a:lstStyle/>
            <a:p>
              <a:endParaRPr/>
            </a:p>
          </p:txBody>
        </p:sp>
        <p:sp>
          <p:nvSpPr>
            <p:cNvPr id="83" name="object 83"/>
            <p:cNvSpPr/>
            <p:nvPr/>
          </p:nvSpPr>
          <p:spPr>
            <a:xfrm>
              <a:off x="917993" y="4038599"/>
              <a:ext cx="2608580" cy="1390015"/>
            </a:xfrm>
            <a:custGeom>
              <a:avLst/>
              <a:gdLst/>
              <a:ahLst/>
              <a:cxnLst/>
              <a:rect l="l" t="t" r="r" b="b"/>
              <a:pathLst>
                <a:path w="2608579" h="1390014">
                  <a:moveTo>
                    <a:pt x="2361654" y="1389888"/>
                  </a:moveTo>
                  <a:lnTo>
                    <a:pt x="2608542" y="1389888"/>
                  </a:lnTo>
                </a:path>
                <a:path w="2608579" h="1390014">
                  <a:moveTo>
                    <a:pt x="2361654" y="1042416"/>
                  </a:moveTo>
                  <a:lnTo>
                    <a:pt x="2608542" y="1042416"/>
                  </a:lnTo>
                </a:path>
                <a:path w="2608579" h="1390014">
                  <a:moveTo>
                    <a:pt x="2361654" y="694944"/>
                  </a:moveTo>
                  <a:lnTo>
                    <a:pt x="2608542" y="694944"/>
                  </a:lnTo>
                </a:path>
                <a:path w="2608579" h="1390014">
                  <a:moveTo>
                    <a:pt x="2361654" y="347472"/>
                  </a:moveTo>
                  <a:lnTo>
                    <a:pt x="2608542" y="347472"/>
                  </a:lnTo>
                </a:path>
                <a:path w="2608579" h="1390014">
                  <a:moveTo>
                    <a:pt x="0" y="0"/>
                  </a:moveTo>
                  <a:lnTo>
                    <a:pt x="2194014" y="0"/>
                  </a:lnTo>
                </a:path>
                <a:path w="2608579" h="1390014">
                  <a:moveTo>
                    <a:pt x="2361654" y="0"/>
                  </a:moveTo>
                  <a:lnTo>
                    <a:pt x="2608542" y="0"/>
                  </a:lnTo>
                </a:path>
              </a:pathLst>
            </a:custGeom>
            <a:ln w="9525">
              <a:solidFill>
                <a:srgbClr val="D9D9D9"/>
              </a:solidFill>
            </a:ln>
          </p:spPr>
          <p:txBody>
            <a:bodyPr wrap="square" lIns="0" tIns="0" rIns="0" bIns="0" rtlCol="0"/>
            <a:lstStyle/>
            <a:p>
              <a:endParaRPr/>
            </a:p>
          </p:txBody>
        </p:sp>
        <p:sp>
          <p:nvSpPr>
            <p:cNvPr id="84" name="object 84"/>
            <p:cNvSpPr/>
            <p:nvPr/>
          </p:nvSpPr>
          <p:spPr>
            <a:xfrm>
              <a:off x="3112007" y="3953256"/>
              <a:ext cx="167640" cy="1823720"/>
            </a:xfrm>
            <a:custGeom>
              <a:avLst/>
              <a:gdLst/>
              <a:ahLst/>
              <a:cxnLst/>
              <a:rect l="l" t="t" r="r" b="b"/>
              <a:pathLst>
                <a:path w="167639" h="1823720">
                  <a:moveTo>
                    <a:pt x="167640" y="0"/>
                  </a:moveTo>
                  <a:lnTo>
                    <a:pt x="0" y="0"/>
                  </a:lnTo>
                  <a:lnTo>
                    <a:pt x="0" y="1823117"/>
                  </a:lnTo>
                  <a:lnTo>
                    <a:pt x="167640" y="1823117"/>
                  </a:lnTo>
                  <a:lnTo>
                    <a:pt x="167640" y="0"/>
                  </a:lnTo>
                  <a:close/>
                </a:path>
              </a:pathLst>
            </a:custGeom>
            <a:solidFill>
              <a:srgbClr val="92D050"/>
            </a:solidFill>
          </p:spPr>
          <p:txBody>
            <a:bodyPr wrap="square" lIns="0" tIns="0" rIns="0" bIns="0" rtlCol="0"/>
            <a:lstStyle/>
            <a:p>
              <a:endParaRPr/>
            </a:p>
          </p:txBody>
        </p:sp>
        <p:sp>
          <p:nvSpPr>
            <p:cNvPr id="85" name="object 85"/>
            <p:cNvSpPr/>
            <p:nvPr/>
          </p:nvSpPr>
          <p:spPr>
            <a:xfrm>
              <a:off x="3694176" y="4038599"/>
              <a:ext cx="247015" cy="1390015"/>
            </a:xfrm>
            <a:custGeom>
              <a:avLst/>
              <a:gdLst/>
              <a:ahLst/>
              <a:cxnLst/>
              <a:rect l="l" t="t" r="r" b="b"/>
              <a:pathLst>
                <a:path w="247014" h="1390014">
                  <a:moveTo>
                    <a:pt x="0" y="1389888"/>
                  </a:moveTo>
                  <a:lnTo>
                    <a:pt x="246887" y="1389888"/>
                  </a:lnTo>
                </a:path>
                <a:path w="247014" h="1390014">
                  <a:moveTo>
                    <a:pt x="0" y="1042416"/>
                  </a:moveTo>
                  <a:lnTo>
                    <a:pt x="246887" y="1042416"/>
                  </a:lnTo>
                </a:path>
                <a:path w="247014" h="1390014">
                  <a:moveTo>
                    <a:pt x="0" y="694944"/>
                  </a:moveTo>
                  <a:lnTo>
                    <a:pt x="246887" y="694944"/>
                  </a:lnTo>
                </a:path>
                <a:path w="247014" h="1390014">
                  <a:moveTo>
                    <a:pt x="0" y="347472"/>
                  </a:moveTo>
                  <a:lnTo>
                    <a:pt x="246887" y="347472"/>
                  </a:lnTo>
                </a:path>
                <a:path w="247014" h="1390014">
                  <a:moveTo>
                    <a:pt x="0" y="0"/>
                  </a:moveTo>
                  <a:lnTo>
                    <a:pt x="246887" y="0"/>
                  </a:lnTo>
                </a:path>
              </a:pathLst>
            </a:custGeom>
            <a:ln w="9525">
              <a:solidFill>
                <a:srgbClr val="D9D9D9"/>
              </a:solidFill>
            </a:ln>
          </p:spPr>
          <p:txBody>
            <a:bodyPr wrap="square" lIns="0" tIns="0" rIns="0" bIns="0" rtlCol="0"/>
            <a:lstStyle/>
            <a:p>
              <a:endParaRPr/>
            </a:p>
          </p:txBody>
        </p:sp>
        <p:sp>
          <p:nvSpPr>
            <p:cNvPr id="86" name="object 86"/>
            <p:cNvSpPr/>
            <p:nvPr/>
          </p:nvSpPr>
          <p:spPr>
            <a:xfrm>
              <a:off x="3526535" y="3916680"/>
              <a:ext cx="167640" cy="1859914"/>
            </a:xfrm>
            <a:custGeom>
              <a:avLst/>
              <a:gdLst/>
              <a:ahLst/>
              <a:cxnLst/>
              <a:rect l="l" t="t" r="r" b="b"/>
              <a:pathLst>
                <a:path w="167639" h="1859914">
                  <a:moveTo>
                    <a:pt x="167639" y="0"/>
                  </a:moveTo>
                  <a:lnTo>
                    <a:pt x="0" y="0"/>
                  </a:lnTo>
                  <a:lnTo>
                    <a:pt x="0" y="1859693"/>
                  </a:lnTo>
                  <a:lnTo>
                    <a:pt x="167639" y="1859693"/>
                  </a:lnTo>
                  <a:lnTo>
                    <a:pt x="167639" y="0"/>
                  </a:lnTo>
                  <a:close/>
                </a:path>
              </a:pathLst>
            </a:custGeom>
            <a:solidFill>
              <a:srgbClr val="92D050"/>
            </a:solidFill>
          </p:spPr>
          <p:txBody>
            <a:bodyPr wrap="square" lIns="0" tIns="0" rIns="0" bIns="0" rtlCol="0"/>
            <a:lstStyle/>
            <a:p>
              <a:endParaRPr/>
            </a:p>
          </p:txBody>
        </p:sp>
        <p:sp>
          <p:nvSpPr>
            <p:cNvPr id="87" name="object 87"/>
            <p:cNvSpPr/>
            <p:nvPr/>
          </p:nvSpPr>
          <p:spPr>
            <a:xfrm>
              <a:off x="4105655" y="4038599"/>
              <a:ext cx="250190" cy="1390015"/>
            </a:xfrm>
            <a:custGeom>
              <a:avLst/>
              <a:gdLst/>
              <a:ahLst/>
              <a:cxnLst/>
              <a:rect l="l" t="t" r="r" b="b"/>
              <a:pathLst>
                <a:path w="250189" h="1390014">
                  <a:moveTo>
                    <a:pt x="0" y="1389888"/>
                  </a:moveTo>
                  <a:lnTo>
                    <a:pt x="249936" y="1389888"/>
                  </a:lnTo>
                </a:path>
                <a:path w="250189" h="1390014">
                  <a:moveTo>
                    <a:pt x="0" y="1042416"/>
                  </a:moveTo>
                  <a:lnTo>
                    <a:pt x="249936" y="1042416"/>
                  </a:lnTo>
                </a:path>
                <a:path w="250189" h="1390014">
                  <a:moveTo>
                    <a:pt x="0" y="694944"/>
                  </a:moveTo>
                  <a:lnTo>
                    <a:pt x="249936" y="694944"/>
                  </a:lnTo>
                </a:path>
                <a:path w="250189" h="1390014">
                  <a:moveTo>
                    <a:pt x="0" y="347472"/>
                  </a:moveTo>
                  <a:lnTo>
                    <a:pt x="249936" y="347472"/>
                  </a:lnTo>
                </a:path>
                <a:path w="250189" h="1390014">
                  <a:moveTo>
                    <a:pt x="0" y="0"/>
                  </a:moveTo>
                  <a:lnTo>
                    <a:pt x="249936" y="0"/>
                  </a:lnTo>
                </a:path>
              </a:pathLst>
            </a:custGeom>
            <a:ln w="9525">
              <a:solidFill>
                <a:srgbClr val="D9D9D9"/>
              </a:solidFill>
            </a:ln>
          </p:spPr>
          <p:txBody>
            <a:bodyPr wrap="square" lIns="0" tIns="0" rIns="0" bIns="0" rtlCol="0"/>
            <a:lstStyle/>
            <a:p>
              <a:endParaRPr/>
            </a:p>
          </p:txBody>
        </p:sp>
        <p:sp>
          <p:nvSpPr>
            <p:cNvPr id="88" name="object 88"/>
            <p:cNvSpPr/>
            <p:nvPr/>
          </p:nvSpPr>
          <p:spPr>
            <a:xfrm>
              <a:off x="3941063" y="3901440"/>
              <a:ext cx="165100" cy="1875155"/>
            </a:xfrm>
            <a:custGeom>
              <a:avLst/>
              <a:gdLst/>
              <a:ahLst/>
              <a:cxnLst/>
              <a:rect l="l" t="t" r="r" b="b"/>
              <a:pathLst>
                <a:path w="165100" h="1875154">
                  <a:moveTo>
                    <a:pt x="164591" y="0"/>
                  </a:moveTo>
                  <a:lnTo>
                    <a:pt x="0" y="0"/>
                  </a:lnTo>
                  <a:lnTo>
                    <a:pt x="0" y="1874933"/>
                  </a:lnTo>
                  <a:lnTo>
                    <a:pt x="164591" y="1874933"/>
                  </a:lnTo>
                  <a:lnTo>
                    <a:pt x="164591" y="0"/>
                  </a:lnTo>
                  <a:close/>
                </a:path>
              </a:pathLst>
            </a:custGeom>
            <a:solidFill>
              <a:srgbClr val="92D050"/>
            </a:solidFill>
          </p:spPr>
          <p:txBody>
            <a:bodyPr wrap="square" lIns="0" tIns="0" rIns="0" bIns="0" rtlCol="0"/>
            <a:lstStyle/>
            <a:p>
              <a:endParaRPr/>
            </a:p>
          </p:txBody>
        </p:sp>
        <p:sp>
          <p:nvSpPr>
            <p:cNvPr id="89" name="object 89"/>
            <p:cNvSpPr/>
            <p:nvPr/>
          </p:nvSpPr>
          <p:spPr>
            <a:xfrm>
              <a:off x="4520184" y="4038599"/>
              <a:ext cx="250190" cy="1390015"/>
            </a:xfrm>
            <a:custGeom>
              <a:avLst/>
              <a:gdLst/>
              <a:ahLst/>
              <a:cxnLst/>
              <a:rect l="l" t="t" r="r" b="b"/>
              <a:pathLst>
                <a:path w="250189" h="1390014">
                  <a:moveTo>
                    <a:pt x="0" y="1389888"/>
                  </a:moveTo>
                  <a:lnTo>
                    <a:pt x="249936" y="1389888"/>
                  </a:lnTo>
                </a:path>
                <a:path w="250189" h="1390014">
                  <a:moveTo>
                    <a:pt x="0" y="1042416"/>
                  </a:moveTo>
                  <a:lnTo>
                    <a:pt x="249936" y="1042416"/>
                  </a:lnTo>
                </a:path>
                <a:path w="250189" h="1390014">
                  <a:moveTo>
                    <a:pt x="0" y="694944"/>
                  </a:moveTo>
                  <a:lnTo>
                    <a:pt x="249936" y="694944"/>
                  </a:lnTo>
                </a:path>
                <a:path w="250189" h="1390014">
                  <a:moveTo>
                    <a:pt x="0" y="347472"/>
                  </a:moveTo>
                  <a:lnTo>
                    <a:pt x="249936" y="347472"/>
                  </a:lnTo>
                </a:path>
                <a:path w="250189" h="1390014">
                  <a:moveTo>
                    <a:pt x="0" y="0"/>
                  </a:moveTo>
                  <a:lnTo>
                    <a:pt x="249936" y="0"/>
                  </a:lnTo>
                </a:path>
              </a:pathLst>
            </a:custGeom>
            <a:ln w="9525">
              <a:solidFill>
                <a:srgbClr val="D9D9D9"/>
              </a:solidFill>
            </a:ln>
          </p:spPr>
          <p:txBody>
            <a:bodyPr wrap="square" lIns="0" tIns="0" rIns="0" bIns="0" rtlCol="0"/>
            <a:lstStyle/>
            <a:p>
              <a:endParaRPr/>
            </a:p>
          </p:txBody>
        </p:sp>
        <p:sp>
          <p:nvSpPr>
            <p:cNvPr id="90" name="object 90"/>
            <p:cNvSpPr/>
            <p:nvPr/>
          </p:nvSpPr>
          <p:spPr>
            <a:xfrm>
              <a:off x="4355591" y="3883152"/>
              <a:ext cx="165100" cy="1893570"/>
            </a:xfrm>
            <a:custGeom>
              <a:avLst/>
              <a:gdLst/>
              <a:ahLst/>
              <a:cxnLst/>
              <a:rect l="l" t="t" r="r" b="b"/>
              <a:pathLst>
                <a:path w="165100" h="1893570">
                  <a:moveTo>
                    <a:pt x="164592" y="0"/>
                  </a:moveTo>
                  <a:lnTo>
                    <a:pt x="0" y="0"/>
                  </a:lnTo>
                  <a:lnTo>
                    <a:pt x="0" y="1893221"/>
                  </a:lnTo>
                  <a:lnTo>
                    <a:pt x="164592" y="1893221"/>
                  </a:lnTo>
                  <a:lnTo>
                    <a:pt x="164592" y="0"/>
                  </a:lnTo>
                  <a:close/>
                </a:path>
              </a:pathLst>
            </a:custGeom>
            <a:solidFill>
              <a:srgbClr val="92D050"/>
            </a:solidFill>
          </p:spPr>
          <p:txBody>
            <a:bodyPr wrap="square" lIns="0" tIns="0" rIns="0" bIns="0" rtlCol="0"/>
            <a:lstStyle/>
            <a:p>
              <a:endParaRPr/>
            </a:p>
          </p:txBody>
        </p:sp>
        <p:sp>
          <p:nvSpPr>
            <p:cNvPr id="91" name="object 91"/>
            <p:cNvSpPr/>
            <p:nvPr/>
          </p:nvSpPr>
          <p:spPr>
            <a:xfrm>
              <a:off x="4934711" y="4386071"/>
              <a:ext cx="125095" cy="1042669"/>
            </a:xfrm>
            <a:custGeom>
              <a:avLst/>
              <a:gdLst/>
              <a:ahLst/>
              <a:cxnLst/>
              <a:rect l="l" t="t" r="r" b="b"/>
              <a:pathLst>
                <a:path w="125095" h="1042670">
                  <a:moveTo>
                    <a:pt x="0" y="1042416"/>
                  </a:moveTo>
                  <a:lnTo>
                    <a:pt x="124865" y="1042416"/>
                  </a:lnTo>
                </a:path>
                <a:path w="125095" h="1042670">
                  <a:moveTo>
                    <a:pt x="0" y="694944"/>
                  </a:moveTo>
                  <a:lnTo>
                    <a:pt x="124865" y="694944"/>
                  </a:lnTo>
                </a:path>
                <a:path w="125095" h="1042670">
                  <a:moveTo>
                    <a:pt x="0" y="347472"/>
                  </a:moveTo>
                  <a:lnTo>
                    <a:pt x="124865" y="347472"/>
                  </a:lnTo>
                </a:path>
                <a:path w="125095" h="1042670">
                  <a:moveTo>
                    <a:pt x="0" y="0"/>
                  </a:moveTo>
                  <a:lnTo>
                    <a:pt x="124865" y="0"/>
                  </a:lnTo>
                </a:path>
              </a:pathLst>
            </a:custGeom>
            <a:ln w="9525">
              <a:solidFill>
                <a:srgbClr val="D9D9D9"/>
              </a:solidFill>
            </a:ln>
          </p:spPr>
          <p:txBody>
            <a:bodyPr wrap="square" lIns="0" tIns="0" rIns="0" bIns="0" rtlCol="0"/>
            <a:lstStyle/>
            <a:p>
              <a:endParaRPr/>
            </a:p>
          </p:txBody>
        </p:sp>
        <p:sp>
          <p:nvSpPr>
            <p:cNvPr id="92" name="object 92"/>
            <p:cNvSpPr/>
            <p:nvPr/>
          </p:nvSpPr>
          <p:spPr>
            <a:xfrm>
              <a:off x="4770120" y="3864864"/>
              <a:ext cx="165100" cy="1911985"/>
            </a:xfrm>
            <a:custGeom>
              <a:avLst/>
              <a:gdLst/>
              <a:ahLst/>
              <a:cxnLst/>
              <a:rect l="l" t="t" r="r" b="b"/>
              <a:pathLst>
                <a:path w="165100" h="1911985">
                  <a:moveTo>
                    <a:pt x="164591" y="0"/>
                  </a:moveTo>
                  <a:lnTo>
                    <a:pt x="0" y="0"/>
                  </a:lnTo>
                  <a:lnTo>
                    <a:pt x="0" y="1911509"/>
                  </a:lnTo>
                  <a:lnTo>
                    <a:pt x="164591" y="1911509"/>
                  </a:lnTo>
                  <a:lnTo>
                    <a:pt x="164591" y="0"/>
                  </a:lnTo>
                  <a:close/>
                </a:path>
              </a:pathLst>
            </a:custGeom>
            <a:solidFill>
              <a:srgbClr val="92D050"/>
            </a:solidFill>
          </p:spPr>
          <p:txBody>
            <a:bodyPr wrap="square" lIns="0" tIns="0" rIns="0" bIns="0" rtlCol="0"/>
            <a:lstStyle/>
            <a:p>
              <a:endParaRPr/>
            </a:p>
          </p:txBody>
        </p:sp>
        <p:sp>
          <p:nvSpPr>
            <p:cNvPr id="93" name="object 93"/>
            <p:cNvSpPr/>
            <p:nvPr/>
          </p:nvSpPr>
          <p:spPr>
            <a:xfrm>
              <a:off x="917993" y="5776374"/>
              <a:ext cx="4142104" cy="0"/>
            </a:xfrm>
            <a:custGeom>
              <a:avLst/>
              <a:gdLst/>
              <a:ahLst/>
              <a:cxnLst/>
              <a:rect l="l" t="t" r="r" b="b"/>
              <a:pathLst>
                <a:path w="4142104">
                  <a:moveTo>
                    <a:pt x="0" y="0"/>
                  </a:moveTo>
                  <a:lnTo>
                    <a:pt x="4141583" y="1"/>
                  </a:lnTo>
                </a:path>
              </a:pathLst>
            </a:custGeom>
            <a:ln w="9525">
              <a:solidFill>
                <a:srgbClr val="D9D9D9"/>
              </a:solidFill>
            </a:ln>
          </p:spPr>
          <p:txBody>
            <a:bodyPr wrap="square" lIns="0" tIns="0" rIns="0" bIns="0" rtlCol="0"/>
            <a:lstStyle/>
            <a:p>
              <a:endParaRPr/>
            </a:p>
          </p:txBody>
        </p:sp>
        <p:sp>
          <p:nvSpPr>
            <p:cNvPr id="94" name="object 94"/>
            <p:cNvSpPr/>
            <p:nvPr/>
          </p:nvSpPr>
          <p:spPr>
            <a:xfrm>
              <a:off x="1125072" y="3968953"/>
              <a:ext cx="3727450" cy="732790"/>
            </a:xfrm>
            <a:custGeom>
              <a:avLst/>
              <a:gdLst/>
              <a:ahLst/>
              <a:cxnLst/>
              <a:rect l="l" t="t" r="r" b="b"/>
              <a:pathLst>
                <a:path w="3727450" h="732789">
                  <a:moveTo>
                    <a:pt x="0" y="732497"/>
                  </a:moveTo>
                  <a:lnTo>
                    <a:pt x="414167" y="270815"/>
                  </a:lnTo>
                  <a:lnTo>
                    <a:pt x="828695" y="295199"/>
                  </a:lnTo>
                  <a:lnTo>
                    <a:pt x="1243223" y="411023"/>
                  </a:lnTo>
                  <a:lnTo>
                    <a:pt x="1657751" y="0"/>
                  </a:lnTo>
                  <a:lnTo>
                    <a:pt x="2072279" y="350063"/>
                  </a:lnTo>
                  <a:lnTo>
                    <a:pt x="2483759" y="173279"/>
                  </a:lnTo>
                  <a:lnTo>
                    <a:pt x="2898287" y="185471"/>
                  </a:lnTo>
                  <a:lnTo>
                    <a:pt x="3312815" y="231191"/>
                  </a:lnTo>
                  <a:lnTo>
                    <a:pt x="3727425" y="97079"/>
                  </a:lnTo>
                </a:path>
              </a:pathLst>
            </a:custGeom>
            <a:ln w="28575">
              <a:solidFill>
                <a:srgbClr val="ED7D31"/>
              </a:solidFill>
            </a:ln>
          </p:spPr>
          <p:txBody>
            <a:bodyPr wrap="square" lIns="0" tIns="0" rIns="0" bIns="0" rtlCol="0"/>
            <a:lstStyle/>
            <a:p>
              <a:endParaRPr/>
            </a:p>
          </p:txBody>
        </p:sp>
      </p:grpSp>
      <p:sp>
        <p:nvSpPr>
          <p:cNvPr id="95" name="object 95"/>
          <p:cNvSpPr/>
          <p:nvPr/>
        </p:nvSpPr>
        <p:spPr>
          <a:xfrm>
            <a:off x="917993" y="3692032"/>
            <a:ext cx="1762125" cy="0"/>
          </a:xfrm>
          <a:custGeom>
            <a:avLst/>
            <a:gdLst/>
            <a:ahLst/>
            <a:cxnLst/>
            <a:rect l="l" t="t" r="r" b="b"/>
            <a:pathLst>
              <a:path w="1762125">
                <a:moveTo>
                  <a:pt x="0" y="0"/>
                </a:moveTo>
                <a:lnTo>
                  <a:pt x="1761977" y="0"/>
                </a:lnTo>
              </a:path>
            </a:pathLst>
          </a:custGeom>
          <a:ln w="9525">
            <a:solidFill>
              <a:srgbClr val="D9D9D9"/>
            </a:solidFill>
          </a:ln>
        </p:spPr>
        <p:txBody>
          <a:bodyPr wrap="square" lIns="0" tIns="0" rIns="0" bIns="0" rtlCol="0"/>
          <a:lstStyle/>
          <a:p>
            <a:endParaRPr/>
          </a:p>
        </p:txBody>
      </p:sp>
      <p:sp>
        <p:nvSpPr>
          <p:cNvPr id="96" name="object 96"/>
          <p:cNvSpPr/>
          <p:nvPr/>
        </p:nvSpPr>
        <p:spPr>
          <a:xfrm>
            <a:off x="3802264" y="3692032"/>
            <a:ext cx="1257935" cy="0"/>
          </a:xfrm>
          <a:custGeom>
            <a:avLst/>
            <a:gdLst/>
            <a:ahLst/>
            <a:cxnLst/>
            <a:rect l="l" t="t" r="r" b="b"/>
            <a:pathLst>
              <a:path w="1257935">
                <a:moveTo>
                  <a:pt x="0" y="0"/>
                </a:moveTo>
                <a:lnTo>
                  <a:pt x="1257312" y="0"/>
                </a:lnTo>
              </a:path>
            </a:pathLst>
          </a:custGeom>
          <a:ln w="9525">
            <a:solidFill>
              <a:srgbClr val="D9D9D9"/>
            </a:solidFill>
          </a:ln>
        </p:spPr>
        <p:txBody>
          <a:bodyPr wrap="square" lIns="0" tIns="0" rIns="0" bIns="0" rtlCol="0"/>
          <a:lstStyle/>
          <a:p>
            <a:endParaRPr/>
          </a:p>
        </p:txBody>
      </p:sp>
      <p:sp>
        <p:nvSpPr>
          <p:cNvPr id="97" name="object 97"/>
          <p:cNvSpPr txBox="1"/>
          <p:nvPr/>
        </p:nvSpPr>
        <p:spPr>
          <a:xfrm>
            <a:off x="5152857" y="5685535"/>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0</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98" name="object 98"/>
          <p:cNvSpPr txBox="1"/>
          <p:nvPr/>
        </p:nvSpPr>
        <p:spPr>
          <a:xfrm>
            <a:off x="5152857" y="5386832"/>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99" name="object 99"/>
          <p:cNvSpPr txBox="1"/>
          <p:nvPr/>
        </p:nvSpPr>
        <p:spPr>
          <a:xfrm>
            <a:off x="5152857" y="5088128"/>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100" name="object 100"/>
          <p:cNvSpPr txBox="1"/>
          <p:nvPr/>
        </p:nvSpPr>
        <p:spPr>
          <a:xfrm>
            <a:off x="5152857" y="4792471"/>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3</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101" name="object 101"/>
          <p:cNvSpPr txBox="1"/>
          <p:nvPr/>
        </p:nvSpPr>
        <p:spPr>
          <a:xfrm>
            <a:off x="5152857" y="4493767"/>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4</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102" name="object 102"/>
          <p:cNvSpPr txBox="1"/>
          <p:nvPr/>
        </p:nvSpPr>
        <p:spPr>
          <a:xfrm>
            <a:off x="5152857" y="4195064"/>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5</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103" name="object 103"/>
          <p:cNvSpPr txBox="1"/>
          <p:nvPr/>
        </p:nvSpPr>
        <p:spPr>
          <a:xfrm>
            <a:off x="4922011" y="3899407"/>
            <a:ext cx="454025" cy="162560"/>
          </a:xfrm>
          <a:prstGeom prst="rect">
            <a:avLst/>
          </a:prstGeom>
        </p:spPr>
        <p:txBody>
          <a:bodyPr vert="horz" wrap="square" lIns="0" tIns="12700" rIns="0" bIns="0" rtlCol="0">
            <a:spAutoFit/>
          </a:bodyPr>
          <a:lstStyle/>
          <a:p>
            <a:pPr marL="12700">
              <a:lnSpc>
                <a:spcPct val="100000"/>
              </a:lnSpc>
              <a:spcBef>
                <a:spcPts val="100"/>
              </a:spcBef>
            </a:pPr>
            <a:r>
              <a:rPr sz="900" u="sng" dirty="0">
                <a:solidFill>
                  <a:srgbClr val="595959"/>
                </a:solidFill>
                <a:uFill>
                  <a:solidFill>
                    <a:srgbClr val="D9D9D9"/>
                  </a:solidFill>
                </a:uFill>
                <a:latin typeface="Times New Roman"/>
                <a:cs typeface="Times New Roman"/>
              </a:rPr>
              <a:t>   </a:t>
            </a:r>
            <a:r>
              <a:rPr sz="900" u="sng" spc="80" dirty="0">
                <a:solidFill>
                  <a:srgbClr val="595959"/>
                </a:solidFill>
                <a:uFill>
                  <a:solidFill>
                    <a:srgbClr val="D9D9D9"/>
                  </a:solidFill>
                </a:uFill>
                <a:latin typeface="Times New Roman"/>
                <a:cs typeface="Times New Roman"/>
              </a:rPr>
              <a:t> </a:t>
            </a:r>
            <a:r>
              <a:rPr sz="900" dirty="0">
                <a:solidFill>
                  <a:srgbClr val="595959"/>
                </a:solidFill>
                <a:latin typeface="Times New Roman"/>
                <a:cs typeface="Times New Roman"/>
              </a:rPr>
              <a:t>   </a:t>
            </a:r>
            <a:r>
              <a:rPr sz="900" spc="-70" dirty="0">
                <a:solidFill>
                  <a:srgbClr val="595959"/>
                </a:solidFill>
                <a:latin typeface="Times New Roman"/>
                <a:cs typeface="Times New Roman"/>
              </a:rPr>
              <a:t> </a:t>
            </a:r>
            <a:r>
              <a:rPr sz="900" spc="40" dirty="0">
                <a:solidFill>
                  <a:srgbClr val="595959"/>
                </a:solidFill>
                <a:latin typeface="Calibri"/>
                <a:cs typeface="Calibri"/>
              </a:rPr>
              <a:t>6</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104" name="object 104"/>
          <p:cNvSpPr txBox="1"/>
          <p:nvPr/>
        </p:nvSpPr>
        <p:spPr>
          <a:xfrm>
            <a:off x="5152857" y="3600704"/>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7</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105" name="object 105"/>
          <p:cNvSpPr txBox="1"/>
          <p:nvPr/>
        </p:nvSpPr>
        <p:spPr>
          <a:xfrm>
            <a:off x="596747" y="5685535"/>
            <a:ext cx="2235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0</a:t>
            </a:r>
            <a:r>
              <a:rPr sz="900" spc="-30" dirty="0">
                <a:solidFill>
                  <a:srgbClr val="595959"/>
                </a:solidFill>
                <a:latin typeface="Calibri"/>
                <a:cs typeface="Calibri"/>
              </a:rPr>
              <a:t>.</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106" name="object 106"/>
          <p:cNvSpPr txBox="1"/>
          <p:nvPr/>
        </p:nvSpPr>
        <p:spPr>
          <a:xfrm>
            <a:off x="538835" y="5338064"/>
            <a:ext cx="2927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107" name="object 107"/>
          <p:cNvSpPr txBox="1"/>
          <p:nvPr/>
        </p:nvSpPr>
        <p:spPr>
          <a:xfrm>
            <a:off x="538835" y="4990592"/>
            <a:ext cx="2927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4</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108" name="object 108"/>
          <p:cNvSpPr txBox="1"/>
          <p:nvPr/>
        </p:nvSpPr>
        <p:spPr>
          <a:xfrm>
            <a:off x="538835" y="4643120"/>
            <a:ext cx="2927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6</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109" name="object 109"/>
          <p:cNvSpPr txBox="1"/>
          <p:nvPr/>
        </p:nvSpPr>
        <p:spPr>
          <a:xfrm>
            <a:off x="538835" y="4295647"/>
            <a:ext cx="2927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8</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110" name="object 110"/>
          <p:cNvSpPr txBox="1"/>
          <p:nvPr/>
        </p:nvSpPr>
        <p:spPr>
          <a:xfrm>
            <a:off x="480923" y="3948176"/>
            <a:ext cx="3562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0</a:t>
            </a:r>
            <a:r>
              <a:rPr sz="900" spc="4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111" name="object 111"/>
          <p:cNvSpPr txBox="1"/>
          <p:nvPr/>
        </p:nvSpPr>
        <p:spPr>
          <a:xfrm>
            <a:off x="480923" y="3600704"/>
            <a:ext cx="3562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2</a:t>
            </a:r>
            <a:r>
              <a:rPr sz="900" spc="4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112" name="object 112"/>
          <p:cNvSpPr txBox="1"/>
          <p:nvPr/>
        </p:nvSpPr>
        <p:spPr>
          <a:xfrm rot="18900000">
            <a:off x="891492" y="5937953"/>
            <a:ext cx="291328" cy="114300"/>
          </a:xfrm>
          <a:prstGeom prst="rect">
            <a:avLst/>
          </a:prstGeom>
        </p:spPr>
        <p:txBody>
          <a:bodyPr vert="horz" wrap="square" lIns="0" tIns="0" rIns="0" bIns="0" rtlCol="0">
            <a:spAutoFit/>
          </a:bodyPr>
          <a:lstStyle/>
          <a:p>
            <a:pPr>
              <a:lnSpc>
                <a:spcPts val="900"/>
              </a:lnSpc>
            </a:pPr>
            <a:r>
              <a:rPr sz="900" spc="30" dirty="0">
                <a:solidFill>
                  <a:srgbClr val="595959"/>
                </a:solidFill>
                <a:latin typeface="Calibri"/>
                <a:cs typeface="Calibri"/>
              </a:rPr>
              <a:t>G</a:t>
            </a:r>
            <a:r>
              <a:rPr sz="900" spc="-50" dirty="0">
                <a:solidFill>
                  <a:srgbClr val="595959"/>
                </a:solidFill>
                <a:latin typeface="Calibri"/>
                <a:cs typeface="Calibri"/>
              </a:rPr>
              <a:t>e</a:t>
            </a:r>
            <a:r>
              <a:rPr sz="900" spc="50" dirty="0">
                <a:solidFill>
                  <a:srgbClr val="595959"/>
                </a:solidFill>
                <a:latin typeface="Calibri"/>
                <a:cs typeface="Calibri"/>
              </a:rPr>
              <a:t>e</a:t>
            </a:r>
            <a:r>
              <a:rPr sz="900" spc="-10" dirty="0">
                <a:solidFill>
                  <a:srgbClr val="595959"/>
                </a:solidFill>
                <a:latin typeface="Calibri"/>
                <a:cs typeface="Calibri"/>
              </a:rPr>
              <a:t>l</a:t>
            </a:r>
            <a:r>
              <a:rPr sz="900" dirty="0">
                <a:solidFill>
                  <a:srgbClr val="595959"/>
                </a:solidFill>
                <a:latin typeface="Calibri"/>
                <a:cs typeface="Calibri"/>
              </a:rPr>
              <a:t>y</a:t>
            </a:r>
            <a:endParaRPr sz="900">
              <a:latin typeface="Calibri"/>
              <a:cs typeface="Calibri"/>
            </a:endParaRPr>
          </a:p>
        </p:txBody>
      </p:sp>
      <p:sp>
        <p:nvSpPr>
          <p:cNvPr id="113" name="object 113"/>
          <p:cNvSpPr txBox="1"/>
          <p:nvPr/>
        </p:nvSpPr>
        <p:spPr>
          <a:xfrm rot="18900000">
            <a:off x="1207228" y="5982880"/>
            <a:ext cx="398992" cy="114300"/>
          </a:xfrm>
          <a:prstGeom prst="rect">
            <a:avLst/>
          </a:prstGeom>
        </p:spPr>
        <p:txBody>
          <a:bodyPr vert="horz" wrap="square" lIns="0" tIns="0" rIns="0" bIns="0" rtlCol="0">
            <a:spAutoFit/>
          </a:bodyPr>
          <a:lstStyle/>
          <a:p>
            <a:pPr>
              <a:lnSpc>
                <a:spcPts val="900"/>
              </a:lnSpc>
            </a:pPr>
            <a:r>
              <a:rPr sz="900" spc="35" dirty="0">
                <a:solidFill>
                  <a:srgbClr val="595959"/>
                </a:solidFill>
                <a:latin typeface="Calibri"/>
                <a:cs typeface="Calibri"/>
              </a:rPr>
              <a:t>H</a:t>
            </a:r>
            <a:r>
              <a:rPr sz="900" spc="-10" dirty="0">
                <a:solidFill>
                  <a:srgbClr val="595959"/>
                </a:solidFill>
                <a:latin typeface="Calibri"/>
                <a:cs typeface="Calibri"/>
              </a:rPr>
              <a:t>y</a:t>
            </a:r>
            <a:r>
              <a:rPr sz="900" spc="-75" dirty="0">
                <a:solidFill>
                  <a:srgbClr val="595959"/>
                </a:solidFill>
                <a:latin typeface="Calibri"/>
                <a:cs typeface="Calibri"/>
              </a:rPr>
              <a:t>u</a:t>
            </a:r>
            <a:r>
              <a:rPr sz="900" spc="25" dirty="0">
                <a:solidFill>
                  <a:srgbClr val="595959"/>
                </a:solidFill>
                <a:latin typeface="Calibri"/>
                <a:cs typeface="Calibri"/>
              </a:rPr>
              <a:t>nd</a:t>
            </a:r>
            <a:r>
              <a:rPr sz="900" spc="-35" dirty="0">
                <a:solidFill>
                  <a:srgbClr val="595959"/>
                </a:solidFill>
                <a:latin typeface="Calibri"/>
                <a:cs typeface="Calibri"/>
              </a:rPr>
              <a:t>a</a:t>
            </a:r>
            <a:r>
              <a:rPr sz="900" dirty="0">
                <a:solidFill>
                  <a:srgbClr val="595959"/>
                </a:solidFill>
                <a:latin typeface="Calibri"/>
                <a:cs typeface="Calibri"/>
              </a:rPr>
              <a:t>i</a:t>
            </a:r>
            <a:endParaRPr sz="900">
              <a:latin typeface="Calibri"/>
              <a:cs typeface="Calibri"/>
            </a:endParaRPr>
          </a:p>
        </p:txBody>
      </p:sp>
      <p:sp>
        <p:nvSpPr>
          <p:cNvPr id="114" name="object 114"/>
          <p:cNvSpPr txBox="1"/>
          <p:nvPr/>
        </p:nvSpPr>
        <p:spPr>
          <a:xfrm rot="18900000">
            <a:off x="1817084" y="5893325"/>
            <a:ext cx="183962" cy="114300"/>
          </a:xfrm>
          <a:prstGeom prst="rect">
            <a:avLst/>
          </a:prstGeom>
        </p:spPr>
        <p:txBody>
          <a:bodyPr vert="horz" wrap="square" lIns="0" tIns="0" rIns="0" bIns="0" rtlCol="0">
            <a:spAutoFit/>
          </a:bodyPr>
          <a:lstStyle/>
          <a:p>
            <a:pPr>
              <a:lnSpc>
                <a:spcPts val="900"/>
              </a:lnSpc>
            </a:pPr>
            <a:r>
              <a:rPr sz="900" spc="30" dirty="0">
                <a:solidFill>
                  <a:srgbClr val="595959"/>
                </a:solidFill>
                <a:latin typeface="Calibri"/>
                <a:cs typeface="Calibri"/>
              </a:rPr>
              <a:t>K</a:t>
            </a:r>
            <a:r>
              <a:rPr sz="900" spc="-10" dirty="0">
                <a:solidFill>
                  <a:srgbClr val="595959"/>
                </a:solidFill>
                <a:latin typeface="Calibri"/>
                <a:cs typeface="Calibri"/>
              </a:rPr>
              <a:t>i</a:t>
            </a:r>
            <a:r>
              <a:rPr sz="900" dirty="0">
                <a:solidFill>
                  <a:srgbClr val="595959"/>
                </a:solidFill>
                <a:latin typeface="Calibri"/>
                <a:cs typeface="Calibri"/>
              </a:rPr>
              <a:t>a</a:t>
            </a:r>
            <a:endParaRPr sz="900">
              <a:latin typeface="Calibri"/>
              <a:cs typeface="Calibri"/>
            </a:endParaRPr>
          </a:p>
        </p:txBody>
      </p:sp>
      <p:sp>
        <p:nvSpPr>
          <p:cNvPr id="115" name="object 115"/>
          <p:cNvSpPr txBox="1"/>
          <p:nvPr/>
        </p:nvSpPr>
        <p:spPr>
          <a:xfrm rot="18900000">
            <a:off x="1933257" y="6035394"/>
            <a:ext cx="497186" cy="114300"/>
          </a:xfrm>
          <a:prstGeom prst="rect">
            <a:avLst/>
          </a:prstGeom>
        </p:spPr>
        <p:txBody>
          <a:bodyPr vert="horz" wrap="square" lIns="0" tIns="0" rIns="0" bIns="0" rtlCol="0">
            <a:spAutoFit/>
          </a:bodyPr>
          <a:lstStyle/>
          <a:p>
            <a:pPr>
              <a:lnSpc>
                <a:spcPts val="900"/>
              </a:lnSpc>
            </a:pPr>
            <a:r>
              <a:rPr sz="900" spc="30" dirty="0">
                <a:solidFill>
                  <a:srgbClr val="595959"/>
                </a:solidFill>
                <a:latin typeface="Calibri"/>
                <a:cs typeface="Calibri"/>
              </a:rPr>
              <a:t>M</a:t>
            </a:r>
            <a:r>
              <a:rPr sz="900" spc="-10" dirty="0">
                <a:solidFill>
                  <a:srgbClr val="595959"/>
                </a:solidFill>
                <a:latin typeface="Calibri"/>
                <a:cs typeface="Calibri"/>
              </a:rPr>
              <a:t>i</a:t>
            </a:r>
            <a:r>
              <a:rPr sz="900" spc="-5" dirty="0">
                <a:solidFill>
                  <a:srgbClr val="595959"/>
                </a:solidFill>
                <a:latin typeface="Calibri"/>
                <a:cs typeface="Calibri"/>
              </a:rPr>
              <a:t>t</a:t>
            </a:r>
            <a:r>
              <a:rPr sz="900" spc="-55" dirty="0">
                <a:solidFill>
                  <a:srgbClr val="595959"/>
                </a:solidFill>
                <a:latin typeface="Calibri"/>
                <a:cs typeface="Calibri"/>
              </a:rPr>
              <a:t>s</a:t>
            </a:r>
            <a:r>
              <a:rPr sz="900" spc="25" dirty="0">
                <a:solidFill>
                  <a:srgbClr val="595959"/>
                </a:solidFill>
                <a:latin typeface="Calibri"/>
                <a:cs typeface="Calibri"/>
              </a:rPr>
              <a:t>ub</a:t>
            </a:r>
            <a:r>
              <a:rPr sz="900" spc="-10" dirty="0">
                <a:solidFill>
                  <a:srgbClr val="595959"/>
                </a:solidFill>
                <a:latin typeface="Calibri"/>
                <a:cs typeface="Calibri"/>
              </a:rPr>
              <a:t>i</a:t>
            </a:r>
            <a:r>
              <a:rPr sz="900" spc="-55" dirty="0">
                <a:solidFill>
                  <a:srgbClr val="595959"/>
                </a:solidFill>
                <a:latin typeface="Calibri"/>
                <a:cs typeface="Calibri"/>
              </a:rPr>
              <a:t>s</a:t>
            </a:r>
            <a:r>
              <a:rPr sz="900" spc="25" dirty="0">
                <a:solidFill>
                  <a:srgbClr val="595959"/>
                </a:solidFill>
                <a:latin typeface="Calibri"/>
                <a:cs typeface="Calibri"/>
              </a:rPr>
              <a:t>h</a:t>
            </a:r>
            <a:r>
              <a:rPr sz="900" dirty="0">
                <a:solidFill>
                  <a:srgbClr val="595959"/>
                </a:solidFill>
                <a:latin typeface="Calibri"/>
                <a:cs typeface="Calibri"/>
              </a:rPr>
              <a:t>i</a:t>
            </a:r>
            <a:endParaRPr sz="900">
              <a:latin typeface="Calibri"/>
              <a:cs typeface="Calibri"/>
            </a:endParaRPr>
          </a:p>
        </p:txBody>
      </p:sp>
      <p:sp>
        <p:nvSpPr>
          <p:cNvPr id="116" name="object 116"/>
          <p:cNvSpPr txBox="1"/>
          <p:nvPr/>
        </p:nvSpPr>
        <p:spPr>
          <a:xfrm rot="18900000">
            <a:off x="2497586" y="5971681"/>
            <a:ext cx="322555" cy="114300"/>
          </a:xfrm>
          <a:prstGeom prst="rect">
            <a:avLst/>
          </a:prstGeom>
        </p:spPr>
        <p:txBody>
          <a:bodyPr vert="horz" wrap="square" lIns="0" tIns="0" rIns="0" bIns="0" rtlCol="0">
            <a:spAutoFit/>
          </a:bodyPr>
          <a:lstStyle/>
          <a:p>
            <a:pPr>
              <a:lnSpc>
                <a:spcPts val="900"/>
              </a:lnSpc>
            </a:pPr>
            <a:r>
              <a:rPr sz="900" spc="15" dirty="0">
                <a:solidFill>
                  <a:srgbClr val="595959"/>
                </a:solidFill>
                <a:latin typeface="Calibri"/>
                <a:cs typeface="Calibri"/>
              </a:rPr>
              <a:t>N</a:t>
            </a:r>
            <a:r>
              <a:rPr sz="900" spc="-10" dirty="0">
                <a:solidFill>
                  <a:srgbClr val="595959"/>
                </a:solidFill>
                <a:latin typeface="Calibri"/>
                <a:cs typeface="Calibri"/>
              </a:rPr>
              <a:t>i</a:t>
            </a:r>
            <a:r>
              <a:rPr sz="900" spc="-55" dirty="0">
                <a:solidFill>
                  <a:srgbClr val="595959"/>
                </a:solidFill>
                <a:latin typeface="Calibri"/>
                <a:cs typeface="Calibri"/>
              </a:rPr>
              <a:t>s</a:t>
            </a:r>
            <a:r>
              <a:rPr sz="900" spc="45" dirty="0">
                <a:solidFill>
                  <a:srgbClr val="595959"/>
                </a:solidFill>
                <a:latin typeface="Calibri"/>
                <a:cs typeface="Calibri"/>
              </a:rPr>
              <a:t>s</a:t>
            </a:r>
            <a:r>
              <a:rPr sz="900" spc="-35" dirty="0">
                <a:solidFill>
                  <a:srgbClr val="595959"/>
                </a:solidFill>
                <a:latin typeface="Calibri"/>
                <a:cs typeface="Calibri"/>
              </a:rPr>
              <a:t>a</a:t>
            </a:r>
            <a:r>
              <a:rPr sz="900" dirty="0">
                <a:solidFill>
                  <a:srgbClr val="595959"/>
                </a:solidFill>
                <a:latin typeface="Calibri"/>
                <a:cs typeface="Calibri"/>
              </a:rPr>
              <a:t>n</a:t>
            </a:r>
            <a:endParaRPr sz="900">
              <a:latin typeface="Calibri"/>
              <a:cs typeface="Calibri"/>
            </a:endParaRPr>
          </a:p>
        </p:txBody>
      </p:sp>
      <p:sp>
        <p:nvSpPr>
          <p:cNvPr id="117" name="object 117"/>
          <p:cNvSpPr txBox="1"/>
          <p:nvPr/>
        </p:nvSpPr>
        <p:spPr>
          <a:xfrm rot="18900000">
            <a:off x="3031103" y="5907764"/>
            <a:ext cx="214047" cy="114300"/>
          </a:xfrm>
          <a:prstGeom prst="rect">
            <a:avLst/>
          </a:prstGeom>
        </p:spPr>
        <p:txBody>
          <a:bodyPr vert="horz" wrap="square" lIns="0" tIns="0" rIns="0" bIns="0" rtlCol="0">
            <a:spAutoFit/>
          </a:bodyPr>
          <a:lstStyle/>
          <a:p>
            <a:pPr>
              <a:lnSpc>
                <a:spcPts val="900"/>
              </a:lnSpc>
            </a:pPr>
            <a:r>
              <a:rPr sz="900" spc="35" dirty="0">
                <a:solidFill>
                  <a:srgbClr val="595959"/>
                </a:solidFill>
                <a:latin typeface="Calibri"/>
                <a:cs typeface="Calibri"/>
              </a:rPr>
              <a:t>P</a:t>
            </a:r>
            <a:r>
              <a:rPr sz="900" spc="-15" dirty="0">
                <a:solidFill>
                  <a:srgbClr val="595959"/>
                </a:solidFill>
                <a:latin typeface="Calibri"/>
                <a:cs typeface="Calibri"/>
              </a:rPr>
              <a:t>S</a:t>
            </a:r>
            <a:r>
              <a:rPr sz="900" dirty="0">
                <a:solidFill>
                  <a:srgbClr val="595959"/>
                </a:solidFill>
                <a:latin typeface="Calibri"/>
                <a:cs typeface="Calibri"/>
              </a:rPr>
              <a:t>A</a:t>
            </a:r>
            <a:endParaRPr sz="900">
              <a:latin typeface="Calibri"/>
              <a:cs typeface="Calibri"/>
            </a:endParaRPr>
          </a:p>
        </p:txBody>
      </p:sp>
      <p:sp>
        <p:nvSpPr>
          <p:cNvPr id="118" name="object 118"/>
          <p:cNvSpPr txBox="1"/>
          <p:nvPr/>
        </p:nvSpPr>
        <p:spPr>
          <a:xfrm rot="18900000">
            <a:off x="3377373" y="5939384"/>
            <a:ext cx="287828" cy="114300"/>
          </a:xfrm>
          <a:prstGeom prst="rect">
            <a:avLst/>
          </a:prstGeom>
        </p:spPr>
        <p:txBody>
          <a:bodyPr vert="horz" wrap="square" lIns="0" tIns="0" rIns="0" bIns="0" rtlCol="0">
            <a:spAutoFit/>
          </a:bodyPr>
          <a:lstStyle/>
          <a:p>
            <a:pPr>
              <a:lnSpc>
                <a:spcPts val="900"/>
              </a:lnSpc>
            </a:pPr>
            <a:r>
              <a:rPr sz="900" spc="-15" dirty="0">
                <a:solidFill>
                  <a:srgbClr val="595959"/>
                </a:solidFill>
                <a:latin typeface="Calibri"/>
                <a:cs typeface="Calibri"/>
              </a:rPr>
              <a:t>V</a:t>
            </a:r>
            <a:r>
              <a:rPr sz="900" spc="25" dirty="0">
                <a:solidFill>
                  <a:srgbClr val="595959"/>
                </a:solidFill>
                <a:latin typeface="Calibri"/>
                <a:cs typeface="Calibri"/>
              </a:rPr>
              <a:t>o</a:t>
            </a:r>
            <a:r>
              <a:rPr sz="900" spc="-10" dirty="0">
                <a:solidFill>
                  <a:srgbClr val="595959"/>
                </a:solidFill>
                <a:latin typeface="Calibri"/>
                <a:cs typeface="Calibri"/>
              </a:rPr>
              <a:t>lv</a:t>
            </a:r>
            <a:r>
              <a:rPr sz="900" dirty="0">
                <a:solidFill>
                  <a:srgbClr val="595959"/>
                </a:solidFill>
                <a:latin typeface="Calibri"/>
                <a:cs typeface="Calibri"/>
              </a:rPr>
              <a:t>o</a:t>
            </a:r>
            <a:endParaRPr sz="900">
              <a:latin typeface="Calibri"/>
              <a:cs typeface="Calibri"/>
            </a:endParaRPr>
          </a:p>
        </p:txBody>
      </p:sp>
      <p:sp>
        <p:nvSpPr>
          <p:cNvPr id="119" name="object 119"/>
          <p:cNvSpPr txBox="1"/>
          <p:nvPr/>
        </p:nvSpPr>
        <p:spPr>
          <a:xfrm rot="18900000">
            <a:off x="3409201" y="6097893"/>
            <a:ext cx="729732" cy="114300"/>
          </a:xfrm>
          <a:prstGeom prst="rect">
            <a:avLst/>
          </a:prstGeom>
        </p:spPr>
        <p:txBody>
          <a:bodyPr vert="horz" wrap="square" lIns="0" tIns="0" rIns="0" bIns="0" rtlCol="0">
            <a:spAutoFit/>
          </a:bodyPr>
          <a:lstStyle/>
          <a:p>
            <a:pPr>
              <a:lnSpc>
                <a:spcPts val="900"/>
              </a:lnSpc>
            </a:pPr>
            <a:r>
              <a:rPr sz="900" spc="-15" dirty="0">
                <a:solidFill>
                  <a:srgbClr val="595959"/>
                </a:solidFill>
                <a:latin typeface="Calibri"/>
                <a:cs typeface="Calibri"/>
              </a:rPr>
              <a:t>S</a:t>
            </a:r>
            <a:r>
              <a:rPr sz="900" spc="25" dirty="0">
                <a:solidFill>
                  <a:srgbClr val="595959"/>
                </a:solidFill>
                <a:latin typeface="Calibri"/>
                <a:cs typeface="Calibri"/>
              </a:rPr>
              <a:t>u</a:t>
            </a:r>
            <a:r>
              <a:rPr sz="900" spc="-60" dirty="0">
                <a:solidFill>
                  <a:srgbClr val="595959"/>
                </a:solidFill>
                <a:latin typeface="Calibri"/>
                <a:cs typeface="Calibri"/>
              </a:rPr>
              <a:t>z</a:t>
            </a:r>
            <a:r>
              <a:rPr sz="900" spc="25" dirty="0">
                <a:solidFill>
                  <a:srgbClr val="595959"/>
                </a:solidFill>
                <a:latin typeface="Calibri"/>
                <a:cs typeface="Calibri"/>
              </a:rPr>
              <a:t>u</a:t>
            </a:r>
            <a:r>
              <a:rPr sz="900" spc="-10" dirty="0">
                <a:solidFill>
                  <a:srgbClr val="595959"/>
                </a:solidFill>
                <a:latin typeface="Calibri"/>
                <a:cs typeface="Calibri"/>
              </a:rPr>
              <a:t>k</a:t>
            </a:r>
            <a:r>
              <a:rPr sz="900" dirty="0">
                <a:solidFill>
                  <a:srgbClr val="595959"/>
                </a:solidFill>
                <a:latin typeface="Calibri"/>
                <a:cs typeface="Calibri"/>
              </a:rPr>
              <a:t>i</a:t>
            </a:r>
            <a:r>
              <a:rPr sz="900" spc="-10" dirty="0">
                <a:solidFill>
                  <a:srgbClr val="595959"/>
                </a:solidFill>
                <a:latin typeface="Calibri"/>
                <a:cs typeface="Calibri"/>
              </a:rPr>
              <a:t> </a:t>
            </a:r>
            <a:r>
              <a:rPr sz="900" spc="60" dirty="0">
                <a:solidFill>
                  <a:srgbClr val="595959"/>
                </a:solidFill>
                <a:latin typeface="Calibri"/>
                <a:cs typeface="Calibri"/>
              </a:rPr>
              <a:t>T</a:t>
            </a:r>
            <a:r>
              <a:rPr sz="900" spc="-75" dirty="0">
                <a:solidFill>
                  <a:srgbClr val="595959"/>
                </a:solidFill>
                <a:latin typeface="Calibri"/>
                <a:cs typeface="Calibri"/>
              </a:rPr>
              <a:t>h</a:t>
            </a:r>
            <a:r>
              <a:rPr sz="900" spc="65" dirty="0">
                <a:solidFill>
                  <a:srgbClr val="595959"/>
                </a:solidFill>
                <a:latin typeface="Calibri"/>
                <a:cs typeface="Calibri"/>
              </a:rPr>
              <a:t>a</a:t>
            </a:r>
            <a:r>
              <a:rPr sz="900" spc="-10" dirty="0">
                <a:solidFill>
                  <a:srgbClr val="595959"/>
                </a:solidFill>
                <a:latin typeface="Calibri"/>
                <a:cs typeface="Calibri"/>
              </a:rPr>
              <a:t>il</a:t>
            </a:r>
            <a:r>
              <a:rPr sz="900" spc="-35" dirty="0">
                <a:solidFill>
                  <a:srgbClr val="595959"/>
                </a:solidFill>
                <a:latin typeface="Calibri"/>
                <a:cs typeface="Calibri"/>
              </a:rPr>
              <a:t>a</a:t>
            </a:r>
            <a:r>
              <a:rPr sz="900" spc="25" dirty="0">
                <a:solidFill>
                  <a:srgbClr val="595959"/>
                </a:solidFill>
                <a:latin typeface="Calibri"/>
                <a:cs typeface="Calibri"/>
              </a:rPr>
              <a:t>n</a:t>
            </a:r>
            <a:r>
              <a:rPr sz="900" dirty="0">
                <a:solidFill>
                  <a:srgbClr val="595959"/>
                </a:solidFill>
                <a:latin typeface="Calibri"/>
                <a:cs typeface="Calibri"/>
              </a:rPr>
              <a:t>d</a:t>
            </a:r>
            <a:endParaRPr sz="900">
              <a:latin typeface="Calibri"/>
              <a:cs typeface="Calibri"/>
            </a:endParaRPr>
          </a:p>
        </p:txBody>
      </p:sp>
      <p:sp>
        <p:nvSpPr>
          <p:cNvPr id="120" name="object 120"/>
          <p:cNvSpPr txBox="1"/>
          <p:nvPr/>
        </p:nvSpPr>
        <p:spPr>
          <a:xfrm rot="18900000">
            <a:off x="4127803" y="5973810"/>
            <a:ext cx="374122" cy="114300"/>
          </a:xfrm>
          <a:prstGeom prst="rect">
            <a:avLst/>
          </a:prstGeom>
        </p:spPr>
        <p:txBody>
          <a:bodyPr vert="horz" wrap="square" lIns="0" tIns="0" rIns="0" bIns="0" rtlCol="0">
            <a:spAutoFit/>
          </a:bodyPr>
          <a:lstStyle/>
          <a:p>
            <a:pPr>
              <a:lnSpc>
                <a:spcPts val="900"/>
              </a:lnSpc>
            </a:pPr>
            <a:r>
              <a:rPr sz="900" spc="10" dirty="0">
                <a:solidFill>
                  <a:srgbClr val="595959"/>
                </a:solidFill>
                <a:latin typeface="Calibri"/>
                <a:cs typeface="Calibri"/>
              </a:rPr>
              <a:t>R</a:t>
            </a:r>
            <a:r>
              <a:rPr sz="900" spc="-50" dirty="0">
                <a:solidFill>
                  <a:srgbClr val="595959"/>
                </a:solidFill>
                <a:latin typeface="Calibri"/>
                <a:cs typeface="Calibri"/>
              </a:rPr>
              <a:t>e</a:t>
            </a:r>
            <a:r>
              <a:rPr sz="900" spc="25" dirty="0">
                <a:solidFill>
                  <a:srgbClr val="595959"/>
                </a:solidFill>
                <a:latin typeface="Calibri"/>
                <a:cs typeface="Calibri"/>
              </a:rPr>
              <a:t>n</a:t>
            </a:r>
            <a:r>
              <a:rPr sz="900" spc="-35" dirty="0">
                <a:solidFill>
                  <a:srgbClr val="595959"/>
                </a:solidFill>
                <a:latin typeface="Calibri"/>
                <a:cs typeface="Calibri"/>
              </a:rPr>
              <a:t>a</a:t>
            </a:r>
            <a:r>
              <a:rPr sz="900" spc="25" dirty="0">
                <a:solidFill>
                  <a:srgbClr val="595959"/>
                </a:solidFill>
                <a:latin typeface="Calibri"/>
                <a:cs typeface="Calibri"/>
              </a:rPr>
              <a:t>u</a:t>
            </a:r>
            <a:r>
              <a:rPr sz="900" spc="-10" dirty="0">
                <a:solidFill>
                  <a:srgbClr val="595959"/>
                </a:solidFill>
                <a:latin typeface="Calibri"/>
                <a:cs typeface="Calibri"/>
              </a:rPr>
              <a:t>l</a:t>
            </a:r>
            <a:r>
              <a:rPr sz="900" dirty="0">
                <a:solidFill>
                  <a:srgbClr val="595959"/>
                </a:solidFill>
                <a:latin typeface="Calibri"/>
                <a:cs typeface="Calibri"/>
              </a:rPr>
              <a:t>t</a:t>
            </a:r>
            <a:endParaRPr sz="900">
              <a:latin typeface="Calibri"/>
              <a:cs typeface="Calibri"/>
            </a:endParaRPr>
          </a:p>
        </p:txBody>
      </p:sp>
      <p:sp>
        <p:nvSpPr>
          <p:cNvPr id="121" name="object 121"/>
          <p:cNvSpPr txBox="1"/>
          <p:nvPr/>
        </p:nvSpPr>
        <p:spPr>
          <a:xfrm rot="18900000">
            <a:off x="4626717" y="5932226"/>
            <a:ext cx="282592" cy="114300"/>
          </a:xfrm>
          <a:prstGeom prst="rect">
            <a:avLst/>
          </a:prstGeom>
        </p:spPr>
        <p:txBody>
          <a:bodyPr vert="horz" wrap="square" lIns="0" tIns="0" rIns="0" bIns="0" rtlCol="0">
            <a:spAutoFit/>
          </a:bodyPr>
          <a:lstStyle/>
          <a:p>
            <a:pPr>
              <a:lnSpc>
                <a:spcPts val="900"/>
              </a:lnSpc>
            </a:pPr>
            <a:r>
              <a:rPr sz="900" spc="45" dirty="0">
                <a:solidFill>
                  <a:srgbClr val="595959"/>
                </a:solidFill>
                <a:latin typeface="Calibri"/>
                <a:cs typeface="Calibri"/>
              </a:rPr>
              <a:t>D</a:t>
            </a:r>
            <a:r>
              <a:rPr sz="900" spc="-35" dirty="0">
                <a:solidFill>
                  <a:srgbClr val="595959"/>
                </a:solidFill>
                <a:latin typeface="Calibri"/>
                <a:cs typeface="Calibri"/>
              </a:rPr>
              <a:t>a</a:t>
            </a:r>
            <a:r>
              <a:rPr sz="900" spc="15" dirty="0">
                <a:solidFill>
                  <a:srgbClr val="595959"/>
                </a:solidFill>
                <a:latin typeface="Calibri"/>
                <a:cs typeface="Calibri"/>
              </a:rPr>
              <a:t>c</a:t>
            </a:r>
            <a:r>
              <a:rPr sz="900" spc="-10" dirty="0">
                <a:solidFill>
                  <a:srgbClr val="595959"/>
                </a:solidFill>
                <a:latin typeface="Calibri"/>
                <a:cs typeface="Calibri"/>
              </a:rPr>
              <a:t>i</a:t>
            </a:r>
            <a:r>
              <a:rPr sz="900" dirty="0">
                <a:solidFill>
                  <a:srgbClr val="595959"/>
                </a:solidFill>
                <a:latin typeface="Calibri"/>
                <a:cs typeface="Calibri"/>
              </a:rPr>
              <a:t>a</a:t>
            </a:r>
            <a:endParaRPr sz="900">
              <a:latin typeface="Calibri"/>
              <a:cs typeface="Calibri"/>
            </a:endParaRPr>
          </a:p>
        </p:txBody>
      </p:sp>
      <p:sp>
        <p:nvSpPr>
          <p:cNvPr id="122" name="object 122"/>
          <p:cNvSpPr txBox="1"/>
          <p:nvPr/>
        </p:nvSpPr>
        <p:spPr>
          <a:xfrm>
            <a:off x="5399599" y="4494910"/>
            <a:ext cx="180975" cy="480059"/>
          </a:xfrm>
          <a:prstGeom prst="rect">
            <a:avLst/>
          </a:prstGeom>
        </p:spPr>
        <p:txBody>
          <a:bodyPr vert="vert270" wrap="square" lIns="0" tIns="6350" rIns="0" bIns="0" rtlCol="0">
            <a:spAutoFit/>
          </a:bodyPr>
          <a:lstStyle/>
          <a:p>
            <a:pPr marL="12700">
              <a:lnSpc>
                <a:spcPct val="100000"/>
              </a:lnSpc>
              <a:spcBef>
                <a:spcPts val="50"/>
              </a:spcBef>
            </a:pPr>
            <a:r>
              <a:rPr sz="1000" dirty="0">
                <a:solidFill>
                  <a:srgbClr val="595959"/>
                </a:solidFill>
                <a:latin typeface="Calibri"/>
                <a:cs typeface="Calibri"/>
              </a:rPr>
              <a:t>L</a:t>
            </a:r>
            <a:r>
              <a:rPr sz="1000" spc="-5" dirty="0">
                <a:solidFill>
                  <a:srgbClr val="595959"/>
                </a:solidFill>
                <a:latin typeface="Calibri"/>
                <a:cs typeface="Calibri"/>
              </a:rPr>
              <a:t>/100k</a:t>
            </a:r>
            <a:r>
              <a:rPr sz="1000" dirty="0">
                <a:solidFill>
                  <a:srgbClr val="595959"/>
                </a:solidFill>
                <a:latin typeface="Calibri"/>
                <a:cs typeface="Calibri"/>
              </a:rPr>
              <a:t>m</a:t>
            </a:r>
            <a:endParaRPr sz="1000">
              <a:latin typeface="Calibri"/>
              <a:cs typeface="Calibri"/>
            </a:endParaRPr>
          </a:p>
        </p:txBody>
      </p:sp>
      <p:sp>
        <p:nvSpPr>
          <p:cNvPr id="123" name="object 123"/>
          <p:cNvSpPr txBox="1"/>
          <p:nvPr/>
        </p:nvSpPr>
        <p:spPr>
          <a:xfrm>
            <a:off x="293897" y="4491394"/>
            <a:ext cx="196215" cy="487045"/>
          </a:xfrm>
          <a:prstGeom prst="rect">
            <a:avLst/>
          </a:prstGeom>
        </p:spPr>
        <p:txBody>
          <a:bodyPr vert="vert270" wrap="square" lIns="0" tIns="6350" rIns="0" bIns="0" rtlCol="0">
            <a:spAutoFit/>
          </a:bodyPr>
          <a:lstStyle/>
          <a:p>
            <a:pPr marL="12700">
              <a:lnSpc>
                <a:spcPct val="100000"/>
              </a:lnSpc>
              <a:spcBef>
                <a:spcPts val="50"/>
              </a:spcBef>
            </a:pPr>
            <a:r>
              <a:rPr sz="1000" spc="-10" dirty="0">
                <a:solidFill>
                  <a:srgbClr val="595959"/>
                </a:solidFill>
                <a:latin typeface="Calibri"/>
                <a:cs typeface="Calibri"/>
              </a:rPr>
              <a:t>gCO</a:t>
            </a:r>
            <a:r>
              <a:rPr sz="1050" spc="-15" baseline="-15873" dirty="0">
                <a:solidFill>
                  <a:srgbClr val="595959"/>
                </a:solidFill>
                <a:latin typeface="Calibri"/>
                <a:cs typeface="Calibri"/>
              </a:rPr>
              <a:t>2</a:t>
            </a:r>
            <a:r>
              <a:rPr sz="1000" spc="-10" dirty="0">
                <a:solidFill>
                  <a:srgbClr val="595959"/>
                </a:solidFill>
                <a:latin typeface="Calibri"/>
                <a:cs typeface="Calibri"/>
              </a:rPr>
              <a:t>/km</a:t>
            </a:r>
            <a:endParaRPr sz="1000">
              <a:latin typeface="Calibri"/>
              <a:cs typeface="Calibri"/>
            </a:endParaRPr>
          </a:p>
        </p:txBody>
      </p:sp>
      <p:sp>
        <p:nvSpPr>
          <p:cNvPr id="124" name="object 124"/>
          <p:cNvSpPr txBox="1"/>
          <p:nvPr/>
        </p:nvSpPr>
        <p:spPr>
          <a:xfrm>
            <a:off x="2082609" y="3290315"/>
            <a:ext cx="2997835"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595959"/>
                </a:solidFill>
                <a:latin typeface="Calibri"/>
                <a:cs typeface="Calibri"/>
              </a:rPr>
              <a:t>Top</a:t>
            </a:r>
            <a:r>
              <a:rPr sz="1400" dirty="0">
                <a:solidFill>
                  <a:srgbClr val="595959"/>
                </a:solidFill>
                <a:latin typeface="Calibri"/>
                <a:cs typeface="Calibri"/>
              </a:rPr>
              <a:t> </a:t>
            </a:r>
            <a:r>
              <a:rPr sz="1400" spc="-5" dirty="0">
                <a:solidFill>
                  <a:srgbClr val="595959"/>
                </a:solidFill>
                <a:latin typeface="Calibri"/>
                <a:cs typeface="Calibri"/>
              </a:rPr>
              <a:t>10</a:t>
            </a:r>
            <a:r>
              <a:rPr sz="1400" dirty="0">
                <a:solidFill>
                  <a:srgbClr val="595959"/>
                </a:solidFill>
                <a:latin typeface="Calibri"/>
                <a:cs typeface="Calibri"/>
              </a:rPr>
              <a:t> </a:t>
            </a:r>
            <a:r>
              <a:rPr sz="1400" spc="-10" dirty="0">
                <a:solidFill>
                  <a:srgbClr val="595959"/>
                </a:solidFill>
                <a:latin typeface="Calibri"/>
                <a:cs typeface="Calibri"/>
              </a:rPr>
              <a:t>Least</a:t>
            </a:r>
            <a:r>
              <a:rPr sz="1400" dirty="0">
                <a:solidFill>
                  <a:srgbClr val="595959"/>
                </a:solidFill>
                <a:latin typeface="Calibri"/>
                <a:cs typeface="Calibri"/>
              </a:rPr>
              <a:t> </a:t>
            </a:r>
            <a:r>
              <a:rPr sz="1400" spc="-10" dirty="0">
                <a:solidFill>
                  <a:srgbClr val="595959"/>
                </a:solidFill>
                <a:latin typeface="Calibri"/>
                <a:cs typeface="Calibri"/>
              </a:rPr>
              <a:t>Pollutant</a:t>
            </a:r>
            <a:r>
              <a:rPr sz="1400" dirty="0">
                <a:solidFill>
                  <a:srgbClr val="595959"/>
                </a:solidFill>
                <a:latin typeface="Calibri"/>
                <a:cs typeface="Calibri"/>
              </a:rPr>
              <a:t> </a:t>
            </a:r>
            <a:r>
              <a:rPr sz="1400" spc="-5" dirty="0">
                <a:solidFill>
                  <a:srgbClr val="595959"/>
                </a:solidFill>
                <a:latin typeface="Calibri"/>
                <a:cs typeface="Calibri"/>
              </a:rPr>
              <a:t>Car</a:t>
            </a:r>
            <a:r>
              <a:rPr sz="1400" dirty="0">
                <a:solidFill>
                  <a:srgbClr val="595959"/>
                </a:solidFill>
                <a:latin typeface="Calibri"/>
                <a:cs typeface="Calibri"/>
              </a:rPr>
              <a:t> </a:t>
            </a:r>
            <a:r>
              <a:rPr sz="1400" spc="-10" dirty="0">
                <a:solidFill>
                  <a:srgbClr val="595959"/>
                </a:solidFill>
                <a:latin typeface="Calibri"/>
                <a:cs typeface="Calibri"/>
              </a:rPr>
              <a:t>Manufacturers</a:t>
            </a:r>
            <a:endParaRPr sz="1400">
              <a:latin typeface="Calibri"/>
              <a:cs typeface="Calibri"/>
            </a:endParaRPr>
          </a:p>
        </p:txBody>
      </p:sp>
      <p:sp>
        <p:nvSpPr>
          <p:cNvPr id="125" name="object 125"/>
          <p:cNvSpPr/>
          <p:nvPr/>
        </p:nvSpPr>
        <p:spPr>
          <a:xfrm>
            <a:off x="984578" y="3557549"/>
            <a:ext cx="243840" cy="62865"/>
          </a:xfrm>
          <a:custGeom>
            <a:avLst/>
            <a:gdLst/>
            <a:ahLst/>
            <a:cxnLst/>
            <a:rect l="l" t="t" r="r" b="b"/>
            <a:pathLst>
              <a:path w="243840" h="62864">
                <a:moveTo>
                  <a:pt x="243840" y="0"/>
                </a:moveTo>
                <a:lnTo>
                  <a:pt x="0" y="0"/>
                </a:lnTo>
                <a:lnTo>
                  <a:pt x="0" y="62751"/>
                </a:lnTo>
                <a:lnTo>
                  <a:pt x="243840" y="62751"/>
                </a:lnTo>
                <a:lnTo>
                  <a:pt x="243840" y="0"/>
                </a:lnTo>
                <a:close/>
              </a:path>
            </a:pathLst>
          </a:custGeom>
          <a:solidFill>
            <a:srgbClr val="92D050"/>
          </a:solidFill>
        </p:spPr>
        <p:txBody>
          <a:bodyPr wrap="square" lIns="0" tIns="0" rIns="0" bIns="0" rtlCol="0"/>
          <a:lstStyle/>
          <a:p>
            <a:endParaRPr/>
          </a:p>
        </p:txBody>
      </p:sp>
      <p:sp>
        <p:nvSpPr>
          <p:cNvPr id="126" name="object 126"/>
          <p:cNvSpPr txBox="1"/>
          <p:nvPr/>
        </p:nvSpPr>
        <p:spPr>
          <a:xfrm>
            <a:off x="1241434" y="3497071"/>
            <a:ext cx="65722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595959"/>
                </a:solidFill>
                <a:latin typeface="Calibri"/>
                <a:cs typeface="Calibri"/>
              </a:rPr>
              <a:t>C</a:t>
            </a:r>
            <a:r>
              <a:rPr sz="900" dirty="0">
                <a:solidFill>
                  <a:srgbClr val="595959"/>
                </a:solidFill>
                <a:latin typeface="Calibri"/>
                <a:cs typeface="Calibri"/>
              </a:rPr>
              <a:t>O2</a:t>
            </a:r>
            <a:r>
              <a:rPr sz="900" spc="-60" dirty="0">
                <a:solidFill>
                  <a:srgbClr val="595959"/>
                </a:solidFill>
                <a:latin typeface="Calibri"/>
                <a:cs typeface="Calibri"/>
              </a:rPr>
              <a:t> </a:t>
            </a:r>
            <a:r>
              <a:rPr sz="900" spc="60" dirty="0">
                <a:solidFill>
                  <a:srgbClr val="595959"/>
                </a:solidFill>
                <a:latin typeface="Calibri"/>
                <a:cs typeface="Calibri"/>
              </a:rPr>
              <a:t>E</a:t>
            </a:r>
            <a:r>
              <a:rPr sz="900" spc="-20" dirty="0">
                <a:solidFill>
                  <a:srgbClr val="595959"/>
                </a:solidFill>
                <a:latin typeface="Calibri"/>
                <a:cs typeface="Calibri"/>
              </a:rPr>
              <a:t>m</a:t>
            </a:r>
            <a:r>
              <a:rPr sz="900" spc="-10" dirty="0">
                <a:solidFill>
                  <a:srgbClr val="595959"/>
                </a:solidFill>
                <a:latin typeface="Calibri"/>
                <a:cs typeface="Calibri"/>
              </a:rPr>
              <a:t>i</a:t>
            </a:r>
            <a:r>
              <a:rPr sz="900" spc="45" dirty="0">
                <a:solidFill>
                  <a:srgbClr val="595959"/>
                </a:solidFill>
                <a:latin typeface="Calibri"/>
                <a:cs typeface="Calibri"/>
              </a:rPr>
              <a:t>s</a:t>
            </a:r>
            <a:r>
              <a:rPr sz="900" spc="-55" dirty="0">
                <a:solidFill>
                  <a:srgbClr val="595959"/>
                </a:solidFill>
                <a:latin typeface="Calibri"/>
                <a:cs typeface="Calibri"/>
              </a:rPr>
              <a:t>s</a:t>
            </a:r>
            <a:r>
              <a:rPr sz="900" spc="-10" dirty="0">
                <a:solidFill>
                  <a:srgbClr val="595959"/>
                </a:solidFill>
                <a:latin typeface="Calibri"/>
                <a:cs typeface="Calibri"/>
              </a:rPr>
              <a:t>i</a:t>
            </a:r>
            <a:r>
              <a:rPr sz="900" spc="25" dirty="0">
                <a:solidFill>
                  <a:srgbClr val="595959"/>
                </a:solidFill>
                <a:latin typeface="Calibri"/>
                <a:cs typeface="Calibri"/>
              </a:rPr>
              <a:t>o</a:t>
            </a:r>
            <a:r>
              <a:rPr sz="900" dirty="0">
                <a:solidFill>
                  <a:srgbClr val="595959"/>
                </a:solidFill>
                <a:latin typeface="Calibri"/>
                <a:cs typeface="Calibri"/>
              </a:rPr>
              <a:t>n</a:t>
            </a:r>
            <a:endParaRPr sz="900">
              <a:latin typeface="Calibri"/>
              <a:cs typeface="Calibri"/>
            </a:endParaRPr>
          </a:p>
        </p:txBody>
      </p:sp>
      <p:sp>
        <p:nvSpPr>
          <p:cNvPr id="131" name="object 131"/>
          <p:cNvSpPr txBox="1"/>
          <p:nvPr/>
        </p:nvSpPr>
        <p:spPr>
          <a:xfrm>
            <a:off x="916939" y="6300705"/>
            <a:ext cx="78168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a:t>
            </a:r>
            <a:r>
              <a:rPr sz="1000" dirty="0">
                <a:latin typeface="Calibri"/>
                <a:cs typeface="Calibri"/>
              </a:rPr>
              <a:t>N</a:t>
            </a:r>
            <a:r>
              <a:rPr sz="1000" spc="-5" dirty="0">
                <a:latin typeface="Calibri"/>
                <a:cs typeface="Calibri"/>
              </a:rPr>
              <a:t>A</a:t>
            </a:r>
            <a:r>
              <a:rPr sz="1000" spc="5" dirty="0">
                <a:latin typeface="Calibri"/>
                <a:cs typeface="Calibri"/>
              </a:rPr>
              <a:t>L</a:t>
            </a:r>
            <a:r>
              <a:rPr sz="1000" dirty="0">
                <a:latin typeface="Calibri"/>
                <a:cs typeface="Calibri"/>
              </a:rPr>
              <a:t>YS</a:t>
            </a:r>
            <a:r>
              <a:rPr sz="1000" spc="-5" dirty="0">
                <a:latin typeface="Calibri"/>
                <a:cs typeface="Calibri"/>
              </a:rPr>
              <a:t>I</a:t>
            </a:r>
            <a:r>
              <a:rPr sz="1000" dirty="0">
                <a:latin typeface="Calibri"/>
                <a:cs typeface="Calibri"/>
              </a:rPr>
              <a:t>S </a:t>
            </a:r>
            <a:r>
              <a:rPr sz="1000" spc="-5" dirty="0">
                <a:latin typeface="Calibri"/>
                <a:cs typeface="Calibri"/>
              </a:rPr>
              <a:t>A</a:t>
            </a:r>
            <a:r>
              <a:rPr sz="1000" dirty="0">
                <a:latin typeface="Calibri"/>
                <a:cs typeface="Calibri"/>
              </a:rPr>
              <a:t>ND  </a:t>
            </a:r>
            <a:r>
              <a:rPr sz="1000" spc="-5" dirty="0">
                <a:latin typeface="Calibri"/>
                <a:cs typeface="Calibri"/>
              </a:rPr>
              <a:t>FRAMEWORK</a:t>
            </a:r>
            <a:endParaRPr sz="1000">
              <a:latin typeface="Calibri"/>
              <a:cs typeface="Calibri"/>
            </a:endParaRPr>
          </a:p>
        </p:txBody>
      </p:sp>
      <p:sp>
        <p:nvSpPr>
          <p:cNvPr id="127" name="object 127"/>
          <p:cNvSpPr txBox="1"/>
          <p:nvPr/>
        </p:nvSpPr>
        <p:spPr>
          <a:xfrm>
            <a:off x="8347575" y="4109720"/>
            <a:ext cx="1080135" cy="162560"/>
          </a:xfrm>
          <a:prstGeom prst="rect">
            <a:avLst/>
          </a:prstGeom>
        </p:spPr>
        <p:txBody>
          <a:bodyPr vert="horz" wrap="square" lIns="0" tIns="12700" rIns="0" bIns="0" rtlCol="0">
            <a:spAutoFit/>
          </a:bodyPr>
          <a:lstStyle/>
          <a:p>
            <a:pPr marL="38100">
              <a:lnSpc>
                <a:spcPct val="100000"/>
              </a:lnSpc>
              <a:spcBef>
                <a:spcPts val="100"/>
              </a:spcBef>
            </a:pPr>
            <a:r>
              <a:rPr sz="1350" spc="-7" baseline="6172" dirty="0">
                <a:solidFill>
                  <a:srgbClr val="FF0000"/>
                </a:solidFill>
                <a:latin typeface="Calibri"/>
                <a:cs typeface="Calibri"/>
              </a:rPr>
              <a:t>Mean</a:t>
            </a:r>
            <a:r>
              <a:rPr sz="1350" spc="-44" baseline="6172" dirty="0">
                <a:solidFill>
                  <a:srgbClr val="FF0000"/>
                </a:solidFill>
                <a:latin typeface="Calibri"/>
                <a:cs typeface="Calibri"/>
              </a:rPr>
              <a:t> </a:t>
            </a:r>
            <a:r>
              <a:rPr sz="1350" baseline="6172" dirty="0">
                <a:solidFill>
                  <a:srgbClr val="FF0000"/>
                </a:solidFill>
                <a:latin typeface="Calibri"/>
                <a:cs typeface="Calibri"/>
              </a:rPr>
              <a:t>of</a:t>
            </a:r>
            <a:r>
              <a:rPr sz="1350" spc="-44" baseline="6172" dirty="0">
                <a:solidFill>
                  <a:srgbClr val="FF0000"/>
                </a:solidFill>
                <a:latin typeface="Calibri"/>
                <a:cs typeface="Calibri"/>
              </a:rPr>
              <a:t> </a:t>
            </a:r>
            <a:r>
              <a:rPr sz="1350" spc="-7" baseline="6172" dirty="0">
                <a:solidFill>
                  <a:srgbClr val="FF0000"/>
                </a:solidFill>
                <a:latin typeface="Calibri"/>
                <a:cs typeface="Calibri"/>
              </a:rPr>
              <a:t>340.30g/CO</a:t>
            </a:r>
            <a:r>
              <a:rPr sz="600" spc="-5" dirty="0">
                <a:solidFill>
                  <a:srgbClr val="FF0000"/>
                </a:solidFill>
                <a:latin typeface="Calibri"/>
                <a:cs typeface="Calibri"/>
              </a:rPr>
              <a:t>2</a:t>
            </a:r>
            <a:endParaRPr sz="600">
              <a:latin typeface="Calibri"/>
              <a:cs typeface="Calibri"/>
            </a:endParaRPr>
          </a:p>
        </p:txBody>
      </p:sp>
      <p:sp>
        <p:nvSpPr>
          <p:cNvPr id="128" name="object 128"/>
          <p:cNvSpPr txBox="1"/>
          <p:nvPr/>
        </p:nvSpPr>
        <p:spPr>
          <a:xfrm>
            <a:off x="2733311" y="3646423"/>
            <a:ext cx="965835" cy="162560"/>
          </a:xfrm>
          <a:prstGeom prst="rect">
            <a:avLst/>
          </a:prstGeom>
        </p:spPr>
        <p:txBody>
          <a:bodyPr vert="horz" wrap="square" lIns="0" tIns="12700" rIns="0" bIns="0" rtlCol="0">
            <a:spAutoFit/>
          </a:bodyPr>
          <a:lstStyle/>
          <a:p>
            <a:pPr marL="38100">
              <a:lnSpc>
                <a:spcPct val="100000"/>
              </a:lnSpc>
              <a:spcBef>
                <a:spcPts val="100"/>
              </a:spcBef>
            </a:pPr>
            <a:r>
              <a:rPr sz="1350" spc="-7" baseline="6172" dirty="0">
                <a:solidFill>
                  <a:srgbClr val="92D050"/>
                </a:solidFill>
                <a:latin typeface="Calibri"/>
                <a:cs typeface="Calibri"/>
              </a:rPr>
              <a:t>Mean</a:t>
            </a:r>
            <a:r>
              <a:rPr sz="1350" spc="-44" baseline="6172" dirty="0">
                <a:solidFill>
                  <a:srgbClr val="92D050"/>
                </a:solidFill>
                <a:latin typeface="Calibri"/>
                <a:cs typeface="Calibri"/>
              </a:rPr>
              <a:t> </a:t>
            </a:r>
            <a:r>
              <a:rPr sz="1350" baseline="6172" dirty="0">
                <a:solidFill>
                  <a:srgbClr val="92D050"/>
                </a:solidFill>
                <a:latin typeface="Calibri"/>
                <a:cs typeface="Calibri"/>
              </a:rPr>
              <a:t>of</a:t>
            </a:r>
            <a:r>
              <a:rPr sz="1350" spc="-44" baseline="6172" dirty="0">
                <a:solidFill>
                  <a:srgbClr val="92D050"/>
                </a:solidFill>
                <a:latin typeface="Calibri"/>
                <a:cs typeface="Calibri"/>
              </a:rPr>
              <a:t> </a:t>
            </a:r>
            <a:r>
              <a:rPr sz="1350" spc="-7" baseline="6172" dirty="0">
                <a:solidFill>
                  <a:srgbClr val="92D050"/>
                </a:solidFill>
                <a:latin typeface="Calibri"/>
                <a:cs typeface="Calibri"/>
              </a:rPr>
              <a:t>95.2g/CO</a:t>
            </a:r>
            <a:r>
              <a:rPr sz="600" spc="-5" dirty="0">
                <a:solidFill>
                  <a:srgbClr val="92D050"/>
                </a:solidFill>
                <a:latin typeface="Calibri"/>
                <a:cs typeface="Calibri"/>
              </a:rPr>
              <a:t>2</a:t>
            </a:r>
            <a:endParaRPr sz="600">
              <a:latin typeface="Calibri"/>
              <a:cs typeface="Calibri"/>
            </a:endParaRPr>
          </a:p>
        </p:txBody>
      </p:sp>
      <p:sp>
        <p:nvSpPr>
          <p:cNvPr id="129" name="object 129"/>
          <p:cNvSpPr txBox="1">
            <a:spLocks noGrp="1"/>
          </p:cNvSpPr>
          <p:nvPr>
            <p:ph type="title"/>
          </p:nvPr>
        </p:nvSpPr>
        <p:spPr>
          <a:xfrm>
            <a:off x="1248084" y="428244"/>
            <a:ext cx="3381375" cy="635000"/>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alibri"/>
                <a:cs typeface="Calibri"/>
              </a:rPr>
              <a:t>Objective 1: Identify significative </a:t>
            </a:r>
            <a:r>
              <a:rPr sz="2000" spc="-440" dirty="0">
                <a:latin typeface="Calibri"/>
                <a:cs typeface="Calibri"/>
              </a:rPr>
              <a:t> </a:t>
            </a:r>
            <a:r>
              <a:rPr sz="2000" spc="-5" dirty="0">
                <a:latin typeface="Calibri"/>
                <a:cs typeface="Calibri"/>
              </a:rPr>
              <a:t>variables</a:t>
            </a:r>
            <a:r>
              <a:rPr sz="2000" spc="-10" dirty="0">
                <a:latin typeface="Calibri"/>
                <a:cs typeface="Calibri"/>
              </a:rPr>
              <a:t> </a:t>
            </a:r>
            <a:r>
              <a:rPr sz="2000" dirty="0">
                <a:latin typeface="Calibri"/>
                <a:cs typeface="Calibri"/>
              </a:rPr>
              <a:t>in</a:t>
            </a:r>
            <a:r>
              <a:rPr sz="2000" spc="-10" dirty="0">
                <a:latin typeface="Calibri"/>
                <a:cs typeface="Calibri"/>
              </a:rPr>
              <a:t> </a:t>
            </a:r>
            <a:r>
              <a:rPr sz="2000" spc="-5" dirty="0">
                <a:latin typeface="Calibri"/>
                <a:cs typeface="Calibri"/>
              </a:rPr>
              <a:t>car </a:t>
            </a:r>
            <a:r>
              <a:rPr sz="2000" spc="-10" dirty="0">
                <a:latin typeface="Calibri"/>
                <a:cs typeface="Calibri"/>
              </a:rPr>
              <a:t>CO2 </a:t>
            </a:r>
            <a:r>
              <a:rPr sz="2000" spc="-5" dirty="0">
                <a:latin typeface="Calibri"/>
                <a:cs typeface="Calibri"/>
              </a:rPr>
              <a:t>emissions</a:t>
            </a:r>
            <a:endParaRPr sz="2000" dirty="0">
              <a:latin typeface="Calibri"/>
              <a:cs typeface="Calibri"/>
            </a:endParaRPr>
          </a:p>
        </p:txBody>
      </p:sp>
      <p:sp>
        <p:nvSpPr>
          <p:cNvPr id="130" name="object 130"/>
          <p:cNvSpPr txBox="1"/>
          <p:nvPr/>
        </p:nvSpPr>
        <p:spPr>
          <a:xfrm>
            <a:off x="1761210" y="2539491"/>
            <a:ext cx="2291080" cy="482600"/>
          </a:xfrm>
          <a:prstGeom prst="rect">
            <a:avLst/>
          </a:prstGeom>
        </p:spPr>
        <p:txBody>
          <a:bodyPr vert="horz" wrap="square" lIns="0" tIns="12700" rIns="0" bIns="0" rtlCol="0">
            <a:spAutoFit/>
          </a:bodyPr>
          <a:lstStyle/>
          <a:p>
            <a:pPr marL="12700" marR="5080" indent="-635" algn="ctr">
              <a:lnSpc>
                <a:spcPct val="100000"/>
              </a:lnSpc>
              <a:spcBef>
                <a:spcPts val="100"/>
              </a:spcBef>
            </a:pPr>
            <a:r>
              <a:rPr sz="1000" spc="-5" dirty="0">
                <a:latin typeface="Calibri"/>
                <a:cs typeface="Calibri"/>
              </a:rPr>
              <a:t>Data from petrol and diesel was considered </a:t>
            </a:r>
            <a:r>
              <a:rPr sz="1000" dirty="0">
                <a:latin typeface="Calibri"/>
                <a:cs typeface="Calibri"/>
              </a:rPr>
              <a:t> </a:t>
            </a:r>
            <a:r>
              <a:rPr sz="1000" spc="-5" dirty="0">
                <a:latin typeface="Calibri"/>
                <a:cs typeface="Calibri"/>
              </a:rPr>
              <a:t>since</a:t>
            </a:r>
            <a:r>
              <a:rPr sz="1000" dirty="0">
                <a:latin typeface="Calibri"/>
                <a:cs typeface="Calibri"/>
              </a:rPr>
              <a:t> </a:t>
            </a:r>
            <a:r>
              <a:rPr sz="1000" spc="-5" dirty="0">
                <a:latin typeface="Calibri"/>
                <a:cs typeface="Calibri"/>
              </a:rPr>
              <a:t>they represent</a:t>
            </a:r>
            <a:r>
              <a:rPr sz="1000" dirty="0">
                <a:latin typeface="Calibri"/>
                <a:cs typeface="Calibri"/>
              </a:rPr>
              <a:t> </a:t>
            </a:r>
            <a:r>
              <a:rPr sz="1000" spc="-5" dirty="0">
                <a:latin typeface="Calibri"/>
                <a:cs typeface="Calibri"/>
              </a:rPr>
              <a:t>almost</a:t>
            </a:r>
            <a:r>
              <a:rPr sz="1000" dirty="0">
                <a:latin typeface="Calibri"/>
                <a:cs typeface="Calibri"/>
              </a:rPr>
              <a:t> 80%</a:t>
            </a:r>
            <a:r>
              <a:rPr sz="1000" spc="-5" dirty="0">
                <a:latin typeface="Calibri"/>
                <a:cs typeface="Calibri"/>
              </a:rPr>
              <a:t> of</a:t>
            </a:r>
            <a:r>
              <a:rPr sz="1000" spc="-10" dirty="0">
                <a:latin typeface="Calibri"/>
                <a:cs typeface="Calibri"/>
              </a:rPr>
              <a:t> </a:t>
            </a:r>
            <a:r>
              <a:rPr sz="1000" spc="-5" dirty="0">
                <a:latin typeface="Calibri"/>
                <a:cs typeface="Calibri"/>
              </a:rPr>
              <a:t>the</a:t>
            </a:r>
            <a:r>
              <a:rPr sz="1000" dirty="0">
                <a:latin typeface="Calibri"/>
                <a:cs typeface="Calibri"/>
              </a:rPr>
              <a:t> </a:t>
            </a:r>
            <a:r>
              <a:rPr sz="1000" spc="-5" dirty="0">
                <a:latin typeface="Calibri"/>
                <a:cs typeface="Calibri"/>
              </a:rPr>
              <a:t>new </a:t>
            </a:r>
            <a:r>
              <a:rPr sz="1000" spc="-215" dirty="0">
                <a:latin typeface="Calibri"/>
                <a:cs typeface="Calibri"/>
              </a:rPr>
              <a:t> </a:t>
            </a:r>
            <a:r>
              <a:rPr sz="1000" spc="-5" dirty="0">
                <a:latin typeface="Calibri"/>
                <a:cs typeface="Calibri"/>
              </a:rPr>
              <a:t>registrations</a:t>
            </a:r>
            <a:r>
              <a:rPr sz="1000" spc="-10" dirty="0">
                <a:latin typeface="Calibri"/>
                <a:cs typeface="Calibri"/>
              </a:rPr>
              <a:t> </a:t>
            </a:r>
            <a:r>
              <a:rPr sz="1000" spc="-5" dirty="0">
                <a:latin typeface="Calibri"/>
                <a:cs typeface="Calibri"/>
              </a:rPr>
              <a:t>in </a:t>
            </a:r>
            <a:r>
              <a:rPr sz="1000" dirty="0">
                <a:latin typeface="Calibri"/>
                <a:cs typeface="Calibri"/>
              </a:rPr>
              <a:t>2021 </a:t>
            </a:r>
            <a:r>
              <a:rPr sz="1000" spc="-5" dirty="0">
                <a:latin typeface="Calibri"/>
                <a:cs typeface="Calibri"/>
              </a:rPr>
              <a:t>(Pareto principle).</a:t>
            </a:r>
            <a:endParaRPr sz="1000">
              <a:latin typeface="Calibri"/>
              <a:cs typeface="Calibri"/>
            </a:endParaRPr>
          </a:p>
        </p:txBody>
      </p:sp>
      <p:sp>
        <p:nvSpPr>
          <p:cNvPr id="133" name="Slide Number Placeholder 132">
            <a:extLst>
              <a:ext uri="{FF2B5EF4-FFF2-40B4-BE49-F238E27FC236}">
                <a16:creationId xmlns:a16="http://schemas.microsoft.com/office/drawing/2014/main" id="{B57AAB50-D33D-4B19-B818-DA51F4963662}"/>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153" y="315172"/>
            <a:ext cx="11643486" cy="417165"/>
          </a:xfrm>
          <a:prstGeom prst="rect">
            <a:avLst/>
          </a:prstGeom>
        </p:spPr>
        <p:txBody>
          <a:bodyPr vert="horz" wrap="square" lIns="0" tIns="60325" rIns="0" bIns="0" rtlCol="0">
            <a:spAutoFit/>
          </a:bodyPr>
          <a:lstStyle/>
          <a:p>
            <a:pPr marL="12700" marR="5080" algn="ctr">
              <a:lnSpc>
                <a:spcPts val="3030"/>
              </a:lnSpc>
              <a:spcBef>
                <a:spcPts val="475"/>
              </a:spcBef>
            </a:pPr>
            <a:r>
              <a:rPr lang="en-GB" sz="2000" dirty="0">
                <a:ln w="0"/>
                <a:effectLst>
                  <a:outerShdw blurRad="38100" dist="19050" dir="2700000" algn="tl" rotWithShape="0">
                    <a:schemeClr val="dk1">
                      <a:alpha val="40000"/>
                    </a:schemeClr>
                  </a:outerShdw>
                </a:effectLst>
              </a:rPr>
              <a:t>Countries grouped and sorted by their average emissions to identify market trends and opportunities.</a:t>
            </a:r>
            <a:endParaRPr sz="2000" dirty="0">
              <a:ln w="0"/>
              <a:effectLst>
                <a:outerShdw blurRad="38100" dist="19050" dir="2700000" algn="tl" rotWithShape="0">
                  <a:schemeClr val="dk1">
                    <a:alpha val="40000"/>
                  </a:schemeClr>
                </a:outerShdw>
              </a:effectLst>
            </a:endParaRPr>
          </a:p>
        </p:txBody>
      </p:sp>
      <p:sp>
        <p:nvSpPr>
          <p:cNvPr id="3" name="object 3"/>
          <p:cNvSpPr/>
          <p:nvPr/>
        </p:nvSpPr>
        <p:spPr>
          <a:xfrm>
            <a:off x="5715000" y="1036319"/>
            <a:ext cx="6350" cy="5588635"/>
          </a:xfrm>
          <a:custGeom>
            <a:avLst/>
            <a:gdLst/>
            <a:ahLst/>
            <a:cxnLst/>
            <a:rect l="l" t="t" r="r" b="b"/>
            <a:pathLst>
              <a:path w="6350" h="5588634">
                <a:moveTo>
                  <a:pt x="0" y="0"/>
                </a:moveTo>
                <a:lnTo>
                  <a:pt x="5841" y="5588215"/>
                </a:lnTo>
              </a:path>
            </a:pathLst>
          </a:custGeom>
          <a:ln w="6350">
            <a:solidFill>
              <a:srgbClr val="4471C4"/>
            </a:solidFill>
            <a:prstDash val="sysDash"/>
          </a:ln>
        </p:spPr>
        <p:txBody>
          <a:bodyPr wrap="square" lIns="0" tIns="0" rIns="0" bIns="0" rtlCol="0"/>
          <a:lstStyle/>
          <a:p>
            <a:endParaRPr/>
          </a:p>
        </p:txBody>
      </p:sp>
      <p:sp>
        <p:nvSpPr>
          <p:cNvPr id="4" name="object 4"/>
          <p:cNvSpPr txBox="1"/>
          <p:nvPr/>
        </p:nvSpPr>
        <p:spPr>
          <a:xfrm>
            <a:off x="2016379" y="987374"/>
            <a:ext cx="209804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Country</a:t>
            </a:r>
            <a:r>
              <a:rPr sz="1800" spc="-25" dirty="0">
                <a:latin typeface="Calibri"/>
                <a:cs typeface="Calibri"/>
              </a:rPr>
              <a:t> </a:t>
            </a:r>
            <a:r>
              <a:rPr sz="1800" spc="-10" dirty="0">
                <a:latin typeface="Calibri"/>
                <a:cs typeface="Calibri"/>
              </a:rPr>
              <a:t>segmentation</a:t>
            </a:r>
            <a:endParaRPr sz="1800" dirty="0">
              <a:latin typeface="Calibri"/>
              <a:cs typeface="Calibri"/>
            </a:endParaRPr>
          </a:p>
        </p:txBody>
      </p:sp>
      <p:sp>
        <p:nvSpPr>
          <p:cNvPr id="61" name="object 61"/>
          <p:cNvSpPr txBox="1"/>
          <p:nvPr/>
        </p:nvSpPr>
        <p:spPr>
          <a:xfrm>
            <a:off x="323497" y="4284523"/>
            <a:ext cx="5234630" cy="1849224"/>
          </a:xfrm>
          <a:prstGeom prst="rect">
            <a:avLst/>
          </a:prstGeom>
        </p:spPr>
        <p:txBody>
          <a:bodyPr vert="horz" wrap="square" lIns="0" tIns="124460" rIns="0" bIns="0" rtlCol="0">
            <a:spAutoFit/>
          </a:bodyPr>
          <a:lstStyle/>
          <a:p>
            <a:pPr algn="just"/>
            <a:r>
              <a:rPr lang="en-GB" sz="1600" dirty="0"/>
              <a:t>Each dot represents a particular country. The countries are clustered based on their GDP on the x-axis and the percentage of new cars being electric on the y-axis. The purple colour indicates countries that need to be targeted first. Then, the blue and orange colours indicate new potential opportunities to be pursued. Finally, the green countries will have the lowest priority.</a:t>
            </a:r>
          </a:p>
        </p:txBody>
      </p:sp>
      <p:sp>
        <p:nvSpPr>
          <p:cNvPr id="62" name="object 62"/>
          <p:cNvSpPr txBox="1"/>
          <p:nvPr/>
        </p:nvSpPr>
        <p:spPr>
          <a:xfrm>
            <a:off x="455524" y="1470362"/>
            <a:ext cx="477054" cy="1753870"/>
          </a:xfrm>
          <a:prstGeom prst="rect">
            <a:avLst/>
          </a:prstGeom>
        </p:spPr>
        <p:txBody>
          <a:bodyPr vert="vert270" wrap="square" lIns="0" tIns="0" rIns="0" bIns="0" rtlCol="0">
            <a:spAutoFit/>
          </a:bodyPr>
          <a:lstStyle/>
          <a:p>
            <a:pPr marL="12700">
              <a:lnSpc>
                <a:spcPts val="1810"/>
              </a:lnSpc>
            </a:pPr>
            <a:r>
              <a:rPr sz="1600" spc="-15" dirty="0">
                <a:latin typeface="Calibri"/>
                <a:cs typeface="Calibri"/>
              </a:rPr>
              <a:t>Percentage</a:t>
            </a:r>
            <a:r>
              <a:rPr sz="1600" spc="-30" dirty="0">
                <a:latin typeface="Calibri"/>
                <a:cs typeface="Calibri"/>
              </a:rPr>
              <a:t> </a:t>
            </a:r>
            <a:r>
              <a:rPr sz="1600" spc="-5" dirty="0">
                <a:latin typeface="Calibri"/>
                <a:cs typeface="Calibri"/>
              </a:rPr>
              <a:t>of</a:t>
            </a:r>
            <a:r>
              <a:rPr sz="1600" spc="-20" dirty="0">
                <a:latin typeface="Calibri"/>
                <a:cs typeface="Calibri"/>
              </a:rPr>
              <a:t> </a:t>
            </a:r>
            <a:r>
              <a:rPr sz="1600" spc="-5" dirty="0">
                <a:latin typeface="Calibri"/>
                <a:cs typeface="Calibri"/>
              </a:rPr>
              <a:t>new</a:t>
            </a:r>
            <a:endParaRPr sz="1600" dirty="0">
              <a:latin typeface="Calibri"/>
              <a:cs typeface="Calibri"/>
            </a:endParaRPr>
          </a:p>
          <a:p>
            <a:pPr marL="12700">
              <a:lnSpc>
                <a:spcPct val="100000"/>
              </a:lnSpc>
            </a:pPr>
            <a:r>
              <a:rPr sz="1600" spc="-15" dirty="0">
                <a:latin typeface="Calibri"/>
                <a:cs typeface="Calibri"/>
              </a:rPr>
              <a:t>cars</a:t>
            </a:r>
            <a:r>
              <a:rPr sz="1600" spc="-25" dirty="0">
                <a:latin typeface="Calibri"/>
                <a:cs typeface="Calibri"/>
              </a:rPr>
              <a:t> </a:t>
            </a:r>
            <a:r>
              <a:rPr sz="1600" spc="-5" dirty="0">
                <a:latin typeface="Calibri"/>
                <a:cs typeface="Calibri"/>
              </a:rPr>
              <a:t>being electric</a:t>
            </a:r>
            <a:endParaRPr sz="1600" dirty="0">
              <a:latin typeface="Calibri"/>
              <a:cs typeface="Calibri"/>
            </a:endParaRPr>
          </a:p>
        </p:txBody>
      </p:sp>
      <p:grpSp>
        <p:nvGrpSpPr>
          <p:cNvPr id="141" name="Group 140">
            <a:extLst>
              <a:ext uri="{FF2B5EF4-FFF2-40B4-BE49-F238E27FC236}">
                <a16:creationId xmlns:a16="http://schemas.microsoft.com/office/drawing/2014/main" id="{B62A616C-6910-4D77-8ED2-A5459160DCB5}"/>
              </a:ext>
            </a:extLst>
          </p:cNvPr>
          <p:cNvGrpSpPr/>
          <p:nvPr/>
        </p:nvGrpSpPr>
        <p:grpSpPr>
          <a:xfrm>
            <a:off x="1073150" y="1237825"/>
            <a:ext cx="3860165" cy="2746375"/>
            <a:chOff x="1034796" y="1763267"/>
            <a:chExt cx="3860165" cy="2746375"/>
          </a:xfrm>
        </p:grpSpPr>
        <p:grpSp>
          <p:nvGrpSpPr>
            <p:cNvPr id="5" name="object 5"/>
            <p:cNvGrpSpPr/>
            <p:nvPr/>
          </p:nvGrpSpPr>
          <p:grpSpPr>
            <a:xfrm>
              <a:off x="1034796" y="1763267"/>
              <a:ext cx="3860165" cy="2746375"/>
              <a:chOff x="1034796" y="1763267"/>
              <a:chExt cx="3860165" cy="2746375"/>
            </a:xfrm>
          </p:grpSpPr>
          <p:sp>
            <p:nvSpPr>
              <p:cNvPr id="6" name="object 6"/>
              <p:cNvSpPr/>
              <p:nvPr/>
            </p:nvSpPr>
            <p:spPr>
              <a:xfrm>
                <a:off x="1034796" y="1763267"/>
                <a:ext cx="3860165" cy="2746375"/>
              </a:xfrm>
              <a:custGeom>
                <a:avLst/>
                <a:gdLst/>
                <a:ahLst/>
                <a:cxnLst/>
                <a:rect l="l" t="t" r="r" b="b"/>
                <a:pathLst>
                  <a:path w="3860165" h="2746375">
                    <a:moveTo>
                      <a:pt x="3859784" y="2708148"/>
                    </a:moveTo>
                    <a:lnTo>
                      <a:pt x="3847084" y="2701798"/>
                    </a:lnTo>
                    <a:lnTo>
                      <a:pt x="3783584" y="2670048"/>
                    </a:lnTo>
                    <a:lnTo>
                      <a:pt x="3783584" y="2701798"/>
                    </a:lnTo>
                    <a:lnTo>
                      <a:pt x="44450" y="2701798"/>
                    </a:lnTo>
                    <a:lnTo>
                      <a:pt x="44450" y="76200"/>
                    </a:lnTo>
                    <a:lnTo>
                      <a:pt x="76200" y="76200"/>
                    </a:lnTo>
                    <a:lnTo>
                      <a:pt x="69850" y="63500"/>
                    </a:lnTo>
                    <a:lnTo>
                      <a:pt x="38100" y="0"/>
                    </a:lnTo>
                    <a:lnTo>
                      <a:pt x="0" y="76200"/>
                    </a:lnTo>
                    <a:lnTo>
                      <a:pt x="31750" y="76200"/>
                    </a:lnTo>
                    <a:lnTo>
                      <a:pt x="31750" y="2708021"/>
                    </a:lnTo>
                    <a:lnTo>
                      <a:pt x="38100" y="2708021"/>
                    </a:lnTo>
                    <a:lnTo>
                      <a:pt x="38100" y="2714498"/>
                    </a:lnTo>
                    <a:lnTo>
                      <a:pt x="3783584" y="2714498"/>
                    </a:lnTo>
                    <a:lnTo>
                      <a:pt x="3783584" y="2746248"/>
                    </a:lnTo>
                    <a:lnTo>
                      <a:pt x="3847084" y="2714498"/>
                    </a:lnTo>
                    <a:lnTo>
                      <a:pt x="3859784" y="2708148"/>
                    </a:lnTo>
                    <a:close/>
                  </a:path>
                </a:pathLst>
              </a:custGeom>
              <a:solidFill>
                <a:srgbClr val="4471C4"/>
              </a:solidFill>
            </p:spPr>
            <p:txBody>
              <a:bodyPr wrap="square" lIns="0" tIns="0" rIns="0" bIns="0" rtlCol="0"/>
              <a:lstStyle/>
              <a:p>
                <a:endParaRPr/>
              </a:p>
            </p:txBody>
          </p:sp>
          <p:sp>
            <p:nvSpPr>
              <p:cNvPr id="7" name="object 7"/>
              <p:cNvSpPr/>
              <p:nvPr/>
            </p:nvSpPr>
            <p:spPr>
              <a:xfrm>
                <a:off x="3511296" y="2039111"/>
                <a:ext cx="45720" cy="45720"/>
              </a:xfrm>
              <a:custGeom>
                <a:avLst/>
                <a:gdLst/>
                <a:ahLst/>
                <a:cxnLst/>
                <a:rect l="l" t="t" r="r" b="b"/>
                <a:pathLst>
                  <a:path w="45720" h="45719">
                    <a:moveTo>
                      <a:pt x="22859" y="0"/>
                    </a:moveTo>
                    <a:lnTo>
                      <a:pt x="13983" y="1803"/>
                    </a:lnTo>
                    <a:lnTo>
                      <a:pt x="6715" y="6715"/>
                    </a:lnTo>
                    <a:lnTo>
                      <a:pt x="1803" y="13983"/>
                    </a:lnTo>
                    <a:lnTo>
                      <a:pt x="0" y="22860"/>
                    </a:lnTo>
                    <a:lnTo>
                      <a:pt x="1803" y="31736"/>
                    </a:lnTo>
                    <a:lnTo>
                      <a:pt x="6715" y="39004"/>
                    </a:lnTo>
                    <a:lnTo>
                      <a:pt x="13983" y="43916"/>
                    </a:lnTo>
                    <a:lnTo>
                      <a:pt x="22859" y="45720"/>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6F2F9F"/>
              </a:solidFill>
            </p:spPr>
            <p:txBody>
              <a:bodyPr wrap="square" lIns="0" tIns="0" rIns="0" bIns="0" rtlCol="0"/>
              <a:lstStyle/>
              <a:p>
                <a:endParaRPr/>
              </a:p>
            </p:txBody>
          </p:sp>
          <p:sp>
            <p:nvSpPr>
              <p:cNvPr id="8" name="object 8"/>
              <p:cNvSpPr/>
              <p:nvPr/>
            </p:nvSpPr>
            <p:spPr>
              <a:xfrm>
                <a:off x="3511296" y="2039111"/>
                <a:ext cx="45720" cy="45720"/>
              </a:xfrm>
              <a:custGeom>
                <a:avLst/>
                <a:gdLst/>
                <a:ahLst/>
                <a:cxnLst/>
                <a:rect l="l" t="t" r="r" b="b"/>
                <a:pathLst>
                  <a:path w="45720" h="45719">
                    <a:moveTo>
                      <a:pt x="0" y="22860"/>
                    </a:moveTo>
                    <a:lnTo>
                      <a:pt x="1803" y="13983"/>
                    </a:lnTo>
                    <a:lnTo>
                      <a:pt x="6715" y="6715"/>
                    </a:lnTo>
                    <a:lnTo>
                      <a:pt x="13983" y="1803"/>
                    </a:lnTo>
                    <a:lnTo>
                      <a:pt x="22859" y="0"/>
                    </a:lnTo>
                    <a:lnTo>
                      <a:pt x="31736" y="1803"/>
                    </a:lnTo>
                    <a:lnTo>
                      <a:pt x="39004" y="6715"/>
                    </a:lnTo>
                    <a:lnTo>
                      <a:pt x="43916" y="13983"/>
                    </a:lnTo>
                    <a:lnTo>
                      <a:pt x="45719" y="22860"/>
                    </a:lnTo>
                    <a:lnTo>
                      <a:pt x="43916" y="31736"/>
                    </a:lnTo>
                    <a:lnTo>
                      <a:pt x="39004" y="39004"/>
                    </a:lnTo>
                    <a:lnTo>
                      <a:pt x="31736" y="43916"/>
                    </a:lnTo>
                    <a:lnTo>
                      <a:pt x="22859" y="45720"/>
                    </a:lnTo>
                    <a:lnTo>
                      <a:pt x="13983" y="43916"/>
                    </a:lnTo>
                    <a:lnTo>
                      <a:pt x="6715" y="39004"/>
                    </a:lnTo>
                    <a:lnTo>
                      <a:pt x="1803" y="31736"/>
                    </a:lnTo>
                    <a:lnTo>
                      <a:pt x="0" y="22860"/>
                    </a:lnTo>
                    <a:close/>
                  </a:path>
                </a:pathLst>
              </a:custGeom>
              <a:ln w="12700">
                <a:solidFill>
                  <a:srgbClr val="6F2F9F"/>
                </a:solidFill>
              </a:ln>
            </p:spPr>
            <p:txBody>
              <a:bodyPr wrap="square" lIns="0" tIns="0" rIns="0" bIns="0" rtlCol="0"/>
              <a:lstStyle/>
              <a:p>
                <a:endParaRPr/>
              </a:p>
            </p:txBody>
          </p:sp>
          <p:sp>
            <p:nvSpPr>
              <p:cNvPr id="9" name="object 9"/>
              <p:cNvSpPr/>
              <p:nvPr/>
            </p:nvSpPr>
            <p:spPr>
              <a:xfrm>
                <a:off x="3838956" y="2372867"/>
                <a:ext cx="45720" cy="45720"/>
              </a:xfrm>
              <a:custGeom>
                <a:avLst/>
                <a:gdLst/>
                <a:ahLst/>
                <a:cxnLst/>
                <a:rect l="l" t="t" r="r" b="b"/>
                <a:pathLst>
                  <a:path w="45720" h="45719">
                    <a:moveTo>
                      <a:pt x="22860" y="0"/>
                    </a:moveTo>
                    <a:lnTo>
                      <a:pt x="13983" y="1803"/>
                    </a:lnTo>
                    <a:lnTo>
                      <a:pt x="6715" y="6715"/>
                    </a:lnTo>
                    <a:lnTo>
                      <a:pt x="1803" y="13983"/>
                    </a:lnTo>
                    <a:lnTo>
                      <a:pt x="0" y="22860"/>
                    </a:lnTo>
                    <a:lnTo>
                      <a:pt x="1803" y="31736"/>
                    </a:lnTo>
                    <a:lnTo>
                      <a:pt x="6715" y="39004"/>
                    </a:lnTo>
                    <a:lnTo>
                      <a:pt x="13983" y="43916"/>
                    </a:lnTo>
                    <a:lnTo>
                      <a:pt x="22860" y="45720"/>
                    </a:lnTo>
                    <a:lnTo>
                      <a:pt x="31736" y="43916"/>
                    </a:lnTo>
                    <a:lnTo>
                      <a:pt x="39004" y="39004"/>
                    </a:lnTo>
                    <a:lnTo>
                      <a:pt x="43916" y="31736"/>
                    </a:lnTo>
                    <a:lnTo>
                      <a:pt x="45720" y="22860"/>
                    </a:lnTo>
                    <a:lnTo>
                      <a:pt x="43916" y="13983"/>
                    </a:lnTo>
                    <a:lnTo>
                      <a:pt x="39004" y="6715"/>
                    </a:lnTo>
                    <a:lnTo>
                      <a:pt x="31736" y="1803"/>
                    </a:lnTo>
                    <a:lnTo>
                      <a:pt x="22860" y="0"/>
                    </a:lnTo>
                    <a:close/>
                  </a:path>
                </a:pathLst>
              </a:custGeom>
              <a:solidFill>
                <a:srgbClr val="6F2F9F"/>
              </a:solidFill>
            </p:spPr>
            <p:txBody>
              <a:bodyPr wrap="square" lIns="0" tIns="0" rIns="0" bIns="0" rtlCol="0"/>
              <a:lstStyle/>
              <a:p>
                <a:endParaRPr/>
              </a:p>
            </p:txBody>
          </p:sp>
          <p:sp>
            <p:nvSpPr>
              <p:cNvPr id="10" name="object 10"/>
              <p:cNvSpPr/>
              <p:nvPr/>
            </p:nvSpPr>
            <p:spPr>
              <a:xfrm>
                <a:off x="3838956" y="2372867"/>
                <a:ext cx="45720" cy="45720"/>
              </a:xfrm>
              <a:custGeom>
                <a:avLst/>
                <a:gdLst/>
                <a:ahLst/>
                <a:cxnLst/>
                <a:rect l="l" t="t" r="r" b="b"/>
                <a:pathLst>
                  <a:path w="45720" h="45719">
                    <a:moveTo>
                      <a:pt x="0" y="22860"/>
                    </a:moveTo>
                    <a:lnTo>
                      <a:pt x="1803" y="13983"/>
                    </a:lnTo>
                    <a:lnTo>
                      <a:pt x="6715" y="6715"/>
                    </a:lnTo>
                    <a:lnTo>
                      <a:pt x="13983" y="1803"/>
                    </a:lnTo>
                    <a:lnTo>
                      <a:pt x="22860" y="0"/>
                    </a:lnTo>
                    <a:lnTo>
                      <a:pt x="31736" y="1803"/>
                    </a:lnTo>
                    <a:lnTo>
                      <a:pt x="39004" y="6715"/>
                    </a:lnTo>
                    <a:lnTo>
                      <a:pt x="43916" y="13983"/>
                    </a:lnTo>
                    <a:lnTo>
                      <a:pt x="45720" y="22860"/>
                    </a:lnTo>
                    <a:lnTo>
                      <a:pt x="43916" y="31736"/>
                    </a:lnTo>
                    <a:lnTo>
                      <a:pt x="39004" y="39004"/>
                    </a:lnTo>
                    <a:lnTo>
                      <a:pt x="31736" y="43916"/>
                    </a:lnTo>
                    <a:lnTo>
                      <a:pt x="22860" y="45720"/>
                    </a:lnTo>
                    <a:lnTo>
                      <a:pt x="13983" y="43916"/>
                    </a:lnTo>
                    <a:lnTo>
                      <a:pt x="6715" y="39004"/>
                    </a:lnTo>
                    <a:lnTo>
                      <a:pt x="1803" y="31736"/>
                    </a:lnTo>
                    <a:lnTo>
                      <a:pt x="0" y="22860"/>
                    </a:lnTo>
                    <a:close/>
                  </a:path>
                </a:pathLst>
              </a:custGeom>
              <a:ln w="12700">
                <a:solidFill>
                  <a:srgbClr val="6F2F9F"/>
                </a:solidFill>
              </a:ln>
            </p:spPr>
            <p:txBody>
              <a:bodyPr wrap="square" lIns="0" tIns="0" rIns="0" bIns="0" rtlCol="0"/>
              <a:lstStyle/>
              <a:p>
                <a:endParaRPr/>
              </a:p>
            </p:txBody>
          </p:sp>
          <p:sp>
            <p:nvSpPr>
              <p:cNvPr id="11" name="object 11"/>
              <p:cNvSpPr/>
              <p:nvPr/>
            </p:nvSpPr>
            <p:spPr>
              <a:xfrm>
                <a:off x="4314443" y="2214371"/>
                <a:ext cx="45720" cy="45720"/>
              </a:xfrm>
              <a:custGeom>
                <a:avLst/>
                <a:gdLst/>
                <a:ahLst/>
                <a:cxnLst/>
                <a:rect l="l" t="t" r="r" b="b"/>
                <a:pathLst>
                  <a:path w="45720" h="45719">
                    <a:moveTo>
                      <a:pt x="22859" y="0"/>
                    </a:moveTo>
                    <a:lnTo>
                      <a:pt x="13983" y="1803"/>
                    </a:lnTo>
                    <a:lnTo>
                      <a:pt x="6715" y="6715"/>
                    </a:lnTo>
                    <a:lnTo>
                      <a:pt x="1803" y="13983"/>
                    </a:lnTo>
                    <a:lnTo>
                      <a:pt x="0" y="22860"/>
                    </a:lnTo>
                    <a:lnTo>
                      <a:pt x="1803" y="31736"/>
                    </a:lnTo>
                    <a:lnTo>
                      <a:pt x="6715" y="39004"/>
                    </a:lnTo>
                    <a:lnTo>
                      <a:pt x="13983" y="43916"/>
                    </a:lnTo>
                    <a:lnTo>
                      <a:pt x="22859" y="45719"/>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6F2F9F"/>
              </a:solidFill>
            </p:spPr>
            <p:txBody>
              <a:bodyPr wrap="square" lIns="0" tIns="0" rIns="0" bIns="0" rtlCol="0"/>
              <a:lstStyle/>
              <a:p>
                <a:endParaRPr/>
              </a:p>
            </p:txBody>
          </p:sp>
          <p:sp>
            <p:nvSpPr>
              <p:cNvPr id="12" name="object 12"/>
              <p:cNvSpPr/>
              <p:nvPr/>
            </p:nvSpPr>
            <p:spPr>
              <a:xfrm>
                <a:off x="4314443" y="2214371"/>
                <a:ext cx="45720" cy="45720"/>
              </a:xfrm>
              <a:custGeom>
                <a:avLst/>
                <a:gdLst/>
                <a:ahLst/>
                <a:cxnLst/>
                <a:rect l="l" t="t" r="r" b="b"/>
                <a:pathLst>
                  <a:path w="45720" h="45719">
                    <a:moveTo>
                      <a:pt x="0" y="22860"/>
                    </a:moveTo>
                    <a:lnTo>
                      <a:pt x="1803" y="13983"/>
                    </a:lnTo>
                    <a:lnTo>
                      <a:pt x="6715" y="6715"/>
                    </a:lnTo>
                    <a:lnTo>
                      <a:pt x="13983" y="1803"/>
                    </a:lnTo>
                    <a:lnTo>
                      <a:pt x="22859" y="0"/>
                    </a:lnTo>
                    <a:lnTo>
                      <a:pt x="31736" y="1803"/>
                    </a:lnTo>
                    <a:lnTo>
                      <a:pt x="39004" y="6715"/>
                    </a:lnTo>
                    <a:lnTo>
                      <a:pt x="43916" y="13983"/>
                    </a:lnTo>
                    <a:lnTo>
                      <a:pt x="45719" y="22860"/>
                    </a:lnTo>
                    <a:lnTo>
                      <a:pt x="43916" y="31736"/>
                    </a:lnTo>
                    <a:lnTo>
                      <a:pt x="39004" y="39004"/>
                    </a:lnTo>
                    <a:lnTo>
                      <a:pt x="31736" y="43916"/>
                    </a:lnTo>
                    <a:lnTo>
                      <a:pt x="22859" y="45719"/>
                    </a:lnTo>
                    <a:lnTo>
                      <a:pt x="13983" y="43916"/>
                    </a:lnTo>
                    <a:lnTo>
                      <a:pt x="6715" y="39004"/>
                    </a:lnTo>
                    <a:lnTo>
                      <a:pt x="1803" y="31736"/>
                    </a:lnTo>
                    <a:lnTo>
                      <a:pt x="0" y="22860"/>
                    </a:lnTo>
                    <a:close/>
                  </a:path>
                </a:pathLst>
              </a:custGeom>
              <a:ln w="12700">
                <a:solidFill>
                  <a:srgbClr val="6F2F9F"/>
                </a:solidFill>
              </a:ln>
            </p:spPr>
            <p:txBody>
              <a:bodyPr wrap="square" lIns="0" tIns="0" rIns="0" bIns="0" rtlCol="0"/>
              <a:lstStyle/>
              <a:p>
                <a:endParaRPr/>
              </a:p>
            </p:txBody>
          </p:sp>
          <p:sp>
            <p:nvSpPr>
              <p:cNvPr id="13" name="object 13"/>
              <p:cNvSpPr/>
              <p:nvPr/>
            </p:nvSpPr>
            <p:spPr>
              <a:xfrm>
                <a:off x="4050791" y="2084831"/>
                <a:ext cx="45720" cy="45720"/>
              </a:xfrm>
              <a:custGeom>
                <a:avLst/>
                <a:gdLst/>
                <a:ahLst/>
                <a:cxnLst/>
                <a:rect l="l" t="t" r="r" b="b"/>
                <a:pathLst>
                  <a:path w="45720" h="45719">
                    <a:moveTo>
                      <a:pt x="22860" y="0"/>
                    </a:moveTo>
                    <a:lnTo>
                      <a:pt x="13983" y="1803"/>
                    </a:lnTo>
                    <a:lnTo>
                      <a:pt x="6715" y="6715"/>
                    </a:lnTo>
                    <a:lnTo>
                      <a:pt x="1803" y="13983"/>
                    </a:lnTo>
                    <a:lnTo>
                      <a:pt x="0" y="22859"/>
                    </a:lnTo>
                    <a:lnTo>
                      <a:pt x="1803" y="31736"/>
                    </a:lnTo>
                    <a:lnTo>
                      <a:pt x="6715" y="39004"/>
                    </a:lnTo>
                    <a:lnTo>
                      <a:pt x="13983" y="43916"/>
                    </a:lnTo>
                    <a:lnTo>
                      <a:pt x="22860" y="45719"/>
                    </a:lnTo>
                    <a:lnTo>
                      <a:pt x="31736" y="43916"/>
                    </a:lnTo>
                    <a:lnTo>
                      <a:pt x="39004" y="39004"/>
                    </a:lnTo>
                    <a:lnTo>
                      <a:pt x="43916" y="31736"/>
                    </a:lnTo>
                    <a:lnTo>
                      <a:pt x="45720" y="22859"/>
                    </a:lnTo>
                    <a:lnTo>
                      <a:pt x="43916" y="13983"/>
                    </a:lnTo>
                    <a:lnTo>
                      <a:pt x="39004" y="6715"/>
                    </a:lnTo>
                    <a:lnTo>
                      <a:pt x="31736" y="1803"/>
                    </a:lnTo>
                    <a:lnTo>
                      <a:pt x="22860" y="0"/>
                    </a:lnTo>
                    <a:close/>
                  </a:path>
                </a:pathLst>
              </a:custGeom>
              <a:solidFill>
                <a:srgbClr val="6F2F9F"/>
              </a:solidFill>
            </p:spPr>
            <p:txBody>
              <a:bodyPr wrap="square" lIns="0" tIns="0" rIns="0" bIns="0" rtlCol="0"/>
              <a:lstStyle/>
              <a:p>
                <a:endParaRPr/>
              </a:p>
            </p:txBody>
          </p:sp>
          <p:sp>
            <p:nvSpPr>
              <p:cNvPr id="14" name="object 14"/>
              <p:cNvSpPr/>
              <p:nvPr/>
            </p:nvSpPr>
            <p:spPr>
              <a:xfrm>
                <a:off x="4050791" y="2084831"/>
                <a:ext cx="45720" cy="45720"/>
              </a:xfrm>
              <a:custGeom>
                <a:avLst/>
                <a:gdLst/>
                <a:ahLst/>
                <a:cxnLst/>
                <a:rect l="l" t="t" r="r" b="b"/>
                <a:pathLst>
                  <a:path w="45720" h="45719">
                    <a:moveTo>
                      <a:pt x="0" y="22859"/>
                    </a:moveTo>
                    <a:lnTo>
                      <a:pt x="1803" y="13983"/>
                    </a:lnTo>
                    <a:lnTo>
                      <a:pt x="6715" y="6715"/>
                    </a:lnTo>
                    <a:lnTo>
                      <a:pt x="13983" y="1803"/>
                    </a:lnTo>
                    <a:lnTo>
                      <a:pt x="22860" y="0"/>
                    </a:lnTo>
                    <a:lnTo>
                      <a:pt x="31736" y="1803"/>
                    </a:lnTo>
                    <a:lnTo>
                      <a:pt x="39004" y="6715"/>
                    </a:lnTo>
                    <a:lnTo>
                      <a:pt x="43916" y="13983"/>
                    </a:lnTo>
                    <a:lnTo>
                      <a:pt x="45720" y="22859"/>
                    </a:lnTo>
                    <a:lnTo>
                      <a:pt x="43916" y="31736"/>
                    </a:lnTo>
                    <a:lnTo>
                      <a:pt x="39004" y="39004"/>
                    </a:lnTo>
                    <a:lnTo>
                      <a:pt x="31736" y="43916"/>
                    </a:lnTo>
                    <a:lnTo>
                      <a:pt x="22860" y="45719"/>
                    </a:lnTo>
                    <a:lnTo>
                      <a:pt x="13983" y="43916"/>
                    </a:lnTo>
                    <a:lnTo>
                      <a:pt x="6715" y="39004"/>
                    </a:lnTo>
                    <a:lnTo>
                      <a:pt x="1803" y="31736"/>
                    </a:lnTo>
                    <a:lnTo>
                      <a:pt x="0" y="22859"/>
                    </a:lnTo>
                    <a:close/>
                  </a:path>
                </a:pathLst>
              </a:custGeom>
              <a:ln w="12700">
                <a:solidFill>
                  <a:srgbClr val="6F2F9F"/>
                </a:solidFill>
              </a:ln>
            </p:spPr>
            <p:txBody>
              <a:bodyPr wrap="square" lIns="0" tIns="0" rIns="0" bIns="0" rtlCol="0"/>
              <a:lstStyle/>
              <a:p>
                <a:endParaRPr/>
              </a:p>
            </p:txBody>
          </p:sp>
          <p:sp>
            <p:nvSpPr>
              <p:cNvPr id="15" name="object 15"/>
              <p:cNvSpPr/>
              <p:nvPr/>
            </p:nvSpPr>
            <p:spPr>
              <a:xfrm>
                <a:off x="4073652" y="2622803"/>
                <a:ext cx="45720" cy="45720"/>
              </a:xfrm>
              <a:custGeom>
                <a:avLst/>
                <a:gdLst/>
                <a:ahLst/>
                <a:cxnLst/>
                <a:rect l="l" t="t" r="r" b="b"/>
                <a:pathLst>
                  <a:path w="45720" h="45719">
                    <a:moveTo>
                      <a:pt x="22860" y="0"/>
                    </a:moveTo>
                    <a:lnTo>
                      <a:pt x="13983" y="1803"/>
                    </a:lnTo>
                    <a:lnTo>
                      <a:pt x="6715" y="6715"/>
                    </a:lnTo>
                    <a:lnTo>
                      <a:pt x="1803" y="13983"/>
                    </a:lnTo>
                    <a:lnTo>
                      <a:pt x="0" y="22860"/>
                    </a:lnTo>
                    <a:lnTo>
                      <a:pt x="1803" y="31736"/>
                    </a:lnTo>
                    <a:lnTo>
                      <a:pt x="6715" y="39004"/>
                    </a:lnTo>
                    <a:lnTo>
                      <a:pt x="13983" y="43916"/>
                    </a:lnTo>
                    <a:lnTo>
                      <a:pt x="22860" y="45720"/>
                    </a:lnTo>
                    <a:lnTo>
                      <a:pt x="31736" y="43916"/>
                    </a:lnTo>
                    <a:lnTo>
                      <a:pt x="39004" y="39004"/>
                    </a:lnTo>
                    <a:lnTo>
                      <a:pt x="43916" y="31736"/>
                    </a:lnTo>
                    <a:lnTo>
                      <a:pt x="45720" y="22860"/>
                    </a:lnTo>
                    <a:lnTo>
                      <a:pt x="43916" y="13983"/>
                    </a:lnTo>
                    <a:lnTo>
                      <a:pt x="39004" y="6715"/>
                    </a:lnTo>
                    <a:lnTo>
                      <a:pt x="31736" y="1803"/>
                    </a:lnTo>
                    <a:lnTo>
                      <a:pt x="22860" y="0"/>
                    </a:lnTo>
                    <a:close/>
                  </a:path>
                </a:pathLst>
              </a:custGeom>
              <a:solidFill>
                <a:srgbClr val="6F2F9F"/>
              </a:solidFill>
            </p:spPr>
            <p:txBody>
              <a:bodyPr wrap="square" lIns="0" tIns="0" rIns="0" bIns="0" rtlCol="0"/>
              <a:lstStyle/>
              <a:p>
                <a:endParaRPr/>
              </a:p>
            </p:txBody>
          </p:sp>
          <p:sp>
            <p:nvSpPr>
              <p:cNvPr id="16" name="object 16"/>
              <p:cNvSpPr/>
              <p:nvPr/>
            </p:nvSpPr>
            <p:spPr>
              <a:xfrm>
                <a:off x="4073652" y="2622803"/>
                <a:ext cx="45720" cy="45720"/>
              </a:xfrm>
              <a:custGeom>
                <a:avLst/>
                <a:gdLst/>
                <a:ahLst/>
                <a:cxnLst/>
                <a:rect l="l" t="t" r="r" b="b"/>
                <a:pathLst>
                  <a:path w="45720" h="45719">
                    <a:moveTo>
                      <a:pt x="0" y="22860"/>
                    </a:moveTo>
                    <a:lnTo>
                      <a:pt x="1803" y="13983"/>
                    </a:lnTo>
                    <a:lnTo>
                      <a:pt x="6715" y="6715"/>
                    </a:lnTo>
                    <a:lnTo>
                      <a:pt x="13983" y="1803"/>
                    </a:lnTo>
                    <a:lnTo>
                      <a:pt x="22860" y="0"/>
                    </a:lnTo>
                    <a:lnTo>
                      <a:pt x="31736" y="1803"/>
                    </a:lnTo>
                    <a:lnTo>
                      <a:pt x="39004" y="6715"/>
                    </a:lnTo>
                    <a:lnTo>
                      <a:pt x="43916" y="13983"/>
                    </a:lnTo>
                    <a:lnTo>
                      <a:pt x="45720" y="22860"/>
                    </a:lnTo>
                    <a:lnTo>
                      <a:pt x="43916" y="31736"/>
                    </a:lnTo>
                    <a:lnTo>
                      <a:pt x="39004" y="39004"/>
                    </a:lnTo>
                    <a:lnTo>
                      <a:pt x="31736" y="43916"/>
                    </a:lnTo>
                    <a:lnTo>
                      <a:pt x="22860" y="45720"/>
                    </a:lnTo>
                    <a:lnTo>
                      <a:pt x="13983" y="43916"/>
                    </a:lnTo>
                    <a:lnTo>
                      <a:pt x="6715" y="39004"/>
                    </a:lnTo>
                    <a:lnTo>
                      <a:pt x="1803" y="31736"/>
                    </a:lnTo>
                    <a:lnTo>
                      <a:pt x="0" y="22860"/>
                    </a:lnTo>
                    <a:close/>
                  </a:path>
                </a:pathLst>
              </a:custGeom>
              <a:ln w="12700">
                <a:solidFill>
                  <a:srgbClr val="6F2F9F"/>
                </a:solidFill>
              </a:ln>
            </p:spPr>
            <p:txBody>
              <a:bodyPr wrap="square" lIns="0" tIns="0" rIns="0" bIns="0" rtlCol="0"/>
              <a:lstStyle/>
              <a:p>
                <a:endParaRPr/>
              </a:p>
            </p:txBody>
          </p:sp>
          <p:sp>
            <p:nvSpPr>
              <p:cNvPr id="17" name="object 17"/>
              <p:cNvSpPr/>
              <p:nvPr/>
            </p:nvSpPr>
            <p:spPr>
              <a:xfrm>
                <a:off x="3272028" y="2724911"/>
                <a:ext cx="45720" cy="45720"/>
              </a:xfrm>
              <a:custGeom>
                <a:avLst/>
                <a:gdLst/>
                <a:ahLst/>
                <a:cxnLst/>
                <a:rect l="l" t="t" r="r" b="b"/>
                <a:pathLst>
                  <a:path w="45720" h="45719">
                    <a:moveTo>
                      <a:pt x="22860" y="0"/>
                    </a:moveTo>
                    <a:lnTo>
                      <a:pt x="13983" y="1803"/>
                    </a:lnTo>
                    <a:lnTo>
                      <a:pt x="6715" y="6715"/>
                    </a:lnTo>
                    <a:lnTo>
                      <a:pt x="1803" y="13983"/>
                    </a:lnTo>
                    <a:lnTo>
                      <a:pt x="0" y="22860"/>
                    </a:lnTo>
                    <a:lnTo>
                      <a:pt x="1803" y="31736"/>
                    </a:lnTo>
                    <a:lnTo>
                      <a:pt x="6715" y="39004"/>
                    </a:lnTo>
                    <a:lnTo>
                      <a:pt x="13983" y="43916"/>
                    </a:lnTo>
                    <a:lnTo>
                      <a:pt x="22860" y="45720"/>
                    </a:lnTo>
                    <a:lnTo>
                      <a:pt x="31736" y="43916"/>
                    </a:lnTo>
                    <a:lnTo>
                      <a:pt x="39004" y="39004"/>
                    </a:lnTo>
                    <a:lnTo>
                      <a:pt x="43916" y="31736"/>
                    </a:lnTo>
                    <a:lnTo>
                      <a:pt x="45720" y="22860"/>
                    </a:lnTo>
                    <a:lnTo>
                      <a:pt x="43916" y="13983"/>
                    </a:lnTo>
                    <a:lnTo>
                      <a:pt x="39004" y="6715"/>
                    </a:lnTo>
                    <a:lnTo>
                      <a:pt x="31736" y="1803"/>
                    </a:lnTo>
                    <a:lnTo>
                      <a:pt x="22860" y="0"/>
                    </a:lnTo>
                    <a:close/>
                  </a:path>
                </a:pathLst>
              </a:custGeom>
              <a:solidFill>
                <a:srgbClr val="6F2F9F"/>
              </a:solidFill>
            </p:spPr>
            <p:txBody>
              <a:bodyPr wrap="square" lIns="0" tIns="0" rIns="0" bIns="0" rtlCol="0"/>
              <a:lstStyle/>
              <a:p>
                <a:endParaRPr/>
              </a:p>
            </p:txBody>
          </p:sp>
          <p:sp>
            <p:nvSpPr>
              <p:cNvPr id="18" name="object 18"/>
              <p:cNvSpPr/>
              <p:nvPr/>
            </p:nvSpPr>
            <p:spPr>
              <a:xfrm>
                <a:off x="3272028" y="2724911"/>
                <a:ext cx="45720" cy="45720"/>
              </a:xfrm>
              <a:custGeom>
                <a:avLst/>
                <a:gdLst/>
                <a:ahLst/>
                <a:cxnLst/>
                <a:rect l="l" t="t" r="r" b="b"/>
                <a:pathLst>
                  <a:path w="45720" h="45719">
                    <a:moveTo>
                      <a:pt x="0" y="22860"/>
                    </a:moveTo>
                    <a:lnTo>
                      <a:pt x="1803" y="13983"/>
                    </a:lnTo>
                    <a:lnTo>
                      <a:pt x="6715" y="6715"/>
                    </a:lnTo>
                    <a:lnTo>
                      <a:pt x="13983" y="1803"/>
                    </a:lnTo>
                    <a:lnTo>
                      <a:pt x="22860" y="0"/>
                    </a:lnTo>
                    <a:lnTo>
                      <a:pt x="31736" y="1803"/>
                    </a:lnTo>
                    <a:lnTo>
                      <a:pt x="39004" y="6715"/>
                    </a:lnTo>
                    <a:lnTo>
                      <a:pt x="43916" y="13983"/>
                    </a:lnTo>
                    <a:lnTo>
                      <a:pt x="45720" y="22860"/>
                    </a:lnTo>
                    <a:lnTo>
                      <a:pt x="43916" y="31736"/>
                    </a:lnTo>
                    <a:lnTo>
                      <a:pt x="39004" y="39004"/>
                    </a:lnTo>
                    <a:lnTo>
                      <a:pt x="31736" y="43916"/>
                    </a:lnTo>
                    <a:lnTo>
                      <a:pt x="22860" y="45720"/>
                    </a:lnTo>
                    <a:lnTo>
                      <a:pt x="13983" y="43916"/>
                    </a:lnTo>
                    <a:lnTo>
                      <a:pt x="6715" y="39004"/>
                    </a:lnTo>
                    <a:lnTo>
                      <a:pt x="1803" y="31736"/>
                    </a:lnTo>
                    <a:lnTo>
                      <a:pt x="0" y="22860"/>
                    </a:lnTo>
                    <a:close/>
                  </a:path>
                </a:pathLst>
              </a:custGeom>
              <a:ln w="12700">
                <a:solidFill>
                  <a:srgbClr val="6F2F9F"/>
                </a:solidFill>
              </a:ln>
            </p:spPr>
            <p:txBody>
              <a:bodyPr wrap="square" lIns="0" tIns="0" rIns="0" bIns="0" rtlCol="0"/>
              <a:lstStyle/>
              <a:p>
                <a:endParaRPr/>
              </a:p>
            </p:txBody>
          </p:sp>
          <p:sp>
            <p:nvSpPr>
              <p:cNvPr id="19" name="object 19"/>
              <p:cNvSpPr/>
              <p:nvPr/>
            </p:nvSpPr>
            <p:spPr>
              <a:xfrm>
                <a:off x="1501140" y="3788663"/>
                <a:ext cx="45720" cy="45720"/>
              </a:xfrm>
              <a:custGeom>
                <a:avLst/>
                <a:gdLst/>
                <a:ahLst/>
                <a:cxnLst/>
                <a:rect l="l" t="t" r="r" b="b"/>
                <a:pathLst>
                  <a:path w="45719" h="45720">
                    <a:moveTo>
                      <a:pt x="22859" y="0"/>
                    </a:moveTo>
                    <a:lnTo>
                      <a:pt x="13983" y="1803"/>
                    </a:lnTo>
                    <a:lnTo>
                      <a:pt x="6715" y="6715"/>
                    </a:lnTo>
                    <a:lnTo>
                      <a:pt x="1803" y="13983"/>
                    </a:lnTo>
                    <a:lnTo>
                      <a:pt x="0" y="22860"/>
                    </a:lnTo>
                    <a:lnTo>
                      <a:pt x="1803" y="31736"/>
                    </a:lnTo>
                    <a:lnTo>
                      <a:pt x="6715" y="39004"/>
                    </a:lnTo>
                    <a:lnTo>
                      <a:pt x="13983" y="43916"/>
                    </a:lnTo>
                    <a:lnTo>
                      <a:pt x="22859" y="45719"/>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6FAC46"/>
              </a:solidFill>
            </p:spPr>
            <p:txBody>
              <a:bodyPr wrap="square" lIns="0" tIns="0" rIns="0" bIns="0" rtlCol="0"/>
              <a:lstStyle/>
              <a:p>
                <a:endParaRPr/>
              </a:p>
            </p:txBody>
          </p:sp>
          <p:sp>
            <p:nvSpPr>
              <p:cNvPr id="20" name="object 20"/>
              <p:cNvSpPr/>
              <p:nvPr/>
            </p:nvSpPr>
            <p:spPr>
              <a:xfrm>
                <a:off x="1501140" y="3788663"/>
                <a:ext cx="45720" cy="45720"/>
              </a:xfrm>
              <a:custGeom>
                <a:avLst/>
                <a:gdLst/>
                <a:ahLst/>
                <a:cxnLst/>
                <a:rect l="l" t="t" r="r" b="b"/>
                <a:pathLst>
                  <a:path w="45719" h="45720">
                    <a:moveTo>
                      <a:pt x="0" y="22860"/>
                    </a:moveTo>
                    <a:lnTo>
                      <a:pt x="1803" y="13983"/>
                    </a:lnTo>
                    <a:lnTo>
                      <a:pt x="6715" y="6715"/>
                    </a:lnTo>
                    <a:lnTo>
                      <a:pt x="13983" y="1803"/>
                    </a:lnTo>
                    <a:lnTo>
                      <a:pt x="22859" y="0"/>
                    </a:lnTo>
                    <a:lnTo>
                      <a:pt x="31736" y="1803"/>
                    </a:lnTo>
                    <a:lnTo>
                      <a:pt x="39004" y="6715"/>
                    </a:lnTo>
                    <a:lnTo>
                      <a:pt x="43916" y="13983"/>
                    </a:lnTo>
                    <a:lnTo>
                      <a:pt x="45719" y="22860"/>
                    </a:lnTo>
                    <a:lnTo>
                      <a:pt x="43916" y="31736"/>
                    </a:lnTo>
                    <a:lnTo>
                      <a:pt x="39004" y="39004"/>
                    </a:lnTo>
                    <a:lnTo>
                      <a:pt x="31736" y="43916"/>
                    </a:lnTo>
                    <a:lnTo>
                      <a:pt x="22859" y="45719"/>
                    </a:lnTo>
                    <a:lnTo>
                      <a:pt x="13983" y="43916"/>
                    </a:lnTo>
                    <a:lnTo>
                      <a:pt x="6715" y="39004"/>
                    </a:lnTo>
                    <a:lnTo>
                      <a:pt x="1803" y="31736"/>
                    </a:lnTo>
                    <a:lnTo>
                      <a:pt x="0" y="22860"/>
                    </a:lnTo>
                    <a:close/>
                  </a:path>
                </a:pathLst>
              </a:custGeom>
              <a:ln w="12700">
                <a:solidFill>
                  <a:srgbClr val="6FAC46"/>
                </a:solidFill>
              </a:ln>
            </p:spPr>
            <p:txBody>
              <a:bodyPr wrap="square" lIns="0" tIns="0" rIns="0" bIns="0" rtlCol="0"/>
              <a:lstStyle/>
              <a:p>
                <a:endParaRPr/>
              </a:p>
            </p:txBody>
          </p:sp>
          <p:sp>
            <p:nvSpPr>
              <p:cNvPr id="21" name="object 21"/>
              <p:cNvSpPr/>
              <p:nvPr/>
            </p:nvSpPr>
            <p:spPr>
              <a:xfrm>
                <a:off x="2065020" y="3825239"/>
                <a:ext cx="45720" cy="45720"/>
              </a:xfrm>
              <a:custGeom>
                <a:avLst/>
                <a:gdLst/>
                <a:ahLst/>
                <a:cxnLst/>
                <a:rect l="l" t="t" r="r" b="b"/>
                <a:pathLst>
                  <a:path w="45719" h="45720">
                    <a:moveTo>
                      <a:pt x="22860" y="0"/>
                    </a:moveTo>
                    <a:lnTo>
                      <a:pt x="13983" y="1803"/>
                    </a:lnTo>
                    <a:lnTo>
                      <a:pt x="6715" y="6715"/>
                    </a:lnTo>
                    <a:lnTo>
                      <a:pt x="1803" y="13983"/>
                    </a:lnTo>
                    <a:lnTo>
                      <a:pt x="0" y="22860"/>
                    </a:lnTo>
                    <a:lnTo>
                      <a:pt x="1803" y="31736"/>
                    </a:lnTo>
                    <a:lnTo>
                      <a:pt x="6715" y="39004"/>
                    </a:lnTo>
                    <a:lnTo>
                      <a:pt x="13983" y="43916"/>
                    </a:lnTo>
                    <a:lnTo>
                      <a:pt x="22860" y="45720"/>
                    </a:lnTo>
                    <a:lnTo>
                      <a:pt x="31736" y="43916"/>
                    </a:lnTo>
                    <a:lnTo>
                      <a:pt x="39004" y="39004"/>
                    </a:lnTo>
                    <a:lnTo>
                      <a:pt x="43916" y="31736"/>
                    </a:lnTo>
                    <a:lnTo>
                      <a:pt x="45719" y="22860"/>
                    </a:lnTo>
                    <a:lnTo>
                      <a:pt x="43916" y="13983"/>
                    </a:lnTo>
                    <a:lnTo>
                      <a:pt x="39004" y="6715"/>
                    </a:lnTo>
                    <a:lnTo>
                      <a:pt x="31736" y="1803"/>
                    </a:lnTo>
                    <a:lnTo>
                      <a:pt x="22860" y="0"/>
                    </a:lnTo>
                    <a:close/>
                  </a:path>
                </a:pathLst>
              </a:custGeom>
              <a:solidFill>
                <a:srgbClr val="6FAC46"/>
              </a:solidFill>
            </p:spPr>
            <p:txBody>
              <a:bodyPr wrap="square" lIns="0" tIns="0" rIns="0" bIns="0" rtlCol="0"/>
              <a:lstStyle/>
              <a:p>
                <a:endParaRPr/>
              </a:p>
            </p:txBody>
          </p:sp>
          <p:sp>
            <p:nvSpPr>
              <p:cNvPr id="22" name="object 22"/>
              <p:cNvSpPr/>
              <p:nvPr/>
            </p:nvSpPr>
            <p:spPr>
              <a:xfrm>
                <a:off x="2065020" y="3825239"/>
                <a:ext cx="45720" cy="45720"/>
              </a:xfrm>
              <a:custGeom>
                <a:avLst/>
                <a:gdLst/>
                <a:ahLst/>
                <a:cxnLst/>
                <a:rect l="l" t="t" r="r" b="b"/>
                <a:pathLst>
                  <a:path w="45719" h="45720">
                    <a:moveTo>
                      <a:pt x="0" y="22860"/>
                    </a:moveTo>
                    <a:lnTo>
                      <a:pt x="1803" y="13983"/>
                    </a:lnTo>
                    <a:lnTo>
                      <a:pt x="6715" y="6715"/>
                    </a:lnTo>
                    <a:lnTo>
                      <a:pt x="13983" y="1803"/>
                    </a:lnTo>
                    <a:lnTo>
                      <a:pt x="22860" y="0"/>
                    </a:lnTo>
                    <a:lnTo>
                      <a:pt x="31736" y="1803"/>
                    </a:lnTo>
                    <a:lnTo>
                      <a:pt x="39004" y="6715"/>
                    </a:lnTo>
                    <a:lnTo>
                      <a:pt x="43916" y="13983"/>
                    </a:lnTo>
                    <a:lnTo>
                      <a:pt x="45719" y="22860"/>
                    </a:lnTo>
                    <a:lnTo>
                      <a:pt x="43916" y="31736"/>
                    </a:lnTo>
                    <a:lnTo>
                      <a:pt x="39004" y="39004"/>
                    </a:lnTo>
                    <a:lnTo>
                      <a:pt x="31736" y="43916"/>
                    </a:lnTo>
                    <a:lnTo>
                      <a:pt x="22860" y="45720"/>
                    </a:lnTo>
                    <a:lnTo>
                      <a:pt x="13983" y="43916"/>
                    </a:lnTo>
                    <a:lnTo>
                      <a:pt x="6715" y="39004"/>
                    </a:lnTo>
                    <a:lnTo>
                      <a:pt x="1803" y="31736"/>
                    </a:lnTo>
                    <a:lnTo>
                      <a:pt x="0" y="22860"/>
                    </a:lnTo>
                    <a:close/>
                  </a:path>
                </a:pathLst>
              </a:custGeom>
              <a:ln w="12700">
                <a:solidFill>
                  <a:srgbClr val="6FAC46"/>
                </a:solidFill>
              </a:ln>
            </p:spPr>
            <p:txBody>
              <a:bodyPr wrap="square" lIns="0" tIns="0" rIns="0" bIns="0" rtlCol="0"/>
              <a:lstStyle/>
              <a:p>
                <a:endParaRPr/>
              </a:p>
            </p:txBody>
          </p:sp>
          <p:sp>
            <p:nvSpPr>
              <p:cNvPr id="23" name="object 23"/>
              <p:cNvSpPr/>
              <p:nvPr/>
            </p:nvSpPr>
            <p:spPr>
              <a:xfrm>
                <a:off x="2500884" y="3925823"/>
                <a:ext cx="45720" cy="45720"/>
              </a:xfrm>
              <a:custGeom>
                <a:avLst/>
                <a:gdLst/>
                <a:ahLst/>
                <a:cxnLst/>
                <a:rect l="l" t="t" r="r" b="b"/>
                <a:pathLst>
                  <a:path w="45719" h="45720">
                    <a:moveTo>
                      <a:pt x="22860" y="0"/>
                    </a:moveTo>
                    <a:lnTo>
                      <a:pt x="13983" y="1803"/>
                    </a:lnTo>
                    <a:lnTo>
                      <a:pt x="6715" y="6715"/>
                    </a:lnTo>
                    <a:lnTo>
                      <a:pt x="1803" y="13983"/>
                    </a:lnTo>
                    <a:lnTo>
                      <a:pt x="0" y="22859"/>
                    </a:lnTo>
                    <a:lnTo>
                      <a:pt x="1803" y="31736"/>
                    </a:lnTo>
                    <a:lnTo>
                      <a:pt x="6715" y="39004"/>
                    </a:lnTo>
                    <a:lnTo>
                      <a:pt x="13983" y="43916"/>
                    </a:lnTo>
                    <a:lnTo>
                      <a:pt x="22860" y="45719"/>
                    </a:lnTo>
                    <a:lnTo>
                      <a:pt x="31736" y="43916"/>
                    </a:lnTo>
                    <a:lnTo>
                      <a:pt x="39004" y="39004"/>
                    </a:lnTo>
                    <a:lnTo>
                      <a:pt x="43916" y="31736"/>
                    </a:lnTo>
                    <a:lnTo>
                      <a:pt x="45720" y="22859"/>
                    </a:lnTo>
                    <a:lnTo>
                      <a:pt x="43916" y="13983"/>
                    </a:lnTo>
                    <a:lnTo>
                      <a:pt x="39004" y="6715"/>
                    </a:lnTo>
                    <a:lnTo>
                      <a:pt x="31736" y="1803"/>
                    </a:lnTo>
                    <a:lnTo>
                      <a:pt x="22860" y="0"/>
                    </a:lnTo>
                    <a:close/>
                  </a:path>
                </a:pathLst>
              </a:custGeom>
              <a:solidFill>
                <a:srgbClr val="6FAC46"/>
              </a:solidFill>
            </p:spPr>
            <p:txBody>
              <a:bodyPr wrap="square" lIns="0" tIns="0" rIns="0" bIns="0" rtlCol="0"/>
              <a:lstStyle/>
              <a:p>
                <a:endParaRPr/>
              </a:p>
            </p:txBody>
          </p:sp>
          <p:sp>
            <p:nvSpPr>
              <p:cNvPr id="24" name="object 24"/>
              <p:cNvSpPr/>
              <p:nvPr/>
            </p:nvSpPr>
            <p:spPr>
              <a:xfrm>
                <a:off x="2500884" y="3925823"/>
                <a:ext cx="45720" cy="45720"/>
              </a:xfrm>
              <a:custGeom>
                <a:avLst/>
                <a:gdLst/>
                <a:ahLst/>
                <a:cxnLst/>
                <a:rect l="l" t="t" r="r" b="b"/>
                <a:pathLst>
                  <a:path w="45719" h="45720">
                    <a:moveTo>
                      <a:pt x="0" y="22859"/>
                    </a:moveTo>
                    <a:lnTo>
                      <a:pt x="1803" y="13983"/>
                    </a:lnTo>
                    <a:lnTo>
                      <a:pt x="6715" y="6715"/>
                    </a:lnTo>
                    <a:lnTo>
                      <a:pt x="13983" y="1803"/>
                    </a:lnTo>
                    <a:lnTo>
                      <a:pt x="22860" y="0"/>
                    </a:lnTo>
                    <a:lnTo>
                      <a:pt x="31736" y="1803"/>
                    </a:lnTo>
                    <a:lnTo>
                      <a:pt x="39004" y="6715"/>
                    </a:lnTo>
                    <a:lnTo>
                      <a:pt x="43916" y="13983"/>
                    </a:lnTo>
                    <a:lnTo>
                      <a:pt x="45720" y="22859"/>
                    </a:lnTo>
                    <a:lnTo>
                      <a:pt x="43916" y="31736"/>
                    </a:lnTo>
                    <a:lnTo>
                      <a:pt x="39004" y="39004"/>
                    </a:lnTo>
                    <a:lnTo>
                      <a:pt x="31736" y="43916"/>
                    </a:lnTo>
                    <a:lnTo>
                      <a:pt x="22860" y="45719"/>
                    </a:lnTo>
                    <a:lnTo>
                      <a:pt x="13983" y="43916"/>
                    </a:lnTo>
                    <a:lnTo>
                      <a:pt x="6715" y="39004"/>
                    </a:lnTo>
                    <a:lnTo>
                      <a:pt x="1803" y="31736"/>
                    </a:lnTo>
                    <a:lnTo>
                      <a:pt x="0" y="22859"/>
                    </a:lnTo>
                    <a:close/>
                  </a:path>
                </a:pathLst>
              </a:custGeom>
              <a:ln w="12700">
                <a:solidFill>
                  <a:srgbClr val="6FAC46"/>
                </a:solidFill>
              </a:ln>
            </p:spPr>
            <p:txBody>
              <a:bodyPr wrap="square" lIns="0" tIns="0" rIns="0" bIns="0" rtlCol="0"/>
              <a:lstStyle/>
              <a:p>
                <a:endParaRPr/>
              </a:p>
            </p:txBody>
          </p:sp>
          <p:sp>
            <p:nvSpPr>
              <p:cNvPr id="25" name="object 25"/>
              <p:cNvSpPr/>
              <p:nvPr/>
            </p:nvSpPr>
            <p:spPr>
              <a:xfrm>
                <a:off x="2276856" y="3537203"/>
                <a:ext cx="45720" cy="45720"/>
              </a:xfrm>
              <a:custGeom>
                <a:avLst/>
                <a:gdLst/>
                <a:ahLst/>
                <a:cxnLst/>
                <a:rect l="l" t="t" r="r" b="b"/>
                <a:pathLst>
                  <a:path w="45719" h="45720">
                    <a:moveTo>
                      <a:pt x="22860" y="0"/>
                    </a:moveTo>
                    <a:lnTo>
                      <a:pt x="13983" y="1803"/>
                    </a:lnTo>
                    <a:lnTo>
                      <a:pt x="6715" y="6715"/>
                    </a:lnTo>
                    <a:lnTo>
                      <a:pt x="1803" y="13983"/>
                    </a:lnTo>
                    <a:lnTo>
                      <a:pt x="0" y="22860"/>
                    </a:lnTo>
                    <a:lnTo>
                      <a:pt x="1803" y="31736"/>
                    </a:lnTo>
                    <a:lnTo>
                      <a:pt x="6715" y="39004"/>
                    </a:lnTo>
                    <a:lnTo>
                      <a:pt x="13983" y="43916"/>
                    </a:lnTo>
                    <a:lnTo>
                      <a:pt x="22860" y="45720"/>
                    </a:lnTo>
                    <a:lnTo>
                      <a:pt x="31736" y="43916"/>
                    </a:lnTo>
                    <a:lnTo>
                      <a:pt x="39004" y="39004"/>
                    </a:lnTo>
                    <a:lnTo>
                      <a:pt x="43916" y="31736"/>
                    </a:lnTo>
                    <a:lnTo>
                      <a:pt x="45719" y="22860"/>
                    </a:lnTo>
                    <a:lnTo>
                      <a:pt x="43916" y="13983"/>
                    </a:lnTo>
                    <a:lnTo>
                      <a:pt x="39004" y="6715"/>
                    </a:lnTo>
                    <a:lnTo>
                      <a:pt x="31736" y="1803"/>
                    </a:lnTo>
                    <a:lnTo>
                      <a:pt x="22860" y="0"/>
                    </a:lnTo>
                    <a:close/>
                  </a:path>
                </a:pathLst>
              </a:custGeom>
              <a:solidFill>
                <a:srgbClr val="6FAC46"/>
              </a:solidFill>
            </p:spPr>
            <p:txBody>
              <a:bodyPr wrap="square" lIns="0" tIns="0" rIns="0" bIns="0" rtlCol="0"/>
              <a:lstStyle/>
              <a:p>
                <a:endParaRPr/>
              </a:p>
            </p:txBody>
          </p:sp>
          <p:sp>
            <p:nvSpPr>
              <p:cNvPr id="26" name="object 26"/>
              <p:cNvSpPr/>
              <p:nvPr/>
            </p:nvSpPr>
            <p:spPr>
              <a:xfrm>
                <a:off x="2276856" y="3537203"/>
                <a:ext cx="45720" cy="45720"/>
              </a:xfrm>
              <a:custGeom>
                <a:avLst/>
                <a:gdLst/>
                <a:ahLst/>
                <a:cxnLst/>
                <a:rect l="l" t="t" r="r" b="b"/>
                <a:pathLst>
                  <a:path w="45719" h="45720">
                    <a:moveTo>
                      <a:pt x="0" y="22860"/>
                    </a:moveTo>
                    <a:lnTo>
                      <a:pt x="1803" y="13983"/>
                    </a:lnTo>
                    <a:lnTo>
                      <a:pt x="6715" y="6715"/>
                    </a:lnTo>
                    <a:lnTo>
                      <a:pt x="13983" y="1803"/>
                    </a:lnTo>
                    <a:lnTo>
                      <a:pt x="22860" y="0"/>
                    </a:lnTo>
                    <a:lnTo>
                      <a:pt x="31736" y="1803"/>
                    </a:lnTo>
                    <a:lnTo>
                      <a:pt x="39004" y="6715"/>
                    </a:lnTo>
                    <a:lnTo>
                      <a:pt x="43916" y="13983"/>
                    </a:lnTo>
                    <a:lnTo>
                      <a:pt x="45719" y="22860"/>
                    </a:lnTo>
                    <a:lnTo>
                      <a:pt x="43916" y="31736"/>
                    </a:lnTo>
                    <a:lnTo>
                      <a:pt x="39004" y="39004"/>
                    </a:lnTo>
                    <a:lnTo>
                      <a:pt x="31736" y="43916"/>
                    </a:lnTo>
                    <a:lnTo>
                      <a:pt x="22860" y="45720"/>
                    </a:lnTo>
                    <a:lnTo>
                      <a:pt x="13983" y="43916"/>
                    </a:lnTo>
                    <a:lnTo>
                      <a:pt x="6715" y="39004"/>
                    </a:lnTo>
                    <a:lnTo>
                      <a:pt x="1803" y="31736"/>
                    </a:lnTo>
                    <a:lnTo>
                      <a:pt x="0" y="22860"/>
                    </a:lnTo>
                    <a:close/>
                  </a:path>
                </a:pathLst>
              </a:custGeom>
              <a:ln w="12700">
                <a:solidFill>
                  <a:srgbClr val="6FAC46"/>
                </a:solidFill>
              </a:ln>
            </p:spPr>
            <p:txBody>
              <a:bodyPr wrap="square" lIns="0" tIns="0" rIns="0" bIns="0" rtlCol="0"/>
              <a:lstStyle/>
              <a:p>
                <a:endParaRPr/>
              </a:p>
            </p:txBody>
          </p:sp>
          <p:sp>
            <p:nvSpPr>
              <p:cNvPr id="27" name="object 27"/>
              <p:cNvSpPr/>
              <p:nvPr/>
            </p:nvSpPr>
            <p:spPr>
              <a:xfrm>
                <a:off x="2179320" y="4125467"/>
                <a:ext cx="45720" cy="45720"/>
              </a:xfrm>
              <a:custGeom>
                <a:avLst/>
                <a:gdLst/>
                <a:ahLst/>
                <a:cxnLst/>
                <a:rect l="l" t="t" r="r" b="b"/>
                <a:pathLst>
                  <a:path w="45719" h="45720">
                    <a:moveTo>
                      <a:pt x="22860" y="0"/>
                    </a:moveTo>
                    <a:lnTo>
                      <a:pt x="13983" y="1803"/>
                    </a:lnTo>
                    <a:lnTo>
                      <a:pt x="6715" y="6715"/>
                    </a:lnTo>
                    <a:lnTo>
                      <a:pt x="1803" y="13983"/>
                    </a:lnTo>
                    <a:lnTo>
                      <a:pt x="0" y="22859"/>
                    </a:lnTo>
                    <a:lnTo>
                      <a:pt x="1803" y="31736"/>
                    </a:lnTo>
                    <a:lnTo>
                      <a:pt x="6715" y="39004"/>
                    </a:lnTo>
                    <a:lnTo>
                      <a:pt x="13983" y="43916"/>
                    </a:lnTo>
                    <a:lnTo>
                      <a:pt x="22860" y="45719"/>
                    </a:lnTo>
                    <a:lnTo>
                      <a:pt x="31736" y="43916"/>
                    </a:lnTo>
                    <a:lnTo>
                      <a:pt x="39004" y="39004"/>
                    </a:lnTo>
                    <a:lnTo>
                      <a:pt x="43916" y="31736"/>
                    </a:lnTo>
                    <a:lnTo>
                      <a:pt x="45719" y="22859"/>
                    </a:lnTo>
                    <a:lnTo>
                      <a:pt x="43916" y="13983"/>
                    </a:lnTo>
                    <a:lnTo>
                      <a:pt x="39004" y="6715"/>
                    </a:lnTo>
                    <a:lnTo>
                      <a:pt x="31736" y="1803"/>
                    </a:lnTo>
                    <a:lnTo>
                      <a:pt x="22860" y="0"/>
                    </a:lnTo>
                    <a:close/>
                  </a:path>
                </a:pathLst>
              </a:custGeom>
              <a:solidFill>
                <a:srgbClr val="6FAC46"/>
              </a:solidFill>
            </p:spPr>
            <p:txBody>
              <a:bodyPr wrap="square" lIns="0" tIns="0" rIns="0" bIns="0" rtlCol="0"/>
              <a:lstStyle/>
              <a:p>
                <a:endParaRPr/>
              </a:p>
            </p:txBody>
          </p:sp>
          <p:sp>
            <p:nvSpPr>
              <p:cNvPr id="28" name="object 28"/>
              <p:cNvSpPr/>
              <p:nvPr/>
            </p:nvSpPr>
            <p:spPr>
              <a:xfrm>
                <a:off x="2179320" y="4125467"/>
                <a:ext cx="45720" cy="45720"/>
              </a:xfrm>
              <a:custGeom>
                <a:avLst/>
                <a:gdLst/>
                <a:ahLst/>
                <a:cxnLst/>
                <a:rect l="l" t="t" r="r" b="b"/>
                <a:pathLst>
                  <a:path w="45719" h="45720">
                    <a:moveTo>
                      <a:pt x="0" y="22859"/>
                    </a:moveTo>
                    <a:lnTo>
                      <a:pt x="1803" y="13983"/>
                    </a:lnTo>
                    <a:lnTo>
                      <a:pt x="6715" y="6715"/>
                    </a:lnTo>
                    <a:lnTo>
                      <a:pt x="13983" y="1803"/>
                    </a:lnTo>
                    <a:lnTo>
                      <a:pt x="22860" y="0"/>
                    </a:lnTo>
                    <a:lnTo>
                      <a:pt x="31736" y="1803"/>
                    </a:lnTo>
                    <a:lnTo>
                      <a:pt x="39004" y="6715"/>
                    </a:lnTo>
                    <a:lnTo>
                      <a:pt x="43916" y="13983"/>
                    </a:lnTo>
                    <a:lnTo>
                      <a:pt x="45719" y="22859"/>
                    </a:lnTo>
                    <a:lnTo>
                      <a:pt x="43916" y="31736"/>
                    </a:lnTo>
                    <a:lnTo>
                      <a:pt x="39004" y="39004"/>
                    </a:lnTo>
                    <a:lnTo>
                      <a:pt x="31736" y="43916"/>
                    </a:lnTo>
                    <a:lnTo>
                      <a:pt x="22860" y="45719"/>
                    </a:lnTo>
                    <a:lnTo>
                      <a:pt x="13983" y="43916"/>
                    </a:lnTo>
                    <a:lnTo>
                      <a:pt x="6715" y="39004"/>
                    </a:lnTo>
                    <a:lnTo>
                      <a:pt x="1803" y="31736"/>
                    </a:lnTo>
                    <a:lnTo>
                      <a:pt x="0" y="22859"/>
                    </a:lnTo>
                    <a:close/>
                  </a:path>
                </a:pathLst>
              </a:custGeom>
              <a:ln w="12700">
                <a:solidFill>
                  <a:srgbClr val="6FAC46"/>
                </a:solidFill>
              </a:ln>
            </p:spPr>
            <p:txBody>
              <a:bodyPr wrap="square" lIns="0" tIns="0" rIns="0" bIns="0" rtlCol="0"/>
              <a:lstStyle/>
              <a:p>
                <a:endParaRPr/>
              </a:p>
            </p:txBody>
          </p:sp>
          <p:sp>
            <p:nvSpPr>
              <p:cNvPr id="29" name="object 29"/>
              <p:cNvSpPr/>
              <p:nvPr/>
            </p:nvSpPr>
            <p:spPr>
              <a:xfrm>
                <a:off x="1243584" y="4297679"/>
                <a:ext cx="45720" cy="45720"/>
              </a:xfrm>
              <a:custGeom>
                <a:avLst/>
                <a:gdLst/>
                <a:ahLst/>
                <a:cxnLst/>
                <a:rect l="l" t="t" r="r" b="b"/>
                <a:pathLst>
                  <a:path w="45719" h="45720">
                    <a:moveTo>
                      <a:pt x="22859" y="0"/>
                    </a:moveTo>
                    <a:lnTo>
                      <a:pt x="13962" y="1803"/>
                    </a:lnTo>
                    <a:lnTo>
                      <a:pt x="6696" y="6715"/>
                    </a:lnTo>
                    <a:lnTo>
                      <a:pt x="1796" y="13983"/>
                    </a:lnTo>
                    <a:lnTo>
                      <a:pt x="0" y="22860"/>
                    </a:lnTo>
                    <a:lnTo>
                      <a:pt x="1796" y="31736"/>
                    </a:lnTo>
                    <a:lnTo>
                      <a:pt x="6696" y="39004"/>
                    </a:lnTo>
                    <a:lnTo>
                      <a:pt x="13962" y="43916"/>
                    </a:lnTo>
                    <a:lnTo>
                      <a:pt x="22859" y="45720"/>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6FAC46"/>
              </a:solidFill>
            </p:spPr>
            <p:txBody>
              <a:bodyPr wrap="square" lIns="0" tIns="0" rIns="0" bIns="0" rtlCol="0"/>
              <a:lstStyle/>
              <a:p>
                <a:endParaRPr/>
              </a:p>
            </p:txBody>
          </p:sp>
          <p:sp>
            <p:nvSpPr>
              <p:cNvPr id="30" name="object 30"/>
              <p:cNvSpPr/>
              <p:nvPr/>
            </p:nvSpPr>
            <p:spPr>
              <a:xfrm>
                <a:off x="1243584" y="4297679"/>
                <a:ext cx="45720" cy="45720"/>
              </a:xfrm>
              <a:custGeom>
                <a:avLst/>
                <a:gdLst/>
                <a:ahLst/>
                <a:cxnLst/>
                <a:rect l="l" t="t" r="r" b="b"/>
                <a:pathLst>
                  <a:path w="45719" h="45720">
                    <a:moveTo>
                      <a:pt x="0" y="22860"/>
                    </a:moveTo>
                    <a:lnTo>
                      <a:pt x="1796" y="13983"/>
                    </a:lnTo>
                    <a:lnTo>
                      <a:pt x="6696" y="6715"/>
                    </a:lnTo>
                    <a:lnTo>
                      <a:pt x="13962" y="1803"/>
                    </a:lnTo>
                    <a:lnTo>
                      <a:pt x="22859" y="0"/>
                    </a:lnTo>
                    <a:lnTo>
                      <a:pt x="31736" y="1803"/>
                    </a:lnTo>
                    <a:lnTo>
                      <a:pt x="39004" y="6715"/>
                    </a:lnTo>
                    <a:lnTo>
                      <a:pt x="43916" y="13983"/>
                    </a:lnTo>
                    <a:lnTo>
                      <a:pt x="45719" y="22860"/>
                    </a:lnTo>
                    <a:lnTo>
                      <a:pt x="43916" y="31736"/>
                    </a:lnTo>
                    <a:lnTo>
                      <a:pt x="39004" y="39004"/>
                    </a:lnTo>
                    <a:lnTo>
                      <a:pt x="31736" y="43916"/>
                    </a:lnTo>
                    <a:lnTo>
                      <a:pt x="22859" y="45720"/>
                    </a:lnTo>
                    <a:lnTo>
                      <a:pt x="13962" y="43916"/>
                    </a:lnTo>
                    <a:lnTo>
                      <a:pt x="6696" y="39004"/>
                    </a:lnTo>
                    <a:lnTo>
                      <a:pt x="1796" y="31736"/>
                    </a:lnTo>
                    <a:lnTo>
                      <a:pt x="0" y="22860"/>
                    </a:lnTo>
                    <a:close/>
                  </a:path>
                </a:pathLst>
              </a:custGeom>
              <a:ln w="12700">
                <a:solidFill>
                  <a:srgbClr val="6FAC46"/>
                </a:solidFill>
              </a:ln>
            </p:spPr>
            <p:txBody>
              <a:bodyPr wrap="square" lIns="0" tIns="0" rIns="0" bIns="0" rtlCol="0"/>
              <a:lstStyle/>
              <a:p>
                <a:endParaRPr/>
              </a:p>
            </p:txBody>
          </p:sp>
          <p:sp>
            <p:nvSpPr>
              <p:cNvPr id="31" name="object 31"/>
              <p:cNvSpPr/>
              <p:nvPr/>
            </p:nvSpPr>
            <p:spPr>
              <a:xfrm>
                <a:off x="1632204" y="2261615"/>
                <a:ext cx="45720" cy="45720"/>
              </a:xfrm>
              <a:custGeom>
                <a:avLst/>
                <a:gdLst/>
                <a:ahLst/>
                <a:cxnLst/>
                <a:rect l="l" t="t" r="r" b="b"/>
                <a:pathLst>
                  <a:path w="45719" h="45719">
                    <a:moveTo>
                      <a:pt x="22859" y="0"/>
                    </a:moveTo>
                    <a:lnTo>
                      <a:pt x="13983" y="1803"/>
                    </a:lnTo>
                    <a:lnTo>
                      <a:pt x="6715" y="6715"/>
                    </a:lnTo>
                    <a:lnTo>
                      <a:pt x="1803" y="13983"/>
                    </a:lnTo>
                    <a:lnTo>
                      <a:pt x="0" y="22860"/>
                    </a:lnTo>
                    <a:lnTo>
                      <a:pt x="1803" y="31736"/>
                    </a:lnTo>
                    <a:lnTo>
                      <a:pt x="6715" y="39004"/>
                    </a:lnTo>
                    <a:lnTo>
                      <a:pt x="13983" y="43916"/>
                    </a:lnTo>
                    <a:lnTo>
                      <a:pt x="22859" y="45720"/>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EC7C30"/>
              </a:solidFill>
            </p:spPr>
            <p:txBody>
              <a:bodyPr wrap="square" lIns="0" tIns="0" rIns="0" bIns="0" rtlCol="0"/>
              <a:lstStyle/>
              <a:p>
                <a:endParaRPr/>
              </a:p>
            </p:txBody>
          </p:sp>
          <p:sp>
            <p:nvSpPr>
              <p:cNvPr id="32" name="object 32"/>
              <p:cNvSpPr/>
              <p:nvPr/>
            </p:nvSpPr>
            <p:spPr>
              <a:xfrm>
                <a:off x="1632204" y="2261615"/>
                <a:ext cx="45720" cy="45720"/>
              </a:xfrm>
              <a:custGeom>
                <a:avLst/>
                <a:gdLst/>
                <a:ahLst/>
                <a:cxnLst/>
                <a:rect l="l" t="t" r="r" b="b"/>
                <a:pathLst>
                  <a:path w="45719" h="45719">
                    <a:moveTo>
                      <a:pt x="0" y="22860"/>
                    </a:moveTo>
                    <a:lnTo>
                      <a:pt x="1803" y="13983"/>
                    </a:lnTo>
                    <a:lnTo>
                      <a:pt x="6715" y="6715"/>
                    </a:lnTo>
                    <a:lnTo>
                      <a:pt x="13983" y="1803"/>
                    </a:lnTo>
                    <a:lnTo>
                      <a:pt x="22859" y="0"/>
                    </a:lnTo>
                    <a:lnTo>
                      <a:pt x="31736" y="1803"/>
                    </a:lnTo>
                    <a:lnTo>
                      <a:pt x="39004" y="6715"/>
                    </a:lnTo>
                    <a:lnTo>
                      <a:pt x="43916" y="13983"/>
                    </a:lnTo>
                    <a:lnTo>
                      <a:pt x="45719" y="22860"/>
                    </a:lnTo>
                    <a:lnTo>
                      <a:pt x="43916" y="31736"/>
                    </a:lnTo>
                    <a:lnTo>
                      <a:pt x="39004" y="39004"/>
                    </a:lnTo>
                    <a:lnTo>
                      <a:pt x="31736" y="43916"/>
                    </a:lnTo>
                    <a:lnTo>
                      <a:pt x="22859" y="45720"/>
                    </a:lnTo>
                    <a:lnTo>
                      <a:pt x="13983" y="43916"/>
                    </a:lnTo>
                    <a:lnTo>
                      <a:pt x="6715" y="39004"/>
                    </a:lnTo>
                    <a:lnTo>
                      <a:pt x="1803" y="31736"/>
                    </a:lnTo>
                    <a:lnTo>
                      <a:pt x="0" y="22860"/>
                    </a:lnTo>
                    <a:close/>
                  </a:path>
                </a:pathLst>
              </a:custGeom>
              <a:ln w="12700">
                <a:solidFill>
                  <a:srgbClr val="EC7C30"/>
                </a:solidFill>
              </a:ln>
            </p:spPr>
            <p:txBody>
              <a:bodyPr wrap="square" lIns="0" tIns="0" rIns="0" bIns="0" rtlCol="0"/>
              <a:lstStyle/>
              <a:p>
                <a:endParaRPr/>
              </a:p>
            </p:txBody>
          </p:sp>
          <p:sp>
            <p:nvSpPr>
              <p:cNvPr id="33" name="object 33"/>
              <p:cNvSpPr/>
              <p:nvPr/>
            </p:nvSpPr>
            <p:spPr>
              <a:xfrm>
                <a:off x="1959863" y="2595371"/>
                <a:ext cx="45720" cy="45720"/>
              </a:xfrm>
              <a:custGeom>
                <a:avLst/>
                <a:gdLst/>
                <a:ahLst/>
                <a:cxnLst/>
                <a:rect l="l" t="t" r="r" b="b"/>
                <a:pathLst>
                  <a:path w="45719" h="45719">
                    <a:moveTo>
                      <a:pt x="22860" y="0"/>
                    </a:moveTo>
                    <a:lnTo>
                      <a:pt x="13983" y="1803"/>
                    </a:lnTo>
                    <a:lnTo>
                      <a:pt x="6715" y="6715"/>
                    </a:lnTo>
                    <a:lnTo>
                      <a:pt x="1803" y="13983"/>
                    </a:lnTo>
                    <a:lnTo>
                      <a:pt x="0" y="22860"/>
                    </a:lnTo>
                    <a:lnTo>
                      <a:pt x="1803" y="31736"/>
                    </a:lnTo>
                    <a:lnTo>
                      <a:pt x="6715" y="39004"/>
                    </a:lnTo>
                    <a:lnTo>
                      <a:pt x="13983" y="43916"/>
                    </a:lnTo>
                    <a:lnTo>
                      <a:pt x="22860" y="45719"/>
                    </a:lnTo>
                    <a:lnTo>
                      <a:pt x="31736" y="43916"/>
                    </a:lnTo>
                    <a:lnTo>
                      <a:pt x="39004" y="39004"/>
                    </a:lnTo>
                    <a:lnTo>
                      <a:pt x="43916" y="31736"/>
                    </a:lnTo>
                    <a:lnTo>
                      <a:pt x="45719" y="22860"/>
                    </a:lnTo>
                    <a:lnTo>
                      <a:pt x="43916" y="13983"/>
                    </a:lnTo>
                    <a:lnTo>
                      <a:pt x="39004" y="6715"/>
                    </a:lnTo>
                    <a:lnTo>
                      <a:pt x="31736" y="1803"/>
                    </a:lnTo>
                    <a:lnTo>
                      <a:pt x="22860" y="0"/>
                    </a:lnTo>
                    <a:close/>
                  </a:path>
                </a:pathLst>
              </a:custGeom>
              <a:solidFill>
                <a:srgbClr val="EC7C30"/>
              </a:solidFill>
            </p:spPr>
            <p:txBody>
              <a:bodyPr wrap="square" lIns="0" tIns="0" rIns="0" bIns="0" rtlCol="0"/>
              <a:lstStyle/>
              <a:p>
                <a:endParaRPr/>
              </a:p>
            </p:txBody>
          </p:sp>
          <p:sp>
            <p:nvSpPr>
              <p:cNvPr id="34" name="object 34"/>
              <p:cNvSpPr/>
              <p:nvPr/>
            </p:nvSpPr>
            <p:spPr>
              <a:xfrm>
                <a:off x="1959863" y="2595371"/>
                <a:ext cx="45720" cy="45720"/>
              </a:xfrm>
              <a:custGeom>
                <a:avLst/>
                <a:gdLst/>
                <a:ahLst/>
                <a:cxnLst/>
                <a:rect l="l" t="t" r="r" b="b"/>
                <a:pathLst>
                  <a:path w="45719" h="45719">
                    <a:moveTo>
                      <a:pt x="0" y="22860"/>
                    </a:moveTo>
                    <a:lnTo>
                      <a:pt x="1803" y="13983"/>
                    </a:lnTo>
                    <a:lnTo>
                      <a:pt x="6715" y="6715"/>
                    </a:lnTo>
                    <a:lnTo>
                      <a:pt x="13983" y="1803"/>
                    </a:lnTo>
                    <a:lnTo>
                      <a:pt x="22860" y="0"/>
                    </a:lnTo>
                    <a:lnTo>
                      <a:pt x="31736" y="1803"/>
                    </a:lnTo>
                    <a:lnTo>
                      <a:pt x="39004" y="6715"/>
                    </a:lnTo>
                    <a:lnTo>
                      <a:pt x="43916" y="13983"/>
                    </a:lnTo>
                    <a:lnTo>
                      <a:pt x="45719" y="22860"/>
                    </a:lnTo>
                    <a:lnTo>
                      <a:pt x="43916" y="31736"/>
                    </a:lnTo>
                    <a:lnTo>
                      <a:pt x="39004" y="39004"/>
                    </a:lnTo>
                    <a:lnTo>
                      <a:pt x="31736" y="43916"/>
                    </a:lnTo>
                    <a:lnTo>
                      <a:pt x="22860" y="45719"/>
                    </a:lnTo>
                    <a:lnTo>
                      <a:pt x="13983" y="43916"/>
                    </a:lnTo>
                    <a:lnTo>
                      <a:pt x="6715" y="39004"/>
                    </a:lnTo>
                    <a:lnTo>
                      <a:pt x="1803" y="31736"/>
                    </a:lnTo>
                    <a:lnTo>
                      <a:pt x="0" y="22860"/>
                    </a:lnTo>
                    <a:close/>
                  </a:path>
                </a:pathLst>
              </a:custGeom>
              <a:ln w="12700">
                <a:solidFill>
                  <a:srgbClr val="EC7C30"/>
                </a:solidFill>
              </a:ln>
            </p:spPr>
            <p:txBody>
              <a:bodyPr wrap="square" lIns="0" tIns="0" rIns="0" bIns="0" rtlCol="0"/>
              <a:lstStyle/>
              <a:p>
                <a:endParaRPr/>
              </a:p>
            </p:txBody>
          </p:sp>
          <p:sp>
            <p:nvSpPr>
              <p:cNvPr id="35" name="object 35"/>
              <p:cNvSpPr/>
              <p:nvPr/>
            </p:nvSpPr>
            <p:spPr>
              <a:xfrm>
                <a:off x="2634996" y="2424683"/>
                <a:ext cx="45720" cy="45720"/>
              </a:xfrm>
              <a:custGeom>
                <a:avLst/>
                <a:gdLst/>
                <a:ahLst/>
                <a:cxnLst/>
                <a:rect l="l" t="t" r="r" b="b"/>
                <a:pathLst>
                  <a:path w="45719" h="45719">
                    <a:moveTo>
                      <a:pt x="22860" y="0"/>
                    </a:moveTo>
                    <a:lnTo>
                      <a:pt x="13983" y="1803"/>
                    </a:lnTo>
                    <a:lnTo>
                      <a:pt x="6715" y="6715"/>
                    </a:lnTo>
                    <a:lnTo>
                      <a:pt x="1803" y="13983"/>
                    </a:lnTo>
                    <a:lnTo>
                      <a:pt x="0" y="22860"/>
                    </a:lnTo>
                    <a:lnTo>
                      <a:pt x="1803" y="31736"/>
                    </a:lnTo>
                    <a:lnTo>
                      <a:pt x="6715" y="39004"/>
                    </a:lnTo>
                    <a:lnTo>
                      <a:pt x="13983" y="43916"/>
                    </a:lnTo>
                    <a:lnTo>
                      <a:pt x="22860" y="45719"/>
                    </a:lnTo>
                    <a:lnTo>
                      <a:pt x="31736" y="43916"/>
                    </a:lnTo>
                    <a:lnTo>
                      <a:pt x="39004" y="39004"/>
                    </a:lnTo>
                    <a:lnTo>
                      <a:pt x="43916" y="31736"/>
                    </a:lnTo>
                    <a:lnTo>
                      <a:pt x="45720" y="22860"/>
                    </a:lnTo>
                    <a:lnTo>
                      <a:pt x="43916" y="13983"/>
                    </a:lnTo>
                    <a:lnTo>
                      <a:pt x="39004" y="6715"/>
                    </a:lnTo>
                    <a:lnTo>
                      <a:pt x="31736" y="1803"/>
                    </a:lnTo>
                    <a:lnTo>
                      <a:pt x="22860" y="0"/>
                    </a:lnTo>
                    <a:close/>
                  </a:path>
                </a:pathLst>
              </a:custGeom>
              <a:solidFill>
                <a:srgbClr val="EC7C30"/>
              </a:solidFill>
            </p:spPr>
            <p:txBody>
              <a:bodyPr wrap="square" lIns="0" tIns="0" rIns="0" bIns="0" rtlCol="0"/>
              <a:lstStyle/>
              <a:p>
                <a:endParaRPr/>
              </a:p>
            </p:txBody>
          </p:sp>
          <p:sp>
            <p:nvSpPr>
              <p:cNvPr id="36" name="object 36"/>
              <p:cNvSpPr/>
              <p:nvPr/>
            </p:nvSpPr>
            <p:spPr>
              <a:xfrm>
                <a:off x="2634996" y="2424683"/>
                <a:ext cx="45720" cy="45720"/>
              </a:xfrm>
              <a:custGeom>
                <a:avLst/>
                <a:gdLst/>
                <a:ahLst/>
                <a:cxnLst/>
                <a:rect l="l" t="t" r="r" b="b"/>
                <a:pathLst>
                  <a:path w="45719" h="45719">
                    <a:moveTo>
                      <a:pt x="0" y="22860"/>
                    </a:moveTo>
                    <a:lnTo>
                      <a:pt x="1803" y="13983"/>
                    </a:lnTo>
                    <a:lnTo>
                      <a:pt x="6715" y="6715"/>
                    </a:lnTo>
                    <a:lnTo>
                      <a:pt x="13983" y="1803"/>
                    </a:lnTo>
                    <a:lnTo>
                      <a:pt x="22860" y="0"/>
                    </a:lnTo>
                    <a:lnTo>
                      <a:pt x="31736" y="1803"/>
                    </a:lnTo>
                    <a:lnTo>
                      <a:pt x="39004" y="6715"/>
                    </a:lnTo>
                    <a:lnTo>
                      <a:pt x="43916" y="13983"/>
                    </a:lnTo>
                    <a:lnTo>
                      <a:pt x="45720" y="22860"/>
                    </a:lnTo>
                    <a:lnTo>
                      <a:pt x="43916" y="31736"/>
                    </a:lnTo>
                    <a:lnTo>
                      <a:pt x="39004" y="39004"/>
                    </a:lnTo>
                    <a:lnTo>
                      <a:pt x="31736" y="43916"/>
                    </a:lnTo>
                    <a:lnTo>
                      <a:pt x="22860" y="45719"/>
                    </a:lnTo>
                    <a:lnTo>
                      <a:pt x="13983" y="43916"/>
                    </a:lnTo>
                    <a:lnTo>
                      <a:pt x="6715" y="39004"/>
                    </a:lnTo>
                    <a:lnTo>
                      <a:pt x="1803" y="31736"/>
                    </a:lnTo>
                    <a:lnTo>
                      <a:pt x="0" y="22860"/>
                    </a:lnTo>
                    <a:close/>
                  </a:path>
                </a:pathLst>
              </a:custGeom>
              <a:ln w="12700">
                <a:solidFill>
                  <a:srgbClr val="EC7C30"/>
                </a:solidFill>
              </a:ln>
            </p:spPr>
            <p:txBody>
              <a:bodyPr wrap="square" lIns="0" tIns="0" rIns="0" bIns="0" rtlCol="0"/>
              <a:lstStyle/>
              <a:p>
                <a:endParaRPr/>
              </a:p>
            </p:txBody>
          </p:sp>
          <p:sp>
            <p:nvSpPr>
              <p:cNvPr id="37" name="object 37"/>
              <p:cNvSpPr/>
              <p:nvPr/>
            </p:nvSpPr>
            <p:spPr>
              <a:xfrm>
                <a:off x="2171700" y="2307335"/>
                <a:ext cx="45720" cy="45720"/>
              </a:xfrm>
              <a:custGeom>
                <a:avLst/>
                <a:gdLst/>
                <a:ahLst/>
                <a:cxnLst/>
                <a:rect l="l" t="t" r="r" b="b"/>
                <a:pathLst>
                  <a:path w="45719" h="45719">
                    <a:moveTo>
                      <a:pt x="22860" y="0"/>
                    </a:moveTo>
                    <a:lnTo>
                      <a:pt x="13983" y="1803"/>
                    </a:lnTo>
                    <a:lnTo>
                      <a:pt x="6715" y="6715"/>
                    </a:lnTo>
                    <a:lnTo>
                      <a:pt x="1803" y="13983"/>
                    </a:lnTo>
                    <a:lnTo>
                      <a:pt x="0" y="22860"/>
                    </a:lnTo>
                    <a:lnTo>
                      <a:pt x="1803" y="31736"/>
                    </a:lnTo>
                    <a:lnTo>
                      <a:pt x="6715" y="39004"/>
                    </a:lnTo>
                    <a:lnTo>
                      <a:pt x="13983" y="43916"/>
                    </a:lnTo>
                    <a:lnTo>
                      <a:pt x="22860" y="45719"/>
                    </a:lnTo>
                    <a:lnTo>
                      <a:pt x="31736" y="43916"/>
                    </a:lnTo>
                    <a:lnTo>
                      <a:pt x="39004" y="39004"/>
                    </a:lnTo>
                    <a:lnTo>
                      <a:pt x="43916" y="31736"/>
                    </a:lnTo>
                    <a:lnTo>
                      <a:pt x="45719" y="22860"/>
                    </a:lnTo>
                    <a:lnTo>
                      <a:pt x="43916" y="13983"/>
                    </a:lnTo>
                    <a:lnTo>
                      <a:pt x="39004" y="6715"/>
                    </a:lnTo>
                    <a:lnTo>
                      <a:pt x="31736" y="1803"/>
                    </a:lnTo>
                    <a:lnTo>
                      <a:pt x="22860" y="0"/>
                    </a:lnTo>
                    <a:close/>
                  </a:path>
                </a:pathLst>
              </a:custGeom>
              <a:solidFill>
                <a:srgbClr val="EC7C30"/>
              </a:solidFill>
            </p:spPr>
            <p:txBody>
              <a:bodyPr wrap="square" lIns="0" tIns="0" rIns="0" bIns="0" rtlCol="0"/>
              <a:lstStyle/>
              <a:p>
                <a:endParaRPr/>
              </a:p>
            </p:txBody>
          </p:sp>
          <p:sp>
            <p:nvSpPr>
              <p:cNvPr id="38" name="object 38"/>
              <p:cNvSpPr/>
              <p:nvPr/>
            </p:nvSpPr>
            <p:spPr>
              <a:xfrm>
                <a:off x="2171700" y="2307335"/>
                <a:ext cx="45720" cy="45720"/>
              </a:xfrm>
              <a:custGeom>
                <a:avLst/>
                <a:gdLst/>
                <a:ahLst/>
                <a:cxnLst/>
                <a:rect l="l" t="t" r="r" b="b"/>
                <a:pathLst>
                  <a:path w="45719" h="45719">
                    <a:moveTo>
                      <a:pt x="0" y="22860"/>
                    </a:moveTo>
                    <a:lnTo>
                      <a:pt x="1803" y="13983"/>
                    </a:lnTo>
                    <a:lnTo>
                      <a:pt x="6715" y="6715"/>
                    </a:lnTo>
                    <a:lnTo>
                      <a:pt x="13983" y="1803"/>
                    </a:lnTo>
                    <a:lnTo>
                      <a:pt x="22860" y="0"/>
                    </a:lnTo>
                    <a:lnTo>
                      <a:pt x="31736" y="1803"/>
                    </a:lnTo>
                    <a:lnTo>
                      <a:pt x="39004" y="6715"/>
                    </a:lnTo>
                    <a:lnTo>
                      <a:pt x="43916" y="13983"/>
                    </a:lnTo>
                    <a:lnTo>
                      <a:pt x="45719" y="22860"/>
                    </a:lnTo>
                    <a:lnTo>
                      <a:pt x="43916" y="31736"/>
                    </a:lnTo>
                    <a:lnTo>
                      <a:pt x="39004" y="39004"/>
                    </a:lnTo>
                    <a:lnTo>
                      <a:pt x="31736" y="43916"/>
                    </a:lnTo>
                    <a:lnTo>
                      <a:pt x="22860" y="45719"/>
                    </a:lnTo>
                    <a:lnTo>
                      <a:pt x="13983" y="43916"/>
                    </a:lnTo>
                    <a:lnTo>
                      <a:pt x="6715" y="39004"/>
                    </a:lnTo>
                    <a:lnTo>
                      <a:pt x="1803" y="31736"/>
                    </a:lnTo>
                    <a:lnTo>
                      <a:pt x="0" y="22860"/>
                    </a:lnTo>
                    <a:close/>
                  </a:path>
                </a:pathLst>
              </a:custGeom>
              <a:ln w="12700">
                <a:solidFill>
                  <a:srgbClr val="EC7C30"/>
                </a:solidFill>
              </a:ln>
            </p:spPr>
            <p:txBody>
              <a:bodyPr wrap="square" lIns="0" tIns="0" rIns="0" bIns="0" rtlCol="0"/>
              <a:lstStyle/>
              <a:p>
                <a:endParaRPr/>
              </a:p>
            </p:txBody>
          </p:sp>
          <p:sp>
            <p:nvSpPr>
              <p:cNvPr id="39" name="object 39"/>
              <p:cNvSpPr/>
              <p:nvPr/>
            </p:nvSpPr>
            <p:spPr>
              <a:xfrm>
                <a:off x="2721863" y="2974847"/>
                <a:ext cx="45720" cy="45720"/>
              </a:xfrm>
              <a:custGeom>
                <a:avLst/>
                <a:gdLst/>
                <a:ahLst/>
                <a:cxnLst/>
                <a:rect l="l" t="t" r="r" b="b"/>
                <a:pathLst>
                  <a:path w="45719" h="45719">
                    <a:moveTo>
                      <a:pt x="22860" y="0"/>
                    </a:moveTo>
                    <a:lnTo>
                      <a:pt x="13983" y="1803"/>
                    </a:lnTo>
                    <a:lnTo>
                      <a:pt x="6715" y="6715"/>
                    </a:lnTo>
                    <a:lnTo>
                      <a:pt x="1803" y="13983"/>
                    </a:lnTo>
                    <a:lnTo>
                      <a:pt x="0" y="22860"/>
                    </a:lnTo>
                    <a:lnTo>
                      <a:pt x="1803" y="31736"/>
                    </a:lnTo>
                    <a:lnTo>
                      <a:pt x="6715" y="39004"/>
                    </a:lnTo>
                    <a:lnTo>
                      <a:pt x="13983" y="43916"/>
                    </a:lnTo>
                    <a:lnTo>
                      <a:pt x="22860" y="45719"/>
                    </a:lnTo>
                    <a:lnTo>
                      <a:pt x="31736" y="43916"/>
                    </a:lnTo>
                    <a:lnTo>
                      <a:pt x="39004" y="39004"/>
                    </a:lnTo>
                    <a:lnTo>
                      <a:pt x="43916" y="31736"/>
                    </a:lnTo>
                    <a:lnTo>
                      <a:pt x="45719" y="22860"/>
                    </a:lnTo>
                    <a:lnTo>
                      <a:pt x="43916" y="13983"/>
                    </a:lnTo>
                    <a:lnTo>
                      <a:pt x="39004" y="6715"/>
                    </a:lnTo>
                    <a:lnTo>
                      <a:pt x="31736" y="1803"/>
                    </a:lnTo>
                    <a:lnTo>
                      <a:pt x="22860" y="0"/>
                    </a:lnTo>
                    <a:close/>
                  </a:path>
                </a:pathLst>
              </a:custGeom>
              <a:solidFill>
                <a:srgbClr val="EC7C30"/>
              </a:solidFill>
            </p:spPr>
            <p:txBody>
              <a:bodyPr wrap="square" lIns="0" tIns="0" rIns="0" bIns="0" rtlCol="0"/>
              <a:lstStyle/>
              <a:p>
                <a:endParaRPr/>
              </a:p>
            </p:txBody>
          </p:sp>
          <p:sp>
            <p:nvSpPr>
              <p:cNvPr id="40" name="object 40"/>
              <p:cNvSpPr/>
              <p:nvPr/>
            </p:nvSpPr>
            <p:spPr>
              <a:xfrm>
                <a:off x="2721863" y="2974847"/>
                <a:ext cx="45720" cy="45720"/>
              </a:xfrm>
              <a:custGeom>
                <a:avLst/>
                <a:gdLst/>
                <a:ahLst/>
                <a:cxnLst/>
                <a:rect l="l" t="t" r="r" b="b"/>
                <a:pathLst>
                  <a:path w="45719" h="45719">
                    <a:moveTo>
                      <a:pt x="0" y="22860"/>
                    </a:moveTo>
                    <a:lnTo>
                      <a:pt x="1803" y="13983"/>
                    </a:lnTo>
                    <a:lnTo>
                      <a:pt x="6715" y="6715"/>
                    </a:lnTo>
                    <a:lnTo>
                      <a:pt x="13983" y="1803"/>
                    </a:lnTo>
                    <a:lnTo>
                      <a:pt x="22860" y="0"/>
                    </a:lnTo>
                    <a:lnTo>
                      <a:pt x="31736" y="1803"/>
                    </a:lnTo>
                    <a:lnTo>
                      <a:pt x="39004" y="6715"/>
                    </a:lnTo>
                    <a:lnTo>
                      <a:pt x="43916" y="13983"/>
                    </a:lnTo>
                    <a:lnTo>
                      <a:pt x="45719" y="22860"/>
                    </a:lnTo>
                    <a:lnTo>
                      <a:pt x="43916" y="31736"/>
                    </a:lnTo>
                    <a:lnTo>
                      <a:pt x="39004" y="39004"/>
                    </a:lnTo>
                    <a:lnTo>
                      <a:pt x="31736" y="43916"/>
                    </a:lnTo>
                    <a:lnTo>
                      <a:pt x="22860" y="45719"/>
                    </a:lnTo>
                    <a:lnTo>
                      <a:pt x="13983" y="43916"/>
                    </a:lnTo>
                    <a:lnTo>
                      <a:pt x="6715" y="39004"/>
                    </a:lnTo>
                    <a:lnTo>
                      <a:pt x="1803" y="31736"/>
                    </a:lnTo>
                    <a:lnTo>
                      <a:pt x="0" y="22860"/>
                    </a:lnTo>
                    <a:close/>
                  </a:path>
                </a:pathLst>
              </a:custGeom>
              <a:ln w="12700">
                <a:solidFill>
                  <a:srgbClr val="EC7C30"/>
                </a:solidFill>
              </a:ln>
            </p:spPr>
            <p:txBody>
              <a:bodyPr wrap="square" lIns="0" tIns="0" rIns="0" bIns="0" rtlCol="0"/>
              <a:lstStyle/>
              <a:p>
                <a:endParaRPr/>
              </a:p>
            </p:txBody>
          </p:sp>
          <p:sp>
            <p:nvSpPr>
              <p:cNvPr id="41" name="object 41"/>
              <p:cNvSpPr/>
              <p:nvPr/>
            </p:nvSpPr>
            <p:spPr>
              <a:xfrm>
                <a:off x="1598676" y="2702051"/>
                <a:ext cx="45720" cy="45720"/>
              </a:xfrm>
              <a:custGeom>
                <a:avLst/>
                <a:gdLst/>
                <a:ahLst/>
                <a:cxnLst/>
                <a:rect l="l" t="t" r="r" b="b"/>
                <a:pathLst>
                  <a:path w="45719" h="45719">
                    <a:moveTo>
                      <a:pt x="22860" y="0"/>
                    </a:moveTo>
                    <a:lnTo>
                      <a:pt x="13983" y="1803"/>
                    </a:lnTo>
                    <a:lnTo>
                      <a:pt x="6715" y="6715"/>
                    </a:lnTo>
                    <a:lnTo>
                      <a:pt x="1803" y="13983"/>
                    </a:lnTo>
                    <a:lnTo>
                      <a:pt x="0" y="22860"/>
                    </a:lnTo>
                    <a:lnTo>
                      <a:pt x="1803" y="31736"/>
                    </a:lnTo>
                    <a:lnTo>
                      <a:pt x="6715" y="39004"/>
                    </a:lnTo>
                    <a:lnTo>
                      <a:pt x="13983" y="43916"/>
                    </a:lnTo>
                    <a:lnTo>
                      <a:pt x="22860" y="45720"/>
                    </a:lnTo>
                    <a:lnTo>
                      <a:pt x="31736" y="43916"/>
                    </a:lnTo>
                    <a:lnTo>
                      <a:pt x="39004" y="39004"/>
                    </a:lnTo>
                    <a:lnTo>
                      <a:pt x="43916" y="31736"/>
                    </a:lnTo>
                    <a:lnTo>
                      <a:pt x="45719" y="22860"/>
                    </a:lnTo>
                    <a:lnTo>
                      <a:pt x="43916" y="13983"/>
                    </a:lnTo>
                    <a:lnTo>
                      <a:pt x="39004" y="6715"/>
                    </a:lnTo>
                    <a:lnTo>
                      <a:pt x="31736" y="1803"/>
                    </a:lnTo>
                    <a:lnTo>
                      <a:pt x="22860" y="0"/>
                    </a:lnTo>
                    <a:close/>
                  </a:path>
                </a:pathLst>
              </a:custGeom>
              <a:solidFill>
                <a:srgbClr val="EC7C30"/>
              </a:solidFill>
            </p:spPr>
            <p:txBody>
              <a:bodyPr wrap="square" lIns="0" tIns="0" rIns="0" bIns="0" rtlCol="0"/>
              <a:lstStyle/>
              <a:p>
                <a:endParaRPr/>
              </a:p>
            </p:txBody>
          </p:sp>
          <p:sp>
            <p:nvSpPr>
              <p:cNvPr id="42" name="object 42"/>
              <p:cNvSpPr/>
              <p:nvPr/>
            </p:nvSpPr>
            <p:spPr>
              <a:xfrm>
                <a:off x="1598676" y="2702051"/>
                <a:ext cx="45720" cy="45720"/>
              </a:xfrm>
              <a:custGeom>
                <a:avLst/>
                <a:gdLst/>
                <a:ahLst/>
                <a:cxnLst/>
                <a:rect l="l" t="t" r="r" b="b"/>
                <a:pathLst>
                  <a:path w="45719" h="45719">
                    <a:moveTo>
                      <a:pt x="0" y="22860"/>
                    </a:moveTo>
                    <a:lnTo>
                      <a:pt x="1803" y="13983"/>
                    </a:lnTo>
                    <a:lnTo>
                      <a:pt x="6715" y="6715"/>
                    </a:lnTo>
                    <a:lnTo>
                      <a:pt x="13983" y="1803"/>
                    </a:lnTo>
                    <a:lnTo>
                      <a:pt x="22860" y="0"/>
                    </a:lnTo>
                    <a:lnTo>
                      <a:pt x="31736" y="1803"/>
                    </a:lnTo>
                    <a:lnTo>
                      <a:pt x="39004" y="6715"/>
                    </a:lnTo>
                    <a:lnTo>
                      <a:pt x="43916" y="13983"/>
                    </a:lnTo>
                    <a:lnTo>
                      <a:pt x="45719" y="22860"/>
                    </a:lnTo>
                    <a:lnTo>
                      <a:pt x="43916" y="31736"/>
                    </a:lnTo>
                    <a:lnTo>
                      <a:pt x="39004" y="39004"/>
                    </a:lnTo>
                    <a:lnTo>
                      <a:pt x="31736" y="43916"/>
                    </a:lnTo>
                    <a:lnTo>
                      <a:pt x="22860" y="45720"/>
                    </a:lnTo>
                    <a:lnTo>
                      <a:pt x="13983" y="43916"/>
                    </a:lnTo>
                    <a:lnTo>
                      <a:pt x="6715" y="39004"/>
                    </a:lnTo>
                    <a:lnTo>
                      <a:pt x="1803" y="31736"/>
                    </a:lnTo>
                    <a:lnTo>
                      <a:pt x="0" y="22860"/>
                    </a:lnTo>
                    <a:close/>
                  </a:path>
                </a:pathLst>
              </a:custGeom>
              <a:ln w="12700">
                <a:solidFill>
                  <a:srgbClr val="EC7C30"/>
                </a:solidFill>
              </a:ln>
            </p:spPr>
            <p:txBody>
              <a:bodyPr wrap="square" lIns="0" tIns="0" rIns="0" bIns="0" rtlCol="0"/>
              <a:lstStyle/>
              <a:p>
                <a:endParaRPr/>
              </a:p>
            </p:txBody>
          </p:sp>
          <p:sp>
            <p:nvSpPr>
              <p:cNvPr id="43" name="object 43"/>
              <p:cNvSpPr/>
              <p:nvPr/>
            </p:nvSpPr>
            <p:spPr>
              <a:xfrm>
                <a:off x="2042160" y="2827019"/>
                <a:ext cx="45720" cy="45720"/>
              </a:xfrm>
              <a:custGeom>
                <a:avLst/>
                <a:gdLst/>
                <a:ahLst/>
                <a:cxnLst/>
                <a:rect l="l" t="t" r="r" b="b"/>
                <a:pathLst>
                  <a:path w="45719" h="45719">
                    <a:moveTo>
                      <a:pt x="22859" y="0"/>
                    </a:moveTo>
                    <a:lnTo>
                      <a:pt x="13983" y="1803"/>
                    </a:lnTo>
                    <a:lnTo>
                      <a:pt x="6715" y="6715"/>
                    </a:lnTo>
                    <a:lnTo>
                      <a:pt x="1803" y="13983"/>
                    </a:lnTo>
                    <a:lnTo>
                      <a:pt x="0" y="22859"/>
                    </a:lnTo>
                    <a:lnTo>
                      <a:pt x="1803" y="31736"/>
                    </a:lnTo>
                    <a:lnTo>
                      <a:pt x="6715" y="39004"/>
                    </a:lnTo>
                    <a:lnTo>
                      <a:pt x="13983" y="43916"/>
                    </a:lnTo>
                    <a:lnTo>
                      <a:pt x="22859" y="45719"/>
                    </a:lnTo>
                    <a:lnTo>
                      <a:pt x="31736" y="43916"/>
                    </a:lnTo>
                    <a:lnTo>
                      <a:pt x="39004" y="39004"/>
                    </a:lnTo>
                    <a:lnTo>
                      <a:pt x="43916" y="31736"/>
                    </a:lnTo>
                    <a:lnTo>
                      <a:pt x="45719" y="22859"/>
                    </a:lnTo>
                    <a:lnTo>
                      <a:pt x="43916" y="13983"/>
                    </a:lnTo>
                    <a:lnTo>
                      <a:pt x="39004" y="6715"/>
                    </a:lnTo>
                    <a:lnTo>
                      <a:pt x="31736" y="1803"/>
                    </a:lnTo>
                    <a:lnTo>
                      <a:pt x="22859" y="0"/>
                    </a:lnTo>
                    <a:close/>
                  </a:path>
                </a:pathLst>
              </a:custGeom>
              <a:solidFill>
                <a:srgbClr val="EC7C30"/>
              </a:solidFill>
            </p:spPr>
            <p:txBody>
              <a:bodyPr wrap="square" lIns="0" tIns="0" rIns="0" bIns="0" rtlCol="0"/>
              <a:lstStyle/>
              <a:p>
                <a:endParaRPr/>
              </a:p>
            </p:txBody>
          </p:sp>
          <p:sp>
            <p:nvSpPr>
              <p:cNvPr id="44" name="object 44"/>
              <p:cNvSpPr/>
              <p:nvPr/>
            </p:nvSpPr>
            <p:spPr>
              <a:xfrm>
                <a:off x="2042160" y="2827019"/>
                <a:ext cx="45720" cy="45720"/>
              </a:xfrm>
              <a:custGeom>
                <a:avLst/>
                <a:gdLst/>
                <a:ahLst/>
                <a:cxnLst/>
                <a:rect l="l" t="t" r="r" b="b"/>
                <a:pathLst>
                  <a:path w="45719" h="45719">
                    <a:moveTo>
                      <a:pt x="0" y="22859"/>
                    </a:moveTo>
                    <a:lnTo>
                      <a:pt x="1803" y="13983"/>
                    </a:lnTo>
                    <a:lnTo>
                      <a:pt x="6715" y="6715"/>
                    </a:lnTo>
                    <a:lnTo>
                      <a:pt x="13983" y="1803"/>
                    </a:lnTo>
                    <a:lnTo>
                      <a:pt x="22859" y="0"/>
                    </a:lnTo>
                    <a:lnTo>
                      <a:pt x="31736" y="1803"/>
                    </a:lnTo>
                    <a:lnTo>
                      <a:pt x="39004" y="6715"/>
                    </a:lnTo>
                    <a:lnTo>
                      <a:pt x="43916" y="13983"/>
                    </a:lnTo>
                    <a:lnTo>
                      <a:pt x="45719" y="22859"/>
                    </a:lnTo>
                    <a:lnTo>
                      <a:pt x="43916" y="31736"/>
                    </a:lnTo>
                    <a:lnTo>
                      <a:pt x="39004" y="39004"/>
                    </a:lnTo>
                    <a:lnTo>
                      <a:pt x="31736" y="43916"/>
                    </a:lnTo>
                    <a:lnTo>
                      <a:pt x="22859" y="45719"/>
                    </a:lnTo>
                    <a:lnTo>
                      <a:pt x="13983" y="43916"/>
                    </a:lnTo>
                    <a:lnTo>
                      <a:pt x="6715" y="39004"/>
                    </a:lnTo>
                    <a:lnTo>
                      <a:pt x="1803" y="31736"/>
                    </a:lnTo>
                    <a:lnTo>
                      <a:pt x="0" y="22859"/>
                    </a:lnTo>
                    <a:close/>
                  </a:path>
                </a:pathLst>
              </a:custGeom>
              <a:ln w="12700">
                <a:solidFill>
                  <a:srgbClr val="EC7C30"/>
                </a:solidFill>
              </a:ln>
            </p:spPr>
            <p:txBody>
              <a:bodyPr wrap="square" lIns="0" tIns="0" rIns="0" bIns="0" rtlCol="0"/>
              <a:lstStyle/>
              <a:p>
                <a:endParaRPr/>
              </a:p>
            </p:txBody>
          </p:sp>
          <p:sp>
            <p:nvSpPr>
              <p:cNvPr id="45" name="object 45"/>
              <p:cNvSpPr/>
              <p:nvPr/>
            </p:nvSpPr>
            <p:spPr>
              <a:xfrm>
                <a:off x="2461260" y="2049779"/>
                <a:ext cx="45720" cy="45720"/>
              </a:xfrm>
              <a:custGeom>
                <a:avLst/>
                <a:gdLst/>
                <a:ahLst/>
                <a:cxnLst/>
                <a:rect l="l" t="t" r="r" b="b"/>
                <a:pathLst>
                  <a:path w="45719" h="45719">
                    <a:moveTo>
                      <a:pt x="22859" y="0"/>
                    </a:moveTo>
                    <a:lnTo>
                      <a:pt x="13983" y="1803"/>
                    </a:lnTo>
                    <a:lnTo>
                      <a:pt x="6715" y="6715"/>
                    </a:lnTo>
                    <a:lnTo>
                      <a:pt x="1803" y="13983"/>
                    </a:lnTo>
                    <a:lnTo>
                      <a:pt x="0" y="22860"/>
                    </a:lnTo>
                    <a:lnTo>
                      <a:pt x="1803" y="31736"/>
                    </a:lnTo>
                    <a:lnTo>
                      <a:pt x="6715" y="39004"/>
                    </a:lnTo>
                    <a:lnTo>
                      <a:pt x="13983" y="43916"/>
                    </a:lnTo>
                    <a:lnTo>
                      <a:pt x="22859" y="45720"/>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EC7C30"/>
              </a:solidFill>
            </p:spPr>
            <p:txBody>
              <a:bodyPr wrap="square" lIns="0" tIns="0" rIns="0" bIns="0" rtlCol="0"/>
              <a:lstStyle/>
              <a:p>
                <a:endParaRPr/>
              </a:p>
            </p:txBody>
          </p:sp>
          <p:sp>
            <p:nvSpPr>
              <p:cNvPr id="46" name="object 46"/>
              <p:cNvSpPr/>
              <p:nvPr/>
            </p:nvSpPr>
            <p:spPr>
              <a:xfrm>
                <a:off x="2461260" y="2049779"/>
                <a:ext cx="45720" cy="45720"/>
              </a:xfrm>
              <a:custGeom>
                <a:avLst/>
                <a:gdLst/>
                <a:ahLst/>
                <a:cxnLst/>
                <a:rect l="l" t="t" r="r" b="b"/>
                <a:pathLst>
                  <a:path w="45719" h="45719">
                    <a:moveTo>
                      <a:pt x="0" y="22860"/>
                    </a:moveTo>
                    <a:lnTo>
                      <a:pt x="1803" y="13983"/>
                    </a:lnTo>
                    <a:lnTo>
                      <a:pt x="6715" y="6715"/>
                    </a:lnTo>
                    <a:lnTo>
                      <a:pt x="13983" y="1803"/>
                    </a:lnTo>
                    <a:lnTo>
                      <a:pt x="22859" y="0"/>
                    </a:lnTo>
                    <a:lnTo>
                      <a:pt x="31736" y="1803"/>
                    </a:lnTo>
                    <a:lnTo>
                      <a:pt x="39004" y="6715"/>
                    </a:lnTo>
                    <a:lnTo>
                      <a:pt x="43916" y="13983"/>
                    </a:lnTo>
                    <a:lnTo>
                      <a:pt x="45719" y="22860"/>
                    </a:lnTo>
                    <a:lnTo>
                      <a:pt x="43916" y="31736"/>
                    </a:lnTo>
                    <a:lnTo>
                      <a:pt x="39004" y="39004"/>
                    </a:lnTo>
                    <a:lnTo>
                      <a:pt x="31736" y="43916"/>
                    </a:lnTo>
                    <a:lnTo>
                      <a:pt x="22859" y="45720"/>
                    </a:lnTo>
                    <a:lnTo>
                      <a:pt x="13983" y="43916"/>
                    </a:lnTo>
                    <a:lnTo>
                      <a:pt x="6715" y="39004"/>
                    </a:lnTo>
                    <a:lnTo>
                      <a:pt x="1803" y="31736"/>
                    </a:lnTo>
                    <a:lnTo>
                      <a:pt x="0" y="22860"/>
                    </a:lnTo>
                    <a:close/>
                  </a:path>
                </a:pathLst>
              </a:custGeom>
              <a:ln w="12700">
                <a:solidFill>
                  <a:srgbClr val="EC7C30"/>
                </a:solidFill>
              </a:ln>
            </p:spPr>
            <p:txBody>
              <a:bodyPr wrap="square" lIns="0" tIns="0" rIns="0" bIns="0" rtlCol="0"/>
              <a:lstStyle/>
              <a:p>
                <a:endParaRPr/>
              </a:p>
            </p:txBody>
          </p:sp>
          <p:sp>
            <p:nvSpPr>
              <p:cNvPr id="47" name="object 47"/>
              <p:cNvSpPr/>
              <p:nvPr/>
            </p:nvSpPr>
            <p:spPr>
              <a:xfrm>
                <a:off x="3534156" y="3552444"/>
                <a:ext cx="45720" cy="45720"/>
              </a:xfrm>
              <a:custGeom>
                <a:avLst/>
                <a:gdLst/>
                <a:ahLst/>
                <a:cxnLst/>
                <a:rect l="l" t="t" r="r" b="b"/>
                <a:pathLst>
                  <a:path w="45720" h="45720">
                    <a:moveTo>
                      <a:pt x="22860" y="0"/>
                    </a:moveTo>
                    <a:lnTo>
                      <a:pt x="13983" y="1803"/>
                    </a:lnTo>
                    <a:lnTo>
                      <a:pt x="6715" y="6715"/>
                    </a:lnTo>
                    <a:lnTo>
                      <a:pt x="1803" y="13983"/>
                    </a:lnTo>
                    <a:lnTo>
                      <a:pt x="0" y="22859"/>
                    </a:lnTo>
                    <a:lnTo>
                      <a:pt x="1803" y="31736"/>
                    </a:lnTo>
                    <a:lnTo>
                      <a:pt x="6715" y="39004"/>
                    </a:lnTo>
                    <a:lnTo>
                      <a:pt x="13983" y="43916"/>
                    </a:lnTo>
                    <a:lnTo>
                      <a:pt x="22860" y="45719"/>
                    </a:lnTo>
                    <a:lnTo>
                      <a:pt x="31736" y="43916"/>
                    </a:lnTo>
                    <a:lnTo>
                      <a:pt x="39004" y="39004"/>
                    </a:lnTo>
                    <a:lnTo>
                      <a:pt x="43916" y="31736"/>
                    </a:lnTo>
                    <a:lnTo>
                      <a:pt x="45720" y="22859"/>
                    </a:lnTo>
                    <a:lnTo>
                      <a:pt x="43916" y="13983"/>
                    </a:lnTo>
                    <a:lnTo>
                      <a:pt x="39004" y="6715"/>
                    </a:lnTo>
                    <a:lnTo>
                      <a:pt x="31736" y="1803"/>
                    </a:lnTo>
                    <a:lnTo>
                      <a:pt x="22860" y="0"/>
                    </a:lnTo>
                    <a:close/>
                  </a:path>
                </a:pathLst>
              </a:custGeom>
              <a:solidFill>
                <a:srgbClr val="006FC0"/>
              </a:solidFill>
            </p:spPr>
            <p:txBody>
              <a:bodyPr wrap="square" lIns="0" tIns="0" rIns="0" bIns="0" rtlCol="0"/>
              <a:lstStyle/>
              <a:p>
                <a:endParaRPr/>
              </a:p>
            </p:txBody>
          </p:sp>
          <p:sp>
            <p:nvSpPr>
              <p:cNvPr id="48" name="object 48"/>
              <p:cNvSpPr/>
              <p:nvPr/>
            </p:nvSpPr>
            <p:spPr>
              <a:xfrm>
                <a:off x="3534156" y="3552444"/>
                <a:ext cx="45720" cy="45720"/>
              </a:xfrm>
              <a:custGeom>
                <a:avLst/>
                <a:gdLst/>
                <a:ahLst/>
                <a:cxnLst/>
                <a:rect l="l" t="t" r="r" b="b"/>
                <a:pathLst>
                  <a:path w="45720" h="45720">
                    <a:moveTo>
                      <a:pt x="0" y="22859"/>
                    </a:moveTo>
                    <a:lnTo>
                      <a:pt x="1803" y="13983"/>
                    </a:lnTo>
                    <a:lnTo>
                      <a:pt x="6715" y="6715"/>
                    </a:lnTo>
                    <a:lnTo>
                      <a:pt x="13983" y="1803"/>
                    </a:lnTo>
                    <a:lnTo>
                      <a:pt x="22860" y="0"/>
                    </a:lnTo>
                    <a:lnTo>
                      <a:pt x="31736" y="1803"/>
                    </a:lnTo>
                    <a:lnTo>
                      <a:pt x="39004" y="6715"/>
                    </a:lnTo>
                    <a:lnTo>
                      <a:pt x="43916" y="13983"/>
                    </a:lnTo>
                    <a:lnTo>
                      <a:pt x="45720" y="22859"/>
                    </a:lnTo>
                    <a:lnTo>
                      <a:pt x="43916" y="31736"/>
                    </a:lnTo>
                    <a:lnTo>
                      <a:pt x="39004" y="39004"/>
                    </a:lnTo>
                    <a:lnTo>
                      <a:pt x="31736" y="43916"/>
                    </a:lnTo>
                    <a:lnTo>
                      <a:pt x="22860" y="45719"/>
                    </a:lnTo>
                    <a:lnTo>
                      <a:pt x="13983" y="43916"/>
                    </a:lnTo>
                    <a:lnTo>
                      <a:pt x="6715" y="39004"/>
                    </a:lnTo>
                    <a:lnTo>
                      <a:pt x="1803" y="31736"/>
                    </a:lnTo>
                    <a:lnTo>
                      <a:pt x="0" y="22859"/>
                    </a:lnTo>
                    <a:close/>
                  </a:path>
                </a:pathLst>
              </a:custGeom>
              <a:ln w="12700">
                <a:solidFill>
                  <a:srgbClr val="006FC0"/>
                </a:solidFill>
              </a:ln>
            </p:spPr>
            <p:txBody>
              <a:bodyPr wrap="square" lIns="0" tIns="0" rIns="0" bIns="0" rtlCol="0"/>
              <a:lstStyle/>
              <a:p>
                <a:endParaRPr/>
              </a:p>
            </p:txBody>
          </p:sp>
          <p:sp>
            <p:nvSpPr>
              <p:cNvPr id="49" name="object 49"/>
              <p:cNvSpPr/>
              <p:nvPr/>
            </p:nvSpPr>
            <p:spPr>
              <a:xfrm>
                <a:off x="4096512" y="4136135"/>
                <a:ext cx="45720" cy="45720"/>
              </a:xfrm>
              <a:custGeom>
                <a:avLst/>
                <a:gdLst/>
                <a:ahLst/>
                <a:cxnLst/>
                <a:rect l="l" t="t" r="r" b="b"/>
                <a:pathLst>
                  <a:path w="45720" h="45720">
                    <a:moveTo>
                      <a:pt x="22860" y="0"/>
                    </a:moveTo>
                    <a:lnTo>
                      <a:pt x="13983" y="1803"/>
                    </a:lnTo>
                    <a:lnTo>
                      <a:pt x="6715" y="6715"/>
                    </a:lnTo>
                    <a:lnTo>
                      <a:pt x="1803" y="13983"/>
                    </a:lnTo>
                    <a:lnTo>
                      <a:pt x="0" y="22859"/>
                    </a:lnTo>
                    <a:lnTo>
                      <a:pt x="1803" y="31736"/>
                    </a:lnTo>
                    <a:lnTo>
                      <a:pt x="6715" y="39004"/>
                    </a:lnTo>
                    <a:lnTo>
                      <a:pt x="13983" y="43916"/>
                    </a:lnTo>
                    <a:lnTo>
                      <a:pt x="22860" y="45719"/>
                    </a:lnTo>
                    <a:lnTo>
                      <a:pt x="31736" y="43916"/>
                    </a:lnTo>
                    <a:lnTo>
                      <a:pt x="39004" y="39004"/>
                    </a:lnTo>
                    <a:lnTo>
                      <a:pt x="43916" y="31736"/>
                    </a:lnTo>
                    <a:lnTo>
                      <a:pt x="45720" y="22859"/>
                    </a:lnTo>
                    <a:lnTo>
                      <a:pt x="43916" y="13983"/>
                    </a:lnTo>
                    <a:lnTo>
                      <a:pt x="39004" y="6715"/>
                    </a:lnTo>
                    <a:lnTo>
                      <a:pt x="31736" y="1803"/>
                    </a:lnTo>
                    <a:lnTo>
                      <a:pt x="22860" y="0"/>
                    </a:lnTo>
                    <a:close/>
                  </a:path>
                </a:pathLst>
              </a:custGeom>
              <a:solidFill>
                <a:srgbClr val="006FC0"/>
              </a:solidFill>
            </p:spPr>
            <p:txBody>
              <a:bodyPr wrap="square" lIns="0" tIns="0" rIns="0" bIns="0" rtlCol="0"/>
              <a:lstStyle/>
              <a:p>
                <a:endParaRPr/>
              </a:p>
            </p:txBody>
          </p:sp>
          <p:sp>
            <p:nvSpPr>
              <p:cNvPr id="50" name="object 50"/>
              <p:cNvSpPr/>
              <p:nvPr/>
            </p:nvSpPr>
            <p:spPr>
              <a:xfrm>
                <a:off x="4096512" y="4136135"/>
                <a:ext cx="45720" cy="45720"/>
              </a:xfrm>
              <a:custGeom>
                <a:avLst/>
                <a:gdLst/>
                <a:ahLst/>
                <a:cxnLst/>
                <a:rect l="l" t="t" r="r" b="b"/>
                <a:pathLst>
                  <a:path w="45720" h="45720">
                    <a:moveTo>
                      <a:pt x="0" y="22859"/>
                    </a:moveTo>
                    <a:lnTo>
                      <a:pt x="1803" y="13983"/>
                    </a:lnTo>
                    <a:lnTo>
                      <a:pt x="6715" y="6715"/>
                    </a:lnTo>
                    <a:lnTo>
                      <a:pt x="13983" y="1803"/>
                    </a:lnTo>
                    <a:lnTo>
                      <a:pt x="22860" y="0"/>
                    </a:lnTo>
                    <a:lnTo>
                      <a:pt x="31736" y="1803"/>
                    </a:lnTo>
                    <a:lnTo>
                      <a:pt x="39004" y="6715"/>
                    </a:lnTo>
                    <a:lnTo>
                      <a:pt x="43916" y="13983"/>
                    </a:lnTo>
                    <a:lnTo>
                      <a:pt x="45720" y="22859"/>
                    </a:lnTo>
                    <a:lnTo>
                      <a:pt x="43916" y="31736"/>
                    </a:lnTo>
                    <a:lnTo>
                      <a:pt x="39004" y="39004"/>
                    </a:lnTo>
                    <a:lnTo>
                      <a:pt x="31736" y="43916"/>
                    </a:lnTo>
                    <a:lnTo>
                      <a:pt x="22860" y="45719"/>
                    </a:lnTo>
                    <a:lnTo>
                      <a:pt x="13983" y="43916"/>
                    </a:lnTo>
                    <a:lnTo>
                      <a:pt x="6715" y="39004"/>
                    </a:lnTo>
                    <a:lnTo>
                      <a:pt x="1803" y="31736"/>
                    </a:lnTo>
                    <a:lnTo>
                      <a:pt x="0" y="22859"/>
                    </a:lnTo>
                    <a:close/>
                  </a:path>
                </a:pathLst>
              </a:custGeom>
              <a:ln w="12700">
                <a:solidFill>
                  <a:srgbClr val="006FC0"/>
                </a:solidFill>
              </a:ln>
            </p:spPr>
            <p:txBody>
              <a:bodyPr wrap="square" lIns="0" tIns="0" rIns="0" bIns="0" rtlCol="0"/>
              <a:lstStyle/>
              <a:p>
                <a:endParaRPr/>
              </a:p>
            </p:txBody>
          </p:sp>
          <p:sp>
            <p:nvSpPr>
              <p:cNvPr id="51" name="object 51"/>
              <p:cNvSpPr/>
              <p:nvPr/>
            </p:nvSpPr>
            <p:spPr>
              <a:xfrm>
                <a:off x="3451860" y="3912107"/>
                <a:ext cx="45720" cy="45720"/>
              </a:xfrm>
              <a:custGeom>
                <a:avLst/>
                <a:gdLst/>
                <a:ahLst/>
                <a:cxnLst/>
                <a:rect l="l" t="t" r="r" b="b"/>
                <a:pathLst>
                  <a:path w="45720" h="45720">
                    <a:moveTo>
                      <a:pt x="22860" y="0"/>
                    </a:moveTo>
                    <a:lnTo>
                      <a:pt x="13983" y="1803"/>
                    </a:lnTo>
                    <a:lnTo>
                      <a:pt x="6715" y="6715"/>
                    </a:lnTo>
                    <a:lnTo>
                      <a:pt x="1803" y="13983"/>
                    </a:lnTo>
                    <a:lnTo>
                      <a:pt x="0" y="22860"/>
                    </a:lnTo>
                    <a:lnTo>
                      <a:pt x="1803" y="31736"/>
                    </a:lnTo>
                    <a:lnTo>
                      <a:pt x="6715" y="39004"/>
                    </a:lnTo>
                    <a:lnTo>
                      <a:pt x="13983" y="43916"/>
                    </a:lnTo>
                    <a:lnTo>
                      <a:pt x="22860" y="45720"/>
                    </a:lnTo>
                    <a:lnTo>
                      <a:pt x="31736" y="43916"/>
                    </a:lnTo>
                    <a:lnTo>
                      <a:pt x="39004" y="39004"/>
                    </a:lnTo>
                    <a:lnTo>
                      <a:pt x="43916" y="31736"/>
                    </a:lnTo>
                    <a:lnTo>
                      <a:pt x="45719" y="22860"/>
                    </a:lnTo>
                    <a:lnTo>
                      <a:pt x="43916" y="13983"/>
                    </a:lnTo>
                    <a:lnTo>
                      <a:pt x="39004" y="6715"/>
                    </a:lnTo>
                    <a:lnTo>
                      <a:pt x="31736" y="1803"/>
                    </a:lnTo>
                    <a:lnTo>
                      <a:pt x="22860" y="0"/>
                    </a:lnTo>
                    <a:close/>
                  </a:path>
                </a:pathLst>
              </a:custGeom>
              <a:solidFill>
                <a:srgbClr val="006FC0"/>
              </a:solidFill>
            </p:spPr>
            <p:txBody>
              <a:bodyPr wrap="square" lIns="0" tIns="0" rIns="0" bIns="0" rtlCol="0"/>
              <a:lstStyle/>
              <a:p>
                <a:endParaRPr/>
              </a:p>
            </p:txBody>
          </p:sp>
          <p:sp>
            <p:nvSpPr>
              <p:cNvPr id="52" name="object 52"/>
              <p:cNvSpPr/>
              <p:nvPr/>
            </p:nvSpPr>
            <p:spPr>
              <a:xfrm>
                <a:off x="3451860" y="3912107"/>
                <a:ext cx="45720" cy="45720"/>
              </a:xfrm>
              <a:custGeom>
                <a:avLst/>
                <a:gdLst/>
                <a:ahLst/>
                <a:cxnLst/>
                <a:rect l="l" t="t" r="r" b="b"/>
                <a:pathLst>
                  <a:path w="45720" h="45720">
                    <a:moveTo>
                      <a:pt x="0" y="22860"/>
                    </a:moveTo>
                    <a:lnTo>
                      <a:pt x="1803" y="13983"/>
                    </a:lnTo>
                    <a:lnTo>
                      <a:pt x="6715" y="6715"/>
                    </a:lnTo>
                    <a:lnTo>
                      <a:pt x="13983" y="1803"/>
                    </a:lnTo>
                    <a:lnTo>
                      <a:pt x="22860" y="0"/>
                    </a:lnTo>
                    <a:lnTo>
                      <a:pt x="31736" y="1803"/>
                    </a:lnTo>
                    <a:lnTo>
                      <a:pt x="39004" y="6715"/>
                    </a:lnTo>
                    <a:lnTo>
                      <a:pt x="43916" y="13983"/>
                    </a:lnTo>
                    <a:lnTo>
                      <a:pt x="45719" y="22860"/>
                    </a:lnTo>
                    <a:lnTo>
                      <a:pt x="43916" y="31736"/>
                    </a:lnTo>
                    <a:lnTo>
                      <a:pt x="39004" y="39004"/>
                    </a:lnTo>
                    <a:lnTo>
                      <a:pt x="31736" y="43916"/>
                    </a:lnTo>
                    <a:lnTo>
                      <a:pt x="22860" y="45720"/>
                    </a:lnTo>
                    <a:lnTo>
                      <a:pt x="13983" y="43916"/>
                    </a:lnTo>
                    <a:lnTo>
                      <a:pt x="6715" y="39004"/>
                    </a:lnTo>
                    <a:lnTo>
                      <a:pt x="1803" y="31736"/>
                    </a:lnTo>
                    <a:lnTo>
                      <a:pt x="0" y="22860"/>
                    </a:lnTo>
                    <a:close/>
                  </a:path>
                </a:pathLst>
              </a:custGeom>
              <a:ln w="12700">
                <a:solidFill>
                  <a:srgbClr val="006FC0"/>
                </a:solidFill>
              </a:ln>
            </p:spPr>
            <p:txBody>
              <a:bodyPr wrap="square" lIns="0" tIns="0" rIns="0" bIns="0" rtlCol="0"/>
              <a:lstStyle/>
              <a:p>
                <a:endParaRPr/>
              </a:p>
            </p:txBody>
          </p:sp>
          <p:sp>
            <p:nvSpPr>
              <p:cNvPr id="53" name="object 53"/>
              <p:cNvSpPr/>
              <p:nvPr/>
            </p:nvSpPr>
            <p:spPr>
              <a:xfrm>
                <a:off x="3781044" y="3607307"/>
                <a:ext cx="45720" cy="45720"/>
              </a:xfrm>
              <a:custGeom>
                <a:avLst/>
                <a:gdLst/>
                <a:ahLst/>
                <a:cxnLst/>
                <a:rect l="l" t="t" r="r" b="b"/>
                <a:pathLst>
                  <a:path w="45720" h="45720">
                    <a:moveTo>
                      <a:pt x="22859" y="0"/>
                    </a:moveTo>
                    <a:lnTo>
                      <a:pt x="13983" y="1803"/>
                    </a:lnTo>
                    <a:lnTo>
                      <a:pt x="6715" y="6715"/>
                    </a:lnTo>
                    <a:lnTo>
                      <a:pt x="1803" y="13983"/>
                    </a:lnTo>
                    <a:lnTo>
                      <a:pt x="0" y="22860"/>
                    </a:lnTo>
                    <a:lnTo>
                      <a:pt x="1803" y="31736"/>
                    </a:lnTo>
                    <a:lnTo>
                      <a:pt x="6715" y="39004"/>
                    </a:lnTo>
                    <a:lnTo>
                      <a:pt x="13983" y="43916"/>
                    </a:lnTo>
                    <a:lnTo>
                      <a:pt x="22859" y="45720"/>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006FC0"/>
              </a:solidFill>
            </p:spPr>
            <p:txBody>
              <a:bodyPr wrap="square" lIns="0" tIns="0" rIns="0" bIns="0" rtlCol="0"/>
              <a:lstStyle/>
              <a:p>
                <a:endParaRPr/>
              </a:p>
            </p:txBody>
          </p:sp>
          <p:sp>
            <p:nvSpPr>
              <p:cNvPr id="54" name="object 54"/>
              <p:cNvSpPr/>
              <p:nvPr/>
            </p:nvSpPr>
            <p:spPr>
              <a:xfrm>
                <a:off x="3781044" y="3607307"/>
                <a:ext cx="45720" cy="45720"/>
              </a:xfrm>
              <a:custGeom>
                <a:avLst/>
                <a:gdLst/>
                <a:ahLst/>
                <a:cxnLst/>
                <a:rect l="l" t="t" r="r" b="b"/>
                <a:pathLst>
                  <a:path w="45720" h="45720">
                    <a:moveTo>
                      <a:pt x="0" y="22860"/>
                    </a:moveTo>
                    <a:lnTo>
                      <a:pt x="1803" y="13983"/>
                    </a:lnTo>
                    <a:lnTo>
                      <a:pt x="6715" y="6715"/>
                    </a:lnTo>
                    <a:lnTo>
                      <a:pt x="13983" y="1803"/>
                    </a:lnTo>
                    <a:lnTo>
                      <a:pt x="22859" y="0"/>
                    </a:lnTo>
                    <a:lnTo>
                      <a:pt x="31736" y="1803"/>
                    </a:lnTo>
                    <a:lnTo>
                      <a:pt x="39004" y="6715"/>
                    </a:lnTo>
                    <a:lnTo>
                      <a:pt x="43916" y="13983"/>
                    </a:lnTo>
                    <a:lnTo>
                      <a:pt x="45719" y="22860"/>
                    </a:lnTo>
                    <a:lnTo>
                      <a:pt x="43916" y="31736"/>
                    </a:lnTo>
                    <a:lnTo>
                      <a:pt x="39004" y="39004"/>
                    </a:lnTo>
                    <a:lnTo>
                      <a:pt x="31736" y="43916"/>
                    </a:lnTo>
                    <a:lnTo>
                      <a:pt x="22859" y="45720"/>
                    </a:lnTo>
                    <a:lnTo>
                      <a:pt x="13983" y="43916"/>
                    </a:lnTo>
                    <a:lnTo>
                      <a:pt x="6715" y="39004"/>
                    </a:lnTo>
                    <a:lnTo>
                      <a:pt x="1803" y="31736"/>
                    </a:lnTo>
                    <a:lnTo>
                      <a:pt x="0" y="22860"/>
                    </a:lnTo>
                    <a:close/>
                  </a:path>
                </a:pathLst>
              </a:custGeom>
              <a:ln w="12700">
                <a:solidFill>
                  <a:srgbClr val="006FC0"/>
                </a:solidFill>
              </a:ln>
            </p:spPr>
            <p:txBody>
              <a:bodyPr wrap="square" lIns="0" tIns="0" rIns="0" bIns="0" rtlCol="0"/>
              <a:lstStyle/>
              <a:p>
                <a:endParaRPr/>
              </a:p>
            </p:txBody>
          </p:sp>
          <p:sp>
            <p:nvSpPr>
              <p:cNvPr id="55" name="object 55"/>
              <p:cNvSpPr/>
              <p:nvPr/>
            </p:nvSpPr>
            <p:spPr>
              <a:xfrm>
                <a:off x="3884675" y="4206239"/>
                <a:ext cx="45720" cy="45720"/>
              </a:xfrm>
              <a:custGeom>
                <a:avLst/>
                <a:gdLst/>
                <a:ahLst/>
                <a:cxnLst/>
                <a:rect l="l" t="t" r="r" b="b"/>
                <a:pathLst>
                  <a:path w="45720" h="45720">
                    <a:moveTo>
                      <a:pt x="22860" y="0"/>
                    </a:moveTo>
                    <a:lnTo>
                      <a:pt x="13983" y="1803"/>
                    </a:lnTo>
                    <a:lnTo>
                      <a:pt x="6715" y="6715"/>
                    </a:lnTo>
                    <a:lnTo>
                      <a:pt x="1803" y="13983"/>
                    </a:lnTo>
                    <a:lnTo>
                      <a:pt x="0" y="22860"/>
                    </a:lnTo>
                    <a:lnTo>
                      <a:pt x="1803" y="31736"/>
                    </a:lnTo>
                    <a:lnTo>
                      <a:pt x="6715" y="39004"/>
                    </a:lnTo>
                    <a:lnTo>
                      <a:pt x="13983" y="43916"/>
                    </a:lnTo>
                    <a:lnTo>
                      <a:pt x="22860" y="45720"/>
                    </a:lnTo>
                    <a:lnTo>
                      <a:pt x="31736" y="43916"/>
                    </a:lnTo>
                    <a:lnTo>
                      <a:pt x="39004" y="39004"/>
                    </a:lnTo>
                    <a:lnTo>
                      <a:pt x="43916" y="31736"/>
                    </a:lnTo>
                    <a:lnTo>
                      <a:pt x="45720" y="22860"/>
                    </a:lnTo>
                    <a:lnTo>
                      <a:pt x="43916" y="13983"/>
                    </a:lnTo>
                    <a:lnTo>
                      <a:pt x="39004" y="6715"/>
                    </a:lnTo>
                    <a:lnTo>
                      <a:pt x="31736" y="1803"/>
                    </a:lnTo>
                    <a:lnTo>
                      <a:pt x="22860" y="0"/>
                    </a:lnTo>
                    <a:close/>
                  </a:path>
                </a:pathLst>
              </a:custGeom>
              <a:solidFill>
                <a:srgbClr val="006FC0"/>
              </a:solidFill>
            </p:spPr>
            <p:txBody>
              <a:bodyPr wrap="square" lIns="0" tIns="0" rIns="0" bIns="0" rtlCol="0"/>
              <a:lstStyle/>
              <a:p>
                <a:endParaRPr/>
              </a:p>
            </p:txBody>
          </p:sp>
          <p:sp>
            <p:nvSpPr>
              <p:cNvPr id="56" name="object 56"/>
              <p:cNvSpPr/>
              <p:nvPr/>
            </p:nvSpPr>
            <p:spPr>
              <a:xfrm>
                <a:off x="3884675" y="4206239"/>
                <a:ext cx="45720" cy="45720"/>
              </a:xfrm>
              <a:custGeom>
                <a:avLst/>
                <a:gdLst/>
                <a:ahLst/>
                <a:cxnLst/>
                <a:rect l="l" t="t" r="r" b="b"/>
                <a:pathLst>
                  <a:path w="45720" h="45720">
                    <a:moveTo>
                      <a:pt x="0" y="22860"/>
                    </a:moveTo>
                    <a:lnTo>
                      <a:pt x="1803" y="13983"/>
                    </a:lnTo>
                    <a:lnTo>
                      <a:pt x="6715" y="6715"/>
                    </a:lnTo>
                    <a:lnTo>
                      <a:pt x="13983" y="1803"/>
                    </a:lnTo>
                    <a:lnTo>
                      <a:pt x="22860" y="0"/>
                    </a:lnTo>
                    <a:lnTo>
                      <a:pt x="31736" y="1803"/>
                    </a:lnTo>
                    <a:lnTo>
                      <a:pt x="39004" y="6715"/>
                    </a:lnTo>
                    <a:lnTo>
                      <a:pt x="43916" y="13983"/>
                    </a:lnTo>
                    <a:lnTo>
                      <a:pt x="45720" y="22860"/>
                    </a:lnTo>
                    <a:lnTo>
                      <a:pt x="43916" y="31736"/>
                    </a:lnTo>
                    <a:lnTo>
                      <a:pt x="39004" y="39004"/>
                    </a:lnTo>
                    <a:lnTo>
                      <a:pt x="31736" y="43916"/>
                    </a:lnTo>
                    <a:lnTo>
                      <a:pt x="22860" y="45720"/>
                    </a:lnTo>
                    <a:lnTo>
                      <a:pt x="13983" y="43916"/>
                    </a:lnTo>
                    <a:lnTo>
                      <a:pt x="6715" y="39004"/>
                    </a:lnTo>
                    <a:lnTo>
                      <a:pt x="1803" y="31736"/>
                    </a:lnTo>
                    <a:lnTo>
                      <a:pt x="0" y="22860"/>
                    </a:lnTo>
                    <a:close/>
                  </a:path>
                </a:pathLst>
              </a:custGeom>
              <a:ln w="12700">
                <a:solidFill>
                  <a:srgbClr val="006FC0"/>
                </a:solidFill>
              </a:ln>
            </p:spPr>
            <p:txBody>
              <a:bodyPr wrap="square" lIns="0" tIns="0" rIns="0" bIns="0" rtlCol="0"/>
              <a:lstStyle/>
              <a:p>
                <a:endParaRPr/>
              </a:p>
            </p:txBody>
          </p:sp>
          <p:sp>
            <p:nvSpPr>
              <p:cNvPr id="57" name="object 57"/>
              <p:cNvSpPr/>
              <p:nvPr/>
            </p:nvSpPr>
            <p:spPr>
              <a:xfrm>
                <a:off x="3052572" y="4216907"/>
                <a:ext cx="45720" cy="45720"/>
              </a:xfrm>
              <a:custGeom>
                <a:avLst/>
                <a:gdLst/>
                <a:ahLst/>
                <a:cxnLst/>
                <a:rect l="l" t="t" r="r" b="b"/>
                <a:pathLst>
                  <a:path w="45719" h="45720">
                    <a:moveTo>
                      <a:pt x="22859" y="0"/>
                    </a:moveTo>
                    <a:lnTo>
                      <a:pt x="13983" y="1803"/>
                    </a:lnTo>
                    <a:lnTo>
                      <a:pt x="6715" y="6715"/>
                    </a:lnTo>
                    <a:lnTo>
                      <a:pt x="1803" y="13983"/>
                    </a:lnTo>
                    <a:lnTo>
                      <a:pt x="0" y="22860"/>
                    </a:lnTo>
                    <a:lnTo>
                      <a:pt x="1803" y="31736"/>
                    </a:lnTo>
                    <a:lnTo>
                      <a:pt x="6715" y="39004"/>
                    </a:lnTo>
                    <a:lnTo>
                      <a:pt x="13983" y="43916"/>
                    </a:lnTo>
                    <a:lnTo>
                      <a:pt x="22859" y="45720"/>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006FC0"/>
              </a:solidFill>
            </p:spPr>
            <p:txBody>
              <a:bodyPr wrap="square" lIns="0" tIns="0" rIns="0" bIns="0" rtlCol="0"/>
              <a:lstStyle/>
              <a:p>
                <a:endParaRPr/>
              </a:p>
            </p:txBody>
          </p:sp>
          <p:sp>
            <p:nvSpPr>
              <p:cNvPr id="58" name="object 58"/>
              <p:cNvSpPr/>
              <p:nvPr/>
            </p:nvSpPr>
            <p:spPr>
              <a:xfrm>
                <a:off x="3052572" y="4216907"/>
                <a:ext cx="45720" cy="45720"/>
              </a:xfrm>
              <a:custGeom>
                <a:avLst/>
                <a:gdLst/>
                <a:ahLst/>
                <a:cxnLst/>
                <a:rect l="l" t="t" r="r" b="b"/>
                <a:pathLst>
                  <a:path w="45719" h="45720">
                    <a:moveTo>
                      <a:pt x="0" y="22860"/>
                    </a:moveTo>
                    <a:lnTo>
                      <a:pt x="1803" y="13983"/>
                    </a:lnTo>
                    <a:lnTo>
                      <a:pt x="6715" y="6715"/>
                    </a:lnTo>
                    <a:lnTo>
                      <a:pt x="13983" y="1803"/>
                    </a:lnTo>
                    <a:lnTo>
                      <a:pt x="22859" y="0"/>
                    </a:lnTo>
                    <a:lnTo>
                      <a:pt x="31736" y="1803"/>
                    </a:lnTo>
                    <a:lnTo>
                      <a:pt x="39004" y="6715"/>
                    </a:lnTo>
                    <a:lnTo>
                      <a:pt x="43916" y="13983"/>
                    </a:lnTo>
                    <a:lnTo>
                      <a:pt x="45719" y="22860"/>
                    </a:lnTo>
                    <a:lnTo>
                      <a:pt x="43916" y="31736"/>
                    </a:lnTo>
                    <a:lnTo>
                      <a:pt x="39004" y="39004"/>
                    </a:lnTo>
                    <a:lnTo>
                      <a:pt x="31736" y="43916"/>
                    </a:lnTo>
                    <a:lnTo>
                      <a:pt x="22859" y="45720"/>
                    </a:lnTo>
                    <a:lnTo>
                      <a:pt x="13983" y="43916"/>
                    </a:lnTo>
                    <a:lnTo>
                      <a:pt x="6715" y="39004"/>
                    </a:lnTo>
                    <a:lnTo>
                      <a:pt x="1803" y="31736"/>
                    </a:lnTo>
                    <a:lnTo>
                      <a:pt x="0" y="22860"/>
                    </a:lnTo>
                    <a:close/>
                  </a:path>
                </a:pathLst>
              </a:custGeom>
              <a:ln w="12700">
                <a:solidFill>
                  <a:srgbClr val="006FC0"/>
                </a:solidFill>
              </a:ln>
            </p:spPr>
            <p:txBody>
              <a:bodyPr wrap="square" lIns="0" tIns="0" rIns="0" bIns="0" rtlCol="0"/>
              <a:lstStyle/>
              <a:p>
                <a:endParaRPr/>
              </a:p>
            </p:txBody>
          </p:sp>
          <p:sp>
            <p:nvSpPr>
              <p:cNvPr id="59" name="object 59"/>
              <p:cNvSpPr/>
              <p:nvPr/>
            </p:nvSpPr>
            <p:spPr>
              <a:xfrm>
                <a:off x="3154680" y="3456432"/>
                <a:ext cx="45720" cy="45720"/>
              </a:xfrm>
              <a:custGeom>
                <a:avLst/>
                <a:gdLst/>
                <a:ahLst/>
                <a:cxnLst/>
                <a:rect l="l" t="t" r="r" b="b"/>
                <a:pathLst>
                  <a:path w="45719" h="45720">
                    <a:moveTo>
                      <a:pt x="22859" y="0"/>
                    </a:moveTo>
                    <a:lnTo>
                      <a:pt x="13983" y="1803"/>
                    </a:lnTo>
                    <a:lnTo>
                      <a:pt x="6715" y="6715"/>
                    </a:lnTo>
                    <a:lnTo>
                      <a:pt x="1803" y="13983"/>
                    </a:lnTo>
                    <a:lnTo>
                      <a:pt x="0" y="22859"/>
                    </a:lnTo>
                    <a:lnTo>
                      <a:pt x="1803" y="31736"/>
                    </a:lnTo>
                    <a:lnTo>
                      <a:pt x="6715" y="39004"/>
                    </a:lnTo>
                    <a:lnTo>
                      <a:pt x="13983" y="43916"/>
                    </a:lnTo>
                    <a:lnTo>
                      <a:pt x="22859" y="45719"/>
                    </a:lnTo>
                    <a:lnTo>
                      <a:pt x="31736" y="43916"/>
                    </a:lnTo>
                    <a:lnTo>
                      <a:pt x="39004" y="39004"/>
                    </a:lnTo>
                    <a:lnTo>
                      <a:pt x="43916" y="31736"/>
                    </a:lnTo>
                    <a:lnTo>
                      <a:pt x="45719" y="22859"/>
                    </a:lnTo>
                    <a:lnTo>
                      <a:pt x="43916" y="13983"/>
                    </a:lnTo>
                    <a:lnTo>
                      <a:pt x="39004" y="6715"/>
                    </a:lnTo>
                    <a:lnTo>
                      <a:pt x="31736" y="1803"/>
                    </a:lnTo>
                    <a:lnTo>
                      <a:pt x="22859" y="0"/>
                    </a:lnTo>
                    <a:close/>
                  </a:path>
                </a:pathLst>
              </a:custGeom>
              <a:solidFill>
                <a:srgbClr val="006FC0"/>
              </a:solidFill>
            </p:spPr>
            <p:txBody>
              <a:bodyPr wrap="square" lIns="0" tIns="0" rIns="0" bIns="0" rtlCol="0"/>
              <a:lstStyle/>
              <a:p>
                <a:endParaRPr/>
              </a:p>
            </p:txBody>
          </p:sp>
          <p:sp>
            <p:nvSpPr>
              <p:cNvPr id="60" name="object 60"/>
              <p:cNvSpPr/>
              <p:nvPr/>
            </p:nvSpPr>
            <p:spPr>
              <a:xfrm>
                <a:off x="3154680" y="3456432"/>
                <a:ext cx="45720" cy="45720"/>
              </a:xfrm>
              <a:custGeom>
                <a:avLst/>
                <a:gdLst/>
                <a:ahLst/>
                <a:cxnLst/>
                <a:rect l="l" t="t" r="r" b="b"/>
                <a:pathLst>
                  <a:path w="45719" h="45720">
                    <a:moveTo>
                      <a:pt x="0" y="22859"/>
                    </a:moveTo>
                    <a:lnTo>
                      <a:pt x="1803" y="13983"/>
                    </a:lnTo>
                    <a:lnTo>
                      <a:pt x="6715" y="6715"/>
                    </a:lnTo>
                    <a:lnTo>
                      <a:pt x="13983" y="1803"/>
                    </a:lnTo>
                    <a:lnTo>
                      <a:pt x="22859" y="0"/>
                    </a:lnTo>
                    <a:lnTo>
                      <a:pt x="31736" y="1803"/>
                    </a:lnTo>
                    <a:lnTo>
                      <a:pt x="39004" y="6715"/>
                    </a:lnTo>
                    <a:lnTo>
                      <a:pt x="43916" y="13983"/>
                    </a:lnTo>
                    <a:lnTo>
                      <a:pt x="45719" y="22859"/>
                    </a:lnTo>
                    <a:lnTo>
                      <a:pt x="43916" y="31736"/>
                    </a:lnTo>
                    <a:lnTo>
                      <a:pt x="39004" y="39004"/>
                    </a:lnTo>
                    <a:lnTo>
                      <a:pt x="31736" y="43916"/>
                    </a:lnTo>
                    <a:lnTo>
                      <a:pt x="22859" y="45719"/>
                    </a:lnTo>
                    <a:lnTo>
                      <a:pt x="13983" y="43916"/>
                    </a:lnTo>
                    <a:lnTo>
                      <a:pt x="6715" y="39004"/>
                    </a:lnTo>
                    <a:lnTo>
                      <a:pt x="1803" y="31736"/>
                    </a:lnTo>
                    <a:lnTo>
                      <a:pt x="0" y="22859"/>
                    </a:lnTo>
                    <a:close/>
                  </a:path>
                </a:pathLst>
              </a:custGeom>
              <a:ln w="12700">
                <a:solidFill>
                  <a:srgbClr val="006FC0"/>
                </a:solidFill>
              </a:ln>
            </p:spPr>
            <p:txBody>
              <a:bodyPr wrap="square" lIns="0" tIns="0" rIns="0" bIns="0" rtlCol="0"/>
              <a:lstStyle/>
              <a:p>
                <a:endParaRPr/>
              </a:p>
            </p:txBody>
          </p:sp>
        </p:grpSp>
        <p:grpSp>
          <p:nvGrpSpPr>
            <p:cNvPr id="63" name="object 63"/>
            <p:cNvGrpSpPr/>
            <p:nvPr/>
          </p:nvGrpSpPr>
          <p:grpSpPr>
            <a:xfrm>
              <a:off x="1151889" y="3238245"/>
              <a:ext cx="881380" cy="1008380"/>
              <a:chOff x="1151889" y="3238245"/>
              <a:chExt cx="881380" cy="1008380"/>
            </a:xfrm>
          </p:grpSpPr>
          <p:sp>
            <p:nvSpPr>
              <p:cNvPr id="64" name="object 64"/>
              <p:cNvSpPr/>
              <p:nvPr/>
            </p:nvSpPr>
            <p:spPr>
              <a:xfrm>
                <a:off x="1700783" y="3598163"/>
                <a:ext cx="45720" cy="45720"/>
              </a:xfrm>
              <a:custGeom>
                <a:avLst/>
                <a:gdLst/>
                <a:ahLst/>
                <a:cxnLst/>
                <a:rect l="l" t="t" r="r" b="b"/>
                <a:pathLst>
                  <a:path w="45719" h="45720">
                    <a:moveTo>
                      <a:pt x="22860" y="0"/>
                    </a:moveTo>
                    <a:lnTo>
                      <a:pt x="13983" y="1803"/>
                    </a:lnTo>
                    <a:lnTo>
                      <a:pt x="6715" y="6715"/>
                    </a:lnTo>
                    <a:lnTo>
                      <a:pt x="1803" y="13983"/>
                    </a:lnTo>
                    <a:lnTo>
                      <a:pt x="0" y="22860"/>
                    </a:lnTo>
                    <a:lnTo>
                      <a:pt x="1803" y="31736"/>
                    </a:lnTo>
                    <a:lnTo>
                      <a:pt x="6715" y="39004"/>
                    </a:lnTo>
                    <a:lnTo>
                      <a:pt x="13983" y="43916"/>
                    </a:lnTo>
                    <a:lnTo>
                      <a:pt x="22860" y="45719"/>
                    </a:lnTo>
                    <a:lnTo>
                      <a:pt x="31736" y="43916"/>
                    </a:lnTo>
                    <a:lnTo>
                      <a:pt x="39004" y="39004"/>
                    </a:lnTo>
                    <a:lnTo>
                      <a:pt x="43916" y="31736"/>
                    </a:lnTo>
                    <a:lnTo>
                      <a:pt x="45720" y="22860"/>
                    </a:lnTo>
                    <a:lnTo>
                      <a:pt x="43916" y="13983"/>
                    </a:lnTo>
                    <a:lnTo>
                      <a:pt x="39004" y="6715"/>
                    </a:lnTo>
                    <a:lnTo>
                      <a:pt x="31736" y="1803"/>
                    </a:lnTo>
                    <a:lnTo>
                      <a:pt x="22860" y="0"/>
                    </a:lnTo>
                    <a:close/>
                  </a:path>
                </a:pathLst>
              </a:custGeom>
              <a:solidFill>
                <a:srgbClr val="6FAC46"/>
              </a:solidFill>
            </p:spPr>
            <p:txBody>
              <a:bodyPr wrap="square" lIns="0" tIns="0" rIns="0" bIns="0" rtlCol="0"/>
              <a:lstStyle/>
              <a:p>
                <a:endParaRPr/>
              </a:p>
            </p:txBody>
          </p:sp>
          <p:sp>
            <p:nvSpPr>
              <p:cNvPr id="65" name="object 65"/>
              <p:cNvSpPr/>
              <p:nvPr/>
            </p:nvSpPr>
            <p:spPr>
              <a:xfrm>
                <a:off x="1700783" y="3598163"/>
                <a:ext cx="45720" cy="45720"/>
              </a:xfrm>
              <a:custGeom>
                <a:avLst/>
                <a:gdLst/>
                <a:ahLst/>
                <a:cxnLst/>
                <a:rect l="l" t="t" r="r" b="b"/>
                <a:pathLst>
                  <a:path w="45719" h="45720">
                    <a:moveTo>
                      <a:pt x="0" y="22860"/>
                    </a:moveTo>
                    <a:lnTo>
                      <a:pt x="1803" y="13983"/>
                    </a:lnTo>
                    <a:lnTo>
                      <a:pt x="6715" y="6715"/>
                    </a:lnTo>
                    <a:lnTo>
                      <a:pt x="13983" y="1803"/>
                    </a:lnTo>
                    <a:lnTo>
                      <a:pt x="22860" y="0"/>
                    </a:lnTo>
                    <a:lnTo>
                      <a:pt x="31736" y="1803"/>
                    </a:lnTo>
                    <a:lnTo>
                      <a:pt x="39004" y="6715"/>
                    </a:lnTo>
                    <a:lnTo>
                      <a:pt x="43916" y="13983"/>
                    </a:lnTo>
                    <a:lnTo>
                      <a:pt x="45720" y="22860"/>
                    </a:lnTo>
                    <a:lnTo>
                      <a:pt x="43916" y="31736"/>
                    </a:lnTo>
                    <a:lnTo>
                      <a:pt x="39004" y="39004"/>
                    </a:lnTo>
                    <a:lnTo>
                      <a:pt x="31736" y="43916"/>
                    </a:lnTo>
                    <a:lnTo>
                      <a:pt x="22860" y="45719"/>
                    </a:lnTo>
                    <a:lnTo>
                      <a:pt x="13983" y="43916"/>
                    </a:lnTo>
                    <a:lnTo>
                      <a:pt x="6715" y="39004"/>
                    </a:lnTo>
                    <a:lnTo>
                      <a:pt x="1803" y="31736"/>
                    </a:lnTo>
                    <a:lnTo>
                      <a:pt x="0" y="22860"/>
                    </a:lnTo>
                    <a:close/>
                  </a:path>
                </a:pathLst>
              </a:custGeom>
              <a:ln w="12700">
                <a:solidFill>
                  <a:srgbClr val="6FAC46"/>
                </a:solidFill>
              </a:ln>
            </p:spPr>
            <p:txBody>
              <a:bodyPr wrap="square" lIns="0" tIns="0" rIns="0" bIns="0" rtlCol="0"/>
              <a:lstStyle/>
              <a:p>
                <a:endParaRPr/>
              </a:p>
            </p:txBody>
          </p:sp>
          <p:sp>
            <p:nvSpPr>
              <p:cNvPr id="66" name="object 66"/>
              <p:cNvSpPr/>
              <p:nvPr/>
            </p:nvSpPr>
            <p:spPr>
              <a:xfrm>
                <a:off x="1677923" y="3983735"/>
                <a:ext cx="45720" cy="45720"/>
              </a:xfrm>
              <a:custGeom>
                <a:avLst/>
                <a:gdLst/>
                <a:ahLst/>
                <a:cxnLst/>
                <a:rect l="l" t="t" r="r" b="b"/>
                <a:pathLst>
                  <a:path w="45719" h="45720">
                    <a:moveTo>
                      <a:pt x="22859" y="0"/>
                    </a:moveTo>
                    <a:lnTo>
                      <a:pt x="13983" y="1803"/>
                    </a:lnTo>
                    <a:lnTo>
                      <a:pt x="6715" y="6715"/>
                    </a:lnTo>
                    <a:lnTo>
                      <a:pt x="1803" y="13983"/>
                    </a:lnTo>
                    <a:lnTo>
                      <a:pt x="0" y="22859"/>
                    </a:lnTo>
                    <a:lnTo>
                      <a:pt x="1803" y="31736"/>
                    </a:lnTo>
                    <a:lnTo>
                      <a:pt x="6715" y="39004"/>
                    </a:lnTo>
                    <a:lnTo>
                      <a:pt x="13983" y="43916"/>
                    </a:lnTo>
                    <a:lnTo>
                      <a:pt x="22859" y="45719"/>
                    </a:lnTo>
                    <a:lnTo>
                      <a:pt x="31736" y="43916"/>
                    </a:lnTo>
                    <a:lnTo>
                      <a:pt x="39004" y="39004"/>
                    </a:lnTo>
                    <a:lnTo>
                      <a:pt x="43916" y="31736"/>
                    </a:lnTo>
                    <a:lnTo>
                      <a:pt x="45719" y="22859"/>
                    </a:lnTo>
                    <a:lnTo>
                      <a:pt x="43916" y="13983"/>
                    </a:lnTo>
                    <a:lnTo>
                      <a:pt x="39004" y="6715"/>
                    </a:lnTo>
                    <a:lnTo>
                      <a:pt x="31736" y="1803"/>
                    </a:lnTo>
                    <a:lnTo>
                      <a:pt x="22859" y="0"/>
                    </a:lnTo>
                    <a:close/>
                  </a:path>
                </a:pathLst>
              </a:custGeom>
              <a:solidFill>
                <a:srgbClr val="6FAC46"/>
              </a:solidFill>
            </p:spPr>
            <p:txBody>
              <a:bodyPr wrap="square" lIns="0" tIns="0" rIns="0" bIns="0" rtlCol="0"/>
              <a:lstStyle/>
              <a:p>
                <a:endParaRPr/>
              </a:p>
            </p:txBody>
          </p:sp>
          <p:sp>
            <p:nvSpPr>
              <p:cNvPr id="67" name="object 67"/>
              <p:cNvSpPr/>
              <p:nvPr/>
            </p:nvSpPr>
            <p:spPr>
              <a:xfrm>
                <a:off x="1677923" y="3983735"/>
                <a:ext cx="45720" cy="45720"/>
              </a:xfrm>
              <a:custGeom>
                <a:avLst/>
                <a:gdLst/>
                <a:ahLst/>
                <a:cxnLst/>
                <a:rect l="l" t="t" r="r" b="b"/>
                <a:pathLst>
                  <a:path w="45719" h="45720">
                    <a:moveTo>
                      <a:pt x="0" y="22859"/>
                    </a:moveTo>
                    <a:lnTo>
                      <a:pt x="1803" y="13983"/>
                    </a:lnTo>
                    <a:lnTo>
                      <a:pt x="6715" y="6715"/>
                    </a:lnTo>
                    <a:lnTo>
                      <a:pt x="13983" y="1803"/>
                    </a:lnTo>
                    <a:lnTo>
                      <a:pt x="22859" y="0"/>
                    </a:lnTo>
                    <a:lnTo>
                      <a:pt x="31736" y="1803"/>
                    </a:lnTo>
                    <a:lnTo>
                      <a:pt x="39004" y="6715"/>
                    </a:lnTo>
                    <a:lnTo>
                      <a:pt x="43916" y="13983"/>
                    </a:lnTo>
                    <a:lnTo>
                      <a:pt x="45719" y="22859"/>
                    </a:lnTo>
                    <a:lnTo>
                      <a:pt x="43916" y="31736"/>
                    </a:lnTo>
                    <a:lnTo>
                      <a:pt x="39004" y="39004"/>
                    </a:lnTo>
                    <a:lnTo>
                      <a:pt x="31736" y="43916"/>
                    </a:lnTo>
                    <a:lnTo>
                      <a:pt x="22859" y="45719"/>
                    </a:lnTo>
                    <a:lnTo>
                      <a:pt x="13983" y="43916"/>
                    </a:lnTo>
                    <a:lnTo>
                      <a:pt x="6715" y="39004"/>
                    </a:lnTo>
                    <a:lnTo>
                      <a:pt x="1803" y="31736"/>
                    </a:lnTo>
                    <a:lnTo>
                      <a:pt x="0" y="22859"/>
                    </a:lnTo>
                    <a:close/>
                  </a:path>
                </a:pathLst>
              </a:custGeom>
              <a:ln w="12700">
                <a:solidFill>
                  <a:srgbClr val="6FAC46"/>
                </a:solidFill>
              </a:ln>
            </p:spPr>
            <p:txBody>
              <a:bodyPr wrap="square" lIns="0" tIns="0" rIns="0" bIns="0" rtlCol="0"/>
              <a:lstStyle/>
              <a:p>
                <a:endParaRPr/>
              </a:p>
            </p:txBody>
          </p:sp>
          <p:sp>
            <p:nvSpPr>
              <p:cNvPr id="68" name="object 68"/>
              <p:cNvSpPr/>
              <p:nvPr/>
            </p:nvSpPr>
            <p:spPr>
              <a:xfrm>
                <a:off x="1981200" y="4194047"/>
                <a:ext cx="45720" cy="45720"/>
              </a:xfrm>
              <a:custGeom>
                <a:avLst/>
                <a:gdLst/>
                <a:ahLst/>
                <a:cxnLst/>
                <a:rect l="l" t="t" r="r" b="b"/>
                <a:pathLst>
                  <a:path w="45719" h="45720">
                    <a:moveTo>
                      <a:pt x="22860" y="0"/>
                    </a:moveTo>
                    <a:lnTo>
                      <a:pt x="13983" y="1803"/>
                    </a:lnTo>
                    <a:lnTo>
                      <a:pt x="6715" y="6715"/>
                    </a:lnTo>
                    <a:lnTo>
                      <a:pt x="1803" y="13983"/>
                    </a:lnTo>
                    <a:lnTo>
                      <a:pt x="0" y="22859"/>
                    </a:lnTo>
                    <a:lnTo>
                      <a:pt x="1803" y="31736"/>
                    </a:lnTo>
                    <a:lnTo>
                      <a:pt x="6715" y="39004"/>
                    </a:lnTo>
                    <a:lnTo>
                      <a:pt x="13983" y="43916"/>
                    </a:lnTo>
                    <a:lnTo>
                      <a:pt x="22860" y="45719"/>
                    </a:lnTo>
                    <a:lnTo>
                      <a:pt x="31736" y="43916"/>
                    </a:lnTo>
                    <a:lnTo>
                      <a:pt x="39004" y="39004"/>
                    </a:lnTo>
                    <a:lnTo>
                      <a:pt x="43916" y="31736"/>
                    </a:lnTo>
                    <a:lnTo>
                      <a:pt x="45719" y="22859"/>
                    </a:lnTo>
                    <a:lnTo>
                      <a:pt x="43916" y="13983"/>
                    </a:lnTo>
                    <a:lnTo>
                      <a:pt x="39004" y="6715"/>
                    </a:lnTo>
                    <a:lnTo>
                      <a:pt x="31736" y="1803"/>
                    </a:lnTo>
                    <a:lnTo>
                      <a:pt x="22860" y="0"/>
                    </a:lnTo>
                    <a:close/>
                  </a:path>
                </a:pathLst>
              </a:custGeom>
              <a:solidFill>
                <a:srgbClr val="6FAC46"/>
              </a:solidFill>
            </p:spPr>
            <p:txBody>
              <a:bodyPr wrap="square" lIns="0" tIns="0" rIns="0" bIns="0" rtlCol="0"/>
              <a:lstStyle/>
              <a:p>
                <a:endParaRPr/>
              </a:p>
            </p:txBody>
          </p:sp>
          <p:sp>
            <p:nvSpPr>
              <p:cNvPr id="69" name="object 69"/>
              <p:cNvSpPr/>
              <p:nvPr/>
            </p:nvSpPr>
            <p:spPr>
              <a:xfrm>
                <a:off x="1981200" y="4194047"/>
                <a:ext cx="45720" cy="45720"/>
              </a:xfrm>
              <a:custGeom>
                <a:avLst/>
                <a:gdLst/>
                <a:ahLst/>
                <a:cxnLst/>
                <a:rect l="l" t="t" r="r" b="b"/>
                <a:pathLst>
                  <a:path w="45719" h="45720">
                    <a:moveTo>
                      <a:pt x="0" y="22859"/>
                    </a:moveTo>
                    <a:lnTo>
                      <a:pt x="1803" y="13983"/>
                    </a:lnTo>
                    <a:lnTo>
                      <a:pt x="6715" y="6715"/>
                    </a:lnTo>
                    <a:lnTo>
                      <a:pt x="13983" y="1803"/>
                    </a:lnTo>
                    <a:lnTo>
                      <a:pt x="22860" y="0"/>
                    </a:lnTo>
                    <a:lnTo>
                      <a:pt x="31736" y="1803"/>
                    </a:lnTo>
                    <a:lnTo>
                      <a:pt x="39004" y="6715"/>
                    </a:lnTo>
                    <a:lnTo>
                      <a:pt x="43916" y="13983"/>
                    </a:lnTo>
                    <a:lnTo>
                      <a:pt x="45719" y="22859"/>
                    </a:lnTo>
                    <a:lnTo>
                      <a:pt x="43916" y="31736"/>
                    </a:lnTo>
                    <a:lnTo>
                      <a:pt x="39004" y="39004"/>
                    </a:lnTo>
                    <a:lnTo>
                      <a:pt x="31736" y="43916"/>
                    </a:lnTo>
                    <a:lnTo>
                      <a:pt x="22860" y="45719"/>
                    </a:lnTo>
                    <a:lnTo>
                      <a:pt x="13983" y="43916"/>
                    </a:lnTo>
                    <a:lnTo>
                      <a:pt x="6715" y="39004"/>
                    </a:lnTo>
                    <a:lnTo>
                      <a:pt x="1803" y="31736"/>
                    </a:lnTo>
                    <a:lnTo>
                      <a:pt x="0" y="22859"/>
                    </a:lnTo>
                    <a:close/>
                  </a:path>
                </a:pathLst>
              </a:custGeom>
              <a:ln w="12700">
                <a:solidFill>
                  <a:srgbClr val="6FAC46"/>
                </a:solidFill>
              </a:ln>
            </p:spPr>
            <p:txBody>
              <a:bodyPr wrap="square" lIns="0" tIns="0" rIns="0" bIns="0" rtlCol="0"/>
              <a:lstStyle/>
              <a:p>
                <a:endParaRPr/>
              </a:p>
            </p:txBody>
          </p:sp>
          <p:sp>
            <p:nvSpPr>
              <p:cNvPr id="70" name="object 70"/>
              <p:cNvSpPr/>
              <p:nvPr/>
            </p:nvSpPr>
            <p:spPr>
              <a:xfrm>
                <a:off x="1158239" y="3435095"/>
                <a:ext cx="45720" cy="45720"/>
              </a:xfrm>
              <a:custGeom>
                <a:avLst/>
                <a:gdLst/>
                <a:ahLst/>
                <a:cxnLst/>
                <a:rect l="l" t="t" r="r" b="b"/>
                <a:pathLst>
                  <a:path w="45719" h="45720">
                    <a:moveTo>
                      <a:pt x="22859" y="0"/>
                    </a:moveTo>
                    <a:lnTo>
                      <a:pt x="13962" y="1803"/>
                    </a:lnTo>
                    <a:lnTo>
                      <a:pt x="6696" y="6715"/>
                    </a:lnTo>
                    <a:lnTo>
                      <a:pt x="1796" y="13983"/>
                    </a:lnTo>
                    <a:lnTo>
                      <a:pt x="0" y="22859"/>
                    </a:lnTo>
                    <a:lnTo>
                      <a:pt x="1796" y="31736"/>
                    </a:lnTo>
                    <a:lnTo>
                      <a:pt x="6696" y="39004"/>
                    </a:lnTo>
                    <a:lnTo>
                      <a:pt x="13962" y="43916"/>
                    </a:lnTo>
                    <a:lnTo>
                      <a:pt x="22859" y="45719"/>
                    </a:lnTo>
                    <a:lnTo>
                      <a:pt x="31757" y="43916"/>
                    </a:lnTo>
                    <a:lnTo>
                      <a:pt x="39023" y="39004"/>
                    </a:lnTo>
                    <a:lnTo>
                      <a:pt x="43923" y="31736"/>
                    </a:lnTo>
                    <a:lnTo>
                      <a:pt x="45719" y="22859"/>
                    </a:lnTo>
                    <a:lnTo>
                      <a:pt x="43923" y="13983"/>
                    </a:lnTo>
                    <a:lnTo>
                      <a:pt x="39023" y="6715"/>
                    </a:lnTo>
                    <a:lnTo>
                      <a:pt x="31757" y="1803"/>
                    </a:lnTo>
                    <a:lnTo>
                      <a:pt x="22859" y="0"/>
                    </a:lnTo>
                    <a:close/>
                  </a:path>
                </a:pathLst>
              </a:custGeom>
              <a:solidFill>
                <a:srgbClr val="6FAC46"/>
              </a:solidFill>
            </p:spPr>
            <p:txBody>
              <a:bodyPr wrap="square" lIns="0" tIns="0" rIns="0" bIns="0" rtlCol="0"/>
              <a:lstStyle/>
              <a:p>
                <a:endParaRPr/>
              </a:p>
            </p:txBody>
          </p:sp>
          <p:sp>
            <p:nvSpPr>
              <p:cNvPr id="71" name="object 71"/>
              <p:cNvSpPr/>
              <p:nvPr/>
            </p:nvSpPr>
            <p:spPr>
              <a:xfrm>
                <a:off x="1158239" y="3435095"/>
                <a:ext cx="45720" cy="45720"/>
              </a:xfrm>
              <a:custGeom>
                <a:avLst/>
                <a:gdLst/>
                <a:ahLst/>
                <a:cxnLst/>
                <a:rect l="l" t="t" r="r" b="b"/>
                <a:pathLst>
                  <a:path w="45719" h="45720">
                    <a:moveTo>
                      <a:pt x="0" y="22859"/>
                    </a:moveTo>
                    <a:lnTo>
                      <a:pt x="1796" y="13983"/>
                    </a:lnTo>
                    <a:lnTo>
                      <a:pt x="6696" y="6715"/>
                    </a:lnTo>
                    <a:lnTo>
                      <a:pt x="13962" y="1803"/>
                    </a:lnTo>
                    <a:lnTo>
                      <a:pt x="22859" y="0"/>
                    </a:lnTo>
                    <a:lnTo>
                      <a:pt x="31757" y="1803"/>
                    </a:lnTo>
                    <a:lnTo>
                      <a:pt x="39023" y="6715"/>
                    </a:lnTo>
                    <a:lnTo>
                      <a:pt x="43923" y="13983"/>
                    </a:lnTo>
                    <a:lnTo>
                      <a:pt x="45719" y="22859"/>
                    </a:lnTo>
                    <a:lnTo>
                      <a:pt x="43923" y="31736"/>
                    </a:lnTo>
                    <a:lnTo>
                      <a:pt x="39023" y="39004"/>
                    </a:lnTo>
                    <a:lnTo>
                      <a:pt x="31757" y="43916"/>
                    </a:lnTo>
                    <a:lnTo>
                      <a:pt x="22859" y="45719"/>
                    </a:lnTo>
                    <a:lnTo>
                      <a:pt x="13962" y="43916"/>
                    </a:lnTo>
                    <a:lnTo>
                      <a:pt x="6696" y="39004"/>
                    </a:lnTo>
                    <a:lnTo>
                      <a:pt x="1796" y="31736"/>
                    </a:lnTo>
                    <a:lnTo>
                      <a:pt x="0" y="22859"/>
                    </a:lnTo>
                    <a:close/>
                  </a:path>
                </a:pathLst>
              </a:custGeom>
              <a:ln w="12700">
                <a:solidFill>
                  <a:srgbClr val="6FAC46"/>
                </a:solidFill>
              </a:ln>
            </p:spPr>
            <p:txBody>
              <a:bodyPr wrap="square" lIns="0" tIns="0" rIns="0" bIns="0" rtlCol="0"/>
              <a:lstStyle/>
              <a:p>
                <a:endParaRPr/>
              </a:p>
            </p:txBody>
          </p:sp>
          <p:sp>
            <p:nvSpPr>
              <p:cNvPr id="72" name="object 72"/>
              <p:cNvSpPr/>
              <p:nvPr/>
            </p:nvSpPr>
            <p:spPr>
              <a:xfrm>
                <a:off x="1359407" y="3244595"/>
                <a:ext cx="45720" cy="45720"/>
              </a:xfrm>
              <a:custGeom>
                <a:avLst/>
                <a:gdLst/>
                <a:ahLst/>
                <a:cxnLst/>
                <a:rect l="l" t="t" r="r" b="b"/>
                <a:pathLst>
                  <a:path w="45719" h="45720">
                    <a:moveTo>
                      <a:pt x="22859" y="0"/>
                    </a:moveTo>
                    <a:lnTo>
                      <a:pt x="13983" y="1803"/>
                    </a:lnTo>
                    <a:lnTo>
                      <a:pt x="6715" y="6715"/>
                    </a:lnTo>
                    <a:lnTo>
                      <a:pt x="1803" y="13983"/>
                    </a:lnTo>
                    <a:lnTo>
                      <a:pt x="0" y="22859"/>
                    </a:lnTo>
                    <a:lnTo>
                      <a:pt x="1803" y="31736"/>
                    </a:lnTo>
                    <a:lnTo>
                      <a:pt x="6715" y="39004"/>
                    </a:lnTo>
                    <a:lnTo>
                      <a:pt x="13983" y="43916"/>
                    </a:lnTo>
                    <a:lnTo>
                      <a:pt x="22859" y="45719"/>
                    </a:lnTo>
                    <a:lnTo>
                      <a:pt x="31736" y="43916"/>
                    </a:lnTo>
                    <a:lnTo>
                      <a:pt x="39004" y="39004"/>
                    </a:lnTo>
                    <a:lnTo>
                      <a:pt x="43916" y="31736"/>
                    </a:lnTo>
                    <a:lnTo>
                      <a:pt x="45719" y="22859"/>
                    </a:lnTo>
                    <a:lnTo>
                      <a:pt x="43916" y="13983"/>
                    </a:lnTo>
                    <a:lnTo>
                      <a:pt x="39004" y="6715"/>
                    </a:lnTo>
                    <a:lnTo>
                      <a:pt x="31736" y="1803"/>
                    </a:lnTo>
                    <a:lnTo>
                      <a:pt x="22859" y="0"/>
                    </a:lnTo>
                    <a:close/>
                  </a:path>
                </a:pathLst>
              </a:custGeom>
              <a:solidFill>
                <a:srgbClr val="6FAC46"/>
              </a:solidFill>
            </p:spPr>
            <p:txBody>
              <a:bodyPr wrap="square" lIns="0" tIns="0" rIns="0" bIns="0" rtlCol="0"/>
              <a:lstStyle/>
              <a:p>
                <a:endParaRPr/>
              </a:p>
            </p:txBody>
          </p:sp>
          <p:sp>
            <p:nvSpPr>
              <p:cNvPr id="73" name="object 73"/>
              <p:cNvSpPr/>
              <p:nvPr/>
            </p:nvSpPr>
            <p:spPr>
              <a:xfrm>
                <a:off x="1359407" y="3244595"/>
                <a:ext cx="45720" cy="45720"/>
              </a:xfrm>
              <a:custGeom>
                <a:avLst/>
                <a:gdLst/>
                <a:ahLst/>
                <a:cxnLst/>
                <a:rect l="l" t="t" r="r" b="b"/>
                <a:pathLst>
                  <a:path w="45719" h="45720">
                    <a:moveTo>
                      <a:pt x="0" y="22859"/>
                    </a:moveTo>
                    <a:lnTo>
                      <a:pt x="1803" y="13983"/>
                    </a:lnTo>
                    <a:lnTo>
                      <a:pt x="6715" y="6715"/>
                    </a:lnTo>
                    <a:lnTo>
                      <a:pt x="13983" y="1803"/>
                    </a:lnTo>
                    <a:lnTo>
                      <a:pt x="22859" y="0"/>
                    </a:lnTo>
                    <a:lnTo>
                      <a:pt x="31736" y="1803"/>
                    </a:lnTo>
                    <a:lnTo>
                      <a:pt x="39004" y="6715"/>
                    </a:lnTo>
                    <a:lnTo>
                      <a:pt x="43916" y="13983"/>
                    </a:lnTo>
                    <a:lnTo>
                      <a:pt x="45719" y="22859"/>
                    </a:lnTo>
                    <a:lnTo>
                      <a:pt x="43916" y="31736"/>
                    </a:lnTo>
                    <a:lnTo>
                      <a:pt x="39004" y="39004"/>
                    </a:lnTo>
                    <a:lnTo>
                      <a:pt x="31736" y="43916"/>
                    </a:lnTo>
                    <a:lnTo>
                      <a:pt x="22859" y="45719"/>
                    </a:lnTo>
                    <a:lnTo>
                      <a:pt x="13983" y="43916"/>
                    </a:lnTo>
                    <a:lnTo>
                      <a:pt x="6715" y="39004"/>
                    </a:lnTo>
                    <a:lnTo>
                      <a:pt x="1803" y="31736"/>
                    </a:lnTo>
                    <a:lnTo>
                      <a:pt x="0" y="22859"/>
                    </a:lnTo>
                    <a:close/>
                  </a:path>
                </a:pathLst>
              </a:custGeom>
              <a:ln w="12700">
                <a:solidFill>
                  <a:srgbClr val="6FAC46"/>
                </a:solidFill>
              </a:ln>
            </p:spPr>
            <p:txBody>
              <a:bodyPr wrap="square" lIns="0" tIns="0" rIns="0" bIns="0" rtlCol="0"/>
              <a:lstStyle/>
              <a:p>
                <a:endParaRPr/>
              </a:p>
            </p:txBody>
          </p:sp>
          <p:sp>
            <p:nvSpPr>
              <p:cNvPr id="74" name="object 74"/>
              <p:cNvSpPr/>
              <p:nvPr/>
            </p:nvSpPr>
            <p:spPr>
              <a:xfrm>
                <a:off x="1336547" y="3630167"/>
                <a:ext cx="45720" cy="45720"/>
              </a:xfrm>
              <a:custGeom>
                <a:avLst/>
                <a:gdLst/>
                <a:ahLst/>
                <a:cxnLst/>
                <a:rect l="l" t="t" r="r" b="b"/>
                <a:pathLst>
                  <a:path w="45719" h="45720">
                    <a:moveTo>
                      <a:pt x="22860" y="0"/>
                    </a:moveTo>
                    <a:lnTo>
                      <a:pt x="13983" y="1803"/>
                    </a:lnTo>
                    <a:lnTo>
                      <a:pt x="6715" y="6715"/>
                    </a:lnTo>
                    <a:lnTo>
                      <a:pt x="1803" y="13983"/>
                    </a:lnTo>
                    <a:lnTo>
                      <a:pt x="0" y="22859"/>
                    </a:lnTo>
                    <a:lnTo>
                      <a:pt x="1803" y="31736"/>
                    </a:lnTo>
                    <a:lnTo>
                      <a:pt x="6715" y="39004"/>
                    </a:lnTo>
                    <a:lnTo>
                      <a:pt x="13983" y="43916"/>
                    </a:lnTo>
                    <a:lnTo>
                      <a:pt x="22860" y="45719"/>
                    </a:lnTo>
                    <a:lnTo>
                      <a:pt x="31736" y="43916"/>
                    </a:lnTo>
                    <a:lnTo>
                      <a:pt x="39004" y="39004"/>
                    </a:lnTo>
                    <a:lnTo>
                      <a:pt x="43916" y="31736"/>
                    </a:lnTo>
                    <a:lnTo>
                      <a:pt x="45720" y="22859"/>
                    </a:lnTo>
                    <a:lnTo>
                      <a:pt x="43916" y="13983"/>
                    </a:lnTo>
                    <a:lnTo>
                      <a:pt x="39004" y="6715"/>
                    </a:lnTo>
                    <a:lnTo>
                      <a:pt x="31736" y="1803"/>
                    </a:lnTo>
                    <a:lnTo>
                      <a:pt x="22860" y="0"/>
                    </a:lnTo>
                    <a:close/>
                  </a:path>
                </a:pathLst>
              </a:custGeom>
              <a:solidFill>
                <a:srgbClr val="6FAC46"/>
              </a:solidFill>
            </p:spPr>
            <p:txBody>
              <a:bodyPr wrap="square" lIns="0" tIns="0" rIns="0" bIns="0" rtlCol="0"/>
              <a:lstStyle/>
              <a:p>
                <a:endParaRPr/>
              </a:p>
            </p:txBody>
          </p:sp>
          <p:sp>
            <p:nvSpPr>
              <p:cNvPr id="75" name="object 75"/>
              <p:cNvSpPr/>
              <p:nvPr/>
            </p:nvSpPr>
            <p:spPr>
              <a:xfrm>
                <a:off x="1336547" y="3630167"/>
                <a:ext cx="45720" cy="45720"/>
              </a:xfrm>
              <a:custGeom>
                <a:avLst/>
                <a:gdLst/>
                <a:ahLst/>
                <a:cxnLst/>
                <a:rect l="l" t="t" r="r" b="b"/>
                <a:pathLst>
                  <a:path w="45719" h="45720">
                    <a:moveTo>
                      <a:pt x="0" y="22859"/>
                    </a:moveTo>
                    <a:lnTo>
                      <a:pt x="1803" y="13983"/>
                    </a:lnTo>
                    <a:lnTo>
                      <a:pt x="6715" y="6715"/>
                    </a:lnTo>
                    <a:lnTo>
                      <a:pt x="13983" y="1803"/>
                    </a:lnTo>
                    <a:lnTo>
                      <a:pt x="22860" y="0"/>
                    </a:lnTo>
                    <a:lnTo>
                      <a:pt x="31736" y="1803"/>
                    </a:lnTo>
                    <a:lnTo>
                      <a:pt x="39004" y="6715"/>
                    </a:lnTo>
                    <a:lnTo>
                      <a:pt x="43916" y="13983"/>
                    </a:lnTo>
                    <a:lnTo>
                      <a:pt x="45720" y="22859"/>
                    </a:lnTo>
                    <a:lnTo>
                      <a:pt x="43916" y="31736"/>
                    </a:lnTo>
                    <a:lnTo>
                      <a:pt x="39004" y="39004"/>
                    </a:lnTo>
                    <a:lnTo>
                      <a:pt x="31736" y="43916"/>
                    </a:lnTo>
                    <a:lnTo>
                      <a:pt x="22860" y="45719"/>
                    </a:lnTo>
                    <a:lnTo>
                      <a:pt x="13983" y="43916"/>
                    </a:lnTo>
                    <a:lnTo>
                      <a:pt x="6715" y="39004"/>
                    </a:lnTo>
                    <a:lnTo>
                      <a:pt x="1803" y="31736"/>
                    </a:lnTo>
                    <a:lnTo>
                      <a:pt x="0" y="22859"/>
                    </a:lnTo>
                    <a:close/>
                  </a:path>
                </a:pathLst>
              </a:custGeom>
              <a:ln w="12700">
                <a:solidFill>
                  <a:srgbClr val="6FAC46"/>
                </a:solidFill>
              </a:ln>
            </p:spPr>
            <p:txBody>
              <a:bodyPr wrap="square" lIns="0" tIns="0" rIns="0" bIns="0" rtlCol="0"/>
              <a:lstStyle/>
              <a:p>
                <a:endParaRPr/>
              </a:p>
            </p:txBody>
          </p:sp>
        </p:grpSp>
      </p:grpSp>
      <p:sp>
        <p:nvSpPr>
          <p:cNvPr id="76" name="object 76"/>
          <p:cNvSpPr txBox="1"/>
          <p:nvPr/>
        </p:nvSpPr>
        <p:spPr>
          <a:xfrm>
            <a:off x="7690231" y="1046479"/>
            <a:ext cx="2364740" cy="574040"/>
          </a:xfrm>
          <a:prstGeom prst="rect">
            <a:avLst/>
          </a:prstGeom>
        </p:spPr>
        <p:txBody>
          <a:bodyPr vert="horz" wrap="square" lIns="0" tIns="12700" rIns="0" bIns="0" rtlCol="0">
            <a:spAutoFit/>
          </a:bodyPr>
          <a:lstStyle/>
          <a:p>
            <a:pPr marL="334010" marR="5080" indent="-321945">
              <a:lnSpc>
                <a:spcPct val="100000"/>
              </a:lnSpc>
              <a:spcBef>
                <a:spcPts val="100"/>
              </a:spcBef>
            </a:pPr>
            <a:r>
              <a:rPr sz="1800" spc="-20" dirty="0">
                <a:latin typeface="Calibri"/>
                <a:cs typeface="Calibri"/>
              </a:rPr>
              <a:t>Avg</a:t>
            </a:r>
            <a:r>
              <a:rPr sz="1800" spc="-25" dirty="0">
                <a:latin typeface="Calibri"/>
                <a:cs typeface="Calibri"/>
              </a:rPr>
              <a:t> </a:t>
            </a:r>
            <a:r>
              <a:rPr sz="1800" dirty="0">
                <a:latin typeface="Calibri"/>
                <a:cs typeface="Calibri"/>
              </a:rPr>
              <a:t>emissions</a:t>
            </a:r>
            <a:r>
              <a:rPr sz="1800" spc="-25" dirty="0">
                <a:latin typeface="Calibri"/>
                <a:cs typeface="Calibri"/>
              </a:rPr>
              <a:t> </a:t>
            </a:r>
            <a:r>
              <a:rPr sz="1800" spc="-5" dirty="0">
                <a:latin typeface="Calibri"/>
                <a:cs typeface="Calibri"/>
              </a:rPr>
              <a:t>by</a:t>
            </a:r>
            <a:r>
              <a:rPr sz="1800" spc="-20" dirty="0">
                <a:latin typeface="Calibri"/>
                <a:cs typeface="Calibri"/>
              </a:rPr>
              <a:t> </a:t>
            </a:r>
            <a:r>
              <a:rPr sz="1800" spc="-10" dirty="0">
                <a:latin typeface="Calibri"/>
                <a:cs typeface="Calibri"/>
              </a:rPr>
              <a:t>country </a:t>
            </a:r>
            <a:r>
              <a:rPr sz="1800" spc="-390" dirty="0">
                <a:latin typeface="Calibri"/>
                <a:cs typeface="Calibri"/>
              </a:rPr>
              <a:t> </a:t>
            </a:r>
            <a:r>
              <a:rPr sz="1800" spc="-5" dirty="0">
                <a:latin typeface="Calibri"/>
                <a:cs typeface="Calibri"/>
              </a:rPr>
              <a:t>(gCO2/km)</a:t>
            </a:r>
            <a:r>
              <a:rPr sz="1800" dirty="0">
                <a:latin typeface="Calibri"/>
                <a:cs typeface="Calibri"/>
              </a:rPr>
              <a:t> - </a:t>
            </a:r>
            <a:r>
              <a:rPr sz="1800" spc="-40" dirty="0">
                <a:latin typeface="Calibri"/>
                <a:cs typeface="Calibri"/>
              </a:rPr>
              <a:t>WLTP</a:t>
            </a:r>
            <a:endParaRPr sz="1800" dirty="0">
              <a:latin typeface="Calibri"/>
              <a:cs typeface="Calibri"/>
            </a:endParaRPr>
          </a:p>
        </p:txBody>
      </p:sp>
      <p:grpSp>
        <p:nvGrpSpPr>
          <p:cNvPr id="77" name="object 77"/>
          <p:cNvGrpSpPr/>
          <p:nvPr/>
        </p:nvGrpSpPr>
        <p:grpSpPr>
          <a:xfrm>
            <a:off x="6868685" y="1287729"/>
            <a:ext cx="3860165" cy="2746375"/>
            <a:chOff x="6839711" y="1821179"/>
            <a:chExt cx="3860165" cy="2746375"/>
          </a:xfrm>
        </p:grpSpPr>
        <p:sp>
          <p:nvSpPr>
            <p:cNvPr id="78" name="object 78"/>
            <p:cNvSpPr/>
            <p:nvPr/>
          </p:nvSpPr>
          <p:spPr>
            <a:xfrm>
              <a:off x="6839712" y="1821179"/>
              <a:ext cx="3860165" cy="2746375"/>
            </a:xfrm>
            <a:custGeom>
              <a:avLst/>
              <a:gdLst/>
              <a:ahLst/>
              <a:cxnLst/>
              <a:rect l="l" t="t" r="r" b="b"/>
              <a:pathLst>
                <a:path w="3860165" h="2746375">
                  <a:moveTo>
                    <a:pt x="3859784" y="2708148"/>
                  </a:moveTo>
                  <a:lnTo>
                    <a:pt x="3847084" y="2701798"/>
                  </a:lnTo>
                  <a:lnTo>
                    <a:pt x="3783584" y="2670048"/>
                  </a:lnTo>
                  <a:lnTo>
                    <a:pt x="3783584" y="2701798"/>
                  </a:lnTo>
                  <a:lnTo>
                    <a:pt x="252984" y="2701798"/>
                  </a:lnTo>
                  <a:lnTo>
                    <a:pt x="252984" y="868680"/>
                  </a:lnTo>
                  <a:lnTo>
                    <a:pt x="188976" y="868680"/>
                  </a:lnTo>
                  <a:lnTo>
                    <a:pt x="188976" y="2701798"/>
                  </a:lnTo>
                  <a:lnTo>
                    <a:pt x="44450" y="2701798"/>
                  </a:lnTo>
                  <a:lnTo>
                    <a:pt x="44450" y="76200"/>
                  </a:lnTo>
                  <a:lnTo>
                    <a:pt x="76200" y="76200"/>
                  </a:lnTo>
                  <a:lnTo>
                    <a:pt x="69850" y="63500"/>
                  </a:lnTo>
                  <a:lnTo>
                    <a:pt x="38100" y="0"/>
                  </a:lnTo>
                  <a:lnTo>
                    <a:pt x="0" y="76200"/>
                  </a:lnTo>
                  <a:lnTo>
                    <a:pt x="31750" y="76200"/>
                  </a:lnTo>
                  <a:lnTo>
                    <a:pt x="31750" y="2708021"/>
                  </a:lnTo>
                  <a:lnTo>
                    <a:pt x="38100" y="2708021"/>
                  </a:lnTo>
                  <a:lnTo>
                    <a:pt x="38100" y="2714498"/>
                  </a:lnTo>
                  <a:lnTo>
                    <a:pt x="3783584" y="2714498"/>
                  </a:lnTo>
                  <a:lnTo>
                    <a:pt x="3783584" y="2746248"/>
                  </a:lnTo>
                  <a:lnTo>
                    <a:pt x="3847084" y="2714498"/>
                  </a:lnTo>
                  <a:lnTo>
                    <a:pt x="3859784" y="2708148"/>
                  </a:lnTo>
                  <a:close/>
                </a:path>
              </a:pathLst>
            </a:custGeom>
            <a:solidFill>
              <a:srgbClr val="4471C4"/>
            </a:solidFill>
          </p:spPr>
          <p:txBody>
            <a:bodyPr wrap="square" lIns="0" tIns="0" rIns="0" bIns="0" rtlCol="0"/>
            <a:lstStyle/>
            <a:p>
              <a:endParaRPr/>
            </a:p>
          </p:txBody>
        </p:sp>
        <p:sp>
          <p:nvSpPr>
            <p:cNvPr id="79" name="object 79"/>
            <p:cNvSpPr/>
            <p:nvPr/>
          </p:nvSpPr>
          <p:spPr>
            <a:xfrm>
              <a:off x="7028687" y="2689859"/>
              <a:ext cx="64135" cy="1833880"/>
            </a:xfrm>
            <a:custGeom>
              <a:avLst/>
              <a:gdLst/>
              <a:ahLst/>
              <a:cxnLst/>
              <a:rect l="l" t="t" r="r" b="b"/>
              <a:pathLst>
                <a:path w="64134" h="1833879">
                  <a:moveTo>
                    <a:pt x="0" y="1833372"/>
                  </a:moveTo>
                  <a:lnTo>
                    <a:pt x="64007" y="1833372"/>
                  </a:lnTo>
                  <a:lnTo>
                    <a:pt x="64007" y="0"/>
                  </a:lnTo>
                  <a:lnTo>
                    <a:pt x="0" y="0"/>
                  </a:lnTo>
                  <a:lnTo>
                    <a:pt x="0" y="1833372"/>
                  </a:lnTo>
                  <a:close/>
                </a:path>
              </a:pathLst>
            </a:custGeom>
            <a:ln w="12699">
              <a:solidFill>
                <a:srgbClr val="2E528F"/>
              </a:solidFill>
            </a:ln>
          </p:spPr>
          <p:txBody>
            <a:bodyPr wrap="square" lIns="0" tIns="0" rIns="0" bIns="0" rtlCol="0"/>
            <a:lstStyle/>
            <a:p>
              <a:endParaRPr/>
            </a:p>
          </p:txBody>
        </p:sp>
        <p:sp>
          <p:nvSpPr>
            <p:cNvPr id="80" name="object 80"/>
            <p:cNvSpPr/>
            <p:nvPr/>
          </p:nvSpPr>
          <p:spPr>
            <a:xfrm>
              <a:off x="7155179" y="2732531"/>
              <a:ext cx="79375" cy="1797050"/>
            </a:xfrm>
            <a:custGeom>
              <a:avLst/>
              <a:gdLst/>
              <a:ahLst/>
              <a:cxnLst/>
              <a:rect l="l" t="t" r="r" b="b"/>
              <a:pathLst>
                <a:path w="79375" h="1797050">
                  <a:moveTo>
                    <a:pt x="79248" y="0"/>
                  </a:moveTo>
                  <a:lnTo>
                    <a:pt x="0" y="0"/>
                  </a:lnTo>
                  <a:lnTo>
                    <a:pt x="0" y="1796796"/>
                  </a:lnTo>
                  <a:lnTo>
                    <a:pt x="79248" y="1796796"/>
                  </a:lnTo>
                  <a:lnTo>
                    <a:pt x="79248" y="0"/>
                  </a:lnTo>
                  <a:close/>
                </a:path>
              </a:pathLst>
            </a:custGeom>
            <a:solidFill>
              <a:srgbClr val="4471C4"/>
            </a:solidFill>
          </p:spPr>
          <p:txBody>
            <a:bodyPr wrap="square" lIns="0" tIns="0" rIns="0" bIns="0" rtlCol="0"/>
            <a:lstStyle/>
            <a:p>
              <a:endParaRPr/>
            </a:p>
          </p:txBody>
        </p:sp>
        <p:sp>
          <p:nvSpPr>
            <p:cNvPr id="81" name="object 81"/>
            <p:cNvSpPr/>
            <p:nvPr/>
          </p:nvSpPr>
          <p:spPr>
            <a:xfrm>
              <a:off x="7155179" y="2732531"/>
              <a:ext cx="79375" cy="1797050"/>
            </a:xfrm>
            <a:custGeom>
              <a:avLst/>
              <a:gdLst/>
              <a:ahLst/>
              <a:cxnLst/>
              <a:rect l="l" t="t" r="r" b="b"/>
              <a:pathLst>
                <a:path w="79375" h="1797050">
                  <a:moveTo>
                    <a:pt x="0" y="1796796"/>
                  </a:moveTo>
                  <a:lnTo>
                    <a:pt x="79248" y="1796796"/>
                  </a:lnTo>
                  <a:lnTo>
                    <a:pt x="79248" y="0"/>
                  </a:lnTo>
                  <a:lnTo>
                    <a:pt x="0" y="0"/>
                  </a:lnTo>
                  <a:lnTo>
                    <a:pt x="0" y="1796796"/>
                  </a:lnTo>
                  <a:close/>
                </a:path>
              </a:pathLst>
            </a:custGeom>
            <a:ln w="12699">
              <a:solidFill>
                <a:srgbClr val="2E528F"/>
              </a:solidFill>
            </a:ln>
          </p:spPr>
          <p:txBody>
            <a:bodyPr wrap="square" lIns="0" tIns="0" rIns="0" bIns="0" rtlCol="0"/>
            <a:lstStyle/>
            <a:p>
              <a:endParaRPr/>
            </a:p>
          </p:txBody>
        </p:sp>
        <p:sp>
          <p:nvSpPr>
            <p:cNvPr id="82" name="object 82"/>
            <p:cNvSpPr/>
            <p:nvPr/>
          </p:nvSpPr>
          <p:spPr>
            <a:xfrm>
              <a:off x="7299959" y="2770631"/>
              <a:ext cx="79375" cy="1752600"/>
            </a:xfrm>
            <a:custGeom>
              <a:avLst/>
              <a:gdLst/>
              <a:ahLst/>
              <a:cxnLst/>
              <a:rect l="l" t="t" r="r" b="b"/>
              <a:pathLst>
                <a:path w="79375" h="1752600">
                  <a:moveTo>
                    <a:pt x="79248" y="0"/>
                  </a:moveTo>
                  <a:lnTo>
                    <a:pt x="0" y="0"/>
                  </a:lnTo>
                  <a:lnTo>
                    <a:pt x="0" y="1752600"/>
                  </a:lnTo>
                  <a:lnTo>
                    <a:pt x="79248" y="1752600"/>
                  </a:lnTo>
                  <a:lnTo>
                    <a:pt x="79248" y="0"/>
                  </a:lnTo>
                  <a:close/>
                </a:path>
              </a:pathLst>
            </a:custGeom>
            <a:solidFill>
              <a:srgbClr val="4471C4"/>
            </a:solidFill>
          </p:spPr>
          <p:txBody>
            <a:bodyPr wrap="square" lIns="0" tIns="0" rIns="0" bIns="0" rtlCol="0"/>
            <a:lstStyle/>
            <a:p>
              <a:endParaRPr/>
            </a:p>
          </p:txBody>
        </p:sp>
        <p:sp>
          <p:nvSpPr>
            <p:cNvPr id="83" name="object 83"/>
            <p:cNvSpPr/>
            <p:nvPr/>
          </p:nvSpPr>
          <p:spPr>
            <a:xfrm>
              <a:off x="7299959" y="2770631"/>
              <a:ext cx="79375" cy="1752600"/>
            </a:xfrm>
            <a:custGeom>
              <a:avLst/>
              <a:gdLst/>
              <a:ahLst/>
              <a:cxnLst/>
              <a:rect l="l" t="t" r="r" b="b"/>
              <a:pathLst>
                <a:path w="79375" h="1752600">
                  <a:moveTo>
                    <a:pt x="0" y="1752600"/>
                  </a:moveTo>
                  <a:lnTo>
                    <a:pt x="79248" y="1752600"/>
                  </a:lnTo>
                  <a:lnTo>
                    <a:pt x="79248" y="0"/>
                  </a:lnTo>
                  <a:lnTo>
                    <a:pt x="0" y="0"/>
                  </a:lnTo>
                  <a:lnTo>
                    <a:pt x="0" y="1752600"/>
                  </a:lnTo>
                  <a:close/>
                </a:path>
              </a:pathLst>
            </a:custGeom>
            <a:ln w="12700">
              <a:solidFill>
                <a:srgbClr val="2E528F"/>
              </a:solidFill>
            </a:ln>
          </p:spPr>
          <p:txBody>
            <a:bodyPr wrap="square" lIns="0" tIns="0" rIns="0" bIns="0" rtlCol="0"/>
            <a:lstStyle/>
            <a:p>
              <a:endParaRPr/>
            </a:p>
          </p:txBody>
        </p:sp>
        <p:sp>
          <p:nvSpPr>
            <p:cNvPr id="84" name="object 84"/>
            <p:cNvSpPr/>
            <p:nvPr/>
          </p:nvSpPr>
          <p:spPr>
            <a:xfrm>
              <a:off x="7447787" y="2793491"/>
              <a:ext cx="79375" cy="1736089"/>
            </a:xfrm>
            <a:custGeom>
              <a:avLst/>
              <a:gdLst/>
              <a:ahLst/>
              <a:cxnLst/>
              <a:rect l="l" t="t" r="r" b="b"/>
              <a:pathLst>
                <a:path w="79375" h="1736089">
                  <a:moveTo>
                    <a:pt x="79248" y="0"/>
                  </a:moveTo>
                  <a:lnTo>
                    <a:pt x="0" y="0"/>
                  </a:lnTo>
                  <a:lnTo>
                    <a:pt x="0" y="1735836"/>
                  </a:lnTo>
                  <a:lnTo>
                    <a:pt x="79248" y="1735836"/>
                  </a:lnTo>
                  <a:lnTo>
                    <a:pt x="79248" y="0"/>
                  </a:lnTo>
                  <a:close/>
                </a:path>
              </a:pathLst>
            </a:custGeom>
            <a:solidFill>
              <a:srgbClr val="4471C4"/>
            </a:solidFill>
          </p:spPr>
          <p:txBody>
            <a:bodyPr wrap="square" lIns="0" tIns="0" rIns="0" bIns="0" rtlCol="0"/>
            <a:lstStyle/>
            <a:p>
              <a:endParaRPr/>
            </a:p>
          </p:txBody>
        </p:sp>
        <p:sp>
          <p:nvSpPr>
            <p:cNvPr id="85" name="object 85"/>
            <p:cNvSpPr/>
            <p:nvPr/>
          </p:nvSpPr>
          <p:spPr>
            <a:xfrm>
              <a:off x="7447787" y="2793491"/>
              <a:ext cx="79375" cy="1736089"/>
            </a:xfrm>
            <a:custGeom>
              <a:avLst/>
              <a:gdLst/>
              <a:ahLst/>
              <a:cxnLst/>
              <a:rect l="l" t="t" r="r" b="b"/>
              <a:pathLst>
                <a:path w="79375" h="1736089">
                  <a:moveTo>
                    <a:pt x="0" y="1735836"/>
                  </a:moveTo>
                  <a:lnTo>
                    <a:pt x="79248" y="1735836"/>
                  </a:lnTo>
                  <a:lnTo>
                    <a:pt x="79248" y="0"/>
                  </a:lnTo>
                  <a:lnTo>
                    <a:pt x="0" y="0"/>
                  </a:lnTo>
                  <a:lnTo>
                    <a:pt x="0" y="1735836"/>
                  </a:lnTo>
                  <a:close/>
                </a:path>
              </a:pathLst>
            </a:custGeom>
            <a:ln w="12700">
              <a:solidFill>
                <a:srgbClr val="2E528F"/>
              </a:solidFill>
            </a:ln>
          </p:spPr>
          <p:txBody>
            <a:bodyPr wrap="square" lIns="0" tIns="0" rIns="0" bIns="0" rtlCol="0"/>
            <a:lstStyle/>
            <a:p>
              <a:endParaRPr/>
            </a:p>
          </p:txBody>
        </p:sp>
        <p:sp>
          <p:nvSpPr>
            <p:cNvPr id="86" name="object 86"/>
            <p:cNvSpPr/>
            <p:nvPr/>
          </p:nvSpPr>
          <p:spPr>
            <a:xfrm>
              <a:off x="7586471" y="2827019"/>
              <a:ext cx="79375" cy="1699260"/>
            </a:xfrm>
            <a:custGeom>
              <a:avLst/>
              <a:gdLst/>
              <a:ahLst/>
              <a:cxnLst/>
              <a:rect l="l" t="t" r="r" b="b"/>
              <a:pathLst>
                <a:path w="79375" h="1699260">
                  <a:moveTo>
                    <a:pt x="79248" y="0"/>
                  </a:moveTo>
                  <a:lnTo>
                    <a:pt x="0" y="0"/>
                  </a:lnTo>
                  <a:lnTo>
                    <a:pt x="0" y="1699259"/>
                  </a:lnTo>
                  <a:lnTo>
                    <a:pt x="79248" y="1699259"/>
                  </a:lnTo>
                  <a:lnTo>
                    <a:pt x="79248" y="0"/>
                  </a:lnTo>
                  <a:close/>
                </a:path>
              </a:pathLst>
            </a:custGeom>
            <a:solidFill>
              <a:srgbClr val="4471C4"/>
            </a:solidFill>
          </p:spPr>
          <p:txBody>
            <a:bodyPr wrap="square" lIns="0" tIns="0" rIns="0" bIns="0" rtlCol="0"/>
            <a:lstStyle/>
            <a:p>
              <a:endParaRPr/>
            </a:p>
          </p:txBody>
        </p:sp>
        <p:sp>
          <p:nvSpPr>
            <p:cNvPr id="87" name="object 87"/>
            <p:cNvSpPr/>
            <p:nvPr/>
          </p:nvSpPr>
          <p:spPr>
            <a:xfrm>
              <a:off x="7586471" y="2827019"/>
              <a:ext cx="79375" cy="1699260"/>
            </a:xfrm>
            <a:custGeom>
              <a:avLst/>
              <a:gdLst/>
              <a:ahLst/>
              <a:cxnLst/>
              <a:rect l="l" t="t" r="r" b="b"/>
              <a:pathLst>
                <a:path w="79375" h="1699260">
                  <a:moveTo>
                    <a:pt x="0" y="1699259"/>
                  </a:moveTo>
                  <a:lnTo>
                    <a:pt x="79248" y="1699259"/>
                  </a:lnTo>
                  <a:lnTo>
                    <a:pt x="79248" y="0"/>
                  </a:lnTo>
                  <a:lnTo>
                    <a:pt x="0" y="0"/>
                  </a:lnTo>
                  <a:lnTo>
                    <a:pt x="0" y="1699259"/>
                  </a:lnTo>
                  <a:close/>
                </a:path>
              </a:pathLst>
            </a:custGeom>
            <a:ln w="12700">
              <a:solidFill>
                <a:srgbClr val="2E528F"/>
              </a:solidFill>
            </a:ln>
          </p:spPr>
          <p:txBody>
            <a:bodyPr wrap="square" lIns="0" tIns="0" rIns="0" bIns="0" rtlCol="0"/>
            <a:lstStyle/>
            <a:p>
              <a:endParaRPr/>
            </a:p>
          </p:txBody>
        </p:sp>
        <p:sp>
          <p:nvSpPr>
            <p:cNvPr id="88" name="object 88"/>
            <p:cNvSpPr/>
            <p:nvPr/>
          </p:nvSpPr>
          <p:spPr>
            <a:xfrm>
              <a:off x="7726679" y="2872739"/>
              <a:ext cx="79375" cy="1656714"/>
            </a:xfrm>
            <a:custGeom>
              <a:avLst/>
              <a:gdLst/>
              <a:ahLst/>
              <a:cxnLst/>
              <a:rect l="l" t="t" r="r" b="b"/>
              <a:pathLst>
                <a:path w="79375" h="1656714">
                  <a:moveTo>
                    <a:pt x="79248" y="0"/>
                  </a:moveTo>
                  <a:lnTo>
                    <a:pt x="0" y="0"/>
                  </a:lnTo>
                  <a:lnTo>
                    <a:pt x="0" y="1656588"/>
                  </a:lnTo>
                  <a:lnTo>
                    <a:pt x="79248" y="1656588"/>
                  </a:lnTo>
                  <a:lnTo>
                    <a:pt x="79248" y="0"/>
                  </a:lnTo>
                  <a:close/>
                </a:path>
              </a:pathLst>
            </a:custGeom>
            <a:solidFill>
              <a:srgbClr val="4471C4"/>
            </a:solidFill>
          </p:spPr>
          <p:txBody>
            <a:bodyPr wrap="square" lIns="0" tIns="0" rIns="0" bIns="0" rtlCol="0"/>
            <a:lstStyle/>
            <a:p>
              <a:endParaRPr/>
            </a:p>
          </p:txBody>
        </p:sp>
        <p:sp>
          <p:nvSpPr>
            <p:cNvPr id="89" name="object 89"/>
            <p:cNvSpPr/>
            <p:nvPr/>
          </p:nvSpPr>
          <p:spPr>
            <a:xfrm>
              <a:off x="7726679" y="2872739"/>
              <a:ext cx="79375" cy="1656714"/>
            </a:xfrm>
            <a:custGeom>
              <a:avLst/>
              <a:gdLst/>
              <a:ahLst/>
              <a:cxnLst/>
              <a:rect l="l" t="t" r="r" b="b"/>
              <a:pathLst>
                <a:path w="79375" h="1656714">
                  <a:moveTo>
                    <a:pt x="0" y="1656588"/>
                  </a:moveTo>
                  <a:lnTo>
                    <a:pt x="79248" y="1656588"/>
                  </a:lnTo>
                  <a:lnTo>
                    <a:pt x="79248" y="0"/>
                  </a:lnTo>
                  <a:lnTo>
                    <a:pt x="0" y="0"/>
                  </a:lnTo>
                  <a:lnTo>
                    <a:pt x="0" y="1656588"/>
                  </a:lnTo>
                  <a:close/>
                </a:path>
              </a:pathLst>
            </a:custGeom>
            <a:ln w="12699">
              <a:solidFill>
                <a:srgbClr val="2E528F"/>
              </a:solidFill>
            </a:ln>
          </p:spPr>
          <p:txBody>
            <a:bodyPr wrap="square" lIns="0" tIns="0" rIns="0" bIns="0" rtlCol="0"/>
            <a:lstStyle/>
            <a:p>
              <a:endParaRPr/>
            </a:p>
          </p:txBody>
        </p:sp>
        <p:sp>
          <p:nvSpPr>
            <p:cNvPr id="90" name="object 90"/>
            <p:cNvSpPr/>
            <p:nvPr/>
          </p:nvSpPr>
          <p:spPr>
            <a:xfrm>
              <a:off x="7863839" y="2895599"/>
              <a:ext cx="79375" cy="1630680"/>
            </a:xfrm>
            <a:custGeom>
              <a:avLst/>
              <a:gdLst/>
              <a:ahLst/>
              <a:cxnLst/>
              <a:rect l="l" t="t" r="r" b="b"/>
              <a:pathLst>
                <a:path w="79375" h="1630679">
                  <a:moveTo>
                    <a:pt x="79248" y="0"/>
                  </a:moveTo>
                  <a:lnTo>
                    <a:pt x="0" y="0"/>
                  </a:lnTo>
                  <a:lnTo>
                    <a:pt x="0" y="1630680"/>
                  </a:lnTo>
                  <a:lnTo>
                    <a:pt x="79248" y="1630680"/>
                  </a:lnTo>
                  <a:lnTo>
                    <a:pt x="79248" y="0"/>
                  </a:lnTo>
                  <a:close/>
                </a:path>
              </a:pathLst>
            </a:custGeom>
            <a:solidFill>
              <a:srgbClr val="4471C4"/>
            </a:solidFill>
          </p:spPr>
          <p:txBody>
            <a:bodyPr wrap="square" lIns="0" tIns="0" rIns="0" bIns="0" rtlCol="0"/>
            <a:lstStyle/>
            <a:p>
              <a:endParaRPr/>
            </a:p>
          </p:txBody>
        </p:sp>
        <p:sp>
          <p:nvSpPr>
            <p:cNvPr id="91" name="object 91"/>
            <p:cNvSpPr/>
            <p:nvPr/>
          </p:nvSpPr>
          <p:spPr>
            <a:xfrm>
              <a:off x="7863839" y="2895599"/>
              <a:ext cx="79375" cy="1630680"/>
            </a:xfrm>
            <a:custGeom>
              <a:avLst/>
              <a:gdLst/>
              <a:ahLst/>
              <a:cxnLst/>
              <a:rect l="l" t="t" r="r" b="b"/>
              <a:pathLst>
                <a:path w="79375" h="1630679">
                  <a:moveTo>
                    <a:pt x="0" y="1630680"/>
                  </a:moveTo>
                  <a:lnTo>
                    <a:pt x="79248" y="1630680"/>
                  </a:lnTo>
                  <a:lnTo>
                    <a:pt x="79248" y="0"/>
                  </a:lnTo>
                  <a:lnTo>
                    <a:pt x="0" y="0"/>
                  </a:lnTo>
                  <a:lnTo>
                    <a:pt x="0" y="1630680"/>
                  </a:lnTo>
                  <a:close/>
                </a:path>
              </a:pathLst>
            </a:custGeom>
            <a:ln w="12700">
              <a:solidFill>
                <a:srgbClr val="2E528F"/>
              </a:solidFill>
            </a:ln>
          </p:spPr>
          <p:txBody>
            <a:bodyPr wrap="square" lIns="0" tIns="0" rIns="0" bIns="0" rtlCol="0"/>
            <a:lstStyle/>
            <a:p>
              <a:endParaRPr/>
            </a:p>
          </p:txBody>
        </p:sp>
        <p:sp>
          <p:nvSpPr>
            <p:cNvPr id="92" name="object 92"/>
            <p:cNvSpPr/>
            <p:nvPr/>
          </p:nvSpPr>
          <p:spPr>
            <a:xfrm>
              <a:off x="8016239" y="2935223"/>
              <a:ext cx="64135" cy="1588135"/>
            </a:xfrm>
            <a:custGeom>
              <a:avLst/>
              <a:gdLst/>
              <a:ahLst/>
              <a:cxnLst/>
              <a:rect l="l" t="t" r="r" b="b"/>
              <a:pathLst>
                <a:path w="64134" h="1588135">
                  <a:moveTo>
                    <a:pt x="64007" y="0"/>
                  </a:moveTo>
                  <a:lnTo>
                    <a:pt x="0" y="0"/>
                  </a:lnTo>
                  <a:lnTo>
                    <a:pt x="0" y="1588008"/>
                  </a:lnTo>
                  <a:lnTo>
                    <a:pt x="64007" y="1588008"/>
                  </a:lnTo>
                  <a:lnTo>
                    <a:pt x="64007" y="0"/>
                  </a:lnTo>
                  <a:close/>
                </a:path>
              </a:pathLst>
            </a:custGeom>
            <a:solidFill>
              <a:srgbClr val="4471C4"/>
            </a:solidFill>
          </p:spPr>
          <p:txBody>
            <a:bodyPr wrap="square" lIns="0" tIns="0" rIns="0" bIns="0" rtlCol="0"/>
            <a:lstStyle/>
            <a:p>
              <a:endParaRPr/>
            </a:p>
          </p:txBody>
        </p:sp>
        <p:sp>
          <p:nvSpPr>
            <p:cNvPr id="93" name="object 93"/>
            <p:cNvSpPr/>
            <p:nvPr/>
          </p:nvSpPr>
          <p:spPr>
            <a:xfrm>
              <a:off x="8016239" y="2935223"/>
              <a:ext cx="64135" cy="1588135"/>
            </a:xfrm>
            <a:custGeom>
              <a:avLst/>
              <a:gdLst/>
              <a:ahLst/>
              <a:cxnLst/>
              <a:rect l="l" t="t" r="r" b="b"/>
              <a:pathLst>
                <a:path w="64134" h="1588135">
                  <a:moveTo>
                    <a:pt x="0" y="1588008"/>
                  </a:moveTo>
                  <a:lnTo>
                    <a:pt x="64007" y="1588008"/>
                  </a:lnTo>
                  <a:lnTo>
                    <a:pt x="64007" y="0"/>
                  </a:lnTo>
                  <a:lnTo>
                    <a:pt x="0" y="0"/>
                  </a:lnTo>
                  <a:lnTo>
                    <a:pt x="0" y="1588008"/>
                  </a:lnTo>
                  <a:close/>
                </a:path>
              </a:pathLst>
            </a:custGeom>
            <a:ln w="12700">
              <a:solidFill>
                <a:srgbClr val="2E528F"/>
              </a:solidFill>
            </a:ln>
          </p:spPr>
          <p:txBody>
            <a:bodyPr wrap="square" lIns="0" tIns="0" rIns="0" bIns="0" rtlCol="0"/>
            <a:lstStyle/>
            <a:p>
              <a:endParaRPr/>
            </a:p>
          </p:txBody>
        </p:sp>
        <p:sp>
          <p:nvSpPr>
            <p:cNvPr id="94" name="object 94"/>
            <p:cNvSpPr/>
            <p:nvPr/>
          </p:nvSpPr>
          <p:spPr>
            <a:xfrm>
              <a:off x="8144255" y="2974847"/>
              <a:ext cx="79375" cy="1554480"/>
            </a:xfrm>
            <a:custGeom>
              <a:avLst/>
              <a:gdLst/>
              <a:ahLst/>
              <a:cxnLst/>
              <a:rect l="l" t="t" r="r" b="b"/>
              <a:pathLst>
                <a:path w="79375" h="1554479">
                  <a:moveTo>
                    <a:pt x="79248" y="0"/>
                  </a:moveTo>
                  <a:lnTo>
                    <a:pt x="0" y="0"/>
                  </a:lnTo>
                  <a:lnTo>
                    <a:pt x="0" y="1554479"/>
                  </a:lnTo>
                  <a:lnTo>
                    <a:pt x="79248" y="1554479"/>
                  </a:lnTo>
                  <a:lnTo>
                    <a:pt x="79248" y="0"/>
                  </a:lnTo>
                  <a:close/>
                </a:path>
              </a:pathLst>
            </a:custGeom>
            <a:solidFill>
              <a:srgbClr val="4471C4"/>
            </a:solidFill>
          </p:spPr>
          <p:txBody>
            <a:bodyPr wrap="square" lIns="0" tIns="0" rIns="0" bIns="0" rtlCol="0"/>
            <a:lstStyle/>
            <a:p>
              <a:endParaRPr/>
            </a:p>
          </p:txBody>
        </p:sp>
        <p:sp>
          <p:nvSpPr>
            <p:cNvPr id="95" name="object 95"/>
            <p:cNvSpPr/>
            <p:nvPr/>
          </p:nvSpPr>
          <p:spPr>
            <a:xfrm>
              <a:off x="8144255" y="2974847"/>
              <a:ext cx="79375" cy="1554480"/>
            </a:xfrm>
            <a:custGeom>
              <a:avLst/>
              <a:gdLst/>
              <a:ahLst/>
              <a:cxnLst/>
              <a:rect l="l" t="t" r="r" b="b"/>
              <a:pathLst>
                <a:path w="79375" h="1554479">
                  <a:moveTo>
                    <a:pt x="0" y="1554479"/>
                  </a:moveTo>
                  <a:lnTo>
                    <a:pt x="79248" y="1554479"/>
                  </a:lnTo>
                  <a:lnTo>
                    <a:pt x="79248" y="0"/>
                  </a:lnTo>
                  <a:lnTo>
                    <a:pt x="0" y="0"/>
                  </a:lnTo>
                  <a:lnTo>
                    <a:pt x="0" y="1554479"/>
                  </a:lnTo>
                  <a:close/>
                </a:path>
              </a:pathLst>
            </a:custGeom>
            <a:ln w="12700">
              <a:solidFill>
                <a:srgbClr val="2E528F"/>
              </a:solidFill>
            </a:ln>
          </p:spPr>
          <p:txBody>
            <a:bodyPr wrap="square" lIns="0" tIns="0" rIns="0" bIns="0" rtlCol="0"/>
            <a:lstStyle/>
            <a:p>
              <a:endParaRPr/>
            </a:p>
          </p:txBody>
        </p:sp>
        <p:sp>
          <p:nvSpPr>
            <p:cNvPr id="96" name="object 96"/>
            <p:cNvSpPr/>
            <p:nvPr/>
          </p:nvSpPr>
          <p:spPr>
            <a:xfrm>
              <a:off x="8289036" y="3005327"/>
              <a:ext cx="79375" cy="1518285"/>
            </a:xfrm>
            <a:custGeom>
              <a:avLst/>
              <a:gdLst/>
              <a:ahLst/>
              <a:cxnLst/>
              <a:rect l="l" t="t" r="r" b="b"/>
              <a:pathLst>
                <a:path w="79375" h="1518285">
                  <a:moveTo>
                    <a:pt x="79248" y="0"/>
                  </a:moveTo>
                  <a:lnTo>
                    <a:pt x="0" y="0"/>
                  </a:lnTo>
                  <a:lnTo>
                    <a:pt x="0" y="1517904"/>
                  </a:lnTo>
                  <a:lnTo>
                    <a:pt x="79248" y="1517904"/>
                  </a:lnTo>
                  <a:lnTo>
                    <a:pt x="79248" y="0"/>
                  </a:lnTo>
                  <a:close/>
                </a:path>
              </a:pathLst>
            </a:custGeom>
            <a:solidFill>
              <a:srgbClr val="4471C4"/>
            </a:solidFill>
          </p:spPr>
          <p:txBody>
            <a:bodyPr wrap="square" lIns="0" tIns="0" rIns="0" bIns="0" rtlCol="0"/>
            <a:lstStyle/>
            <a:p>
              <a:endParaRPr/>
            </a:p>
          </p:txBody>
        </p:sp>
        <p:sp>
          <p:nvSpPr>
            <p:cNvPr id="97" name="object 97"/>
            <p:cNvSpPr/>
            <p:nvPr/>
          </p:nvSpPr>
          <p:spPr>
            <a:xfrm>
              <a:off x="8289036" y="3005327"/>
              <a:ext cx="79375" cy="1518285"/>
            </a:xfrm>
            <a:custGeom>
              <a:avLst/>
              <a:gdLst/>
              <a:ahLst/>
              <a:cxnLst/>
              <a:rect l="l" t="t" r="r" b="b"/>
              <a:pathLst>
                <a:path w="79375" h="1518285">
                  <a:moveTo>
                    <a:pt x="0" y="1517904"/>
                  </a:moveTo>
                  <a:lnTo>
                    <a:pt x="79248" y="1517904"/>
                  </a:lnTo>
                  <a:lnTo>
                    <a:pt x="79248" y="0"/>
                  </a:lnTo>
                  <a:lnTo>
                    <a:pt x="0" y="0"/>
                  </a:lnTo>
                  <a:lnTo>
                    <a:pt x="0" y="1517904"/>
                  </a:lnTo>
                  <a:close/>
                </a:path>
              </a:pathLst>
            </a:custGeom>
            <a:ln w="12700">
              <a:solidFill>
                <a:srgbClr val="2E528F"/>
              </a:solidFill>
            </a:ln>
          </p:spPr>
          <p:txBody>
            <a:bodyPr wrap="square" lIns="0" tIns="0" rIns="0" bIns="0" rtlCol="0"/>
            <a:lstStyle/>
            <a:p>
              <a:endParaRPr/>
            </a:p>
          </p:txBody>
        </p:sp>
        <p:sp>
          <p:nvSpPr>
            <p:cNvPr id="98" name="object 98"/>
            <p:cNvSpPr/>
            <p:nvPr/>
          </p:nvSpPr>
          <p:spPr>
            <a:xfrm>
              <a:off x="8435339" y="3026663"/>
              <a:ext cx="79375" cy="1503045"/>
            </a:xfrm>
            <a:custGeom>
              <a:avLst/>
              <a:gdLst/>
              <a:ahLst/>
              <a:cxnLst/>
              <a:rect l="l" t="t" r="r" b="b"/>
              <a:pathLst>
                <a:path w="79375" h="1503045">
                  <a:moveTo>
                    <a:pt x="79248" y="0"/>
                  </a:moveTo>
                  <a:lnTo>
                    <a:pt x="0" y="0"/>
                  </a:lnTo>
                  <a:lnTo>
                    <a:pt x="0" y="1502664"/>
                  </a:lnTo>
                  <a:lnTo>
                    <a:pt x="79248" y="1502664"/>
                  </a:lnTo>
                  <a:lnTo>
                    <a:pt x="79248" y="0"/>
                  </a:lnTo>
                  <a:close/>
                </a:path>
              </a:pathLst>
            </a:custGeom>
            <a:solidFill>
              <a:srgbClr val="4471C4"/>
            </a:solidFill>
          </p:spPr>
          <p:txBody>
            <a:bodyPr wrap="square" lIns="0" tIns="0" rIns="0" bIns="0" rtlCol="0"/>
            <a:lstStyle/>
            <a:p>
              <a:endParaRPr/>
            </a:p>
          </p:txBody>
        </p:sp>
        <p:sp>
          <p:nvSpPr>
            <p:cNvPr id="99" name="object 99"/>
            <p:cNvSpPr/>
            <p:nvPr/>
          </p:nvSpPr>
          <p:spPr>
            <a:xfrm>
              <a:off x="8435339" y="3026663"/>
              <a:ext cx="79375" cy="1503045"/>
            </a:xfrm>
            <a:custGeom>
              <a:avLst/>
              <a:gdLst/>
              <a:ahLst/>
              <a:cxnLst/>
              <a:rect l="l" t="t" r="r" b="b"/>
              <a:pathLst>
                <a:path w="79375" h="1503045">
                  <a:moveTo>
                    <a:pt x="0" y="1502664"/>
                  </a:moveTo>
                  <a:lnTo>
                    <a:pt x="79248" y="1502664"/>
                  </a:lnTo>
                  <a:lnTo>
                    <a:pt x="79248" y="0"/>
                  </a:lnTo>
                  <a:lnTo>
                    <a:pt x="0" y="0"/>
                  </a:lnTo>
                  <a:lnTo>
                    <a:pt x="0" y="1502664"/>
                  </a:lnTo>
                  <a:close/>
                </a:path>
              </a:pathLst>
            </a:custGeom>
            <a:ln w="12700">
              <a:solidFill>
                <a:srgbClr val="2E528F"/>
              </a:solidFill>
            </a:ln>
          </p:spPr>
          <p:txBody>
            <a:bodyPr wrap="square" lIns="0" tIns="0" rIns="0" bIns="0" rtlCol="0"/>
            <a:lstStyle/>
            <a:p>
              <a:endParaRPr/>
            </a:p>
          </p:txBody>
        </p:sp>
        <p:sp>
          <p:nvSpPr>
            <p:cNvPr id="100" name="object 100"/>
            <p:cNvSpPr/>
            <p:nvPr/>
          </p:nvSpPr>
          <p:spPr>
            <a:xfrm>
              <a:off x="8575547" y="3055619"/>
              <a:ext cx="79375" cy="1470660"/>
            </a:xfrm>
            <a:custGeom>
              <a:avLst/>
              <a:gdLst/>
              <a:ahLst/>
              <a:cxnLst/>
              <a:rect l="l" t="t" r="r" b="b"/>
              <a:pathLst>
                <a:path w="79375" h="1470660">
                  <a:moveTo>
                    <a:pt x="79248" y="0"/>
                  </a:moveTo>
                  <a:lnTo>
                    <a:pt x="0" y="0"/>
                  </a:lnTo>
                  <a:lnTo>
                    <a:pt x="0" y="1470659"/>
                  </a:lnTo>
                  <a:lnTo>
                    <a:pt x="79248" y="1470659"/>
                  </a:lnTo>
                  <a:lnTo>
                    <a:pt x="79248" y="0"/>
                  </a:lnTo>
                  <a:close/>
                </a:path>
              </a:pathLst>
            </a:custGeom>
            <a:solidFill>
              <a:srgbClr val="4471C4"/>
            </a:solidFill>
          </p:spPr>
          <p:txBody>
            <a:bodyPr wrap="square" lIns="0" tIns="0" rIns="0" bIns="0" rtlCol="0"/>
            <a:lstStyle/>
            <a:p>
              <a:endParaRPr/>
            </a:p>
          </p:txBody>
        </p:sp>
        <p:sp>
          <p:nvSpPr>
            <p:cNvPr id="101" name="object 101"/>
            <p:cNvSpPr/>
            <p:nvPr/>
          </p:nvSpPr>
          <p:spPr>
            <a:xfrm>
              <a:off x="8575547" y="3055619"/>
              <a:ext cx="79375" cy="1470660"/>
            </a:xfrm>
            <a:custGeom>
              <a:avLst/>
              <a:gdLst/>
              <a:ahLst/>
              <a:cxnLst/>
              <a:rect l="l" t="t" r="r" b="b"/>
              <a:pathLst>
                <a:path w="79375" h="1470660">
                  <a:moveTo>
                    <a:pt x="0" y="1470659"/>
                  </a:moveTo>
                  <a:lnTo>
                    <a:pt x="79248" y="1470659"/>
                  </a:lnTo>
                  <a:lnTo>
                    <a:pt x="79248" y="0"/>
                  </a:lnTo>
                  <a:lnTo>
                    <a:pt x="0" y="0"/>
                  </a:lnTo>
                  <a:lnTo>
                    <a:pt x="0" y="1470659"/>
                  </a:lnTo>
                  <a:close/>
                </a:path>
              </a:pathLst>
            </a:custGeom>
            <a:ln w="12700">
              <a:solidFill>
                <a:srgbClr val="2E528F"/>
              </a:solidFill>
            </a:ln>
          </p:spPr>
          <p:txBody>
            <a:bodyPr wrap="square" lIns="0" tIns="0" rIns="0" bIns="0" rtlCol="0"/>
            <a:lstStyle/>
            <a:p>
              <a:endParaRPr/>
            </a:p>
          </p:txBody>
        </p:sp>
        <p:sp>
          <p:nvSpPr>
            <p:cNvPr id="102" name="object 102"/>
            <p:cNvSpPr/>
            <p:nvPr/>
          </p:nvSpPr>
          <p:spPr>
            <a:xfrm>
              <a:off x="8714232" y="3095243"/>
              <a:ext cx="79375" cy="1434465"/>
            </a:xfrm>
            <a:custGeom>
              <a:avLst/>
              <a:gdLst/>
              <a:ahLst/>
              <a:cxnLst/>
              <a:rect l="l" t="t" r="r" b="b"/>
              <a:pathLst>
                <a:path w="79375" h="1434464">
                  <a:moveTo>
                    <a:pt x="79248" y="0"/>
                  </a:moveTo>
                  <a:lnTo>
                    <a:pt x="0" y="0"/>
                  </a:lnTo>
                  <a:lnTo>
                    <a:pt x="0" y="1434084"/>
                  </a:lnTo>
                  <a:lnTo>
                    <a:pt x="79248" y="1434084"/>
                  </a:lnTo>
                  <a:lnTo>
                    <a:pt x="79248" y="0"/>
                  </a:lnTo>
                  <a:close/>
                </a:path>
              </a:pathLst>
            </a:custGeom>
            <a:solidFill>
              <a:srgbClr val="4471C4"/>
            </a:solidFill>
          </p:spPr>
          <p:txBody>
            <a:bodyPr wrap="square" lIns="0" tIns="0" rIns="0" bIns="0" rtlCol="0"/>
            <a:lstStyle/>
            <a:p>
              <a:endParaRPr/>
            </a:p>
          </p:txBody>
        </p:sp>
        <p:sp>
          <p:nvSpPr>
            <p:cNvPr id="103" name="object 103"/>
            <p:cNvSpPr/>
            <p:nvPr/>
          </p:nvSpPr>
          <p:spPr>
            <a:xfrm>
              <a:off x="8714232" y="3095243"/>
              <a:ext cx="79375" cy="1434465"/>
            </a:xfrm>
            <a:custGeom>
              <a:avLst/>
              <a:gdLst/>
              <a:ahLst/>
              <a:cxnLst/>
              <a:rect l="l" t="t" r="r" b="b"/>
              <a:pathLst>
                <a:path w="79375" h="1434464">
                  <a:moveTo>
                    <a:pt x="0" y="1434084"/>
                  </a:moveTo>
                  <a:lnTo>
                    <a:pt x="79248" y="1434084"/>
                  </a:lnTo>
                  <a:lnTo>
                    <a:pt x="79248" y="0"/>
                  </a:lnTo>
                  <a:lnTo>
                    <a:pt x="0" y="0"/>
                  </a:lnTo>
                  <a:lnTo>
                    <a:pt x="0" y="1434084"/>
                  </a:lnTo>
                  <a:close/>
                </a:path>
              </a:pathLst>
            </a:custGeom>
            <a:ln w="12700">
              <a:solidFill>
                <a:srgbClr val="2E528F"/>
              </a:solidFill>
            </a:ln>
          </p:spPr>
          <p:txBody>
            <a:bodyPr wrap="square" lIns="0" tIns="0" rIns="0" bIns="0" rtlCol="0"/>
            <a:lstStyle/>
            <a:p>
              <a:endParaRPr/>
            </a:p>
          </p:txBody>
        </p:sp>
        <p:sp>
          <p:nvSpPr>
            <p:cNvPr id="104" name="object 104"/>
            <p:cNvSpPr/>
            <p:nvPr/>
          </p:nvSpPr>
          <p:spPr>
            <a:xfrm>
              <a:off x="8852916" y="3115055"/>
              <a:ext cx="79375" cy="1411605"/>
            </a:xfrm>
            <a:custGeom>
              <a:avLst/>
              <a:gdLst/>
              <a:ahLst/>
              <a:cxnLst/>
              <a:rect l="l" t="t" r="r" b="b"/>
              <a:pathLst>
                <a:path w="79375" h="1411604">
                  <a:moveTo>
                    <a:pt x="79248" y="0"/>
                  </a:moveTo>
                  <a:lnTo>
                    <a:pt x="0" y="0"/>
                  </a:lnTo>
                  <a:lnTo>
                    <a:pt x="0" y="1411224"/>
                  </a:lnTo>
                  <a:lnTo>
                    <a:pt x="79248" y="1411224"/>
                  </a:lnTo>
                  <a:lnTo>
                    <a:pt x="79248" y="0"/>
                  </a:lnTo>
                  <a:close/>
                </a:path>
              </a:pathLst>
            </a:custGeom>
            <a:solidFill>
              <a:srgbClr val="4471C4"/>
            </a:solidFill>
          </p:spPr>
          <p:txBody>
            <a:bodyPr wrap="square" lIns="0" tIns="0" rIns="0" bIns="0" rtlCol="0"/>
            <a:lstStyle/>
            <a:p>
              <a:endParaRPr/>
            </a:p>
          </p:txBody>
        </p:sp>
        <p:sp>
          <p:nvSpPr>
            <p:cNvPr id="105" name="object 105"/>
            <p:cNvSpPr/>
            <p:nvPr/>
          </p:nvSpPr>
          <p:spPr>
            <a:xfrm>
              <a:off x="8852916" y="3115055"/>
              <a:ext cx="79375" cy="1411605"/>
            </a:xfrm>
            <a:custGeom>
              <a:avLst/>
              <a:gdLst/>
              <a:ahLst/>
              <a:cxnLst/>
              <a:rect l="l" t="t" r="r" b="b"/>
              <a:pathLst>
                <a:path w="79375" h="1411604">
                  <a:moveTo>
                    <a:pt x="0" y="1411224"/>
                  </a:moveTo>
                  <a:lnTo>
                    <a:pt x="79248" y="1411224"/>
                  </a:lnTo>
                  <a:lnTo>
                    <a:pt x="79248" y="0"/>
                  </a:lnTo>
                  <a:lnTo>
                    <a:pt x="0" y="0"/>
                  </a:lnTo>
                  <a:lnTo>
                    <a:pt x="0" y="1411224"/>
                  </a:lnTo>
                  <a:close/>
                </a:path>
              </a:pathLst>
            </a:custGeom>
            <a:ln w="12700">
              <a:solidFill>
                <a:srgbClr val="2E528F"/>
              </a:solidFill>
            </a:ln>
          </p:spPr>
          <p:txBody>
            <a:bodyPr wrap="square" lIns="0" tIns="0" rIns="0" bIns="0" rtlCol="0"/>
            <a:lstStyle/>
            <a:p>
              <a:endParaRPr/>
            </a:p>
          </p:txBody>
        </p:sp>
        <p:sp>
          <p:nvSpPr>
            <p:cNvPr id="106" name="object 106"/>
            <p:cNvSpPr/>
            <p:nvPr/>
          </p:nvSpPr>
          <p:spPr>
            <a:xfrm>
              <a:off x="8983979" y="3133343"/>
              <a:ext cx="66040" cy="1386840"/>
            </a:xfrm>
            <a:custGeom>
              <a:avLst/>
              <a:gdLst/>
              <a:ahLst/>
              <a:cxnLst/>
              <a:rect l="l" t="t" r="r" b="b"/>
              <a:pathLst>
                <a:path w="66040" h="1386839">
                  <a:moveTo>
                    <a:pt x="65531" y="0"/>
                  </a:moveTo>
                  <a:lnTo>
                    <a:pt x="0" y="0"/>
                  </a:lnTo>
                  <a:lnTo>
                    <a:pt x="0" y="1386840"/>
                  </a:lnTo>
                  <a:lnTo>
                    <a:pt x="65531" y="1386840"/>
                  </a:lnTo>
                  <a:lnTo>
                    <a:pt x="65531" y="0"/>
                  </a:lnTo>
                  <a:close/>
                </a:path>
              </a:pathLst>
            </a:custGeom>
            <a:solidFill>
              <a:srgbClr val="4471C4"/>
            </a:solidFill>
          </p:spPr>
          <p:txBody>
            <a:bodyPr wrap="square" lIns="0" tIns="0" rIns="0" bIns="0" rtlCol="0"/>
            <a:lstStyle/>
            <a:p>
              <a:endParaRPr/>
            </a:p>
          </p:txBody>
        </p:sp>
        <p:sp>
          <p:nvSpPr>
            <p:cNvPr id="107" name="object 107"/>
            <p:cNvSpPr/>
            <p:nvPr/>
          </p:nvSpPr>
          <p:spPr>
            <a:xfrm>
              <a:off x="8983979" y="3133343"/>
              <a:ext cx="66040" cy="1386840"/>
            </a:xfrm>
            <a:custGeom>
              <a:avLst/>
              <a:gdLst/>
              <a:ahLst/>
              <a:cxnLst/>
              <a:rect l="l" t="t" r="r" b="b"/>
              <a:pathLst>
                <a:path w="66040" h="1386839">
                  <a:moveTo>
                    <a:pt x="0" y="1386840"/>
                  </a:moveTo>
                  <a:lnTo>
                    <a:pt x="65531" y="1386840"/>
                  </a:lnTo>
                  <a:lnTo>
                    <a:pt x="65531" y="0"/>
                  </a:lnTo>
                  <a:lnTo>
                    <a:pt x="0" y="0"/>
                  </a:lnTo>
                  <a:lnTo>
                    <a:pt x="0" y="1386840"/>
                  </a:lnTo>
                  <a:close/>
                </a:path>
              </a:pathLst>
            </a:custGeom>
            <a:ln w="12700">
              <a:solidFill>
                <a:srgbClr val="2E528F"/>
              </a:solidFill>
            </a:ln>
          </p:spPr>
          <p:txBody>
            <a:bodyPr wrap="square" lIns="0" tIns="0" rIns="0" bIns="0" rtlCol="0"/>
            <a:lstStyle/>
            <a:p>
              <a:endParaRPr/>
            </a:p>
          </p:txBody>
        </p:sp>
        <p:sp>
          <p:nvSpPr>
            <p:cNvPr id="108" name="object 108"/>
            <p:cNvSpPr/>
            <p:nvPr/>
          </p:nvSpPr>
          <p:spPr>
            <a:xfrm>
              <a:off x="9111995" y="3166871"/>
              <a:ext cx="79375" cy="1359535"/>
            </a:xfrm>
            <a:custGeom>
              <a:avLst/>
              <a:gdLst/>
              <a:ahLst/>
              <a:cxnLst/>
              <a:rect l="l" t="t" r="r" b="b"/>
              <a:pathLst>
                <a:path w="79375" h="1359535">
                  <a:moveTo>
                    <a:pt x="79248" y="0"/>
                  </a:moveTo>
                  <a:lnTo>
                    <a:pt x="0" y="0"/>
                  </a:lnTo>
                  <a:lnTo>
                    <a:pt x="0" y="1359408"/>
                  </a:lnTo>
                  <a:lnTo>
                    <a:pt x="79248" y="1359408"/>
                  </a:lnTo>
                  <a:lnTo>
                    <a:pt x="79248" y="0"/>
                  </a:lnTo>
                  <a:close/>
                </a:path>
              </a:pathLst>
            </a:custGeom>
            <a:solidFill>
              <a:srgbClr val="4471C4"/>
            </a:solidFill>
          </p:spPr>
          <p:txBody>
            <a:bodyPr wrap="square" lIns="0" tIns="0" rIns="0" bIns="0" rtlCol="0"/>
            <a:lstStyle/>
            <a:p>
              <a:endParaRPr/>
            </a:p>
          </p:txBody>
        </p:sp>
        <p:sp>
          <p:nvSpPr>
            <p:cNvPr id="109" name="object 109"/>
            <p:cNvSpPr/>
            <p:nvPr/>
          </p:nvSpPr>
          <p:spPr>
            <a:xfrm>
              <a:off x="9111995" y="3166871"/>
              <a:ext cx="79375" cy="1359535"/>
            </a:xfrm>
            <a:custGeom>
              <a:avLst/>
              <a:gdLst/>
              <a:ahLst/>
              <a:cxnLst/>
              <a:rect l="l" t="t" r="r" b="b"/>
              <a:pathLst>
                <a:path w="79375" h="1359535">
                  <a:moveTo>
                    <a:pt x="0" y="1359408"/>
                  </a:moveTo>
                  <a:lnTo>
                    <a:pt x="79248" y="1359408"/>
                  </a:lnTo>
                  <a:lnTo>
                    <a:pt x="79248" y="0"/>
                  </a:lnTo>
                  <a:lnTo>
                    <a:pt x="0" y="0"/>
                  </a:lnTo>
                  <a:lnTo>
                    <a:pt x="0" y="1359408"/>
                  </a:lnTo>
                  <a:close/>
                </a:path>
              </a:pathLst>
            </a:custGeom>
            <a:ln w="12700">
              <a:solidFill>
                <a:srgbClr val="2E528F"/>
              </a:solidFill>
            </a:ln>
          </p:spPr>
          <p:txBody>
            <a:bodyPr wrap="square" lIns="0" tIns="0" rIns="0" bIns="0" rtlCol="0"/>
            <a:lstStyle/>
            <a:p>
              <a:endParaRPr/>
            </a:p>
          </p:txBody>
        </p:sp>
        <p:sp>
          <p:nvSpPr>
            <p:cNvPr id="110" name="object 110"/>
            <p:cNvSpPr/>
            <p:nvPr/>
          </p:nvSpPr>
          <p:spPr>
            <a:xfrm>
              <a:off x="9256776" y="3194303"/>
              <a:ext cx="79375" cy="1325880"/>
            </a:xfrm>
            <a:custGeom>
              <a:avLst/>
              <a:gdLst/>
              <a:ahLst/>
              <a:cxnLst/>
              <a:rect l="l" t="t" r="r" b="b"/>
              <a:pathLst>
                <a:path w="79375" h="1325879">
                  <a:moveTo>
                    <a:pt x="79248" y="0"/>
                  </a:moveTo>
                  <a:lnTo>
                    <a:pt x="0" y="0"/>
                  </a:lnTo>
                  <a:lnTo>
                    <a:pt x="0" y="1325880"/>
                  </a:lnTo>
                  <a:lnTo>
                    <a:pt x="79248" y="1325880"/>
                  </a:lnTo>
                  <a:lnTo>
                    <a:pt x="79248" y="0"/>
                  </a:lnTo>
                  <a:close/>
                </a:path>
              </a:pathLst>
            </a:custGeom>
            <a:solidFill>
              <a:srgbClr val="4471C4"/>
            </a:solidFill>
          </p:spPr>
          <p:txBody>
            <a:bodyPr wrap="square" lIns="0" tIns="0" rIns="0" bIns="0" rtlCol="0"/>
            <a:lstStyle/>
            <a:p>
              <a:endParaRPr/>
            </a:p>
          </p:txBody>
        </p:sp>
        <p:sp>
          <p:nvSpPr>
            <p:cNvPr id="111" name="object 111"/>
            <p:cNvSpPr/>
            <p:nvPr/>
          </p:nvSpPr>
          <p:spPr>
            <a:xfrm>
              <a:off x="9256776" y="3194303"/>
              <a:ext cx="79375" cy="1325880"/>
            </a:xfrm>
            <a:custGeom>
              <a:avLst/>
              <a:gdLst/>
              <a:ahLst/>
              <a:cxnLst/>
              <a:rect l="l" t="t" r="r" b="b"/>
              <a:pathLst>
                <a:path w="79375" h="1325879">
                  <a:moveTo>
                    <a:pt x="0" y="1325880"/>
                  </a:moveTo>
                  <a:lnTo>
                    <a:pt x="79248" y="1325880"/>
                  </a:lnTo>
                  <a:lnTo>
                    <a:pt x="79248" y="0"/>
                  </a:lnTo>
                  <a:lnTo>
                    <a:pt x="0" y="0"/>
                  </a:lnTo>
                  <a:lnTo>
                    <a:pt x="0" y="1325880"/>
                  </a:lnTo>
                  <a:close/>
                </a:path>
              </a:pathLst>
            </a:custGeom>
            <a:ln w="12700">
              <a:solidFill>
                <a:srgbClr val="2E528F"/>
              </a:solidFill>
            </a:ln>
          </p:spPr>
          <p:txBody>
            <a:bodyPr wrap="square" lIns="0" tIns="0" rIns="0" bIns="0" rtlCol="0"/>
            <a:lstStyle/>
            <a:p>
              <a:endParaRPr/>
            </a:p>
          </p:txBody>
        </p:sp>
        <p:sp>
          <p:nvSpPr>
            <p:cNvPr id="112" name="object 112"/>
            <p:cNvSpPr/>
            <p:nvPr/>
          </p:nvSpPr>
          <p:spPr>
            <a:xfrm>
              <a:off x="9404604" y="3212591"/>
              <a:ext cx="79375" cy="1313815"/>
            </a:xfrm>
            <a:custGeom>
              <a:avLst/>
              <a:gdLst/>
              <a:ahLst/>
              <a:cxnLst/>
              <a:rect l="l" t="t" r="r" b="b"/>
              <a:pathLst>
                <a:path w="79375" h="1313814">
                  <a:moveTo>
                    <a:pt x="79248" y="0"/>
                  </a:moveTo>
                  <a:lnTo>
                    <a:pt x="0" y="0"/>
                  </a:lnTo>
                  <a:lnTo>
                    <a:pt x="0" y="1313687"/>
                  </a:lnTo>
                  <a:lnTo>
                    <a:pt x="79248" y="1313687"/>
                  </a:lnTo>
                  <a:lnTo>
                    <a:pt x="79248" y="0"/>
                  </a:lnTo>
                  <a:close/>
                </a:path>
              </a:pathLst>
            </a:custGeom>
            <a:solidFill>
              <a:srgbClr val="4471C4"/>
            </a:solidFill>
          </p:spPr>
          <p:txBody>
            <a:bodyPr wrap="square" lIns="0" tIns="0" rIns="0" bIns="0" rtlCol="0"/>
            <a:lstStyle/>
            <a:p>
              <a:endParaRPr/>
            </a:p>
          </p:txBody>
        </p:sp>
        <p:sp>
          <p:nvSpPr>
            <p:cNvPr id="113" name="object 113"/>
            <p:cNvSpPr/>
            <p:nvPr/>
          </p:nvSpPr>
          <p:spPr>
            <a:xfrm>
              <a:off x="9404604" y="3212591"/>
              <a:ext cx="79375" cy="1313815"/>
            </a:xfrm>
            <a:custGeom>
              <a:avLst/>
              <a:gdLst/>
              <a:ahLst/>
              <a:cxnLst/>
              <a:rect l="l" t="t" r="r" b="b"/>
              <a:pathLst>
                <a:path w="79375" h="1313814">
                  <a:moveTo>
                    <a:pt x="0" y="1313687"/>
                  </a:moveTo>
                  <a:lnTo>
                    <a:pt x="79248" y="1313687"/>
                  </a:lnTo>
                  <a:lnTo>
                    <a:pt x="79248" y="0"/>
                  </a:lnTo>
                  <a:lnTo>
                    <a:pt x="0" y="0"/>
                  </a:lnTo>
                  <a:lnTo>
                    <a:pt x="0" y="1313687"/>
                  </a:lnTo>
                  <a:close/>
                </a:path>
              </a:pathLst>
            </a:custGeom>
            <a:ln w="12700">
              <a:solidFill>
                <a:srgbClr val="2E528F"/>
              </a:solidFill>
            </a:ln>
          </p:spPr>
          <p:txBody>
            <a:bodyPr wrap="square" lIns="0" tIns="0" rIns="0" bIns="0" rtlCol="0"/>
            <a:lstStyle/>
            <a:p>
              <a:endParaRPr/>
            </a:p>
          </p:txBody>
        </p:sp>
        <p:sp>
          <p:nvSpPr>
            <p:cNvPr id="114" name="object 114"/>
            <p:cNvSpPr/>
            <p:nvPr/>
          </p:nvSpPr>
          <p:spPr>
            <a:xfrm>
              <a:off x="9543288" y="3236975"/>
              <a:ext cx="79375" cy="1286510"/>
            </a:xfrm>
            <a:custGeom>
              <a:avLst/>
              <a:gdLst/>
              <a:ahLst/>
              <a:cxnLst/>
              <a:rect l="l" t="t" r="r" b="b"/>
              <a:pathLst>
                <a:path w="79375" h="1286510">
                  <a:moveTo>
                    <a:pt x="79248" y="0"/>
                  </a:moveTo>
                  <a:lnTo>
                    <a:pt x="0" y="0"/>
                  </a:lnTo>
                  <a:lnTo>
                    <a:pt x="0" y="1286256"/>
                  </a:lnTo>
                  <a:lnTo>
                    <a:pt x="79248" y="1286256"/>
                  </a:lnTo>
                  <a:lnTo>
                    <a:pt x="79248" y="0"/>
                  </a:lnTo>
                  <a:close/>
                </a:path>
              </a:pathLst>
            </a:custGeom>
            <a:solidFill>
              <a:srgbClr val="4471C4"/>
            </a:solidFill>
          </p:spPr>
          <p:txBody>
            <a:bodyPr wrap="square" lIns="0" tIns="0" rIns="0" bIns="0" rtlCol="0"/>
            <a:lstStyle/>
            <a:p>
              <a:endParaRPr/>
            </a:p>
          </p:txBody>
        </p:sp>
        <p:sp>
          <p:nvSpPr>
            <p:cNvPr id="115" name="object 115"/>
            <p:cNvSpPr/>
            <p:nvPr/>
          </p:nvSpPr>
          <p:spPr>
            <a:xfrm>
              <a:off x="9543288" y="3236975"/>
              <a:ext cx="79375" cy="1286510"/>
            </a:xfrm>
            <a:custGeom>
              <a:avLst/>
              <a:gdLst/>
              <a:ahLst/>
              <a:cxnLst/>
              <a:rect l="l" t="t" r="r" b="b"/>
              <a:pathLst>
                <a:path w="79375" h="1286510">
                  <a:moveTo>
                    <a:pt x="0" y="1286256"/>
                  </a:moveTo>
                  <a:lnTo>
                    <a:pt x="79248" y="1286256"/>
                  </a:lnTo>
                  <a:lnTo>
                    <a:pt x="79248" y="0"/>
                  </a:lnTo>
                  <a:lnTo>
                    <a:pt x="0" y="0"/>
                  </a:lnTo>
                  <a:lnTo>
                    <a:pt x="0" y="1286256"/>
                  </a:lnTo>
                  <a:close/>
                </a:path>
              </a:pathLst>
            </a:custGeom>
            <a:ln w="12700">
              <a:solidFill>
                <a:srgbClr val="2E528F"/>
              </a:solidFill>
            </a:ln>
          </p:spPr>
          <p:txBody>
            <a:bodyPr wrap="square" lIns="0" tIns="0" rIns="0" bIns="0" rtlCol="0"/>
            <a:lstStyle/>
            <a:p>
              <a:endParaRPr/>
            </a:p>
          </p:txBody>
        </p:sp>
        <p:sp>
          <p:nvSpPr>
            <p:cNvPr id="116" name="object 116"/>
            <p:cNvSpPr/>
            <p:nvPr/>
          </p:nvSpPr>
          <p:spPr>
            <a:xfrm>
              <a:off x="9683495" y="3272027"/>
              <a:ext cx="78105" cy="1254760"/>
            </a:xfrm>
            <a:custGeom>
              <a:avLst/>
              <a:gdLst/>
              <a:ahLst/>
              <a:cxnLst/>
              <a:rect l="l" t="t" r="r" b="b"/>
              <a:pathLst>
                <a:path w="78104" h="1254760">
                  <a:moveTo>
                    <a:pt x="77724" y="0"/>
                  </a:moveTo>
                  <a:lnTo>
                    <a:pt x="0" y="0"/>
                  </a:lnTo>
                  <a:lnTo>
                    <a:pt x="0" y="1254252"/>
                  </a:lnTo>
                  <a:lnTo>
                    <a:pt x="77724" y="1254252"/>
                  </a:lnTo>
                  <a:lnTo>
                    <a:pt x="77724" y="0"/>
                  </a:lnTo>
                  <a:close/>
                </a:path>
              </a:pathLst>
            </a:custGeom>
            <a:solidFill>
              <a:srgbClr val="4471C4"/>
            </a:solidFill>
          </p:spPr>
          <p:txBody>
            <a:bodyPr wrap="square" lIns="0" tIns="0" rIns="0" bIns="0" rtlCol="0"/>
            <a:lstStyle/>
            <a:p>
              <a:endParaRPr/>
            </a:p>
          </p:txBody>
        </p:sp>
        <p:sp>
          <p:nvSpPr>
            <p:cNvPr id="117" name="object 117"/>
            <p:cNvSpPr/>
            <p:nvPr/>
          </p:nvSpPr>
          <p:spPr>
            <a:xfrm>
              <a:off x="9683495" y="3272027"/>
              <a:ext cx="78105" cy="1254760"/>
            </a:xfrm>
            <a:custGeom>
              <a:avLst/>
              <a:gdLst/>
              <a:ahLst/>
              <a:cxnLst/>
              <a:rect l="l" t="t" r="r" b="b"/>
              <a:pathLst>
                <a:path w="78104" h="1254760">
                  <a:moveTo>
                    <a:pt x="0" y="1254252"/>
                  </a:moveTo>
                  <a:lnTo>
                    <a:pt x="77724" y="1254252"/>
                  </a:lnTo>
                  <a:lnTo>
                    <a:pt x="77724" y="0"/>
                  </a:lnTo>
                  <a:lnTo>
                    <a:pt x="0" y="0"/>
                  </a:lnTo>
                  <a:lnTo>
                    <a:pt x="0" y="1254252"/>
                  </a:lnTo>
                  <a:close/>
                </a:path>
              </a:pathLst>
            </a:custGeom>
            <a:ln w="12699">
              <a:solidFill>
                <a:srgbClr val="2E528F"/>
              </a:solidFill>
            </a:ln>
          </p:spPr>
          <p:txBody>
            <a:bodyPr wrap="square" lIns="0" tIns="0" rIns="0" bIns="0" rtlCol="0"/>
            <a:lstStyle/>
            <a:p>
              <a:endParaRPr/>
            </a:p>
          </p:txBody>
        </p:sp>
        <p:sp>
          <p:nvSpPr>
            <p:cNvPr id="118" name="object 118"/>
            <p:cNvSpPr/>
            <p:nvPr/>
          </p:nvSpPr>
          <p:spPr>
            <a:xfrm>
              <a:off x="9820655" y="3288791"/>
              <a:ext cx="79375" cy="1234440"/>
            </a:xfrm>
            <a:custGeom>
              <a:avLst/>
              <a:gdLst/>
              <a:ahLst/>
              <a:cxnLst/>
              <a:rect l="l" t="t" r="r" b="b"/>
              <a:pathLst>
                <a:path w="79375" h="1234439">
                  <a:moveTo>
                    <a:pt x="79248" y="0"/>
                  </a:moveTo>
                  <a:lnTo>
                    <a:pt x="0" y="0"/>
                  </a:lnTo>
                  <a:lnTo>
                    <a:pt x="0" y="1234440"/>
                  </a:lnTo>
                  <a:lnTo>
                    <a:pt x="79248" y="1234440"/>
                  </a:lnTo>
                  <a:lnTo>
                    <a:pt x="79248" y="0"/>
                  </a:lnTo>
                  <a:close/>
                </a:path>
              </a:pathLst>
            </a:custGeom>
            <a:solidFill>
              <a:srgbClr val="4471C4"/>
            </a:solidFill>
          </p:spPr>
          <p:txBody>
            <a:bodyPr wrap="square" lIns="0" tIns="0" rIns="0" bIns="0" rtlCol="0"/>
            <a:lstStyle/>
            <a:p>
              <a:endParaRPr/>
            </a:p>
          </p:txBody>
        </p:sp>
        <p:sp>
          <p:nvSpPr>
            <p:cNvPr id="119" name="object 119"/>
            <p:cNvSpPr/>
            <p:nvPr/>
          </p:nvSpPr>
          <p:spPr>
            <a:xfrm>
              <a:off x="9820655" y="3288791"/>
              <a:ext cx="79375" cy="1234440"/>
            </a:xfrm>
            <a:custGeom>
              <a:avLst/>
              <a:gdLst/>
              <a:ahLst/>
              <a:cxnLst/>
              <a:rect l="l" t="t" r="r" b="b"/>
              <a:pathLst>
                <a:path w="79375" h="1234439">
                  <a:moveTo>
                    <a:pt x="0" y="1234440"/>
                  </a:moveTo>
                  <a:lnTo>
                    <a:pt x="79248" y="1234440"/>
                  </a:lnTo>
                  <a:lnTo>
                    <a:pt x="79248" y="0"/>
                  </a:lnTo>
                  <a:lnTo>
                    <a:pt x="0" y="0"/>
                  </a:lnTo>
                  <a:lnTo>
                    <a:pt x="0" y="1234440"/>
                  </a:lnTo>
                  <a:close/>
                </a:path>
              </a:pathLst>
            </a:custGeom>
            <a:ln w="12700">
              <a:solidFill>
                <a:srgbClr val="2E528F"/>
              </a:solidFill>
            </a:ln>
          </p:spPr>
          <p:txBody>
            <a:bodyPr wrap="square" lIns="0" tIns="0" rIns="0" bIns="0" rtlCol="0"/>
            <a:lstStyle/>
            <a:p>
              <a:endParaRPr/>
            </a:p>
          </p:txBody>
        </p:sp>
        <p:sp>
          <p:nvSpPr>
            <p:cNvPr id="120" name="object 120"/>
            <p:cNvSpPr/>
            <p:nvPr/>
          </p:nvSpPr>
          <p:spPr>
            <a:xfrm>
              <a:off x="9957816" y="3336035"/>
              <a:ext cx="79375" cy="1187450"/>
            </a:xfrm>
            <a:custGeom>
              <a:avLst/>
              <a:gdLst/>
              <a:ahLst/>
              <a:cxnLst/>
              <a:rect l="l" t="t" r="r" b="b"/>
              <a:pathLst>
                <a:path w="79375" h="1187450">
                  <a:moveTo>
                    <a:pt x="79248" y="0"/>
                  </a:moveTo>
                  <a:lnTo>
                    <a:pt x="0" y="0"/>
                  </a:lnTo>
                  <a:lnTo>
                    <a:pt x="0" y="1187195"/>
                  </a:lnTo>
                  <a:lnTo>
                    <a:pt x="79248" y="1187195"/>
                  </a:lnTo>
                  <a:lnTo>
                    <a:pt x="79248" y="0"/>
                  </a:lnTo>
                  <a:close/>
                </a:path>
              </a:pathLst>
            </a:custGeom>
            <a:solidFill>
              <a:srgbClr val="4471C4"/>
            </a:solidFill>
          </p:spPr>
          <p:txBody>
            <a:bodyPr wrap="square" lIns="0" tIns="0" rIns="0" bIns="0" rtlCol="0"/>
            <a:lstStyle/>
            <a:p>
              <a:endParaRPr/>
            </a:p>
          </p:txBody>
        </p:sp>
        <p:sp>
          <p:nvSpPr>
            <p:cNvPr id="121" name="object 121"/>
            <p:cNvSpPr/>
            <p:nvPr/>
          </p:nvSpPr>
          <p:spPr>
            <a:xfrm>
              <a:off x="9957816" y="3336035"/>
              <a:ext cx="79375" cy="1187450"/>
            </a:xfrm>
            <a:custGeom>
              <a:avLst/>
              <a:gdLst/>
              <a:ahLst/>
              <a:cxnLst/>
              <a:rect l="l" t="t" r="r" b="b"/>
              <a:pathLst>
                <a:path w="79375" h="1187450">
                  <a:moveTo>
                    <a:pt x="0" y="1187195"/>
                  </a:moveTo>
                  <a:lnTo>
                    <a:pt x="79248" y="1187195"/>
                  </a:lnTo>
                  <a:lnTo>
                    <a:pt x="79248" y="0"/>
                  </a:lnTo>
                  <a:lnTo>
                    <a:pt x="0" y="0"/>
                  </a:lnTo>
                  <a:lnTo>
                    <a:pt x="0" y="1187195"/>
                  </a:lnTo>
                  <a:close/>
                </a:path>
              </a:pathLst>
            </a:custGeom>
            <a:ln w="12700">
              <a:solidFill>
                <a:srgbClr val="2E528F"/>
              </a:solidFill>
            </a:ln>
          </p:spPr>
          <p:txBody>
            <a:bodyPr wrap="square" lIns="0" tIns="0" rIns="0" bIns="0" rtlCol="0"/>
            <a:lstStyle/>
            <a:p>
              <a:endParaRPr/>
            </a:p>
          </p:txBody>
        </p:sp>
        <p:sp>
          <p:nvSpPr>
            <p:cNvPr id="122" name="object 122"/>
            <p:cNvSpPr/>
            <p:nvPr/>
          </p:nvSpPr>
          <p:spPr>
            <a:xfrm>
              <a:off x="10096500" y="3368039"/>
              <a:ext cx="79375" cy="1158240"/>
            </a:xfrm>
            <a:custGeom>
              <a:avLst/>
              <a:gdLst/>
              <a:ahLst/>
              <a:cxnLst/>
              <a:rect l="l" t="t" r="r" b="b"/>
              <a:pathLst>
                <a:path w="79375" h="1158239">
                  <a:moveTo>
                    <a:pt x="79248" y="0"/>
                  </a:moveTo>
                  <a:lnTo>
                    <a:pt x="0" y="0"/>
                  </a:lnTo>
                  <a:lnTo>
                    <a:pt x="0" y="1158240"/>
                  </a:lnTo>
                  <a:lnTo>
                    <a:pt x="79248" y="1158240"/>
                  </a:lnTo>
                  <a:lnTo>
                    <a:pt x="79248" y="0"/>
                  </a:lnTo>
                  <a:close/>
                </a:path>
              </a:pathLst>
            </a:custGeom>
            <a:solidFill>
              <a:srgbClr val="4471C4"/>
            </a:solidFill>
          </p:spPr>
          <p:txBody>
            <a:bodyPr wrap="square" lIns="0" tIns="0" rIns="0" bIns="0" rtlCol="0"/>
            <a:lstStyle/>
            <a:p>
              <a:endParaRPr/>
            </a:p>
          </p:txBody>
        </p:sp>
        <p:sp>
          <p:nvSpPr>
            <p:cNvPr id="123" name="object 123"/>
            <p:cNvSpPr/>
            <p:nvPr/>
          </p:nvSpPr>
          <p:spPr>
            <a:xfrm>
              <a:off x="10096500" y="3368039"/>
              <a:ext cx="79375" cy="1158240"/>
            </a:xfrm>
            <a:custGeom>
              <a:avLst/>
              <a:gdLst/>
              <a:ahLst/>
              <a:cxnLst/>
              <a:rect l="l" t="t" r="r" b="b"/>
              <a:pathLst>
                <a:path w="79375" h="1158239">
                  <a:moveTo>
                    <a:pt x="0" y="1158240"/>
                  </a:moveTo>
                  <a:lnTo>
                    <a:pt x="79248" y="1158240"/>
                  </a:lnTo>
                  <a:lnTo>
                    <a:pt x="79248" y="0"/>
                  </a:lnTo>
                  <a:lnTo>
                    <a:pt x="0" y="0"/>
                  </a:lnTo>
                  <a:lnTo>
                    <a:pt x="0" y="1158240"/>
                  </a:lnTo>
                  <a:close/>
                </a:path>
              </a:pathLst>
            </a:custGeom>
            <a:ln w="12700">
              <a:solidFill>
                <a:srgbClr val="2E528F"/>
              </a:solidFill>
            </a:ln>
          </p:spPr>
          <p:txBody>
            <a:bodyPr wrap="square" lIns="0" tIns="0" rIns="0" bIns="0" rtlCol="0"/>
            <a:lstStyle/>
            <a:p>
              <a:endParaRPr/>
            </a:p>
          </p:txBody>
        </p:sp>
        <p:sp>
          <p:nvSpPr>
            <p:cNvPr id="124" name="object 124"/>
            <p:cNvSpPr/>
            <p:nvPr/>
          </p:nvSpPr>
          <p:spPr>
            <a:xfrm>
              <a:off x="10235183" y="3925823"/>
              <a:ext cx="79375" cy="597535"/>
            </a:xfrm>
            <a:custGeom>
              <a:avLst/>
              <a:gdLst/>
              <a:ahLst/>
              <a:cxnLst/>
              <a:rect l="l" t="t" r="r" b="b"/>
              <a:pathLst>
                <a:path w="79375" h="597535">
                  <a:moveTo>
                    <a:pt x="79248" y="0"/>
                  </a:moveTo>
                  <a:lnTo>
                    <a:pt x="0" y="0"/>
                  </a:lnTo>
                  <a:lnTo>
                    <a:pt x="0" y="597407"/>
                  </a:lnTo>
                  <a:lnTo>
                    <a:pt x="79248" y="597407"/>
                  </a:lnTo>
                  <a:lnTo>
                    <a:pt x="79248" y="0"/>
                  </a:lnTo>
                  <a:close/>
                </a:path>
              </a:pathLst>
            </a:custGeom>
            <a:solidFill>
              <a:srgbClr val="4471C4"/>
            </a:solidFill>
          </p:spPr>
          <p:txBody>
            <a:bodyPr wrap="square" lIns="0" tIns="0" rIns="0" bIns="0" rtlCol="0"/>
            <a:lstStyle/>
            <a:p>
              <a:endParaRPr/>
            </a:p>
          </p:txBody>
        </p:sp>
        <p:sp>
          <p:nvSpPr>
            <p:cNvPr id="125" name="object 125"/>
            <p:cNvSpPr/>
            <p:nvPr/>
          </p:nvSpPr>
          <p:spPr>
            <a:xfrm>
              <a:off x="10235183" y="3925823"/>
              <a:ext cx="79375" cy="597535"/>
            </a:xfrm>
            <a:custGeom>
              <a:avLst/>
              <a:gdLst/>
              <a:ahLst/>
              <a:cxnLst/>
              <a:rect l="l" t="t" r="r" b="b"/>
              <a:pathLst>
                <a:path w="79375" h="597535">
                  <a:moveTo>
                    <a:pt x="0" y="597407"/>
                  </a:moveTo>
                  <a:lnTo>
                    <a:pt x="79248" y="597407"/>
                  </a:lnTo>
                  <a:lnTo>
                    <a:pt x="79248" y="0"/>
                  </a:lnTo>
                  <a:lnTo>
                    <a:pt x="0" y="0"/>
                  </a:lnTo>
                  <a:lnTo>
                    <a:pt x="0" y="597407"/>
                  </a:lnTo>
                  <a:close/>
                </a:path>
              </a:pathLst>
            </a:custGeom>
            <a:ln w="12699">
              <a:solidFill>
                <a:srgbClr val="2E528F"/>
              </a:solidFill>
            </a:ln>
          </p:spPr>
          <p:txBody>
            <a:bodyPr wrap="square" lIns="0" tIns="0" rIns="0" bIns="0" rtlCol="0"/>
            <a:lstStyle/>
            <a:p>
              <a:endParaRPr/>
            </a:p>
          </p:txBody>
        </p:sp>
      </p:grpSp>
      <p:sp>
        <p:nvSpPr>
          <p:cNvPr id="126" name="object 126"/>
          <p:cNvSpPr txBox="1"/>
          <p:nvPr/>
        </p:nvSpPr>
        <p:spPr>
          <a:xfrm>
            <a:off x="8359666" y="4134663"/>
            <a:ext cx="767080" cy="259045"/>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Cou</a:t>
            </a:r>
            <a:r>
              <a:rPr sz="1600" spc="-10" dirty="0">
                <a:latin typeface="Calibri"/>
                <a:cs typeface="Calibri"/>
              </a:rPr>
              <a:t>n</a:t>
            </a:r>
            <a:r>
              <a:rPr sz="1600" dirty="0">
                <a:latin typeface="Calibri"/>
                <a:cs typeface="Calibri"/>
              </a:rPr>
              <a:t>try</a:t>
            </a:r>
          </a:p>
        </p:txBody>
      </p:sp>
      <p:sp>
        <p:nvSpPr>
          <p:cNvPr id="127" name="object 127"/>
          <p:cNvSpPr txBox="1"/>
          <p:nvPr/>
        </p:nvSpPr>
        <p:spPr>
          <a:xfrm>
            <a:off x="6176408" y="1513670"/>
            <a:ext cx="477054" cy="2043352"/>
          </a:xfrm>
          <a:prstGeom prst="rect">
            <a:avLst/>
          </a:prstGeom>
        </p:spPr>
        <p:txBody>
          <a:bodyPr vert="vert270" wrap="square" lIns="0" tIns="0" rIns="0" bIns="0" rtlCol="0">
            <a:spAutoFit/>
          </a:bodyPr>
          <a:lstStyle/>
          <a:p>
            <a:pPr algn="ctr">
              <a:lnSpc>
                <a:spcPts val="1810"/>
              </a:lnSpc>
            </a:pPr>
            <a:r>
              <a:rPr sz="1600" spc="-40" dirty="0">
                <a:latin typeface="Calibri"/>
                <a:cs typeface="Calibri"/>
              </a:rPr>
              <a:t>WLTP</a:t>
            </a:r>
            <a:r>
              <a:rPr sz="1600" spc="-30" dirty="0">
                <a:latin typeface="Calibri"/>
                <a:cs typeface="Calibri"/>
              </a:rPr>
              <a:t> </a:t>
            </a:r>
            <a:r>
              <a:rPr sz="1600" spc="-10" dirty="0">
                <a:latin typeface="Calibri"/>
                <a:cs typeface="Calibri"/>
              </a:rPr>
              <a:t>CO2</a:t>
            </a:r>
            <a:r>
              <a:rPr sz="1600" spc="-35" dirty="0">
                <a:latin typeface="Calibri"/>
                <a:cs typeface="Calibri"/>
              </a:rPr>
              <a:t> </a:t>
            </a:r>
            <a:r>
              <a:rPr sz="1600" dirty="0">
                <a:latin typeface="Calibri"/>
                <a:cs typeface="Calibri"/>
              </a:rPr>
              <a:t>emissions</a:t>
            </a:r>
          </a:p>
          <a:p>
            <a:pPr algn="ctr">
              <a:lnSpc>
                <a:spcPct val="100000"/>
              </a:lnSpc>
            </a:pPr>
            <a:r>
              <a:rPr sz="1600" spc="-5" dirty="0">
                <a:latin typeface="Calibri"/>
                <a:cs typeface="Calibri"/>
              </a:rPr>
              <a:t>per</a:t>
            </a:r>
            <a:r>
              <a:rPr sz="1600" spc="-30" dirty="0">
                <a:latin typeface="Calibri"/>
                <a:cs typeface="Calibri"/>
              </a:rPr>
              <a:t> </a:t>
            </a:r>
            <a:r>
              <a:rPr sz="1600" spc="-10" dirty="0">
                <a:latin typeface="Calibri"/>
                <a:cs typeface="Calibri"/>
              </a:rPr>
              <a:t>citizen</a:t>
            </a:r>
            <a:endParaRPr sz="1600" dirty="0">
              <a:latin typeface="Calibri"/>
              <a:cs typeface="Calibri"/>
            </a:endParaRPr>
          </a:p>
        </p:txBody>
      </p:sp>
      <p:sp>
        <p:nvSpPr>
          <p:cNvPr id="128" name="object 128"/>
          <p:cNvSpPr txBox="1"/>
          <p:nvPr/>
        </p:nvSpPr>
        <p:spPr>
          <a:xfrm>
            <a:off x="5982779" y="4406421"/>
            <a:ext cx="5901055" cy="1243289"/>
          </a:xfrm>
          <a:prstGeom prst="rect">
            <a:avLst/>
          </a:prstGeom>
        </p:spPr>
        <p:txBody>
          <a:bodyPr vert="horz" wrap="square" lIns="0" tIns="12065" rIns="0" bIns="0" rtlCol="0">
            <a:spAutoFit/>
          </a:bodyPr>
          <a:lstStyle/>
          <a:p>
            <a:pPr marL="12700" marR="5080" algn="just">
              <a:lnSpc>
                <a:spcPct val="100000"/>
              </a:lnSpc>
              <a:spcBef>
                <a:spcPts val="95"/>
              </a:spcBef>
            </a:pPr>
            <a:r>
              <a:rPr lang="en-GB" sz="1600" spc="-10" dirty="0">
                <a:cs typeface="Calibri"/>
              </a:rPr>
              <a:t>Each bar represents a particular country. The length of the bar shows the average CO2 emissions per citizen per country. Considering the  Paris Agreement, countries with high emissions will sooner or later need to take actions to control their carbon footprint, thus will effectively create new opportunities for the EV and EV charging industry.</a:t>
            </a:r>
          </a:p>
        </p:txBody>
      </p:sp>
      <p:grpSp>
        <p:nvGrpSpPr>
          <p:cNvPr id="129" name="Group 128">
            <a:extLst>
              <a:ext uri="{FF2B5EF4-FFF2-40B4-BE49-F238E27FC236}">
                <a16:creationId xmlns:a16="http://schemas.microsoft.com/office/drawing/2014/main" id="{C0E7FF27-59B7-4BCA-8F61-B2010CB55FA5}"/>
              </a:ext>
            </a:extLst>
          </p:cNvPr>
          <p:cNvGrpSpPr/>
          <p:nvPr/>
        </p:nvGrpSpPr>
        <p:grpSpPr>
          <a:xfrm>
            <a:off x="474958" y="6279438"/>
            <a:ext cx="1311720" cy="396875"/>
            <a:chOff x="474958" y="6279438"/>
            <a:chExt cx="1311720" cy="396875"/>
          </a:xfrm>
        </p:grpSpPr>
        <p:grpSp>
          <p:nvGrpSpPr>
            <p:cNvPr id="130" name="object 7">
              <a:extLst>
                <a:ext uri="{FF2B5EF4-FFF2-40B4-BE49-F238E27FC236}">
                  <a16:creationId xmlns:a16="http://schemas.microsoft.com/office/drawing/2014/main" id="{F5D4CFCC-FDEC-4138-8682-FDF2D5FD4F2B}"/>
                </a:ext>
              </a:extLst>
            </p:cNvPr>
            <p:cNvGrpSpPr/>
            <p:nvPr/>
          </p:nvGrpSpPr>
          <p:grpSpPr>
            <a:xfrm>
              <a:off x="474958" y="6279438"/>
              <a:ext cx="423545" cy="396875"/>
              <a:chOff x="474958" y="6279438"/>
              <a:chExt cx="423545" cy="396875"/>
            </a:xfrm>
          </p:grpSpPr>
          <p:sp>
            <p:nvSpPr>
              <p:cNvPr id="132" name="object 8">
                <a:extLst>
                  <a:ext uri="{FF2B5EF4-FFF2-40B4-BE49-F238E27FC236}">
                    <a16:creationId xmlns:a16="http://schemas.microsoft.com/office/drawing/2014/main" id="{7FE2D119-B1CE-4B9E-AB5C-434DD1CA59FC}"/>
                  </a:ext>
                </a:extLst>
              </p:cNvPr>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133" name="object 9">
                <a:extLst>
                  <a:ext uri="{FF2B5EF4-FFF2-40B4-BE49-F238E27FC236}">
                    <a16:creationId xmlns:a16="http://schemas.microsoft.com/office/drawing/2014/main" id="{289DBC11-4CCF-4EE5-9A2E-A32C11CC269E}"/>
                  </a:ext>
                </a:extLst>
              </p:cNvPr>
              <p:cNvPicPr/>
              <p:nvPr/>
            </p:nvPicPr>
            <p:blipFill>
              <a:blip r:embed="rId2" cstate="print"/>
              <a:stretch>
                <a:fillRect/>
              </a:stretch>
            </p:blipFill>
            <p:spPr>
              <a:xfrm>
                <a:off x="579119" y="6348983"/>
                <a:ext cx="243839" cy="231648"/>
              </a:xfrm>
              <a:prstGeom prst="rect">
                <a:avLst/>
              </a:prstGeom>
            </p:spPr>
          </p:pic>
          <p:sp>
            <p:nvSpPr>
              <p:cNvPr id="134" name="object 10">
                <a:extLst>
                  <a:ext uri="{FF2B5EF4-FFF2-40B4-BE49-F238E27FC236}">
                    <a16:creationId xmlns:a16="http://schemas.microsoft.com/office/drawing/2014/main" id="{9A04DE9F-8865-420B-ADD4-9C868B485753}"/>
                  </a:ext>
                </a:extLst>
              </p:cNvPr>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135" name="object 11">
                <a:extLst>
                  <a:ext uri="{FF2B5EF4-FFF2-40B4-BE49-F238E27FC236}">
                    <a16:creationId xmlns:a16="http://schemas.microsoft.com/office/drawing/2014/main" id="{8DD2A1ED-6616-4B5C-9912-47083D382BB1}"/>
                  </a:ext>
                </a:extLst>
              </p:cNvPr>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136" name="object 12">
                <a:extLst>
                  <a:ext uri="{FF2B5EF4-FFF2-40B4-BE49-F238E27FC236}">
                    <a16:creationId xmlns:a16="http://schemas.microsoft.com/office/drawing/2014/main" id="{19E0118F-F120-4128-8FF7-55151219ACF7}"/>
                  </a:ext>
                </a:extLst>
              </p:cNvPr>
              <p:cNvPicPr/>
              <p:nvPr/>
            </p:nvPicPr>
            <p:blipFill>
              <a:blip r:embed="rId3" cstate="print"/>
              <a:stretch>
                <a:fillRect/>
              </a:stretch>
            </p:blipFill>
            <p:spPr>
              <a:xfrm>
                <a:off x="579119" y="6348983"/>
                <a:ext cx="243839" cy="231648"/>
              </a:xfrm>
              <a:prstGeom prst="rect">
                <a:avLst/>
              </a:prstGeom>
            </p:spPr>
          </p:pic>
          <p:sp>
            <p:nvSpPr>
              <p:cNvPr id="137" name="object 13">
                <a:extLst>
                  <a:ext uri="{FF2B5EF4-FFF2-40B4-BE49-F238E27FC236}">
                    <a16:creationId xmlns:a16="http://schemas.microsoft.com/office/drawing/2014/main" id="{FD4251AE-C088-4D1A-B145-911F65B11165}"/>
                  </a:ext>
                </a:extLst>
              </p:cNvPr>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138" name="object 14">
                <a:extLst>
                  <a:ext uri="{FF2B5EF4-FFF2-40B4-BE49-F238E27FC236}">
                    <a16:creationId xmlns:a16="http://schemas.microsoft.com/office/drawing/2014/main" id="{739EC11F-41B3-4C19-8A9F-E4C463C6CBCB}"/>
                  </a:ext>
                </a:extLst>
              </p:cNvPr>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139" name="object 15">
                <a:extLst>
                  <a:ext uri="{FF2B5EF4-FFF2-40B4-BE49-F238E27FC236}">
                    <a16:creationId xmlns:a16="http://schemas.microsoft.com/office/drawing/2014/main" id="{DA5E0B3F-154C-4939-B517-B27D5D4EAE38}"/>
                  </a:ext>
                </a:extLst>
              </p:cNvPr>
              <p:cNvPicPr/>
              <p:nvPr/>
            </p:nvPicPr>
            <p:blipFill>
              <a:blip r:embed="rId4" cstate="print"/>
              <a:stretch>
                <a:fillRect/>
              </a:stretch>
            </p:blipFill>
            <p:spPr>
              <a:xfrm>
                <a:off x="579119" y="6348983"/>
                <a:ext cx="243839" cy="231648"/>
              </a:xfrm>
              <a:prstGeom prst="rect">
                <a:avLst/>
              </a:prstGeom>
            </p:spPr>
          </p:pic>
          <p:sp>
            <p:nvSpPr>
              <p:cNvPr id="140" name="object 16">
                <a:extLst>
                  <a:ext uri="{FF2B5EF4-FFF2-40B4-BE49-F238E27FC236}">
                    <a16:creationId xmlns:a16="http://schemas.microsoft.com/office/drawing/2014/main" id="{087FC0E6-2317-4B98-BFD6-5FE9627A0557}"/>
                  </a:ext>
                </a:extLst>
              </p:cNvPr>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131" name="object 17">
              <a:extLst>
                <a:ext uri="{FF2B5EF4-FFF2-40B4-BE49-F238E27FC236}">
                  <a16:creationId xmlns:a16="http://schemas.microsoft.com/office/drawing/2014/main" id="{926A2F7E-7075-4C71-8862-C38F9114E830}"/>
                </a:ext>
              </a:extLst>
            </p:cNvPr>
            <p:cNvSpPr txBox="1"/>
            <p:nvPr/>
          </p:nvSpPr>
          <p:spPr>
            <a:xfrm>
              <a:off x="1004993" y="6291561"/>
              <a:ext cx="78168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a:t>
              </a:r>
              <a:r>
                <a:rPr sz="1000" dirty="0">
                  <a:latin typeface="Calibri"/>
                  <a:cs typeface="Calibri"/>
                </a:rPr>
                <a:t>N</a:t>
              </a:r>
              <a:r>
                <a:rPr sz="1000" spc="-5" dirty="0">
                  <a:latin typeface="Calibri"/>
                  <a:cs typeface="Calibri"/>
                </a:rPr>
                <a:t>A</a:t>
              </a:r>
              <a:r>
                <a:rPr sz="1000" spc="5" dirty="0">
                  <a:latin typeface="Calibri"/>
                  <a:cs typeface="Calibri"/>
                </a:rPr>
                <a:t>L</a:t>
              </a:r>
              <a:r>
                <a:rPr sz="1000" dirty="0">
                  <a:latin typeface="Calibri"/>
                  <a:cs typeface="Calibri"/>
                </a:rPr>
                <a:t>YS</a:t>
              </a:r>
              <a:r>
                <a:rPr sz="1000" spc="-5" dirty="0">
                  <a:latin typeface="Calibri"/>
                  <a:cs typeface="Calibri"/>
                </a:rPr>
                <a:t>I</a:t>
              </a:r>
              <a:r>
                <a:rPr sz="1000" dirty="0">
                  <a:latin typeface="Calibri"/>
                  <a:cs typeface="Calibri"/>
                </a:rPr>
                <a:t>S </a:t>
              </a:r>
              <a:r>
                <a:rPr sz="1000" spc="-5" dirty="0">
                  <a:latin typeface="Calibri"/>
                  <a:cs typeface="Calibri"/>
                </a:rPr>
                <a:t>A</a:t>
              </a:r>
              <a:r>
                <a:rPr sz="1000" dirty="0">
                  <a:latin typeface="Calibri"/>
                  <a:cs typeface="Calibri"/>
                </a:rPr>
                <a:t>ND  </a:t>
              </a:r>
              <a:r>
                <a:rPr sz="1000" spc="-5" dirty="0">
                  <a:latin typeface="Calibri"/>
                  <a:cs typeface="Calibri"/>
                </a:rPr>
                <a:t>FRAMEWORK</a:t>
              </a:r>
              <a:endParaRPr sz="1000" dirty="0">
                <a:latin typeface="Calibri"/>
                <a:cs typeface="Calibri"/>
              </a:endParaRPr>
            </a:p>
          </p:txBody>
        </p:sp>
      </p:grpSp>
      <p:sp>
        <p:nvSpPr>
          <p:cNvPr id="142" name="Rectangle 141">
            <a:extLst>
              <a:ext uri="{FF2B5EF4-FFF2-40B4-BE49-F238E27FC236}">
                <a16:creationId xmlns:a16="http://schemas.microsoft.com/office/drawing/2014/main" id="{350F4311-3048-4205-902C-24CCF895777A}"/>
              </a:ext>
            </a:extLst>
          </p:cNvPr>
          <p:cNvSpPr/>
          <p:nvPr/>
        </p:nvSpPr>
        <p:spPr>
          <a:xfrm>
            <a:off x="649701" y="4009022"/>
            <a:ext cx="3281604" cy="338554"/>
          </a:xfrm>
          <a:prstGeom prst="rect">
            <a:avLst/>
          </a:prstGeom>
        </p:spPr>
        <p:txBody>
          <a:bodyPr wrap="none">
            <a:spAutoFit/>
          </a:bodyPr>
          <a:lstStyle/>
          <a:p>
            <a:pPr marL="1583690" algn="just">
              <a:lnSpc>
                <a:spcPct val="100000"/>
              </a:lnSpc>
              <a:spcBef>
                <a:spcPts val="980"/>
              </a:spcBef>
            </a:pPr>
            <a:r>
              <a:rPr lang="en-IN" sz="1600" dirty="0">
                <a:cs typeface="Calibri"/>
              </a:rPr>
              <a:t>GDP</a:t>
            </a:r>
            <a:r>
              <a:rPr lang="en-IN" sz="1600" spc="-15" dirty="0">
                <a:cs typeface="Calibri"/>
              </a:rPr>
              <a:t> </a:t>
            </a:r>
            <a:r>
              <a:rPr lang="en-IN" sz="1600" spc="-5" dirty="0">
                <a:cs typeface="Calibri"/>
              </a:rPr>
              <a:t>per</a:t>
            </a:r>
            <a:r>
              <a:rPr lang="en-IN" sz="1600" spc="-15" dirty="0">
                <a:cs typeface="Calibri"/>
              </a:rPr>
              <a:t> </a:t>
            </a:r>
            <a:r>
              <a:rPr lang="en-IN" sz="1600" spc="-10" dirty="0">
                <a:cs typeface="Calibri"/>
              </a:rPr>
              <a:t>capita</a:t>
            </a:r>
            <a:r>
              <a:rPr lang="en-IN" sz="1600" spc="-5" dirty="0">
                <a:cs typeface="Calibri"/>
              </a:rPr>
              <a:t> ($)</a:t>
            </a:r>
            <a:endParaRPr lang="en-IN" sz="1600" dirty="0">
              <a:cs typeface="Calibri"/>
            </a:endParaRPr>
          </a:p>
        </p:txBody>
      </p:sp>
      <p:sp>
        <p:nvSpPr>
          <p:cNvPr id="144" name="Slide Number Placeholder 143">
            <a:extLst>
              <a:ext uri="{FF2B5EF4-FFF2-40B4-BE49-F238E27FC236}">
                <a16:creationId xmlns:a16="http://schemas.microsoft.com/office/drawing/2014/main" id="{C72B06BC-AC94-41BD-AA35-D0847614449A}"/>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4958" y="6279438"/>
            <a:ext cx="423545" cy="396875"/>
            <a:chOff x="474958" y="6279438"/>
            <a:chExt cx="423545" cy="396875"/>
          </a:xfrm>
        </p:grpSpPr>
        <p:sp>
          <p:nvSpPr>
            <p:cNvPr id="3" name="object 3"/>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4" name="object 4"/>
            <p:cNvPicPr/>
            <p:nvPr/>
          </p:nvPicPr>
          <p:blipFill>
            <a:blip r:embed="rId2" cstate="print"/>
            <a:stretch>
              <a:fillRect/>
            </a:stretch>
          </p:blipFill>
          <p:spPr>
            <a:xfrm>
              <a:off x="579119" y="6348983"/>
              <a:ext cx="243839" cy="231648"/>
            </a:xfrm>
            <a:prstGeom prst="rect">
              <a:avLst/>
            </a:prstGeom>
          </p:spPr>
        </p:pic>
        <p:sp>
          <p:nvSpPr>
            <p:cNvPr id="5" name="object 5"/>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6" name="object 6"/>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7" name="object 7"/>
            <p:cNvPicPr/>
            <p:nvPr/>
          </p:nvPicPr>
          <p:blipFill>
            <a:blip r:embed="rId3" cstate="print"/>
            <a:stretch>
              <a:fillRect/>
            </a:stretch>
          </p:blipFill>
          <p:spPr>
            <a:xfrm>
              <a:off x="560831" y="6364223"/>
              <a:ext cx="243840" cy="228600"/>
            </a:xfrm>
            <a:prstGeom prst="rect">
              <a:avLst/>
            </a:prstGeom>
          </p:spPr>
        </p:pic>
        <p:sp>
          <p:nvSpPr>
            <p:cNvPr id="8" name="object 8"/>
            <p:cNvSpPr/>
            <p:nvPr/>
          </p:nvSpPr>
          <p:spPr>
            <a:xfrm>
              <a:off x="561540" y="6364500"/>
              <a:ext cx="243204" cy="227965"/>
            </a:xfrm>
            <a:custGeom>
              <a:avLst/>
              <a:gdLst/>
              <a:ahLst/>
              <a:cxnLst/>
              <a:rect l="l" t="t" r="r" b="b"/>
              <a:pathLst>
                <a:path w="243204"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pic>
        <p:nvPicPr>
          <p:cNvPr id="9" name="object 9"/>
          <p:cNvPicPr/>
          <p:nvPr/>
        </p:nvPicPr>
        <p:blipFill>
          <a:blip r:embed="rId4" cstate="print"/>
          <a:stretch>
            <a:fillRect/>
          </a:stretch>
        </p:blipFill>
        <p:spPr>
          <a:xfrm>
            <a:off x="10075778" y="277618"/>
            <a:ext cx="452824" cy="378767"/>
          </a:xfrm>
          <a:prstGeom prst="rect">
            <a:avLst/>
          </a:prstGeom>
        </p:spPr>
      </p:pic>
      <p:sp>
        <p:nvSpPr>
          <p:cNvPr id="10" name="object 10"/>
          <p:cNvSpPr txBox="1"/>
          <p:nvPr/>
        </p:nvSpPr>
        <p:spPr>
          <a:xfrm>
            <a:off x="3039398" y="1112011"/>
            <a:ext cx="171958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Key</a:t>
            </a:r>
            <a:r>
              <a:rPr sz="1200" spc="-30" dirty="0">
                <a:latin typeface="Calibri"/>
                <a:cs typeface="Calibri"/>
              </a:rPr>
              <a:t> </a:t>
            </a:r>
            <a:r>
              <a:rPr sz="1200" spc="-10" dirty="0">
                <a:latin typeface="Calibri"/>
                <a:cs typeface="Calibri"/>
              </a:rPr>
              <a:t>Performance</a:t>
            </a:r>
            <a:r>
              <a:rPr sz="1200" spc="-20" dirty="0">
                <a:latin typeface="Calibri"/>
                <a:cs typeface="Calibri"/>
              </a:rPr>
              <a:t> </a:t>
            </a:r>
            <a:r>
              <a:rPr sz="1200" spc="-10" dirty="0">
                <a:latin typeface="Calibri"/>
                <a:cs typeface="Calibri"/>
              </a:rPr>
              <a:t>Indicators</a:t>
            </a:r>
            <a:endParaRPr sz="1200">
              <a:latin typeface="Calibri"/>
              <a:cs typeface="Calibri"/>
            </a:endParaRPr>
          </a:p>
        </p:txBody>
      </p:sp>
      <p:sp>
        <p:nvSpPr>
          <p:cNvPr id="11" name="object 11"/>
          <p:cNvSpPr/>
          <p:nvPr/>
        </p:nvSpPr>
        <p:spPr>
          <a:xfrm>
            <a:off x="1003539" y="1354419"/>
            <a:ext cx="1530985" cy="918844"/>
          </a:xfrm>
          <a:custGeom>
            <a:avLst/>
            <a:gdLst/>
            <a:ahLst/>
            <a:cxnLst/>
            <a:rect l="l" t="t" r="r" b="b"/>
            <a:pathLst>
              <a:path w="1530985" h="918844">
                <a:moveTo>
                  <a:pt x="1439008" y="0"/>
                </a:moveTo>
                <a:lnTo>
                  <a:pt x="91851" y="0"/>
                </a:lnTo>
                <a:lnTo>
                  <a:pt x="56098" y="7218"/>
                </a:lnTo>
                <a:lnTo>
                  <a:pt x="26902" y="26903"/>
                </a:lnTo>
                <a:lnTo>
                  <a:pt x="7218" y="56099"/>
                </a:lnTo>
                <a:lnTo>
                  <a:pt x="0" y="91852"/>
                </a:lnTo>
                <a:lnTo>
                  <a:pt x="0" y="826665"/>
                </a:lnTo>
                <a:lnTo>
                  <a:pt x="7218" y="862418"/>
                </a:lnTo>
                <a:lnTo>
                  <a:pt x="26902" y="891614"/>
                </a:lnTo>
                <a:lnTo>
                  <a:pt x="56098" y="911299"/>
                </a:lnTo>
                <a:lnTo>
                  <a:pt x="91851" y="918517"/>
                </a:lnTo>
                <a:lnTo>
                  <a:pt x="1439008" y="918517"/>
                </a:lnTo>
                <a:lnTo>
                  <a:pt x="1474761" y="911299"/>
                </a:lnTo>
                <a:lnTo>
                  <a:pt x="1503957" y="891614"/>
                </a:lnTo>
                <a:lnTo>
                  <a:pt x="1523642" y="862418"/>
                </a:lnTo>
                <a:lnTo>
                  <a:pt x="1530860" y="826665"/>
                </a:lnTo>
                <a:lnTo>
                  <a:pt x="1530860" y="91852"/>
                </a:lnTo>
                <a:lnTo>
                  <a:pt x="1523642" y="56099"/>
                </a:lnTo>
                <a:lnTo>
                  <a:pt x="1503957" y="26903"/>
                </a:lnTo>
                <a:lnTo>
                  <a:pt x="1474761" y="7218"/>
                </a:lnTo>
                <a:lnTo>
                  <a:pt x="1439008" y="0"/>
                </a:lnTo>
                <a:close/>
              </a:path>
            </a:pathLst>
          </a:custGeom>
          <a:solidFill>
            <a:srgbClr val="4472C4"/>
          </a:solidFill>
        </p:spPr>
        <p:txBody>
          <a:bodyPr wrap="square" lIns="0" tIns="0" rIns="0" bIns="0" rtlCol="0"/>
          <a:lstStyle/>
          <a:p>
            <a:endParaRPr/>
          </a:p>
        </p:txBody>
      </p:sp>
      <p:sp>
        <p:nvSpPr>
          <p:cNvPr id="12" name="object 12"/>
          <p:cNvSpPr txBox="1"/>
          <p:nvPr/>
        </p:nvSpPr>
        <p:spPr>
          <a:xfrm>
            <a:off x="1086375" y="1112011"/>
            <a:ext cx="1365250" cy="1046480"/>
          </a:xfrm>
          <a:prstGeom prst="rect">
            <a:avLst/>
          </a:prstGeom>
        </p:spPr>
        <p:txBody>
          <a:bodyPr vert="horz" wrap="square" lIns="0" tIns="12700" rIns="0" bIns="0" rtlCol="0">
            <a:spAutoFit/>
          </a:bodyPr>
          <a:lstStyle/>
          <a:p>
            <a:pPr marR="51435" algn="ctr">
              <a:lnSpc>
                <a:spcPct val="100000"/>
              </a:lnSpc>
              <a:spcBef>
                <a:spcPts val="100"/>
              </a:spcBef>
            </a:pPr>
            <a:r>
              <a:rPr sz="1200" spc="-10" dirty="0">
                <a:latin typeface="Calibri"/>
                <a:cs typeface="Calibri"/>
              </a:rPr>
              <a:t>Key</a:t>
            </a:r>
            <a:r>
              <a:rPr sz="1200" spc="-20" dirty="0">
                <a:latin typeface="Calibri"/>
                <a:cs typeface="Calibri"/>
              </a:rPr>
              <a:t> </a:t>
            </a:r>
            <a:r>
              <a:rPr sz="1200" spc="-5" dirty="0">
                <a:latin typeface="Calibri"/>
                <a:cs typeface="Calibri"/>
              </a:rPr>
              <a:t>Success</a:t>
            </a:r>
            <a:r>
              <a:rPr sz="1200" spc="-10" dirty="0">
                <a:latin typeface="Calibri"/>
                <a:cs typeface="Calibri"/>
              </a:rPr>
              <a:t> </a:t>
            </a:r>
            <a:r>
              <a:rPr sz="1200" spc="-15" dirty="0">
                <a:latin typeface="Calibri"/>
                <a:cs typeface="Calibri"/>
              </a:rPr>
              <a:t>Factors</a:t>
            </a:r>
            <a:endParaRPr sz="1200">
              <a:latin typeface="Calibri"/>
              <a:cs typeface="Calibri"/>
            </a:endParaRPr>
          </a:p>
          <a:p>
            <a:pPr marL="12700" marR="5080" algn="ctr">
              <a:lnSpc>
                <a:spcPct val="92800"/>
              </a:lnSpc>
              <a:spcBef>
                <a:spcPts val="1255"/>
              </a:spcBef>
            </a:pPr>
            <a:r>
              <a:rPr sz="1200" spc="-10" dirty="0">
                <a:solidFill>
                  <a:srgbClr val="FFFFFF"/>
                </a:solidFill>
                <a:latin typeface="Calibri"/>
                <a:cs typeface="Calibri"/>
              </a:rPr>
              <a:t>Develop </a:t>
            </a:r>
            <a:r>
              <a:rPr sz="1200" dirty="0">
                <a:solidFill>
                  <a:srgbClr val="FFFFFF"/>
                </a:solidFill>
                <a:latin typeface="Calibri"/>
                <a:cs typeface="Calibri"/>
              </a:rPr>
              <a:t>a 3- </a:t>
            </a:r>
            <a:r>
              <a:rPr sz="1200" spc="-5" dirty="0">
                <a:solidFill>
                  <a:srgbClr val="FFFFFF"/>
                </a:solidFill>
                <a:latin typeface="Calibri"/>
                <a:cs typeface="Calibri"/>
              </a:rPr>
              <a:t>Scenario </a:t>
            </a:r>
            <a:r>
              <a:rPr sz="1200" spc="-265" dirty="0">
                <a:solidFill>
                  <a:srgbClr val="FFFFFF"/>
                </a:solidFill>
                <a:latin typeface="Calibri"/>
                <a:cs typeface="Calibri"/>
              </a:rPr>
              <a:t> </a:t>
            </a:r>
            <a:r>
              <a:rPr sz="1200" spc="-5" dirty="0">
                <a:solidFill>
                  <a:srgbClr val="FFFFFF"/>
                </a:solidFill>
                <a:latin typeface="Calibri"/>
                <a:cs typeface="Calibri"/>
              </a:rPr>
              <a:t>Analysis</a:t>
            </a:r>
            <a:r>
              <a:rPr sz="1200" dirty="0">
                <a:solidFill>
                  <a:srgbClr val="FFFFFF"/>
                </a:solidFill>
                <a:latin typeface="Calibri"/>
                <a:cs typeface="Calibri"/>
              </a:rPr>
              <a:t> </a:t>
            </a:r>
            <a:r>
              <a:rPr sz="1200" spc="-10" dirty="0">
                <a:solidFill>
                  <a:srgbClr val="FFFFFF"/>
                </a:solidFill>
                <a:latin typeface="Calibri"/>
                <a:cs typeface="Calibri"/>
              </a:rPr>
              <a:t>to</a:t>
            </a:r>
            <a:r>
              <a:rPr sz="1200" spc="-5" dirty="0">
                <a:solidFill>
                  <a:srgbClr val="FFFFFF"/>
                </a:solidFill>
                <a:latin typeface="Calibri"/>
                <a:cs typeface="Calibri"/>
              </a:rPr>
              <a:t> </a:t>
            </a:r>
            <a:r>
              <a:rPr sz="1200" spc="-10" dirty="0">
                <a:solidFill>
                  <a:srgbClr val="FFFFFF"/>
                </a:solidFill>
                <a:latin typeface="Calibri"/>
                <a:cs typeface="Calibri"/>
              </a:rPr>
              <a:t>reach </a:t>
            </a:r>
            <a:r>
              <a:rPr sz="1200" spc="-5" dirty="0">
                <a:solidFill>
                  <a:srgbClr val="FFFFFF"/>
                </a:solidFill>
                <a:latin typeface="Calibri"/>
                <a:cs typeface="Calibri"/>
              </a:rPr>
              <a:t> </a:t>
            </a:r>
            <a:r>
              <a:rPr sz="1200" spc="-10" dirty="0">
                <a:solidFill>
                  <a:srgbClr val="FFFFFF"/>
                </a:solidFill>
                <a:latin typeface="Calibri"/>
                <a:cs typeface="Calibri"/>
              </a:rPr>
              <a:t>target </a:t>
            </a:r>
            <a:r>
              <a:rPr sz="1200" dirty="0">
                <a:solidFill>
                  <a:srgbClr val="FFFFFF"/>
                </a:solidFill>
                <a:latin typeface="Calibri"/>
                <a:cs typeface="Calibri"/>
              </a:rPr>
              <a:t>in </a:t>
            </a:r>
            <a:r>
              <a:rPr sz="1200" spc="-5" dirty="0">
                <a:solidFill>
                  <a:srgbClr val="FFFFFF"/>
                </a:solidFill>
                <a:latin typeface="Calibri"/>
                <a:cs typeface="Calibri"/>
              </a:rPr>
              <a:t>2023 </a:t>
            </a:r>
            <a:r>
              <a:rPr sz="1200" dirty="0">
                <a:solidFill>
                  <a:srgbClr val="FFFFFF"/>
                </a:solidFill>
                <a:latin typeface="Calibri"/>
                <a:cs typeface="Calibri"/>
              </a:rPr>
              <a:t>using </a:t>
            </a:r>
            <a:r>
              <a:rPr sz="1200" spc="5" dirty="0">
                <a:solidFill>
                  <a:srgbClr val="FFFFFF"/>
                </a:solidFill>
                <a:latin typeface="Calibri"/>
                <a:cs typeface="Calibri"/>
              </a:rPr>
              <a:t> </a:t>
            </a:r>
            <a:r>
              <a:rPr sz="1200" spc="-10" dirty="0">
                <a:solidFill>
                  <a:srgbClr val="FFFFFF"/>
                </a:solidFill>
                <a:latin typeface="Calibri"/>
                <a:cs typeface="Calibri"/>
              </a:rPr>
              <a:t>historical</a:t>
            </a:r>
            <a:r>
              <a:rPr sz="1200" spc="-5" dirty="0">
                <a:solidFill>
                  <a:srgbClr val="FFFFFF"/>
                </a:solidFill>
                <a:latin typeface="Calibri"/>
                <a:cs typeface="Calibri"/>
              </a:rPr>
              <a:t> </a:t>
            </a:r>
            <a:r>
              <a:rPr sz="1200" spc="-10" dirty="0">
                <a:solidFill>
                  <a:srgbClr val="FFFFFF"/>
                </a:solidFill>
                <a:latin typeface="Calibri"/>
                <a:cs typeface="Calibri"/>
              </a:rPr>
              <a:t>data</a:t>
            </a:r>
            <a:endParaRPr sz="1200">
              <a:latin typeface="Calibri"/>
              <a:cs typeface="Calibri"/>
            </a:endParaRPr>
          </a:p>
        </p:txBody>
      </p:sp>
      <p:sp>
        <p:nvSpPr>
          <p:cNvPr id="13" name="object 13"/>
          <p:cNvSpPr/>
          <p:nvPr/>
        </p:nvSpPr>
        <p:spPr>
          <a:xfrm>
            <a:off x="2687486" y="1623852"/>
            <a:ext cx="325120" cy="379730"/>
          </a:xfrm>
          <a:custGeom>
            <a:avLst/>
            <a:gdLst/>
            <a:ahLst/>
            <a:cxnLst/>
            <a:rect l="l" t="t" r="r" b="b"/>
            <a:pathLst>
              <a:path w="325119" h="379730">
                <a:moveTo>
                  <a:pt x="162271" y="0"/>
                </a:moveTo>
                <a:lnTo>
                  <a:pt x="162271" y="75929"/>
                </a:lnTo>
                <a:lnTo>
                  <a:pt x="0" y="75929"/>
                </a:lnTo>
                <a:lnTo>
                  <a:pt x="0" y="303721"/>
                </a:lnTo>
                <a:lnTo>
                  <a:pt x="162271" y="303721"/>
                </a:lnTo>
                <a:lnTo>
                  <a:pt x="162271" y="379652"/>
                </a:lnTo>
                <a:lnTo>
                  <a:pt x="324542" y="189825"/>
                </a:lnTo>
                <a:lnTo>
                  <a:pt x="162271" y="0"/>
                </a:lnTo>
                <a:close/>
              </a:path>
            </a:pathLst>
          </a:custGeom>
          <a:solidFill>
            <a:srgbClr val="B0BCDE"/>
          </a:solidFill>
        </p:spPr>
        <p:txBody>
          <a:bodyPr wrap="square" lIns="0" tIns="0" rIns="0" bIns="0" rtlCol="0"/>
          <a:lstStyle/>
          <a:p>
            <a:endParaRPr/>
          </a:p>
        </p:txBody>
      </p:sp>
      <p:sp>
        <p:nvSpPr>
          <p:cNvPr id="14" name="object 14"/>
          <p:cNvSpPr/>
          <p:nvPr/>
        </p:nvSpPr>
        <p:spPr>
          <a:xfrm>
            <a:off x="3146746" y="1354419"/>
            <a:ext cx="1530985" cy="918844"/>
          </a:xfrm>
          <a:custGeom>
            <a:avLst/>
            <a:gdLst/>
            <a:ahLst/>
            <a:cxnLst/>
            <a:rect l="l" t="t" r="r" b="b"/>
            <a:pathLst>
              <a:path w="1530985" h="918844">
                <a:moveTo>
                  <a:pt x="1439009" y="0"/>
                </a:moveTo>
                <a:lnTo>
                  <a:pt x="91851" y="0"/>
                </a:lnTo>
                <a:lnTo>
                  <a:pt x="56098" y="7218"/>
                </a:lnTo>
                <a:lnTo>
                  <a:pt x="26902" y="26903"/>
                </a:lnTo>
                <a:lnTo>
                  <a:pt x="7218" y="56099"/>
                </a:lnTo>
                <a:lnTo>
                  <a:pt x="0" y="91852"/>
                </a:lnTo>
                <a:lnTo>
                  <a:pt x="0" y="826665"/>
                </a:lnTo>
                <a:lnTo>
                  <a:pt x="7218" y="862418"/>
                </a:lnTo>
                <a:lnTo>
                  <a:pt x="26902" y="891614"/>
                </a:lnTo>
                <a:lnTo>
                  <a:pt x="56098" y="911299"/>
                </a:lnTo>
                <a:lnTo>
                  <a:pt x="91851" y="918517"/>
                </a:lnTo>
                <a:lnTo>
                  <a:pt x="1439009" y="918517"/>
                </a:lnTo>
                <a:lnTo>
                  <a:pt x="1474761" y="911299"/>
                </a:lnTo>
                <a:lnTo>
                  <a:pt x="1503957" y="891614"/>
                </a:lnTo>
                <a:lnTo>
                  <a:pt x="1523642" y="862418"/>
                </a:lnTo>
                <a:lnTo>
                  <a:pt x="1530860" y="826665"/>
                </a:lnTo>
                <a:lnTo>
                  <a:pt x="1530860" y="91852"/>
                </a:lnTo>
                <a:lnTo>
                  <a:pt x="1523642" y="56099"/>
                </a:lnTo>
                <a:lnTo>
                  <a:pt x="1503957" y="26903"/>
                </a:lnTo>
                <a:lnTo>
                  <a:pt x="1474761" y="7218"/>
                </a:lnTo>
                <a:lnTo>
                  <a:pt x="1439009" y="0"/>
                </a:lnTo>
                <a:close/>
              </a:path>
            </a:pathLst>
          </a:custGeom>
          <a:solidFill>
            <a:srgbClr val="4472C4"/>
          </a:solidFill>
        </p:spPr>
        <p:txBody>
          <a:bodyPr wrap="square" lIns="0" tIns="0" rIns="0" bIns="0" rtlCol="0"/>
          <a:lstStyle/>
          <a:p>
            <a:endParaRPr/>
          </a:p>
        </p:txBody>
      </p:sp>
      <p:sp>
        <p:nvSpPr>
          <p:cNvPr id="15" name="object 15"/>
          <p:cNvSpPr txBox="1"/>
          <p:nvPr/>
        </p:nvSpPr>
        <p:spPr>
          <a:xfrm>
            <a:off x="3242791" y="1523491"/>
            <a:ext cx="1339215" cy="541020"/>
          </a:xfrm>
          <a:prstGeom prst="rect">
            <a:avLst/>
          </a:prstGeom>
        </p:spPr>
        <p:txBody>
          <a:bodyPr vert="horz" wrap="square" lIns="0" tIns="29209" rIns="0" bIns="0" rtlCol="0">
            <a:spAutoFit/>
          </a:bodyPr>
          <a:lstStyle/>
          <a:p>
            <a:pPr marL="37465" marR="30480" algn="ctr">
              <a:lnSpc>
                <a:spcPct val="90800"/>
              </a:lnSpc>
              <a:spcBef>
                <a:spcPts val="229"/>
              </a:spcBef>
            </a:pPr>
            <a:r>
              <a:rPr sz="1200" dirty="0">
                <a:solidFill>
                  <a:srgbClr val="FFFFFF"/>
                </a:solidFill>
                <a:latin typeface="Calibri"/>
                <a:cs typeface="Calibri"/>
              </a:rPr>
              <a:t>3 </a:t>
            </a:r>
            <a:r>
              <a:rPr sz="1200" spc="-15" dirty="0">
                <a:solidFill>
                  <a:srgbClr val="FFFFFF"/>
                </a:solidFill>
                <a:latin typeface="Calibri"/>
                <a:cs typeface="Calibri"/>
              </a:rPr>
              <a:t>different </a:t>
            </a:r>
            <a:r>
              <a:rPr sz="1200" spc="-5" dirty="0">
                <a:solidFill>
                  <a:srgbClr val="FFFFFF"/>
                </a:solidFill>
                <a:latin typeface="Calibri"/>
                <a:cs typeface="Calibri"/>
              </a:rPr>
              <a:t>scenarios </a:t>
            </a:r>
            <a:r>
              <a:rPr sz="1200" spc="-260" dirty="0">
                <a:solidFill>
                  <a:srgbClr val="FFFFFF"/>
                </a:solidFill>
                <a:latin typeface="Calibri"/>
                <a:cs typeface="Calibri"/>
              </a:rPr>
              <a:t> </a:t>
            </a:r>
            <a:r>
              <a:rPr sz="1200" dirty="0">
                <a:solidFill>
                  <a:srgbClr val="FFFFFF"/>
                </a:solidFill>
                <a:latin typeface="Calibri"/>
                <a:cs typeface="Calibri"/>
              </a:rPr>
              <a:t>with </a:t>
            </a:r>
            <a:r>
              <a:rPr sz="1200" spc="-5" dirty="0">
                <a:solidFill>
                  <a:srgbClr val="FFFFFF"/>
                </a:solidFill>
                <a:latin typeface="Calibri"/>
                <a:cs typeface="Calibri"/>
              </a:rPr>
              <a:t>CO2 below </a:t>
            </a:r>
            <a:r>
              <a:rPr sz="1200" dirty="0">
                <a:solidFill>
                  <a:srgbClr val="FFFFFF"/>
                </a:solidFill>
                <a:latin typeface="Calibri"/>
                <a:cs typeface="Calibri"/>
              </a:rPr>
              <a:t> </a:t>
            </a:r>
            <a:r>
              <a:rPr sz="1200" spc="-5" dirty="0">
                <a:solidFill>
                  <a:srgbClr val="FFFFFF"/>
                </a:solidFill>
                <a:latin typeface="Calibri"/>
                <a:cs typeface="Calibri"/>
              </a:rPr>
              <a:t>95gCO</a:t>
            </a:r>
            <a:r>
              <a:rPr sz="1200" spc="-7" baseline="-13888" dirty="0">
                <a:solidFill>
                  <a:srgbClr val="FFFFFF"/>
                </a:solidFill>
                <a:latin typeface="Calibri"/>
                <a:cs typeface="Calibri"/>
              </a:rPr>
              <a:t>2</a:t>
            </a:r>
            <a:r>
              <a:rPr sz="1200" spc="-5" dirty="0">
                <a:solidFill>
                  <a:srgbClr val="FFFFFF"/>
                </a:solidFill>
                <a:latin typeface="Calibri"/>
                <a:cs typeface="Calibri"/>
              </a:rPr>
              <a:t>/km</a:t>
            </a:r>
            <a:endParaRPr sz="1200">
              <a:latin typeface="Calibri"/>
              <a:cs typeface="Calibri"/>
            </a:endParaRPr>
          </a:p>
        </p:txBody>
      </p:sp>
      <p:sp>
        <p:nvSpPr>
          <p:cNvPr id="16" name="object 16"/>
          <p:cNvSpPr txBox="1"/>
          <p:nvPr/>
        </p:nvSpPr>
        <p:spPr>
          <a:xfrm>
            <a:off x="9916872" y="66547"/>
            <a:ext cx="6642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M</a:t>
            </a:r>
            <a:r>
              <a:rPr sz="1200" dirty="0">
                <a:latin typeface="Calibri"/>
                <a:cs typeface="Calibri"/>
              </a:rPr>
              <a:t>a</a:t>
            </a:r>
            <a:r>
              <a:rPr sz="1200" spc="-5" dirty="0">
                <a:latin typeface="Calibri"/>
                <a:cs typeface="Calibri"/>
              </a:rPr>
              <a:t>i</a:t>
            </a:r>
            <a:r>
              <a:rPr sz="1200" dirty="0">
                <a:latin typeface="Calibri"/>
                <a:cs typeface="Calibri"/>
              </a:rPr>
              <a:t>n</a:t>
            </a:r>
            <a:r>
              <a:rPr sz="1200" spc="-5" dirty="0">
                <a:latin typeface="Calibri"/>
                <a:cs typeface="Calibri"/>
              </a:rPr>
              <a:t> </a:t>
            </a:r>
            <a:r>
              <a:rPr sz="1200" spc="5" dirty="0">
                <a:latin typeface="Calibri"/>
                <a:cs typeface="Calibri"/>
              </a:rPr>
              <a:t>G</a:t>
            </a:r>
            <a:r>
              <a:rPr sz="1200" dirty="0">
                <a:latin typeface="Calibri"/>
                <a:cs typeface="Calibri"/>
              </a:rPr>
              <a:t>oal</a:t>
            </a:r>
            <a:endParaRPr sz="1200">
              <a:latin typeface="Calibri"/>
              <a:cs typeface="Calibri"/>
            </a:endParaRPr>
          </a:p>
        </p:txBody>
      </p:sp>
      <p:sp>
        <p:nvSpPr>
          <p:cNvPr id="17" name="object 17"/>
          <p:cNvSpPr txBox="1"/>
          <p:nvPr/>
        </p:nvSpPr>
        <p:spPr>
          <a:xfrm>
            <a:off x="9635210" y="602995"/>
            <a:ext cx="1485900" cy="354965"/>
          </a:xfrm>
          <a:prstGeom prst="rect">
            <a:avLst/>
          </a:prstGeom>
        </p:spPr>
        <p:txBody>
          <a:bodyPr vert="horz" wrap="square" lIns="0" tIns="12700" rIns="0" bIns="0" rtlCol="0">
            <a:spAutoFit/>
          </a:bodyPr>
          <a:lstStyle/>
          <a:p>
            <a:pPr marL="183515">
              <a:lnSpc>
                <a:spcPts val="1295"/>
              </a:lnSpc>
              <a:spcBef>
                <a:spcPts val="100"/>
              </a:spcBef>
              <a:tabLst>
                <a:tab pos="852805" algn="l"/>
              </a:tabLst>
            </a:pPr>
            <a:r>
              <a:rPr sz="1200" b="1" spc="-25" dirty="0">
                <a:latin typeface="Calibri"/>
                <a:cs typeface="Calibri"/>
              </a:rPr>
              <a:t>Years	</a:t>
            </a:r>
            <a:r>
              <a:rPr sz="1200" b="1" spc="-5" dirty="0">
                <a:latin typeface="Calibri"/>
                <a:cs typeface="Calibri"/>
              </a:rPr>
              <a:t>gCO</a:t>
            </a:r>
            <a:r>
              <a:rPr sz="1200" b="1" spc="-7" baseline="-10416" dirty="0">
                <a:latin typeface="Calibri"/>
                <a:cs typeface="Calibri"/>
              </a:rPr>
              <a:t>2</a:t>
            </a:r>
            <a:r>
              <a:rPr sz="1200" b="1" spc="-5" dirty="0">
                <a:latin typeface="Calibri"/>
                <a:cs typeface="Calibri"/>
              </a:rPr>
              <a:t>/km</a:t>
            </a:r>
            <a:endParaRPr sz="1200">
              <a:latin typeface="Calibri"/>
              <a:cs typeface="Calibri"/>
            </a:endParaRPr>
          </a:p>
          <a:p>
            <a:pPr marL="38100">
              <a:lnSpc>
                <a:spcPts val="1295"/>
              </a:lnSpc>
              <a:tabLst>
                <a:tab pos="1061720" algn="l"/>
              </a:tabLst>
            </a:pPr>
            <a:r>
              <a:rPr sz="1200" spc="-5" dirty="0">
                <a:latin typeface="Calibri"/>
                <a:cs typeface="Calibri"/>
              </a:rPr>
              <a:t>2023-2024:	</a:t>
            </a:r>
            <a:r>
              <a:rPr sz="1200" dirty="0">
                <a:solidFill>
                  <a:srgbClr val="548235"/>
                </a:solidFill>
                <a:latin typeface="Calibri"/>
                <a:cs typeface="Calibri"/>
              </a:rPr>
              <a:t>95</a:t>
            </a:r>
            <a:endParaRPr sz="1200">
              <a:latin typeface="Calibri"/>
              <a:cs typeface="Calibri"/>
            </a:endParaRPr>
          </a:p>
        </p:txBody>
      </p:sp>
      <p:graphicFrame>
        <p:nvGraphicFramePr>
          <p:cNvPr id="18" name="object 18"/>
          <p:cNvGraphicFramePr>
            <a:graphicFrameLocks noGrp="1"/>
          </p:cNvGraphicFramePr>
          <p:nvPr/>
        </p:nvGraphicFramePr>
        <p:xfrm>
          <a:off x="1640659" y="2866720"/>
          <a:ext cx="2586355" cy="1594485"/>
        </p:xfrm>
        <a:graphic>
          <a:graphicData uri="http://schemas.openxmlformats.org/drawingml/2006/table">
            <a:tbl>
              <a:tblPr firstRow="1" bandRow="1">
                <a:tableStyleId>{2D5ABB26-0587-4C30-8999-92F81FD0307C}</a:tableStyleId>
              </a:tblPr>
              <a:tblGrid>
                <a:gridCol w="935355">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203200">
                <a:tc gridSpan="3">
                  <a:txBody>
                    <a:bodyPr/>
                    <a:lstStyle/>
                    <a:p>
                      <a:pPr marL="472440">
                        <a:lnSpc>
                          <a:spcPct val="100000"/>
                        </a:lnSpc>
                        <a:spcBef>
                          <a:spcPts val="55"/>
                        </a:spcBef>
                      </a:pPr>
                      <a:r>
                        <a:rPr sz="1200" spc="-5" dirty="0">
                          <a:latin typeface="Calibri"/>
                          <a:cs typeface="Calibri"/>
                        </a:rPr>
                        <a:t>Historical</a:t>
                      </a:r>
                      <a:r>
                        <a:rPr sz="1200" spc="-20" dirty="0">
                          <a:latin typeface="Calibri"/>
                          <a:cs typeface="Calibri"/>
                        </a:rPr>
                        <a:t> </a:t>
                      </a:r>
                      <a:r>
                        <a:rPr sz="1200" spc="-5" dirty="0">
                          <a:latin typeface="Calibri"/>
                          <a:cs typeface="Calibri"/>
                        </a:rPr>
                        <a:t>Scenario</a:t>
                      </a:r>
                      <a:r>
                        <a:rPr sz="1200" spc="-10" dirty="0">
                          <a:latin typeface="Calibri"/>
                          <a:cs typeface="Calibri"/>
                        </a:rPr>
                        <a:t> </a:t>
                      </a:r>
                      <a:r>
                        <a:rPr sz="1200" spc="-5" dirty="0">
                          <a:latin typeface="Calibri"/>
                          <a:cs typeface="Calibri"/>
                        </a:rPr>
                        <a:t>in</a:t>
                      </a:r>
                      <a:r>
                        <a:rPr sz="1200" spc="-25" dirty="0">
                          <a:latin typeface="Calibri"/>
                          <a:cs typeface="Calibri"/>
                        </a:rPr>
                        <a:t> </a:t>
                      </a:r>
                      <a:r>
                        <a:rPr sz="1200" dirty="0">
                          <a:latin typeface="Calibri"/>
                          <a:cs typeface="Calibri"/>
                        </a:rPr>
                        <a:t>2021</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5285">
                <a:tc>
                  <a:txBody>
                    <a:bodyPr/>
                    <a:lstStyle/>
                    <a:p>
                      <a:pPr>
                        <a:lnSpc>
                          <a:spcPct val="100000"/>
                        </a:lnSpc>
                        <a:spcBef>
                          <a:spcPts val="25"/>
                        </a:spcBef>
                      </a:pPr>
                      <a:endParaRPr sz="1200">
                        <a:latin typeface="Times New Roman"/>
                        <a:cs typeface="Times New Roman"/>
                      </a:endParaRPr>
                    </a:p>
                    <a:p>
                      <a:pPr algn="ctr">
                        <a:lnSpc>
                          <a:spcPct val="100000"/>
                        </a:lnSpc>
                        <a:spcBef>
                          <a:spcPts val="5"/>
                        </a:spcBef>
                      </a:pPr>
                      <a:r>
                        <a:rPr sz="1200" spc="-5" dirty="0">
                          <a:latin typeface="Calibri"/>
                          <a:cs typeface="Calibri"/>
                        </a:rPr>
                        <a:t>Fuel</a:t>
                      </a:r>
                      <a:r>
                        <a:rPr sz="1200" spc="-40" dirty="0">
                          <a:latin typeface="Calibri"/>
                          <a:cs typeface="Calibri"/>
                        </a:rPr>
                        <a:t> </a:t>
                      </a:r>
                      <a:r>
                        <a:rPr sz="1200" spc="-20" dirty="0">
                          <a:latin typeface="Calibri"/>
                          <a:cs typeface="Calibri"/>
                        </a:rPr>
                        <a:t>Type</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38125" marR="181610" indent="-49530">
                        <a:lnSpc>
                          <a:spcPts val="1420"/>
                        </a:lnSpc>
                        <a:spcBef>
                          <a:spcPts val="15"/>
                        </a:spcBef>
                      </a:pPr>
                      <a:r>
                        <a:rPr sz="1200" spc="-5" dirty="0">
                          <a:latin typeface="Calibri"/>
                          <a:cs typeface="Calibri"/>
                        </a:rPr>
                        <a:t>M</a:t>
                      </a:r>
                      <a:r>
                        <a:rPr sz="1200" dirty="0">
                          <a:latin typeface="Calibri"/>
                          <a:cs typeface="Calibri"/>
                        </a:rPr>
                        <a:t>a</a:t>
                      </a:r>
                      <a:r>
                        <a:rPr sz="1200" spc="-10" dirty="0">
                          <a:latin typeface="Calibri"/>
                          <a:cs typeface="Calibri"/>
                        </a:rPr>
                        <a:t>r</a:t>
                      </a:r>
                      <a:r>
                        <a:rPr sz="1200" spc="-35" dirty="0">
                          <a:latin typeface="Calibri"/>
                          <a:cs typeface="Calibri"/>
                        </a:rPr>
                        <a:t>k</a:t>
                      </a:r>
                      <a:r>
                        <a:rPr sz="1200" spc="-5" dirty="0">
                          <a:latin typeface="Calibri"/>
                          <a:cs typeface="Calibri"/>
                        </a:rPr>
                        <a:t>e</a:t>
                      </a:r>
                      <a:r>
                        <a:rPr sz="1200" dirty="0">
                          <a:latin typeface="Calibri"/>
                          <a:cs typeface="Calibri"/>
                        </a:rPr>
                        <a:t>t  </a:t>
                      </a:r>
                      <a:r>
                        <a:rPr sz="1200" spc="-10" dirty="0">
                          <a:latin typeface="Calibri"/>
                          <a:cs typeface="Calibri"/>
                        </a:rPr>
                        <a:t>Share</a:t>
                      </a:r>
                      <a:endParaRPr sz="1200">
                        <a:latin typeface="Calibri"/>
                        <a:cs typeface="Calibri"/>
                      </a:endParaRPr>
                    </a:p>
                  </a:txBody>
                  <a:tcPr marL="0" marR="0" marT="19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nSpc>
                          <a:spcPct val="100000"/>
                        </a:lnSpc>
                        <a:spcBef>
                          <a:spcPts val="25"/>
                        </a:spcBef>
                      </a:pPr>
                      <a:endParaRPr sz="1200">
                        <a:latin typeface="Times New Roman"/>
                        <a:cs typeface="Times New Roman"/>
                      </a:endParaRPr>
                    </a:p>
                    <a:p>
                      <a:pPr algn="ctr">
                        <a:lnSpc>
                          <a:spcPct val="100000"/>
                        </a:lnSpc>
                        <a:spcBef>
                          <a:spcPts val="5"/>
                        </a:spcBef>
                      </a:pPr>
                      <a:r>
                        <a:rPr sz="1200" spc="-5" dirty="0">
                          <a:latin typeface="Calibri"/>
                          <a:cs typeface="Calibri"/>
                        </a:rPr>
                        <a:t>gCO2/km</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1"/>
                  </a:ext>
                </a:extLst>
              </a:tr>
              <a:tr h="203200">
                <a:tc>
                  <a:txBody>
                    <a:bodyPr/>
                    <a:lstStyle/>
                    <a:p>
                      <a:pPr algn="ctr">
                        <a:lnSpc>
                          <a:spcPts val="1440"/>
                        </a:lnSpc>
                        <a:spcBef>
                          <a:spcPts val="60"/>
                        </a:spcBef>
                      </a:pPr>
                      <a:r>
                        <a:rPr sz="1200" spc="-10" dirty="0">
                          <a:latin typeface="Calibri"/>
                          <a:cs typeface="Calibri"/>
                        </a:rPr>
                        <a:t>Petrol</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40"/>
                        </a:lnSpc>
                        <a:spcBef>
                          <a:spcPts val="60"/>
                        </a:spcBef>
                      </a:pPr>
                      <a:r>
                        <a:rPr sz="1200" spc="-5" dirty="0">
                          <a:latin typeface="Calibri"/>
                          <a:cs typeface="Calibri"/>
                        </a:rPr>
                        <a:t>55.5%</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40"/>
                        </a:lnSpc>
                        <a:spcBef>
                          <a:spcPts val="60"/>
                        </a:spcBef>
                      </a:pPr>
                      <a:r>
                        <a:rPr sz="1200" dirty="0">
                          <a:latin typeface="Calibri"/>
                          <a:cs typeface="Calibri"/>
                        </a:rPr>
                        <a:t>135</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2"/>
                  </a:ext>
                </a:extLst>
              </a:tr>
              <a:tr h="203200">
                <a:tc>
                  <a:txBody>
                    <a:bodyPr/>
                    <a:lstStyle/>
                    <a:p>
                      <a:pPr algn="ctr">
                        <a:lnSpc>
                          <a:spcPts val="1430"/>
                        </a:lnSpc>
                        <a:spcBef>
                          <a:spcPts val="70"/>
                        </a:spcBef>
                      </a:pPr>
                      <a:r>
                        <a:rPr sz="1200" dirty="0">
                          <a:latin typeface="Calibri"/>
                          <a:cs typeface="Calibri"/>
                        </a:rPr>
                        <a:t>Diesel</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0"/>
                        </a:lnSpc>
                        <a:spcBef>
                          <a:spcPts val="70"/>
                        </a:spcBef>
                      </a:pPr>
                      <a:r>
                        <a:rPr sz="1200" spc="-5" dirty="0">
                          <a:latin typeface="Calibri"/>
                          <a:cs typeface="Calibri"/>
                        </a:rPr>
                        <a:t>22.6%</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0"/>
                        </a:lnSpc>
                        <a:spcBef>
                          <a:spcPts val="70"/>
                        </a:spcBef>
                      </a:pPr>
                      <a:r>
                        <a:rPr sz="1200" dirty="0">
                          <a:latin typeface="Calibri"/>
                          <a:cs typeface="Calibri"/>
                        </a:rPr>
                        <a:t>144</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3"/>
                  </a:ext>
                </a:extLst>
              </a:tr>
              <a:tr h="203200">
                <a:tc>
                  <a:txBody>
                    <a:bodyPr/>
                    <a:lstStyle/>
                    <a:p>
                      <a:pPr algn="ctr">
                        <a:lnSpc>
                          <a:spcPct val="100000"/>
                        </a:lnSpc>
                        <a:spcBef>
                          <a:spcPts val="55"/>
                        </a:spcBef>
                      </a:pPr>
                      <a:r>
                        <a:rPr sz="1200" spc="-5" dirty="0">
                          <a:latin typeface="Calibri"/>
                          <a:cs typeface="Calibri"/>
                        </a:rPr>
                        <a:t>Electric</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5"/>
                        </a:spcBef>
                      </a:pPr>
                      <a:r>
                        <a:rPr sz="1200" spc="-5" dirty="0">
                          <a:latin typeface="Calibri"/>
                          <a:cs typeface="Calibri"/>
                        </a:rPr>
                        <a:t>10.1%</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5"/>
                        </a:spcBef>
                      </a:pPr>
                      <a:r>
                        <a:rPr sz="1200" dirty="0">
                          <a:latin typeface="Calibri"/>
                          <a:cs typeface="Calibri"/>
                        </a:rPr>
                        <a:t>0</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4"/>
                  </a:ext>
                </a:extLst>
              </a:tr>
              <a:tr h="203200">
                <a:tc>
                  <a:txBody>
                    <a:bodyPr/>
                    <a:lstStyle/>
                    <a:p>
                      <a:pPr algn="ctr">
                        <a:lnSpc>
                          <a:spcPts val="1440"/>
                        </a:lnSpc>
                        <a:spcBef>
                          <a:spcPts val="60"/>
                        </a:spcBef>
                      </a:pPr>
                      <a:r>
                        <a:rPr sz="1200" spc="-10" dirty="0">
                          <a:latin typeface="Calibri"/>
                          <a:cs typeface="Calibri"/>
                        </a:rPr>
                        <a:t>Petrol/Electric</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40"/>
                        </a:lnSpc>
                        <a:spcBef>
                          <a:spcPts val="60"/>
                        </a:spcBef>
                      </a:pPr>
                      <a:r>
                        <a:rPr sz="1200" spc="-5" dirty="0">
                          <a:latin typeface="Calibri"/>
                          <a:cs typeface="Calibri"/>
                        </a:rPr>
                        <a:t>8.5%</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40"/>
                        </a:lnSpc>
                        <a:spcBef>
                          <a:spcPts val="60"/>
                        </a:spcBef>
                      </a:pPr>
                      <a:r>
                        <a:rPr sz="1200" dirty="0">
                          <a:latin typeface="Calibri"/>
                          <a:cs typeface="Calibri"/>
                        </a:rPr>
                        <a:t>42</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5"/>
                  </a:ext>
                </a:extLst>
              </a:tr>
              <a:tr h="203200">
                <a:tc>
                  <a:txBody>
                    <a:bodyPr/>
                    <a:lstStyle/>
                    <a:p>
                      <a:pPr>
                        <a:lnSpc>
                          <a:spcPct val="100000"/>
                        </a:lnSpc>
                      </a:pPr>
                      <a:endParaRPr sz="12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0"/>
                        </a:lnSpc>
                        <a:spcBef>
                          <a:spcPts val="70"/>
                        </a:spcBef>
                      </a:pPr>
                      <a:r>
                        <a:rPr sz="1200" b="1" dirty="0">
                          <a:latin typeface="Calibri"/>
                          <a:cs typeface="Calibri"/>
                        </a:rPr>
                        <a:t>96.7%</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0"/>
                        </a:lnSpc>
                        <a:spcBef>
                          <a:spcPts val="70"/>
                        </a:spcBef>
                      </a:pPr>
                      <a:r>
                        <a:rPr sz="1200" b="1" dirty="0">
                          <a:solidFill>
                            <a:srgbClr val="FF0000"/>
                          </a:solidFill>
                          <a:latin typeface="Calibri"/>
                          <a:cs typeface="Calibri"/>
                        </a:rPr>
                        <a:t>111.0</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6"/>
                  </a:ext>
                </a:extLst>
              </a:tr>
            </a:tbl>
          </a:graphicData>
        </a:graphic>
      </p:graphicFrame>
      <p:graphicFrame>
        <p:nvGraphicFramePr>
          <p:cNvPr id="19" name="object 19"/>
          <p:cNvGraphicFramePr>
            <a:graphicFrameLocks noGrp="1"/>
          </p:cNvGraphicFramePr>
          <p:nvPr/>
        </p:nvGraphicFramePr>
        <p:xfrm>
          <a:off x="5457898" y="935147"/>
          <a:ext cx="2666364" cy="1594485"/>
        </p:xfrm>
        <a:graphic>
          <a:graphicData uri="http://schemas.openxmlformats.org/drawingml/2006/table">
            <a:tbl>
              <a:tblPr firstRow="1" bandRow="1">
                <a:tableStyleId>{2D5ABB26-0587-4C30-8999-92F81FD0307C}</a:tableStyleId>
              </a:tblPr>
              <a:tblGrid>
                <a:gridCol w="1015365">
                  <a:extLst>
                    <a:ext uri="{9D8B030D-6E8A-4147-A177-3AD203B41FA5}">
                      <a16:colId xmlns:a16="http://schemas.microsoft.com/office/drawing/2014/main" val="20000"/>
                    </a:ext>
                  </a:extLst>
                </a:gridCol>
                <a:gridCol w="825499">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203200">
                <a:tc gridSpan="3">
                  <a:txBody>
                    <a:bodyPr/>
                    <a:lstStyle/>
                    <a:p>
                      <a:pPr marL="568325">
                        <a:lnSpc>
                          <a:spcPct val="100000"/>
                        </a:lnSpc>
                        <a:spcBef>
                          <a:spcPts val="50"/>
                        </a:spcBef>
                      </a:pPr>
                      <a:r>
                        <a:rPr sz="1200" dirty="0">
                          <a:latin typeface="Calibri"/>
                          <a:cs typeface="Calibri"/>
                        </a:rPr>
                        <a:t>Base</a:t>
                      </a:r>
                      <a:r>
                        <a:rPr sz="1200" spc="-15" dirty="0">
                          <a:latin typeface="Calibri"/>
                          <a:cs typeface="Calibri"/>
                        </a:rPr>
                        <a:t> </a:t>
                      </a:r>
                      <a:r>
                        <a:rPr sz="1200" dirty="0">
                          <a:latin typeface="Calibri"/>
                          <a:cs typeface="Calibri"/>
                        </a:rPr>
                        <a:t>Case</a:t>
                      </a:r>
                      <a:r>
                        <a:rPr sz="1200" spc="-15" dirty="0">
                          <a:latin typeface="Calibri"/>
                          <a:cs typeface="Calibri"/>
                        </a:rPr>
                        <a:t> </a:t>
                      </a:r>
                      <a:r>
                        <a:rPr sz="1200" spc="-5" dirty="0">
                          <a:latin typeface="Calibri"/>
                          <a:cs typeface="Calibri"/>
                        </a:rPr>
                        <a:t>Scenario</a:t>
                      </a:r>
                      <a:r>
                        <a:rPr sz="1200" spc="-15" dirty="0">
                          <a:latin typeface="Calibri"/>
                          <a:cs typeface="Calibri"/>
                        </a:rPr>
                        <a:t> </a:t>
                      </a:r>
                      <a:r>
                        <a:rPr sz="1200" dirty="0">
                          <a:latin typeface="Calibri"/>
                          <a:cs typeface="Calibri"/>
                        </a:rPr>
                        <a:t>2023</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5285">
                <a:tc>
                  <a:txBody>
                    <a:bodyPr/>
                    <a:lstStyle/>
                    <a:p>
                      <a:pPr>
                        <a:lnSpc>
                          <a:spcPct val="100000"/>
                        </a:lnSpc>
                        <a:spcBef>
                          <a:spcPts val="45"/>
                        </a:spcBef>
                      </a:pPr>
                      <a:endParaRPr sz="1200">
                        <a:latin typeface="Times New Roman"/>
                        <a:cs typeface="Times New Roman"/>
                      </a:endParaRPr>
                    </a:p>
                    <a:p>
                      <a:pPr algn="ctr">
                        <a:lnSpc>
                          <a:spcPts val="1430"/>
                        </a:lnSpc>
                      </a:pPr>
                      <a:r>
                        <a:rPr sz="1200" spc="-5" dirty="0">
                          <a:latin typeface="Calibri"/>
                          <a:cs typeface="Calibri"/>
                        </a:rPr>
                        <a:t>Fuel</a:t>
                      </a:r>
                      <a:r>
                        <a:rPr sz="1200" spc="-40" dirty="0">
                          <a:latin typeface="Calibri"/>
                          <a:cs typeface="Calibri"/>
                        </a:rPr>
                        <a:t> </a:t>
                      </a:r>
                      <a:r>
                        <a:rPr sz="1200" spc="-20" dirty="0">
                          <a:latin typeface="Calibri"/>
                          <a:cs typeface="Calibri"/>
                        </a:rPr>
                        <a:t>Type</a:t>
                      </a:r>
                      <a:endParaRPr sz="1200">
                        <a:latin typeface="Calibri"/>
                        <a:cs typeface="Calibri"/>
                      </a:endParaRPr>
                    </a:p>
                  </a:txBody>
                  <a:tcPr marL="0" marR="0" marT="57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38125" marR="181610" indent="-49530">
                        <a:lnSpc>
                          <a:spcPts val="1390"/>
                        </a:lnSpc>
                        <a:spcBef>
                          <a:spcPts val="75"/>
                        </a:spcBef>
                      </a:pPr>
                      <a:r>
                        <a:rPr sz="1200" spc="-5" dirty="0">
                          <a:latin typeface="Calibri"/>
                          <a:cs typeface="Calibri"/>
                        </a:rPr>
                        <a:t>M</a:t>
                      </a:r>
                      <a:r>
                        <a:rPr sz="1200" dirty="0">
                          <a:latin typeface="Calibri"/>
                          <a:cs typeface="Calibri"/>
                        </a:rPr>
                        <a:t>a</a:t>
                      </a:r>
                      <a:r>
                        <a:rPr sz="1200" spc="-10" dirty="0">
                          <a:latin typeface="Calibri"/>
                          <a:cs typeface="Calibri"/>
                        </a:rPr>
                        <a:t>r</a:t>
                      </a:r>
                      <a:r>
                        <a:rPr sz="1200" spc="-35" dirty="0">
                          <a:latin typeface="Calibri"/>
                          <a:cs typeface="Calibri"/>
                        </a:rPr>
                        <a:t>k</a:t>
                      </a:r>
                      <a:r>
                        <a:rPr sz="1200" spc="-5" dirty="0">
                          <a:latin typeface="Calibri"/>
                          <a:cs typeface="Calibri"/>
                        </a:rPr>
                        <a:t>e</a:t>
                      </a:r>
                      <a:r>
                        <a:rPr sz="1200" dirty="0">
                          <a:latin typeface="Calibri"/>
                          <a:cs typeface="Calibri"/>
                        </a:rPr>
                        <a:t>t  </a:t>
                      </a:r>
                      <a:r>
                        <a:rPr sz="1200" spc="-10" dirty="0">
                          <a:latin typeface="Calibri"/>
                          <a:cs typeface="Calibri"/>
                        </a:rPr>
                        <a:t>Share</a:t>
                      </a:r>
                      <a:endParaRPr sz="1200">
                        <a:latin typeface="Calibri"/>
                        <a:cs typeface="Calibri"/>
                      </a:endParaRPr>
                    </a:p>
                  </a:txBody>
                  <a:tcPr marL="0" marR="0" marT="95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nSpc>
                          <a:spcPct val="100000"/>
                        </a:lnSpc>
                        <a:spcBef>
                          <a:spcPts val="45"/>
                        </a:spcBef>
                      </a:pPr>
                      <a:endParaRPr sz="1200">
                        <a:latin typeface="Times New Roman"/>
                        <a:cs typeface="Times New Roman"/>
                      </a:endParaRPr>
                    </a:p>
                    <a:p>
                      <a:pPr algn="ctr">
                        <a:lnSpc>
                          <a:spcPts val="1430"/>
                        </a:lnSpc>
                      </a:pPr>
                      <a:r>
                        <a:rPr sz="1200" spc="-5" dirty="0">
                          <a:latin typeface="Calibri"/>
                          <a:cs typeface="Calibri"/>
                        </a:rPr>
                        <a:t>gCO2/km</a:t>
                      </a:r>
                      <a:endParaRPr sz="1200">
                        <a:latin typeface="Calibri"/>
                        <a:cs typeface="Calibri"/>
                      </a:endParaRPr>
                    </a:p>
                  </a:txBody>
                  <a:tcPr marL="0" marR="0" marT="57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1"/>
                  </a:ext>
                </a:extLst>
              </a:tr>
              <a:tr h="203200">
                <a:tc>
                  <a:txBody>
                    <a:bodyPr/>
                    <a:lstStyle/>
                    <a:p>
                      <a:pPr algn="ctr">
                        <a:lnSpc>
                          <a:spcPct val="100000"/>
                        </a:lnSpc>
                        <a:spcBef>
                          <a:spcPts val="55"/>
                        </a:spcBef>
                      </a:pPr>
                      <a:r>
                        <a:rPr sz="1200" spc="-10" dirty="0">
                          <a:latin typeface="Calibri"/>
                          <a:cs typeface="Calibri"/>
                        </a:rPr>
                        <a:t>Petrol</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80035">
                        <a:lnSpc>
                          <a:spcPct val="100000"/>
                        </a:lnSpc>
                        <a:spcBef>
                          <a:spcPts val="55"/>
                        </a:spcBef>
                      </a:pPr>
                      <a:r>
                        <a:rPr sz="1200" dirty="0">
                          <a:latin typeface="Calibri"/>
                          <a:cs typeface="Calibri"/>
                        </a:rPr>
                        <a:t>48%</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5"/>
                        </a:spcBef>
                      </a:pPr>
                      <a:r>
                        <a:rPr sz="1200" dirty="0">
                          <a:latin typeface="Calibri"/>
                          <a:cs typeface="Calibri"/>
                        </a:rPr>
                        <a:t>135</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2"/>
                  </a:ext>
                </a:extLst>
              </a:tr>
              <a:tr h="203200">
                <a:tc>
                  <a:txBody>
                    <a:bodyPr/>
                    <a:lstStyle/>
                    <a:p>
                      <a:pPr algn="ctr">
                        <a:lnSpc>
                          <a:spcPts val="1435"/>
                        </a:lnSpc>
                        <a:spcBef>
                          <a:spcPts val="60"/>
                        </a:spcBef>
                      </a:pPr>
                      <a:r>
                        <a:rPr sz="1200" dirty="0">
                          <a:latin typeface="Calibri"/>
                          <a:cs typeface="Calibri"/>
                        </a:rPr>
                        <a:t>Diesel</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80035">
                        <a:lnSpc>
                          <a:spcPts val="1435"/>
                        </a:lnSpc>
                        <a:spcBef>
                          <a:spcPts val="60"/>
                        </a:spcBef>
                      </a:pPr>
                      <a:r>
                        <a:rPr sz="1200" dirty="0">
                          <a:latin typeface="Calibri"/>
                          <a:cs typeface="Calibri"/>
                        </a:rPr>
                        <a:t>15%</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5"/>
                        </a:lnSpc>
                        <a:spcBef>
                          <a:spcPts val="60"/>
                        </a:spcBef>
                      </a:pPr>
                      <a:r>
                        <a:rPr sz="1200" dirty="0">
                          <a:latin typeface="Calibri"/>
                          <a:cs typeface="Calibri"/>
                        </a:rPr>
                        <a:t>144</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3"/>
                  </a:ext>
                </a:extLst>
              </a:tr>
              <a:tr h="203200">
                <a:tc>
                  <a:txBody>
                    <a:bodyPr/>
                    <a:lstStyle/>
                    <a:p>
                      <a:pPr algn="ctr">
                        <a:lnSpc>
                          <a:spcPts val="1430"/>
                        </a:lnSpc>
                        <a:spcBef>
                          <a:spcPts val="70"/>
                        </a:spcBef>
                      </a:pPr>
                      <a:r>
                        <a:rPr sz="1200" spc="-5" dirty="0">
                          <a:latin typeface="Calibri"/>
                          <a:cs typeface="Calibri"/>
                        </a:rPr>
                        <a:t>Electric</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80035">
                        <a:lnSpc>
                          <a:spcPts val="1430"/>
                        </a:lnSpc>
                        <a:spcBef>
                          <a:spcPts val="70"/>
                        </a:spcBef>
                      </a:pPr>
                      <a:r>
                        <a:rPr sz="1200" dirty="0">
                          <a:latin typeface="Calibri"/>
                          <a:cs typeface="Calibri"/>
                        </a:rPr>
                        <a:t>19%</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0"/>
                        </a:lnSpc>
                        <a:spcBef>
                          <a:spcPts val="70"/>
                        </a:spcBef>
                      </a:pPr>
                      <a:r>
                        <a:rPr sz="1200" dirty="0">
                          <a:latin typeface="Calibri"/>
                          <a:cs typeface="Calibri"/>
                        </a:rPr>
                        <a:t>0</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4"/>
                  </a:ext>
                </a:extLst>
              </a:tr>
              <a:tr h="203200">
                <a:tc>
                  <a:txBody>
                    <a:bodyPr/>
                    <a:lstStyle/>
                    <a:p>
                      <a:pPr algn="ctr">
                        <a:lnSpc>
                          <a:spcPct val="100000"/>
                        </a:lnSpc>
                        <a:spcBef>
                          <a:spcPts val="55"/>
                        </a:spcBef>
                      </a:pPr>
                      <a:r>
                        <a:rPr sz="1200" spc="-10" dirty="0">
                          <a:latin typeface="Calibri"/>
                          <a:cs typeface="Calibri"/>
                        </a:rPr>
                        <a:t>Petrol/Electric</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80035">
                        <a:lnSpc>
                          <a:spcPct val="100000"/>
                        </a:lnSpc>
                        <a:spcBef>
                          <a:spcPts val="55"/>
                        </a:spcBef>
                      </a:pPr>
                      <a:r>
                        <a:rPr sz="1200" dirty="0">
                          <a:latin typeface="Calibri"/>
                          <a:cs typeface="Calibri"/>
                        </a:rPr>
                        <a:t>15%</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5"/>
                        </a:spcBef>
                      </a:pPr>
                      <a:r>
                        <a:rPr sz="1200" dirty="0">
                          <a:latin typeface="Calibri"/>
                          <a:cs typeface="Calibri"/>
                        </a:rPr>
                        <a:t>42</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5"/>
                  </a:ext>
                </a:extLst>
              </a:tr>
              <a:tr h="203200">
                <a:tc>
                  <a:txBody>
                    <a:bodyPr/>
                    <a:lstStyle/>
                    <a:p>
                      <a:pPr>
                        <a:lnSpc>
                          <a:spcPct val="100000"/>
                        </a:lnSpc>
                      </a:pPr>
                      <a:endParaRPr sz="12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79400">
                        <a:lnSpc>
                          <a:spcPts val="1435"/>
                        </a:lnSpc>
                        <a:spcBef>
                          <a:spcPts val="60"/>
                        </a:spcBef>
                      </a:pPr>
                      <a:r>
                        <a:rPr sz="1200" b="1" dirty="0">
                          <a:latin typeface="Calibri"/>
                          <a:cs typeface="Calibri"/>
                        </a:rPr>
                        <a:t>97%</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5"/>
                        </a:lnSpc>
                        <a:spcBef>
                          <a:spcPts val="60"/>
                        </a:spcBef>
                      </a:pPr>
                      <a:r>
                        <a:rPr sz="1200" b="1" dirty="0">
                          <a:solidFill>
                            <a:srgbClr val="92D050"/>
                          </a:solidFill>
                          <a:latin typeface="Calibri"/>
                          <a:cs typeface="Calibri"/>
                        </a:rPr>
                        <a:t>92.7</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6"/>
                  </a:ext>
                </a:extLst>
              </a:tr>
            </a:tbl>
          </a:graphicData>
        </a:graphic>
      </p:graphicFrame>
      <p:graphicFrame>
        <p:nvGraphicFramePr>
          <p:cNvPr id="20" name="object 20"/>
          <p:cNvGraphicFramePr>
            <a:graphicFrameLocks noGrp="1"/>
          </p:cNvGraphicFramePr>
          <p:nvPr/>
        </p:nvGraphicFramePr>
        <p:xfrm>
          <a:off x="5457898" y="2856792"/>
          <a:ext cx="2666364" cy="1594485"/>
        </p:xfrm>
        <a:graphic>
          <a:graphicData uri="http://schemas.openxmlformats.org/drawingml/2006/table">
            <a:tbl>
              <a:tblPr firstRow="1" bandRow="1">
                <a:tableStyleId>{2D5ABB26-0587-4C30-8999-92F81FD0307C}</a:tableStyleId>
              </a:tblPr>
              <a:tblGrid>
                <a:gridCol w="1015365">
                  <a:extLst>
                    <a:ext uri="{9D8B030D-6E8A-4147-A177-3AD203B41FA5}">
                      <a16:colId xmlns:a16="http://schemas.microsoft.com/office/drawing/2014/main" val="20000"/>
                    </a:ext>
                  </a:extLst>
                </a:gridCol>
                <a:gridCol w="825499">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203200">
                <a:tc gridSpan="3">
                  <a:txBody>
                    <a:bodyPr/>
                    <a:lstStyle/>
                    <a:p>
                      <a:pPr marL="579755">
                        <a:lnSpc>
                          <a:spcPts val="1435"/>
                        </a:lnSpc>
                        <a:spcBef>
                          <a:spcPts val="60"/>
                        </a:spcBef>
                      </a:pPr>
                      <a:r>
                        <a:rPr sz="1200" spc="-5" dirty="0">
                          <a:latin typeface="Calibri"/>
                          <a:cs typeface="Calibri"/>
                        </a:rPr>
                        <a:t>Best</a:t>
                      </a:r>
                      <a:r>
                        <a:rPr sz="1200" spc="-20" dirty="0">
                          <a:latin typeface="Calibri"/>
                          <a:cs typeface="Calibri"/>
                        </a:rPr>
                        <a:t> </a:t>
                      </a:r>
                      <a:r>
                        <a:rPr sz="1200" dirty="0">
                          <a:latin typeface="Calibri"/>
                          <a:cs typeface="Calibri"/>
                        </a:rPr>
                        <a:t>Case</a:t>
                      </a:r>
                      <a:r>
                        <a:rPr sz="1200" spc="-15" dirty="0">
                          <a:latin typeface="Calibri"/>
                          <a:cs typeface="Calibri"/>
                        </a:rPr>
                        <a:t> </a:t>
                      </a:r>
                      <a:r>
                        <a:rPr sz="1200" spc="-5" dirty="0">
                          <a:latin typeface="Calibri"/>
                          <a:cs typeface="Calibri"/>
                        </a:rPr>
                        <a:t>Scenario</a:t>
                      </a:r>
                      <a:r>
                        <a:rPr sz="1200" spc="-10" dirty="0">
                          <a:latin typeface="Calibri"/>
                          <a:cs typeface="Calibri"/>
                        </a:rPr>
                        <a:t> </a:t>
                      </a:r>
                      <a:r>
                        <a:rPr sz="1200" dirty="0">
                          <a:latin typeface="Calibri"/>
                          <a:cs typeface="Calibri"/>
                        </a:rPr>
                        <a:t>2023</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5285">
                <a:tc>
                  <a:txBody>
                    <a:bodyPr/>
                    <a:lstStyle/>
                    <a:p>
                      <a:pPr>
                        <a:lnSpc>
                          <a:spcPct val="100000"/>
                        </a:lnSpc>
                        <a:spcBef>
                          <a:spcPts val="35"/>
                        </a:spcBef>
                      </a:pPr>
                      <a:endParaRPr sz="1200">
                        <a:latin typeface="Times New Roman"/>
                        <a:cs typeface="Times New Roman"/>
                      </a:endParaRPr>
                    </a:p>
                    <a:p>
                      <a:pPr algn="ctr">
                        <a:lnSpc>
                          <a:spcPct val="100000"/>
                        </a:lnSpc>
                      </a:pPr>
                      <a:r>
                        <a:rPr sz="1200" spc="-5" dirty="0">
                          <a:latin typeface="Calibri"/>
                          <a:cs typeface="Calibri"/>
                        </a:rPr>
                        <a:t>Fuel</a:t>
                      </a:r>
                      <a:r>
                        <a:rPr sz="1200" spc="-40" dirty="0">
                          <a:latin typeface="Calibri"/>
                          <a:cs typeface="Calibri"/>
                        </a:rPr>
                        <a:t> </a:t>
                      </a:r>
                      <a:r>
                        <a:rPr sz="1200" spc="-20" dirty="0">
                          <a:latin typeface="Calibri"/>
                          <a:cs typeface="Calibri"/>
                        </a:rPr>
                        <a:t>Type</a:t>
                      </a:r>
                      <a:endParaRPr sz="1200">
                        <a:latin typeface="Calibri"/>
                        <a:cs typeface="Calibri"/>
                      </a:endParaRPr>
                    </a:p>
                  </a:txBody>
                  <a:tcPr marL="0" marR="0" marT="444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38125" marR="181610" indent="-49530">
                        <a:lnSpc>
                          <a:spcPts val="1390"/>
                        </a:lnSpc>
                        <a:spcBef>
                          <a:spcPts val="60"/>
                        </a:spcBef>
                      </a:pPr>
                      <a:r>
                        <a:rPr sz="1200" spc="-5" dirty="0">
                          <a:latin typeface="Calibri"/>
                          <a:cs typeface="Calibri"/>
                        </a:rPr>
                        <a:t>M</a:t>
                      </a:r>
                      <a:r>
                        <a:rPr sz="1200" dirty="0">
                          <a:latin typeface="Calibri"/>
                          <a:cs typeface="Calibri"/>
                        </a:rPr>
                        <a:t>a</a:t>
                      </a:r>
                      <a:r>
                        <a:rPr sz="1200" spc="-10" dirty="0">
                          <a:latin typeface="Calibri"/>
                          <a:cs typeface="Calibri"/>
                        </a:rPr>
                        <a:t>r</a:t>
                      </a:r>
                      <a:r>
                        <a:rPr sz="1200" spc="-35" dirty="0">
                          <a:latin typeface="Calibri"/>
                          <a:cs typeface="Calibri"/>
                        </a:rPr>
                        <a:t>k</a:t>
                      </a:r>
                      <a:r>
                        <a:rPr sz="1200" spc="-5" dirty="0">
                          <a:latin typeface="Calibri"/>
                          <a:cs typeface="Calibri"/>
                        </a:rPr>
                        <a:t>e</a:t>
                      </a:r>
                      <a:r>
                        <a:rPr sz="1200" dirty="0">
                          <a:latin typeface="Calibri"/>
                          <a:cs typeface="Calibri"/>
                        </a:rPr>
                        <a:t>t  </a:t>
                      </a:r>
                      <a:r>
                        <a:rPr sz="1200" spc="-10" dirty="0">
                          <a:latin typeface="Calibri"/>
                          <a:cs typeface="Calibri"/>
                        </a:rPr>
                        <a:t>Share</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nSpc>
                          <a:spcPct val="100000"/>
                        </a:lnSpc>
                        <a:spcBef>
                          <a:spcPts val="35"/>
                        </a:spcBef>
                      </a:pPr>
                      <a:endParaRPr sz="1200">
                        <a:latin typeface="Times New Roman"/>
                        <a:cs typeface="Times New Roman"/>
                      </a:endParaRPr>
                    </a:p>
                    <a:p>
                      <a:pPr algn="ctr">
                        <a:lnSpc>
                          <a:spcPct val="100000"/>
                        </a:lnSpc>
                      </a:pPr>
                      <a:r>
                        <a:rPr sz="1200" spc="-5" dirty="0">
                          <a:latin typeface="Calibri"/>
                          <a:cs typeface="Calibri"/>
                        </a:rPr>
                        <a:t>gCO2/km</a:t>
                      </a:r>
                      <a:endParaRPr sz="1200">
                        <a:latin typeface="Calibri"/>
                        <a:cs typeface="Calibri"/>
                      </a:endParaRPr>
                    </a:p>
                  </a:txBody>
                  <a:tcPr marL="0" marR="0" marT="444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1"/>
                  </a:ext>
                </a:extLst>
              </a:tr>
              <a:tr h="203200">
                <a:tc>
                  <a:txBody>
                    <a:bodyPr/>
                    <a:lstStyle/>
                    <a:p>
                      <a:pPr algn="ctr">
                        <a:lnSpc>
                          <a:spcPts val="1430"/>
                        </a:lnSpc>
                        <a:spcBef>
                          <a:spcPts val="65"/>
                        </a:spcBef>
                      </a:pPr>
                      <a:r>
                        <a:rPr sz="1200" spc="-10" dirty="0">
                          <a:latin typeface="Calibri"/>
                          <a:cs typeface="Calibri"/>
                        </a:rPr>
                        <a:t>Petrol</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80035">
                        <a:lnSpc>
                          <a:spcPts val="1430"/>
                        </a:lnSpc>
                        <a:spcBef>
                          <a:spcPts val="65"/>
                        </a:spcBef>
                      </a:pPr>
                      <a:r>
                        <a:rPr sz="1200" dirty="0">
                          <a:latin typeface="Calibri"/>
                          <a:cs typeface="Calibri"/>
                        </a:rPr>
                        <a:t>46%</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0"/>
                        </a:lnSpc>
                        <a:spcBef>
                          <a:spcPts val="65"/>
                        </a:spcBef>
                      </a:pPr>
                      <a:r>
                        <a:rPr sz="1200" dirty="0">
                          <a:latin typeface="Calibri"/>
                          <a:cs typeface="Calibri"/>
                        </a:rPr>
                        <a:t>125</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2"/>
                  </a:ext>
                </a:extLst>
              </a:tr>
              <a:tr h="203200">
                <a:tc>
                  <a:txBody>
                    <a:bodyPr/>
                    <a:lstStyle/>
                    <a:p>
                      <a:pPr algn="ctr">
                        <a:lnSpc>
                          <a:spcPct val="100000"/>
                        </a:lnSpc>
                        <a:spcBef>
                          <a:spcPts val="50"/>
                        </a:spcBef>
                      </a:pPr>
                      <a:r>
                        <a:rPr sz="1200" dirty="0">
                          <a:latin typeface="Calibri"/>
                          <a:cs typeface="Calibri"/>
                        </a:rPr>
                        <a:t>Diesel</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80035">
                        <a:lnSpc>
                          <a:spcPct val="100000"/>
                        </a:lnSpc>
                        <a:spcBef>
                          <a:spcPts val="50"/>
                        </a:spcBef>
                      </a:pPr>
                      <a:r>
                        <a:rPr sz="1200" dirty="0">
                          <a:latin typeface="Calibri"/>
                          <a:cs typeface="Calibri"/>
                        </a:rPr>
                        <a:t>14%</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0"/>
                        </a:spcBef>
                      </a:pPr>
                      <a:r>
                        <a:rPr sz="1200" dirty="0">
                          <a:latin typeface="Calibri"/>
                          <a:cs typeface="Calibri"/>
                        </a:rPr>
                        <a:t>144</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3"/>
                  </a:ext>
                </a:extLst>
              </a:tr>
              <a:tr h="203200">
                <a:tc>
                  <a:txBody>
                    <a:bodyPr/>
                    <a:lstStyle/>
                    <a:p>
                      <a:pPr algn="ctr">
                        <a:lnSpc>
                          <a:spcPct val="100000"/>
                        </a:lnSpc>
                        <a:spcBef>
                          <a:spcPts val="60"/>
                        </a:spcBef>
                      </a:pPr>
                      <a:r>
                        <a:rPr sz="1200" spc="-5" dirty="0">
                          <a:latin typeface="Calibri"/>
                          <a:cs typeface="Calibri"/>
                        </a:rPr>
                        <a:t>Electric</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80035">
                        <a:lnSpc>
                          <a:spcPct val="100000"/>
                        </a:lnSpc>
                        <a:spcBef>
                          <a:spcPts val="60"/>
                        </a:spcBef>
                      </a:pPr>
                      <a:r>
                        <a:rPr sz="1200" dirty="0">
                          <a:latin typeface="Calibri"/>
                          <a:cs typeface="Calibri"/>
                        </a:rPr>
                        <a:t>21%</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60"/>
                        </a:spcBef>
                      </a:pPr>
                      <a:r>
                        <a:rPr sz="1200" dirty="0">
                          <a:latin typeface="Calibri"/>
                          <a:cs typeface="Calibri"/>
                        </a:rPr>
                        <a:t>0</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4"/>
                  </a:ext>
                </a:extLst>
              </a:tr>
              <a:tr h="203200">
                <a:tc>
                  <a:txBody>
                    <a:bodyPr/>
                    <a:lstStyle/>
                    <a:p>
                      <a:pPr algn="ctr">
                        <a:lnSpc>
                          <a:spcPts val="1430"/>
                        </a:lnSpc>
                        <a:spcBef>
                          <a:spcPts val="65"/>
                        </a:spcBef>
                      </a:pPr>
                      <a:r>
                        <a:rPr sz="1200" spc="-10" dirty="0">
                          <a:latin typeface="Calibri"/>
                          <a:cs typeface="Calibri"/>
                        </a:rPr>
                        <a:t>Petrol/Electric</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80035">
                        <a:lnSpc>
                          <a:spcPts val="1430"/>
                        </a:lnSpc>
                        <a:spcBef>
                          <a:spcPts val="65"/>
                        </a:spcBef>
                      </a:pPr>
                      <a:r>
                        <a:rPr sz="1200" dirty="0">
                          <a:latin typeface="Calibri"/>
                          <a:cs typeface="Calibri"/>
                        </a:rPr>
                        <a:t>16%</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0"/>
                        </a:lnSpc>
                        <a:spcBef>
                          <a:spcPts val="65"/>
                        </a:spcBef>
                      </a:pPr>
                      <a:r>
                        <a:rPr sz="1200" dirty="0">
                          <a:latin typeface="Calibri"/>
                          <a:cs typeface="Calibri"/>
                        </a:rPr>
                        <a:t>42</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5"/>
                  </a:ext>
                </a:extLst>
              </a:tr>
              <a:tr h="203200">
                <a:tc>
                  <a:txBody>
                    <a:bodyPr/>
                    <a:lstStyle/>
                    <a:p>
                      <a:pPr>
                        <a:lnSpc>
                          <a:spcPct val="100000"/>
                        </a:lnSpc>
                      </a:pPr>
                      <a:endParaRPr sz="12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79400">
                        <a:lnSpc>
                          <a:spcPct val="100000"/>
                        </a:lnSpc>
                        <a:spcBef>
                          <a:spcPts val="50"/>
                        </a:spcBef>
                      </a:pPr>
                      <a:r>
                        <a:rPr sz="1200" b="1" dirty="0">
                          <a:latin typeface="Calibri"/>
                          <a:cs typeface="Calibri"/>
                        </a:rPr>
                        <a:t>97%</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0"/>
                        </a:spcBef>
                      </a:pPr>
                      <a:r>
                        <a:rPr sz="1200" b="1" dirty="0">
                          <a:solidFill>
                            <a:srgbClr val="92D050"/>
                          </a:solidFill>
                          <a:latin typeface="Calibri"/>
                          <a:cs typeface="Calibri"/>
                        </a:rPr>
                        <a:t>84.4</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6"/>
                  </a:ext>
                </a:extLst>
              </a:tr>
            </a:tbl>
          </a:graphicData>
        </a:graphic>
      </p:graphicFrame>
      <p:graphicFrame>
        <p:nvGraphicFramePr>
          <p:cNvPr id="21" name="object 21"/>
          <p:cNvGraphicFramePr>
            <a:graphicFrameLocks noGrp="1"/>
          </p:cNvGraphicFramePr>
          <p:nvPr/>
        </p:nvGraphicFramePr>
        <p:xfrm>
          <a:off x="5472484" y="4727631"/>
          <a:ext cx="2666364" cy="1594485"/>
        </p:xfrm>
        <a:graphic>
          <a:graphicData uri="http://schemas.openxmlformats.org/drawingml/2006/table">
            <a:tbl>
              <a:tblPr firstRow="1" bandRow="1">
                <a:tableStyleId>{2D5ABB26-0587-4C30-8999-92F81FD0307C}</a:tableStyleId>
              </a:tblPr>
              <a:tblGrid>
                <a:gridCol w="1015365">
                  <a:extLst>
                    <a:ext uri="{9D8B030D-6E8A-4147-A177-3AD203B41FA5}">
                      <a16:colId xmlns:a16="http://schemas.microsoft.com/office/drawing/2014/main" val="20000"/>
                    </a:ext>
                  </a:extLst>
                </a:gridCol>
                <a:gridCol w="825499">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203200">
                <a:tc gridSpan="3">
                  <a:txBody>
                    <a:bodyPr/>
                    <a:lstStyle/>
                    <a:p>
                      <a:pPr marL="529590">
                        <a:lnSpc>
                          <a:spcPts val="1430"/>
                        </a:lnSpc>
                        <a:spcBef>
                          <a:spcPts val="65"/>
                        </a:spcBef>
                      </a:pPr>
                      <a:r>
                        <a:rPr sz="1200" spc="-20" dirty="0">
                          <a:latin typeface="Calibri"/>
                          <a:cs typeface="Calibri"/>
                        </a:rPr>
                        <a:t>Worst </a:t>
                      </a:r>
                      <a:r>
                        <a:rPr sz="1200" dirty="0">
                          <a:latin typeface="Calibri"/>
                          <a:cs typeface="Calibri"/>
                        </a:rPr>
                        <a:t>Case</a:t>
                      </a:r>
                      <a:r>
                        <a:rPr sz="1200" spc="-10" dirty="0">
                          <a:latin typeface="Calibri"/>
                          <a:cs typeface="Calibri"/>
                        </a:rPr>
                        <a:t> </a:t>
                      </a:r>
                      <a:r>
                        <a:rPr sz="1200" spc="-5" dirty="0">
                          <a:latin typeface="Calibri"/>
                          <a:cs typeface="Calibri"/>
                        </a:rPr>
                        <a:t>Scenario</a:t>
                      </a:r>
                      <a:r>
                        <a:rPr sz="1200" spc="-15" dirty="0">
                          <a:latin typeface="Calibri"/>
                          <a:cs typeface="Calibri"/>
                        </a:rPr>
                        <a:t> </a:t>
                      </a:r>
                      <a:r>
                        <a:rPr sz="1200" dirty="0">
                          <a:latin typeface="Calibri"/>
                          <a:cs typeface="Calibri"/>
                        </a:rPr>
                        <a:t>2023</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5285">
                <a:tc>
                  <a:txBody>
                    <a:bodyPr/>
                    <a:lstStyle/>
                    <a:p>
                      <a:pPr>
                        <a:lnSpc>
                          <a:spcPct val="100000"/>
                        </a:lnSpc>
                        <a:spcBef>
                          <a:spcPts val="40"/>
                        </a:spcBef>
                      </a:pPr>
                      <a:endParaRPr sz="1200">
                        <a:latin typeface="Times New Roman"/>
                        <a:cs typeface="Times New Roman"/>
                      </a:endParaRPr>
                    </a:p>
                    <a:p>
                      <a:pPr algn="ctr">
                        <a:lnSpc>
                          <a:spcPts val="1435"/>
                        </a:lnSpc>
                      </a:pPr>
                      <a:r>
                        <a:rPr sz="1200" spc="-5" dirty="0">
                          <a:latin typeface="Calibri"/>
                          <a:cs typeface="Calibri"/>
                        </a:rPr>
                        <a:t>Fuel</a:t>
                      </a:r>
                      <a:r>
                        <a:rPr sz="1200" spc="-40" dirty="0">
                          <a:latin typeface="Calibri"/>
                          <a:cs typeface="Calibri"/>
                        </a:rPr>
                        <a:t> </a:t>
                      </a:r>
                      <a:r>
                        <a:rPr sz="1200" spc="-20" dirty="0">
                          <a:latin typeface="Calibri"/>
                          <a:cs typeface="Calibri"/>
                        </a:rPr>
                        <a:t>Type</a:t>
                      </a:r>
                      <a:endParaRPr sz="1200">
                        <a:latin typeface="Calibri"/>
                        <a:cs typeface="Calibri"/>
                      </a:endParaRPr>
                    </a:p>
                  </a:txBody>
                  <a:tcPr marL="0" marR="0" marT="50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38125" marR="181610" indent="-49530">
                        <a:lnSpc>
                          <a:spcPts val="1390"/>
                        </a:lnSpc>
                        <a:spcBef>
                          <a:spcPts val="65"/>
                        </a:spcBef>
                      </a:pPr>
                      <a:r>
                        <a:rPr sz="1200" spc="-5" dirty="0">
                          <a:latin typeface="Calibri"/>
                          <a:cs typeface="Calibri"/>
                        </a:rPr>
                        <a:t>M</a:t>
                      </a:r>
                      <a:r>
                        <a:rPr sz="1200" dirty="0">
                          <a:latin typeface="Calibri"/>
                          <a:cs typeface="Calibri"/>
                        </a:rPr>
                        <a:t>a</a:t>
                      </a:r>
                      <a:r>
                        <a:rPr sz="1200" spc="-10" dirty="0">
                          <a:latin typeface="Calibri"/>
                          <a:cs typeface="Calibri"/>
                        </a:rPr>
                        <a:t>r</a:t>
                      </a:r>
                      <a:r>
                        <a:rPr sz="1200" spc="-35" dirty="0">
                          <a:latin typeface="Calibri"/>
                          <a:cs typeface="Calibri"/>
                        </a:rPr>
                        <a:t>k</a:t>
                      </a:r>
                      <a:r>
                        <a:rPr sz="1200" spc="-5" dirty="0">
                          <a:latin typeface="Calibri"/>
                          <a:cs typeface="Calibri"/>
                        </a:rPr>
                        <a:t>e</a:t>
                      </a:r>
                      <a:r>
                        <a:rPr sz="1200" dirty="0">
                          <a:latin typeface="Calibri"/>
                          <a:cs typeface="Calibri"/>
                        </a:rPr>
                        <a:t>t  </a:t>
                      </a:r>
                      <a:r>
                        <a:rPr sz="1200" spc="-10" dirty="0">
                          <a:latin typeface="Calibri"/>
                          <a:cs typeface="Calibri"/>
                        </a:rPr>
                        <a:t>Share</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nSpc>
                          <a:spcPct val="100000"/>
                        </a:lnSpc>
                        <a:spcBef>
                          <a:spcPts val="40"/>
                        </a:spcBef>
                      </a:pPr>
                      <a:endParaRPr sz="1200">
                        <a:latin typeface="Times New Roman"/>
                        <a:cs typeface="Times New Roman"/>
                      </a:endParaRPr>
                    </a:p>
                    <a:p>
                      <a:pPr algn="ctr">
                        <a:lnSpc>
                          <a:spcPts val="1435"/>
                        </a:lnSpc>
                      </a:pPr>
                      <a:r>
                        <a:rPr sz="1200" spc="-5" dirty="0">
                          <a:latin typeface="Calibri"/>
                          <a:cs typeface="Calibri"/>
                        </a:rPr>
                        <a:t>gCO2/km</a:t>
                      </a:r>
                      <a:endParaRPr sz="1200">
                        <a:latin typeface="Calibri"/>
                        <a:cs typeface="Calibri"/>
                      </a:endParaRPr>
                    </a:p>
                  </a:txBody>
                  <a:tcPr marL="0" marR="0" marT="50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1"/>
                  </a:ext>
                </a:extLst>
              </a:tr>
              <a:tr h="203200">
                <a:tc>
                  <a:txBody>
                    <a:bodyPr/>
                    <a:lstStyle/>
                    <a:p>
                      <a:pPr algn="ctr">
                        <a:lnSpc>
                          <a:spcPct val="100000"/>
                        </a:lnSpc>
                        <a:spcBef>
                          <a:spcPts val="50"/>
                        </a:spcBef>
                      </a:pPr>
                      <a:r>
                        <a:rPr sz="1200" spc="-10" dirty="0">
                          <a:latin typeface="Calibri"/>
                          <a:cs typeface="Calibri"/>
                        </a:rPr>
                        <a:t>Petrol</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0"/>
                        </a:spcBef>
                      </a:pPr>
                      <a:r>
                        <a:rPr sz="1200" dirty="0">
                          <a:latin typeface="Calibri"/>
                          <a:cs typeface="Calibri"/>
                        </a:rPr>
                        <a:t>52%</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0"/>
                        </a:spcBef>
                      </a:pPr>
                      <a:r>
                        <a:rPr sz="1200" dirty="0">
                          <a:latin typeface="Calibri"/>
                          <a:cs typeface="Calibri"/>
                        </a:rPr>
                        <a:t>135</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2"/>
                  </a:ext>
                </a:extLst>
              </a:tr>
              <a:tr h="203200">
                <a:tc>
                  <a:txBody>
                    <a:bodyPr/>
                    <a:lstStyle/>
                    <a:p>
                      <a:pPr algn="ctr">
                        <a:lnSpc>
                          <a:spcPct val="100000"/>
                        </a:lnSpc>
                        <a:spcBef>
                          <a:spcPts val="55"/>
                        </a:spcBef>
                      </a:pPr>
                      <a:r>
                        <a:rPr sz="1200" dirty="0">
                          <a:latin typeface="Calibri"/>
                          <a:cs typeface="Calibri"/>
                        </a:rPr>
                        <a:t>Diesel</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5"/>
                        </a:spcBef>
                      </a:pPr>
                      <a:r>
                        <a:rPr sz="1200" dirty="0">
                          <a:latin typeface="Calibri"/>
                          <a:cs typeface="Calibri"/>
                        </a:rPr>
                        <a:t>19%</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5"/>
                        </a:spcBef>
                      </a:pPr>
                      <a:r>
                        <a:rPr sz="1200" dirty="0">
                          <a:latin typeface="Calibri"/>
                          <a:cs typeface="Calibri"/>
                        </a:rPr>
                        <a:t>144</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3"/>
                  </a:ext>
                </a:extLst>
              </a:tr>
              <a:tr h="203200">
                <a:tc>
                  <a:txBody>
                    <a:bodyPr/>
                    <a:lstStyle/>
                    <a:p>
                      <a:pPr algn="ctr">
                        <a:lnSpc>
                          <a:spcPts val="1435"/>
                        </a:lnSpc>
                        <a:spcBef>
                          <a:spcPts val="65"/>
                        </a:spcBef>
                      </a:pPr>
                      <a:r>
                        <a:rPr sz="1200" spc="-5" dirty="0">
                          <a:latin typeface="Calibri"/>
                          <a:cs typeface="Calibri"/>
                        </a:rPr>
                        <a:t>Electric</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5"/>
                        </a:lnSpc>
                        <a:spcBef>
                          <a:spcPts val="65"/>
                        </a:spcBef>
                      </a:pPr>
                      <a:r>
                        <a:rPr sz="1200" dirty="0">
                          <a:latin typeface="Calibri"/>
                          <a:cs typeface="Calibri"/>
                        </a:rPr>
                        <a:t>15%</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35"/>
                        </a:lnSpc>
                        <a:spcBef>
                          <a:spcPts val="65"/>
                        </a:spcBef>
                      </a:pPr>
                      <a:r>
                        <a:rPr sz="1200" dirty="0">
                          <a:latin typeface="Calibri"/>
                          <a:cs typeface="Calibri"/>
                        </a:rPr>
                        <a:t>0</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4"/>
                  </a:ext>
                </a:extLst>
              </a:tr>
              <a:tr h="203200">
                <a:tc>
                  <a:txBody>
                    <a:bodyPr/>
                    <a:lstStyle/>
                    <a:p>
                      <a:pPr algn="ctr">
                        <a:lnSpc>
                          <a:spcPct val="100000"/>
                        </a:lnSpc>
                        <a:spcBef>
                          <a:spcPts val="50"/>
                        </a:spcBef>
                      </a:pPr>
                      <a:r>
                        <a:rPr sz="1200" spc="-10" dirty="0">
                          <a:latin typeface="Calibri"/>
                          <a:cs typeface="Calibri"/>
                        </a:rPr>
                        <a:t>Petrol/Electric</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0"/>
                        </a:spcBef>
                      </a:pPr>
                      <a:r>
                        <a:rPr sz="1200" dirty="0">
                          <a:latin typeface="Calibri"/>
                          <a:cs typeface="Calibri"/>
                        </a:rPr>
                        <a:t>11%</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0"/>
                        </a:spcBef>
                      </a:pPr>
                      <a:r>
                        <a:rPr sz="1200" dirty="0">
                          <a:latin typeface="Calibri"/>
                          <a:cs typeface="Calibri"/>
                        </a:rPr>
                        <a:t>42</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5"/>
                  </a:ext>
                </a:extLst>
              </a:tr>
              <a:tr h="203200">
                <a:tc>
                  <a:txBody>
                    <a:bodyPr/>
                    <a:lstStyle/>
                    <a:p>
                      <a:pPr>
                        <a:lnSpc>
                          <a:spcPct val="100000"/>
                        </a:lnSpc>
                      </a:pPr>
                      <a:endParaRPr sz="12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5"/>
                        </a:spcBef>
                      </a:pPr>
                      <a:r>
                        <a:rPr sz="1200" b="1" dirty="0">
                          <a:latin typeface="Calibri"/>
                          <a:cs typeface="Calibri"/>
                        </a:rPr>
                        <a:t>97%</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55"/>
                        </a:spcBef>
                      </a:pPr>
                      <a:r>
                        <a:rPr sz="1200" b="1" dirty="0">
                          <a:solidFill>
                            <a:srgbClr val="FF0000"/>
                          </a:solidFill>
                          <a:latin typeface="Calibri"/>
                          <a:cs typeface="Calibri"/>
                        </a:rPr>
                        <a:t>102.2</a:t>
                      </a:r>
                      <a:endParaRPr sz="1200">
                        <a:latin typeface="Calibri"/>
                        <a:cs typeface="Calibri"/>
                      </a:endParaRPr>
                    </a:p>
                  </a:txBody>
                  <a:tcPr marL="0" marR="0" marT="698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6"/>
                  </a:ext>
                </a:extLst>
              </a:tr>
            </a:tbl>
          </a:graphicData>
        </a:graphic>
      </p:graphicFrame>
      <p:sp>
        <p:nvSpPr>
          <p:cNvPr id="22" name="object 22"/>
          <p:cNvSpPr txBox="1"/>
          <p:nvPr/>
        </p:nvSpPr>
        <p:spPr>
          <a:xfrm>
            <a:off x="8250183" y="1342644"/>
            <a:ext cx="3981450" cy="4829175"/>
          </a:xfrm>
          <a:prstGeom prst="rect">
            <a:avLst/>
          </a:prstGeom>
        </p:spPr>
        <p:txBody>
          <a:bodyPr vert="horz" wrap="square" lIns="0" tIns="9525" rIns="0" bIns="0" rtlCol="0">
            <a:spAutoFit/>
          </a:bodyPr>
          <a:lstStyle/>
          <a:p>
            <a:pPr marL="494030" marR="344805" indent="-342900">
              <a:lnSpc>
                <a:spcPct val="101400"/>
              </a:lnSpc>
              <a:spcBef>
                <a:spcPts val="75"/>
              </a:spcBef>
              <a:buAutoNum type="arabicPeriod"/>
              <a:tabLst>
                <a:tab pos="494030" algn="l"/>
                <a:tab pos="494665" algn="l"/>
              </a:tabLst>
            </a:pPr>
            <a:r>
              <a:rPr sz="1400" spc="-5" dirty="0">
                <a:latin typeface="Calibri"/>
                <a:cs typeface="Calibri"/>
              </a:rPr>
              <a:t>Exponential increase</a:t>
            </a:r>
            <a:r>
              <a:rPr sz="1400" dirty="0">
                <a:latin typeface="Calibri"/>
                <a:cs typeface="Calibri"/>
              </a:rPr>
              <a:t> </a:t>
            </a:r>
            <a:r>
              <a:rPr sz="1400" spc="-5" dirty="0">
                <a:latin typeface="Calibri"/>
                <a:cs typeface="Calibri"/>
              </a:rPr>
              <a:t>of electric</a:t>
            </a:r>
            <a:r>
              <a:rPr sz="1400" spc="-10" dirty="0">
                <a:latin typeface="Calibri"/>
                <a:cs typeface="Calibri"/>
              </a:rPr>
              <a:t> </a:t>
            </a:r>
            <a:r>
              <a:rPr sz="1400" spc="-15" dirty="0">
                <a:latin typeface="Calibri"/>
                <a:cs typeface="Calibri"/>
              </a:rPr>
              <a:t>cars</a:t>
            </a:r>
            <a:r>
              <a:rPr sz="1400" dirty="0">
                <a:latin typeface="Calibri"/>
                <a:cs typeface="Calibri"/>
              </a:rPr>
              <a:t> </a:t>
            </a:r>
            <a:r>
              <a:rPr sz="1400" spc="-15" dirty="0">
                <a:latin typeface="Calibri"/>
                <a:cs typeface="Calibri"/>
              </a:rPr>
              <a:t>market </a:t>
            </a:r>
            <a:r>
              <a:rPr sz="1400" spc="-300" dirty="0">
                <a:latin typeface="Calibri"/>
                <a:cs typeface="Calibri"/>
              </a:rPr>
              <a:t> </a:t>
            </a:r>
            <a:r>
              <a:rPr sz="1400" spc="-5" dirty="0">
                <a:latin typeface="Calibri"/>
                <a:cs typeface="Calibri"/>
              </a:rPr>
              <a:t>share</a:t>
            </a:r>
            <a:r>
              <a:rPr sz="1400" spc="-10" dirty="0">
                <a:latin typeface="Calibri"/>
                <a:cs typeface="Calibri"/>
              </a:rPr>
              <a:t> </a:t>
            </a:r>
            <a:r>
              <a:rPr sz="1400" spc="-5" dirty="0">
                <a:latin typeface="Calibri"/>
                <a:cs typeface="Calibri"/>
              </a:rPr>
              <a:t>(MS) </a:t>
            </a:r>
            <a:r>
              <a:rPr sz="1400" spc="-10" dirty="0">
                <a:latin typeface="Calibri"/>
                <a:cs typeface="Calibri"/>
              </a:rPr>
              <a:t>from</a:t>
            </a:r>
            <a:r>
              <a:rPr sz="1400" spc="-15" dirty="0">
                <a:latin typeface="Calibri"/>
                <a:cs typeface="Calibri"/>
              </a:rPr>
              <a:t> </a:t>
            </a:r>
            <a:r>
              <a:rPr sz="1400" spc="-5" dirty="0">
                <a:latin typeface="Calibri"/>
                <a:cs typeface="Calibri"/>
              </a:rPr>
              <a:t>10.1 to</a:t>
            </a:r>
            <a:r>
              <a:rPr sz="1400" spc="-10" dirty="0">
                <a:latin typeface="Calibri"/>
                <a:cs typeface="Calibri"/>
              </a:rPr>
              <a:t> </a:t>
            </a:r>
            <a:r>
              <a:rPr sz="1400" dirty="0">
                <a:latin typeface="Calibri"/>
                <a:cs typeface="Calibri"/>
              </a:rPr>
              <a:t>19%</a:t>
            </a:r>
            <a:endParaRPr sz="1400">
              <a:latin typeface="Calibri"/>
              <a:cs typeface="Calibri"/>
            </a:endParaRPr>
          </a:p>
          <a:p>
            <a:pPr marL="494030" marR="93980" indent="-342900">
              <a:lnSpc>
                <a:spcPts val="1700"/>
              </a:lnSpc>
              <a:spcBef>
                <a:spcPts val="40"/>
              </a:spcBef>
              <a:buAutoNum type="arabicPeriod"/>
              <a:tabLst>
                <a:tab pos="494030" algn="l"/>
                <a:tab pos="494665" algn="l"/>
              </a:tabLst>
            </a:pPr>
            <a:r>
              <a:rPr sz="1400" spc="-5" dirty="0">
                <a:latin typeface="Calibri"/>
                <a:cs typeface="Calibri"/>
              </a:rPr>
              <a:t>Linear decrease of petrol </a:t>
            </a:r>
            <a:r>
              <a:rPr sz="1400" dirty="0">
                <a:latin typeface="Calibri"/>
                <a:cs typeface="Calibri"/>
              </a:rPr>
              <a:t>and diesel </a:t>
            </a:r>
            <a:r>
              <a:rPr sz="1400" spc="-10" dirty="0">
                <a:latin typeface="Calibri"/>
                <a:cs typeface="Calibri"/>
              </a:rPr>
              <a:t>car </a:t>
            </a:r>
            <a:r>
              <a:rPr sz="1400" spc="-5" dirty="0">
                <a:latin typeface="Calibri"/>
                <a:cs typeface="Calibri"/>
              </a:rPr>
              <a:t>MS, </a:t>
            </a:r>
            <a:r>
              <a:rPr sz="1400" dirty="0">
                <a:latin typeface="Calibri"/>
                <a:cs typeface="Calibri"/>
              </a:rPr>
              <a:t> </a:t>
            </a:r>
            <a:r>
              <a:rPr sz="1400" spc="-10" dirty="0">
                <a:latin typeface="Calibri"/>
                <a:cs typeface="Calibri"/>
              </a:rPr>
              <a:t>from</a:t>
            </a:r>
            <a:r>
              <a:rPr sz="1400" spc="-20" dirty="0">
                <a:latin typeface="Calibri"/>
                <a:cs typeface="Calibri"/>
              </a:rPr>
              <a:t> </a:t>
            </a:r>
            <a:r>
              <a:rPr sz="1400" spc="-5" dirty="0">
                <a:latin typeface="Calibri"/>
                <a:cs typeface="Calibri"/>
              </a:rPr>
              <a:t>55.5</a:t>
            </a:r>
            <a:r>
              <a:rPr sz="1400" spc="-10" dirty="0">
                <a:latin typeface="Calibri"/>
                <a:cs typeface="Calibri"/>
              </a:rPr>
              <a:t> </a:t>
            </a:r>
            <a:r>
              <a:rPr sz="1400" dirty="0">
                <a:latin typeface="Calibri"/>
                <a:cs typeface="Calibri"/>
              </a:rPr>
              <a:t>and</a:t>
            </a:r>
            <a:r>
              <a:rPr sz="1400" spc="-10" dirty="0">
                <a:latin typeface="Calibri"/>
                <a:cs typeface="Calibri"/>
              </a:rPr>
              <a:t> </a:t>
            </a:r>
            <a:r>
              <a:rPr sz="1400" spc="-5" dirty="0">
                <a:latin typeface="Calibri"/>
                <a:cs typeface="Calibri"/>
              </a:rPr>
              <a:t>22.6</a:t>
            </a:r>
            <a:r>
              <a:rPr sz="1400" spc="-10" dirty="0">
                <a:latin typeface="Calibri"/>
                <a:cs typeface="Calibri"/>
              </a:rPr>
              <a:t> </a:t>
            </a:r>
            <a:r>
              <a:rPr sz="1400" spc="-5" dirty="0">
                <a:latin typeface="Calibri"/>
                <a:cs typeface="Calibri"/>
              </a:rPr>
              <a:t>to</a:t>
            </a:r>
            <a:r>
              <a:rPr sz="1400" spc="-10" dirty="0">
                <a:latin typeface="Calibri"/>
                <a:cs typeface="Calibri"/>
              </a:rPr>
              <a:t> </a:t>
            </a:r>
            <a:r>
              <a:rPr sz="1400" dirty="0">
                <a:latin typeface="Calibri"/>
                <a:cs typeface="Calibri"/>
              </a:rPr>
              <a:t>48</a:t>
            </a:r>
            <a:r>
              <a:rPr sz="1400" spc="-10" dirty="0">
                <a:latin typeface="Calibri"/>
                <a:cs typeface="Calibri"/>
              </a:rPr>
              <a:t> </a:t>
            </a:r>
            <a:r>
              <a:rPr sz="1400" dirty="0">
                <a:latin typeface="Calibri"/>
                <a:cs typeface="Calibri"/>
              </a:rPr>
              <a:t>and</a:t>
            </a:r>
            <a:r>
              <a:rPr sz="1400" spc="-10" dirty="0">
                <a:latin typeface="Calibri"/>
                <a:cs typeface="Calibri"/>
              </a:rPr>
              <a:t> </a:t>
            </a:r>
            <a:r>
              <a:rPr sz="1400" dirty="0">
                <a:latin typeface="Calibri"/>
                <a:cs typeface="Calibri"/>
              </a:rPr>
              <a:t>15%</a:t>
            </a:r>
            <a:r>
              <a:rPr sz="1400" spc="-10" dirty="0">
                <a:latin typeface="Calibri"/>
                <a:cs typeface="Calibri"/>
              </a:rPr>
              <a:t> respectively.</a:t>
            </a:r>
            <a:endParaRPr sz="1400">
              <a:latin typeface="Calibri"/>
              <a:cs typeface="Calibri"/>
            </a:endParaRPr>
          </a:p>
          <a:p>
            <a:pPr marL="494030" indent="-343535">
              <a:lnSpc>
                <a:spcPts val="1550"/>
              </a:lnSpc>
              <a:buAutoNum type="arabicPeriod"/>
              <a:tabLst>
                <a:tab pos="494030" algn="l"/>
                <a:tab pos="494665" algn="l"/>
              </a:tabLst>
            </a:pPr>
            <a:r>
              <a:rPr sz="1400" spc="-10" dirty="0">
                <a:solidFill>
                  <a:srgbClr val="00B050"/>
                </a:solidFill>
                <a:latin typeface="Calibri"/>
                <a:cs typeface="Calibri"/>
              </a:rPr>
              <a:t>Economical</a:t>
            </a:r>
            <a:r>
              <a:rPr sz="1400" spc="-5" dirty="0">
                <a:solidFill>
                  <a:srgbClr val="00B050"/>
                </a:solidFill>
                <a:latin typeface="Calibri"/>
                <a:cs typeface="Calibri"/>
              </a:rPr>
              <a:t> of</a:t>
            </a:r>
            <a:r>
              <a:rPr sz="1400" spc="-10" dirty="0">
                <a:solidFill>
                  <a:srgbClr val="00B050"/>
                </a:solidFill>
                <a:latin typeface="Calibri"/>
                <a:cs typeface="Calibri"/>
              </a:rPr>
              <a:t> </a:t>
            </a:r>
            <a:r>
              <a:rPr sz="1400" spc="-5" dirty="0">
                <a:solidFill>
                  <a:srgbClr val="00B050"/>
                </a:solidFill>
                <a:latin typeface="Calibri"/>
                <a:cs typeface="Calibri"/>
              </a:rPr>
              <a:t>reduction of</a:t>
            </a:r>
            <a:r>
              <a:rPr sz="1400" spc="-10" dirty="0">
                <a:solidFill>
                  <a:srgbClr val="00B050"/>
                </a:solidFill>
                <a:latin typeface="Calibri"/>
                <a:cs typeface="Calibri"/>
              </a:rPr>
              <a:t> </a:t>
            </a:r>
            <a:r>
              <a:rPr sz="1400" dirty="0">
                <a:solidFill>
                  <a:srgbClr val="00B050"/>
                </a:solidFill>
                <a:latin typeface="Calibri"/>
                <a:cs typeface="Calibri"/>
              </a:rPr>
              <a:t>620</a:t>
            </a:r>
            <a:r>
              <a:rPr sz="1400" spc="-5" dirty="0">
                <a:solidFill>
                  <a:srgbClr val="00B050"/>
                </a:solidFill>
                <a:latin typeface="Calibri"/>
                <a:cs typeface="Calibri"/>
              </a:rPr>
              <a:t> millions </a:t>
            </a:r>
            <a:r>
              <a:rPr sz="1400" spc="-10" dirty="0">
                <a:solidFill>
                  <a:srgbClr val="00B050"/>
                </a:solidFill>
                <a:latin typeface="Calibri"/>
                <a:cs typeface="Calibri"/>
              </a:rPr>
              <a:t>Euros</a:t>
            </a:r>
            <a:endParaRPr sz="1400">
              <a:latin typeface="Calibri"/>
              <a:cs typeface="Calibri"/>
            </a:endParaRPr>
          </a:p>
          <a:p>
            <a:pPr marL="494030">
              <a:lnSpc>
                <a:spcPct val="100000"/>
              </a:lnSpc>
              <a:spcBef>
                <a:spcPts val="25"/>
              </a:spcBef>
            </a:pPr>
            <a:r>
              <a:rPr sz="1400" spc="-5" dirty="0">
                <a:solidFill>
                  <a:srgbClr val="00B050"/>
                </a:solidFill>
                <a:latin typeface="Calibri"/>
                <a:cs typeface="Calibri"/>
              </a:rPr>
              <a:t>associated</a:t>
            </a:r>
            <a:r>
              <a:rPr sz="1400" spc="-10" dirty="0">
                <a:solidFill>
                  <a:srgbClr val="00B050"/>
                </a:solidFill>
                <a:latin typeface="Calibri"/>
                <a:cs typeface="Calibri"/>
              </a:rPr>
              <a:t> </a:t>
            </a:r>
            <a:r>
              <a:rPr sz="1400" spc="-5" dirty="0">
                <a:solidFill>
                  <a:srgbClr val="00B050"/>
                </a:solidFill>
                <a:latin typeface="Calibri"/>
                <a:cs typeface="Calibri"/>
              </a:rPr>
              <a:t>social</a:t>
            </a:r>
            <a:r>
              <a:rPr sz="1400" spc="-10" dirty="0">
                <a:solidFill>
                  <a:srgbClr val="00B050"/>
                </a:solidFill>
                <a:latin typeface="Calibri"/>
                <a:cs typeface="Calibri"/>
              </a:rPr>
              <a:t> cost</a:t>
            </a:r>
            <a:r>
              <a:rPr sz="1400" dirty="0">
                <a:solidFill>
                  <a:srgbClr val="00B050"/>
                </a:solidFill>
                <a:latin typeface="Calibri"/>
                <a:cs typeface="Calibri"/>
              </a:rPr>
              <a:t> </a:t>
            </a:r>
            <a:r>
              <a:rPr sz="1400" spc="-5" dirty="0">
                <a:solidFill>
                  <a:srgbClr val="00B050"/>
                </a:solidFill>
                <a:latin typeface="Calibri"/>
                <a:cs typeface="Calibri"/>
              </a:rPr>
              <a:t>of</a:t>
            </a:r>
            <a:r>
              <a:rPr sz="1400" spc="-15" dirty="0">
                <a:solidFill>
                  <a:srgbClr val="00B050"/>
                </a:solidFill>
                <a:latin typeface="Calibri"/>
                <a:cs typeface="Calibri"/>
              </a:rPr>
              <a:t> </a:t>
            </a:r>
            <a:r>
              <a:rPr sz="1400" spc="-5" dirty="0">
                <a:solidFill>
                  <a:srgbClr val="00B050"/>
                </a:solidFill>
                <a:latin typeface="Calibri"/>
                <a:cs typeface="Calibri"/>
              </a:rPr>
              <a:t>CO</a:t>
            </a:r>
            <a:r>
              <a:rPr sz="1350" spc="-7" baseline="-18518" dirty="0">
                <a:solidFill>
                  <a:srgbClr val="00B050"/>
                </a:solidFill>
                <a:latin typeface="Calibri"/>
                <a:cs typeface="Calibri"/>
              </a:rPr>
              <a:t>2</a:t>
            </a:r>
            <a:r>
              <a:rPr sz="1350" spc="30" baseline="-18518" dirty="0">
                <a:solidFill>
                  <a:srgbClr val="00B050"/>
                </a:solidFill>
                <a:latin typeface="Calibri"/>
                <a:cs typeface="Calibri"/>
              </a:rPr>
              <a:t> </a:t>
            </a:r>
            <a:r>
              <a:rPr sz="1400" spc="-5" dirty="0">
                <a:solidFill>
                  <a:srgbClr val="00B050"/>
                </a:solidFill>
                <a:latin typeface="Calibri"/>
                <a:cs typeface="Calibri"/>
              </a:rPr>
              <a:t>emissions.</a:t>
            </a:r>
            <a:endParaRPr sz="1400">
              <a:latin typeface="Calibri"/>
              <a:cs typeface="Calibri"/>
            </a:endParaRPr>
          </a:p>
          <a:p>
            <a:pPr>
              <a:lnSpc>
                <a:spcPct val="100000"/>
              </a:lnSpc>
            </a:pPr>
            <a:endParaRPr sz="1800">
              <a:latin typeface="Calibri"/>
              <a:cs typeface="Calibri"/>
            </a:endParaRPr>
          </a:p>
          <a:p>
            <a:pPr marL="444500" marR="406400" indent="-342900">
              <a:lnSpc>
                <a:spcPct val="101400"/>
              </a:lnSpc>
              <a:spcBef>
                <a:spcPts val="1355"/>
              </a:spcBef>
              <a:buAutoNum type="arabicPeriod"/>
              <a:tabLst>
                <a:tab pos="443865" algn="l"/>
                <a:tab pos="444500" algn="l"/>
              </a:tabLst>
            </a:pPr>
            <a:r>
              <a:rPr sz="1400" spc="-5" dirty="0">
                <a:latin typeface="Calibri"/>
                <a:cs typeface="Calibri"/>
              </a:rPr>
              <a:t>Increase </a:t>
            </a:r>
            <a:r>
              <a:rPr sz="1400" spc="-10" dirty="0">
                <a:latin typeface="Calibri"/>
                <a:cs typeface="Calibri"/>
              </a:rPr>
              <a:t>registration </a:t>
            </a:r>
            <a:r>
              <a:rPr sz="1400" spc="-5" dirty="0">
                <a:latin typeface="Calibri"/>
                <a:cs typeface="Calibri"/>
              </a:rPr>
              <a:t>of petrol low emission </a:t>
            </a:r>
            <a:r>
              <a:rPr sz="1400" spc="-305" dirty="0">
                <a:latin typeface="Calibri"/>
                <a:cs typeface="Calibri"/>
              </a:rPr>
              <a:t> </a:t>
            </a:r>
            <a:r>
              <a:rPr sz="1400" spc="-10" dirty="0">
                <a:latin typeface="Calibri"/>
                <a:cs typeface="Calibri"/>
              </a:rPr>
              <a:t>manufacturers cars </a:t>
            </a:r>
            <a:r>
              <a:rPr sz="1400" dirty="0">
                <a:latin typeface="Calibri"/>
                <a:cs typeface="Calibri"/>
              </a:rPr>
              <a:t>(135</a:t>
            </a:r>
            <a:r>
              <a:rPr sz="1400" spc="-5" dirty="0">
                <a:latin typeface="Calibri"/>
                <a:cs typeface="Calibri"/>
              </a:rPr>
              <a:t> to</a:t>
            </a:r>
            <a:r>
              <a:rPr sz="1400" spc="-10" dirty="0">
                <a:latin typeface="Calibri"/>
                <a:cs typeface="Calibri"/>
              </a:rPr>
              <a:t> </a:t>
            </a:r>
            <a:r>
              <a:rPr sz="1400" dirty="0">
                <a:latin typeface="Calibri"/>
                <a:cs typeface="Calibri"/>
              </a:rPr>
              <a:t>125</a:t>
            </a:r>
            <a:r>
              <a:rPr sz="1400" spc="-5" dirty="0">
                <a:latin typeface="Calibri"/>
                <a:cs typeface="Calibri"/>
              </a:rPr>
              <a:t> gCO</a:t>
            </a:r>
            <a:r>
              <a:rPr sz="1350" spc="-7" baseline="-18518" dirty="0">
                <a:latin typeface="Calibri"/>
                <a:cs typeface="Calibri"/>
              </a:rPr>
              <a:t>2</a:t>
            </a:r>
            <a:r>
              <a:rPr sz="1400" spc="-5" dirty="0">
                <a:latin typeface="Calibri"/>
                <a:cs typeface="Calibri"/>
              </a:rPr>
              <a:t>/km)</a:t>
            </a:r>
            <a:endParaRPr sz="1400">
              <a:latin typeface="Calibri"/>
              <a:cs typeface="Calibri"/>
            </a:endParaRPr>
          </a:p>
          <a:p>
            <a:pPr marL="444500" indent="-342900">
              <a:lnSpc>
                <a:spcPct val="100000"/>
              </a:lnSpc>
              <a:spcBef>
                <a:spcPts val="25"/>
              </a:spcBef>
              <a:buAutoNum type="arabicPeriod"/>
              <a:tabLst>
                <a:tab pos="443865" algn="l"/>
                <a:tab pos="444500" algn="l"/>
              </a:tabLst>
            </a:pPr>
            <a:r>
              <a:rPr sz="1400" spc="-5" dirty="0">
                <a:latin typeface="Calibri"/>
                <a:cs typeface="Calibri"/>
              </a:rPr>
              <a:t>Exponential increase of</a:t>
            </a:r>
            <a:r>
              <a:rPr sz="1400" spc="-10" dirty="0">
                <a:latin typeface="Calibri"/>
                <a:cs typeface="Calibri"/>
              </a:rPr>
              <a:t> </a:t>
            </a:r>
            <a:r>
              <a:rPr sz="1400" spc="-5" dirty="0">
                <a:latin typeface="Calibri"/>
                <a:cs typeface="Calibri"/>
              </a:rPr>
              <a:t>electric</a:t>
            </a:r>
            <a:r>
              <a:rPr sz="1400" spc="-10" dirty="0">
                <a:latin typeface="Calibri"/>
                <a:cs typeface="Calibri"/>
              </a:rPr>
              <a:t> </a:t>
            </a:r>
            <a:r>
              <a:rPr sz="1400" spc="-15" dirty="0">
                <a:latin typeface="Calibri"/>
                <a:cs typeface="Calibri"/>
              </a:rPr>
              <a:t>cars</a:t>
            </a:r>
            <a:r>
              <a:rPr sz="1400" spc="-5" dirty="0">
                <a:latin typeface="Calibri"/>
                <a:cs typeface="Calibri"/>
              </a:rPr>
              <a:t> (MS) </a:t>
            </a:r>
            <a:r>
              <a:rPr sz="1400" spc="-10" dirty="0">
                <a:latin typeface="Calibri"/>
                <a:cs typeface="Calibri"/>
              </a:rPr>
              <a:t>from</a:t>
            </a:r>
            <a:endParaRPr sz="1400">
              <a:latin typeface="Calibri"/>
              <a:cs typeface="Calibri"/>
            </a:endParaRPr>
          </a:p>
          <a:p>
            <a:pPr marL="444500">
              <a:lnSpc>
                <a:spcPts val="1645"/>
              </a:lnSpc>
            </a:pPr>
            <a:r>
              <a:rPr sz="1400" spc="-5" dirty="0">
                <a:latin typeface="Calibri"/>
                <a:cs typeface="Calibri"/>
              </a:rPr>
              <a:t>10.1</a:t>
            </a:r>
            <a:r>
              <a:rPr sz="1400" spc="-45" dirty="0">
                <a:latin typeface="Calibri"/>
                <a:cs typeface="Calibri"/>
              </a:rPr>
              <a:t> </a:t>
            </a:r>
            <a:r>
              <a:rPr sz="1400" spc="-5" dirty="0">
                <a:latin typeface="Calibri"/>
                <a:cs typeface="Calibri"/>
              </a:rPr>
              <a:t>to</a:t>
            </a:r>
            <a:r>
              <a:rPr sz="1400" spc="-40" dirty="0">
                <a:latin typeface="Calibri"/>
                <a:cs typeface="Calibri"/>
              </a:rPr>
              <a:t> </a:t>
            </a:r>
            <a:r>
              <a:rPr sz="1400" spc="-5" dirty="0">
                <a:latin typeface="Calibri"/>
                <a:cs typeface="Calibri"/>
              </a:rPr>
              <a:t>21%.</a:t>
            </a:r>
            <a:endParaRPr sz="1400">
              <a:latin typeface="Calibri"/>
              <a:cs typeface="Calibri"/>
            </a:endParaRPr>
          </a:p>
          <a:p>
            <a:pPr marL="444500" marR="143510" indent="-342900">
              <a:lnSpc>
                <a:spcPts val="1700"/>
              </a:lnSpc>
              <a:buAutoNum type="arabicPeriod" startAt="3"/>
              <a:tabLst>
                <a:tab pos="443865" algn="l"/>
                <a:tab pos="444500" algn="l"/>
              </a:tabLst>
            </a:pPr>
            <a:r>
              <a:rPr sz="1400" dirty="0">
                <a:latin typeface="Calibri"/>
                <a:cs typeface="Calibri"/>
              </a:rPr>
              <a:t>Linear </a:t>
            </a:r>
            <a:r>
              <a:rPr sz="1400" spc="-5" dirty="0">
                <a:latin typeface="Calibri"/>
                <a:cs typeface="Calibri"/>
              </a:rPr>
              <a:t>decrease of petrol </a:t>
            </a:r>
            <a:r>
              <a:rPr sz="1400" dirty="0">
                <a:latin typeface="Calibri"/>
                <a:cs typeface="Calibri"/>
              </a:rPr>
              <a:t>and diesel </a:t>
            </a:r>
            <a:r>
              <a:rPr sz="1400" spc="-5" dirty="0">
                <a:latin typeface="Calibri"/>
                <a:cs typeface="Calibri"/>
              </a:rPr>
              <a:t>car </a:t>
            </a:r>
            <a:r>
              <a:rPr sz="1400" dirty="0">
                <a:latin typeface="Calibri"/>
                <a:cs typeface="Calibri"/>
              </a:rPr>
              <a:t>MS </a:t>
            </a:r>
            <a:r>
              <a:rPr sz="1400" spc="5" dirty="0">
                <a:latin typeface="Calibri"/>
                <a:cs typeface="Calibri"/>
              </a:rPr>
              <a:t> </a:t>
            </a:r>
            <a:r>
              <a:rPr sz="1400" spc="-10" dirty="0">
                <a:latin typeface="Calibri"/>
                <a:cs typeface="Calibri"/>
              </a:rPr>
              <a:t>from</a:t>
            </a:r>
            <a:r>
              <a:rPr sz="1400" spc="-20" dirty="0">
                <a:latin typeface="Calibri"/>
                <a:cs typeface="Calibri"/>
              </a:rPr>
              <a:t> </a:t>
            </a:r>
            <a:r>
              <a:rPr sz="1400" spc="-5" dirty="0">
                <a:latin typeface="Calibri"/>
                <a:cs typeface="Calibri"/>
              </a:rPr>
              <a:t>55.5</a:t>
            </a:r>
            <a:r>
              <a:rPr sz="1400" spc="-10" dirty="0">
                <a:latin typeface="Calibri"/>
                <a:cs typeface="Calibri"/>
              </a:rPr>
              <a:t> </a:t>
            </a:r>
            <a:r>
              <a:rPr sz="1400" dirty="0">
                <a:latin typeface="Calibri"/>
                <a:cs typeface="Calibri"/>
              </a:rPr>
              <a:t>and</a:t>
            </a:r>
            <a:r>
              <a:rPr sz="1400" spc="-10" dirty="0">
                <a:latin typeface="Calibri"/>
                <a:cs typeface="Calibri"/>
              </a:rPr>
              <a:t> </a:t>
            </a:r>
            <a:r>
              <a:rPr sz="1400" spc="-5" dirty="0">
                <a:latin typeface="Calibri"/>
                <a:cs typeface="Calibri"/>
              </a:rPr>
              <a:t>22.6</a:t>
            </a:r>
            <a:r>
              <a:rPr sz="1400" spc="-10" dirty="0">
                <a:latin typeface="Calibri"/>
                <a:cs typeface="Calibri"/>
              </a:rPr>
              <a:t> </a:t>
            </a:r>
            <a:r>
              <a:rPr sz="1400" spc="-5" dirty="0">
                <a:latin typeface="Calibri"/>
                <a:cs typeface="Calibri"/>
              </a:rPr>
              <a:t>to</a:t>
            </a:r>
            <a:r>
              <a:rPr sz="1400" spc="-10" dirty="0">
                <a:latin typeface="Calibri"/>
                <a:cs typeface="Calibri"/>
              </a:rPr>
              <a:t> </a:t>
            </a:r>
            <a:r>
              <a:rPr sz="1400" dirty="0">
                <a:latin typeface="Calibri"/>
                <a:cs typeface="Calibri"/>
              </a:rPr>
              <a:t>46</a:t>
            </a:r>
            <a:r>
              <a:rPr sz="1400" spc="-10" dirty="0">
                <a:latin typeface="Calibri"/>
                <a:cs typeface="Calibri"/>
              </a:rPr>
              <a:t> </a:t>
            </a:r>
            <a:r>
              <a:rPr sz="1400" dirty="0">
                <a:latin typeface="Calibri"/>
                <a:cs typeface="Calibri"/>
              </a:rPr>
              <a:t>and</a:t>
            </a:r>
            <a:r>
              <a:rPr sz="1400" spc="-10" dirty="0">
                <a:latin typeface="Calibri"/>
                <a:cs typeface="Calibri"/>
              </a:rPr>
              <a:t> </a:t>
            </a:r>
            <a:r>
              <a:rPr sz="1400" dirty="0">
                <a:latin typeface="Calibri"/>
                <a:cs typeface="Calibri"/>
              </a:rPr>
              <a:t>14%</a:t>
            </a:r>
            <a:r>
              <a:rPr sz="1400" spc="-10" dirty="0">
                <a:latin typeface="Calibri"/>
                <a:cs typeface="Calibri"/>
              </a:rPr>
              <a:t> respectively.</a:t>
            </a:r>
            <a:endParaRPr sz="1400">
              <a:latin typeface="Calibri"/>
              <a:cs typeface="Calibri"/>
            </a:endParaRPr>
          </a:p>
          <a:p>
            <a:pPr marL="444500" marR="422909" indent="-342900">
              <a:lnSpc>
                <a:spcPts val="1700"/>
              </a:lnSpc>
              <a:spcBef>
                <a:spcPts val="10"/>
              </a:spcBef>
              <a:buAutoNum type="arabicPeriod" startAt="3"/>
              <a:tabLst>
                <a:tab pos="443865" algn="l"/>
                <a:tab pos="444500" algn="l"/>
              </a:tabLst>
            </a:pPr>
            <a:r>
              <a:rPr sz="1400" spc="-10" dirty="0">
                <a:solidFill>
                  <a:srgbClr val="00B050"/>
                </a:solidFill>
                <a:latin typeface="Calibri"/>
                <a:cs typeface="Calibri"/>
              </a:rPr>
              <a:t>Economical </a:t>
            </a:r>
            <a:r>
              <a:rPr sz="1400" spc="-5" dirty="0">
                <a:solidFill>
                  <a:srgbClr val="00B050"/>
                </a:solidFill>
                <a:latin typeface="Calibri"/>
                <a:cs typeface="Calibri"/>
              </a:rPr>
              <a:t>reduction of </a:t>
            </a:r>
            <a:r>
              <a:rPr sz="1400" dirty="0">
                <a:solidFill>
                  <a:srgbClr val="00B050"/>
                </a:solidFill>
                <a:latin typeface="Calibri"/>
                <a:cs typeface="Calibri"/>
              </a:rPr>
              <a:t>900 </a:t>
            </a:r>
            <a:r>
              <a:rPr sz="1400" spc="-5" dirty="0">
                <a:solidFill>
                  <a:srgbClr val="00B050"/>
                </a:solidFill>
                <a:latin typeface="Calibri"/>
                <a:cs typeface="Calibri"/>
              </a:rPr>
              <a:t>millions </a:t>
            </a:r>
            <a:r>
              <a:rPr sz="1400" spc="-10" dirty="0">
                <a:solidFill>
                  <a:srgbClr val="00B050"/>
                </a:solidFill>
                <a:latin typeface="Calibri"/>
                <a:cs typeface="Calibri"/>
              </a:rPr>
              <a:t>Euros </a:t>
            </a:r>
            <a:r>
              <a:rPr sz="1400" spc="-305" dirty="0">
                <a:solidFill>
                  <a:srgbClr val="00B050"/>
                </a:solidFill>
                <a:latin typeface="Calibri"/>
                <a:cs typeface="Calibri"/>
              </a:rPr>
              <a:t> </a:t>
            </a:r>
            <a:r>
              <a:rPr sz="1400" spc="-5" dirty="0">
                <a:solidFill>
                  <a:srgbClr val="00B050"/>
                </a:solidFill>
                <a:latin typeface="Calibri"/>
                <a:cs typeface="Calibri"/>
              </a:rPr>
              <a:t>associated</a:t>
            </a:r>
            <a:r>
              <a:rPr sz="1400" spc="-10" dirty="0">
                <a:solidFill>
                  <a:srgbClr val="00B050"/>
                </a:solidFill>
                <a:latin typeface="Calibri"/>
                <a:cs typeface="Calibri"/>
              </a:rPr>
              <a:t> </a:t>
            </a:r>
            <a:r>
              <a:rPr sz="1400" spc="-5" dirty="0">
                <a:solidFill>
                  <a:srgbClr val="00B050"/>
                </a:solidFill>
                <a:latin typeface="Calibri"/>
                <a:cs typeface="Calibri"/>
              </a:rPr>
              <a:t>social </a:t>
            </a:r>
            <a:r>
              <a:rPr sz="1400" spc="-10" dirty="0">
                <a:solidFill>
                  <a:srgbClr val="00B050"/>
                </a:solidFill>
                <a:latin typeface="Calibri"/>
                <a:cs typeface="Calibri"/>
              </a:rPr>
              <a:t>cost</a:t>
            </a:r>
            <a:r>
              <a:rPr sz="1400" dirty="0">
                <a:solidFill>
                  <a:srgbClr val="00B050"/>
                </a:solidFill>
                <a:latin typeface="Calibri"/>
                <a:cs typeface="Calibri"/>
              </a:rPr>
              <a:t> </a:t>
            </a:r>
            <a:r>
              <a:rPr sz="1400" spc="-5" dirty="0">
                <a:solidFill>
                  <a:srgbClr val="00B050"/>
                </a:solidFill>
                <a:latin typeface="Calibri"/>
                <a:cs typeface="Calibri"/>
              </a:rPr>
              <a:t>of</a:t>
            </a:r>
            <a:r>
              <a:rPr sz="1400" spc="-15" dirty="0">
                <a:solidFill>
                  <a:srgbClr val="00B050"/>
                </a:solidFill>
                <a:latin typeface="Calibri"/>
                <a:cs typeface="Calibri"/>
              </a:rPr>
              <a:t> </a:t>
            </a:r>
            <a:r>
              <a:rPr sz="1400" spc="-5" dirty="0">
                <a:solidFill>
                  <a:srgbClr val="00B050"/>
                </a:solidFill>
                <a:latin typeface="Calibri"/>
                <a:cs typeface="Calibri"/>
              </a:rPr>
              <a:t>CO</a:t>
            </a:r>
            <a:r>
              <a:rPr sz="1350" spc="-7" baseline="-18518" dirty="0">
                <a:solidFill>
                  <a:srgbClr val="00B050"/>
                </a:solidFill>
                <a:latin typeface="Calibri"/>
                <a:cs typeface="Calibri"/>
              </a:rPr>
              <a:t>2</a:t>
            </a:r>
            <a:r>
              <a:rPr sz="1350" spc="37" baseline="-18518" dirty="0">
                <a:solidFill>
                  <a:srgbClr val="00B050"/>
                </a:solidFill>
                <a:latin typeface="Calibri"/>
                <a:cs typeface="Calibri"/>
              </a:rPr>
              <a:t> </a:t>
            </a:r>
            <a:r>
              <a:rPr sz="1400" spc="-5" dirty="0">
                <a:solidFill>
                  <a:srgbClr val="00B050"/>
                </a:solidFill>
                <a:latin typeface="Calibri"/>
                <a:cs typeface="Calibri"/>
              </a:rPr>
              <a:t>emissions.</a:t>
            </a:r>
            <a:endParaRPr sz="1400">
              <a:latin typeface="Calibri"/>
              <a:cs typeface="Calibri"/>
            </a:endParaRPr>
          </a:p>
          <a:p>
            <a:pPr>
              <a:lnSpc>
                <a:spcPct val="100000"/>
              </a:lnSpc>
              <a:spcBef>
                <a:spcPts val="25"/>
              </a:spcBef>
            </a:pPr>
            <a:endParaRPr sz="1800">
              <a:latin typeface="Calibri"/>
              <a:cs typeface="Calibri"/>
            </a:endParaRPr>
          </a:p>
          <a:p>
            <a:pPr marL="494030" indent="-343535">
              <a:lnSpc>
                <a:spcPct val="100000"/>
              </a:lnSpc>
              <a:buAutoNum type="arabicPeriod"/>
              <a:tabLst>
                <a:tab pos="494030" algn="l"/>
                <a:tab pos="494665" algn="l"/>
              </a:tabLst>
            </a:pPr>
            <a:r>
              <a:rPr sz="1400" dirty="0">
                <a:latin typeface="Calibri"/>
                <a:cs typeface="Calibri"/>
              </a:rPr>
              <a:t>Linear</a:t>
            </a:r>
            <a:r>
              <a:rPr sz="1400" spc="-15" dirty="0">
                <a:latin typeface="Calibri"/>
                <a:cs typeface="Calibri"/>
              </a:rPr>
              <a:t> </a:t>
            </a:r>
            <a:r>
              <a:rPr sz="1400" spc="-5" dirty="0">
                <a:latin typeface="Calibri"/>
                <a:cs typeface="Calibri"/>
              </a:rPr>
              <a:t>increase</a:t>
            </a:r>
            <a:r>
              <a:rPr sz="1400" spc="-10" dirty="0">
                <a:latin typeface="Calibri"/>
                <a:cs typeface="Calibri"/>
              </a:rPr>
              <a:t> </a:t>
            </a:r>
            <a:r>
              <a:rPr sz="1400" spc="-5" dirty="0">
                <a:latin typeface="Calibri"/>
                <a:cs typeface="Calibri"/>
              </a:rPr>
              <a:t>of</a:t>
            </a:r>
            <a:r>
              <a:rPr sz="1400" spc="-15" dirty="0">
                <a:latin typeface="Calibri"/>
                <a:cs typeface="Calibri"/>
              </a:rPr>
              <a:t> </a:t>
            </a:r>
            <a:r>
              <a:rPr sz="1400" dirty="0">
                <a:latin typeface="Calibri"/>
                <a:cs typeface="Calibri"/>
              </a:rPr>
              <a:t>electric</a:t>
            </a:r>
            <a:r>
              <a:rPr sz="1400" spc="-15" dirty="0">
                <a:latin typeface="Calibri"/>
                <a:cs typeface="Calibri"/>
              </a:rPr>
              <a:t> cars </a:t>
            </a:r>
            <a:r>
              <a:rPr sz="1400" spc="-5" dirty="0">
                <a:latin typeface="Calibri"/>
                <a:cs typeface="Calibri"/>
              </a:rPr>
              <a:t>(MS).</a:t>
            </a:r>
            <a:endParaRPr sz="1400">
              <a:latin typeface="Calibri"/>
              <a:cs typeface="Calibri"/>
            </a:endParaRPr>
          </a:p>
          <a:p>
            <a:pPr marL="494030" indent="-343535">
              <a:lnSpc>
                <a:spcPct val="100000"/>
              </a:lnSpc>
              <a:spcBef>
                <a:spcPts val="25"/>
              </a:spcBef>
              <a:buAutoNum type="arabicPeriod"/>
              <a:tabLst>
                <a:tab pos="494030" algn="l"/>
                <a:tab pos="494665" algn="l"/>
              </a:tabLst>
            </a:pPr>
            <a:r>
              <a:rPr sz="1400" spc="-5" dirty="0">
                <a:latin typeface="Calibri"/>
                <a:cs typeface="Calibri"/>
              </a:rPr>
              <a:t>Small</a:t>
            </a:r>
            <a:r>
              <a:rPr sz="1400" spc="-10" dirty="0">
                <a:latin typeface="Calibri"/>
                <a:cs typeface="Calibri"/>
              </a:rPr>
              <a:t> </a:t>
            </a:r>
            <a:r>
              <a:rPr sz="1400" spc="-5" dirty="0">
                <a:latin typeface="Calibri"/>
                <a:cs typeface="Calibri"/>
              </a:rPr>
              <a:t>decrease of</a:t>
            </a:r>
            <a:r>
              <a:rPr sz="1400" spc="-15" dirty="0">
                <a:latin typeface="Calibri"/>
                <a:cs typeface="Calibri"/>
              </a:rPr>
              <a:t> </a:t>
            </a:r>
            <a:r>
              <a:rPr sz="1400" spc="-5" dirty="0">
                <a:latin typeface="Calibri"/>
                <a:cs typeface="Calibri"/>
              </a:rPr>
              <a:t>petrol</a:t>
            </a:r>
            <a:r>
              <a:rPr sz="1400" spc="-10" dirty="0">
                <a:latin typeface="Calibri"/>
                <a:cs typeface="Calibri"/>
              </a:rPr>
              <a:t> </a:t>
            </a:r>
            <a:r>
              <a:rPr sz="1400" dirty="0">
                <a:latin typeface="Calibri"/>
                <a:cs typeface="Calibri"/>
              </a:rPr>
              <a:t>and</a:t>
            </a:r>
            <a:r>
              <a:rPr sz="1400" spc="-10" dirty="0">
                <a:latin typeface="Calibri"/>
                <a:cs typeface="Calibri"/>
              </a:rPr>
              <a:t> </a:t>
            </a:r>
            <a:r>
              <a:rPr sz="1400" dirty="0">
                <a:latin typeface="Calibri"/>
                <a:cs typeface="Calibri"/>
              </a:rPr>
              <a:t>diesel</a:t>
            </a:r>
            <a:r>
              <a:rPr sz="1400" spc="-5" dirty="0">
                <a:latin typeface="Calibri"/>
                <a:cs typeface="Calibri"/>
              </a:rPr>
              <a:t> </a:t>
            </a:r>
            <a:r>
              <a:rPr sz="1400" spc="-10" dirty="0">
                <a:latin typeface="Calibri"/>
                <a:cs typeface="Calibri"/>
              </a:rPr>
              <a:t>car</a:t>
            </a:r>
            <a:r>
              <a:rPr sz="1400" spc="-15" dirty="0">
                <a:latin typeface="Calibri"/>
                <a:cs typeface="Calibri"/>
              </a:rPr>
              <a:t> </a:t>
            </a:r>
            <a:r>
              <a:rPr sz="1400" spc="-10" dirty="0">
                <a:latin typeface="Calibri"/>
                <a:cs typeface="Calibri"/>
              </a:rPr>
              <a:t>MS.</a:t>
            </a:r>
            <a:endParaRPr sz="1400">
              <a:latin typeface="Calibri"/>
              <a:cs typeface="Calibri"/>
            </a:endParaRPr>
          </a:p>
          <a:p>
            <a:pPr marL="494030" marR="130175" indent="-342900">
              <a:lnSpc>
                <a:spcPct val="98600"/>
              </a:lnSpc>
              <a:spcBef>
                <a:spcPts val="50"/>
              </a:spcBef>
              <a:buAutoNum type="arabicPeriod"/>
              <a:tabLst>
                <a:tab pos="494030" algn="l"/>
                <a:tab pos="494665" algn="l"/>
              </a:tabLst>
            </a:pPr>
            <a:r>
              <a:rPr sz="1400" spc="-10" dirty="0">
                <a:latin typeface="Calibri"/>
                <a:cs typeface="Calibri"/>
              </a:rPr>
              <a:t>Economical</a:t>
            </a:r>
            <a:r>
              <a:rPr sz="1400" spc="-5" dirty="0">
                <a:latin typeface="Calibri"/>
                <a:cs typeface="Calibri"/>
              </a:rPr>
              <a:t> reduction</a:t>
            </a:r>
            <a:r>
              <a:rPr sz="1400" spc="-10" dirty="0">
                <a:latin typeface="Calibri"/>
                <a:cs typeface="Calibri"/>
              </a:rPr>
              <a:t> </a:t>
            </a:r>
            <a:r>
              <a:rPr sz="1400" spc="-5" dirty="0">
                <a:latin typeface="Calibri"/>
                <a:cs typeface="Calibri"/>
              </a:rPr>
              <a:t>of</a:t>
            </a:r>
            <a:r>
              <a:rPr sz="1400" spc="-15" dirty="0">
                <a:latin typeface="Calibri"/>
                <a:cs typeface="Calibri"/>
              </a:rPr>
              <a:t> </a:t>
            </a:r>
            <a:r>
              <a:rPr sz="1400" spc="-10" dirty="0">
                <a:solidFill>
                  <a:srgbClr val="00B050"/>
                </a:solidFill>
                <a:latin typeface="Calibri"/>
                <a:cs typeface="Calibri"/>
              </a:rPr>
              <a:t>Economical</a:t>
            </a:r>
            <a:r>
              <a:rPr sz="1400" dirty="0">
                <a:solidFill>
                  <a:srgbClr val="00B050"/>
                </a:solidFill>
                <a:latin typeface="Calibri"/>
                <a:cs typeface="Calibri"/>
              </a:rPr>
              <a:t> </a:t>
            </a:r>
            <a:r>
              <a:rPr sz="1400" spc="-5" dirty="0">
                <a:solidFill>
                  <a:srgbClr val="00B050"/>
                </a:solidFill>
                <a:latin typeface="Calibri"/>
                <a:cs typeface="Calibri"/>
              </a:rPr>
              <a:t>reduction </a:t>
            </a:r>
            <a:r>
              <a:rPr sz="1400" spc="-300" dirty="0">
                <a:solidFill>
                  <a:srgbClr val="00B050"/>
                </a:solidFill>
                <a:latin typeface="Calibri"/>
                <a:cs typeface="Calibri"/>
              </a:rPr>
              <a:t> </a:t>
            </a:r>
            <a:r>
              <a:rPr sz="1400" spc="-5" dirty="0">
                <a:solidFill>
                  <a:srgbClr val="00B050"/>
                </a:solidFill>
                <a:latin typeface="Calibri"/>
                <a:cs typeface="Calibri"/>
              </a:rPr>
              <a:t>of </a:t>
            </a:r>
            <a:r>
              <a:rPr sz="1400" dirty="0">
                <a:solidFill>
                  <a:srgbClr val="00B050"/>
                </a:solidFill>
                <a:latin typeface="Calibri"/>
                <a:cs typeface="Calibri"/>
              </a:rPr>
              <a:t>300 </a:t>
            </a:r>
            <a:r>
              <a:rPr sz="1400" spc="-5" dirty="0">
                <a:solidFill>
                  <a:srgbClr val="00B050"/>
                </a:solidFill>
                <a:latin typeface="Calibri"/>
                <a:cs typeface="Calibri"/>
              </a:rPr>
              <a:t>millions </a:t>
            </a:r>
            <a:r>
              <a:rPr sz="1400" spc="-10" dirty="0">
                <a:solidFill>
                  <a:srgbClr val="00B050"/>
                </a:solidFill>
                <a:latin typeface="Calibri"/>
                <a:cs typeface="Calibri"/>
              </a:rPr>
              <a:t>Euros </a:t>
            </a:r>
            <a:r>
              <a:rPr sz="1400" spc="-5" dirty="0">
                <a:solidFill>
                  <a:srgbClr val="00B050"/>
                </a:solidFill>
                <a:latin typeface="Calibri"/>
                <a:cs typeface="Calibri"/>
              </a:rPr>
              <a:t>associated social </a:t>
            </a:r>
            <a:r>
              <a:rPr sz="1400" spc="-10" dirty="0">
                <a:solidFill>
                  <a:srgbClr val="00B050"/>
                </a:solidFill>
                <a:latin typeface="Calibri"/>
                <a:cs typeface="Calibri"/>
              </a:rPr>
              <a:t>cost </a:t>
            </a:r>
            <a:r>
              <a:rPr sz="1400" spc="-5" dirty="0">
                <a:solidFill>
                  <a:srgbClr val="00B050"/>
                </a:solidFill>
                <a:latin typeface="Calibri"/>
                <a:cs typeface="Calibri"/>
              </a:rPr>
              <a:t>of </a:t>
            </a:r>
            <a:r>
              <a:rPr sz="1400" dirty="0">
                <a:solidFill>
                  <a:srgbClr val="00B050"/>
                </a:solidFill>
                <a:latin typeface="Calibri"/>
                <a:cs typeface="Calibri"/>
              </a:rPr>
              <a:t> </a:t>
            </a:r>
            <a:r>
              <a:rPr sz="1400" spc="-5" dirty="0">
                <a:solidFill>
                  <a:srgbClr val="00B050"/>
                </a:solidFill>
                <a:latin typeface="Calibri"/>
                <a:cs typeface="Calibri"/>
              </a:rPr>
              <a:t>CO</a:t>
            </a:r>
            <a:r>
              <a:rPr sz="1350" spc="-7" baseline="-18518" dirty="0">
                <a:solidFill>
                  <a:srgbClr val="00B050"/>
                </a:solidFill>
                <a:latin typeface="Calibri"/>
                <a:cs typeface="Calibri"/>
              </a:rPr>
              <a:t>2</a:t>
            </a:r>
            <a:r>
              <a:rPr sz="1350" spc="30" baseline="-18518" dirty="0">
                <a:solidFill>
                  <a:srgbClr val="00B050"/>
                </a:solidFill>
                <a:latin typeface="Calibri"/>
                <a:cs typeface="Calibri"/>
              </a:rPr>
              <a:t> </a:t>
            </a:r>
            <a:r>
              <a:rPr sz="1400" spc="-5" dirty="0">
                <a:solidFill>
                  <a:srgbClr val="00B050"/>
                </a:solidFill>
                <a:latin typeface="Calibri"/>
                <a:cs typeface="Calibri"/>
              </a:rPr>
              <a:t>emissions.</a:t>
            </a:r>
            <a:r>
              <a:rPr sz="1400" spc="-10" dirty="0">
                <a:solidFill>
                  <a:srgbClr val="00B050"/>
                </a:solidFill>
                <a:latin typeface="Calibri"/>
                <a:cs typeface="Calibri"/>
              </a:rPr>
              <a:t> </a:t>
            </a:r>
            <a:r>
              <a:rPr sz="1400" dirty="0">
                <a:solidFill>
                  <a:srgbClr val="00B050"/>
                </a:solidFill>
                <a:latin typeface="Calibri"/>
                <a:cs typeface="Calibri"/>
              </a:rPr>
              <a:t>.</a:t>
            </a:r>
            <a:endParaRPr sz="1400">
              <a:latin typeface="Calibri"/>
              <a:cs typeface="Calibri"/>
            </a:endParaRPr>
          </a:p>
        </p:txBody>
      </p:sp>
      <p:sp>
        <p:nvSpPr>
          <p:cNvPr id="23" name="object 23"/>
          <p:cNvSpPr txBox="1"/>
          <p:nvPr/>
        </p:nvSpPr>
        <p:spPr>
          <a:xfrm>
            <a:off x="1181017" y="4579620"/>
            <a:ext cx="3355340" cy="1305560"/>
          </a:xfrm>
          <a:prstGeom prst="rect">
            <a:avLst/>
          </a:prstGeom>
        </p:spPr>
        <p:txBody>
          <a:bodyPr vert="horz" wrap="square" lIns="0" tIns="9525" rIns="0" bIns="0" rtlCol="0">
            <a:spAutoFit/>
          </a:bodyPr>
          <a:lstStyle/>
          <a:p>
            <a:pPr marL="12700" marR="8255">
              <a:lnSpc>
                <a:spcPct val="101400"/>
              </a:lnSpc>
              <a:spcBef>
                <a:spcPts val="75"/>
              </a:spcBef>
            </a:pPr>
            <a:r>
              <a:rPr sz="1400" spc="-10" dirty="0">
                <a:latin typeface="Calibri"/>
                <a:cs typeface="Calibri"/>
              </a:rPr>
              <a:t>Petrol </a:t>
            </a:r>
            <a:r>
              <a:rPr sz="1400" dirty="0">
                <a:latin typeface="Calibri"/>
                <a:cs typeface="Calibri"/>
              </a:rPr>
              <a:t>and diesel </a:t>
            </a:r>
            <a:r>
              <a:rPr sz="1400" spc="-10" dirty="0">
                <a:latin typeface="Calibri"/>
                <a:cs typeface="Calibri"/>
              </a:rPr>
              <a:t>Market </a:t>
            </a:r>
            <a:r>
              <a:rPr sz="1400" spc="-5" dirty="0">
                <a:latin typeface="Calibri"/>
                <a:cs typeface="Calibri"/>
              </a:rPr>
              <a:t>Share </a:t>
            </a:r>
            <a:r>
              <a:rPr sz="1400" dirty="0">
                <a:latin typeface="Calibri"/>
                <a:cs typeface="Calibri"/>
              </a:rPr>
              <a:t>in 2021 </a:t>
            </a:r>
            <a:r>
              <a:rPr sz="1400" spc="-10" dirty="0">
                <a:latin typeface="Calibri"/>
                <a:cs typeface="Calibri"/>
              </a:rPr>
              <a:t>was </a:t>
            </a:r>
            <a:r>
              <a:rPr sz="1400" spc="-5" dirty="0">
                <a:latin typeface="Calibri"/>
                <a:cs typeface="Calibri"/>
              </a:rPr>
              <a:t> 77%. </a:t>
            </a:r>
            <a:r>
              <a:rPr sz="1400" dirty="0">
                <a:latin typeface="Calibri"/>
                <a:cs typeface="Calibri"/>
              </a:rPr>
              <a:t>With </a:t>
            </a:r>
            <a:r>
              <a:rPr sz="1400" spc="-5" dirty="0">
                <a:latin typeface="Calibri"/>
                <a:cs typeface="Calibri"/>
              </a:rPr>
              <a:t>electric </a:t>
            </a:r>
            <a:r>
              <a:rPr sz="1400" dirty="0">
                <a:latin typeface="Calibri"/>
                <a:cs typeface="Calibri"/>
              </a:rPr>
              <a:t>and </a:t>
            </a:r>
            <a:r>
              <a:rPr sz="1400" spc="-5" dirty="0">
                <a:latin typeface="Calibri"/>
                <a:cs typeface="Calibri"/>
              </a:rPr>
              <a:t>hybrid </a:t>
            </a:r>
            <a:r>
              <a:rPr sz="1400" spc="-15" dirty="0">
                <a:latin typeface="Calibri"/>
                <a:cs typeface="Calibri"/>
              </a:rPr>
              <a:t>cars </a:t>
            </a:r>
            <a:r>
              <a:rPr sz="1400" spc="-5" dirty="0">
                <a:latin typeface="Calibri"/>
                <a:cs typeface="Calibri"/>
              </a:rPr>
              <a:t>made </a:t>
            </a:r>
            <a:r>
              <a:rPr sz="1400" dirty="0">
                <a:latin typeface="Calibri"/>
                <a:cs typeface="Calibri"/>
              </a:rPr>
              <a:t>up </a:t>
            </a:r>
            <a:r>
              <a:rPr sz="1400" spc="-5" dirty="0">
                <a:latin typeface="Calibri"/>
                <a:cs typeface="Calibri"/>
              </a:rPr>
              <a:t>to </a:t>
            </a:r>
            <a:r>
              <a:rPr sz="1400" spc="-305" dirty="0">
                <a:latin typeface="Calibri"/>
                <a:cs typeface="Calibri"/>
              </a:rPr>
              <a:t> </a:t>
            </a:r>
            <a:r>
              <a:rPr sz="1400" spc="-5" dirty="0">
                <a:latin typeface="Calibri"/>
                <a:cs typeface="Calibri"/>
              </a:rPr>
              <a:t>97%.</a:t>
            </a:r>
            <a:endParaRPr sz="1400">
              <a:latin typeface="Calibri"/>
              <a:cs typeface="Calibri"/>
            </a:endParaRPr>
          </a:p>
          <a:p>
            <a:pPr marL="12700" marR="5080">
              <a:lnSpc>
                <a:spcPct val="98600"/>
              </a:lnSpc>
              <a:spcBef>
                <a:spcPts val="25"/>
              </a:spcBef>
            </a:pPr>
            <a:r>
              <a:rPr sz="1400" spc="-5" dirty="0">
                <a:latin typeface="Calibri"/>
                <a:cs typeface="Calibri"/>
              </a:rPr>
              <a:t>Simulating</a:t>
            </a:r>
            <a:r>
              <a:rPr sz="1400" dirty="0">
                <a:latin typeface="Calibri"/>
                <a:cs typeface="Calibri"/>
              </a:rPr>
              <a:t> </a:t>
            </a:r>
            <a:r>
              <a:rPr sz="1400" spc="-5" dirty="0">
                <a:latin typeface="Calibri"/>
                <a:cs typeface="Calibri"/>
              </a:rPr>
              <a:t>three</a:t>
            </a:r>
            <a:r>
              <a:rPr sz="1400" dirty="0">
                <a:latin typeface="Calibri"/>
                <a:cs typeface="Calibri"/>
              </a:rPr>
              <a:t> </a:t>
            </a:r>
            <a:r>
              <a:rPr sz="1400" spc="-15" dirty="0">
                <a:latin typeface="Calibri"/>
                <a:cs typeface="Calibri"/>
              </a:rPr>
              <a:t>differente</a:t>
            </a:r>
            <a:r>
              <a:rPr sz="1400" dirty="0">
                <a:latin typeface="Calibri"/>
                <a:cs typeface="Calibri"/>
              </a:rPr>
              <a:t> </a:t>
            </a:r>
            <a:r>
              <a:rPr sz="1400" spc="-15" dirty="0">
                <a:latin typeface="Calibri"/>
                <a:cs typeface="Calibri"/>
              </a:rPr>
              <a:t>market</a:t>
            </a:r>
            <a:r>
              <a:rPr sz="1400" dirty="0">
                <a:latin typeface="Calibri"/>
                <a:cs typeface="Calibri"/>
              </a:rPr>
              <a:t> </a:t>
            </a:r>
            <a:r>
              <a:rPr sz="1400" spc="-5" dirty="0">
                <a:latin typeface="Calibri"/>
                <a:cs typeface="Calibri"/>
              </a:rPr>
              <a:t>share </a:t>
            </a:r>
            <a:r>
              <a:rPr sz="1400" dirty="0">
                <a:latin typeface="Calibri"/>
                <a:cs typeface="Calibri"/>
              </a:rPr>
              <a:t> </a:t>
            </a:r>
            <a:r>
              <a:rPr sz="1400" spc="-5" dirty="0">
                <a:latin typeface="Calibri"/>
                <a:cs typeface="Calibri"/>
              </a:rPr>
              <a:t>simulations </a:t>
            </a:r>
            <a:r>
              <a:rPr sz="1400" spc="-10" dirty="0">
                <a:latin typeface="Calibri"/>
                <a:cs typeface="Calibri"/>
              </a:rPr>
              <a:t>can </a:t>
            </a:r>
            <a:r>
              <a:rPr sz="1400" spc="-5" dirty="0">
                <a:latin typeface="Calibri"/>
                <a:cs typeface="Calibri"/>
              </a:rPr>
              <a:t>change </a:t>
            </a:r>
            <a:r>
              <a:rPr sz="1400" dirty="0">
                <a:latin typeface="Calibri"/>
                <a:cs typeface="Calibri"/>
              </a:rPr>
              <a:t>the </a:t>
            </a:r>
            <a:r>
              <a:rPr sz="1400" spc="-5" dirty="0">
                <a:latin typeface="Calibri"/>
                <a:cs typeface="Calibri"/>
              </a:rPr>
              <a:t>gCO2/km, </a:t>
            </a:r>
            <a:r>
              <a:rPr sz="1400" spc="-10" dirty="0">
                <a:latin typeface="Calibri"/>
                <a:cs typeface="Calibri"/>
              </a:rPr>
              <a:t>keeping </a:t>
            </a:r>
            <a:r>
              <a:rPr sz="1400" spc="-305" dirty="0">
                <a:latin typeface="Calibri"/>
                <a:cs typeface="Calibri"/>
              </a:rPr>
              <a:t> </a:t>
            </a:r>
            <a:r>
              <a:rPr sz="1400" spc="-10" dirty="0">
                <a:latin typeface="Calibri"/>
                <a:cs typeface="Calibri"/>
              </a:rPr>
              <a:t>data from</a:t>
            </a:r>
            <a:r>
              <a:rPr sz="1400" spc="-15" dirty="0">
                <a:latin typeface="Calibri"/>
                <a:cs typeface="Calibri"/>
              </a:rPr>
              <a:t> </a:t>
            </a:r>
            <a:r>
              <a:rPr sz="1400" spc="-5" dirty="0">
                <a:latin typeface="Calibri"/>
                <a:cs typeface="Calibri"/>
              </a:rPr>
              <a:t>emissions </a:t>
            </a:r>
            <a:r>
              <a:rPr sz="1400" dirty="0">
                <a:latin typeface="Calibri"/>
                <a:cs typeface="Calibri"/>
              </a:rPr>
              <a:t>2021.</a:t>
            </a:r>
            <a:endParaRPr sz="1400">
              <a:latin typeface="Calibri"/>
              <a:cs typeface="Calibri"/>
            </a:endParaRPr>
          </a:p>
        </p:txBody>
      </p:sp>
      <p:sp>
        <p:nvSpPr>
          <p:cNvPr id="24" name="object 24"/>
          <p:cNvSpPr/>
          <p:nvPr/>
        </p:nvSpPr>
        <p:spPr>
          <a:xfrm>
            <a:off x="4476565" y="1850848"/>
            <a:ext cx="850900" cy="1539875"/>
          </a:xfrm>
          <a:custGeom>
            <a:avLst/>
            <a:gdLst/>
            <a:ahLst/>
            <a:cxnLst/>
            <a:rect l="l" t="t" r="r" b="b"/>
            <a:pathLst>
              <a:path w="850900" h="1539875">
                <a:moveTo>
                  <a:pt x="810791" y="65206"/>
                </a:moveTo>
                <a:lnTo>
                  <a:pt x="0" y="1536697"/>
                </a:lnTo>
                <a:lnTo>
                  <a:pt x="5561" y="1539761"/>
                </a:lnTo>
                <a:lnTo>
                  <a:pt x="816352" y="68270"/>
                </a:lnTo>
                <a:lnTo>
                  <a:pt x="810791" y="65206"/>
                </a:lnTo>
                <a:close/>
              </a:path>
              <a:path w="850900" h="1539875">
                <a:moveTo>
                  <a:pt x="848183" y="54084"/>
                </a:moveTo>
                <a:lnTo>
                  <a:pt x="816919" y="54084"/>
                </a:lnTo>
                <a:lnTo>
                  <a:pt x="822481" y="57148"/>
                </a:lnTo>
                <a:lnTo>
                  <a:pt x="816352" y="68270"/>
                </a:lnTo>
                <a:lnTo>
                  <a:pt x="846942" y="85125"/>
                </a:lnTo>
                <a:lnTo>
                  <a:pt x="848183" y="54084"/>
                </a:lnTo>
                <a:close/>
              </a:path>
              <a:path w="850900" h="1539875">
                <a:moveTo>
                  <a:pt x="816919" y="54084"/>
                </a:moveTo>
                <a:lnTo>
                  <a:pt x="810791" y="65206"/>
                </a:lnTo>
                <a:lnTo>
                  <a:pt x="816352" y="68270"/>
                </a:lnTo>
                <a:lnTo>
                  <a:pt x="822481" y="57148"/>
                </a:lnTo>
                <a:lnTo>
                  <a:pt x="816919" y="54084"/>
                </a:lnTo>
                <a:close/>
              </a:path>
              <a:path w="850900" h="1539875">
                <a:moveTo>
                  <a:pt x="850346" y="0"/>
                </a:moveTo>
                <a:lnTo>
                  <a:pt x="780202" y="48352"/>
                </a:lnTo>
                <a:lnTo>
                  <a:pt x="810791" y="65206"/>
                </a:lnTo>
                <a:lnTo>
                  <a:pt x="816919" y="54084"/>
                </a:lnTo>
                <a:lnTo>
                  <a:pt x="848183" y="54084"/>
                </a:lnTo>
                <a:lnTo>
                  <a:pt x="850346" y="0"/>
                </a:lnTo>
                <a:close/>
              </a:path>
            </a:pathLst>
          </a:custGeom>
          <a:solidFill>
            <a:srgbClr val="4472C4"/>
          </a:solidFill>
        </p:spPr>
        <p:txBody>
          <a:bodyPr wrap="square" lIns="0" tIns="0" rIns="0" bIns="0" rtlCol="0"/>
          <a:lstStyle/>
          <a:p>
            <a:endParaRPr/>
          </a:p>
        </p:txBody>
      </p:sp>
      <p:sp>
        <p:nvSpPr>
          <p:cNvPr id="25" name="object 25"/>
          <p:cNvSpPr/>
          <p:nvPr/>
        </p:nvSpPr>
        <p:spPr>
          <a:xfrm>
            <a:off x="4479347" y="3730005"/>
            <a:ext cx="847725" cy="76200"/>
          </a:xfrm>
          <a:custGeom>
            <a:avLst/>
            <a:gdLst/>
            <a:ahLst/>
            <a:cxnLst/>
            <a:rect l="l" t="t" r="r" b="b"/>
            <a:pathLst>
              <a:path w="847725" h="76200">
                <a:moveTo>
                  <a:pt x="771364" y="0"/>
                </a:moveTo>
                <a:lnTo>
                  <a:pt x="771364" y="76200"/>
                </a:lnTo>
                <a:lnTo>
                  <a:pt x="841214" y="41275"/>
                </a:lnTo>
                <a:lnTo>
                  <a:pt x="784064" y="41275"/>
                </a:lnTo>
                <a:lnTo>
                  <a:pt x="784064" y="34925"/>
                </a:lnTo>
                <a:lnTo>
                  <a:pt x="841214" y="34925"/>
                </a:lnTo>
                <a:lnTo>
                  <a:pt x="771364" y="0"/>
                </a:lnTo>
                <a:close/>
              </a:path>
              <a:path w="847725" h="76200">
                <a:moveTo>
                  <a:pt x="771364" y="34925"/>
                </a:moveTo>
                <a:lnTo>
                  <a:pt x="0" y="34925"/>
                </a:lnTo>
                <a:lnTo>
                  <a:pt x="0" y="41275"/>
                </a:lnTo>
                <a:lnTo>
                  <a:pt x="771364" y="41275"/>
                </a:lnTo>
                <a:lnTo>
                  <a:pt x="771364" y="34925"/>
                </a:lnTo>
                <a:close/>
              </a:path>
              <a:path w="847725" h="76200">
                <a:moveTo>
                  <a:pt x="841214" y="34925"/>
                </a:moveTo>
                <a:lnTo>
                  <a:pt x="784064" y="34925"/>
                </a:lnTo>
                <a:lnTo>
                  <a:pt x="784064" y="41275"/>
                </a:lnTo>
                <a:lnTo>
                  <a:pt x="841214" y="41275"/>
                </a:lnTo>
                <a:lnTo>
                  <a:pt x="847564" y="38100"/>
                </a:lnTo>
                <a:lnTo>
                  <a:pt x="841214" y="34925"/>
                </a:lnTo>
                <a:close/>
              </a:path>
            </a:pathLst>
          </a:custGeom>
          <a:solidFill>
            <a:srgbClr val="4472C4"/>
          </a:solidFill>
        </p:spPr>
        <p:txBody>
          <a:bodyPr wrap="square" lIns="0" tIns="0" rIns="0" bIns="0" rtlCol="0"/>
          <a:lstStyle/>
          <a:p>
            <a:endParaRPr/>
          </a:p>
        </p:txBody>
      </p:sp>
      <p:sp>
        <p:nvSpPr>
          <p:cNvPr id="26" name="object 26"/>
          <p:cNvSpPr/>
          <p:nvPr/>
        </p:nvSpPr>
        <p:spPr>
          <a:xfrm>
            <a:off x="4476695" y="4243411"/>
            <a:ext cx="850265" cy="1288415"/>
          </a:xfrm>
          <a:custGeom>
            <a:avLst/>
            <a:gdLst/>
            <a:ahLst/>
            <a:cxnLst/>
            <a:rect l="l" t="t" r="r" b="b"/>
            <a:pathLst>
              <a:path w="850264" h="1288414">
                <a:moveTo>
                  <a:pt x="805634" y="1225933"/>
                </a:moveTo>
                <a:lnTo>
                  <a:pt x="776472" y="1245152"/>
                </a:lnTo>
                <a:lnTo>
                  <a:pt x="850216" y="1287811"/>
                </a:lnTo>
                <a:lnTo>
                  <a:pt x="844082" y="1236536"/>
                </a:lnTo>
                <a:lnTo>
                  <a:pt x="812622" y="1236536"/>
                </a:lnTo>
                <a:lnTo>
                  <a:pt x="805634" y="1225933"/>
                </a:lnTo>
                <a:close/>
              </a:path>
              <a:path w="850264" h="1288414">
                <a:moveTo>
                  <a:pt x="810935" y="1222440"/>
                </a:moveTo>
                <a:lnTo>
                  <a:pt x="805634" y="1225933"/>
                </a:lnTo>
                <a:lnTo>
                  <a:pt x="812622" y="1236536"/>
                </a:lnTo>
                <a:lnTo>
                  <a:pt x="817923" y="1233043"/>
                </a:lnTo>
                <a:lnTo>
                  <a:pt x="810935" y="1222440"/>
                </a:lnTo>
                <a:close/>
              </a:path>
              <a:path w="850264" h="1288414">
                <a:moveTo>
                  <a:pt x="840097" y="1203220"/>
                </a:moveTo>
                <a:lnTo>
                  <a:pt x="810935" y="1222440"/>
                </a:lnTo>
                <a:lnTo>
                  <a:pt x="817923" y="1233043"/>
                </a:lnTo>
                <a:lnTo>
                  <a:pt x="812622" y="1236536"/>
                </a:lnTo>
                <a:lnTo>
                  <a:pt x="844082" y="1236536"/>
                </a:lnTo>
                <a:lnTo>
                  <a:pt x="840097" y="1203220"/>
                </a:lnTo>
                <a:close/>
              </a:path>
              <a:path w="850264" h="1288414">
                <a:moveTo>
                  <a:pt x="5302" y="0"/>
                </a:moveTo>
                <a:lnTo>
                  <a:pt x="0" y="3493"/>
                </a:lnTo>
                <a:lnTo>
                  <a:pt x="805634" y="1225933"/>
                </a:lnTo>
                <a:lnTo>
                  <a:pt x="810935" y="1222440"/>
                </a:lnTo>
                <a:lnTo>
                  <a:pt x="5302" y="0"/>
                </a:lnTo>
                <a:close/>
              </a:path>
            </a:pathLst>
          </a:custGeom>
          <a:solidFill>
            <a:srgbClr val="4472C4"/>
          </a:solidFill>
        </p:spPr>
        <p:txBody>
          <a:bodyPr wrap="square" lIns="0" tIns="0" rIns="0" bIns="0" rtlCol="0"/>
          <a:lstStyle/>
          <a:p>
            <a:endParaRPr/>
          </a:p>
        </p:txBody>
      </p:sp>
      <p:sp>
        <p:nvSpPr>
          <p:cNvPr id="27" name="object 27"/>
          <p:cNvSpPr txBox="1">
            <a:spLocks noGrp="1"/>
          </p:cNvSpPr>
          <p:nvPr>
            <p:ph type="title"/>
          </p:nvPr>
        </p:nvSpPr>
        <p:spPr>
          <a:xfrm>
            <a:off x="815790" y="401827"/>
            <a:ext cx="4248785" cy="568325"/>
          </a:xfrm>
          <a:prstGeom prst="rect">
            <a:avLst/>
          </a:prstGeom>
        </p:spPr>
        <p:txBody>
          <a:bodyPr vert="horz" wrap="square" lIns="0" tIns="26670" rIns="0" bIns="0" rtlCol="0">
            <a:spAutoFit/>
          </a:bodyPr>
          <a:lstStyle/>
          <a:p>
            <a:pPr marL="240029" marR="5080" indent="-227965">
              <a:lnSpc>
                <a:spcPts val="2110"/>
              </a:lnSpc>
              <a:spcBef>
                <a:spcPts val="210"/>
              </a:spcBef>
            </a:pPr>
            <a:r>
              <a:rPr sz="1800" spc="-5" dirty="0">
                <a:latin typeface="Calibri"/>
                <a:cs typeface="Calibri"/>
              </a:rPr>
              <a:t>Objective</a:t>
            </a:r>
            <a:r>
              <a:rPr sz="1800" dirty="0">
                <a:latin typeface="Calibri"/>
                <a:cs typeface="Calibri"/>
              </a:rPr>
              <a:t> </a:t>
            </a:r>
            <a:r>
              <a:rPr sz="1800" spc="-5" dirty="0">
                <a:latin typeface="Calibri"/>
                <a:cs typeface="Calibri"/>
              </a:rPr>
              <a:t>2:</a:t>
            </a:r>
            <a:r>
              <a:rPr sz="1800" spc="5" dirty="0">
                <a:latin typeface="Calibri"/>
                <a:cs typeface="Calibri"/>
              </a:rPr>
              <a:t> </a:t>
            </a:r>
            <a:r>
              <a:rPr sz="1800" spc="-5" dirty="0">
                <a:latin typeface="Calibri"/>
                <a:cs typeface="Calibri"/>
              </a:rPr>
              <a:t>Develop </a:t>
            </a:r>
            <a:r>
              <a:rPr sz="1800" dirty="0">
                <a:latin typeface="Calibri"/>
                <a:cs typeface="Calibri"/>
              </a:rPr>
              <a:t>a 3-</a:t>
            </a:r>
            <a:r>
              <a:rPr sz="1800" spc="-5" dirty="0">
                <a:latin typeface="Calibri"/>
                <a:cs typeface="Calibri"/>
              </a:rPr>
              <a:t> Scenario Analysis </a:t>
            </a:r>
            <a:r>
              <a:rPr sz="1800" spc="-15" dirty="0">
                <a:latin typeface="Calibri"/>
                <a:cs typeface="Calibri"/>
              </a:rPr>
              <a:t>to </a:t>
            </a:r>
            <a:r>
              <a:rPr sz="1800" spc="-390" dirty="0">
                <a:latin typeface="Calibri"/>
                <a:cs typeface="Calibri"/>
              </a:rPr>
              <a:t> </a:t>
            </a:r>
            <a:r>
              <a:rPr sz="1800" spc="-10" dirty="0">
                <a:latin typeface="Calibri"/>
                <a:cs typeface="Calibri"/>
              </a:rPr>
              <a:t>reach</a:t>
            </a:r>
            <a:r>
              <a:rPr sz="1800" spc="5" dirty="0">
                <a:latin typeface="Calibri"/>
                <a:cs typeface="Calibri"/>
              </a:rPr>
              <a:t> </a:t>
            </a:r>
            <a:r>
              <a:rPr sz="1800" spc="-15" dirty="0">
                <a:latin typeface="Calibri"/>
                <a:cs typeface="Calibri"/>
              </a:rPr>
              <a:t>target</a:t>
            </a:r>
            <a:r>
              <a:rPr sz="1800" spc="-5" dirty="0">
                <a:latin typeface="Calibri"/>
                <a:cs typeface="Calibri"/>
              </a:rPr>
              <a:t> in</a:t>
            </a:r>
            <a:r>
              <a:rPr sz="1800" spc="10" dirty="0">
                <a:latin typeface="Calibri"/>
                <a:cs typeface="Calibri"/>
              </a:rPr>
              <a:t> </a:t>
            </a:r>
            <a:r>
              <a:rPr sz="1800" dirty="0">
                <a:latin typeface="Calibri"/>
                <a:cs typeface="Calibri"/>
              </a:rPr>
              <a:t>2023 using </a:t>
            </a:r>
            <a:r>
              <a:rPr sz="1800" spc="-10" dirty="0">
                <a:latin typeface="Calibri"/>
                <a:cs typeface="Calibri"/>
              </a:rPr>
              <a:t>historical</a:t>
            </a:r>
            <a:r>
              <a:rPr sz="1800" spc="5" dirty="0">
                <a:latin typeface="Calibri"/>
                <a:cs typeface="Calibri"/>
              </a:rPr>
              <a:t> </a:t>
            </a:r>
            <a:r>
              <a:rPr sz="1800" spc="-10" dirty="0">
                <a:latin typeface="Calibri"/>
                <a:cs typeface="Calibri"/>
              </a:rPr>
              <a:t>data</a:t>
            </a:r>
            <a:endParaRPr sz="1800">
              <a:latin typeface="Calibri"/>
              <a:cs typeface="Calibri"/>
            </a:endParaRPr>
          </a:p>
        </p:txBody>
      </p:sp>
      <p:sp>
        <p:nvSpPr>
          <p:cNvPr id="28" name="object 28"/>
          <p:cNvSpPr txBox="1"/>
          <p:nvPr/>
        </p:nvSpPr>
        <p:spPr>
          <a:xfrm>
            <a:off x="916939" y="6300705"/>
            <a:ext cx="78168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a:t>
            </a:r>
            <a:r>
              <a:rPr sz="1000" dirty="0">
                <a:latin typeface="Calibri"/>
                <a:cs typeface="Calibri"/>
              </a:rPr>
              <a:t>N</a:t>
            </a:r>
            <a:r>
              <a:rPr sz="1000" spc="-5" dirty="0">
                <a:latin typeface="Calibri"/>
                <a:cs typeface="Calibri"/>
              </a:rPr>
              <a:t>A</a:t>
            </a:r>
            <a:r>
              <a:rPr sz="1000" spc="5" dirty="0">
                <a:latin typeface="Calibri"/>
                <a:cs typeface="Calibri"/>
              </a:rPr>
              <a:t>L</a:t>
            </a:r>
            <a:r>
              <a:rPr sz="1000" dirty="0">
                <a:latin typeface="Calibri"/>
                <a:cs typeface="Calibri"/>
              </a:rPr>
              <a:t>YS</a:t>
            </a:r>
            <a:r>
              <a:rPr sz="1000" spc="-5" dirty="0">
                <a:latin typeface="Calibri"/>
                <a:cs typeface="Calibri"/>
              </a:rPr>
              <a:t>I</a:t>
            </a:r>
            <a:r>
              <a:rPr sz="1000" dirty="0">
                <a:latin typeface="Calibri"/>
                <a:cs typeface="Calibri"/>
              </a:rPr>
              <a:t>S </a:t>
            </a:r>
            <a:r>
              <a:rPr sz="1000" spc="-5" dirty="0">
                <a:latin typeface="Calibri"/>
                <a:cs typeface="Calibri"/>
              </a:rPr>
              <a:t>A</a:t>
            </a:r>
            <a:r>
              <a:rPr sz="1000" dirty="0">
                <a:latin typeface="Calibri"/>
                <a:cs typeface="Calibri"/>
              </a:rPr>
              <a:t>ND  </a:t>
            </a:r>
            <a:r>
              <a:rPr sz="1000" spc="-5" dirty="0">
                <a:latin typeface="Calibri"/>
                <a:cs typeface="Calibri"/>
              </a:rPr>
              <a:t>FRAMEWORK</a:t>
            </a:r>
            <a:endParaRPr sz="1000">
              <a:latin typeface="Calibri"/>
              <a:cs typeface="Calibri"/>
            </a:endParaRPr>
          </a:p>
        </p:txBody>
      </p:sp>
      <p:sp>
        <p:nvSpPr>
          <p:cNvPr id="30" name="Slide Number Placeholder 29">
            <a:extLst>
              <a:ext uri="{FF2B5EF4-FFF2-40B4-BE49-F238E27FC236}">
                <a16:creationId xmlns:a16="http://schemas.microsoft.com/office/drawing/2014/main" id="{35FCF7C2-9319-43C1-873E-FCCC51C15ABB}"/>
              </a:ext>
            </a:extLst>
          </p:cNvPr>
          <p:cNvSpPr>
            <a:spLocks noGrp="1"/>
          </p:cNvSpPr>
          <p:nvPr>
            <p:ph type="sldNum" sz="quarter" idx="7"/>
          </p:nvPr>
        </p:nvSpPr>
        <p:spPr/>
        <p:txBody>
          <a:bodyPr/>
          <a:lstStyle/>
          <a:p>
            <a:pPr marL="38100">
              <a:lnSpc>
                <a:spcPct val="100000"/>
              </a:lnSpc>
              <a:spcBef>
                <a:spcPts val="40"/>
              </a:spcBef>
            </a:pPr>
            <a:fld id="{81D60167-4931-47E6-BA6A-407CBD079E47}" type="slidenum">
              <a:rPr lang="en-IN" smtClean="0"/>
              <a:t>13</a:t>
            </a:fld>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4958" y="6279438"/>
            <a:ext cx="423545" cy="396875"/>
            <a:chOff x="474958" y="6279438"/>
            <a:chExt cx="423545" cy="396875"/>
          </a:xfrm>
        </p:grpSpPr>
        <p:pic>
          <p:nvPicPr>
            <p:cNvPr id="3" name="object 3"/>
            <p:cNvPicPr/>
            <p:nvPr/>
          </p:nvPicPr>
          <p:blipFill>
            <a:blip r:embed="rId2" cstate="print"/>
            <a:stretch>
              <a:fillRect/>
            </a:stretch>
          </p:blipFill>
          <p:spPr>
            <a:xfrm>
              <a:off x="579119" y="6348983"/>
              <a:ext cx="243839" cy="231648"/>
            </a:xfrm>
            <a:prstGeom prst="rect">
              <a:avLst/>
            </a:prstGeom>
          </p:spPr>
        </p:pic>
        <p:sp>
          <p:nvSpPr>
            <p:cNvPr id="4" name="object 4"/>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5" name="object 5"/>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6" name="object 6"/>
            <p:cNvPicPr/>
            <p:nvPr/>
          </p:nvPicPr>
          <p:blipFill>
            <a:blip r:embed="rId3" cstate="print"/>
            <a:stretch>
              <a:fillRect/>
            </a:stretch>
          </p:blipFill>
          <p:spPr>
            <a:xfrm>
              <a:off x="560831" y="6364223"/>
              <a:ext cx="243840" cy="228600"/>
            </a:xfrm>
            <a:prstGeom prst="rect">
              <a:avLst/>
            </a:prstGeom>
          </p:spPr>
        </p:pic>
        <p:sp>
          <p:nvSpPr>
            <p:cNvPr id="7" name="object 7"/>
            <p:cNvSpPr/>
            <p:nvPr/>
          </p:nvSpPr>
          <p:spPr>
            <a:xfrm>
              <a:off x="561540" y="6364502"/>
              <a:ext cx="243204" cy="227965"/>
            </a:xfrm>
            <a:custGeom>
              <a:avLst/>
              <a:gdLst/>
              <a:ahLst/>
              <a:cxnLst/>
              <a:rect l="l" t="t" r="r" b="b"/>
              <a:pathLst>
                <a:path w="243204"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pic>
        <p:nvPicPr>
          <p:cNvPr id="8" name="object 8"/>
          <p:cNvPicPr/>
          <p:nvPr/>
        </p:nvPicPr>
        <p:blipFill>
          <a:blip r:embed="rId4" cstate="print"/>
          <a:stretch>
            <a:fillRect/>
          </a:stretch>
        </p:blipFill>
        <p:spPr>
          <a:xfrm>
            <a:off x="11047305" y="272926"/>
            <a:ext cx="670866" cy="561148"/>
          </a:xfrm>
          <a:prstGeom prst="rect">
            <a:avLst/>
          </a:prstGeom>
        </p:spPr>
      </p:pic>
      <p:sp>
        <p:nvSpPr>
          <p:cNvPr id="9" name="object 9"/>
          <p:cNvSpPr txBox="1"/>
          <p:nvPr/>
        </p:nvSpPr>
        <p:spPr>
          <a:xfrm>
            <a:off x="1044695" y="1102867"/>
            <a:ext cx="3863340" cy="208279"/>
          </a:xfrm>
          <a:prstGeom prst="rect">
            <a:avLst/>
          </a:prstGeom>
        </p:spPr>
        <p:txBody>
          <a:bodyPr vert="horz" wrap="square" lIns="0" tIns="12700" rIns="0" bIns="0" rtlCol="0">
            <a:spAutoFit/>
          </a:bodyPr>
          <a:lstStyle/>
          <a:p>
            <a:pPr marL="12700">
              <a:lnSpc>
                <a:spcPct val="100000"/>
              </a:lnSpc>
              <a:spcBef>
                <a:spcPts val="100"/>
              </a:spcBef>
              <a:tabLst>
                <a:tab pos="2156460" algn="l"/>
              </a:tabLst>
            </a:pPr>
            <a:r>
              <a:rPr sz="1800" spc="-15" baseline="4629" dirty="0">
                <a:latin typeface="Calibri"/>
                <a:cs typeface="Calibri"/>
              </a:rPr>
              <a:t>Key</a:t>
            </a:r>
            <a:r>
              <a:rPr sz="1800" spc="7" baseline="4629" dirty="0">
                <a:latin typeface="Calibri"/>
                <a:cs typeface="Calibri"/>
              </a:rPr>
              <a:t> </a:t>
            </a:r>
            <a:r>
              <a:rPr sz="1800" spc="-7" baseline="4629" dirty="0">
                <a:latin typeface="Calibri"/>
                <a:cs typeface="Calibri"/>
              </a:rPr>
              <a:t>Success</a:t>
            </a:r>
            <a:r>
              <a:rPr sz="1800" spc="22" baseline="4629" dirty="0">
                <a:latin typeface="Calibri"/>
                <a:cs typeface="Calibri"/>
              </a:rPr>
              <a:t> </a:t>
            </a:r>
            <a:r>
              <a:rPr sz="1800" spc="-22" baseline="4629" dirty="0">
                <a:latin typeface="Calibri"/>
                <a:cs typeface="Calibri"/>
              </a:rPr>
              <a:t>Factors	</a:t>
            </a:r>
            <a:r>
              <a:rPr sz="1200" spc="-10" dirty="0">
                <a:latin typeface="Calibri"/>
                <a:cs typeface="Calibri"/>
              </a:rPr>
              <a:t>Key</a:t>
            </a:r>
            <a:r>
              <a:rPr sz="1200" spc="-30" dirty="0">
                <a:latin typeface="Calibri"/>
                <a:cs typeface="Calibri"/>
              </a:rPr>
              <a:t> </a:t>
            </a:r>
            <a:r>
              <a:rPr sz="1200" spc="-10" dirty="0">
                <a:latin typeface="Calibri"/>
                <a:cs typeface="Calibri"/>
              </a:rPr>
              <a:t>Performance</a:t>
            </a:r>
            <a:r>
              <a:rPr sz="1200" spc="-20" dirty="0">
                <a:latin typeface="Calibri"/>
                <a:cs typeface="Calibri"/>
              </a:rPr>
              <a:t> </a:t>
            </a:r>
            <a:r>
              <a:rPr sz="1200" spc="-10" dirty="0">
                <a:latin typeface="Calibri"/>
                <a:cs typeface="Calibri"/>
              </a:rPr>
              <a:t>Indicators</a:t>
            </a:r>
            <a:endParaRPr sz="1200">
              <a:latin typeface="Calibri"/>
              <a:cs typeface="Calibri"/>
            </a:endParaRPr>
          </a:p>
        </p:txBody>
      </p:sp>
      <p:sp>
        <p:nvSpPr>
          <p:cNvPr id="10" name="object 10"/>
          <p:cNvSpPr/>
          <p:nvPr/>
        </p:nvSpPr>
        <p:spPr>
          <a:xfrm>
            <a:off x="1077224" y="1322693"/>
            <a:ext cx="1591310" cy="955040"/>
          </a:xfrm>
          <a:custGeom>
            <a:avLst/>
            <a:gdLst/>
            <a:ahLst/>
            <a:cxnLst/>
            <a:rect l="l" t="t" r="r" b="b"/>
            <a:pathLst>
              <a:path w="1591310" h="955039">
                <a:moveTo>
                  <a:pt x="1495402" y="0"/>
                </a:moveTo>
                <a:lnTo>
                  <a:pt x="95451" y="0"/>
                </a:lnTo>
                <a:lnTo>
                  <a:pt x="58297" y="7500"/>
                </a:lnTo>
                <a:lnTo>
                  <a:pt x="27957" y="27956"/>
                </a:lnTo>
                <a:lnTo>
                  <a:pt x="7501" y="58296"/>
                </a:lnTo>
                <a:lnTo>
                  <a:pt x="0" y="95450"/>
                </a:lnTo>
                <a:lnTo>
                  <a:pt x="0" y="859062"/>
                </a:lnTo>
                <a:lnTo>
                  <a:pt x="7501" y="896216"/>
                </a:lnTo>
                <a:lnTo>
                  <a:pt x="27957" y="926556"/>
                </a:lnTo>
                <a:lnTo>
                  <a:pt x="58297" y="947012"/>
                </a:lnTo>
                <a:lnTo>
                  <a:pt x="95451" y="954512"/>
                </a:lnTo>
                <a:lnTo>
                  <a:pt x="1495402" y="954512"/>
                </a:lnTo>
                <a:lnTo>
                  <a:pt x="1532556" y="947012"/>
                </a:lnTo>
                <a:lnTo>
                  <a:pt x="1562896" y="926556"/>
                </a:lnTo>
                <a:lnTo>
                  <a:pt x="1583353" y="896216"/>
                </a:lnTo>
                <a:lnTo>
                  <a:pt x="1590854" y="859062"/>
                </a:lnTo>
                <a:lnTo>
                  <a:pt x="1590854" y="95450"/>
                </a:lnTo>
                <a:lnTo>
                  <a:pt x="1583353" y="58296"/>
                </a:lnTo>
                <a:lnTo>
                  <a:pt x="1562896" y="27956"/>
                </a:lnTo>
                <a:lnTo>
                  <a:pt x="1532556" y="7500"/>
                </a:lnTo>
                <a:lnTo>
                  <a:pt x="1495402" y="0"/>
                </a:lnTo>
                <a:close/>
              </a:path>
            </a:pathLst>
          </a:custGeom>
          <a:solidFill>
            <a:srgbClr val="4472C4"/>
          </a:solidFill>
        </p:spPr>
        <p:txBody>
          <a:bodyPr wrap="square" lIns="0" tIns="0" rIns="0" bIns="0" rtlCol="0"/>
          <a:lstStyle/>
          <a:p>
            <a:endParaRPr/>
          </a:p>
        </p:txBody>
      </p:sp>
      <p:sp>
        <p:nvSpPr>
          <p:cNvPr id="11" name="object 11"/>
          <p:cNvSpPr txBox="1"/>
          <p:nvPr/>
        </p:nvSpPr>
        <p:spPr>
          <a:xfrm>
            <a:off x="1156370" y="1593596"/>
            <a:ext cx="1433830" cy="373380"/>
          </a:xfrm>
          <a:prstGeom prst="rect">
            <a:avLst/>
          </a:prstGeom>
        </p:spPr>
        <p:txBody>
          <a:bodyPr vert="horz" wrap="square" lIns="0" tIns="33020" rIns="0" bIns="0" rtlCol="0">
            <a:spAutoFit/>
          </a:bodyPr>
          <a:lstStyle/>
          <a:p>
            <a:pPr marL="207010" marR="5080" indent="-194945">
              <a:lnSpc>
                <a:spcPts val="1300"/>
              </a:lnSpc>
              <a:spcBef>
                <a:spcPts val="260"/>
              </a:spcBef>
            </a:pPr>
            <a:r>
              <a:rPr sz="1200" spc="-5" dirty="0">
                <a:solidFill>
                  <a:srgbClr val="FFFFFF"/>
                </a:solidFill>
                <a:latin typeface="Calibri"/>
                <a:cs typeface="Calibri"/>
              </a:rPr>
              <a:t>Propose</a:t>
            </a:r>
            <a:r>
              <a:rPr sz="1200" spc="-20" dirty="0">
                <a:solidFill>
                  <a:srgbClr val="FFFFFF"/>
                </a:solidFill>
                <a:latin typeface="Calibri"/>
                <a:cs typeface="Calibri"/>
              </a:rPr>
              <a:t> </a:t>
            </a:r>
            <a:r>
              <a:rPr sz="1200" dirty="0">
                <a:solidFill>
                  <a:srgbClr val="FFFFFF"/>
                </a:solidFill>
                <a:latin typeface="Calibri"/>
                <a:cs typeface="Calibri"/>
              </a:rPr>
              <a:t>ideas</a:t>
            </a:r>
            <a:r>
              <a:rPr sz="1200" spc="-20" dirty="0">
                <a:solidFill>
                  <a:srgbClr val="FFFFFF"/>
                </a:solidFill>
                <a:latin typeface="Calibri"/>
                <a:cs typeface="Calibri"/>
              </a:rPr>
              <a:t> </a:t>
            </a:r>
            <a:r>
              <a:rPr sz="1200" spc="-10" dirty="0">
                <a:solidFill>
                  <a:srgbClr val="FFFFFF"/>
                </a:solidFill>
                <a:latin typeface="Calibri"/>
                <a:cs typeface="Calibri"/>
              </a:rPr>
              <a:t>to</a:t>
            </a:r>
            <a:r>
              <a:rPr sz="1200" spc="-20" dirty="0">
                <a:solidFill>
                  <a:srgbClr val="FFFFFF"/>
                </a:solidFill>
                <a:latin typeface="Calibri"/>
                <a:cs typeface="Calibri"/>
              </a:rPr>
              <a:t> </a:t>
            </a:r>
            <a:r>
              <a:rPr sz="1200" spc="-10" dirty="0">
                <a:solidFill>
                  <a:srgbClr val="FFFFFF"/>
                </a:solidFill>
                <a:latin typeface="Calibri"/>
                <a:cs typeface="Calibri"/>
              </a:rPr>
              <a:t>reach </a:t>
            </a:r>
            <a:r>
              <a:rPr sz="1200" spc="-254" dirty="0">
                <a:solidFill>
                  <a:srgbClr val="FFFFFF"/>
                </a:solidFill>
                <a:latin typeface="Calibri"/>
                <a:cs typeface="Calibri"/>
              </a:rPr>
              <a:t> </a:t>
            </a:r>
            <a:r>
              <a:rPr sz="1200" spc="-5" dirty="0">
                <a:solidFill>
                  <a:srgbClr val="FFFFFF"/>
                </a:solidFill>
                <a:latin typeface="Calibri"/>
                <a:cs typeface="Calibri"/>
              </a:rPr>
              <a:t>goals</a:t>
            </a:r>
            <a:r>
              <a:rPr sz="1200" spc="-15" dirty="0">
                <a:solidFill>
                  <a:srgbClr val="FFFFFF"/>
                </a:solidFill>
                <a:latin typeface="Calibri"/>
                <a:cs typeface="Calibri"/>
              </a:rPr>
              <a:t> </a:t>
            </a:r>
            <a:r>
              <a:rPr sz="1200" spc="-5" dirty="0">
                <a:solidFill>
                  <a:srgbClr val="FFFFFF"/>
                </a:solidFill>
                <a:latin typeface="Calibri"/>
                <a:cs typeface="Calibri"/>
              </a:rPr>
              <a:t>2025-2035</a:t>
            </a:r>
            <a:endParaRPr sz="1200">
              <a:latin typeface="Calibri"/>
              <a:cs typeface="Calibri"/>
            </a:endParaRPr>
          </a:p>
        </p:txBody>
      </p:sp>
      <p:sp>
        <p:nvSpPr>
          <p:cNvPr id="12" name="object 12"/>
          <p:cNvSpPr/>
          <p:nvPr/>
        </p:nvSpPr>
        <p:spPr>
          <a:xfrm>
            <a:off x="2827163" y="1602682"/>
            <a:ext cx="337820" cy="394970"/>
          </a:xfrm>
          <a:custGeom>
            <a:avLst/>
            <a:gdLst/>
            <a:ahLst/>
            <a:cxnLst/>
            <a:rect l="l" t="t" r="r" b="b"/>
            <a:pathLst>
              <a:path w="337819" h="394969">
                <a:moveTo>
                  <a:pt x="168630" y="0"/>
                </a:moveTo>
                <a:lnTo>
                  <a:pt x="168630" y="78906"/>
                </a:lnTo>
                <a:lnTo>
                  <a:pt x="0" y="78906"/>
                </a:lnTo>
                <a:lnTo>
                  <a:pt x="0" y="315625"/>
                </a:lnTo>
                <a:lnTo>
                  <a:pt x="168630" y="315625"/>
                </a:lnTo>
                <a:lnTo>
                  <a:pt x="168630" y="394531"/>
                </a:lnTo>
                <a:lnTo>
                  <a:pt x="337261" y="197266"/>
                </a:lnTo>
                <a:lnTo>
                  <a:pt x="168630" y="0"/>
                </a:lnTo>
                <a:close/>
              </a:path>
            </a:pathLst>
          </a:custGeom>
          <a:solidFill>
            <a:srgbClr val="B0BCDE"/>
          </a:solidFill>
        </p:spPr>
        <p:txBody>
          <a:bodyPr wrap="square" lIns="0" tIns="0" rIns="0" bIns="0" rtlCol="0"/>
          <a:lstStyle/>
          <a:p>
            <a:endParaRPr/>
          </a:p>
        </p:txBody>
      </p:sp>
      <p:sp>
        <p:nvSpPr>
          <p:cNvPr id="13" name="object 13"/>
          <p:cNvSpPr/>
          <p:nvPr/>
        </p:nvSpPr>
        <p:spPr>
          <a:xfrm>
            <a:off x="3304420" y="1322693"/>
            <a:ext cx="1591310" cy="955040"/>
          </a:xfrm>
          <a:custGeom>
            <a:avLst/>
            <a:gdLst/>
            <a:ahLst/>
            <a:cxnLst/>
            <a:rect l="l" t="t" r="r" b="b"/>
            <a:pathLst>
              <a:path w="1591310" h="955039">
                <a:moveTo>
                  <a:pt x="1495402" y="0"/>
                </a:moveTo>
                <a:lnTo>
                  <a:pt x="95450" y="0"/>
                </a:lnTo>
                <a:lnTo>
                  <a:pt x="58296" y="7500"/>
                </a:lnTo>
                <a:lnTo>
                  <a:pt x="27956" y="27956"/>
                </a:lnTo>
                <a:lnTo>
                  <a:pt x="7500" y="58296"/>
                </a:lnTo>
                <a:lnTo>
                  <a:pt x="0" y="95450"/>
                </a:lnTo>
                <a:lnTo>
                  <a:pt x="0" y="859062"/>
                </a:lnTo>
                <a:lnTo>
                  <a:pt x="7500" y="896216"/>
                </a:lnTo>
                <a:lnTo>
                  <a:pt x="27956" y="926556"/>
                </a:lnTo>
                <a:lnTo>
                  <a:pt x="58296" y="947012"/>
                </a:lnTo>
                <a:lnTo>
                  <a:pt x="95450" y="954512"/>
                </a:lnTo>
                <a:lnTo>
                  <a:pt x="1495402" y="954512"/>
                </a:lnTo>
                <a:lnTo>
                  <a:pt x="1532556" y="947012"/>
                </a:lnTo>
                <a:lnTo>
                  <a:pt x="1562896" y="926556"/>
                </a:lnTo>
                <a:lnTo>
                  <a:pt x="1583351" y="896216"/>
                </a:lnTo>
                <a:lnTo>
                  <a:pt x="1590852" y="859062"/>
                </a:lnTo>
                <a:lnTo>
                  <a:pt x="1590852" y="95450"/>
                </a:lnTo>
                <a:lnTo>
                  <a:pt x="1583351" y="58296"/>
                </a:lnTo>
                <a:lnTo>
                  <a:pt x="1562896" y="27956"/>
                </a:lnTo>
                <a:lnTo>
                  <a:pt x="1532556" y="7500"/>
                </a:lnTo>
                <a:lnTo>
                  <a:pt x="1495402" y="0"/>
                </a:lnTo>
                <a:close/>
              </a:path>
            </a:pathLst>
          </a:custGeom>
          <a:solidFill>
            <a:srgbClr val="4472C4"/>
          </a:solidFill>
        </p:spPr>
        <p:txBody>
          <a:bodyPr wrap="square" lIns="0" tIns="0" rIns="0" bIns="0" rtlCol="0"/>
          <a:lstStyle/>
          <a:p>
            <a:endParaRPr/>
          </a:p>
        </p:txBody>
      </p:sp>
      <p:sp>
        <p:nvSpPr>
          <p:cNvPr id="14" name="object 14"/>
          <p:cNvSpPr txBox="1"/>
          <p:nvPr/>
        </p:nvSpPr>
        <p:spPr>
          <a:xfrm>
            <a:off x="3364485" y="1593596"/>
            <a:ext cx="1471930" cy="373380"/>
          </a:xfrm>
          <a:prstGeom prst="rect">
            <a:avLst/>
          </a:prstGeom>
        </p:spPr>
        <p:txBody>
          <a:bodyPr vert="horz" wrap="square" lIns="0" tIns="12700" rIns="0" bIns="0" rtlCol="0">
            <a:spAutoFit/>
          </a:bodyPr>
          <a:lstStyle/>
          <a:p>
            <a:pPr algn="ctr">
              <a:lnSpc>
                <a:spcPts val="1370"/>
              </a:lnSpc>
              <a:spcBef>
                <a:spcPts val="100"/>
              </a:spcBef>
            </a:pPr>
            <a:r>
              <a:rPr sz="1200" dirty="0">
                <a:solidFill>
                  <a:srgbClr val="FFFFFF"/>
                </a:solidFill>
                <a:latin typeface="Calibri"/>
                <a:cs typeface="Calibri"/>
              </a:rPr>
              <a:t>3</a:t>
            </a:r>
            <a:r>
              <a:rPr sz="1200" spc="-15" dirty="0">
                <a:solidFill>
                  <a:srgbClr val="FFFFFF"/>
                </a:solidFill>
                <a:latin typeface="Calibri"/>
                <a:cs typeface="Calibri"/>
              </a:rPr>
              <a:t> </a:t>
            </a:r>
            <a:r>
              <a:rPr sz="1200" dirty="0">
                <a:solidFill>
                  <a:srgbClr val="FFFFFF"/>
                </a:solidFill>
                <a:latin typeface="Calibri"/>
                <a:cs typeface="Calibri"/>
              </a:rPr>
              <a:t>ideas</a:t>
            </a:r>
            <a:r>
              <a:rPr sz="1200" spc="-15" dirty="0">
                <a:solidFill>
                  <a:srgbClr val="FFFFFF"/>
                </a:solidFill>
                <a:latin typeface="Calibri"/>
                <a:cs typeface="Calibri"/>
              </a:rPr>
              <a:t> </a:t>
            </a:r>
            <a:r>
              <a:rPr sz="1200" spc="-10" dirty="0">
                <a:solidFill>
                  <a:srgbClr val="FFFFFF"/>
                </a:solidFill>
                <a:latin typeface="Calibri"/>
                <a:cs typeface="Calibri"/>
              </a:rPr>
              <a:t>to</a:t>
            </a:r>
            <a:r>
              <a:rPr sz="1200" spc="-15" dirty="0">
                <a:solidFill>
                  <a:srgbClr val="FFFFFF"/>
                </a:solidFill>
                <a:latin typeface="Calibri"/>
                <a:cs typeface="Calibri"/>
              </a:rPr>
              <a:t> </a:t>
            </a:r>
            <a:r>
              <a:rPr sz="1200" spc="-5" dirty="0">
                <a:solidFill>
                  <a:srgbClr val="FFFFFF"/>
                </a:solidFill>
                <a:latin typeface="Calibri"/>
                <a:cs typeface="Calibri"/>
              </a:rPr>
              <a:t>reach</a:t>
            </a:r>
            <a:r>
              <a:rPr sz="1200" spc="-15" dirty="0">
                <a:solidFill>
                  <a:srgbClr val="FFFFFF"/>
                </a:solidFill>
                <a:latin typeface="Calibri"/>
                <a:cs typeface="Calibri"/>
              </a:rPr>
              <a:t> </a:t>
            </a:r>
            <a:r>
              <a:rPr sz="1200" dirty="0">
                <a:solidFill>
                  <a:srgbClr val="FFFFFF"/>
                </a:solidFill>
                <a:latin typeface="Calibri"/>
                <a:cs typeface="Calibri"/>
              </a:rPr>
              <a:t>81,</a:t>
            </a:r>
            <a:r>
              <a:rPr sz="1200" spc="-15" dirty="0">
                <a:solidFill>
                  <a:srgbClr val="FFFFFF"/>
                </a:solidFill>
                <a:latin typeface="Calibri"/>
                <a:cs typeface="Calibri"/>
              </a:rPr>
              <a:t> </a:t>
            </a:r>
            <a:r>
              <a:rPr sz="1200" dirty="0">
                <a:solidFill>
                  <a:srgbClr val="FFFFFF"/>
                </a:solidFill>
                <a:latin typeface="Calibri"/>
                <a:cs typeface="Calibri"/>
              </a:rPr>
              <a:t>59</a:t>
            </a:r>
            <a:endParaRPr sz="1200">
              <a:latin typeface="Calibri"/>
              <a:cs typeface="Calibri"/>
            </a:endParaRPr>
          </a:p>
          <a:p>
            <a:pPr algn="ctr">
              <a:lnSpc>
                <a:spcPts val="1370"/>
              </a:lnSpc>
            </a:pPr>
            <a:r>
              <a:rPr sz="1200" dirty="0">
                <a:solidFill>
                  <a:srgbClr val="FFFFFF"/>
                </a:solidFill>
                <a:latin typeface="Calibri"/>
                <a:cs typeface="Calibri"/>
              </a:rPr>
              <a:t>and</a:t>
            </a:r>
            <a:r>
              <a:rPr sz="1200" spc="-30" dirty="0">
                <a:solidFill>
                  <a:srgbClr val="FFFFFF"/>
                </a:solidFill>
                <a:latin typeface="Calibri"/>
                <a:cs typeface="Calibri"/>
              </a:rPr>
              <a:t> </a:t>
            </a:r>
            <a:r>
              <a:rPr sz="1200" dirty="0">
                <a:solidFill>
                  <a:srgbClr val="FFFFFF"/>
                </a:solidFill>
                <a:latin typeface="Calibri"/>
                <a:cs typeface="Calibri"/>
              </a:rPr>
              <a:t>0</a:t>
            </a:r>
            <a:r>
              <a:rPr sz="1200" spc="-30" dirty="0">
                <a:solidFill>
                  <a:srgbClr val="FFFFFF"/>
                </a:solidFill>
                <a:latin typeface="Calibri"/>
                <a:cs typeface="Calibri"/>
              </a:rPr>
              <a:t> </a:t>
            </a:r>
            <a:r>
              <a:rPr sz="1200" spc="-5" dirty="0">
                <a:solidFill>
                  <a:srgbClr val="FFFFFF"/>
                </a:solidFill>
                <a:latin typeface="Calibri"/>
                <a:cs typeface="Calibri"/>
              </a:rPr>
              <a:t>gCO</a:t>
            </a:r>
            <a:r>
              <a:rPr sz="1200" spc="-7" baseline="-13888" dirty="0">
                <a:solidFill>
                  <a:srgbClr val="FFFFFF"/>
                </a:solidFill>
                <a:latin typeface="Calibri"/>
                <a:cs typeface="Calibri"/>
              </a:rPr>
              <a:t>2</a:t>
            </a:r>
            <a:r>
              <a:rPr sz="1200" spc="-5" dirty="0">
                <a:solidFill>
                  <a:srgbClr val="FFFFFF"/>
                </a:solidFill>
                <a:latin typeface="Calibri"/>
                <a:cs typeface="Calibri"/>
              </a:rPr>
              <a:t>/km</a:t>
            </a:r>
            <a:endParaRPr sz="1200">
              <a:latin typeface="Calibri"/>
              <a:cs typeface="Calibri"/>
            </a:endParaRPr>
          </a:p>
        </p:txBody>
      </p:sp>
      <p:sp>
        <p:nvSpPr>
          <p:cNvPr id="15" name="object 15"/>
          <p:cNvSpPr txBox="1"/>
          <p:nvPr/>
        </p:nvSpPr>
        <p:spPr>
          <a:xfrm>
            <a:off x="11069828" y="36067"/>
            <a:ext cx="7232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M</a:t>
            </a:r>
            <a:r>
              <a:rPr sz="1200" dirty="0">
                <a:latin typeface="Calibri"/>
                <a:cs typeface="Calibri"/>
              </a:rPr>
              <a:t>a</a:t>
            </a:r>
            <a:r>
              <a:rPr sz="1200" spc="-5" dirty="0">
                <a:latin typeface="Calibri"/>
                <a:cs typeface="Calibri"/>
              </a:rPr>
              <a:t>i</a:t>
            </a:r>
            <a:r>
              <a:rPr sz="1200" dirty="0">
                <a:latin typeface="Calibri"/>
                <a:cs typeface="Calibri"/>
              </a:rPr>
              <a:t>n</a:t>
            </a:r>
            <a:r>
              <a:rPr sz="1200" spc="-5" dirty="0">
                <a:latin typeface="Calibri"/>
                <a:cs typeface="Calibri"/>
              </a:rPr>
              <a:t> </a:t>
            </a:r>
            <a:r>
              <a:rPr sz="1200" spc="5" dirty="0">
                <a:latin typeface="Calibri"/>
                <a:cs typeface="Calibri"/>
              </a:rPr>
              <a:t>G</a:t>
            </a:r>
            <a:r>
              <a:rPr sz="1200" dirty="0">
                <a:latin typeface="Calibri"/>
                <a:cs typeface="Calibri"/>
              </a:rPr>
              <a:t>oa</a:t>
            </a:r>
            <a:r>
              <a:rPr sz="1200" spc="-5" dirty="0">
                <a:latin typeface="Calibri"/>
                <a:cs typeface="Calibri"/>
              </a:rPr>
              <a:t>l</a:t>
            </a:r>
            <a:r>
              <a:rPr sz="1200" dirty="0">
                <a:latin typeface="Calibri"/>
                <a:cs typeface="Calibri"/>
              </a:rPr>
              <a:t>s</a:t>
            </a:r>
            <a:endParaRPr sz="1200">
              <a:latin typeface="Calibri"/>
              <a:cs typeface="Calibri"/>
            </a:endParaRPr>
          </a:p>
        </p:txBody>
      </p:sp>
      <p:sp>
        <p:nvSpPr>
          <p:cNvPr id="16" name="object 16"/>
          <p:cNvSpPr txBox="1"/>
          <p:nvPr/>
        </p:nvSpPr>
        <p:spPr>
          <a:xfrm>
            <a:off x="10584654" y="799083"/>
            <a:ext cx="1538605" cy="330200"/>
          </a:xfrm>
          <a:prstGeom prst="rect">
            <a:avLst/>
          </a:prstGeom>
        </p:spPr>
        <p:txBody>
          <a:bodyPr vert="horz" wrap="square" lIns="0" tIns="12700" rIns="0" bIns="0" rtlCol="0">
            <a:spAutoFit/>
          </a:bodyPr>
          <a:lstStyle/>
          <a:p>
            <a:pPr marL="311785" marR="30480" indent="-274320">
              <a:lnSpc>
                <a:spcPct val="100000"/>
              </a:lnSpc>
              <a:spcBef>
                <a:spcPts val="100"/>
              </a:spcBef>
            </a:pPr>
            <a:r>
              <a:rPr sz="1000" spc="-5" dirty="0">
                <a:latin typeface="Calibri"/>
                <a:cs typeface="Calibri"/>
              </a:rPr>
              <a:t>Reduction of new registered </a:t>
            </a:r>
            <a:r>
              <a:rPr sz="1000" spc="-215" dirty="0">
                <a:latin typeface="Calibri"/>
                <a:cs typeface="Calibri"/>
              </a:rPr>
              <a:t> </a:t>
            </a:r>
            <a:r>
              <a:rPr sz="1000" spc="-5" dirty="0">
                <a:latin typeface="Calibri"/>
                <a:cs typeface="Calibri"/>
              </a:rPr>
              <a:t>car</a:t>
            </a:r>
            <a:r>
              <a:rPr sz="1000" spc="-10" dirty="0">
                <a:latin typeface="Calibri"/>
                <a:cs typeface="Calibri"/>
              </a:rPr>
              <a:t> </a:t>
            </a:r>
            <a:r>
              <a:rPr sz="1000" dirty="0">
                <a:latin typeface="Calibri"/>
                <a:cs typeface="Calibri"/>
              </a:rPr>
              <a:t>CO</a:t>
            </a:r>
            <a:r>
              <a:rPr sz="1050" baseline="-15873" dirty="0">
                <a:latin typeface="Calibri"/>
                <a:cs typeface="Calibri"/>
              </a:rPr>
              <a:t>2</a:t>
            </a:r>
            <a:r>
              <a:rPr sz="1050" spc="60" baseline="-15873" dirty="0">
                <a:latin typeface="Calibri"/>
                <a:cs typeface="Calibri"/>
              </a:rPr>
              <a:t> </a:t>
            </a:r>
            <a:r>
              <a:rPr sz="1000" spc="-5" dirty="0">
                <a:latin typeface="Calibri"/>
                <a:cs typeface="Calibri"/>
              </a:rPr>
              <a:t>emissions</a:t>
            </a:r>
            <a:endParaRPr sz="1000">
              <a:latin typeface="Calibri"/>
              <a:cs typeface="Calibri"/>
            </a:endParaRPr>
          </a:p>
        </p:txBody>
      </p:sp>
      <p:sp>
        <p:nvSpPr>
          <p:cNvPr id="17" name="object 17"/>
          <p:cNvSpPr txBox="1"/>
          <p:nvPr/>
        </p:nvSpPr>
        <p:spPr>
          <a:xfrm>
            <a:off x="10696236" y="1253574"/>
            <a:ext cx="1275080" cy="1029969"/>
          </a:xfrm>
          <a:prstGeom prst="rect">
            <a:avLst/>
          </a:prstGeom>
        </p:spPr>
        <p:txBody>
          <a:bodyPr vert="horz" wrap="square" lIns="0" tIns="74295" rIns="0" bIns="0" rtlCol="0">
            <a:spAutoFit/>
          </a:bodyPr>
          <a:lstStyle/>
          <a:p>
            <a:pPr marR="155575" algn="r">
              <a:lnSpc>
                <a:spcPct val="100000"/>
              </a:lnSpc>
              <a:spcBef>
                <a:spcPts val="585"/>
              </a:spcBef>
            </a:pPr>
            <a:r>
              <a:rPr sz="800" b="1" dirty="0">
                <a:latin typeface="Calibri"/>
                <a:cs typeface="Calibri"/>
              </a:rPr>
              <a:t>2</a:t>
            </a:r>
            <a:endParaRPr sz="800">
              <a:latin typeface="Calibri"/>
              <a:cs typeface="Calibri"/>
            </a:endParaRPr>
          </a:p>
          <a:p>
            <a:pPr marR="5080" algn="r">
              <a:lnSpc>
                <a:spcPct val="100000"/>
              </a:lnSpc>
              <a:spcBef>
                <a:spcPts val="725"/>
              </a:spcBef>
            </a:pPr>
            <a:r>
              <a:rPr sz="1200" dirty="0">
                <a:solidFill>
                  <a:srgbClr val="548235"/>
                </a:solidFill>
                <a:latin typeface="Calibri"/>
                <a:cs typeface="Calibri"/>
              </a:rPr>
              <a:t>95</a:t>
            </a:r>
            <a:endParaRPr sz="1200">
              <a:latin typeface="Calibri"/>
              <a:cs typeface="Calibri"/>
            </a:endParaRPr>
          </a:p>
          <a:p>
            <a:pPr marR="5080" algn="r">
              <a:lnSpc>
                <a:spcPts val="1415"/>
              </a:lnSpc>
              <a:spcBef>
                <a:spcPts val="75"/>
              </a:spcBef>
            </a:pPr>
            <a:r>
              <a:rPr sz="1200" dirty="0">
                <a:solidFill>
                  <a:srgbClr val="A9D18E"/>
                </a:solidFill>
                <a:latin typeface="Calibri"/>
                <a:cs typeface="Calibri"/>
              </a:rPr>
              <a:t>81</a:t>
            </a:r>
            <a:endParaRPr sz="1200">
              <a:latin typeface="Calibri"/>
              <a:cs typeface="Calibri"/>
            </a:endParaRPr>
          </a:p>
          <a:p>
            <a:pPr marR="5080" algn="r">
              <a:lnSpc>
                <a:spcPts val="1390"/>
              </a:lnSpc>
              <a:tabLst>
                <a:tab pos="1093470" algn="l"/>
              </a:tabLst>
            </a:pPr>
            <a:r>
              <a:rPr sz="1200" dirty="0">
                <a:latin typeface="Calibri"/>
                <a:cs typeface="Calibri"/>
              </a:rPr>
              <a:t>2029</a:t>
            </a:r>
            <a:r>
              <a:rPr sz="1200" spc="-5" dirty="0">
                <a:latin typeface="Calibri"/>
                <a:cs typeface="Calibri"/>
              </a:rPr>
              <a:t>-</a:t>
            </a:r>
            <a:r>
              <a:rPr sz="1200" dirty="0">
                <a:latin typeface="Calibri"/>
                <a:cs typeface="Calibri"/>
              </a:rPr>
              <a:t>2034:	</a:t>
            </a:r>
            <a:r>
              <a:rPr sz="1200" dirty="0">
                <a:solidFill>
                  <a:srgbClr val="C5E0B4"/>
                </a:solidFill>
                <a:latin typeface="Calibri"/>
                <a:cs typeface="Calibri"/>
              </a:rPr>
              <a:t>59</a:t>
            </a:r>
            <a:endParaRPr sz="1200">
              <a:latin typeface="Calibri"/>
              <a:cs typeface="Calibri"/>
            </a:endParaRPr>
          </a:p>
          <a:p>
            <a:pPr marR="38735" algn="r">
              <a:lnSpc>
                <a:spcPts val="1415"/>
              </a:lnSpc>
              <a:tabLst>
                <a:tab pos="1137285" algn="l"/>
              </a:tabLst>
            </a:pPr>
            <a:r>
              <a:rPr sz="1200" dirty="0">
                <a:latin typeface="Calibri"/>
                <a:cs typeface="Calibri"/>
              </a:rPr>
              <a:t>2035</a:t>
            </a:r>
            <a:r>
              <a:rPr sz="1200" spc="-5" dirty="0">
                <a:latin typeface="Calibri"/>
                <a:cs typeface="Calibri"/>
              </a:rPr>
              <a:t>-</a:t>
            </a:r>
            <a:r>
              <a:rPr sz="1200" dirty="0">
                <a:latin typeface="Calibri"/>
                <a:cs typeface="Calibri"/>
              </a:rPr>
              <a:t>o</a:t>
            </a:r>
            <a:r>
              <a:rPr sz="1200" spc="-15" dirty="0">
                <a:latin typeface="Calibri"/>
                <a:cs typeface="Calibri"/>
              </a:rPr>
              <a:t>n</a:t>
            </a:r>
            <a:r>
              <a:rPr sz="1200" spc="-10" dirty="0">
                <a:latin typeface="Calibri"/>
                <a:cs typeface="Calibri"/>
              </a:rPr>
              <a:t>w</a:t>
            </a:r>
            <a:r>
              <a:rPr sz="1200" dirty="0">
                <a:latin typeface="Calibri"/>
                <a:cs typeface="Calibri"/>
              </a:rPr>
              <a:t>a</a:t>
            </a:r>
            <a:r>
              <a:rPr sz="1200" spc="-25" dirty="0">
                <a:latin typeface="Calibri"/>
                <a:cs typeface="Calibri"/>
              </a:rPr>
              <a:t>r</a:t>
            </a:r>
            <a:r>
              <a:rPr sz="1200" spc="-5" dirty="0">
                <a:latin typeface="Calibri"/>
                <a:cs typeface="Calibri"/>
              </a:rPr>
              <a:t>d</a:t>
            </a:r>
            <a:r>
              <a:rPr sz="1200" spc="5" dirty="0">
                <a:latin typeface="Calibri"/>
                <a:cs typeface="Calibri"/>
              </a:rPr>
              <a:t>s</a:t>
            </a:r>
            <a:r>
              <a:rPr sz="1200" dirty="0">
                <a:solidFill>
                  <a:srgbClr val="C5E0B4"/>
                </a:solidFill>
                <a:latin typeface="Calibri"/>
                <a:cs typeface="Calibri"/>
              </a:rPr>
              <a:t>:	0</a:t>
            </a:r>
            <a:endParaRPr sz="1200">
              <a:latin typeface="Calibri"/>
              <a:cs typeface="Calibri"/>
            </a:endParaRPr>
          </a:p>
        </p:txBody>
      </p:sp>
      <p:sp>
        <p:nvSpPr>
          <p:cNvPr id="18" name="object 18"/>
          <p:cNvSpPr txBox="1"/>
          <p:nvPr/>
        </p:nvSpPr>
        <p:spPr>
          <a:xfrm>
            <a:off x="11487442" y="1236979"/>
            <a:ext cx="59436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alibri"/>
                <a:cs typeface="Calibri"/>
              </a:rPr>
              <a:t>gCO</a:t>
            </a:r>
            <a:r>
              <a:rPr sz="1200" b="1" spc="60" dirty="0">
                <a:latin typeface="Calibri"/>
                <a:cs typeface="Calibri"/>
              </a:rPr>
              <a:t> </a:t>
            </a:r>
            <a:r>
              <a:rPr sz="1200" b="1" spc="-5" dirty="0">
                <a:latin typeface="Calibri"/>
                <a:cs typeface="Calibri"/>
              </a:rPr>
              <a:t>/km</a:t>
            </a:r>
            <a:endParaRPr sz="1200">
              <a:latin typeface="Calibri"/>
              <a:cs typeface="Calibri"/>
            </a:endParaRPr>
          </a:p>
        </p:txBody>
      </p:sp>
      <p:sp>
        <p:nvSpPr>
          <p:cNvPr id="19" name="object 19"/>
          <p:cNvSpPr txBox="1"/>
          <p:nvPr/>
        </p:nvSpPr>
        <p:spPr>
          <a:xfrm>
            <a:off x="10696236" y="1145539"/>
            <a:ext cx="735330" cy="784860"/>
          </a:xfrm>
          <a:prstGeom prst="rect">
            <a:avLst/>
          </a:prstGeom>
        </p:spPr>
        <p:txBody>
          <a:bodyPr vert="horz" wrap="square" lIns="0" tIns="113030" rIns="0" bIns="0" rtlCol="0">
            <a:spAutoFit/>
          </a:bodyPr>
          <a:lstStyle/>
          <a:p>
            <a:pPr marL="84455">
              <a:lnSpc>
                <a:spcPct val="100000"/>
              </a:lnSpc>
              <a:spcBef>
                <a:spcPts val="890"/>
              </a:spcBef>
            </a:pPr>
            <a:r>
              <a:rPr sz="1200" b="1" spc="-25" dirty="0">
                <a:latin typeface="Calibri"/>
                <a:cs typeface="Calibri"/>
              </a:rPr>
              <a:t>Years</a:t>
            </a:r>
            <a:endParaRPr sz="1200">
              <a:latin typeface="Calibri"/>
              <a:cs typeface="Calibri"/>
            </a:endParaRPr>
          </a:p>
          <a:p>
            <a:pPr marL="12700">
              <a:lnSpc>
                <a:spcPct val="100000"/>
              </a:lnSpc>
              <a:spcBef>
                <a:spcPts val="795"/>
              </a:spcBef>
            </a:pPr>
            <a:r>
              <a:rPr sz="1200" spc="-5" dirty="0">
                <a:latin typeface="Calibri"/>
                <a:cs typeface="Calibri"/>
              </a:rPr>
              <a:t>2023-2024:</a:t>
            </a:r>
            <a:endParaRPr sz="1200">
              <a:latin typeface="Calibri"/>
              <a:cs typeface="Calibri"/>
            </a:endParaRPr>
          </a:p>
          <a:p>
            <a:pPr marL="12700">
              <a:lnSpc>
                <a:spcPct val="100000"/>
              </a:lnSpc>
              <a:spcBef>
                <a:spcPts val="70"/>
              </a:spcBef>
            </a:pPr>
            <a:r>
              <a:rPr sz="1200" spc="-5" dirty="0">
                <a:latin typeface="Calibri"/>
                <a:cs typeface="Calibri"/>
              </a:rPr>
              <a:t>2025-2029:</a:t>
            </a:r>
            <a:endParaRPr sz="1200">
              <a:latin typeface="Calibri"/>
              <a:cs typeface="Calibri"/>
            </a:endParaRPr>
          </a:p>
        </p:txBody>
      </p:sp>
      <p:grpSp>
        <p:nvGrpSpPr>
          <p:cNvPr id="20" name="object 20"/>
          <p:cNvGrpSpPr/>
          <p:nvPr/>
        </p:nvGrpSpPr>
        <p:grpSpPr>
          <a:xfrm>
            <a:off x="2385004" y="3102672"/>
            <a:ext cx="1586865" cy="1596390"/>
            <a:chOff x="2385004" y="3102672"/>
            <a:chExt cx="1586865" cy="1596390"/>
          </a:xfrm>
        </p:grpSpPr>
        <p:sp>
          <p:nvSpPr>
            <p:cNvPr id="21" name="object 21"/>
            <p:cNvSpPr/>
            <p:nvPr/>
          </p:nvSpPr>
          <p:spPr>
            <a:xfrm>
              <a:off x="3182974" y="3112197"/>
              <a:ext cx="788670" cy="1032510"/>
            </a:xfrm>
            <a:custGeom>
              <a:avLst/>
              <a:gdLst/>
              <a:ahLst/>
              <a:cxnLst/>
              <a:rect l="l" t="t" r="r" b="b"/>
              <a:pathLst>
                <a:path w="788670" h="1032510">
                  <a:moveTo>
                    <a:pt x="0" y="0"/>
                  </a:moveTo>
                  <a:lnTo>
                    <a:pt x="0" y="788442"/>
                  </a:lnTo>
                  <a:lnTo>
                    <a:pt x="749853" y="1032084"/>
                  </a:lnTo>
                  <a:lnTo>
                    <a:pt x="763684" y="984473"/>
                  </a:lnTo>
                  <a:lnTo>
                    <a:pt x="774481" y="936158"/>
                  </a:lnTo>
                  <a:lnTo>
                    <a:pt x="782222" y="887284"/>
                  </a:lnTo>
                  <a:lnTo>
                    <a:pt x="786883" y="837998"/>
                  </a:lnTo>
                  <a:lnTo>
                    <a:pt x="788442" y="788442"/>
                  </a:lnTo>
                  <a:lnTo>
                    <a:pt x="787003" y="740412"/>
                  </a:lnTo>
                  <a:lnTo>
                    <a:pt x="782741" y="693144"/>
                  </a:lnTo>
                  <a:lnTo>
                    <a:pt x="775739" y="646719"/>
                  </a:lnTo>
                  <a:lnTo>
                    <a:pt x="766079" y="601219"/>
                  </a:lnTo>
                  <a:lnTo>
                    <a:pt x="753844" y="556729"/>
                  </a:lnTo>
                  <a:lnTo>
                    <a:pt x="739115" y="513329"/>
                  </a:lnTo>
                  <a:lnTo>
                    <a:pt x="721976" y="471103"/>
                  </a:lnTo>
                  <a:lnTo>
                    <a:pt x="702509" y="430132"/>
                  </a:lnTo>
                  <a:lnTo>
                    <a:pt x="680797" y="390500"/>
                  </a:lnTo>
                  <a:lnTo>
                    <a:pt x="656921" y="352289"/>
                  </a:lnTo>
                  <a:lnTo>
                    <a:pt x="630965" y="315581"/>
                  </a:lnTo>
                  <a:lnTo>
                    <a:pt x="603010" y="280459"/>
                  </a:lnTo>
                  <a:lnTo>
                    <a:pt x="573140" y="247005"/>
                  </a:lnTo>
                  <a:lnTo>
                    <a:pt x="541437" y="215301"/>
                  </a:lnTo>
                  <a:lnTo>
                    <a:pt x="507983" y="185431"/>
                  </a:lnTo>
                  <a:lnTo>
                    <a:pt x="472861" y="157477"/>
                  </a:lnTo>
                  <a:lnTo>
                    <a:pt x="436153" y="131521"/>
                  </a:lnTo>
                  <a:lnTo>
                    <a:pt x="397942" y="107645"/>
                  </a:lnTo>
                  <a:lnTo>
                    <a:pt x="358310" y="85932"/>
                  </a:lnTo>
                  <a:lnTo>
                    <a:pt x="317339" y="66465"/>
                  </a:lnTo>
                  <a:lnTo>
                    <a:pt x="275113" y="49326"/>
                  </a:lnTo>
                  <a:lnTo>
                    <a:pt x="231713" y="34598"/>
                  </a:lnTo>
                  <a:lnTo>
                    <a:pt x="187222" y="22362"/>
                  </a:lnTo>
                  <a:lnTo>
                    <a:pt x="141723" y="12702"/>
                  </a:lnTo>
                  <a:lnTo>
                    <a:pt x="95298" y="5700"/>
                  </a:lnTo>
                  <a:lnTo>
                    <a:pt x="48029" y="1438"/>
                  </a:lnTo>
                  <a:lnTo>
                    <a:pt x="0" y="0"/>
                  </a:lnTo>
                  <a:close/>
                </a:path>
              </a:pathLst>
            </a:custGeom>
            <a:solidFill>
              <a:srgbClr val="4472C4"/>
            </a:solidFill>
          </p:spPr>
          <p:txBody>
            <a:bodyPr wrap="square" lIns="0" tIns="0" rIns="0" bIns="0" rtlCol="0"/>
            <a:lstStyle/>
            <a:p>
              <a:endParaRPr/>
            </a:p>
          </p:txBody>
        </p:sp>
        <p:sp>
          <p:nvSpPr>
            <p:cNvPr id="22" name="object 22"/>
            <p:cNvSpPr/>
            <p:nvPr/>
          </p:nvSpPr>
          <p:spPr>
            <a:xfrm>
              <a:off x="3182974" y="3900639"/>
              <a:ext cx="749935" cy="638175"/>
            </a:xfrm>
            <a:custGeom>
              <a:avLst/>
              <a:gdLst/>
              <a:ahLst/>
              <a:cxnLst/>
              <a:rect l="l" t="t" r="r" b="b"/>
              <a:pathLst>
                <a:path w="749935" h="638175">
                  <a:moveTo>
                    <a:pt x="0" y="0"/>
                  </a:moveTo>
                  <a:lnTo>
                    <a:pt x="463434" y="637865"/>
                  </a:lnTo>
                  <a:lnTo>
                    <a:pt x="502797" y="607320"/>
                  </a:lnTo>
                  <a:lnTo>
                    <a:pt x="540008" y="574486"/>
                  </a:lnTo>
                  <a:lnTo>
                    <a:pt x="574980" y="539481"/>
                  </a:lnTo>
                  <a:lnTo>
                    <a:pt x="607627" y="502425"/>
                  </a:lnTo>
                  <a:lnTo>
                    <a:pt x="637863" y="463436"/>
                  </a:lnTo>
                  <a:lnTo>
                    <a:pt x="665601" y="422631"/>
                  </a:lnTo>
                  <a:lnTo>
                    <a:pt x="690755" y="380131"/>
                  </a:lnTo>
                  <a:lnTo>
                    <a:pt x="713239" y="336054"/>
                  </a:lnTo>
                  <a:lnTo>
                    <a:pt x="732967" y="290518"/>
                  </a:lnTo>
                  <a:lnTo>
                    <a:pt x="749853" y="243643"/>
                  </a:lnTo>
                  <a:lnTo>
                    <a:pt x="0" y="0"/>
                  </a:lnTo>
                  <a:close/>
                </a:path>
              </a:pathLst>
            </a:custGeom>
            <a:solidFill>
              <a:srgbClr val="ED7D31"/>
            </a:solidFill>
          </p:spPr>
          <p:txBody>
            <a:bodyPr wrap="square" lIns="0" tIns="0" rIns="0" bIns="0" rtlCol="0"/>
            <a:lstStyle/>
            <a:p>
              <a:endParaRPr/>
            </a:p>
          </p:txBody>
        </p:sp>
        <p:sp>
          <p:nvSpPr>
            <p:cNvPr id="23" name="object 23"/>
            <p:cNvSpPr/>
            <p:nvPr/>
          </p:nvSpPr>
          <p:spPr>
            <a:xfrm>
              <a:off x="3182973" y="3900640"/>
              <a:ext cx="749935" cy="638175"/>
            </a:xfrm>
            <a:custGeom>
              <a:avLst/>
              <a:gdLst/>
              <a:ahLst/>
              <a:cxnLst/>
              <a:rect l="l" t="t" r="r" b="b"/>
              <a:pathLst>
                <a:path w="749935" h="638175">
                  <a:moveTo>
                    <a:pt x="749854" y="243643"/>
                  </a:moveTo>
                  <a:lnTo>
                    <a:pt x="732968" y="290518"/>
                  </a:lnTo>
                  <a:lnTo>
                    <a:pt x="713240" y="336054"/>
                  </a:lnTo>
                  <a:lnTo>
                    <a:pt x="690756" y="380132"/>
                  </a:lnTo>
                  <a:lnTo>
                    <a:pt x="665602" y="422632"/>
                  </a:lnTo>
                  <a:lnTo>
                    <a:pt x="637864" y="463436"/>
                  </a:lnTo>
                  <a:lnTo>
                    <a:pt x="607628" y="502425"/>
                  </a:lnTo>
                  <a:lnTo>
                    <a:pt x="574981" y="539482"/>
                  </a:lnTo>
                  <a:lnTo>
                    <a:pt x="540009" y="574486"/>
                  </a:lnTo>
                  <a:lnTo>
                    <a:pt x="502798" y="607320"/>
                  </a:lnTo>
                  <a:lnTo>
                    <a:pt x="463435" y="637865"/>
                  </a:lnTo>
                  <a:lnTo>
                    <a:pt x="0" y="0"/>
                  </a:lnTo>
                  <a:lnTo>
                    <a:pt x="749854" y="243643"/>
                  </a:lnTo>
                  <a:close/>
                </a:path>
              </a:pathLst>
            </a:custGeom>
            <a:ln w="19050">
              <a:solidFill>
                <a:srgbClr val="FFFFFF"/>
              </a:solidFill>
            </a:ln>
          </p:spPr>
          <p:txBody>
            <a:bodyPr wrap="square" lIns="0" tIns="0" rIns="0" bIns="0" rtlCol="0"/>
            <a:lstStyle/>
            <a:p>
              <a:endParaRPr/>
            </a:p>
          </p:txBody>
        </p:sp>
        <p:sp>
          <p:nvSpPr>
            <p:cNvPr id="24" name="object 24"/>
            <p:cNvSpPr/>
            <p:nvPr/>
          </p:nvSpPr>
          <p:spPr>
            <a:xfrm>
              <a:off x="2394530" y="3900639"/>
              <a:ext cx="1252220" cy="788670"/>
            </a:xfrm>
            <a:custGeom>
              <a:avLst/>
              <a:gdLst/>
              <a:ahLst/>
              <a:cxnLst/>
              <a:rect l="l" t="t" r="r" b="b"/>
              <a:pathLst>
                <a:path w="1252220" h="788670">
                  <a:moveTo>
                    <a:pt x="788443" y="0"/>
                  </a:moveTo>
                  <a:lnTo>
                    <a:pt x="0" y="1"/>
                  </a:lnTo>
                  <a:lnTo>
                    <a:pt x="1573" y="49800"/>
                  </a:lnTo>
                  <a:lnTo>
                    <a:pt x="6264" y="99203"/>
                  </a:lnTo>
                  <a:lnTo>
                    <a:pt x="14028" y="148071"/>
                  </a:lnTo>
                  <a:lnTo>
                    <a:pt x="24817" y="196264"/>
                  </a:lnTo>
                  <a:lnTo>
                    <a:pt x="38589" y="243642"/>
                  </a:lnTo>
                  <a:lnTo>
                    <a:pt x="55296" y="290067"/>
                  </a:lnTo>
                  <a:lnTo>
                    <a:pt x="74894" y="335398"/>
                  </a:lnTo>
                  <a:lnTo>
                    <a:pt x="97337" y="379496"/>
                  </a:lnTo>
                  <a:lnTo>
                    <a:pt x="122580" y="422222"/>
                  </a:lnTo>
                  <a:lnTo>
                    <a:pt x="150578" y="463435"/>
                  </a:lnTo>
                  <a:lnTo>
                    <a:pt x="179974" y="501446"/>
                  </a:lnTo>
                  <a:lnTo>
                    <a:pt x="211205" y="537183"/>
                  </a:lnTo>
                  <a:lnTo>
                    <a:pt x="244158" y="570626"/>
                  </a:lnTo>
                  <a:lnTo>
                    <a:pt x="278717" y="601757"/>
                  </a:lnTo>
                  <a:lnTo>
                    <a:pt x="314767" y="630559"/>
                  </a:lnTo>
                  <a:lnTo>
                    <a:pt x="352192" y="657013"/>
                  </a:lnTo>
                  <a:lnTo>
                    <a:pt x="390878" y="681101"/>
                  </a:lnTo>
                  <a:lnTo>
                    <a:pt x="430709" y="702804"/>
                  </a:lnTo>
                  <a:lnTo>
                    <a:pt x="471570" y="722105"/>
                  </a:lnTo>
                  <a:lnTo>
                    <a:pt x="513346" y="738985"/>
                  </a:lnTo>
                  <a:lnTo>
                    <a:pt x="555921" y="753426"/>
                  </a:lnTo>
                  <a:lnTo>
                    <a:pt x="599181" y="765409"/>
                  </a:lnTo>
                  <a:lnTo>
                    <a:pt x="643011" y="774917"/>
                  </a:lnTo>
                  <a:lnTo>
                    <a:pt x="687294" y="781931"/>
                  </a:lnTo>
                  <a:lnTo>
                    <a:pt x="731916" y="786432"/>
                  </a:lnTo>
                  <a:lnTo>
                    <a:pt x="776762" y="788404"/>
                  </a:lnTo>
                  <a:lnTo>
                    <a:pt x="821716" y="787826"/>
                  </a:lnTo>
                  <a:lnTo>
                    <a:pt x="866663" y="784682"/>
                  </a:lnTo>
                  <a:lnTo>
                    <a:pt x="911488" y="778953"/>
                  </a:lnTo>
                  <a:lnTo>
                    <a:pt x="956077" y="770620"/>
                  </a:lnTo>
                  <a:lnTo>
                    <a:pt x="1000313" y="759666"/>
                  </a:lnTo>
                  <a:lnTo>
                    <a:pt x="1044081" y="746072"/>
                  </a:lnTo>
                  <a:lnTo>
                    <a:pt x="1087267" y="729819"/>
                  </a:lnTo>
                  <a:lnTo>
                    <a:pt x="1129754" y="710891"/>
                  </a:lnTo>
                  <a:lnTo>
                    <a:pt x="1171429" y="689268"/>
                  </a:lnTo>
                  <a:lnTo>
                    <a:pt x="1212175" y="664932"/>
                  </a:lnTo>
                  <a:lnTo>
                    <a:pt x="1251878" y="637865"/>
                  </a:lnTo>
                  <a:lnTo>
                    <a:pt x="788443" y="0"/>
                  </a:lnTo>
                  <a:close/>
                </a:path>
              </a:pathLst>
            </a:custGeom>
            <a:solidFill>
              <a:srgbClr val="A5A5A5"/>
            </a:solidFill>
          </p:spPr>
          <p:txBody>
            <a:bodyPr wrap="square" lIns="0" tIns="0" rIns="0" bIns="0" rtlCol="0"/>
            <a:lstStyle/>
            <a:p>
              <a:endParaRPr/>
            </a:p>
          </p:txBody>
        </p:sp>
        <p:sp>
          <p:nvSpPr>
            <p:cNvPr id="25" name="object 25"/>
            <p:cNvSpPr/>
            <p:nvPr/>
          </p:nvSpPr>
          <p:spPr>
            <a:xfrm>
              <a:off x="2394529" y="3900640"/>
              <a:ext cx="1252220" cy="788670"/>
            </a:xfrm>
            <a:custGeom>
              <a:avLst/>
              <a:gdLst/>
              <a:ahLst/>
              <a:cxnLst/>
              <a:rect l="l" t="t" r="r" b="b"/>
              <a:pathLst>
                <a:path w="1252220" h="788670">
                  <a:moveTo>
                    <a:pt x="1251877" y="637865"/>
                  </a:moveTo>
                  <a:lnTo>
                    <a:pt x="1212175" y="664932"/>
                  </a:lnTo>
                  <a:lnTo>
                    <a:pt x="1171428" y="689268"/>
                  </a:lnTo>
                  <a:lnTo>
                    <a:pt x="1129754" y="710891"/>
                  </a:lnTo>
                  <a:lnTo>
                    <a:pt x="1087266" y="729819"/>
                  </a:lnTo>
                  <a:lnTo>
                    <a:pt x="1044081" y="746071"/>
                  </a:lnTo>
                  <a:lnTo>
                    <a:pt x="1000312" y="759666"/>
                  </a:lnTo>
                  <a:lnTo>
                    <a:pt x="956077" y="770620"/>
                  </a:lnTo>
                  <a:lnTo>
                    <a:pt x="911488" y="778952"/>
                  </a:lnTo>
                  <a:lnTo>
                    <a:pt x="866663" y="784682"/>
                  </a:lnTo>
                  <a:lnTo>
                    <a:pt x="821716" y="787826"/>
                  </a:lnTo>
                  <a:lnTo>
                    <a:pt x="776762" y="788403"/>
                  </a:lnTo>
                  <a:lnTo>
                    <a:pt x="731916" y="786432"/>
                  </a:lnTo>
                  <a:lnTo>
                    <a:pt x="687294" y="781930"/>
                  </a:lnTo>
                  <a:lnTo>
                    <a:pt x="643011" y="774916"/>
                  </a:lnTo>
                  <a:lnTo>
                    <a:pt x="599182" y="765409"/>
                  </a:lnTo>
                  <a:lnTo>
                    <a:pt x="555922" y="753425"/>
                  </a:lnTo>
                  <a:lnTo>
                    <a:pt x="513346" y="738985"/>
                  </a:lnTo>
                  <a:lnTo>
                    <a:pt x="471570" y="722105"/>
                  </a:lnTo>
                  <a:lnTo>
                    <a:pt x="430709" y="702804"/>
                  </a:lnTo>
                  <a:lnTo>
                    <a:pt x="390878" y="681101"/>
                  </a:lnTo>
                  <a:lnTo>
                    <a:pt x="352193" y="657013"/>
                  </a:lnTo>
                  <a:lnTo>
                    <a:pt x="314767" y="630559"/>
                  </a:lnTo>
                  <a:lnTo>
                    <a:pt x="278718" y="601757"/>
                  </a:lnTo>
                  <a:lnTo>
                    <a:pt x="244159" y="570626"/>
                  </a:lnTo>
                  <a:lnTo>
                    <a:pt x="211206" y="537183"/>
                  </a:lnTo>
                  <a:lnTo>
                    <a:pt x="179974" y="501447"/>
                  </a:lnTo>
                  <a:lnTo>
                    <a:pt x="150579" y="463436"/>
                  </a:lnTo>
                  <a:lnTo>
                    <a:pt x="122581" y="422222"/>
                  </a:lnTo>
                  <a:lnTo>
                    <a:pt x="97337" y="379496"/>
                  </a:lnTo>
                  <a:lnTo>
                    <a:pt x="74894" y="335398"/>
                  </a:lnTo>
                  <a:lnTo>
                    <a:pt x="55296" y="290067"/>
                  </a:lnTo>
                  <a:lnTo>
                    <a:pt x="38589" y="243642"/>
                  </a:lnTo>
                  <a:lnTo>
                    <a:pt x="24817" y="196264"/>
                  </a:lnTo>
                  <a:lnTo>
                    <a:pt x="14028" y="148071"/>
                  </a:lnTo>
                  <a:lnTo>
                    <a:pt x="6264" y="99203"/>
                  </a:lnTo>
                  <a:lnTo>
                    <a:pt x="1573" y="49800"/>
                  </a:lnTo>
                  <a:lnTo>
                    <a:pt x="0" y="0"/>
                  </a:lnTo>
                  <a:lnTo>
                    <a:pt x="788443" y="0"/>
                  </a:lnTo>
                  <a:lnTo>
                    <a:pt x="1251877" y="637865"/>
                  </a:lnTo>
                  <a:close/>
                </a:path>
              </a:pathLst>
            </a:custGeom>
            <a:ln w="19050">
              <a:solidFill>
                <a:srgbClr val="FFFFFF"/>
              </a:solidFill>
            </a:ln>
          </p:spPr>
          <p:txBody>
            <a:bodyPr wrap="square" lIns="0" tIns="0" rIns="0" bIns="0" rtlCol="0"/>
            <a:lstStyle/>
            <a:p>
              <a:endParaRPr/>
            </a:p>
          </p:txBody>
        </p:sp>
        <p:sp>
          <p:nvSpPr>
            <p:cNvPr id="26" name="object 26"/>
            <p:cNvSpPr/>
            <p:nvPr/>
          </p:nvSpPr>
          <p:spPr>
            <a:xfrm>
              <a:off x="2394530" y="3150786"/>
              <a:ext cx="788670" cy="749935"/>
            </a:xfrm>
            <a:custGeom>
              <a:avLst/>
              <a:gdLst/>
              <a:ahLst/>
              <a:cxnLst/>
              <a:rect l="l" t="t" r="r" b="b"/>
              <a:pathLst>
                <a:path w="788669" h="749935">
                  <a:moveTo>
                    <a:pt x="544800" y="0"/>
                  </a:moveTo>
                  <a:lnTo>
                    <a:pt x="499118" y="16403"/>
                  </a:lnTo>
                  <a:lnTo>
                    <a:pt x="454938" y="35386"/>
                  </a:lnTo>
                  <a:lnTo>
                    <a:pt x="412335" y="56847"/>
                  </a:lnTo>
                  <a:lnTo>
                    <a:pt x="371382" y="80682"/>
                  </a:lnTo>
                  <a:lnTo>
                    <a:pt x="332155" y="106790"/>
                  </a:lnTo>
                  <a:lnTo>
                    <a:pt x="294728" y="135068"/>
                  </a:lnTo>
                  <a:lnTo>
                    <a:pt x="259175" y="165413"/>
                  </a:lnTo>
                  <a:lnTo>
                    <a:pt x="225572" y="197722"/>
                  </a:lnTo>
                  <a:lnTo>
                    <a:pt x="193992" y="231894"/>
                  </a:lnTo>
                  <a:lnTo>
                    <a:pt x="164510" y="267825"/>
                  </a:lnTo>
                  <a:lnTo>
                    <a:pt x="137201" y="305413"/>
                  </a:lnTo>
                  <a:lnTo>
                    <a:pt x="112138" y="344555"/>
                  </a:lnTo>
                  <a:lnTo>
                    <a:pt x="89398" y="385149"/>
                  </a:lnTo>
                  <a:lnTo>
                    <a:pt x="69054" y="427092"/>
                  </a:lnTo>
                  <a:lnTo>
                    <a:pt x="51181" y="470282"/>
                  </a:lnTo>
                  <a:lnTo>
                    <a:pt x="35852" y="514615"/>
                  </a:lnTo>
                  <a:lnTo>
                    <a:pt x="23144" y="559990"/>
                  </a:lnTo>
                  <a:lnTo>
                    <a:pt x="13130" y="606304"/>
                  </a:lnTo>
                  <a:lnTo>
                    <a:pt x="5885" y="653454"/>
                  </a:lnTo>
                  <a:lnTo>
                    <a:pt x="1483" y="701338"/>
                  </a:lnTo>
                  <a:lnTo>
                    <a:pt x="0" y="749853"/>
                  </a:lnTo>
                  <a:lnTo>
                    <a:pt x="788443" y="749853"/>
                  </a:lnTo>
                  <a:lnTo>
                    <a:pt x="544800" y="0"/>
                  </a:lnTo>
                  <a:close/>
                </a:path>
              </a:pathLst>
            </a:custGeom>
            <a:solidFill>
              <a:srgbClr val="FFC000"/>
            </a:solidFill>
          </p:spPr>
          <p:txBody>
            <a:bodyPr wrap="square" lIns="0" tIns="0" rIns="0" bIns="0" rtlCol="0"/>
            <a:lstStyle/>
            <a:p>
              <a:endParaRPr/>
            </a:p>
          </p:txBody>
        </p:sp>
        <p:sp>
          <p:nvSpPr>
            <p:cNvPr id="27" name="object 27"/>
            <p:cNvSpPr/>
            <p:nvPr/>
          </p:nvSpPr>
          <p:spPr>
            <a:xfrm>
              <a:off x="2394530" y="3150786"/>
              <a:ext cx="788670" cy="749935"/>
            </a:xfrm>
            <a:custGeom>
              <a:avLst/>
              <a:gdLst/>
              <a:ahLst/>
              <a:cxnLst/>
              <a:rect l="l" t="t" r="r" b="b"/>
              <a:pathLst>
                <a:path w="788669" h="749935">
                  <a:moveTo>
                    <a:pt x="0" y="749853"/>
                  </a:moveTo>
                  <a:lnTo>
                    <a:pt x="1483" y="701338"/>
                  </a:lnTo>
                  <a:lnTo>
                    <a:pt x="5885" y="653455"/>
                  </a:lnTo>
                  <a:lnTo>
                    <a:pt x="13130" y="606304"/>
                  </a:lnTo>
                  <a:lnTo>
                    <a:pt x="23144" y="559990"/>
                  </a:lnTo>
                  <a:lnTo>
                    <a:pt x="35852" y="514615"/>
                  </a:lnTo>
                  <a:lnTo>
                    <a:pt x="51180" y="470282"/>
                  </a:lnTo>
                  <a:lnTo>
                    <a:pt x="69054" y="427092"/>
                  </a:lnTo>
                  <a:lnTo>
                    <a:pt x="89398" y="385149"/>
                  </a:lnTo>
                  <a:lnTo>
                    <a:pt x="112138" y="344555"/>
                  </a:lnTo>
                  <a:lnTo>
                    <a:pt x="137200" y="305413"/>
                  </a:lnTo>
                  <a:lnTo>
                    <a:pt x="164510" y="267825"/>
                  </a:lnTo>
                  <a:lnTo>
                    <a:pt x="193991" y="231894"/>
                  </a:lnTo>
                  <a:lnTo>
                    <a:pt x="225571" y="197722"/>
                  </a:lnTo>
                  <a:lnTo>
                    <a:pt x="259175" y="165413"/>
                  </a:lnTo>
                  <a:lnTo>
                    <a:pt x="294728" y="135068"/>
                  </a:lnTo>
                  <a:lnTo>
                    <a:pt x="332155" y="106790"/>
                  </a:lnTo>
                  <a:lnTo>
                    <a:pt x="371382" y="80682"/>
                  </a:lnTo>
                  <a:lnTo>
                    <a:pt x="412335" y="56847"/>
                  </a:lnTo>
                  <a:lnTo>
                    <a:pt x="454938" y="35386"/>
                  </a:lnTo>
                  <a:lnTo>
                    <a:pt x="499118" y="16403"/>
                  </a:lnTo>
                  <a:lnTo>
                    <a:pt x="544800" y="0"/>
                  </a:lnTo>
                  <a:lnTo>
                    <a:pt x="788443" y="749853"/>
                  </a:lnTo>
                  <a:lnTo>
                    <a:pt x="0" y="749853"/>
                  </a:lnTo>
                  <a:close/>
                </a:path>
              </a:pathLst>
            </a:custGeom>
            <a:ln w="19050">
              <a:solidFill>
                <a:srgbClr val="FFFFFF"/>
              </a:solidFill>
            </a:ln>
          </p:spPr>
          <p:txBody>
            <a:bodyPr wrap="square" lIns="0" tIns="0" rIns="0" bIns="0" rtlCol="0"/>
            <a:lstStyle/>
            <a:p>
              <a:endParaRPr/>
            </a:p>
          </p:txBody>
        </p:sp>
        <p:sp>
          <p:nvSpPr>
            <p:cNvPr id="28" name="object 28"/>
            <p:cNvSpPr/>
            <p:nvPr/>
          </p:nvSpPr>
          <p:spPr>
            <a:xfrm>
              <a:off x="2939331" y="3112197"/>
              <a:ext cx="243840" cy="788670"/>
            </a:xfrm>
            <a:custGeom>
              <a:avLst/>
              <a:gdLst/>
              <a:ahLst/>
              <a:cxnLst/>
              <a:rect l="l" t="t" r="r" b="b"/>
              <a:pathLst>
                <a:path w="243839" h="788670">
                  <a:moveTo>
                    <a:pt x="243641" y="0"/>
                  </a:moveTo>
                  <a:lnTo>
                    <a:pt x="194086" y="1558"/>
                  </a:lnTo>
                  <a:lnTo>
                    <a:pt x="144799" y="6220"/>
                  </a:lnTo>
                  <a:lnTo>
                    <a:pt x="95926" y="13960"/>
                  </a:lnTo>
                  <a:lnTo>
                    <a:pt x="47611" y="24758"/>
                  </a:lnTo>
                  <a:lnTo>
                    <a:pt x="0" y="38588"/>
                  </a:lnTo>
                  <a:lnTo>
                    <a:pt x="243643" y="788442"/>
                  </a:lnTo>
                  <a:lnTo>
                    <a:pt x="243641" y="0"/>
                  </a:lnTo>
                  <a:close/>
                </a:path>
              </a:pathLst>
            </a:custGeom>
            <a:solidFill>
              <a:srgbClr val="5B9BD5"/>
            </a:solidFill>
          </p:spPr>
          <p:txBody>
            <a:bodyPr wrap="square" lIns="0" tIns="0" rIns="0" bIns="0" rtlCol="0"/>
            <a:lstStyle/>
            <a:p>
              <a:endParaRPr/>
            </a:p>
          </p:txBody>
        </p:sp>
        <p:sp>
          <p:nvSpPr>
            <p:cNvPr id="29" name="object 29"/>
            <p:cNvSpPr/>
            <p:nvPr/>
          </p:nvSpPr>
          <p:spPr>
            <a:xfrm>
              <a:off x="2939330" y="3112197"/>
              <a:ext cx="243840" cy="788670"/>
            </a:xfrm>
            <a:custGeom>
              <a:avLst/>
              <a:gdLst/>
              <a:ahLst/>
              <a:cxnLst/>
              <a:rect l="l" t="t" r="r" b="b"/>
              <a:pathLst>
                <a:path w="243839" h="788670">
                  <a:moveTo>
                    <a:pt x="0" y="38589"/>
                  </a:moveTo>
                  <a:lnTo>
                    <a:pt x="47611" y="24758"/>
                  </a:lnTo>
                  <a:lnTo>
                    <a:pt x="95926" y="13960"/>
                  </a:lnTo>
                  <a:lnTo>
                    <a:pt x="144800" y="6220"/>
                  </a:lnTo>
                  <a:lnTo>
                    <a:pt x="194086" y="1558"/>
                  </a:lnTo>
                  <a:lnTo>
                    <a:pt x="243642" y="0"/>
                  </a:lnTo>
                  <a:lnTo>
                    <a:pt x="243643" y="788442"/>
                  </a:lnTo>
                  <a:lnTo>
                    <a:pt x="0" y="38589"/>
                  </a:lnTo>
                  <a:close/>
                </a:path>
              </a:pathLst>
            </a:custGeom>
            <a:ln w="19050">
              <a:solidFill>
                <a:srgbClr val="FFFFFF"/>
              </a:solidFill>
            </a:ln>
          </p:spPr>
          <p:txBody>
            <a:bodyPr wrap="square" lIns="0" tIns="0" rIns="0" bIns="0" rtlCol="0"/>
            <a:lstStyle/>
            <a:p>
              <a:endParaRPr/>
            </a:p>
          </p:txBody>
        </p:sp>
      </p:grpSp>
      <p:sp>
        <p:nvSpPr>
          <p:cNvPr id="30" name="object 30"/>
          <p:cNvSpPr txBox="1"/>
          <p:nvPr/>
        </p:nvSpPr>
        <p:spPr>
          <a:xfrm>
            <a:off x="3570324" y="3457447"/>
            <a:ext cx="2235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30%</a:t>
            </a:r>
            <a:endParaRPr sz="900">
              <a:latin typeface="Calibri"/>
              <a:cs typeface="Calibri"/>
            </a:endParaRPr>
          </a:p>
        </p:txBody>
      </p:sp>
      <p:sp>
        <p:nvSpPr>
          <p:cNvPr id="31" name="object 31"/>
          <p:cNvSpPr txBox="1"/>
          <p:nvPr/>
        </p:nvSpPr>
        <p:spPr>
          <a:xfrm>
            <a:off x="3579849" y="4173728"/>
            <a:ext cx="2235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10%</a:t>
            </a:r>
            <a:endParaRPr sz="900">
              <a:latin typeface="Calibri"/>
              <a:cs typeface="Calibri"/>
            </a:endParaRPr>
          </a:p>
        </p:txBody>
      </p:sp>
      <p:sp>
        <p:nvSpPr>
          <p:cNvPr id="32" name="object 32"/>
          <p:cNvSpPr txBox="1"/>
          <p:nvPr/>
        </p:nvSpPr>
        <p:spPr>
          <a:xfrm>
            <a:off x="2741649" y="4335271"/>
            <a:ext cx="2235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35%</a:t>
            </a:r>
            <a:endParaRPr sz="900">
              <a:latin typeface="Calibri"/>
              <a:cs typeface="Calibri"/>
            </a:endParaRPr>
          </a:p>
        </p:txBody>
      </p:sp>
      <p:sp>
        <p:nvSpPr>
          <p:cNvPr id="33" name="object 33"/>
          <p:cNvSpPr txBox="1"/>
          <p:nvPr/>
        </p:nvSpPr>
        <p:spPr>
          <a:xfrm>
            <a:off x="2551149" y="3487928"/>
            <a:ext cx="2235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20%</a:t>
            </a:r>
            <a:endParaRPr sz="900">
              <a:latin typeface="Calibri"/>
              <a:cs typeface="Calibri"/>
            </a:endParaRPr>
          </a:p>
        </p:txBody>
      </p:sp>
      <p:sp>
        <p:nvSpPr>
          <p:cNvPr id="34" name="object 34"/>
          <p:cNvSpPr txBox="1"/>
          <p:nvPr/>
        </p:nvSpPr>
        <p:spPr>
          <a:xfrm>
            <a:off x="2998824" y="3170935"/>
            <a:ext cx="16510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5%</a:t>
            </a:r>
            <a:endParaRPr sz="900">
              <a:latin typeface="Calibri"/>
              <a:cs typeface="Calibri"/>
            </a:endParaRPr>
          </a:p>
        </p:txBody>
      </p:sp>
      <p:sp>
        <p:nvSpPr>
          <p:cNvPr id="35" name="object 35"/>
          <p:cNvSpPr txBox="1"/>
          <p:nvPr/>
        </p:nvSpPr>
        <p:spPr>
          <a:xfrm>
            <a:off x="2782637" y="2577084"/>
            <a:ext cx="80073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Calibri"/>
                <a:cs typeface="Calibri"/>
              </a:rPr>
              <a:t>2025-2029</a:t>
            </a:r>
            <a:endParaRPr sz="1400">
              <a:latin typeface="Calibri"/>
              <a:cs typeface="Calibri"/>
            </a:endParaRPr>
          </a:p>
        </p:txBody>
      </p:sp>
      <p:sp>
        <p:nvSpPr>
          <p:cNvPr id="36" name="object 36"/>
          <p:cNvSpPr/>
          <p:nvPr/>
        </p:nvSpPr>
        <p:spPr>
          <a:xfrm>
            <a:off x="1787122" y="5037123"/>
            <a:ext cx="62865" cy="62865"/>
          </a:xfrm>
          <a:custGeom>
            <a:avLst/>
            <a:gdLst/>
            <a:ahLst/>
            <a:cxnLst/>
            <a:rect l="l" t="t" r="r" b="b"/>
            <a:pathLst>
              <a:path w="62864" h="62864">
                <a:moveTo>
                  <a:pt x="62750" y="0"/>
                </a:moveTo>
                <a:lnTo>
                  <a:pt x="0" y="0"/>
                </a:lnTo>
                <a:lnTo>
                  <a:pt x="0" y="62751"/>
                </a:lnTo>
                <a:lnTo>
                  <a:pt x="62750" y="62751"/>
                </a:lnTo>
                <a:lnTo>
                  <a:pt x="62750" y="0"/>
                </a:lnTo>
                <a:close/>
              </a:path>
            </a:pathLst>
          </a:custGeom>
          <a:solidFill>
            <a:srgbClr val="4472C4"/>
          </a:solidFill>
        </p:spPr>
        <p:txBody>
          <a:bodyPr wrap="square" lIns="0" tIns="0" rIns="0" bIns="0" rtlCol="0"/>
          <a:lstStyle/>
          <a:p>
            <a:endParaRPr/>
          </a:p>
        </p:txBody>
      </p:sp>
      <p:sp>
        <p:nvSpPr>
          <p:cNvPr id="37" name="object 37"/>
          <p:cNvSpPr/>
          <p:nvPr/>
        </p:nvSpPr>
        <p:spPr>
          <a:xfrm>
            <a:off x="2277746" y="5037123"/>
            <a:ext cx="62865" cy="62865"/>
          </a:xfrm>
          <a:custGeom>
            <a:avLst/>
            <a:gdLst/>
            <a:ahLst/>
            <a:cxnLst/>
            <a:rect l="l" t="t" r="r" b="b"/>
            <a:pathLst>
              <a:path w="62864" h="62864">
                <a:moveTo>
                  <a:pt x="62750" y="0"/>
                </a:moveTo>
                <a:lnTo>
                  <a:pt x="0" y="0"/>
                </a:lnTo>
                <a:lnTo>
                  <a:pt x="0" y="62751"/>
                </a:lnTo>
                <a:lnTo>
                  <a:pt x="62750" y="62751"/>
                </a:lnTo>
                <a:lnTo>
                  <a:pt x="62750" y="0"/>
                </a:lnTo>
                <a:close/>
              </a:path>
            </a:pathLst>
          </a:custGeom>
          <a:solidFill>
            <a:srgbClr val="ED7D31"/>
          </a:solidFill>
        </p:spPr>
        <p:txBody>
          <a:bodyPr wrap="square" lIns="0" tIns="0" rIns="0" bIns="0" rtlCol="0"/>
          <a:lstStyle/>
          <a:p>
            <a:endParaRPr/>
          </a:p>
        </p:txBody>
      </p:sp>
      <p:sp>
        <p:nvSpPr>
          <p:cNvPr id="38" name="object 38"/>
          <p:cNvSpPr/>
          <p:nvPr/>
        </p:nvSpPr>
        <p:spPr>
          <a:xfrm>
            <a:off x="2794849" y="5037123"/>
            <a:ext cx="62865" cy="62865"/>
          </a:xfrm>
          <a:custGeom>
            <a:avLst/>
            <a:gdLst/>
            <a:ahLst/>
            <a:cxnLst/>
            <a:rect l="l" t="t" r="r" b="b"/>
            <a:pathLst>
              <a:path w="62864" h="62864">
                <a:moveTo>
                  <a:pt x="62751" y="0"/>
                </a:moveTo>
                <a:lnTo>
                  <a:pt x="0" y="0"/>
                </a:lnTo>
                <a:lnTo>
                  <a:pt x="0" y="62751"/>
                </a:lnTo>
                <a:lnTo>
                  <a:pt x="62751" y="62751"/>
                </a:lnTo>
                <a:lnTo>
                  <a:pt x="62751" y="0"/>
                </a:lnTo>
                <a:close/>
              </a:path>
            </a:pathLst>
          </a:custGeom>
          <a:solidFill>
            <a:srgbClr val="A5A5A5"/>
          </a:solidFill>
        </p:spPr>
        <p:txBody>
          <a:bodyPr wrap="square" lIns="0" tIns="0" rIns="0" bIns="0" rtlCol="0"/>
          <a:lstStyle/>
          <a:p>
            <a:endParaRPr/>
          </a:p>
        </p:txBody>
      </p:sp>
      <p:sp>
        <p:nvSpPr>
          <p:cNvPr id="39" name="object 39"/>
          <p:cNvSpPr/>
          <p:nvPr/>
        </p:nvSpPr>
        <p:spPr>
          <a:xfrm>
            <a:off x="3344848" y="5037123"/>
            <a:ext cx="62865" cy="62865"/>
          </a:xfrm>
          <a:custGeom>
            <a:avLst/>
            <a:gdLst/>
            <a:ahLst/>
            <a:cxnLst/>
            <a:rect l="l" t="t" r="r" b="b"/>
            <a:pathLst>
              <a:path w="62864" h="62864">
                <a:moveTo>
                  <a:pt x="62750" y="0"/>
                </a:moveTo>
                <a:lnTo>
                  <a:pt x="0" y="0"/>
                </a:lnTo>
                <a:lnTo>
                  <a:pt x="0" y="62751"/>
                </a:lnTo>
                <a:lnTo>
                  <a:pt x="62750" y="62751"/>
                </a:lnTo>
                <a:lnTo>
                  <a:pt x="62750" y="0"/>
                </a:lnTo>
                <a:close/>
              </a:path>
            </a:pathLst>
          </a:custGeom>
          <a:solidFill>
            <a:srgbClr val="FFC000"/>
          </a:solidFill>
        </p:spPr>
        <p:txBody>
          <a:bodyPr wrap="square" lIns="0" tIns="0" rIns="0" bIns="0" rtlCol="0"/>
          <a:lstStyle/>
          <a:p>
            <a:endParaRPr/>
          </a:p>
        </p:txBody>
      </p:sp>
      <p:sp>
        <p:nvSpPr>
          <p:cNvPr id="40" name="object 40"/>
          <p:cNvSpPr/>
          <p:nvPr/>
        </p:nvSpPr>
        <p:spPr>
          <a:xfrm>
            <a:off x="4219586" y="5037123"/>
            <a:ext cx="62865" cy="62865"/>
          </a:xfrm>
          <a:custGeom>
            <a:avLst/>
            <a:gdLst/>
            <a:ahLst/>
            <a:cxnLst/>
            <a:rect l="l" t="t" r="r" b="b"/>
            <a:pathLst>
              <a:path w="62864" h="62864">
                <a:moveTo>
                  <a:pt x="62751" y="0"/>
                </a:moveTo>
                <a:lnTo>
                  <a:pt x="0" y="0"/>
                </a:lnTo>
                <a:lnTo>
                  <a:pt x="0" y="62751"/>
                </a:lnTo>
                <a:lnTo>
                  <a:pt x="62751" y="62751"/>
                </a:lnTo>
                <a:lnTo>
                  <a:pt x="62751" y="0"/>
                </a:lnTo>
                <a:close/>
              </a:path>
            </a:pathLst>
          </a:custGeom>
          <a:solidFill>
            <a:srgbClr val="5B9BD5"/>
          </a:solidFill>
        </p:spPr>
        <p:txBody>
          <a:bodyPr wrap="square" lIns="0" tIns="0" rIns="0" bIns="0" rtlCol="0"/>
          <a:lstStyle/>
          <a:p>
            <a:endParaRPr/>
          </a:p>
        </p:txBody>
      </p:sp>
      <p:sp>
        <p:nvSpPr>
          <p:cNvPr id="41" name="object 41"/>
          <p:cNvSpPr txBox="1"/>
          <p:nvPr/>
        </p:nvSpPr>
        <p:spPr>
          <a:xfrm>
            <a:off x="1838386" y="4922392"/>
            <a:ext cx="2820670" cy="1390650"/>
          </a:xfrm>
          <a:prstGeom prst="rect">
            <a:avLst/>
          </a:prstGeom>
        </p:spPr>
        <p:txBody>
          <a:bodyPr vert="horz" wrap="square" lIns="0" tIns="68580" rIns="0" bIns="0" rtlCol="0">
            <a:spAutoFit/>
          </a:bodyPr>
          <a:lstStyle/>
          <a:p>
            <a:pPr marL="38100">
              <a:lnSpc>
                <a:spcPct val="100000"/>
              </a:lnSpc>
              <a:spcBef>
                <a:spcPts val="540"/>
              </a:spcBef>
              <a:tabLst>
                <a:tab pos="528320" algn="l"/>
                <a:tab pos="1045210" algn="l"/>
                <a:tab pos="1595755" algn="l"/>
                <a:tab pos="2470150" algn="l"/>
              </a:tabLst>
            </a:pPr>
            <a:r>
              <a:rPr sz="900" spc="-5" dirty="0">
                <a:solidFill>
                  <a:srgbClr val="595959"/>
                </a:solidFill>
                <a:latin typeface="Calibri"/>
                <a:cs typeface="Calibri"/>
              </a:rPr>
              <a:t>Petrol	Diesel	Electric	</a:t>
            </a:r>
            <a:r>
              <a:rPr sz="900" dirty="0">
                <a:solidFill>
                  <a:srgbClr val="595959"/>
                </a:solidFill>
                <a:latin typeface="Calibri"/>
                <a:cs typeface="Calibri"/>
              </a:rPr>
              <a:t>Petrol/Electric	</a:t>
            </a:r>
            <a:r>
              <a:rPr sz="900" spc="-10" dirty="0">
                <a:solidFill>
                  <a:srgbClr val="595959"/>
                </a:solidFill>
                <a:latin typeface="Calibri"/>
                <a:cs typeface="Calibri"/>
              </a:rPr>
              <a:t>Others</a:t>
            </a:r>
            <a:endParaRPr sz="900">
              <a:latin typeface="Calibri"/>
              <a:cs typeface="Calibri"/>
            </a:endParaRPr>
          </a:p>
          <a:p>
            <a:pPr marL="294640" marR="208915" algn="ctr">
              <a:lnSpc>
                <a:spcPct val="100000"/>
              </a:lnSpc>
              <a:spcBef>
                <a:spcPts val="590"/>
              </a:spcBef>
            </a:pPr>
            <a:r>
              <a:rPr sz="1200" spc="-5" dirty="0">
                <a:latin typeface="Calibri"/>
                <a:cs typeface="Calibri"/>
              </a:rPr>
              <a:t>In the period </a:t>
            </a:r>
            <a:r>
              <a:rPr sz="1200" dirty="0">
                <a:latin typeface="Calibri"/>
                <a:cs typeface="Calibri"/>
              </a:rPr>
              <a:t>2025-2029, a </a:t>
            </a:r>
            <a:r>
              <a:rPr sz="1200" spc="5" dirty="0">
                <a:latin typeface="Calibri"/>
                <a:cs typeface="Calibri"/>
              </a:rPr>
              <a:t> </a:t>
            </a:r>
            <a:r>
              <a:rPr sz="1200" spc="-10" dirty="0">
                <a:latin typeface="Calibri"/>
                <a:cs typeface="Calibri"/>
              </a:rPr>
              <a:t>significative</a:t>
            </a:r>
            <a:r>
              <a:rPr sz="1200" dirty="0">
                <a:latin typeface="Calibri"/>
                <a:cs typeface="Calibri"/>
              </a:rPr>
              <a:t> </a:t>
            </a:r>
            <a:r>
              <a:rPr sz="1200" spc="-5" dirty="0">
                <a:latin typeface="Calibri"/>
                <a:cs typeface="Calibri"/>
              </a:rPr>
              <a:t>decrease</a:t>
            </a:r>
            <a:r>
              <a:rPr sz="1200" dirty="0">
                <a:latin typeface="Calibri"/>
                <a:cs typeface="Calibri"/>
              </a:rPr>
              <a:t> of</a:t>
            </a:r>
            <a:r>
              <a:rPr sz="1200" spc="-10" dirty="0">
                <a:latin typeface="Calibri"/>
                <a:cs typeface="Calibri"/>
              </a:rPr>
              <a:t> </a:t>
            </a:r>
            <a:r>
              <a:rPr sz="1200" spc="-5" dirty="0">
                <a:latin typeface="Calibri"/>
                <a:cs typeface="Calibri"/>
              </a:rPr>
              <a:t>fossil</a:t>
            </a:r>
            <a:r>
              <a:rPr sz="1200" dirty="0">
                <a:latin typeface="Calibri"/>
                <a:cs typeface="Calibri"/>
              </a:rPr>
              <a:t> </a:t>
            </a:r>
            <a:r>
              <a:rPr sz="1200" spc="-5" dirty="0">
                <a:latin typeface="Calibri"/>
                <a:cs typeface="Calibri"/>
              </a:rPr>
              <a:t>fuel </a:t>
            </a:r>
            <a:r>
              <a:rPr sz="1200" dirty="0">
                <a:latin typeface="Calibri"/>
                <a:cs typeface="Calibri"/>
              </a:rPr>
              <a:t> </a:t>
            </a:r>
            <a:r>
              <a:rPr sz="1200" spc="-5" dirty="0">
                <a:latin typeface="Calibri"/>
                <a:cs typeface="Calibri"/>
              </a:rPr>
              <a:t>types</a:t>
            </a:r>
            <a:r>
              <a:rPr sz="1200" dirty="0">
                <a:latin typeface="Calibri"/>
                <a:cs typeface="Calibri"/>
              </a:rPr>
              <a:t> </a:t>
            </a:r>
            <a:r>
              <a:rPr sz="1200" spc="-10" dirty="0">
                <a:latin typeface="Calibri"/>
                <a:cs typeface="Calibri"/>
              </a:rPr>
              <a:t>cars</a:t>
            </a:r>
            <a:r>
              <a:rPr sz="1200" dirty="0">
                <a:latin typeface="Calibri"/>
                <a:cs typeface="Calibri"/>
              </a:rPr>
              <a:t> </a:t>
            </a:r>
            <a:r>
              <a:rPr sz="1200" spc="-5" dirty="0">
                <a:latin typeface="Calibri"/>
                <a:cs typeface="Calibri"/>
              </a:rPr>
              <a:t>must </a:t>
            </a:r>
            <a:r>
              <a:rPr sz="1200" spc="-20" dirty="0">
                <a:latin typeface="Calibri"/>
                <a:cs typeface="Calibri"/>
              </a:rPr>
              <a:t>occur,</a:t>
            </a:r>
            <a:r>
              <a:rPr sz="1200" spc="-5" dirty="0">
                <a:latin typeface="Calibri"/>
                <a:cs typeface="Calibri"/>
              </a:rPr>
              <a:t> and</a:t>
            </a:r>
            <a:r>
              <a:rPr sz="1200" spc="-10" dirty="0">
                <a:latin typeface="Calibri"/>
                <a:cs typeface="Calibri"/>
              </a:rPr>
              <a:t> </a:t>
            </a:r>
            <a:r>
              <a:rPr sz="1200" dirty="0">
                <a:latin typeface="Calibri"/>
                <a:cs typeface="Calibri"/>
              </a:rPr>
              <a:t>an </a:t>
            </a:r>
            <a:r>
              <a:rPr sz="1200" spc="5" dirty="0">
                <a:latin typeface="Calibri"/>
                <a:cs typeface="Calibri"/>
              </a:rPr>
              <a:t> </a:t>
            </a:r>
            <a:r>
              <a:rPr sz="1200" spc="-5" dirty="0">
                <a:latin typeface="Calibri"/>
                <a:cs typeface="Calibri"/>
              </a:rPr>
              <a:t>increase in MS </a:t>
            </a:r>
            <a:r>
              <a:rPr sz="1200" dirty="0">
                <a:latin typeface="Calibri"/>
                <a:cs typeface="Calibri"/>
              </a:rPr>
              <a:t>of </a:t>
            </a:r>
            <a:r>
              <a:rPr sz="1200" spc="-15" dirty="0">
                <a:latin typeface="Calibri"/>
                <a:cs typeface="Calibri"/>
              </a:rPr>
              <a:t>zero </a:t>
            </a:r>
            <a:r>
              <a:rPr sz="1200" spc="-5" dirty="0">
                <a:latin typeface="Calibri"/>
                <a:cs typeface="Calibri"/>
              </a:rPr>
              <a:t>carbon </a:t>
            </a:r>
            <a:r>
              <a:rPr sz="1200" spc="-10" dirty="0">
                <a:latin typeface="Calibri"/>
                <a:cs typeface="Calibri"/>
              </a:rPr>
              <a:t>dioxide </a:t>
            </a:r>
            <a:r>
              <a:rPr sz="1200" spc="-260" dirty="0">
                <a:latin typeface="Calibri"/>
                <a:cs typeface="Calibri"/>
              </a:rPr>
              <a:t> </a:t>
            </a:r>
            <a:r>
              <a:rPr sz="1200" dirty="0">
                <a:latin typeface="Calibri"/>
                <a:cs typeface="Calibri"/>
              </a:rPr>
              <a:t>emission </a:t>
            </a:r>
            <a:r>
              <a:rPr sz="1200" spc="-10" dirty="0">
                <a:latin typeface="Calibri"/>
                <a:cs typeface="Calibri"/>
              </a:rPr>
              <a:t>cars </a:t>
            </a:r>
            <a:r>
              <a:rPr sz="1200" dirty="0">
                <a:latin typeface="Calibri"/>
                <a:cs typeface="Calibri"/>
              </a:rPr>
              <a:t>of </a:t>
            </a:r>
            <a:r>
              <a:rPr sz="1200" spc="-10" dirty="0">
                <a:latin typeface="Calibri"/>
                <a:cs typeface="Calibri"/>
              </a:rPr>
              <a:t>more </a:t>
            </a:r>
            <a:r>
              <a:rPr sz="1200" spc="-5" dirty="0">
                <a:latin typeface="Calibri"/>
                <a:cs typeface="Calibri"/>
              </a:rPr>
              <a:t>than </a:t>
            </a:r>
            <a:r>
              <a:rPr sz="1200" dirty="0">
                <a:latin typeface="Calibri"/>
                <a:cs typeface="Calibri"/>
              </a:rPr>
              <a:t>50% </a:t>
            </a:r>
            <a:r>
              <a:rPr sz="1200" spc="-10" dirty="0">
                <a:latin typeface="Calibri"/>
                <a:cs typeface="Calibri"/>
              </a:rPr>
              <a:t>to </a:t>
            </a:r>
            <a:r>
              <a:rPr sz="1200" spc="-5" dirty="0">
                <a:latin typeface="Calibri"/>
                <a:cs typeface="Calibri"/>
              </a:rPr>
              <a:t> reach</a:t>
            </a:r>
            <a:r>
              <a:rPr sz="1200" spc="-10" dirty="0">
                <a:latin typeface="Calibri"/>
                <a:cs typeface="Calibri"/>
              </a:rPr>
              <a:t> </a:t>
            </a:r>
            <a:r>
              <a:rPr sz="1200" dirty="0">
                <a:latin typeface="Calibri"/>
                <a:cs typeface="Calibri"/>
              </a:rPr>
              <a:t>less </a:t>
            </a:r>
            <a:r>
              <a:rPr sz="1200" spc="-5" dirty="0">
                <a:latin typeface="Calibri"/>
                <a:cs typeface="Calibri"/>
              </a:rPr>
              <a:t>than</a:t>
            </a:r>
            <a:r>
              <a:rPr sz="1200" spc="-10" dirty="0">
                <a:latin typeface="Calibri"/>
                <a:cs typeface="Calibri"/>
              </a:rPr>
              <a:t> </a:t>
            </a:r>
            <a:r>
              <a:rPr sz="1200" spc="-5" dirty="0">
                <a:latin typeface="Calibri"/>
                <a:cs typeface="Calibri"/>
              </a:rPr>
              <a:t>81gCO</a:t>
            </a:r>
            <a:r>
              <a:rPr sz="1200" spc="-7" baseline="-13888" dirty="0">
                <a:latin typeface="Calibri"/>
                <a:cs typeface="Calibri"/>
              </a:rPr>
              <a:t>2</a:t>
            </a:r>
            <a:r>
              <a:rPr sz="1200" spc="-5" dirty="0">
                <a:latin typeface="Calibri"/>
                <a:cs typeface="Calibri"/>
              </a:rPr>
              <a:t>/km</a:t>
            </a:r>
            <a:endParaRPr sz="1200">
              <a:latin typeface="Calibri"/>
              <a:cs typeface="Calibri"/>
            </a:endParaRPr>
          </a:p>
        </p:txBody>
      </p:sp>
      <p:grpSp>
        <p:nvGrpSpPr>
          <p:cNvPr id="42" name="object 42"/>
          <p:cNvGrpSpPr/>
          <p:nvPr/>
        </p:nvGrpSpPr>
        <p:grpSpPr>
          <a:xfrm>
            <a:off x="5678215" y="3095951"/>
            <a:ext cx="1596390" cy="1596390"/>
            <a:chOff x="5678215" y="3095951"/>
            <a:chExt cx="1596390" cy="1596390"/>
          </a:xfrm>
        </p:grpSpPr>
        <p:sp>
          <p:nvSpPr>
            <p:cNvPr id="43" name="object 43"/>
            <p:cNvSpPr/>
            <p:nvPr/>
          </p:nvSpPr>
          <p:spPr>
            <a:xfrm>
              <a:off x="6476145" y="3105477"/>
              <a:ext cx="463550" cy="788670"/>
            </a:xfrm>
            <a:custGeom>
              <a:avLst/>
              <a:gdLst/>
              <a:ahLst/>
              <a:cxnLst/>
              <a:rect l="l" t="t" r="r" b="b"/>
              <a:pathLst>
                <a:path w="463550" h="788670">
                  <a:moveTo>
                    <a:pt x="0" y="0"/>
                  </a:moveTo>
                  <a:lnTo>
                    <a:pt x="0" y="788442"/>
                  </a:lnTo>
                  <a:lnTo>
                    <a:pt x="463434" y="150580"/>
                  </a:lnTo>
                  <a:lnTo>
                    <a:pt x="422220" y="122581"/>
                  </a:lnTo>
                  <a:lnTo>
                    <a:pt x="379495" y="97338"/>
                  </a:lnTo>
                  <a:lnTo>
                    <a:pt x="335397" y="74894"/>
                  </a:lnTo>
                  <a:lnTo>
                    <a:pt x="290066" y="55296"/>
                  </a:lnTo>
                  <a:lnTo>
                    <a:pt x="243641" y="38589"/>
                  </a:lnTo>
                  <a:lnTo>
                    <a:pt x="196263" y="24817"/>
                  </a:lnTo>
                  <a:lnTo>
                    <a:pt x="148070" y="14028"/>
                  </a:lnTo>
                  <a:lnTo>
                    <a:pt x="99202" y="6264"/>
                  </a:lnTo>
                  <a:lnTo>
                    <a:pt x="49799" y="1573"/>
                  </a:lnTo>
                  <a:lnTo>
                    <a:pt x="0" y="0"/>
                  </a:lnTo>
                  <a:close/>
                </a:path>
              </a:pathLst>
            </a:custGeom>
            <a:solidFill>
              <a:srgbClr val="4472C4"/>
            </a:solidFill>
          </p:spPr>
          <p:txBody>
            <a:bodyPr wrap="square" lIns="0" tIns="0" rIns="0" bIns="0" rtlCol="0"/>
            <a:lstStyle/>
            <a:p>
              <a:endParaRPr/>
            </a:p>
          </p:txBody>
        </p:sp>
        <p:sp>
          <p:nvSpPr>
            <p:cNvPr id="44" name="object 44"/>
            <p:cNvSpPr/>
            <p:nvPr/>
          </p:nvSpPr>
          <p:spPr>
            <a:xfrm>
              <a:off x="6476145" y="3256056"/>
              <a:ext cx="638175" cy="638175"/>
            </a:xfrm>
            <a:custGeom>
              <a:avLst/>
              <a:gdLst/>
              <a:ahLst/>
              <a:cxnLst/>
              <a:rect l="l" t="t" r="r" b="b"/>
              <a:pathLst>
                <a:path w="638175" h="638175">
                  <a:moveTo>
                    <a:pt x="463434" y="0"/>
                  </a:moveTo>
                  <a:lnTo>
                    <a:pt x="0" y="637863"/>
                  </a:lnTo>
                  <a:lnTo>
                    <a:pt x="637862" y="174428"/>
                  </a:lnTo>
                  <a:lnTo>
                    <a:pt x="607473" y="135253"/>
                  </a:lnTo>
                  <a:lnTo>
                    <a:pt x="574732" y="98119"/>
                  </a:lnTo>
                  <a:lnTo>
                    <a:pt x="539742" y="63130"/>
                  </a:lnTo>
                  <a:lnTo>
                    <a:pt x="502609" y="30389"/>
                  </a:lnTo>
                  <a:lnTo>
                    <a:pt x="463434" y="0"/>
                  </a:lnTo>
                  <a:close/>
                </a:path>
              </a:pathLst>
            </a:custGeom>
            <a:solidFill>
              <a:srgbClr val="ED7D31"/>
            </a:solidFill>
          </p:spPr>
          <p:txBody>
            <a:bodyPr wrap="square" lIns="0" tIns="0" rIns="0" bIns="0" rtlCol="0"/>
            <a:lstStyle/>
            <a:p>
              <a:endParaRPr/>
            </a:p>
          </p:txBody>
        </p:sp>
        <p:sp>
          <p:nvSpPr>
            <p:cNvPr id="45" name="object 45"/>
            <p:cNvSpPr/>
            <p:nvPr/>
          </p:nvSpPr>
          <p:spPr>
            <a:xfrm>
              <a:off x="6476144" y="3256056"/>
              <a:ext cx="638175" cy="638175"/>
            </a:xfrm>
            <a:custGeom>
              <a:avLst/>
              <a:gdLst/>
              <a:ahLst/>
              <a:cxnLst/>
              <a:rect l="l" t="t" r="r" b="b"/>
              <a:pathLst>
                <a:path w="638175" h="638175">
                  <a:moveTo>
                    <a:pt x="463434" y="0"/>
                  </a:moveTo>
                  <a:lnTo>
                    <a:pt x="502609" y="30389"/>
                  </a:lnTo>
                  <a:lnTo>
                    <a:pt x="539743" y="63130"/>
                  </a:lnTo>
                  <a:lnTo>
                    <a:pt x="574732" y="98119"/>
                  </a:lnTo>
                  <a:lnTo>
                    <a:pt x="607473" y="135253"/>
                  </a:lnTo>
                  <a:lnTo>
                    <a:pt x="637863" y="174428"/>
                  </a:lnTo>
                  <a:lnTo>
                    <a:pt x="0" y="637864"/>
                  </a:lnTo>
                  <a:lnTo>
                    <a:pt x="463434" y="0"/>
                  </a:lnTo>
                  <a:close/>
                </a:path>
              </a:pathLst>
            </a:custGeom>
            <a:ln w="19050">
              <a:solidFill>
                <a:srgbClr val="FFFFFF"/>
              </a:solidFill>
            </a:ln>
          </p:spPr>
          <p:txBody>
            <a:bodyPr wrap="square" lIns="0" tIns="0" rIns="0" bIns="0" rtlCol="0"/>
            <a:lstStyle/>
            <a:p>
              <a:endParaRPr/>
            </a:p>
          </p:txBody>
        </p:sp>
        <p:sp>
          <p:nvSpPr>
            <p:cNvPr id="46" name="object 46"/>
            <p:cNvSpPr/>
            <p:nvPr/>
          </p:nvSpPr>
          <p:spPr>
            <a:xfrm>
              <a:off x="5838281" y="3430485"/>
              <a:ext cx="1426845" cy="1252220"/>
            </a:xfrm>
            <a:custGeom>
              <a:avLst/>
              <a:gdLst/>
              <a:ahLst/>
              <a:cxnLst/>
              <a:rect l="l" t="t" r="r" b="b"/>
              <a:pathLst>
                <a:path w="1426845" h="1252220">
                  <a:moveTo>
                    <a:pt x="1275727" y="0"/>
                  </a:moveTo>
                  <a:lnTo>
                    <a:pt x="0" y="926871"/>
                  </a:lnTo>
                  <a:lnTo>
                    <a:pt x="29395" y="964882"/>
                  </a:lnTo>
                  <a:lnTo>
                    <a:pt x="60626" y="1000618"/>
                  </a:lnTo>
                  <a:lnTo>
                    <a:pt x="93579" y="1034061"/>
                  </a:lnTo>
                  <a:lnTo>
                    <a:pt x="128138" y="1065192"/>
                  </a:lnTo>
                  <a:lnTo>
                    <a:pt x="164188" y="1093994"/>
                  </a:lnTo>
                  <a:lnTo>
                    <a:pt x="201613" y="1120448"/>
                  </a:lnTo>
                  <a:lnTo>
                    <a:pt x="240299" y="1144536"/>
                  </a:lnTo>
                  <a:lnTo>
                    <a:pt x="280130" y="1166239"/>
                  </a:lnTo>
                  <a:lnTo>
                    <a:pt x="320991" y="1185540"/>
                  </a:lnTo>
                  <a:lnTo>
                    <a:pt x="362767" y="1202420"/>
                  </a:lnTo>
                  <a:lnTo>
                    <a:pt x="405343" y="1216860"/>
                  </a:lnTo>
                  <a:lnTo>
                    <a:pt x="448603" y="1228844"/>
                  </a:lnTo>
                  <a:lnTo>
                    <a:pt x="492432" y="1238351"/>
                  </a:lnTo>
                  <a:lnTo>
                    <a:pt x="536715" y="1245365"/>
                  </a:lnTo>
                  <a:lnTo>
                    <a:pt x="581337" y="1249867"/>
                  </a:lnTo>
                  <a:lnTo>
                    <a:pt x="626183" y="1251838"/>
                  </a:lnTo>
                  <a:lnTo>
                    <a:pt x="671137" y="1251261"/>
                  </a:lnTo>
                  <a:lnTo>
                    <a:pt x="716084" y="1248116"/>
                  </a:lnTo>
                  <a:lnTo>
                    <a:pt x="760910" y="1242387"/>
                  </a:lnTo>
                  <a:lnTo>
                    <a:pt x="805498" y="1234054"/>
                  </a:lnTo>
                  <a:lnTo>
                    <a:pt x="849734" y="1223100"/>
                  </a:lnTo>
                  <a:lnTo>
                    <a:pt x="893502" y="1209506"/>
                  </a:lnTo>
                  <a:lnTo>
                    <a:pt x="936688" y="1193254"/>
                  </a:lnTo>
                  <a:lnTo>
                    <a:pt x="979176" y="1174325"/>
                  </a:lnTo>
                  <a:lnTo>
                    <a:pt x="1020850" y="1152702"/>
                  </a:lnTo>
                  <a:lnTo>
                    <a:pt x="1061596" y="1128366"/>
                  </a:lnTo>
                  <a:lnTo>
                    <a:pt x="1101299" y="1101299"/>
                  </a:lnTo>
                  <a:lnTo>
                    <a:pt x="1139310" y="1071904"/>
                  </a:lnTo>
                  <a:lnTo>
                    <a:pt x="1175046" y="1040672"/>
                  </a:lnTo>
                  <a:lnTo>
                    <a:pt x="1208489" y="1007719"/>
                  </a:lnTo>
                  <a:lnTo>
                    <a:pt x="1239621" y="973160"/>
                  </a:lnTo>
                  <a:lnTo>
                    <a:pt x="1268423" y="937110"/>
                  </a:lnTo>
                  <a:lnTo>
                    <a:pt x="1294877" y="899685"/>
                  </a:lnTo>
                  <a:lnTo>
                    <a:pt x="1318965" y="860999"/>
                  </a:lnTo>
                  <a:lnTo>
                    <a:pt x="1340668" y="821168"/>
                  </a:lnTo>
                  <a:lnTo>
                    <a:pt x="1359969" y="780307"/>
                  </a:lnTo>
                  <a:lnTo>
                    <a:pt x="1376848" y="738531"/>
                  </a:lnTo>
                  <a:lnTo>
                    <a:pt x="1391289" y="695956"/>
                  </a:lnTo>
                  <a:lnTo>
                    <a:pt x="1403272" y="652696"/>
                  </a:lnTo>
                  <a:lnTo>
                    <a:pt x="1412780" y="608867"/>
                  </a:lnTo>
                  <a:lnTo>
                    <a:pt x="1419794" y="564584"/>
                  </a:lnTo>
                  <a:lnTo>
                    <a:pt x="1424295" y="519962"/>
                  </a:lnTo>
                  <a:lnTo>
                    <a:pt x="1426267" y="475116"/>
                  </a:lnTo>
                  <a:lnTo>
                    <a:pt x="1425689" y="430162"/>
                  </a:lnTo>
                  <a:lnTo>
                    <a:pt x="1422545" y="385214"/>
                  </a:lnTo>
                  <a:lnTo>
                    <a:pt x="1416816" y="340389"/>
                  </a:lnTo>
                  <a:lnTo>
                    <a:pt x="1408483" y="295801"/>
                  </a:lnTo>
                  <a:lnTo>
                    <a:pt x="1397528" y="251565"/>
                  </a:lnTo>
                  <a:lnTo>
                    <a:pt x="1383934" y="207796"/>
                  </a:lnTo>
                  <a:lnTo>
                    <a:pt x="1367682" y="164611"/>
                  </a:lnTo>
                  <a:lnTo>
                    <a:pt x="1348753" y="122123"/>
                  </a:lnTo>
                  <a:lnTo>
                    <a:pt x="1327130" y="80448"/>
                  </a:lnTo>
                  <a:lnTo>
                    <a:pt x="1302794" y="39702"/>
                  </a:lnTo>
                  <a:lnTo>
                    <a:pt x="1275727" y="0"/>
                  </a:lnTo>
                  <a:close/>
                </a:path>
              </a:pathLst>
            </a:custGeom>
            <a:solidFill>
              <a:srgbClr val="A5A5A5"/>
            </a:solidFill>
          </p:spPr>
          <p:txBody>
            <a:bodyPr wrap="square" lIns="0" tIns="0" rIns="0" bIns="0" rtlCol="0"/>
            <a:lstStyle/>
            <a:p>
              <a:endParaRPr/>
            </a:p>
          </p:txBody>
        </p:sp>
        <p:sp>
          <p:nvSpPr>
            <p:cNvPr id="47" name="object 47"/>
            <p:cNvSpPr/>
            <p:nvPr/>
          </p:nvSpPr>
          <p:spPr>
            <a:xfrm>
              <a:off x="5838281" y="3430486"/>
              <a:ext cx="1426845" cy="1252220"/>
            </a:xfrm>
            <a:custGeom>
              <a:avLst/>
              <a:gdLst/>
              <a:ahLst/>
              <a:cxnLst/>
              <a:rect l="l" t="t" r="r" b="b"/>
              <a:pathLst>
                <a:path w="1426845" h="1252220">
                  <a:moveTo>
                    <a:pt x="1275728" y="0"/>
                  </a:moveTo>
                  <a:lnTo>
                    <a:pt x="1302795" y="39702"/>
                  </a:lnTo>
                  <a:lnTo>
                    <a:pt x="1327131" y="80448"/>
                  </a:lnTo>
                  <a:lnTo>
                    <a:pt x="1348754" y="122123"/>
                  </a:lnTo>
                  <a:lnTo>
                    <a:pt x="1367682" y="164611"/>
                  </a:lnTo>
                  <a:lnTo>
                    <a:pt x="1383934" y="207796"/>
                  </a:lnTo>
                  <a:lnTo>
                    <a:pt x="1397529" y="251564"/>
                  </a:lnTo>
                  <a:lnTo>
                    <a:pt x="1408483" y="295800"/>
                  </a:lnTo>
                  <a:lnTo>
                    <a:pt x="1416815" y="340389"/>
                  </a:lnTo>
                  <a:lnTo>
                    <a:pt x="1422545" y="385214"/>
                  </a:lnTo>
                  <a:lnTo>
                    <a:pt x="1425689" y="430161"/>
                  </a:lnTo>
                  <a:lnTo>
                    <a:pt x="1426266" y="475115"/>
                  </a:lnTo>
                  <a:lnTo>
                    <a:pt x="1424295" y="519961"/>
                  </a:lnTo>
                  <a:lnTo>
                    <a:pt x="1419793" y="564583"/>
                  </a:lnTo>
                  <a:lnTo>
                    <a:pt x="1412779" y="608866"/>
                  </a:lnTo>
                  <a:lnTo>
                    <a:pt x="1403272" y="652695"/>
                  </a:lnTo>
                  <a:lnTo>
                    <a:pt x="1391289" y="695955"/>
                  </a:lnTo>
                  <a:lnTo>
                    <a:pt x="1376848" y="738531"/>
                  </a:lnTo>
                  <a:lnTo>
                    <a:pt x="1359968" y="780307"/>
                  </a:lnTo>
                  <a:lnTo>
                    <a:pt x="1340667" y="821168"/>
                  </a:lnTo>
                  <a:lnTo>
                    <a:pt x="1318964" y="860999"/>
                  </a:lnTo>
                  <a:lnTo>
                    <a:pt x="1294876" y="899685"/>
                  </a:lnTo>
                  <a:lnTo>
                    <a:pt x="1268422" y="937110"/>
                  </a:lnTo>
                  <a:lnTo>
                    <a:pt x="1239620" y="973160"/>
                  </a:lnTo>
                  <a:lnTo>
                    <a:pt x="1208489" y="1007719"/>
                  </a:lnTo>
                  <a:lnTo>
                    <a:pt x="1175046" y="1040672"/>
                  </a:lnTo>
                  <a:lnTo>
                    <a:pt x="1139310" y="1071904"/>
                  </a:lnTo>
                  <a:lnTo>
                    <a:pt x="1101299" y="1101299"/>
                  </a:lnTo>
                  <a:lnTo>
                    <a:pt x="1061596" y="1128366"/>
                  </a:lnTo>
                  <a:lnTo>
                    <a:pt x="1020850" y="1152702"/>
                  </a:lnTo>
                  <a:lnTo>
                    <a:pt x="979175" y="1174325"/>
                  </a:lnTo>
                  <a:lnTo>
                    <a:pt x="936687" y="1193254"/>
                  </a:lnTo>
                  <a:lnTo>
                    <a:pt x="893502" y="1209506"/>
                  </a:lnTo>
                  <a:lnTo>
                    <a:pt x="849733" y="1223100"/>
                  </a:lnTo>
                  <a:lnTo>
                    <a:pt x="805498" y="1234054"/>
                  </a:lnTo>
                  <a:lnTo>
                    <a:pt x="760909" y="1242387"/>
                  </a:lnTo>
                  <a:lnTo>
                    <a:pt x="716084" y="1248116"/>
                  </a:lnTo>
                  <a:lnTo>
                    <a:pt x="671137" y="1251260"/>
                  </a:lnTo>
                  <a:lnTo>
                    <a:pt x="626182" y="1251838"/>
                  </a:lnTo>
                  <a:lnTo>
                    <a:pt x="581337" y="1249866"/>
                  </a:lnTo>
                  <a:lnTo>
                    <a:pt x="536715" y="1245365"/>
                  </a:lnTo>
                  <a:lnTo>
                    <a:pt x="492432" y="1238351"/>
                  </a:lnTo>
                  <a:lnTo>
                    <a:pt x="448602" y="1228843"/>
                  </a:lnTo>
                  <a:lnTo>
                    <a:pt x="405343" y="1216860"/>
                  </a:lnTo>
                  <a:lnTo>
                    <a:pt x="362767" y="1202419"/>
                  </a:lnTo>
                  <a:lnTo>
                    <a:pt x="320991" y="1185539"/>
                  </a:lnTo>
                  <a:lnTo>
                    <a:pt x="280130" y="1166239"/>
                  </a:lnTo>
                  <a:lnTo>
                    <a:pt x="240299" y="1144535"/>
                  </a:lnTo>
                  <a:lnTo>
                    <a:pt x="201613" y="1120447"/>
                  </a:lnTo>
                  <a:lnTo>
                    <a:pt x="164188" y="1093993"/>
                  </a:lnTo>
                  <a:lnTo>
                    <a:pt x="128138" y="1065192"/>
                  </a:lnTo>
                  <a:lnTo>
                    <a:pt x="93579" y="1034060"/>
                  </a:lnTo>
                  <a:lnTo>
                    <a:pt x="60626" y="1000617"/>
                  </a:lnTo>
                  <a:lnTo>
                    <a:pt x="29395" y="964881"/>
                  </a:lnTo>
                  <a:lnTo>
                    <a:pt x="0" y="926870"/>
                  </a:lnTo>
                  <a:lnTo>
                    <a:pt x="637863" y="463434"/>
                  </a:lnTo>
                  <a:lnTo>
                    <a:pt x="1275728" y="0"/>
                  </a:lnTo>
                  <a:close/>
                </a:path>
              </a:pathLst>
            </a:custGeom>
            <a:ln w="19050">
              <a:solidFill>
                <a:srgbClr val="FFFFFF"/>
              </a:solidFill>
            </a:ln>
          </p:spPr>
          <p:txBody>
            <a:bodyPr wrap="square" lIns="0" tIns="0" rIns="0" bIns="0" rtlCol="0"/>
            <a:lstStyle/>
            <a:p>
              <a:endParaRPr/>
            </a:p>
          </p:txBody>
        </p:sp>
        <p:sp>
          <p:nvSpPr>
            <p:cNvPr id="48" name="object 48"/>
            <p:cNvSpPr/>
            <p:nvPr/>
          </p:nvSpPr>
          <p:spPr>
            <a:xfrm>
              <a:off x="5687741" y="3256056"/>
              <a:ext cx="788670" cy="1101725"/>
            </a:xfrm>
            <a:custGeom>
              <a:avLst/>
              <a:gdLst/>
              <a:ahLst/>
              <a:cxnLst/>
              <a:rect l="l" t="t" r="r" b="b"/>
              <a:pathLst>
                <a:path w="788670" h="1101725">
                  <a:moveTo>
                    <a:pt x="324967" y="0"/>
                  </a:moveTo>
                  <a:lnTo>
                    <a:pt x="286956" y="29395"/>
                  </a:lnTo>
                  <a:lnTo>
                    <a:pt x="251220" y="60626"/>
                  </a:lnTo>
                  <a:lnTo>
                    <a:pt x="217777" y="93579"/>
                  </a:lnTo>
                  <a:lnTo>
                    <a:pt x="186645" y="128138"/>
                  </a:lnTo>
                  <a:lnTo>
                    <a:pt x="157843" y="164188"/>
                  </a:lnTo>
                  <a:lnTo>
                    <a:pt x="131389" y="201613"/>
                  </a:lnTo>
                  <a:lnTo>
                    <a:pt x="107302" y="240299"/>
                  </a:lnTo>
                  <a:lnTo>
                    <a:pt x="85598" y="280130"/>
                  </a:lnTo>
                  <a:lnTo>
                    <a:pt x="66298" y="320991"/>
                  </a:lnTo>
                  <a:lnTo>
                    <a:pt x="49418" y="362767"/>
                  </a:lnTo>
                  <a:lnTo>
                    <a:pt x="34977" y="405343"/>
                  </a:lnTo>
                  <a:lnTo>
                    <a:pt x="22994" y="448602"/>
                  </a:lnTo>
                  <a:lnTo>
                    <a:pt x="13486" y="492432"/>
                  </a:lnTo>
                  <a:lnTo>
                    <a:pt x="6472" y="536715"/>
                  </a:lnTo>
                  <a:lnTo>
                    <a:pt x="1971" y="581337"/>
                  </a:lnTo>
                  <a:lnTo>
                    <a:pt x="0" y="626182"/>
                  </a:lnTo>
                  <a:lnTo>
                    <a:pt x="577" y="671137"/>
                  </a:lnTo>
                  <a:lnTo>
                    <a:pt x="3721" y="716084"/>
                  </a:lnTo>
                  <a:lnTo>
                    <a:pt x="9450" y="760909"/>
                  </a:lnTo>
                  <a:lnTo>
                    <a:pt x="17783" y="805497"/>
                  </a:lnTo>
                  <a:lnTo>
                    <a:pt x="28737" y="849733"/>
                  </a:lnTo>
                  <a:lnTo>
                    <a:pt x="42331" y="893502"/>
                  </a:lnTo>
                  <a:lnTo>
                    <a:pt x="58584" y="936687"/>
                  </a:lnTo>
                  <a:lnTo>
                    <a:pt x="77512" y="979175"/>
                  </a:lnTo>
                  <a:lnTo>
                    <a:pt x="99135" y="1020849"/>
                  </a:lnTo>
                  <a:lnTo>
                    <a:pt x="123471" y="1061595"/>
                  </a:lnTo>
                  <a:lnTo>
                    <a:pt x="150538" y="1101298"/>
                  </a:lnTo>
                  <a:lnTo>
                    <a:pt x="788404" y="637863"/>
                  </a:lnTo>
                  <a:lnTo>
                    <a:pt x="324967" y="0"/>
                  </a:lnTo>
                  <a:close/>
                </a:path>
              </a:pathLst>
            </a:custGeom>
            <a:solidFill>
              <a:srgbClr val="FFC000"/>
            </a:solidFill>
          </p:spPr>
          <p:txBody>
            <a:bodyPr wrap="square" lIns="0" tIns="0" rIns="0" bIns="0" rtlCol="0"/>
            <a:lstStyle/>
            <a:p>
              <a:endParaRPr/>
            </a:p>
          </p:txBody>
        </p:sp>
        <p:sp>
          <p:nvSpPr>
            <p:cNvPr id="49" name="object 49"/>
            <p:cNvSpPr/>
            <p:nvPr/>
          </p:nvSpPr>
          <p:spPr>
            <a:xfrm>
              <a:off x="5687740" y="3256056"/>
              <a:ext cx="788670" cy="1101725"/>
            </a:xfrm>
            <a:custGeom>
              <a:avLst/>
              <a:gdLst/>
              <a:ahLst/>
              <a:cxnLst/>
              <a:rect l="l" t="t" r="r" b="b"/>
              <a:pathLst>
                <a:path w="788670" h="1101725">
                  <a:moveTo>
                    <a:pt x="150539" y="1101298"/>
                  </a:moveTo>
                  <a:lnTo>
                    <a:pt x="123472" y="1061595"/>
                  </a:lnTo>
                  <a:lnTo>
                    <a:pt x="99136" y="1020849"/>
                  </a:lnTo>
                  <a:lnTo>
                    <a:pt x="77512" y="979175"/>
                  </a:lnTo>
                  <a:lnTo>
                    <a:pt x="58584" y="936687"/>
                  </a:lnTo>
                  <a:lnTo>
                    <a:pt x="42332" y="893502"/>
                  </a:lnTo>
                  <a:lnTo>
                    <a:pt x="28737" y="849733"/>
                  </a:lnTo>
                  <a:lnTo>
                    <a:pt x="17783" y="805497"/>
                  </a:lnTo>
                  <a:lnTo>
                    <a:pt x="9450" y="760909"/>
                  </a:lnTo>
                  <a:lnTo>
                    <a:pt x="3721" y="716084"/>
                  </a:lnTo>
                  <a:lnTo>
                    <a:pt x="577" y="671136"/>
                  </a:lnTo>
                  <a:lnTo>
                    <a:pt x="0" y="626182"/>
                  </a:lnTo>
                  <a:lnTo>
                    <a:pt x="1971" y="581337"/>
                  </a:lnTo>
                  <a:lnTo>
                    <a:pt x="6472" y="536715"/>
                  </a:lnTo>
                  <a:lnTo>
                    <a:pt x="13486" y="492432"/>
                  </a:lnTo>
                  <a:lnTo>
                    <a:pt x="22994" y="448602"/>
                  </a:lnTo>
                  <a:lnTo>
                    <a:pt x="34977" y="405343"/>
                  </a:lnTo>
                  <a:lnTo>
                    <a:pt x="49418" y="362767"/>
                  </a:lnTo>
                  <a:lnTo>
                    <a:pt x="66298" y="320991"/>
                  </a:lnTo>
                  <a:lnTo>
                    <a:pt x="85598" y="280130"/>
                  </a:lnTo>
                  <a:lnTo>
                    <a:pt x="107302" y="240299"/>
                  </a:lnTo>
                  <a:lnTo>
                    <a:pt x="131390" y="201613"/>
                  </a:lnTo>
                  <a:lnTo>
                    <a:pt x="157843" y="164188"/>
                  </a:lnTo>
                  <a:lnTo>
                    <a:pt x="186645" y="128138"/>
                  </a:lnTo>
                  <a:lnTo>
                    <a:pt x="217777" y="93579"/>
                  </a:lnTo>
                  <a:lnTo>
                    <a:pt x="251220" y="60626"/>
                  </a:lnTo>
                  <a:lnTo>
                    <a:pt x="286956" y="29395"/>
                  </a:lnTo>
                  <a:lnTo>
                    <a:pt x="324967" y="0"/>
                  </a:lnTo>
                  <a:lnTo>
                    <a:pt x="788403" y="637864"/>
                  </a:lnTo>
                  <a:lnTo>
                    <a:pt x="150539" y="1101298"/>
                  </a:lnTo>
                  <a:close/>
                </a:path>
              </a:pathLst>
            </a:custGeom>
            <a:ln w="19050">
              <a:solidFill>
                <a:srgbClr val="FFFFFF"/>
              </a:solidFill>
            </a:ln>
          </p:spPr>
          <p:txBody>
            <a:bodyPr wrap="square" lIns="0" tIns="0" rIns="0" bIns="0" rtlCol="0"/>
            <a:lstStyle/>
            <a:p>
              <a:endParaRPr/>
            </a:p>
          </p:txBody>
        </p:sp>
        <p:sp>
          <p:nvSpPr>
            <p:cNvPr id="50" name="object 50"/>
            <p:cNvSpPr/>
            <p:nvPr/>
          </p:nvSpPr>
          <p:spPr>
            <a:xfrm>
              <a:off x="6012710" y="3105477"/>
              <a:ext cx="463550" cy="788670"/>
            </a:xfrm>
            <a:custGeom>
              <a:avLst/>
              <a:gdLst/>
              <a:ahLst/>
              <a:cxnLst/>
              <a:rect l="l" t="t" r="r" b="b"/>
              <a:pathLst>
                <a:path w="463550" h="788670">
                  <a:moveTo>
                    <a:pt x="463434" y="0"/>
                  </a:moveTo>
                  <a:lnTo>
                    <a:pt x="413635" y="1573"/>
                  </a:lnTo>
                  <a:lnTo>
                    <a:pt x="364231" y="6264"/>
                  </a:lnTo>
                  <a:lnTo>
                    <a:pt x="315363" y="14028"/>
                  </a:lnTo>
                  <a:lnTo>
                    <a:pt x="267170" y="24817"/>
                  </a:lnTo>
                  <a:lnTo>
                    <a:pt x="219792" y="38589"/>
                  </a:lnTo>
                  <a:lnTo>
                    <a:pt x="173367" y="55296"/>
                  </a:lnTo>
                  <a:lnTo>
                    <a:pt x="128036" y="74894"/>
                  </a:lnTo>
                  <a:lnTo>
                    <a:pt x="83938" y="97337"/>
                  </a:lnTo>
                  <a:lnTo>
                    <a:pt x="41213" y="122580"/>
                  </a:lnTo>
                  <a:lnTo>
                    <a:pt x="0" y="150578"/>
                  </a:lnTo>
                  <a:lnTo>
                    <a:pt x="463434" y="788442"/>
                  </a:lnTo>
                  <a:lnTo>
                    <a:pt x="463434" y="0"/>
                  </a:lnTo>
                  <a:close/>
                </a:path>
              </a:pathLst>
            </a:custGeom>
            <a:solidFill>
              <a:srgbClr val="5B9BD5"/>
            </a:solidFill>
          </p:spPr>
          <p:txBody>
            <a:bodyPr wrap="square" lIns="0" tIns="0" rIns="0" bIns="0" rtlCol="0"/>
            <a:lstStyle/>
            <a:p>
              <a:endParaRPr/>
            </a:p>
          </p:txBody>
        </p:sp>
        <p:sp>
          <p:nvSpPr>
            <p:cNvPr id="51" name="object 51"/>
            <p:cNvSpPr/>
            <p:nvPr/>
          </p:nvSpPr>
          <p:spPr>
            <a:xfrm>
              <a:off x="6012710" y="3105476"/>
              <a:ext cx="463550" cy="788670"/>
            </a:xfrm>
            <a:custGeom>
              <a:avLst/>
              <a:gdLst/>
              <a:ahLst/>
              <a:cxnLst/>
              <a:rect l="l" t="t" r="r" b="b"/>
              <a:pathLst>
                <a:path w="463550" h="788670">
                  <a:moveTo>
                    <a:pt x="0" y="150579"/>
                  </a:moveTo>
                  <a:lnTo>
                    <a:pt x="41213" y="122581"/>
                  </a:lnTo>
                  <a:lnTo>
                    <a:pt x="83939" y="97337"/>
                  </a:lnTo>
                  <a:lnTo>
                    <a:pt x="128037" y="74894"/>
                  </a:lnTo>
                  <a:lnTo>
                    <a:pt x="173368" y="55296"/>
                  </a:lnTo>
                  <a:lnTo>
                    <a:pt x="219792" y="38589"/>
                  </a:lnTo>
                  <a:lnTo>
                    <a:pt x="267171" y="24817"/>
                  </a:lnTo>
                  <a:lnTo>
                    <a:pt x="315364" y="14028"/>
                  </a:lnTo>
                  <a:lnTo>
                    <a:pt x="364232" y="6264"/>
                  </a:lnTo>
                  <a:lnTo>
                    <a:pt x="413635" y="1573"/>
                  </a:lnTo>
                  <a:lnTo>
                    <a:pt x="463435" y="0"/>
                  </a:lnTo>
                  <a:lnTo>
                    <a:pt x="463434" y="788443"/>
                  </a:lnTo>
                  <a:lnTo>
                    <a:pt x="0" y="150579"/>
                  </a:lnTo>
                  <a:close/>
                </a:path>
              </a:pathLst>
            </a:custGeom>
            <a:ln w="19050">
              <a:solidFill>
                <a:srgbClr val="FFFFFF"/>
              </a:solidFill>
            </a:ln>
          </p:spPr>
          <p:txBody>
            <a:bodyPr wrap="square" lIns="0" tIns="0" rIns="0" bIns="0" rtlCol="0"/>
            <a:lstStyle/>
            <a:p>
              <a:endParaRPr/>
            </a:p>
          </p:txBody>
        </p:sp>
      </p:grpSp>
      <p:sp>
        <p:nvSpPr>
          <p:cNvPr id="52" name="object 52"/>
          <p:cNvSpPr txBox="1"/>
          <p:nvPr/>
        </p:nvSpPr>
        <p:spPr>
          <a:xfrm>
            <a:off x="6844445" y="3366008"/>
            <a:ext cx="16510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5%</a:t>
            </a:r>
            <a:endParaRPr sz="900">
              <a:latin typeface="Calibri"/>
              <a:cs typeface="Calibri"/>
            </a:endParaRPr>
          </a:p>
        </p:txBody>
      </p:sp>
      <p:sp>
        <p:nvSpPr>
          <p:cNvPr id="53" name="object 53"/>
          <p:cNvSpPr txBox="1"/>
          <p:nvPr/>
        </p:nvSpPr>
        <p:spPr>
          <a:xfrm>
            <a:off x="6749195" y="4289552"/>
            <a:ext cx="2235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50%</a:t>
            </a:r>
            <a:endParaRPr sz="900">
              <a:latin typeface="Calibri"/>
              <a:cs typeface="Calibri"/>
            </a:endParaRPr>
          </a:p>
        </p:txBody>
      </p:sp>
      <p:sp>
        <p:nvSpPr>
          <p:cNvPr id="54" name="object 54"/>
          <p:cNvSpPr txBox="1"/>
          <p:nvPr/>
        </p:nvSpPr>
        <p:spPr>
          <a:xfrm>
            <a:off x="5739545" y="3716528"/>
            <a:ext cx="2235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25%</a:t>
            </a:r>
            <a:endParaRPr sz="900">
              <a:latin typeface="Calibri"/>
              <a:cs typeface="Calibri"/>
            </a:endParaRPr>
          </a:p>
        </p:txBody>
      </p:sp>
      <p:sp>
        <p:nvSpPr>
          <p:cNvPr id="55" name="object 55"/>
          <p:cNvSpPr txBox="1"/>
          <p:nvPr/>
        </p:nvSpPr>
        <p:spPr>
          <a:xfrm>
            <a:off x="6177695" y="3204464"/>
            <a:ext cx="594995" cy="162560"/>
          </a:xfrm>
          <a:prstGeom prst="rect">
            <a:avLst/>
          </a:prstGeom>
        </p:spPr>
        <p:txBody>
          <a:bodyPr vert="horz" wrap="square" lIns="0" tIns="12700" rIns="0" bIns="0" rtlCol="0">
            <a:spAutoFit/>
          </a:bodyPr>
          <a:lstStyle/>
          <a:p>
            <a:pPr marL="12700">
              <a:lnSpc>
                <a:spcPct val="100000"/>
              </a:lnSpc>
              <a:spcBef>
                <a:spcPts val="100"/>
              </a:spcBef>
              <a:tabLst>
                <a:tab pos="383540" algn="l"/>
              </a:tabLst>
            </a:pPr>
            <a:r>
              <a:rPr sz="900" spc="-5" dirty="0">
                <a:solidFill>
                  <a:srgbClr val="404040"/>
                </a:solidFill>
                <a:latin typeface="Calibri"/>
                <a:cs typeface="Calibri"/>
              </a:rPr>
              <a:t>10</a:t>
            </a:r>
            <a:r>
              <a:rPr sz="900" dirty="0">
                <a:solidFill>
                  <a:srgbClr val="404040"/>
                </a:solidFill>
                <a:latin typeface="Calibri"/>
                <a:cs typeface="Calibri"/>
              </a:rPr>
              <a:t>%	</a:t>
            </a:r>
            <a:r>
              <a:rPr sz="900" spc="-5" dirty="0">
                <a:solidFill>
                  <a:srgbClr val="404040"/>
                </a:solidFill>
                <a:latin typeface="Calibri"/>
                <a:cs typeface="Calibri"/>
              </a:rPr>
              <a:t>10%</a:t>
            </a:r>
            <a:endParaRPr sz="900">
              <a:latin typeface="Calibri"/>
              <a:cs typeface="Calibri"/>
            </a:endParaRPr>
          </a:p>
        </p:txBody>
      </p:sp>
      <p:sp>
        <p:nvSpPr>
          <p:cNvPr id="56" name="object 56"/>
          <p:cNvSpPr txBox="1"/>
          <p:nvPr/>
        </p:nvSpPr>
        <p:spPr>
          <a:xfrm>
            <a:off x="6075808" y="2570988"/>
            <a:ext cx="80073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595959"/>
                </a:solidFill>
                <a:latin typeface="Calibri"/>
                <a:cs typeface="Calibri"/>
              </a:rPr>
              <a:t>2030-2034</a:t>
            </a:r>
            <a:endParaRPr sz="1400">
              <a:latin typeface="Calibri"/>
              <a:cs typeface="Calibri"/>
            </a:endParaRPr>
          </a:p>
        </p:txBody>
      </p:sp>
      <p:sp>
        <p:nvSpPr>
          <p:cNvPr id="57" name="object 57"/>
          <p:cNvSpPr/>
          <p:nvPr/>
        </p:nvSpPr>
        <p:spPr>
          <a:xfrm>
            <a:off x="5080293" y="5030405"/>
            <a:ext cx="62865" cy="62865"/>
          </a:xfrm>
          <a:custGeom>
            <a:avLst/>
            <a:gdLst/>
            <a:ahLst/>
            <a:cxnLst/>
            <a:rect l="l" t="t" r="r" b="b"/>
            <a:pathLst>
              <a:path w="62864" h="62864">
                <a:moveTo>
                  <a:pt x="62750" y="0"/>
                </a:moveTo>
                <a:lnTo>
                  <a:pt x="0" y="0"/>
                </a:lnTo>
                <a:lnTo>
                  <a:pt x="0" y="62750"/>
                </a:lnTo>
                <a:lnTo>
                  <a:pt x="62750" y="62750"/>
                </a:lnTo>
                <a:lnTo>
                  <a:pt x="62750" y="0"/>
                </a:lnTo>
                <a:close/>
              </a:path>
            </a:pathLst>
          </a:custGeom>
          <a:solidFill>
            <a:srgbClr val="4472C4"/>
          </a:solidFill>
        </p:spPr>
        <p:txBody>
          <a:bodyPr wrap="square" lIns="0" tIns="0" rIns="0" bIns="0" rtlCol="0"/>
          <a:lstStyle/>
          <a:p>
            <a:endParaRPr/>
          </a:p>
        </p:txBody>
      </p:sp>
      <p:sp>
        <p:nvSpPr>
          <p:cNvPr id="58" name="object 58"/>
          <p:cNvSpPr txBox="1"/>
          <p:nvPr/>
        </p:nvSpPr>
        <p:spPr>
          <a:xfrm>
            <a:off x="5156956" y="4969255"/>
            <a:ext cx="306070"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595959"/>
                </a:solidFill>
                <a:latin typeface="Calibri"/>
                <a:cs typeface="Calibri"/>
              </a:rPr>
              <a:t>P</a:t>
            </a:r>
            <a:r>
              <a:rPr sz="900" spc="-50" dirty="0">
                <a:solidFill>
                  <a:srgbClr val="595959"/>
                </a:solidFill>
                <a:latin typeface="Calibri"/>
                <a:cs typeface="Calibri"/>
              </a:rPr>
              <a:t>e</a:t>
            </a:r>
            <a:r>
              <a:rPr sz="900" spc="-5" dirty="0">
                <a:solidFill>
                  <a:srgbClr val="595959"/>
                </a:solidFill>
                <a:latin typeface="Calibri"/>
                <a:cs typeface="Calibri"/>
              </a:rPr>
              <a:t>t</a:t>
            </a:r>
            <a:r>
              <a:rPr sz="900" spc="-15" dirty="0">
                <a:solidFill>
                  <a:srgbClr val="595959"/>
                </a:solidFill>
                <a:latin typeface="Calibri"/>
                <a:cs typeface="Calibri"/>
              </a:rPr>
              <a:t>r</a:t>
            </a:r>
            <a:r>
              <a:rPr sz="900" spc="25" dirty="0">
                <a:solidFill>
                  <a:srgbClr val="595959"/>
                </a:solidFill>
                <a:latin typeface="Calibri"/>
                <a:cs typeface="Calibri"/>
              </a:rPr>
              <a:t>o</a:t>
            </a:r>
            <a:r>
              <a:rPr sz="900" dirty="0">
                <a:solidFill>
                  <a:srgbClr val="595959"/>
                </a:solidFill>
                <a:latin typeface="Calibri"/>
                <a:cs typeface="Calibri"/>
              </a:rPr>
              <a:t>l</a:t>
            </a:r>
            <a:endParaRPr sz="900">
              <a:latin typeface="Calibri"/>
              <a:cs typeface="Calibri"/>
            </a:endParaRPr>
          </a:p>
        </p:txBody>
      </p:sp>
      <p:sp>
        <p:nvSpPr>
          <p:cNvPr id="59" name="object 59"/>
          <p:cNvSpPr/>
          <p:nvPr/>
        </p:nvSpPr>
        <p:spPr>
          <a:xfrm>
            <a:off x="5570917" y="5030405"/>
            <a:ext cx="62865" cy="62865"/>
          </a:xfrm>
          <a:custGeom>
            <a:avLst/>
            <a:gdLst/>
            <a:ahLst/>
            <a:cxnLst/>
            <a:rect l="l" t="t" r="r" b="b"/>
            <a:pathLst>
              <a:path w="62864" h="62864">
                <a:moveTo>
                  <a:pt x="62750" y="0"/>
                </a:moveTo>
                <a:lnTo>
                  <a:pt x="0" y="0"/>
                </a:lnTo>
                <a:lnTo>
                  <a:pt x="0" y="62750"/>
                </a:lnTo>
                <a:lnTo>
                  <a:pt x="62750" y="62750"/>
                </a:lnTo>
                <a:lnTo>
                  <a:pt x="62750" y="0"/>
                </a:lnTo>
                <a:close/>
              </a:path>
            </a:pathLst>
          </a:custGeom>
          <a:solidFill>
            <a:srgbClr val="ED7D31"/>
          </a:solidFill>
        </p:spPr>
        <p:txBody>
          <a:bodyPr wrap="square" lIns="0" tIns="0" rIns="0" bIns="0" rtlCol="0"/>
          <a:lstStyle/>
          <a:p>
            <a:endParaRPr/>
          </a:p>
        </p:txBody>
      </p:sp>
      <p:sp>
        <p:nvSpPr>
          <p:cNvPr id="60" name="object 60"/>
          <p:cNvSpPr/>
          <p:nvPr/>
        </p:nvSpPr>
        <p:spPr>
          <a:xfrm>
            <a:off x="6088020" y="5030405"/>
            <a:ext cx="62865" cy="62865"/>
          </a:xfrm>
          <a:custGeom>
            <a:avLst/>
            <a:gdLst/>
            <a:ahLst/>
            <a:cxnLst/>
            <a:rect l="l" t="t" r="r" b="b"/>
            <a:pathLst>
              <a:path w="62864" h="62864">
                <a:moveTo>
                  <a:pt x="62750" y="0"/>
                </a:moveTo>
                <a:lnTo>
                  <a:pt x="0" y="0"/>
                </a:lnTo>
                <a:lnTo>
                  <a:pt x="0" y="62750"/>
                </a:lnTo>
                <a:lnTo>
                  <a:pt x="62750" y="62750"/>
                </a:lnTo>
                <a:lnTo>
                  <a:pt x="62750" y="0"/>
                </a:lnTo>
                <a:close/>
              </a:path>
            </a:pathLst>
          </a:custGeom>
          <a:solidFill>
            <a:srgbClr val="A5A5A5"/>
          </a:solidFill>
        </p:spPr>
        <p:txBody>
          <a:bodyPr wrap="square" lIns="0" tIns="0" rIns="0" bIns="0" rtlCol="0"/>
          <a:lstStyle/>
          <a:p>
            <a:endParaRPr/>
          </a:p>
        </p:txBody>
      </p:sp>
      <p:sp>
        <p:nvSpPr>
          <p:cNvPr id="61" name="object 61"/>
          <p:cNvSpPr/>
          <p:nvPr/>
        </p:nvSpPr>
        <p:spPr>
          <a:xfrm>
            <a:off x="6638018" y="5030405"/>
            <a:ext cx="62865" cy="62865"/>
          </a:xfrm>
          <a:custGeom>
            <a:avLst/>
            <a:gdLst/>
            <a:ahLst/>
            <a:cxnLst/>
            <a:rect l="l" t="t" r="r" b="b"/>
            <a:pathLst>
              <a:path w="62865" h="62864">
                <a:moveTo>
                  <a:pt x="62750" y="0"/>
                </a:moveTo>
                <a:lnTo>
                  <a:pt x="0" y="0"/>
                </a:lnTo>
                <a:lnTo>
                  <a:pt x="0" y="62750"/>
                </a:lnTo>
                <a:lnTo>
                  <a:pt x="62750" y="62750"/>
                </a:lnTo>
                <a:lnTo>
                  <a:pt x="62750" y="0"/>
                </a:lnTo>
                <a:close/>
              </a:path>
            </a:pathLst>
          </a:custGeom>
          <a:solidFill>
            <a:srgbClr val="FFC000"/>
          </a:solidFill>
        </p:spPr>
        <p:txBody>
          <a:bodyPr wrap="square" lIns="0" tIns="0" rIns="0" bIns="0" rtlCol="0"/>
          <a:lstStyle/>
          <a:p>
            <a:endParaRPr/>
          </a:p>
        </p:txBody>
      </p:sp>
      <p:sp>
        <p:nvSpPr>
          <p:cNvPr id="62" name="object 62"/>
          <p:cNvSpPr/>
          <p:nvPr/>
        </p:nvSpPr>
        <p:spPr>
          <a:xfrm>
            <a:off x="7512757" y="5030405"/>
            <a:ext cx="62865" cy="62865"/>
          </a:xfrm>
          <a:custGeom>
            <a:avLst/>
            <a:gdLst/>
            <a:ahLst/>
            <a:cxnLst/>
            <a:rect l="l" t="t" r="r" b="b"/>
            <a:pathLst>
              <a:path w="62865" h="62864">
                <a:moveTo>
                  <a:pt x="62751" y="0"/>
                </a:moveTo>
                <a:lnTo>
                  <a:pt x="0" y="0"/>
                </a:lnTo>
                <a:lnTo>
                  <a:pt x="0" y="62750"/>
                </a:lnTo>
                <a:lnTo>
                  <a:pt x="62751" y="62750"/>
                </a:lnTo>
                <a:lnTo>
                  <a:pt x="62751" y="0"/>
                </a:lnTo>
                <a:close/>
              </a:path>
            </a:pathLst>
          </a:custGeom>
          <a:solidFill>
            <a:srgbClr val="5B9BD5"/>
          </a:solidFill>
        </p:spPr>
        <p:txBody>
          <a:bodyPr wrap="square" lIns="0" tIns="0" rIns="0" bIns="0" rtlCol="0"/>
          <a:lstStyle/>
          <a:p>
            <a:endParaRPr/>
          </a:p>
        </p:txBody>
      </p:sp>
      <p:sp>
        <p:nvSpPr>
          <p:cNvPr id="63" name="object 63"/>
          <p:cNvSpPr txBox="1"/>
          <p:nvPr/>
        </p:nvSpPr>
        <p:spPr>
          <a:xfrm>
            <a:off x="5440869" y="4906390"/>
            <a:ext cx="2511425" cy="1406525"/>
          </a:xfrm>
          <a:prstGeom prst="rect">
            <a:avLst/>
          </a:prstGeom>
        </p:spPr>
        <p:txBody>
          <a:bodyPr vert="horz" wrap="square" lIns="0" tIns="75565" rIns="0" bIns="0" rtlCol="0">
            <a:spAutoFit/>
          </a:bodyPr>
          <a:lstStyle/>
          <a:p>
            <a:pPr marL="219075">
              <a:lnSpc>
                <a:spcPct val="100000"/>
              </a:lnSpc>
              <a:spcBef>
                <a:spcPts val="595"/>
              </a:spcBef>
              <a:tabLst>
                <a:tab pos="735965" algn="l"/>
                <a:tab pos="1285875" algn="l"/>
                <a:tab pos="2160905" algn="l"/>
              </a:tabLst>
            </a:pPr>
            <a:r>
              <a:rPr sz="900" spc="-5" dirty="0">
                <a:solidFill>
                  <a:srgbClr val="595959"/>
                </a:solidFill>
                <a:latin typeface="Calibri"/>
                <a:cs typeface="Calibri"/>
              </a:rPr>
              <a:t>Diesel	Electric	</a:t>
            </a:r>
            <a:r>
              <a:rPr sz="900" dirty="0">
                <a:solidFill>
                  <a:srgbClr val="595959"/>
                </a:solidFill>
                <a:latin typeface="Calibri"/>
                <a:cs typeface="Calibri"/>
              </a:rPr>
              <a:t>Petrol/Electric	</a:t>
            </a:r>
            <a:r>
              <a:rPr sz="900" spc="-10" dirty="0">
                <a:solidFill>
                  <a:srgbClr val="595959"/>
                </a:solidFill>
                <a:latin typeface="Calibri"/>
                <a:cs typeface="Calibri"/>
              </a:rPr>
              <a:t>Others</a:t>
            </a:r>
            <a:endParaRPr sz="900">
              <a:latin typeface="Calibri"/>
              <a:cs typeface="Calibri"/>
            </a:endParaRPr>
          </a:p>
          <a:p>
            <a:pPr marL="50800" marR="172720" indent="635" algn="ctr">
              <a:lnSpc>
                <a:spcPct val="99400"/>
              </a:lnSpc>
              <a:spcBef>
                <a:spcPts val="665"/>
              </a:spcBef>
            </a:pPr>
            <a:r>
              <a:rPr sz="1200" spc="-5" dirty="0">
                <a:latin typeface="Calibri"/>
                <a:cs typeface="Calibri"/>
              </a:rPr>
              <a:t>Between 2030-2034, </a:t>
            </a:r>
            <a:r>
              <a:rPr sz="1200" dirty="0">
                <a:latin typeface="Calibri"/>
                <a:cs typeface="Calibri"/>
              </a:rPr>
              <a:t>an </a:t>
            </a:r>
            <a:r>
              <a:rPr sz="1200" spc="-5" dirty="0">
                <a:latin typeface="Calibri"/>
                <a:cs typeface="Calibri"/>
              </a:rPr>
              <a:t>increase </a:t>
            </a:r>
            <a:r>
              <a:rPr sz="1200" dirty="0">
                <a:latin typeface="Calibri"/>
                <a:cs typeface="Calibri"/>
              </a:rPr>
              <a:t>of </a:t>
            </a:r>
            <a:r>
              <a:rPr sz="1200" spc="5" dirty="0">
                <a:latin typeface="Calibri"/>
                <a:cs typeface="Calibri"/>
              </a:rPr>
              <a:t> </a:t>
            </a:r>
            <a:r>
              <a:rPr sz="1200" spc="-5" dirty="0">
                <a:latin typeface="Calibri"/>
                <a:cs typeface="Calibri"/>
              </a:rPr>
              <a:t>electric</a:t>
            </a:r>
            <a:r>
              <a:rPr sz="1200" dirty="0">
                <a:latin typeface="Calibri"/>
                <a:cs typeface="Calibri"/>
              </a:rPr>
              <a:t> </a:t>
            </a:r>
            <a:r>
              <a:rPr sz="1200" spc="-5" dirty="0">
                <a:latin typeface="Calibri"/>
                <a:cs typeface="Calibri"/>
              </a:rPr>
              <a:t>and </a:t>
            </a:r>
            <a:r>
              <a:rPr sz="1200" spc="-15" dirty="0">
                <a:latin typeface="Calibri"/>
                <a:cs typeface="Calibri"/>
              </a:rPr>
              <a:t>hybrid</a:t>
            </a:r>
            <a:r>
              <a:rPr sz="1200" spc="-5" dirty="0">
                <a:latin typeface="Calibri"/>
                <a:cs typeface="Calibri"/>
              </a:rPr>
              <a:t> electric</a:t>
            </a:r>
            <a:r>
              <a:rPr sz="1200" dirty="0">
                <a:latin typeface="Calibri"/>
                <a:cs typeface="Calibri"/>
              </a:rPr>
              <a:t> </a:t>
            </a:r>
            <a:r>
              <a:rPr sz="1200" spc="-10" dirty="0">
                <a:latin typeface="Calibri"/>
                <a:cs typeface="Calibri"/>
              </a:rPr>
              <a:t>cars</a:t>
            </a:r>
            <a:r>
              <a:rPr sz="1200" spc="5" dirty="0">
                <a:latin typeface="Calibri"/>
                <a:cs typeface="Calibri"/>
              </a:rPr>
              <a:t> </a:t>
            </a:r>
            <a:r>
              <a:rPr sz="1200" spc="-5" dirty="0">
                <a:latin typeface="Calibri"/>
                <a:cs typeface="Calibri"/>
              </a:rPr>
              <a:t>up </a:t>
            </a:r>
            <a:r>
              <a:rPr sz="1200" spc="-10" dirty="0">
                <a:latin typeface="Calibri"/>
                <a:cs typeface="Calibri"/>
              </a:rPr>
              <a:t>to </a:t>
            </a:r>
            <a:r>
              <a:rPr sz="1200" spc="-260" dirty="0">
                <a:latin typeface="Calibri"/>
                <a:cs typeface="Calibri"/>
              </a:rPr>
              <a:t> </a:t>
            </a:r>
            <a:r>
              <a:rPr sz="1200" dirty="0">
                <a:latin typeface="Calibri"/>
                <a:cs typeface="Calibri"/>
              </a:rPr>
              <a:t>75% of</a:t>
            </a:r>
            <a:r>
              <a:rPr sz="1200" spc="-5" dirty="0">
                <a:latin typeface="Calibri"/>
                <a:cs typeface="Calibri"/>
              </a:rPr>
              <a:t> the</a:t>
            </a:r>
            <a:r>
              <a:rPr sz="1200" dirty="0">
                <a:latin typeface="Calibri"/>
                <a:cs typeface="Calibri"/>
              </a:rPr>
              <a:t> </a:t>
            </a:r>
            <a:r>
              <a:rPr sz="1200" spc="-10" dirty="0">
                <a:latin typeface="Calibri"/>
                <a:cs typeface="Calibri"/>
              </a:rPr>
              <a:t>market</a:t>
            </a:r>
            <a:r>
              <a:rPr sz="1200" spc="-5" dirty="0">
                <a:latin typeface="Calibri"/>
                <a:cs typeface="Calibri"/>
              </a:rPr>
              <a:t> </a:t>
            </a:r>
            <a:r>
              <a:rPr sz="1200" spc="-10" dirty="0">
                <a:latin typeface="Calibri"/>
                <a:cs typeface="Calibri"/>
              </a:rPr>
              <a:t>share</a:t>
            </a:r>
            <a:r>
              <a:rPr sz="1200" dirty="0">
                <a:latin typeface="Calibri"/>
                <a:cs typeface="Calibri"/>
              </a:rPr>
              <a:t> </a:t>
            </a:r>
            <a:r>
              <a:rPr sz="1200" spc="-10" dirty="0">
                <a:latin typeface="Calibri"/>
                <a:cs typeface="Calibri"/>
              </a:rPr>
              <a:t>to</a:t>
            </a:r>
            <a:r>
              <a:rPr sz="1200" dirty="0">
                <a:latin typeface="Calibri"/>
                <a:cs typeface="Calibri"/>
              </a:rPr>
              <a:t> </a:t>
            </a:r>
            <a:r>
              <a:rPr sz="1200" spc="-10" dirty="0">
                <a:latin typeface="Calibri"/>
                <a:cs typeface="Calibri"/>
              </a:rPr>
              <a:t>make </a:t>
            </a:r>
            <a:r>
              <a:rPr sz="1200" spc="-5" dirty="0">
                <a:latin typeface="Calibri"/>
                <a:cs typeface="Calibri"/>
              </a:rPr>
              <a:t> possible</a:t>
            </a:r>
            <a:r>
              <a:rPr sz="1200" dirty="0">
                <a:latin typeface="Calibri"/>
                <a:cs typeface="Calibri"/>
              </a:rPr>
              <a:t> less </a:t>
            </a:r>
            <a:r>
              <a:rPr sz="1200" spc="-5" dirty="0">
                <a:latin typeface="Calibri"/>
                <a:cs typeface="Calibri"/>
              </a:rPr>
              <a:t>than</a:t>
            </a:r>
            <a:r>
              <a:rPr sz="1200" spc="-10" dirty="0">
                <a:latin typeface="Calibri"/>
                <a:cs typeface="Calibri"/>
              </a:rPr>
              <a:t> </a:t>
            </a:r>
            <a:r>
              <a:rPr sz="1200" spc="-5" dirty="0">
                <a:latin typeface="Calibri"/>
                <a:cs typeface="Calibri"/>
              </a:rPr>
              <a:t>59gCO</a:t>
            </a:r>
            <a:r>
              <a:rPr sz="1200" spc="-7" baseline="-13888" dirty="0">
                <a:latin typeface="Calibri"/>
                <a:cs typeface="Calibri"/>
              </a:rPr>
              <a:t>2</a:t>
            </a:r>
            <a:r>
              <a:rPr sz="1200" spc="-5" dirty="0">
                <a:latin typeface="Calibri"/>
                <a:cs typeface="Calibri"/>
              </a:rPr>
              <a:t>/km</a:t>
            </a:r>
            <a:endParaRPr sz="1200">
              <a:latin typeface="Calibri"/>
              <a:cs typeface="Calibri"/>
            </a:endParaRPr>
          </a:p>
          <a:p>
            <a:pPr marL="187960" marR="311785" algn="ctr">
              <a:lnSpc>
                <a:spcPts val="1420"/>
              </a:lnSpc>
              <a:spcBef>
                <a:spcPts val="114"/>
              </a:spcBef>
            </a:pPr>
            <a:r>
              <a:rPr sz="1200" spc="-5" dirty="0">
                <a:latin typeface="Calibri"/>
                <a:cs typeface="Calibri"/>
              </a:rPr>
              <a:t>Other </a:t>
            </a:r>
            <a:r>
              <a:rPr sz="1200" spc="-15" dirty="0">
                <a:latin typeface="Calibri"/>
                <a:cs typeface="Calibri"/>
              </a:rPr>
              <a:t>zero </a:t>
            </a:r>
            <a:r>
              <a:rPr sz="1200" dirty="0">
                <a:latin typeface="Calibri"/>
                <a:cs typeface="Calibri"/>
              </a:rPr>
              <a:t>emission </a:t>
            </a:r>
            <a:r>
              <a:rPr sz="1200" spc="-10" dirty="0">
                <a:latin typeface="Calibri"/>
                <a:cs typeface="Calibri"/>
              </a:rPr>
              <a:t>alternatives </a:t>
            </a:r>
            <a:r>
              <a:rPr sz="1200" spc="-260" dirty="0">
                <a:latin typeface="Calibri"/>
                <a:cs typeface="Calibri"/>
              </a:rPr>
              <a:t> </a:t>
            </a:r>
            <a:r>
              <a:rPr sz="1200" spc="-5" dirty="0">
                <a:latin typeface="Calibri"/>
                <a:cs typeface="Calibri"/>
              </a:rPr>
              <a:t>must be</a:t>
            </a:r>
            <a:r>
              <a:rPr sz="1200" spc="5" dirty="0">
                <a:latin typeface="Calibri"/>
                <a:cs typeface="Calibri"/>
              </a:rPr>
              <a:t> </a:t>
            </a:r>
            <a:r>
              <a:rPr sz="1200" spc="-10" dirty="0">
                <a:latin typeface="Calibri"/>
                <a:cs typeface="Calibri"/>
              </a:rPr>
              <a:t>adopted</a:t>
            </a:r>
            <a:endParaRPr sz="1200">
              <a:latin typeface="Calibri"/>
              <a:cs typeface="Calibri"/>
            </a:endParaRPr>
          </a:p>
        </p:txBody>
      </p:sp>
      <p:grpSp>
        <p:nvGrpSpPr>
          <p:cNvPr id="64" name="object 64"/>
          <p:cNvGrpSpPr/>
          <p:nvPr/>
        </p:nvGrpSpPr>
        <p:grpSpPr>
          <a:xfrm>
            <a:off x="8746750" y="3102672"/>
            <a:ext cx="1596390" cy="1596390"/>
            <a:chOff x="8746750" y="3102672"/>
            <a:chExt cx="1596390" cy="1596390"/>
          </a:xfrm>
        </p:grpSpPr>
        <p:sp>
          <p:nvSpPr>
            <p:cNvPr id="65" name="object 65"/>
            <p:cNvSpPr/>
            <p:nvPr/>
          </p:nvSpPr>
          <p:spPr>
            <a:xfrm>
              <a:off x="8756275" y="3112197"/>
              <a:ext cx="1577340" cy="1577340"/>
            </a:xfrm>
            <a:custGeom>
              <a:avLst/>
              <a:gdLst/>
              <a:ahLst/>
              <a:cxnLst/>
              <a:rect l="l" t="t" r="r" b="b"/>
              <a:pathLst>
                <a:path w="1577340" h="1577339">
                  <a:moveTo>
                    <a:pt x="788443" y="0"/>
                  </a:moveTo>
                  <a:lnTo>
                    <a:pt x="788443" y="788442"/>
                  </a:lnTo>
                  <a:lnTo>
                    <a:pt x="150580" y="325006"/>
                  </a:lnTo>
                  <a:lnTo>
                    <a:pt x="122581" y="366220"/>
                  </a:lnTo>
                  <a:lnTo>
                    <a:pt x="97338" y="408946"/>
                  </a:lnTo>
                  <a:lnTo>
                    <a:pt x="74894" y="453044"/>
                  </a:lnTo>
                  <a:lnTo>
                    <a:pt x="55296" y="498375"/>
                  </a:lnTo>
                  <a:lnTo>
                    <a:pt x="38589" y="544799"/>
                  </a:lnTo>
                  <a:lnTo>
                    <a:pt x="24817" y="592178"/>
                  </a:lnTo>
                  <a:lnTo>
                    <a:pt x="14028" y="640371"/>
                  </a:lnTo>
                  <a:lnTo>
                    <a:pt x="6264" y="689239"/>
                  </a:lnTo>
                  <a:lnTo>
                    <a:pt x="1573" y="738643"/>
                  </a:lnTo>
                  <a:lnTo>
                    <a:pt x="0" y="788442"/>
                  </a:lnTo>
                  <a:lnTo>
                    <a:pt x="1438" y="836472"/>
                  </a:lnTo>
                  <a:lnTo>
                    <a:pt x="5700" y="883741"/>
                  </a:lnTo>
                  <a:lnTo>
                    <a:pt x="12702" y="930166"/>
                  </a:lnTo>
                  <a:lnTo>
                    <a:pt x="22362" y="975665"/>
                  </a:lnTo>
                  <a:lnTo>
                    <a:pt x="34598" y="1020156"/>
                  </a:lnTo>
                  <a:lnTo>
                    <a:pt x="49326" y="1063555"/>
                  </a:lnTo>
                  <a:lnTo>
                    <a:pt x="66465" y="1105782"/>
                  </a:lnTo>
                  <a:lnTo>
                    <a:pt x="85932" y="1146752"/>
                  </a:lnTo>
                  <a:lnTo>
                    <a:pt x="107645" y="1186384"/>
                  </a:lnTo>
                  <a:lnTo>
                    <a:pt x="131521" y="1224596"/>
                  </a:lnTo>
                  <a:lnTo>
                    <a:pt x="157477" y="1261304"/>
                  </a:lnTo>
                  <a:lnTo>
                    <a:pt x="185431" y="1296426"/>
                  </a:lnTo>
                  <a:lnTo>
                    <a:pt x="215302" y="1329880"/>
                  </a:lnTo>
                  <a:lnTo>
                    <a:pt x="247005" y="1361583"/>
                  </a:lnTo>
                  <a:lnTo>
                    <a:pt x="280459" y="1391453"/>
                  </a:lnTo>
                  <a:lnTo>
                    <a:pt x="315581" y="1419407"/>
                  </a:lnTo>
                  <a:lnTo>
                    <a:pt x="352289" y="1445364"/>
                  </a:lnTo>
                  <a:lnTo>
                    <a:pt x="390500" y="1469239"/>
                  </a:lnTo>
                  <a:lnTo>
                    <a:pt x="430133" y="1490952"/>
                  </a:lnTo>
                  <a:lnTo>
                    <a:pt x="471103" y="1510419"/>
                  </a:lnTo>
                  <a:lnTo>
                    <a:pt x="513330" y="1527558"/>
                  </a:lnTo>
                  <a:lnTo>
                    <a:pt x="556729" y="1542286"/>
                  </a:lnTo>
                  <a:lnTo>
                    <a:pt x="601220" y="1554522"/>
                  </a:lnTo>
                  <a:lnTo>
                    <a:pt x="646719" y="1564182"/>
                  </a:lnTo>
                  <a:lnTo>
                    <a:pt x="693145" y="1571184"/>
                  </a:lnTo>
                  <a:lnTo>
                    <a:pt x="740414" y="1575446"/>
                  </a:lnTo>
                  <a:lnTo>
                    <a:pt x="788443" y="1576885"/>
                  </a:lnTo>
                  <a:lnTo>
                    <a:pt x="836473" y="1575446"/>
                  </a:lnTo>
                  <a:lnTo>
                    <a:pt x="883742" y="1571184"/>
                  </a:lnTo>
                  <a:lnTo>
                    <a:pt x="930167" y="1564182"/>
                  </a:lnTo>
                  <a:lnTo>
                    <a:pt x="975666" y="1554522"/>
                  </a:lnTo>
                  <a:lnTo>
                    <a:pt x="1020157" y="1542286"/>
                  </a:lnTo>
                  <a:lnTo>
                    <a:pt x="1063557" y="1527558"/>
                  </a:lnTo>
                  <a:lnTo>
                    <a:pt x="1105783" y="1510419"/>
                  </a:lnTo>
                  <a:lnTo>
                    <a:pt x="1146753" y="1490952"/>
                  </a:lnTo>
                  <a:lnTo>
                    <a:pt x="1186386" y="1469239"/>
                  </a:lnTo>
                  <a:lnTo>
                    <a:pt x="1224597" y="1445364"/>
                  </a:lnTo>
                  <a:lnTo>
                    <a:pt x="1261305" y="1419407"/>
                  </a:lnTo>
                  <a:lnTo>
                    <a:pt x="1296427" y="1391453"/>
                  </a:lnTo>
                  <a:lnTo>
                    <a:pt x="1329881" y="1361583"/>
                  </a:lnTo>
                  <a:lnTo>
                    <a:pt x="1361584" y="1329880"/>
                  </a:lnTo>
                  <a:lnTo>
                    <a:pt x="1391454" y="1296426"/>
                  </a:lnTo>
                  <a:lnTo>
                    <a:pt x="1419409" y="1261304"/>
                  </a:lnTo>
                  <a:lnTo>
                    <a:pt x="1445365" y="1224596"/>
                  </a:lnTo>
                  <a:lnTo>
                    <a:pt x="1469241" y="1186384"/>
                  </a:lnTo>
                  <a:lnTo>
                    <a:pt x="1490953" y="1146752"/>
                  </a:lnTo>
                  <a:lnTo>
                    <a:pt x="1510420" y="1105782"/>
                  </a:lnTo>
                  <a:lnTo>
                    <a:pt x="1527559" y="1063555"/>
                  </a:lnTo>
                  <a:lnTo>
                    <a:pt x="1542288" y="1020156"/>
                  </a:lnTo>
                  <a:lnTo>
                    <a:pt x="1554523" y="975665"/>
                  </a:lnTo>
                  <a:lnTo>
                    <a:pt x="1564183" y="930166"/>
                  </a:lnTo>
                  <a:lnTo>
                    <a:pt x="1571185" y="883741"/>
                  </a:lnTo>
                  <a:lnTo>
                    <a:pt x="1575447" y="836472"/>
                  </a:lnTo>
                  <a:lnTo>
                    <a:pt x="1576886" y="788442"/>
                  </a:lnTo>
                  <a:lnTo>
                    <a:pt x="1575447" y="740412"/>
                  </a:lnTo>
                  <a:lnTo>
                    <a:pt x="1571185" y="693144"/>
                  </a:lnTo>
                  <a:lnTo>
                    <a:pt x="1564183" y="646719"/>
                  </a:lnTo>
                  <a:lnTo>
                    <a:pt x="1554523" y="601219"/>
                  </a:lnTo>
                  <a:lnTo>
                    <a:pt x="1542288" y="556729"/>
                  </a:lnTo>
                  <a:lnTo>
                    <a:pt x="1527559" y="513329"/>
                  </a:lnTo>
                  <a:lnTo>
                    <a:pt x="1510420" y="471103"/>
                  </a:lnTo>
                  <a:lnTo>
                    <a:pt x="1490953" y="430132"/>
                  </a:lnTo>
                  <a:lnTo>
                    <a:pt x="1469241" y="390500"/>
                  </a:lnTo>
                  <a:lnTo>
                    <a:pt x="1445365" y="352289"/>
                  </a:lnTo>
                  <a:lnTo>
                    <a:pt x="1419409" y="315581"/>
                  </a:lnTo>
                  <a:lnTo>
                    <a:pt x="1391454" y="280459"/>
                  </a:lnTo>
                  <a:lnTo>
                    <a:pt x="1361584" y="247005"/>
                  </a:lnTo>
                  <a:lnTo>
                    <a:pt x="1329881" y="215301"/>
                  </a:lnTo>
                  <a:lnTo>
                    <a:pt x="1296427" y="185431"/>
                  </a:lnTo>
                  <a:lnTo>
                    <a:pt x="1261305" y="157477"/>
                  </a:lnTo>
                  <a:lnTo>
                    <a:pt x="1224597" y="131521"/>
                  </a:lnTo>
                  <a:lnTo>
                    <a:pt x="1186386" y="107645"/>
                  </a:lnTo>
                  <a:lnTo>
                    <a:pt x="1146753" y="85932"/>
                  </a:lnTo>
                  <a:lnTo>
                    <a:pt x="1105783" y="66465"/>
                  </a:lnTo>
                  <a:lnTo>
                    <a:pt x="1063557" y="49326"/>
                  </a:lnTo>
                  <a:lnTo>
                    <a:pt x="1020157" y="34598"/>
                  </a:lnTo>
                  <a:lnTo>
                    <a:pt x="975666" y="22362"/>
                  </a:lnTo>
                  <a:lnTo>
                    <a:pt x="930167" y="12702"/>
                  </a:lnTo>
                  <a:lnTo>
                    <a:pt x="883742" y="5700"/>
                  </a:lnTo>
                  <a:lnTo>
                    <a:pt x="836473" y="1438"/>
                  </a:lnTo>
                  <a:lnTo>
                    <a:pt x="788443" y="0"/>
                  </a:lnTo>
                  <a:close/>
                </a:path>
              </a:pathLst>
            </a:custGeom>
            <a:solidFill>
              <a:srgbClr val="A5A5A5"/>
            </a:solidFill>
          </p:spPr>
          <p:txBody>
            <a:bodyPr wrap="square" lIns="0" tIns="0" rIns="0" bIns="0" rtlCol="0"/>
            <a:lstStyle/>
            <a:p>
              <a:endParaRPr/>
            </a:p>
          </p:txBody>
        </p:sp>
        <p:sp>
          <p:nvSpPr>
            <p:cNvPr id="66" name="object 66"/>
            <p:cNvSpPr/>
            <p:nvPr/>
          </p:nvSpPr>
          <p:spPr>
            <a:xfrm>
              <a:off x="8756275" y="3112197"/>
              <a:ext cx="1577340" cy="1577340"/>
            </a:xfrm>
            <a:custGeom>
              <a:avLst/>
              <a:gdLst/>
              <a:ahLst/>
              <a:cxnLst/>
              <a:rect l="l" t="t" r="r" b="b"/>
              <a:pathLst>
                <a:path w="1577340" h="1577339">
                  <a:moveTo>
                    <a:pt x="788443" y="0"/>
                  </a:moveTo>
                  <a:lnTo>
                    <a:pt x="836472" y="1438"/>
                  </a:lnTo>
                  <a:lnTo>
                    <a:pt x="883741" y="5700"/>
                  </a:lnTo>
                  <a:lnTo>
                    <a:pt x="930166" y="12702"/>
                  </a:lnTo>
                  <a:lnTo>
                    <a:pt x="975665" y="22362"/>
                  </a:lnTo>
                  <a:lnTo>
                    <a:pt x="1020156" y="34598"/>
                  </a:lnTo>
                  <a:lnTo>
                    <a:pt x="1063556" y="49326"/>
                  </a:lnTo>
                  <a:lnTo>
                    <a:pt x="1105782" y="66465"/>
                  </a:lnTo>
                  <a:lnTo>
                    <a:pt x="1146753" y="85932"/>
                  </a:lnTo>
                  <a:lnTo>
                    <a:pt x="1186385" y="107645"/>
                  </a:lnTo>
                  <a:lnTo>
                    <a:pt x="1224596" y="131521"/>
                  </a:lnTo>
                  <a:lnTo>
                    <a:pt x="1261304" y="157477"/>
                  </a:lnTo>
                  <a:lnTo>
                    <a:pt x="1296426" y="185431"/>
                  </a:lnTo>
                  <a:lnTo>
                    <a:pt x="1329880" y="215301"/>
                  </a:lnTo>
                  <a:lnTo>
                    <a:pt x="1361584" y="247005"/>
                  </a:lnTo>
                  <a:lnTo>
                    <a:pt x="1391454" y="280459"/>
                  </a:lnTo>
                  <a:lnTo>
                    <a:pt x="1419408" y="315581"/>
                  </a:lnTo>
                  <a:lnTo>
                    <a:pt x="1445364" y="352289"/>
                  </a:lnTo>
                  <a:lnTo>
                    <a:pt x="1469240" y="390500"/>
                  </a:lnTo>
                  <a:lnTo>
                    <a:pt x="1490953" y="430132"/>
                  </a:lnTo>
                  <a:lnTo>
                    <a:pt x="1510420" y="471103"/>
                  </a:lnTo>
                  <a:lnTo>
                    <a:pt x="1527559" y="513329"/>
                  </a:lnTo>
                  <a:lnTo>
                    <a:pt x="1542287" y="556729"/>
                  </a:lnTo>
                  <a:lnTo>
                    <a:pt x="1554523" y="601220"/>
                  </a:lnTo>
                  <a:lnTo>
                    <a:pt x="1564183" y="646719"/>
                  </a:lnTo>
                  <a:lnTo>
                    <a:pt x="1571185" y="693144"/>
                  </a:lnTo>
                  <a:lnTo>
                    <a:pt x="1575447" y="740413"/>
                  </a:lnTo>
                  <a:lnTo>
                    <a:pt x="1576886" y="788443"/>
                  </a:lnTo>
                  <a:lnTo>
                    <a:pt x="1575447" y="836472"/>
                  </a:lnTo>
                  <a:lnTo>
                    <a:pt x="1571185" y="883741"/>
                  </a:lnTo>
                  <a:lnTo>
                    <a:pt x="1564183" y="930166"/>
                  </a:lnTo>
                  <a:lnTo>
                    <a:pt x="1554523" y="975665"/>
                  </a:lnTo>
                  <a:lnTo>
                    <a:pt x="1542287" y="1020156"/>
                  </a:lnTo>
                  <a:lnTo>
                    <a:pt x="1527559" y="1063556"/>
                  </a:lnTo>
                  <a:lnTo>
                    <a:pt x="1510420" y="1105782"/>
                  </a:lnTo>
                  <a:lnTo>
                    <a:pt x="1490953" y="1146753"/>
                  </a:lnTo>
                  <a:lnTo>
                    <a:pt x="1469240" y="1186385"/>
                  </a:lnTo>
                  <a:lnTo>
                    <a:pt x="1445364" y="1224596"/>
                  </a:lnTo>
                  <a:lnTo>
                    <a:pt x="1419408" y="1261304"/>
                  </a:lnTo>
                  <a:lnTo>
                    <a:pt x="1391454" y="1296426"/>
                  </a:lnTo>
                  <a:lnTo>
                    <a:pt x="1361584" y="1329880"/>
                  </a:lnTo>
                  <a:lnTo>
                    <a:pt x="1329880" y="1361584"/>
                  </a:lnTo>
                  <a:lnTo>
                    <a:pt x="1296426" y="1391454"/>
                  </a:lnTo>
                  <a:lnTo>
                    <a:pt x="1261304" y="1419408"/>
                  </a:lnTo>
                  <a:lnTo>
                    <a:pt x="1224596" y="1445364"/>
                  </a:lnTo>
                  <a:lnTo>
                    <a:pt x="1186385" y="1469240"/>
                  </a:lnTo>
                  <a:lnTo>
                    <a:pt x="1146753" y="1490953"/>
                  </a:lnTo>
                  <a:lnTo>
                    <a:pt x="1105782" y="1510420"/>
                  </a:lnTo>
                  <a:lnTo>
                    <a:pt x="1063556" y="1527559"/>
                  </a:lnTo>
                  <a:lnTo>
                    <a:pt x="1020156" y="1542287"/>
                  </a:lnTo>
                  <a:lnTo>
                    <a:pt x="975665" y="1554523"/>
                  </a:lnTo>
                  <a:lnTo>
                    <a:pt x="930166" y="1564183"/>
                  </a:lnTo>
                  <a:lnTo>
                    <a:pt x="883741" y="1571185"/>
                  </a:lnTo>
                  <a:lnTo>
                    <a:pt x="836472" y="1575447"/>
                  </a:lnTo>
                  <a:lnTo>
                    <a:pt x="788443" y="1576886"/>
                  </a:lnTo>
                  <a:lnTo>
                    <a:pt x="740413" y="1575447"/>
                  </a:lnTo>
                  <a:lnTo>
                    <a:pt x="693144" y="1571185"/>
                  </a:lnTo>
                  <a:lnTo>
                    <a:pt x="646719" y="1564183"/>
                  </a:lnTo>
                  <a:lnTo>
                    <a:pt x="601220" y="1554523"/>
                  </a:lnTo>
                  <a:lnTo>
                    <a:pt x="556729" y="1542287"/>
                  </a:lnTo>
                  <a:lnTo>
                    <a:pt x="513329" y="1527559"/>
                  </a:lnTo>
                  <a:lnTo>
                    <a:pt x="471103" y="1510420"/>
                  </a:lnTo>
                  <a:lnTo>
                    <a:pt x="430132" y="1490953"/>
                  </a:lnTo>
                  <a:lnTo>
                    <a:pt x="390500" y="1469240"/>
                  </a:lnTo>
                  <a:lnTo>
                    <a:pt x="352289" y="1445364"/>
                  </a:lnTo>
                  <a:lnTo>
                    <a:pt x="315581" y="1419408"/>
                  </a:lnTo>
                  <a:lnTo>
                    <a:pt x="280459" y="1391454"/>
                  </a:lnTo>
                  <a:lnTo>
                    <a:pt x="247005" y="1361584"/>
                  </a:lnTo>
                  <a:lnTo>
                    <a:pt x="215301" y="1329880"/>
                  </a:lnTo>
                  <a:lnTo>
                    <a:pt x="185431" y="1296426"/>
                  </a:lnTo>
                  <a:lnTo>
                    <a:pt x="157477" y="1261304"/>
                  </a:lnTo>
                  <a:lnTo>
                    <a:pt x="131521" y="1224596"/>
                  </a:lnTo>
                  <a:lnTo>
                    <a:pt x="107645" y="1186385"/>
                  </a:lnTo>
                  <a:lnTo>
                    <a:pt x="85932" y="1146753"/>
                  </a:lnTo>
                  <a:lnTo>
                    <a:pt x="66465" y="1105782"/>
                  </a:lnTo>
                  <a:lnTo>
                    <a:pt x="49326" y="1063556"/>
                  </a:lnTo>
                  <a:lnTo>
                    <a:pt x="34598" y="1020156"/>
                  </a:lnTo>
                  <a:lnTo>
                    <a:pt x="22362" y="975665"/>
                  </a:lnTo>
                  <a:lnTo>
                    <a:pt x="12702" y="930166"/>
                  </a:lnTo>
                  <a:lnTo>
                    <a:pt x="5700" y="883741"/>
                  </a:lnTo>
                  <a:lnTo>
                    <a:pt x="1438" y="836472"/>
                  </a:lnTo>
                  <a:lnTo>
                    <a:pt x="0" y="788443"/>
                  </a:lnTo>
                  <a:lnTo>
                    <a:pt x="1573" y="738643"/>
                  </a:lnTo>
                  <a:lnTo>
                    <a:pt x="6264" y="689240"/>
                  </a:lnTo>
                  <a:lnTo>
                    <a:pt x="14028" y="640372"/>
                  </a:lnTo>
                  <a:lnTo>
                    <a:pt x="24817" y="592179"/>
                  </a:lnTo>
                  <a:lnTo>
                    <a:pt x="38589" y="544800"/>
                  </a:lnTo>
                  <a:lnTo>
                    <a:pt x="55296" y="498376"/>
                  </a:lnTo>
                  <a:lnTo>
                    <a:pt x="74894" y="453045"/>
                  </a:lnTo>
                  <a:lnTo>
                    <a:pt x="97337" y="408946"/>
                  </a:lnTo>
                  <a:lnTo>
                    <a:pt x="122581" y="366221"/>
                  </a:lnTo>
                  <a:lnTo>
                    <a:pt x="150579" y="325007"/>
                  </a:lnTo>
                  <a:lnTo>
                    <a:pt x="788443" y="788443"/>
                  </a:lnTo>
                  <a:lnTo>
                    <a:pt x="788443" y="0"/>
                  </a:lnTo>
                  <a:close/>
                </a:path>
              </a:pathLst>
            </a:custGeom>
            <a:ln w="19050">
              <a:solidFill>
                <a:srgbClr val="A5A5A5"/>
              </a:solidFill>
            </a:ln>
          </p:spPr>
          <p:txBody>
            <a:bodyPr wrap="square" lIns="0" tIns="0" rIns="0" bIns="0" rtlCol="0"/>
            <a:lstStyle/>
            <a:p>
              <a:endParaRPr/>
            </a:p>
          </p:txBody>
        </p:sp>
        <p:sp>
          <p:nvSpPr>
            <p:cNvPr id="67" name="object 67"/>
            <p:cNvSpPr/>
            <p:nvPr/>
          </p:nvSpPr>
          <p:spPr>
            <a:xfrm>
              <a:off x="8906854" y="3112197"/>
              <a:ext cx="638175" cy="788670"/>
            </a:xfrm>
            <a:custGeom>
              <a:avLst/>
              <a:gdLst/>
              <a:ahLst/>
              <a:cxnLst/>
              <a:rect l="l" t="t" r="r" b="b"/>
              <a:pathLst>
                <a:path w="638175" h="788670">
                  <a:moveTo>
                    <a:pt x="637863" y="0"/>
                  </a:moveTo>
                  <a:lnTo>
                    <a:pt x="587612" y="1599"/>
                  </a:lnTo>
                  <a:lnTo>
                    <a:pt x="537897" y="6355"/>
                  </a:lnTo>
                  <a:lnTo>
                    <a:pt x="488851" y="14199"/>
                  </a:lnTo>
                  <a:lnTo>
                    <a:pt x="440604" y="25065"/>
                  </a:lnTo>
                  <a:lnTo>
                    <a:pt x="393286" y="38887"/>
                  </a:lnTo>
                  <a:lnTo>
                    <a:pt x="347029" y="55598"/>
                  </a:lnTo>
                  <a:lnTo>
                    <a:pt x="301963" y="75131"/>
                  </a:lnTo>
                  <a:lnTo>
                    <a:pt x="258219" y="97420"/>
                  </a:lnTo>
                  <a:lnTo>
                    <a:pt x="215927" y="122398"/>
                  </a:lnTo>
                  <a:lnTo>
                    <a:pt x="175218" y="149998"/>
                  </a:lnTo>
                  <a:lnTo>
                    <a:pt x="136224" y="180155"/>
                  </a:lnTo>
                  <a:lnTo>
                    <a:pt x="99074" y="212801"/>
                  </a:lnTo>
                  <a:lnTo>
                    <a:pt x="63899" y="247869"/>
                  </a:lnTo>
                  <a:lnTo>
                    <a:pt x="30831" y="285294"/>
                  </a:lnTo>
                  <a:lnTo>
                    <a:pt x="0" y="325008"/>
                  </a:lnTo>
                  <a:lnTo>
                    <a:pt x="637865" y="788442"/>
                  </a:lnTo>
                  <a:lnTo>
                    <a:pt x="637863" y="0"/>
                  </a:lnTo>
                  <a:close/>
                </a:path>
              </a:pathLst>
            </a:custGeom>
            <a:solidFill>
              <a:srgbClr val="5B9BD5"/>
            </a:solidFill>
          </p:spPr>
          <p:txBody>
            <a:bodyPr wrap="square" lIns="0" tIns="0" rIns="0" bIns="0" rtlCol="0"/>
            <a:lstStyle/>
            <a:p>
              <a:endParaRPr/>
            </a:p>
          </p:txBody>
        </p:sp>
        <p:sp>
          <p:nvSpPr>
            <p:cNvPr id="68" name="object 68"/>
            <p:cNvSpPr/>
            <p:nvPr/>
          </p:nvSpPr>
          <p:spPr>
            <a:xfrm>
              <a:off x="8906854" y="3112197"/>
              <a:ext cx="638175" cy="788670"/>
            </a:xfrm>
            <a:custGeom>
              <a:avLst/>
              <a:gdLst/>
              <a:ahLst/>
              <a:cxnLst/>
              <a:rect l="l" t="t" r="r" b="b"/>
              <a:pathLst>
                <a:path w="638175" h="788670">
                  <a:moveTo>
                    <a:pt x="0" y="325007"/>
                  </a:moveTo>
                  <a:lnTo>
                    <a:pt x="30831" y="285293"/>
                  </a:lnTo>
                  <a:lnTo>
                    <a:pt x="63899" y="247869"/>
                  </a:lnTo>
                  <a:lnTo>
                    <a:pt x="99074" y="212800"/>
                  </a:lnTo>
                  <a:lnTo>
                    <a:pt x="136224" y="180154"/>
                  </a:lnTo>
                  <a:lnTo>
                    <a:pt x="175219" y="149998"/>
                  </a:lnTo>
                  <a:lnTo>
                    <a:pt x="215927" y="122397"/>
                  </a:lnTo>
                  <a:lnTo>
                    <a:pt x="258219" y="97419"/>
                  </a:lnTo>
                  <a:lnTo>
                    <a:pt x="301963" y="75131"/>
                  </a:lnTo>
                  <a:lnTo>
                    <a:pt x="347029" y="55597"/>
                  </a:lnTo>
                  <a:lnTo>
                    <a:pt x="393286" y="38887"/>
                  </a:lnTo>
                  <a:lnTo>
                    <a:pt x="440604" y="25065"/>
                  </a:lnTo>
                  <a:lnTo>
                    <a:pt x="488851" y="14199"/>
                  </a:lnTo>
                  <a:lnTo>
                    <a:pt x="537897" y="6355"/>
                  </a:lnTo>
                  <a:lnTo>
                    <a:pt x="587612" y="1599"/>
                  </a:lnTo>
                  <a:lnTo>
                    <a:pt x="637863" y="0"/>
                  </a:lnTo>
                  <a:lnTo>
                    <a:pt x="637864" y="788442"/>
                  </a:lnTo>
                  <a:lnTo>
                    <a:pt x="0" y="325007"/>
                  </a:lnTo>
                  <a:close/>
                </a:path>
              </a:pathLst>
            </a:custGeom>
            <a:ln w="19050">
              <a:solidFill>
                <a:srgbClr val="FFFFFF"/>
              </a:solidFill>
            </a:ln>
          </p:spPr>
          <p:txBody>
            <a:bodyPr wrap="square" lIns="0" tIns="0" rIns="0" bIns="0" rtlCol="0"/>
            <a:lstStyle/>
            <a:p>
              <a:endParaRPr/>
            </a:p>
          </p:txBody>
        </p:sp>
      </p:grpSp>
      <p:sp>
        <p:nvSpPr>
          <p:cNvPr id="69" name="object 69"/>
          <p:cNvSpPr txBox="1"/>
          <p:nvPr/>
        </p:nvSpPr>
        <p:spPr>
          <a:xfrm>
            <a:off x="9751093" y="4335271"/>
            <a:ext cx="2235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85%</a:t>
            </a:r>
            <a:endParaRPr sz="900">
              <a:latin typeface="Calibri"/>
              <a:cs typeface="Calibri"/>
            </a:endParaRPr>
          </a:p>
        </p:txBody>
      </p:sp>
      <p:sp>
        <p:nvSpPr>
          <p:cNvPr id="70" name="object 70"/>
          <p:cNvSpPr txBox="1"/>
          <p:nvPr/>
        </p:nvSpPr>
        <p:spPr>
          <a:xfrm>
            <a:off x="9151018" y="3259328"/>
            <a:ext cx="22352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15%</a:t>
            </a:r>
            <a:endParaRPr sz="900">
              <a:latin typeface="Calibri"/>
              <a:cs typeface="Calibri"/>
            </a:endParaRPr>
          </a:p>
        </p:txBody>
      </p:sp>
      <p:sp>
        <p:nvSpPr>
          <p:cNvPr id="71" name="object 71"/>
          <p:cNvSpPr txBox="1"/>
          <p:nvPr/>
        </p:nvSpPr>
        <p:spPr>
          <a:xfrm>
            <a:off x="9015191" y="2577084"/>
            <a:ext cx="105918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595959"/>
                </a:solidFill>
                <a:latin typeface="Calibri"/>
                <a:cs typeface="Calibri"/>
              </a:rPr>
              <a:t>2035-onwards</a:t>
            </a:r>
            <a:endParaRPr sz="1400">
              <a:latin typeface="Calibri"/>
              <a:cs typeface="Calibri"/>
            </a:endParaRPr>
          </a:p>
        </p:txBody>
      </p:sp>
      <p:grpSp>
        <p:nvGrpSpPr>
          <p:cNvPr id="72" name="object 72"/>
          <p:cNvGrpSpPr/>
          <p:nvPr/>
        </p:nvGrpSpPr>
        <p:grpSpPr>
          <a:xfrm>
            <a:off x="9092617" y="5027598"/>
            <a:ext cx="81915" cy="81915"/>
            <a:chOff x="9092617" y="5027598"/>
            <a:chExt cx="81915" cy="81915"/>
          </a:xfrm>
        </p:grpSpPr>
        <p:sp>
          <p:nvSpPr>
            <p:cNvPr id="73" name="object 73"/>
            <p:cNvSpPr/>
            <p:nvPr/>
          </p:nvSpPr>
          <p:spPr>
            <a:xfrm>
              <a:off x="9102142" y="5037123"/>
              <a:ext cx="62865" cy="62865"/>
            </a:xfrm>
            <a:custGeom>
              <a:avLst/>
              <a:gdLst/>
              <a:ahLst/>
              <a:cxnLst/>
              <a:rect l="l" t="t" r="r" b="b"/>
              <a:pathLst>
                <a:path w="62865" h="62864">
                  <a:moveTo>
                    <a:pt x="62750" y="0"/>
                  </a:moveTo>
                  <a:lnTo>
                    <a:pt x="0" y="0"/>
                  </a:lnTo>
                  <a:lnTo>
                    <a:pt x="0" y="62751"/>
                  </a:lnTo>
                  <a:lnTo>
                    <a:pt x="62750" y="62751"/>
                  </a:lnTo>
                  <a:lnTo>
                    <a:pt x="62750" y="0"/>
                  </a:lnTo>
                  <a:close/>
                </a:path>
              </a:pathLst>
            </a:custGeom>
            <a:solidFill>
              <a:srgbClr val="A5A5A5"/>
            </a:solidFill>
          </p:spPr>
          <p:txBody>
            <a:bodyPr wrap="square" lIns="0" tIns="0" rIns="0" bIns="0" rtlCol="0"/>
            <a:lstStyle/>
            <a:p>
              <a:endParaRPr/>
            </a:p>
          </p:txBody>
        </p:sp>
        <p:sp>
          <p:nvSpPr>
            <p:cNvPr id="74" name="object 74"/>
            <p:cNvSpPr/>
            <p:nvPr/>
          </p:nvSpPr>
          <p:spPr>
            <a:xfrm>
              <a:off x="9102142" y="5037123"/>
              <a:ext cx="62865" cy="62865"/>
            </a:xfrm>
            <a:custGeom>
              <a:avLst/>
              <a:gdLst/>
              <a:ahLst/>
              <a:cxnLst/>
              <a:rect l="l" t="t" r="r" b="b"/>
              <a:pathLst>
                <a:path w="62865" h="62864">
                  <a:moveTo>
                    <a:pt x="0" y="0"/>
                  </a:moveTo>
                  <a:lnTo>
                    <a:pt x="62751" y="0"/>
                  </a:lnTo>
                  <a:lnTo>
                    <a:pt x="62751" y="62751"/>
                  </a:lnTo>
                  <a:lnTo>
                    <a:pt x="0" y="62751"/>
                  </a:lnTo>
                  <a:lnTo>
                    <a:pt x="0" y="0"/>
                  </a:lnTo>
                  <a:close/>
                </a:path>
              </a:pathLst>
            </a:custGeom>
            <a:ln w="19050">
              <a:solidFill>
                <a:srgbClr val="A5A5A5"/>
              </a:solidFill>
            </a:ln>
          </p:spPr>
          <p:txBody>
            <a:bodyPr wrap="square" lIns="0" tIns="0" rIns="0" bIns="0" rtlCol="0"/>
            <a:lstStyle/>
            <a:p>
              <a:endParaRPr/>
            </a:p>
          </p:txBody>
        </p:sp>
      </p:grpSp>
      <p:sp>
        <p:nvSpPr>
          <p:cNvPr id="75" name="object 75"/>
          <p:cNvSpPr/>
          <p:nvPr/>
        </p:nvSpPr>
        <p:spPr>
          <a:xfrm>
            <a:off x="9628059" y="5037123"/>
            <a:ext cx="62865" cy="62865"/>
          </a:xfrm>
          <a:custGeom>
            <a:avLst/>
            <a:gdLst/>
            <a:ahLst/>
            <a:cxnLst/>
            <a:rect l="l" t="t" r="r" b="b"/>
            <a:pathLst>
              <a:path w="62865" h="62864">
                <a:moveTo>
                  <a:pt x="62750" y="0"/>
                </a:moveTo>
                <a:lnTo>
                  <a:pt x="0" y="0"/>
                </a:lnTo>
                <a:lnTo>
                  <a:pt x="0" y="62751"/>
                </a:lnTo>
                <a:lnTo>
                  <a:pt x="62750" y="62751"/>
                </a:lnTo>
                <a:lnTo>
                  <a:pt x="62750" y="0"/>
                </a:lnTo>
                <a:close/>
              </a:path>
            </a:pathLst>
          </a:custGeom>
          <a:solidFill>
            <a:srgbClr val="5B9BD5"/>
          </a:solidFill>
        </p:spPr>
        <p:txBody>
          <a:bodyPr wrap="square" lIns="0" tIns="0" rIns="0" bIns="0" rtlCol="0"/>
          <a:lstStyle/>
          <a:p>
            <a:endParaRPr/>
          </a:p>
        </p:txBody>
      </p:sp>
      <p:sp>
        <p:nvSpPr>
          <p:cNvPr id="76" name="object 76"/>
          <p:cNvSpPr txBox="1"/>
          <p:nvPr/>
        </p:nvSpPr>
        <p:spPr>
          <a:xfrm>
            <a:off x="8394330" y="4931047"/>
            <a:ext cx="2291080" cy="1146175"/>
          </a:xfrm>
          <a:prstGeom prst="rect">
            <a:avLst/>
          </a:prstGeom>
        </p:spPr>
        <p:txBody>
          <a:bodyPr vert="horz" wrap="square" lIns="0" tIns="59690" rIns="0" bIns="0" rtlCol="0">
            <a:spAutoFit/>
          </a:bodyPr>
          <a:lstStyle/>
          <a:p>
            <a:pPr marL="796925">
              <a:lnSpc>
                <a:spcPct val="100000"/>
              </a:lnSpc>
              <a:spcBef>
                <a:spcPts val="470"/>
              </a:spcBef>
              <a:tabLst>
                <a:tab pos="1322705" algn="l"/>
              </a:tabLst>
            </a:pPr>
            <a:r>
              <a:rPr sz="900" spc="-5" dirty="0">
                <a:solidFill>
                  <a:srgbClr val="595959"/>
                </a:solidFill>
                <a:latin typeface="Calibri"/>
                <a:cs typeface="Calibri"/>
              </a:rPr>
              <a:t>Electric	</a:t>
            </a:r>
            <a:r>
              <a:rPr sz="900" spc="-10" dirty="0">
                <a:solidFill>
                  <a:srgbClr val="595959"/>
                </a:solidFill>
                <a:latin typeface="Calibri"/>
                <a:cs typeface="Calibri"/>
              </a:rPr>
              <a:t>Others</a:t>
            </a:r>
            <a:endParaRPr sz="900">
              <a:latin typeface="Calibri"/>
              <a:cs typeface="Calibri"/>
            </a:endParaRPr>
          </a:p>
          <a:p>
            <a:pPr marL="12700" marR="5080" indent="-635" algn="ctr">
              <a:lnSpc>
                <a:spcPct val="101400"/>
              </a:lnSpc>
              <a:spcBef>
                <a:spcPts val="560"/>
              </a:spcBef>
            </a:pPr>
            <a:r>
              <a:rPr sz="1400" spc="-10" dirty="0">
                <a:latin typeface="Calibri"/>
                <a:cs typeface="Calibri"/>
              </a:rPr>
              <a:t>By </a:t>
            </a:r>
            <a:r>
              <a:rPr sz="1400" dirty="0">
                <a:latin typeface="Calibri"/>
                <a:cs typeface="Calibri"/>
              </a:rPr>
              <a:t>2035, 100% </a:t>
            </a:r>
            <a:r>
              <a:rPr sz="1400" spc="-15" dirty="0">
                <a:latin typeface="Calibri"/>
                <a:cs typeface="Calibri"/>
              </a:rPr>
              <a:t>zero </a:t>
            </a:r>
            <a:r>
              <a:rPr sz="1400" spc="-5" dirty="0">
                <a:latin typeface="Calibri"/>
                <a:cs typeface="Calibri"/>
              </a:rPr>
              <a:t>emission </a:t>
            </a:r>
            <a:r>
              <a:rPr sz="1400" dirty="0">
                <a:latin typeface="Calibri"/>
                <a:cs typeface="Calibri"/>
              </a:rPr>
              <a:t> </a:t>
            </a:r>
            <a:r>
              <a:rPr sz="1400" spc="-5" dirty="0">
                <a:latin typeface="Calibri"/>
                <a:cs typeface="Calibri"/>
              </a:rPr>
              <a:t>new </a:t>
            </a:r>
            <a:r>
              <a:rPr sz="1400" spc="-10" dirty="0">
                <a:latin typeface="Calibri"/>
                <a:cs typeface="Calibri"/>
              </a:rPr>
              <a:t>registered cars. </a:t>
            </a:r>
            <a:r>
              <a:rPr sz="1400" spc="-5" dirty="0">
                <a:latin typeface="Calibri"/>
                <a:cs typeface="Calibri"/>
              </a:rPr>
              <a:t>Electric, </a:t>
            </a:r>
            <a:r>
              <a:rPr sz="1400" dirty="0">
                <a:latin typeface="Calibri"/>
                <a:cs typeface="Calibri"/>
              </a:rPr>
              <a:t> </a:t>
            </a:r>
            <a:r>
              <a:rPr sz="1400" spc="-5" dirty="0">
                <a:latin typeface="Calibri"/>
                <a:cs typeface="Calibri"/>
              </a:rPr>
              <a:t>hybrid electric </a:t>
            </a:r>
            <a:r>
              <a:rPr sz="1400" dirty="0">
                <a:latin typeface="Calibri"/>
                <a:cs typeface="Calibri"/>
              </a:rPr>
              <a:t>and other types: </a:t>
            </a:r>
            <a:r>
              <a:rPr sz="1400" spc="-310" dirty="0">
                <a:latin typeface="Calibri"/>
                <a:cs typeface="Calibri"/>
              </a:rPr>
              <a:t> </a:t>
            </a:r>
            <a:r>
              <a:rPr sz="1400" spc="-10" dirty="0">
                <a:latin typeface="Calibri"/>
                <a:cs typeface="Calibri"/>
              </a:rPr>
              <a:t>hydrogen, etc.</a:t>
            </a:r>
            <a:endParaRPr sz="1400">
              <a:latin typeface="Calibri"/>
              <a:cs typeface="Calibri"/>
            </a:endParaRPr>
          </a:p>
        </p:txBody>
      </p:sp>
      <p:sp>
        <p:nvSpPr>
          <p:cNvPr id="77" name="object 77"/>
          <p:cNvSpPr txBox="1">
            <a:spLocks noGrp="1"/>
          </p:cNvSpPr>
          <p:nvPr>
            <p:ph type="title"/>
          </p:nvPr>
        </p:nvSpPr>
        <p:spPr>
          <a:xfrm>
            <a:off x="1098098" y="468883"/>
            <a:ext cx="3832860" cy="565150"/>
          </a:xfrm>
          <a:prstGeom prst="rect">
            <a:avLst/>
          </a:prstGeom>
        </p:spPr>
        <p:txBody>
          <a:bodyPr vert="horz" wrap="square" lIns="0" tIns="28575" rIns="0" bIns="0" rtlCol="0">
            <a:spAutoFit/>
          </a:bodyPr>
          <a:lstStyle/>
          <a:p>
            <a:pPr marL="1417320" marR="5080" indent="-1405255">
              <a:lnSpc>
                <a:spcPts val="2090"/>
              </a:lnSpc>
              <a:spcBef>
                <a:spcPts val="225"/>
              </a:spcBef>
            </a:pPr>
            <a:r>
              <a:rPr sz="1800" spc="-5" dirty="0">
                <a:latin typeface="Calibri"/>
                <a:cs typeface="Calibri"/>
              </a:rPr>
              <a:t>Objective</a:t>
            </a:r>
            <a:r>
              <a:rPr sz="1800" dirty="0">
                <a:latin typeface="Calibri"/>
                <a:cs typeface="Calibri"/>
              </a:rPr>
              <a:t> </a:t>
            </a:r>
            <a:r>
              <a:rPr sz="1800" spc="-5" dirty="0">
                <a:latin typeface="Calibri"/>
                <a:cs typeface="Calibri"/>
              </a:rPr>
              <a:t>3:</a:t>
            </a:r>
            <a:r>
              <a:rPr sz="1800" spc="5" dirty="0">
                <a:latin typeface="Calibri"/>
                <a:cs typeface="Calibri"/>
              </a:rPr>
              <a:t> </a:t>
            </a:r>
            <a:r>
              <a:rPr sz="1800" spc="-10" dirty="0">
                <a:latin typeface="Calibri"/>
                <a:cs typeface="Calibri"/>
              </a:rPr>
              <a:t>Propose</a:t>
            </a:r>
            <a:r>
              <a:rPr sz="1800" dirty="0">
                <a:latin typeface="Calibri"/>
                <a:cs typeface="Calibri"/>
              </a:rPr>
              <a:t> </a:t>
            </a:r>
            <a:r>
              <a:rPr sz="1800" spc="-5" dirty="0">
                <a:latin typeface="Calibri"/>
                <a:cs typeface="Calibri"/>
              </a:rPr>
              <a:t>ideas </a:t>
            </a:r>
            <a:r>
              <a:rPr sz="1800" spc="-10" dirty="0">
                <a:latin typeface="Calibri"/>
                <a:cs typeface="Calibri"/>
              </a:rPr>
              <a:t>to</a:t>
            </a:r>
            <a:r>
              <a:rPr sz="1800" dirty="0">
                <a:latin typeface="Calibri"/>
                <a:cs typeface="Calibri"/>
              </a:rPr>
              <a:t> </a:t>
            </a:r>
            <a:r>
              <a:rPr sz="1800" spc="-10" dirty="0">
                <a:latin typeface="Calibri"/>
                <a:cs typeface="Calibri"/>
              </a:rPr>
              <a:t>reach</a:t>
            </a:r>
            <a:r>
              <a:rPr sz="1800" dirty="0">
                <a:latin typeface="Calibri"/>
                <a:cs typeface="Calibri"/>
              </a:rPr>
              <a:t> </a:t>
            </a:r>
            <a:r>
              <a:rPr sz="1800" spc="-5" dirty="0">
                <a:latin typeface="Calibri"/>
                <a:cs typeface="Calibri"/>
              </a:rPr>
              <a:t>goals </a:t>
            </a:r>
            <a:r>
              <a:rPr sz="1800" spc="-395" dirty="0">
                <a:latin typeface="Calibri"/>
                <a:cs typeface="Calibri"/>
              </a:rPr>
              <a:t> </a:t>
            </a:r>
            <a:r>
              <a:rPr sz="1800" spc="-5" dirty="0">
                <a:latin typeface="Calibri"/>
                <a:cs typeface="Calibri"/>
              </a:rPr>
              <a:t>2025-2035</a:t>
            </a:r>
            <a:endParaRPr sz="1800">
              <a:latin typeface="Calibri"/>
              <a:cs typeface="Calibri"/>
            </a:endParaRPr>
          </a:p>
        </p:txBody>
      </p:sp>
      <p:sp>
        <p:nvSpPr>
          <p:cNvPr id="78" name="object 78"/>
          <p:cNvSpPr txBox="1"/>
          <p:nvPr/>
        </p:nvSpPr>
        <p:spPr>
          <a:xfrm>
            <a:off x="1284052" y="3568700"/>
            <a:ext cx="841375" cy="57404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92D050"/>
                </a:solidFill>
                <a:latin typeface="Calibri"/>
                <a:cs typeface="Calibri"/>
              </a:rPr>
              <a:t>Electric and </a:t>
            </a:r>
            <a:r>
              <a:rPr sz="1200" dirty="0">
                <a:solidFill>
                  <a:srgbClr val="92D050"/>
                </a:solidFill>
                <a:latin typeface="Calibri"/>
                <a:cs typeface="Calibri"/>
              </a:rPr>
              <a:t> </a:t>
            </a:r>
            <a:r>
              <a:rPr sz="1200" spc="-15" dirty="0">
                <a:solidFill>
                  <a:srgbClr val="92D050"/>
                </a:solidFill>
                <a:latin typeface="Calibri"/>
                <a:cs typeface="Calibri"/>
              </a:rPr>
              <a:t>hybrids </a:t>
            </a:r>
            <a:r>
              <a:rPr sz="1200" spc="-10" dirty="0">
                <a:solidFill>
                  <a:srgbClr val="92D050"/>
                </a:solidFill>
                <a:latin typeface="Calibri"/>
                <a:cs typeface="Calibri"/>
              </a:rPr>
              <a:t>more </a:t>
            </a:r>
            <a:r>
              <a:rPr sz="1200" spc="-260" dirty="0">
                <a:solidFill>
                  <a:srgbClr val="92D050"/>
                </a:solidFill>
                <a:latin typeface="Calibri"/>
                <a:cs typeface="Calibri"/>
              </a:rPr>
              <a:t> </a:t>
            </a:r>
            <a:r>
              <a:rPr sz="1200" spc="-5" dirty="0">
                <a:solidFill>
                  <a:srgbClr val="92D050"/>
                </a:solidFill>
                <a:latin typeface="Calibri"/>
                <a:cs typeface="Calibri"/>
              </a:rPr>
              <a:t>than</a:t>
            </a:r>
            <a:r>
              <a:rPr sz="1200" spc="-20" dirty="0">
                <a:solidFill>
                  <a:srgbClr val="92D050"/>
                </a:solidFill>
                <a:latin typeface="Calibri"/>
                <a:cs typeface="Calibri"/>
              </a:rPr>
              <a:t> </a:t>
            </a:r>
            <a:r>
              <a:rPr sz="1200" dirty="0">
                <a:solidFill>
                  <a:srgbClr val="92D050"/>
                </a:solidFill>
                <a:latin typeface="Calibri"/>
                <a:cs typeface="Calibri"/>
              </a:rPr>
              <a:t>50%</a:t>
            </a:r>
            <a:endParaRPr sz="1200">
              <a:latin typeface="Calibri"/>
              <a:cs typeface="Calibri"/>
            </a:endParaRPr>
          </a:p>
        </p:txBody>
      </p:sp>
      <p:sp>
        <p:nvSpPr>
          <p:cNvPr id="79" name="object 79"/>
          <p:cNvSpPr/>
          <p:nvPr/>
        </p:nvSpPr>
        <p:spPr>
          <a:xfrm>
            <a:off x="2134476" y="3622941"/>
            <a:ext cx="354330" cy="518795"/>
          </a:xfrm>
          <a:custGeom>
            <a:avLst/>
            <a:gdLst/>
            <a:ahLst/>
            <a:cxnLst/>
            <a:rect l="l" t="t" r="r" b="b"/>
            <a:pathLst>
              <a:path w="354330" h="518795">
                <a:moveTo>
                  <a:pt x="277622" y="518477"/>
                </a:moveTo>
                <a:lnTo>
                  <a:pt x="263994" y="474954"/>
                </a:lnTo>
                <a:lnTo>
                  <a:pt x="252183" y="437172"/>
                </a:lnTo>
                <a:lnTo>
                  <a:pt x="227025" y="461403"/>
                </a:lnTo>
                <a:lnTo>
                  <a:pt x="18745" y="245249"/>
                </a:lnTo>
                <a:lnTo>
                  <a:pt x="14173" y="249656"/>
                </a:lnTo>
                <a:lnTo>
                  <a:pt x="222453" y="465810"/>
                </a:lnTo>
                <a:lnTo>
                  <a:pt x="197307" y="490042"/>
                </a:lnTo>
                <a:lnTo>
                  <a:pt x="277622" y="518477"/>
                </a:lnTo>
                <a:close/>
              </a:path>
              <a:path w="354330" h="518795">
                <a:moveTo>
                  <a:pt x="354330" y="0"/>
                </a:moveTo>
                <a:lnTo>
                  <a:pt x="269455" y="7289"/>
                </a:lnTo>
                <a:lnTo>
                  <a:pt x="287680" y="37084"/>
                </a:lnTo>
                <a:lnTo>
                  <a:pt x="0" y="213182"/>
                </a:lnTo>
                <a:lnTo>
                  <a:pt x="3314" y="218592"/>
                </a:lnTo>
                <a:lnTo>
                  <a:pt x="290995" y="42494"/>
                </a:lnTo>
                <a:lnTo>
                  <a:pt x="309232" y="72288"/>
                </a:lnTo>
                <a:lnTo>
                  <a:pt x="335330" y="30454"/>
                </a:lnTo>
                <a:lnTo>
                  <a:pt x="354330" y="0"/>
                </a:lnTo>
                <a:close/>
              </a:path>
            </a:pathLst>
          </a:custGeom>
          <a:solidFill>
            <a:srgbClr val="70AD47"/>
          </a:solidFill>
        </p:spPr>
        <p:txBody>
          <a:bodyPr wrap="square" lIns="0" tIns="0" rIns="0" bIns="0" rtlCol="0"/>
          <a:lstStyle/>
          <a:p>
            <a:endParaRPr/>
          </a:p>
        </p:txBody>
      </p:sp>
      <p:sp>
        <p:nvSpPr>
          <p:cNvPr id="80" name="object 80"/>
          <p:cNvSpPr txBox="1"/>
          <p:nvPr/>
        </p:nvSpPr>
        <p:spPr>
          <a:xfrm>
            <a:off x="4525835" y="4038092"/>
            <a:ext cx="841375" cy="577215"/>
          </a:xfrm>
          <a:prstGeom prst="rect">
            <a:avLst/>
          </a:prstGeom>
        </p:spPr>
        <p:txBody>
          <a:bodyPr vert="horz" wrap="square" lIns="0" tIns="10795" rIns="0" bIns="0" rtlCol="0">
            <a:spAutoFit/>
          </a:bodyPr>
          <a:lstStyle/>
          <a:p>
            <a:pPr marL="12700" marR="5080">
              <a:lnSpc>
                <a:spcPct val="100800"/>
              </a:lnSpc>
              <a:spcBef>
                <a:spcPts val="85"/>
              </a:spcBef>
            </a:pPr>
            <a:r>
              <a:rPr sz="1200" spc="-5" dirty="0">
                <a:solidFill>
                  <a:srgbClr val="92D050"/>
                </a:solidFill>
                <a:latin typeface="Calibri"/>
                <a:cs typeface="Calibri"/>
              </a:rPr>
              <a:t>Electric and </a:t>
            </a:r>
            <a:r>
              <a:rPr sz="1200" dirty="0">
                <a:solidFill>
                  <a:srgbClr val="92D050"/>
                </a:solidFill>
                <a:latin typeface="Calibri"/>
                <a:cs typeface="Calibri"/>
              </a:rPr>
              <a:t> </a:t>
            </a:r>
            <a:r>
              <a:rPr sz="1200" spc="-15" dirty="0">
                <a:solidFill>
                  <a:srgbClr val="92D050"/>
                </a:solidFill>
                <a:latin typeface="Calibri"/>
                <a:cs typeface="Calibri"/>
              </a:rPr>
              <a:t>hybrids </a:t>
            </a:r>
            <a:r>
              <a:rPr sz="1200" spc="-10" dirty="0">
                <a:solidFill>
                  <a:srgbClr val="92D050"/>
                </a:solidFill>
                <a:latin typeface="Calibri"/>
                <a:cs typeface="Calibri"/>
              </a:rPr>
              <a:t>more </a:t>
            </a:r>
            <a:r>
              <a:rPr sz="1200" spc="-260" dirty="0">
                <a:solidFill>
                  <a:srgbClr val="92D050"/>
                </a:solidFill>
                <a:latin typeface="Calibri"/>
                <a:cs typeface="Calibri"/>
              </a:rPr>
              <a:t> </a:t>
            </a:r>
            <a:r>
              <a:rPr sz="1200" spc="-5" dirty="0">
                <a:solidFill>
                  <a:srgbClr val="92D050"/>
                </a:solidFill>
                <a:latin typeface="Calibri"/>
                <a:cs typeface="Calibri"/>
              </a:rPr>
              <a:t>than</a:t>
            </a:r>
            <a:r>
              <a:rPr sz="1200" spc="-20" dirty="0">
                <a:solidFill>
                  <a:srgbClr val="92D050"/>
                </a:solidFill>
                <a:latin typeface="Calibri"/>
                <a:cs typeface="Calibri"/>
              </a:rPr>
              <a:t> </a:t>
            </a:r>
            <a:r>
              <a:rPr sz="1200" dirty="0">
                <a:solidFill>
                  <a:srgbClr val="92D050"/>
                </a:solidFill>
                <a:latin typeface="Calibri"/>
                <a:cs typeface="Calibri"/>
              </a:rPr>
              <a:t>75%</a:t>
            </a:r>
            <a:endParaRPr sz="1200">
              <a:latin typeface="Calibri"/>
              <a:cs typeface="Calibri"/>
            </a:endParaRPr>
          </a:p>
        </p:txBody>
      </p:sp>
      <p:sp>
        <p:nvSpPr>
          <p:cNvPr id="81" name="object 81"/>
          <p:cNvSpPr/>
          <p:nvPr/>
        </p:nvSpPr>
        <p:spPr>
          <a:xfrm>
            <a:off x="5376253" y="4094873"/>
            <a:ext cx="589915" cy="461645"/>
          </a:xfrm>
          <a:custGeom>
            <a:avLst/>
            <a:gdLst/>
            <a:ahLst/>
            <a:cxnLst/>
            <a:rect l="l" t="t" r="r" b="b"/>
            <a:pathLst>
              <a:path w="589914" h="461645">
                <a:moveTo>
                  <a:pt x="354342" y="0"/>
                </a:moveTo>
                <a:lnTo>
                  <a:pt x="269455" y="7289"/>
                </a:lnTo>
                <a:lnTo>
                  <a:pt x="287693" y="37071"/>
                </a:lnTo>
                <a:lnTo>
                  <a:pt x="0" y="213169"/>
                </a:lnTo>
                <a:lnTo>
                  <a:pt x="3314" y="218592"/>
                </a:lnTo>
                <a:lnTo>
                  <a:pt x="291007" y="42494"/>
                </a:lnTo>
                <a:lnTo>
                  <a:pt x="309245" y="72275"/>
                </a:lnTo>
                <a:lnTo>
                  <a:pt x="335343" y="30441"/>
                </a:lnTo>
                <a:lnTo>
                  <a:pt x="354342" y="0"/>
                </a:lnTo>
                <a:close/>
              </a:path>
              <a:path w="589914" h="461645">
                <a:moveTo>
                  <a:pt x="589648" y="450761"/>
                </a:moveTo>
                <a:lnTo>
                  <a:pt x="572096" y="432523"/>
                </a:lnTo>
                <a:lnTo>
                  <a:pt x="530567" y="389369"/>
                </a:lnTo>
                <a:lnTo>
                  <a:pt x="518896" y="422287"/>
                </a:lnTo>
                <a:lnTo>
                  <a:pt x="17526" y="244449"/>
                </a:lnTo>
                <a:lnTo>
                  <a:pt x="15405" y="250444"/>
                </a:lnTo>
                <a:lnTo>
                  <a:pt x="516775" y="428269"/>
                </a:lnTo>
                <a:lnTo>
                  <a:pt x="505091" y="461187"/>
                </a:lnTo>
                <a:lnTo>
                  <a:pt x="589648" y="450761"/>
                </a:lnTo>
                <a:close/>
              </a:path>
            </a:pathLst>
          </a:custGeom>
          <a:solidFill>
            <a:srgbClr val="70AD47"/>
          </a:solidFill>
        </p:spPr>
        <p:txBody>
          <a:bodyPr wrap="square" lIns="0" tIns="0" rIns="0" bIns="0" rtlCol="0"/>
          <a:lstStyle/>
          <a:p>
            <a:endParaRPr/>
          </a:p>
        </p:txBody>
      </p:sp>
      <p:sp>
        <p:nvSpPr>
          <p:cNvPr id="82" name="object 82"/>
          <p:cNvSpPr txBox="1"/>
          <p:nvPr/>
        </p:nvSpPr>
        <p:spPr>
          <a:xfrm>
            <a:off x="7971804" y="3117596"/>
            <a:ext cx="855980" cy="400685"/>
          </a:xfrm>
          <a:prstGeom prst="rect">
            <a:avLst/>
          </a:prstGeom>
        </p:spPr>
        <p:txBody>
          <a:bodyPr vert="horz" wrap="square" lIns="0" tIns="3175" rIns="0" bIns="0" rtlCol="0">
            <a:spAutoFit/>
          </a:bodyPr>
          <a:lstStyle/>
          <a:p>
            <a:pPr marL="12700" marR="5080">
              <a:lnSpc>
                <a:spcPct val="105000"/>
              </a:lnSpc>
              <a:spcBef>
                <a:spcPts val="25"/>
              </a:spcBef>
            </a:pPr>
            <a:r>
              <a:rPr sz="1200" dirty="0">
                <a:solidFill>
                  <a:srgbClr val="92D050"/>
                </a:solidFill>
                <a:latin typeface="Calibri"/>
                <a:cs typeface="Calibri"/>
              </a:rPr>
              <a:t>100%</a:t>
            </a:r>
            <a:r>
              <a:rPr sz="1200" spc="5" dirty="0">
                <a:solidFill>
                  <a:srgbClr val="92D050"/>
                </a:solidFill>
                <a:latin typeface="Calibri"/>
                <a:cs typeface="Calibri"/>
              </a:rPr>
              <a:t> </a:t>
            </a:r>
            <a:r>
              <a:rPr sz="1200" spc="-15" dirty="0">
                <a:solidFill>
                  <a:srgbClr val="92D050"/>
                </a:solidFill>
                <a:latin typeface="Calibri"/>
                <a:cs typeface="Calibri"/>
              </a:rPr>
              <a:t>zero </a:t>
            </a:r>
            <a:r>
              <a:rPr sz="1200" spc="-10" dirty="0">
                <a:solidFill>
                  <a:srgbClr val="92D050"/>
                </a:solidFill>
                <a:latin typeface="Calibri"/>
                <a:cs typeface="Calibri"/>
              </a:rPr>
              <a:t> </a:t>
            </a:r>
            <a:r>
              <a:rPr sz="1200" dirty="0">
                <a:solidFill>
                  <a:srgbClr val="92D050"/>
                </a:solidFill>
                <a:latin typeface="Calibri"/>
                <a:cs typeface="Calibri"/>
              </a:rPr>
              <a:t>em</a:t>
            </a:r>
            <a:r>
              <a:rPr sz="1200" spc="-5" dirty="0">
                <a:solidFill>
                  <a:srgbClr val="92D050"/>
                </a:solidFill>
                <a:latin typeface="Calibri"/>
                <a:cs typeface="Calibri"/>
              </a:rPr>
              <a:t>i</a:t>
            </a:r>
            <a:r>
              <a:rPr sz="1200" spc="5" dirty="0">
                <a:solidFill>
                  <a:srgbClr val="92D050"/>
                </a:solidFill>
                <a:latin typeface="Calibri"/>
                <a:cs typeface="Calibri"/>
              </a:rPr>
              <a:t>ss</a:t>
            </a:r>
            <a:r>
              <a:rPr sz="1200" spc="-5" dirty="0">
                <a:solidFill>
                  <a:srgbClr val="92D050"/>
                </a:solidFill>
                <a:latin typeface="Calibri"/>
                <a:cs typeface="Calibri"/>
              </a:rPr>
              <a:t>i</a:t>
            </a:r>
            <a:r>
              <a:rPr sz="1200" dirty="0">
                <a:solidFill>
                  <a:srgbClr val="92D050"/>
                </a:solidFill>
                <a:latin typeface="Calibri"/>
                <a:cs typeface="Calibri"/>
              </a:rPr>
              <a:t>on</a:t>
            </a:r>
            <a:r>
              <a:rPr sz="1200" spc="-5" dirty="0">
                <a:solidFill>
                  <a:srgbClr val="92D050"/>
                </a:solidFill>
                <a:latin typeface="Calibri"/>
                <a:cs typeface="Calibri"/>
              </a:rPr>
              <a:t> c</a:t>
            </a:r>
            <a:r>
              <a:rPr sz="1200" dirty="0">
                <a:solidFill>
                  <a:srgbClr val="92D050"/>
                </a:solidFill>
                <a:latin typeface="Calibri"/>
                <a:cs typeface="Calibri"/>
              </a:rPr>
              <a:t>a</a:t>
            </a:r>
            <a:r>
              <a:rPr sz="1200" spc="-30" dirty="0">
                <a:solidFill>
                  <a:srgbClr val="92D050"/>
                </a:solidFill>
                <a:latin typeface="Calibri"/>
                <a:cs typeface="Calibri"/>
              </a:rPr>
              <a:t>r</a:t>
            </a:r>
            <a:r>
              <a:rPr sz="1200" dirty="0">
                <a:solidFill>
                  <a:srgbClr val="92D050"/>
                </a:solidFill>
                <a:latin typeface="Calibri"/>
                <a:cs typeface="Calibri"/>
              </a:rPr>
              <a:t>s</a:t>
            </a:r>
            <a:endParaRPr sz="1200">
              <a:latin typeface="Calibri"/>
              <a:cs typeface="Calibri"/>
            </a:endParaRPr>
          </a:p>
        </p:txBody>
      </p:sp>
      <p:sp>
        <p:nvSpPr>
          <p:cNvPr id="84" name="object 84"/>
          <p:cNvSpPr txBox="1"/>
          <p:nvPr/>
        </p:nvSpPr>
        <p:spPr>
          <a:xfrm>
            <a:off x="916939" y="6300705"/>
            <a:ext cx="78168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a:t>
            </a:r>
            <a:r>
              <a:rPr sz="1000" dirty="0">
                <a:latin typeface="Calibri"/>
                <a:cs typeface="Calibri"/>
              </a:rPr>
              <a:t>N</a:t>
            </a:r>
            <a:r>
              <a:rPr sz="1000" spc="-5" dirty="0">
                <a:latin typeface="Calibri"/>
                <a:cs typeface="Calibri"/>
              </a:rPr>
              <a:t>A</a:t>
            </a:r>
            <a:r>
              <a:rPr sz="1000" spc="5" dirty="0">
                <a:latin typeface="Calibri"/>
                <a:cs typeface="Calibri"/>
              </a:rPr>
              <a:t>L</a:t>
            </a:r>
            <a:r>
              <a:rPr sz="1000" dirty="0">
                <a:latin typeface="Calibri"/>
                <a:cs typeface="Calibri"/>
              </a:rPr>
              <a:t>YS</a:t>
            </a:r>
            <a:r>
              <a:rPr sz="1000" spc="-5" dirty="0">
                <a:latin typeface="Calibri"/>
                <a:cs typeface="Calibri"/>
              </a:rPr>
              <a:t>I</a:t>
            </a:r>
            <a:r>
              <a:rPr sz="1000" dirty="0">
                <a:latin typeface="Calibri"/>
                <a:cs typeface="Calibri"/>
              </a:rPr>
              <a:t>S </a:t>
            </a:r>
            <a:r>
              <a:rPr sz="1000" spc="-5" dirty="0">
                <a:latin typeface="Calibri"/>
                <a:cs typeface="Calibri"/>
              </a:rPr>
              <a:t>A</a:t>
            </a:r>
            <a:r>
              <a:rPr sz="1000" dirty="0">
                <a:latin typeface="Calibri"/>
                <a:cs typeface="Calibri"/>
              </a:rPr>
              <a:t>ND  </a:t>
            </a:r>
            <a:r>
              <a:rPr sz="1000" spc="-5" dirty="0">
                <a:latin typeface="Calibri"/>
                <a:cs typeface="Calibri"/>
              </a:rPr>
              <a:t>FRAMEWORK</a:t>
            </a:r>
            <a:endParaRPr sz="1000">
              <a:latin typeface="Calibri"/>
              <a:cs typeface="Calibri"/>
            </a:endParaRPr>
          </a:p>
        </p:txBody>
      </p:sp>
      <p:sp>
        <p:nvSpPr>
          <p:cNvPr id="83" name="object 83"/>
          <p:cNvSpPr txBox="1"/>
          <p:nvPr/>
        </p:nvSpPr>
        <p:spPr>
          <a:xfrm>
            <a:off x="5732656" y="828547"/>
            <a:ext cx="4479290" cy="1125855"/>
          </a:xfrm>
          <a:prstGeom prst="rect">
            <a:avLst/>
          </a:prstGeom>
        </p:spPr>
        <p:txBody>
          <a:bodyPr vert="horz" wrap="square" lIns="0" tIns="11430" rIns="0" bIns="0" rtlCol="0">
            <a:spAutoFit/>
          </a:bodyPr>
          <a:lstStyle/>
          <a:p>
            <a:pPr marL="38100" marR="30480">
              <a:lnSpc>
                <a:spcPct val="100400"/>
              </a:lnSpc>
              <a:spcBef>
                <a:spcPts val="90"/>
              </a:spcBef>
            </a:pPr>
            <a:r>
              <a:rPr sz="1800" spc="-10" dirty="0">
                <a:solidFill>
                  <a:srgbClr val="00B050"/>
                </a:solidFill>
                <a:latin typeface="Calibri"/>
                <a:cs typeface="Calibri"/>
              </a:rPr>
              <a:t>Economical</a:t>
            </a:r>
            <a:r>
              <a:rPr sz="1800" dirty="0">
                <a:solidFill>
                  <a:srgbClr val="00B050"/>
                </a:solidFill>
                <a:latin typeface="Calibri"/>
                <a:cs typeface="Calibri"/>
              </a:rPr>
              <a:t> of</a:t>
            </a:r>
            <a:r>
              <a:rPr sz="1800" spc="5" dirty="0">
                <a:solidFill>
                  <a:srgbClr val="00B050"/>
                </a:solidFill>
                <a:latin typeface="Calibri"/>
                <a:cs typeface="Calibri"/>
              </a:rPr>
              <a:t> </a:t>
            </a:r>
            <a:r>
              <a:rPr sz="1800" spc="-5" dirty="0">
                <a:solidFill>
                  <a:srgbClr val="00B050"/>
                </a:solidFill>
                <a:latin typeface="Calibri"/>
                <a:cs typeface="Calibri"/>
              </a:rPr>
              <a:t>reduction</a:t>
            </a:r>
            <a:r>
              <a:rPr sz="1800" spc="5" dirty="0">
                <a:solidFill>
                  <a:srgbClr val="00B050"/>
                </a:solidFill>
                <a:latin typeface="Calibri"/>
                <a:cs typeface="Calibri"/>
              </a:rPr>
              <a:t> </a:t>
            </a:r>
            <a:r>
              <a:rPr sz="1800" spc="-5" dirty="0">
                <a:solidFill>
                  <a:srgbClr val="00B050"/>
                </a:solidFill>
                <a:latin typeface="Calibri"/>
                <a:cs typeface="Calibri"/>
              </a:rPr>
              <a:t>by</a:t>
            </a:r>
            <a:r>
              <a:rPr sz="1800" dirty="0">
                <a:solidFill>
                  <a:srgbClr val="00B050"/>
                </a:solidFill>
                <a:latin typeface="Calibri"/>
                <a:cs typeface="Calibri"/>
              </a:rPr>
              <a:t> </a:t>
            </a:r>
            <a:r>
              <a:rPr sz="1800" spc="-5" dirty="0">
                <a:solidFill>
                  <a:srgbClr val="00B050"/>
                </a:solidFill>
                <a:latin typeface="Calibri"/>
                <a:cs typeface="Calibri"/>
              </a:rPr>
              <a:t>2035</a:t>
            </a:r>
            <a:r>
              <a:rPr sz="1800" dirty="0">
                <a:solidFill>
                  <a:srgbClr val="00B050"/>
                </a:solidFill>
                <a:latin typeface="Calibri"/>
                <a:cs typeface="Calibri"/>
              </a:rPr>
              <a:t> </a:t>
            </a:r>
            <a:r>
              <a:rPr sz="1800" spc="-5" dirty="0">
                <a:solidFill>
                  <a:srgbClr val="00B050"/>
                </a:solidFill>
                <a:latin typeface="Calibri"/>
                <a:cs typeface="Calibri"/>
              </a:rPr>
              <a:t>with</a:t>
            </a:r>
            <a:r>
              <a:rPr sz="1800" spc="10" dirty="0">
                <a:solidFill>
                  <a:srgbClr val="00B050"/>
                </a:solidFill>
                <a:latin typeface="Calibri"/>
                <a:cs typeface="Calibri"/>
              </a:rPr>
              <a:t> </a:t>
            </a:r>
            <a:r>
              <a:rPr sz="1800" spc="-20" dirty="0">
                <a:solidFill>
                  <a:srgbClr val="00B050"/>
                </a:solidFill>
                <a:latin typeface="Calibri"/>
                <a:cs typeface="Calibri"/>
              </a:rPr>
              <a:t>zero</a:t>
            </a:r>
            <a:r>
              <a:rPr sz="1800" spc="5" dirty="0">
                <a:solidFill>
                  <a:srgbClr val="00B050"/>
                </a:solidFill>
                <a:latin typeface="Calibri"/>
                <a:cs typeface="Calibri"/>
              </a:rPr>
              <a:t> </a:t>
            </a:r>
            <a:r>
              <a:rPr sz="1800" spc="-5" dirty="0">
                <a:solidFill>
                  <a:srgbClr val="00B050"/>
                </a:solidFill>
                <a:latin typeface="Calibri"/>
                <a:cs typeface="Calibri"/>
              </a:rPr>
              <a:t>car </a:t>
            </a:r>
            <a:r>
              <a:rPr sz="1800" dirty="0">
                <a:solidFill>
                  <a:srgbClr val="00B050"/>
                </a:solidFill>
                <a:latin typeface="Calibri"/>
                <a:cs typeface="Calibri"/>
              </a:rPr>
              <a:t> </a:t>
            </a:r>
            <a:r>
              <a:rPr sz="1800" spc="-5" dirty="0">
                <a:solidFill>
                  <a:srgbClr val="00B050"/>
                </a:solidFill>
                <a:latin typeface="Calibri"/>
                <a:cs typeface="Calibri"/>
              </a:rPr>
              <a:t>emissions</a:t>
            </a:r>
            <a:r>
              <a:rPr sz="1800" dirty="0">
                <a:solidFill>
                  <a:srgbClr val="00B050"/>
                </a:solidFill>
                <a:latin typeface="Calibri"/>
                <a:cs typeface="Calibri"/>
              </a:rPr>
              <a:t> of</a:t>
            </a:r>
            <a:r>
              <a:rPr sz="1800" spc="10" dirty="0">
                <a:solidFill>
                  <a:srgbClr val="00B050"/>
                </a:solidFill>
                <a:latin typeface="Calibri"/>
                <a:cs typeface="Calibri"/>
              </a:rPr>
              <a:t> </a:t>
            </a:r>
            <a:r>
              <a:rPr sz="1800" spc="-5" dirty="0">
                <a:solidFill>
                  <a:srgbClr val="00B050"/>
                </a:solidFill>
                <a:latin typeface="Calibri"/>
                <a:cs typeface="Calibri"/>
              </a:rPr>
              <a:t>3.91</a:t>
            </a:r>
            <a:r>
              <a:rPr sz="1800" spc="10" dirty="0">
                <a:solidFill>
                  <a:srgbClr val="00B050"/>
                </a:solidFill>
                <a:latin typeface="Calibri"/>
                <a:cs typeface="Calibri"/>
              </a:rPr>
              <a:t> </a:t>
            </a:r>
            <a:r>
              <a:rPr sz="1800" spc="-5" dirty="0">
                <a:solidFill>
                  <a:srgbClr val="00B050"/>
                </a:solidFill>
                <a:latin typeface="Calibri"/>
                <a:cs typeface="Calibri"/>
              </a:rPr>
              <a:t>billion</a:t>
            </a:r>
            <a:r>
              <a:rPr sz="1800" spc="15" dirty="0">
                <a:solidFill>
                  <a:srgbClr val="00B050"/>
                </a:solidFill>
                <a:latin typeface="Calibri"/>
                <a:cs typeface="Calibri"/>
              </a:rPr>
              <a:t> </a:t>
            </a:r>
            <a:r>
              <a:rPr sz="1800" spc="-10" dirty="0">
                <a:solidFill>
                  <a:srgbClr val="00B050"/>
                </a:solidFill>
                <a:latin typeface="Calibri"/>
                <a:cs typeface="Calibri"/>
              </a:rPr>
              <a:t>Euros</a:t>
            </a:r>
            <a:r>
              <a:rPr sz="1800" dirty="0">
                <a:solidFill>
                  <a:srgbClr val="00B050"/>
                </a:solidFill>
                <a:latin typeface="Calibri"/>
                <a:cs typeface="Calibri"/>
              </a:rPr>
              <a:t> </a:t>
            </a:r>
            <a:r>
              <a:rPr sz="1800" spc="-10" dirty="0">
                <a:solidFill>
                  <a:srgbClr val="00B050"/>
                </a:solidFill>
                <a:latin typeface="Calibri"/>
                <a:cs typeface="Calibri"/>
              </a:rPr>
              <a:t>associated</a:t>
            </a:r>
            <a:r>
              <a:rPr sz="1800" spc="15" dirty="0">
                <a:solidFill>
                  <a:srgbClr val="00B050"/>
                </a:solidFill>
                <a:latin typeface="Calibri"/>
                <a:cs typeface="Calibri"/>
              </a:rPr>
              <a:t> </a:t>
            </a:r>
            <a:r>
              <a:rPr sz="1800" spc="-5" dirty="0">
                <a:solidFill>
                  <a:srgbClr val="00B050"/>
                </a:solidFill>
                <a:latin typeface="Calibri"/>
                <a:cs typeface="Calibri"/>
              </a:rPr>
              <a:t>social </a:t>
            </a:r>
            <a:r>
              <a:rPr sz="1800" spc="-390" dirty="0">
                <a:solidFill>
                  <a:srgbClr val="00B050"/>
                </a:solidFill>
                <a:latin typeface="Calibri"/>
                <a:cs typeface="Calibri"/>
              </a:rPr>
              <a:t> </a:t>
            </a:r>
            <a:r>
              <a:rPr sz="1800" spc="-10" dirty="0">
                <a:solidFill>
                  <a:srgbClr val="00B050"/>
                </a:solidFill>
                <a:latin typeface="Calibri"/>
                <a:cs typeface="Calibri"/>
              </a:rPr>
              <a:t>cost</a:t>
            </a:r>
            <a:r>
              <a:rPr sz="1800" spc="-5" dirty="0">
                <a:solidFill>
                  <a:srgbClr val="00B050"/>
                </a:solidFill>
                <a:latin typeface="Calibri"/>
                <a:cs typeface="Calibri"/>
              </a:rPr>
              <a:t> </a:t>
            </a:r>
            <a:r>
              <a:rPr sz="1800" dirty="0">
                <a:solidFill>
                  <a:srgbClr val="00B050"/>
                </a:solidFill>
                <a:latin typeface="Calibri"/>
                <a:cs typeface="Calibri"/>
              </a:rPr>
              <a:t>of </a:t>
            </a:r>
            <a:r>
              <a:rPr sz="1800" spc="-10" dirty="0">
                <a:solidFill>
                  <a:srgbClr val="00B050"/>
                </a:solidFill>
                <a:latin typeface="Calibri"/>
                <a:cs typeface="Calibri"/>
              </a:rPr>
              <a:t>CO</a:t>
            </a:r>
            <a:r>
              <a:rPr sz="1800" spc="-15" baseline="-13888" dirty="0">
                <a:solidFill>
                  <a:srgbClr val="00B050"/>
                </a:solidFill>
                <a:latin typeface="Calibri"/>
                <a:cs typeface="Calibri"/>
              </a:rPr>
              <a:t>2</a:t>
            </a:r>
            <a:r>
              <a:rPr sz="1800" baseline="-13888" dirty="0">
                <a:solidFill>
                  <a:srgbClr val="00B050"/>
                </a:solidFill>
                <a:latin typeface="Calibri"/>
                <a:cs typeface="Calibri"/>
              </a:rPr>
              <a:t> </a:t>
            </a:r>
            <a:r>
              <a:rPr sz="1800" spc="-5" dirty="0">
                <a:solidFill>
                  <a:srgbClr val="00B050"/>
                </a:solidFill>
                <a:latin typeface="Calibri"/>
                <a:cs typeface="Calibri"/>
              </a:rPr>
              <a:t>emissions (agricultural</a:t>
            </a:r>
            <a:r>
              <a:rPr sz="1800" dirty="0">
                <a:solidFill>
                  <a:srgbClr val="00B050"/>
                </a:solidFill>
                <a:latin typeface="Calibri"/>
                <a:cs typeface="Calibri"/>
              </a:rPr>
              <a:t> </a:t>
            </a:r>
            <a:r>
              <a:rPr sz="1800" spc="-5" dirty="0">
                <a:solidFill>
                  <a:srgbClr val="00B050"/>
                </a:solidFill>
                <a:latin typeface="Calibri"/>
                <a:cs typeface="Calibri"/>
              </a:rPr>
              <a:t>damage, </a:t>
            </a:r>
            <a:r>
              <a:rPr sz="1800" dirty="0">
                <a:solidFill>
                  <a:srgbClr val="00B050"/>
                </a:solidFill>
                <a:latin typeface="Calibri"/>
                <a:cs typeface="Calibri"/>
              </a:rPr>
              <a:t> </a:t>
            </a:r>
            <a:r>
              <a:rPr sz="1800" spc="-5" dirty="0">
                <a:solidFill>
                  <a:srgbClr val="00B050"/>
                </a:solidFill>
                <a:latin typeface="Calibri"/>
                <a:cs typeface="Calibri"/>
              </a:rPr>
              <a:t>heating,</a:t>
            </a:r>
            <a:r>
              <a:rPr sz="1800" spc="5" dirty="0">
                <a:solidFill>
                  <a:srgbClr val="00B050"/>
                </a:solidFill>
                <a:latin typeface="Calibri"/>
                <a:cs typeface="Calibri"/>
              </a:rPr>
              <a:t> </a:t>
            </a:r>
            <a:r>
              <a:rPr sz="1800" spc="-5" dirty="0">
                <a:solidFill>
                  <a:srgbClr val="00B050"/>
                </a:solidFill>
                <a:latin typeface="Calibri"/>
                <a:cs typeface="Calibri"/>
              </a:rPr>
              <a:t>cooling,</a:t>
            </a:r>
            <a:r>
              <a:rPr sz="1800" spc="5" dirty="0">
                <a:solidFill>
                  <a:srgbClr val="00B050"/>
                </a:solidFill>
                <a:latin typeface="Calibri"/>
                <a:cs typeface="Calibri"/>
              </a:rPr>
              <a:t> </a:t>
            </a:r>
            <a:r>
              <a:rPr sz="1800" spc="-5" dirty="0">
                <a:solidFill>
                  <a:srgbClr val="00B050"/>
                </a:solidFill>
                <a:latin typeface="Calibri"/>
                <a:cs typeface="Calibri"/>
              </a:rPr>
              <a:t>sea</a:t>
            </a:r>
            <a:r>
              <a:rPr sz="1800" spc="5" dirty="0">
                <a:solidFill>
                  <a:srgbClr val="00B050"/>
                </a:solidFill>
                <a:latin typeface="Calibri"/>
                <a:cs typeface="Calibri"/>
              </a:rPr>
              <a:t> </a:t>
            </a:r>
            <a:r>
              <a:rPr sz="1800" spc="-10" dirty="0">
                <a:solidFill>
                  <a:srgbClr val="00B050"/>
                </a:solidFill>
                <a:latin typeface="Calibri"/>
                <a:cs typeface="Calibri"/>
              </a:rPr>
              <a:t>level</a:t>
            </a:r>
            <a:r>
              <a:rPr sz="1800" spc="5" dirty="0">
                <a:solidFill>
                  <a:srgbClr val="00B050"/>
                </a:solidFill>
                <a:latin typeface="Calibri"/>
                <a:cs typeface="Calibri"/>
              </a:rPr>
              <a:t> </a:t>
            </a:r>
            <a:r>
              <a:rPr sz="1800" spc="-5" dirty="0">
                <a:solidFill>
                  <a:srgbClr val="00B050"/>
                </a:solidFill>
                <a:latin typeface="Calibri"/>
                <a:cs typeface="Calibri"/>
              </a:rPr>
              <a:t>rise,</a:t>
            </a:r>
            <a:r>
              <a:rPr sz="1800" spc="20" dirty="0">
                <a:solidFill>
                  <a:srgbClr val="00B050"/>
                </a:solidFill>
                <a:latin typeface="Calibri"/>
                <a:cs typeface="Calibri"/>
              </a:rPr>
              <a:t> </a:t>
            </a:r>
            <a:r>
              <a:rPr sz="1800" spc="-10" dirty="0">
                <a:solidFill>
                  <a:srgbClr val="00B050"/>
                </a:solidFill>
                <a:latin typeface="Calibri"/>
                <a:cs typeface="Calibri"/>
              </a:rPr>
              <a:t>etc.)</a:t>
            </a:r>
            <a:endParaRPr sz="1800">
              <a:latin typeface="Calibri"/>
              <a:cs typeface="Calibri"/>
            </a:endParaRPr>
          </a:p>
        </p:txBody>
      </p:sp>
      <p:sp>
        <p:nvSpPr>
          <p:cNvPr id="86" name="Slide Number Placeholder 85">
            <a:extLst>
              <a:ext uri="{FF2B5EF4-FFF2-40B4-BE49-F238E27FC236}">
                <a16:creationId xmlns:a16="http://schemas.microsoft.com/office/drawing/2014/main" id="{12360F75-65F0-4C4A-97C3-0DF39A5D8473}"/>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638" y="280877"/>
            <a:ext cx="11345164" cy="566181"/>
          </a:xfrm>
          <a:prstGeom prst="rect">
            <a:avLst/>
          </a:prstGeom>
        </p:spPr>
        <p:txBody>
          <a:bodyPr vert="horz" wrap="square" lIns="0" tIns="12065" rIns="0" bIns="0" rtlCol="0">
            <a:spAutoFit/>
          </a:bodyPr>
          <a:lstStyle/>
          <a:p>
            <a:pPr marL="12700">
              <a:lnSpc>
                <a:spcPct val="100000"/>
              </a:lnSpc>
              <a:spcBef>
                <a:spcPts val="95"/>
              </a:spcBef>
            </a:pPr>
            <a:r>
              <a:rPr sz="3600" spc="-10" dirty="0"/>
              <a:t>Success</a:t>
            </a:r>
            <a:r>
              <a:rPr sz="3600" spc="15" dirty="0"/>
              <a:t> </a:t>
            </a:r>
            <a:r>
              <a:rPr sz="3600" spc="-10" dirty="0"/>
              <a:t>defined</a:t>
            </a:r>
            <a:r>
              <a:rPr sz="3600" spc="-5" dirty="0"/>
              <a:t> </a:t>
            </a:r>
            <a:r>
              <a:rPr sz="3600" spc="-15" dirty="0"/>
              <a:t>by</a:t>
            </a:r>
            <a:r>
              <a:rPr sz="3600" dirty="0"/>
              <a:t> </a:t>
            </a:r>
            <a:r>
              <a:rPr sz="3600" spc="-5" dirty="0"/>
              <a:t>3</a:t>
            </a:r>
            <a:r>
              <a:rPr sz="3600" spc="15" dirty="0"/>
              <a:t> </a:t>
            </a:r>
            <a:r>
              <a:rPr sz="3600" spc="-40" dirty="0"/>
              <a:t>key</a:t>
            </a:r>
            <a:r>
              <a:rPr sz="3600" spc="20" dirty="0"/>
              <a:t> </a:t>
            </a:r>
            <a:r>
              <a:rPr sz="3600" spc="-25" dirty="0"/>
              <a:t>factors</a:t>
            </a:r>
            <a:r>
              <a:rPr sz="3600" dirty="0"/>
              <a:t> </a:t>
            </a:r>
            <a:r>
              <a:rPr sz="3600" spc="-10" dirty="0"/>
              <a:t>that</a:t>
            </a:r>
            <a:r>
              <a:rPr sz="3600" spc="5" dirty="0"/>
              <a:t> </a:t>
            </a:r>
            <a:r>
              <a:rPr sz="3600" spc="-20" dirty="0"/>
              <a:t>are</a:t>
            </a:r>
            <a:r>
              <a:rPr sz="3600" spc="-5" dirty="0"/>
              <a:t> </a:t>
            </a:r>
            <a:r>
              <a:rPr sz="3600" spc="-10" dirty="0"/>
              <a:t>measurable</a:t>
            </a:r>
          </a:p>
        </p:txBody>
      </p:sp>
      <p:grpSp>
        <p:nvGrpSpPr>
          <p:cNvPr id="30" name="Group 29">
            <a:extLst>
              <a:ext uri="{FF2B5EF4-FFF2-40B4-BE49-F238E27FC236}">
                <a16:creationId xmlns:a16="http://schemas.microsoft.com/office/drawing/2014/main" id="{484C773B-28AA-499F-A791-E8973CE76B34}"/>
              </a:ext>
            </a:extLst>
          </p:cNvPr>
          <p:cNvGrpSpPr/>
          <p:nvPr/>
        </p:nvGrpSpPr>
        <p:grpSpPr>
          <a:xfrm>
            <a:off x="381000" y="1524000"/>
            <a:ext cx="6172200" cy="4114800"/>
            <a:chOff x="2423160" y="1304544"/>
            <a:chExt cx="7387969" cy="4819903"/>
          </a:xfrm>
        </p:grpSpPr>
        <p:sp>
          <p:nvSpPr>
            <p:cNvPr id="3" name="object 3"/>
            <p:cNvSpPr txBox="1"/>
            <p:nvPr/>
          </p:nvSpPr>
          <p:spPr>
            <a:xfrm>
              <a:off x="2423160" y="1304544"/>
              <a:ext cx="3134995" cy="742419"/>
            </a:xfrm>
            <a:prstGeom prst="rect">
              <a:avLst/>
            </a:prstGeom>
            <a:solidFill>
              <a:srgbClr val="4471C4"/>
            </a:solidFill>
          </p:spPr>
          <p:txBody>
            <a:bodyPr vert="horz" wrap="square" lIns="0" tIns="0" rIns="0" bIns="0" rtlCol="0">
              <a:spAutoFit/>
            </a:bodyPr>
            <a:lstStyle/>
            <a:p>
              <a:pPr>
                <a:lnSpc>
                  <a:spcPct val="100000"/>
                </a:lnSpc>
              </a:pPr>
              <a:endParaRPr sz="1500" dirty="0">
                <a:latin typeface="Times New Roman"/>
                <a:cs typeface="Times New Roman"/>
              </a:endParaRPr>
            </a:p>
            <a:p>
              <a:pPr marL="522605">
                <a:lnSpc>
                  <a:spcPct val="100000"/>
                </a:lnSpc>
              </a:pPr>
              <a:r>
                <a:rPr sz="1500" dirty="0">
                  <a:solidFill>
                    <a:srgbClr val="FFFFFF"/>
                  </a:solidFill>
                  <a:latin typeface="Calibri"/>
                  <a:cs typeface="Calibri"/>
                </a:rPr>
                <a:t>KEY</a:t>
              </a:r>
              <a:r>
                <a:rPr sz="1500" spc="-20" dirty="0">
                  <a:solidFill>
                    <a:srgbClr val="FFFFFF"/>
                  </a:solidFill>
                  <a:latin typeface="Calibri"/>
                  <a:cs typeface="Calibri"/>
                </a:rPr>
                <a:t> </a:t>
              </a:r>
              <a:r>
                <a:rPr sz="1500" spc="-10" dirty="0">
                  <a:solidFill>
                    <a:srgbClr val="FFFFFF"/>
                  </a:solidFill>
                  <a:latin typeface="Calibri"/>
                  <a:cs typeface="Calibri"/>
                </a:rPr>
                <a:t>SUCCESS</a:t>
              </a:r>
              <a:r>
                <a:rPr sz="1500" spc="-20" dirty="0">
                  <a:solidFill>
                    <a:srgbClr val="FFFFFF"/>
                  </a:solidFill>
                  <a:latin typeface="Calibri"/>
                  <a:cs typeface="Calibri"/>
                </a:rPr>
                <a:t> </a:t>
              </a:r>
              <a:r>
                <a:rPr sz="1500" spc="-30" dirty="0">
                  <a:solidFill>
                    <a:srgbClr val="FFFFFF"/>
                  </a:solidFill>
                  <a:latin typeface="Calibri"/>
                  <a:cs typeface="Calibri"/>
                </a:rPr>
                <a:t>FACTORS</a:t>
              </a:r>
              <a:endParaRPr lang="en-IN" sz="1500" spc="-30" dirty="0">
                <a:solidFill>
                  <a:srgbClr val="FFFFFF"/>
                </a:solidFill>
                <a:latin typeface="Calibri"/>
                <a:cs typeface="Calibri"/>
              </a:endParaRPr>
            </a:p>
            <a:p>
              <a:pPr marL="522605">
                <a:lnSpc>
                  <a:spcPct val="100000"/>
                </a:lnSpc>
              </a:pPr>
              <a:endParaRPr sz="1500" dirty="0">
                <a:latin typeface="Calibri"/>
                <a:cs typeface="Calibri"/>
              </a:endParaRPr>
            </a:p>
          </p:txBody>
        </p:sp>
        <p:sp>
          <p:nvSpPr>
            <p:cNvPr id="4" name="object 4"/>
            <p:cNvSpPr/>
            <p:nvPr/>
          </p:nvSpPr>
          <p:spPr>
            <a:xfrm>
              <a:off x="2423922" y="2480310"/>
              <a:ext cx="3134995" cy="1041400"/>
            </a:xfrm>
            <a:custGeom>
              <a:avLst/>
              <a:gdLst/>
              <a:ahLst/>
              <a:cxnLst/>
              <a:rect l="l" t="t" r="r" b="b"/>
              <a:pathLst>
                <a:path w="3134995" h="1041400">
                  <a:moveTo>
                    <a:pt x="0" y="173481"/>
                  </a:moveTo>
                  <a:lnTo>
                    <a:pt x="6200" y="127382"/>
                  </a:lnTo>
                  <a:lnTo>
                    <a:pt x="23697" y="85946"/>
                  </a:lnTo>
                  <a:lnTo>
                    <a:pt x="50831" y="50831"/>
                  </a:lnTo>
                  <a:lnTo>
                    <a:pt x="85946" y="23697"/>
                  </a:lnTo>
                  <a:lnTo>
                    <a:pt x="127382" y="6200"/>
                  </a:lnTo>
                  <a:lnTo>
                    <a:pt x="173481" y="0"/>
                  </a:lnTo>
                  <a:lnTo>
                    <a:pt x="2961386" y="0"/>
                  </a:lnTo>
                  <a:lnTo>
                    <a:pt x="3007485" y="6200"/>
                  </a:lnTo>
                  <a:lnTo>
                    <a:pt x="3048921" y="23697"/>
                  </a:lnTo>
                  <a:lnTo>
                    <a:pt x="3084036" y="50831"/>
                  </a:lnTo>
                  <a:lnTo>
                    <a:pt x="3111170" y="85946"/>
                  </a:lnTo>
                  <a:lnTo>
                    <a:pt x="3128667" y="127382"/>
                  </a:lnTo>
                  <a:lnTo>
                    <a:pt x="3134867" y="173481"/>
                  </a:lnTo>
                  <a:lnTo>
                    <a:pt x="3134867" y="867410"/>
                  </a:lnTo>
                  <a:lnTo>
                    <a:pt x="3128667" y="913509"/>
                  </a:lnTo>
                  <a:lnTo>
                    <a:pt x="3111170" y="954945"/>
                  </a:lnTo>
                  <a:lnTo>
                    <a:pt x="3084036" y="990060"/>
                  </a:lnTo>
                  <a:lnTo>
                    <a:pt x="3048921" y="1017194"/>
                  </a:lnTo>
                  <a:lnTo>
                    <a:pt x="3007485" y="1034691"/>
                  </a:lnTo>
                  <a:lnTo>
                    <a:pt x="2961386" y="1040891"/>
                  </a:lnTo>
                  <a:lnTo>
                    <a:pt x="173481" y="1040891"/>
                  </a:lnTo>
                  <a:lnTo>
                    <a:pt x="127382" y="1034691"/>
                  </a:lnTo>
                  <a:lnTo>
                    <a:pt x="85946" y="1017194"/>
                  </a:lnTo>
                  <a:lnTo>
                    <a:pt x="50831" y="990060"/>
                  </a:lnTo>
                  <a:lnTo>
                    <a:pt x="23697" y="954945"/>
                  </a:lnTo>
                  <a:lnTo>
                    <a:pt x="6200" y="913509"/>
                  </a:lnTo>
                  <a:lnTo>
                    <a:pt x="0" y="867410"/>
                  </a:lnTo>
                  <a:lnTo>
                    <a:pt x="0" y="173481"/>
                  </a:lnTo>
                  <a:close/>
                </a:path>
              </a:pathLst>
            </a:custGeom>
            <a:ln w="19050">
              <a:solidFill>
                <a:srgbClr val="2E528F"/>
              </a:solidFill>
            </a:ln>
          </p:spPr>
          <p:txBody>
            <a:bodyPr wrap="square" lIns="0" tIns="0" rIns="0" bIns="0" rtlCol="0"/>
            <a:lstStyle/>
            <a:p>
              <a:endParaRPr sz="1500"/>
            </a:p>
          </p:txBody>
        </p:sp>
        <p:sp>
          <p:nvSpPr>
            <p:cNvPr id="5" name="object 5"/>
            <p:cNvSpPr txBox="1"/>
            <p:nvPr/>
          </p:nvSpPr>
          <p:spPr>
            <a:xfrm>
              <a:off x="2638425" y="2666238"/>
              <a:ext cx="2705735" cy="509382"/>
            </a:xfrm>
            <a:prstGeom prst="rect">
              <a:avLst/>
            </a:prstGeom>
          </p:spPr>
          <p:txBody>
            <a:bodyPr vert="horz" wrap="square" lIns="0" tIns="13335" rIns="0" bIns="0" rtlCol="0">
              <a:spAutoFit/>
            </a:bodyPr>
            <a:lstStyle/>
            <a:p>
              <a:pPr marL="79375">
                <a:lnSpc>
                  <a:spcPct val="100000"/>
                </a:lnSpc>
                <a:spcBef>
                  <a:spcPts val="105"/>
                </a:spcBef>
              </a:pPr>
              <a:r>
                <a:rPr sz="1500" spc="-5" dirty="0">
                  <a:solidFill>
                    <a:srgbClr val="001F5F"/>
                  </a:solidFill>
                  <a:latin typeface="Calibri"/>
                  <a:cs typeface="Calibri"/>
                </a:rPr>
                <a:t>Gain </a:t>
              </a:r>
              <a:r>
                <a:rPr sz="1500" spc="-15" dirty="0">
                  <a:solidFill>
                    <a:srgbClr val="001F5F"/>
                  </a:solidFill>
                  <a:latin typeface="Calibri"/>
                  <a:cs typeface="Calibri"/>
                </a:rPr>
                <a:t>market</a:t>
              </a:r>
              <a:r>
                <a:rPr sz="1500" spc="10" dirty="0">
                  <a:solidFill>
                    <a:srgbClr val="001F5F"/>
                  </a:solidFill>
                  <a:latin typeface="Calibri"/>
                  <a:cs typeface="Calibri"/>
                </a:rPr>
                <a:t> </a:t>
              </a:r>
              <a:r>
                <a:rPr sz="1500" spc="-10" dirty="0">
                  <a:solidFill>
                    <a:srgbClr val="001F5F"/>
                  </a:solidFill>
                  <a:latin typeface="Calibri"/>
                  <a:cs typeface="Calibri"/>
                </a:rPr>
                <a:t>share</a:t>
              </a:r>
              <a:r>
                <a:rPr sz="1500" spc="-5" dirty="0">
                  <a:solidFill>
                    <a:srgbClr val="001F5F"/>
                  </a:solidFill>
                  <a:latin typeface="Calibri"/>
                  <a:cs typeface="Calibri"/>
                </a:rPr>
                <a:t> in</a:t>
              </a:r>
              <a:r>
                <a:rPr sz="1500" dirty="0">
                  <a:solidFill>
                    <a:srgbClr val="001F5F"/>
                  </a:solidFill>
                  <a:latin typeface="Calibri"/>
                  <a:cs typeface="Calibri"/>
                </a:rPr>
                <a:t> the</a:t>
              </a:r>
              <a:endParaRPr sz="1500" dirty="0">
                <a:latin typeface="Calibri"/>
                <a:cs typeface="Calibri"/>
              </a:endParaRPr>
            </a:p>
            <a:p>
              <a:pPr marL="12700">
                <a:lnSpc>
                  <a:spcPct val="100000"/>
                </a:lnSpc>
              </a:pPr>
              <a:r>
                <a:rPr sz="1500" dirty="0">
                  <a:solidFill>
                    <a:srgbClr val="001F5F"/>
                  </a:solidFill>
                  <a:latin typeface="Calibri"/>
                  <a:cs typeface="Calibri"/>
                </a:rPr>
                <a:t>EV</a:t>
              </a:r>
              <a:r>
                <a:rPr sz="1500" spc="-15" dirty="0">
                  <a:solidFill>
                    <a:srgbClr val="001F5F"/>
                  </a:solidFill>
                  <a:latin typeface="Calibri"/>
                  <a:cs typeface="Calibri"/>
                </a:rPr>
                <a:t> </a:t>
              </a:r>
              <a:r>
                <a:rPr sz="1500" spc="-5" dirty="0">
                  <a:solidFill>
                    <a:srgbClr val="001F5F"/>
                  </a:solidFill>
                  <a:latin typeface="Calibri"/>
                  <a:cs typeface="Calibri"/>
                </a:rPr>
                <a:t>charging</a:t>
              </a:r>
              <a:r>
                <a:rPr sz="1500" spc="-30" dirty="0">
                  <a:solidFill>
                    <a:srgbClr val="001F5F"/>
                  </a:solidFill>
                  <a:latin typeface="Calibri"/>
                  <a:cs typeface="Calibri"/>
                </a:rPr>
                <a:t> </a:t>
              </a:r>
              <a:r>
                <a:rPr sz="1500" spc="-10" dirty="0">
                  <a:solidFill>
                    <a:srgbClr val="001F5F"/>
                  </a:solidFill>
                  <a:latin typeface="Calibri"/>
                  <a:cs typeface="Calibri"/>
                </a:rPr>
                <a:t>infrastructure</a:t>
              </a:r>
              <a:endParaRPr sz="1500" dirty="0">
                <a:latin typeface="Calibri"/>
                <a:cs typeface="Calibri"/>
              </a:endParaRPr>
            </a:p>
          </p:txBody>
        </p:sp>
        <p:sp>
          <p:nvSpPr>
            <p:cNvPr id="6" name="object 6"/>
            <p:cNvSpPr txBox="1"/>
            <p:nvPr/>
          </p:nvSpPr>
          <p:spPr>
            <a:xfrm>
              <a:off x="6388608" y="1304544"/>
              <a:ext cx="3421379" cy="742419"/>
            </a:xfrm>
            <a:prstGeom prst="rect">
              <a:avLst/>
            </a:prstGeom>
            <a:solidFill>
              <a:srgbClr val="4471C4"/>
            </a:solidFill>
          </p:spPr>
          <p:txBody>
            <a:bodyPr vert="horz" wrap="square" lIns="0" tIns="0" rIns="0" bIns="0" rtlCol="0">
              <a:spAutoFit/>
            </a:bodyPr>
            <a:lstStyle/>
            <a:p>
              <a:pPr>
                <a:lnSpc>
                  <a:spcPct val="100000"/>
                </a:lnSpc>
              </a:pPr>
              <a:endParaRPr sz="1500" dirty="0">
                <a:latin typeface="Times New Roman"/>
                <a:cs typeface="Times New Roman"/>
              </a:endParaRPr>
            </a:p>
            <a:p>
              <a:pPr marL="208915">
                <a:lnSpc>
                  <a:spcPct val="100000"/>
                </a:lnSpc>
              </a:pPr>
              <a:r>
                <a:rPr sz="1500" dirty="0">
                  <a:solidFill>
                    <a:srgbClr val="FFFFFF"/>
                  </a:solidFill>
                  <a:latin typeface="Calibri"/>
                  <a:cs typeface="Calibri"/>
                </a:rPr>
                <a:t>KEY</a:t>
              </a:r>
              <a:r>
                <a:rPr sz="1500" spc="-25" dirty="0">
                  <a:solidFill>
                    <a:srgbClr val="FFFFFF"/>
                  </a:solidFill>
                  <a:latin typeface="Calibri"/>
                  <a:cs typeface="Calibri"/>
                </a:rPr>
                <a:t> </a:t>
              </a:r>
              <a:r>
                <a:rPr sz="1500" spc="-5" dirty="0">
                  <a:solidFill>
                    <a:srgbClr val="FFFFFF"/>
                  </a:solidFill>
                  <a:latin typeface="Calibri"/>
                  <a:cs typeface="Calibri"/>
                </a:rPr>
                <a:t>PERFORMANCE</a:t>
              </a:r>
              <a:r>
                <a:rPr sz="1500" spc="-30" dirty="0">
                  <a:solidFill>
                    <a:srgbClr val="FFFFFF"/>
                  </a:solidFill>
                  <a:latin typeface="Calibri"/>
                  <a:cs typeface="Calibri"/>
                </a:rPr>
                <a:t> </a:t>
              </a:r>
              <a:r>
                <a:rPr sz="1500" spc="-25" dirty="0">
                  <a:solidFill>
                    <a:srgbClr val="FFFFFF"/>
                  </a:solidFill>
                  <a:latin typeface="Calibri"/>
                  <a:cs typeface="Calibri"/>
                </a:rPr>
                <a:t>INDICATORS</a:t>
              </a:r>
              <a:endParaRPr lang="en-IN" sz="1500" spc="-25" dirty="0">
                <a:solidFill>
                  <a:srgbClr val="FFFFFF"/>
                </a:solidFill>
                <a:latin typeface="Calibri"/>
                <a:cs typeface="Calibri"/>
              </a:endParaRPr>
            </a:p>
            <a:p>
              <a:pPr marL="208915">
                <a:lnSpc>
                  <a:spcPct val="100000"/>
                </a:lnSpc>
              </a:pPr>
              <a:endParaRPr sz="1500" dirty="0">
                <a:latin typeface="Calibri"/>
                <a:cs typeface="Calibri"/>
              </a:endParaRPr>
            </a:p>
          </p:txBody>
        </p:sp>
        <p:sp>
          <p:nvSpPr>
            <p:cNvPr id="7" name="object 7"/>
            <p:cNvSpPr/>
            <p:nvPr/>
          </p:nvSpPr>
          <p:spPr>
            <a:xfrm>
              <a:off x="6389370" y="2480310"/>
              <a:ext cx="3421379" cy="1041400"/>
            </a:xfrm>
            <a:custGeom>
              <a:avLst/>
              <a:gdLst/>
              <a:ahLst/>
              <a:cxnLst/>
              <a:rect l="l" t="t" r="r" b="b"/>
              <a:pathLst>
                <a:path w="3421379" h="1041400">
                  <a:moveTo>
                    <a:pt x="0" y="173481"/>
                  </a:moveTo>
                  <a:lnTo>
                    <a:pt x="6200" y="127382"/>
                  </a:lnTo>
                  <a:lnTo>
                    <a:pt x="23697" y="85946"/>
                  </a:lnTo>
                  <a:lnTo>
                    <a:pt x="50831" y="50831"/>
                  </a:lnTo>
                  <a:lnTo>
                    <a:pt x="85946" y="23697"/>
                  </a:lnTo>
                  <a:lnTo>
                    <a:pt x="127382" y="6200"/>
                  </a:lnTo>
                  <a:lnTo>
                    <a:pt x="173481" y="0"/>
                  </a:lnTo>
                  <a:lnTo>
                    <a:pt x="3247898" y="0"/>
                  </a:lnTo>
                  <a:lnTo>
                    <a:pt x="3293997" y="6200"/>
                  </a:lnTo>
                  <a:lnTo>
                    <a:pt x="3335433" y="23697"/>
                  </a:lnTo>
                  <a:lnTo>
                    <a:pt x="3370548" y="50831"/>
                  </a:lnTo>
                  <a:lnTo>
                    <a:pt x="3397682" y="85946"/>
                  </a:lnTo>
                  <a:lnTo>
                    <a:pt x="3415179" y="127382"/>
                  </a:lnTo>
                  <a:lnTo>
                    <a:pt x="3421379" y="173481"/>
                  </a:lnTo>
                  <a:lnTo>
                    <a:pt x="3421379" y="867410"/>
                  </a:lnTo>
                  <a:lnTo>
                    <a:pt x="3415179" y="913509"/>
                  </a:lnTo>
                  <a:lnTo>
                    <a:pt x="3397682" y="954945"/>
                  </a:lnTo>
                  <a:lnTo>
                    <a:pt x="3370548" y="990060"/>
                  </a:lnTo>
                  <a:lnTo>
                    <a:pt x="3335433" y="1017194"/>
                  </a:lnTo>
                  <a:lnTo>
                    <a:pt x="3293997" y="1034691"/>
                  </a:lnTo>
                  <a:lnTo>
                    <a:pt x="3247898" y="1040891"/>
                  </a:lnTo>
                  <a:lnTo>
                    <a:pt x="173481" y="1040891"/>
                  </a:lnTo>
                  <a:lnTo>
                    <a:pt x="127382" y="1034691"/>
                  </a:lnTo>
                  <a:lnTo>
                    <a:pt x="85946" y="1017194"/>
                  </a:lnTo>
                  <a:lnTo>
                    <a:pt x="50831" y="990060"/>
                  </a:lnTo>
                  <a:lnTo>
                    <a:pt x="23697" y="954945"/>
                  </a:lnTo>
                  <a:lnTo>
                    <a:pt x="6200" y="913509"/>
                  </a:lnTo>
                  <a:lnTo>
                    <a:pt x="0" y="867410"/>
                  </a:lnTo>
                  <a:lnTo>
                    <a:pt x="0" y="173481"/>
                  </a:lnTo>
                  <a:close/>
                </a:path>
              </a:pathLst>
            </a:custGeom>
            <a:ln w="19050">
              <a:solidFill>
                <a:srgbClr val="2E528F"/>
              </a:solidFill>
            </a:ln>
          </p:spPr>
          <p:txBody>
            <a:bodyPr wrap="square" lIns="0" tIns="0" rIns="0" bIns="0" rtlCol="0"/>
            <a:lstStyle/>
            <a:p>
              <a:endParaRPr sz="1500"/>
            </a:p>
          </p:txBody>
        </p:sp>
        <p:sp>
          <p:nvSpPr>
            <p:cNvPr id="8" name="object 8"/>
            <p:cNvSpPr txBox="1"/>
            <p:nvPr/>
          </p:nvSpPr>
          <p:spPr>
            <a:xfrm>
              <a:off x="6756590" y="2601019"/>
              <a:ext cx="2685415" cy="756855"/>
            </a:xfrm>
            <a:prstGeom prst="rect">
              <a:avLst/>
            </a:prstGeom>
          </p:spPr>
          <p:txBody>
            <a:bodyPr vert="horz" wrap="square" lIns="0" tIns="13335" rIns="0" bIns="0" rtlCol="0">
              <a:spAutoFit/>
            </a:bodyPr>
            <a:lstStyle/>
            <a:p>
              <a:pPr marL="12700" marR="5080" indent="-2540">
                <a:lnSpc>
                  <a:spcPct val="100000"/>
                </a:lnSpc>
                <a:spcBef>
                  <a:spcPts val="105"/>
                </a:spcBef>
              </a:pPr>
              <a:r>
                <a:rPr sz="1500" dirty="0">
                  <a:solidFill>
                    <a:srgbClr val="001F5F"/>
                  </a:solidFill>
                  <a:latin typeface="Calibri"/>
                  <a:cs typeface="Calibri"/>
                </a:rPr>
                <a:t>Number </a:t>
              </a:r>
              <a:r>
                <a:rPr sz="1500" spc="-5" dirty="0">
                  <a:solidFill>
                    <a:srgbClr val="001F5F"/>
                  </a:solidFill>
                  <a:latin typeface="Calibri"/>
                  <a:cs typeface="Calibri"/>
                </a:rPr>
                <a:t>of new charging </a:t>
              </a:r>
              <a:r>
                <a:rPr sz="1500" dirty="0">
                  <a:solidFill>
                    <a:srgbClr val="001F5F"/>
                  </a:solidFill>
                  <a:latin typeface="Calibri"/>
                  <a:cs typeface="Calibri"/>
                </a:rPr>
                <a:t> </a:t>
              </a:r>
              <a:r>
                <a:rPr sz="1500" spc="-5" dirty="0">
                  <a:solidFill>
                    <a:srgbClr val="001F5F"/>
                  </a:solidFill>
                  <a:latin typeface="Calibri"/>
                  <a:cs typeface="Calibri"/>
                </a:rPr>
                <a:t>points with respect </a:t>
              </a:r>
              <a:r>
                <a:rPr sz="1500" spc="-15" dirty="0">
                  <a:solidFill>
                    <a:srgbClr val="001F5F"/>
                  </a:solidFill>
                  <a:latin typeface="Calibri"/>
                  <a:cs typeface="Calibri"/>
                </a:rPr>
                <a:t>to </a:t>
              </a:r>
              <a:r>
                <a:rPr sz="1500" dirty="0">
                  <a:solidFill>
                    <a:srgbClr val="001F5F"/>
                  </a:solidFill>
                  <a:latin typeface="Calibri"/>
                  <a:cs typeface="Calibri"/>
                </a:rPr>
                <a:t>the </a:t>
              </a:r>
              <a:r>
                <a:rPr sz="1500" spc="-440" dirty="0">
                  <a:solidFill>
                    <a:srgbClr val="001F5F"/>
                  </a:solidFill>
                  <a:latin typeface="Calibri"/>
                  <a:cs typeface="Calibri"/>
                </a:rPr>
                <a:t> </a:t>
              </a:r>
              <a:r>
                <a:rPr sz="1500" spc="-10" dirty="0">
                  <a:solidFill>
                    <a:srgbClr val="001F5F"/>
                  </a:solidFill>
                  <a:latin typeface="Calibri"/>
                  <a:cs typeface="Calibri"/>
                </a:rPr>
                <a:t>totals</a:t>
              </a:r>
              <a:r>
                <a:rPr sz="1500" dirty="0">
                  <a:solidFill>
                    <a:srgbClr val="001F5F"/>
                  </a:solidFill>
                  <a:latin typeface="Calibri"/>
                  <a:cs typeface="Calibri"/>
                </a:rPr>
                <a:t> </a:t>
              </a:r>
              <a:r>
                <a:rPr sz="1500" spc="-10" dirty="0">
                  <a:solidFill>
                    <a:srgbClr val="001F5F"/>
                  </a:solidFill>
                  <a:latin typeface="Calibri"/>
                  <a:cs typeface="Calibri"/>
                </a:rPr>
                <a:t>installed</a:t>
              </a:r>
              <a:endParaRPr sz="1500" dirty="0">
                <a:latin typeface="Calibri"/>
                <a:cs typeface="Calibri"/>
              </a:endParaRPr>
            </a:p>
          </p:txBody>
        </p:sp>
        <p:grpSp>
          <p:nvGrpSpPr>
            <p:cNvPr id="9" name="object 9"/>
            <p:cNvGrpSpPr/>
            <p:nvPr/>
          </p:nvGrpSpPr>
          <p:grpSpPr>
            <a:xfrm>
              <a:off x="5551678" y="2898394"/>
              <a:ext cx="803910" cy="203200"/>
              <a:chOff x="5551678" y="2898394"/>
              <a:chExt cx="803910" cy="203200"/>
            </a:xfrm>
          </p:grpSpPr>
          <p:sp>
            <p:nvSpPr>
              <p:cNvPr id="10" name="object 10"/>
              <p:cNvSpPr/>
              <p:nvPr/>
            </p:nvSpPr>
            <p:spPr>
              <a:xfrm>
                <a:off x="5558028" y="2904744"/>
                <a:ext cx="791210" cy="190500"/>
              </a:xfrm>
              <a:custGeom>
                <a:avLst/>
                <a:gdLst/>
                <a:ahLst/>
                <a:cxnLst/>
                <a:rect l="l" t="t" r="r" b="b"/>
                <a:pathLst>
                  <a:path w="791210" h="190500">
                    <a:moveTo>
                      <a:pt x="695706" y="0"/>
                    </a:moveTo>
                    <a:lnTo>
                      <a:pt x="695706" y="47625"/>
                    </a:lnTo>
                    <a:lnTo>
                      <a:pt x="0" y="47625"/>
                    </a:lnTo>
                    <a:lnTo>
                      <a:pt x="0" y="142875"/>
                    </a:lnTo>
                    <a:lnTo>
                      <a:pt x="695706" y="142875"/>
                    </a:lnTo>
                    <a:lnTo>
                      <a:pt x="695706" y="190500"/>
                    </a:lnTo>
                    <a:lnTo>
                      <a:pt x="790956" y="95250"/>
                    </a:lnTo>
                    <a:lnTo>
                      <a:pt x="695706" y="0"/>
                    </a:lnTo>
                    <a:close/>
                  </a:path>
                </a:pathLst>
              </a:custGeom>
              <a:solidFill>
                <a:srgbClr val="4471C4"/>
              </a:solidFill>
            </p:spPr>
            <p:txBody>
              <a:bodyPr wrap="square" lIns="0" tIns="0" rIns="0" bIns="0" rtlCol="0"/>
              <a:lstStyle/>
              <a:p>
                <a:endParaRPr sz="1500"/>
              </a:p>
            </p:txBody>
          </p:sp>
          <p:sp>
            <p:nvSpPr>
              <p:cNvPr id="11" name="object 11"/>
              <p:cNvSpPr/>
              <p:nvPr/>
            </p:nvSpPr>
            <p:spPr>
              <a:xfrm>
                <a:off x="5558028" y="2904744"/>
                <a:ext cx="791210" cy="190500"/>
              </a:xfrm>
              <a:custGeom>
                <a:avLst/>
                <a:gdLst/>
                <a:ahLst/>
                <a:cxnLst/>
                <a:rect l="l" t="t" r="r" b="b"/>
                <a:pathLst>
                  <a:path w="791210" h="190500">
                    <a:moveTo>
                      <a:pt x="0" y="47625"/>
                    </a:moveTo>
                    <a:lnTo>
                      <a:pt x="695706" y="47625"/>
                    </a:lnTo>
                    <a:lnTo>
                      <a:pt x="695706" y="0"/>
                    </a:lnTo>
                    <a:lnTo>
                      <a:pt x="790956" y="95250"/>
                    </a:lnTo>
                    <a:lnTo>
                      <a:pt x="695706" y="190500"/>
                    </a:lnTo>
                    <a:lnTo>
                      <a:pt x="695706" y="142875"/>
                    </a:lnTo>
                    <a:lnTo>
                      <a:pt x="0" y="142875"/>
                    </a:lnTo>
                    <a:lnTo>
                      <a:pt x="0" y="47625"/>
                    </a:lnTo>
                    <a:close/>
                  </a:path>
                </a:pathLst>
              </a:custGeom>
              <a:ln w="12700">
                <a:solidFill>
                  <a:srgbClr val="2E528F"/>
                </a:solidFill>
              </a:ln>
            </p:spPr>
            <p:txBody>
              <a:bodyPr wrap="square" lIns="0" tIns="0" rIns="0" bIns="0" rtlCol="0"/>
              <a:lstStyle/>
              <a:p>
                <a:endParaRPr sz="1500"/>
              </a:p>
            </p:txBody>
          </p:sp>
        </p:grpSp>
        <p:sp>
          <p:nvSpPr>
            <p:cNvPr id="12" name="object 12"/>
            <p:cNvSpPr/>
            <p:nvPr/>
          </p:nvSpPr>
          <p:spPr>
            <a:xfrm>
              <a:off x="2423922" y="3766565"/>
              <a:ext cx="3134995" cy="1041400"/>
            </a:xfrm>
            <a:custGeom>
              <a:avLst/>
              <a:gdLst/>
              <a:ahLst/>
              <a:cxnLst/>
              <a:rect l="l" t="t" r="r" b="b"/>
              <a:pathLst>
                <a:path w="3134995" h="1041400">
                  <a:moveTo>
                    <a:pt x="0" y="173481"/>
                  </a:moveTo>
                  <a:lnTo>
                    <a:pt x="6200" y="127382"/>
                  </a:lnTo>
                  <a:lnTo>
                    <a:pt x="23697" y="85946"/>
                  </a:lnTo>
                  <a:lnTo>
                    <a:pt x="50831" y="50831"/>
                  </a:lnTo>
                  <a:lnTo>
                    <a:pt x="85946" y="23697"/>
                  </a:lnTo>
                  <a:lnTo>
                    <a:pt x="127382" y="6200"/>
                  </a:lnTo>
                  <a:lnTo>
                    <a:pt x="173481" y="0"/>
                  </a:lnTo>
                  <a:lnTo>
                    <a:pt x="2961386" y="0"/>
                  </a:lnTo>
                  <a:lnTo>
                    <a:pt x="3007485" y="6200"/>
                  </a:lnTo>
                  <a:lnTo>
                    <a:pt x="3048921" y="23697"/>
                  </a:lnTo>
                  <a:lnTo>
                    <a:pt x="3084036" y="50831"/>
                  </a:lnTo>
                  <a:lnTo>
                    <a:pt x="3111170" y="85946"/>
                  </a:lnTo>
                  <a:lnTo>
                    <a:pt x="3128667" y="127382"/>
                  </a:lnTo>
                  <a:lnTo>
                    <a:pt x="3134867" y="173481"/>
                  </a:lnTo>
                  <a:lnTo>
                    <a:pt x="3134867" y="867409"/>
                  </a:lnTo>
                  <a:lnTo>
                    <a:pt x="3128667" y="913509"/>
                  </a:lnTo>
                  <a:lnTo>
                    <a:pt x="3111170" y="954945"/>
                  </a:lnTo>
                  <a:lnTo>
                    <a:pt x="3084036" y="990060"/>
                  </a:lnTo>
                  <a:lnTo>
                    <a:pt x="3048921" y="1017194"/>
                  </a:lnTo>
                  <a:lnTo>
                    <a:pt x="3007485" y="1034691"/>
                  </a:lnTo>
                  <a:lnTo>
                    <a:pt x="2961386" y="1040891"/>
                  </a:lnTo>
                  <a:lnTo>
                    <a:pt x="173481" y="1040891"/>
                  </a:lnTo>
                  <a:lnTo>
                    <a:pt x="127382" y="1034691"/>
                  </a:lnTo>
                  <a:lnTo>
                    <a:pt x="85946" y="1017194"/>
                  </a:lnTo>
                  <a:lnTo>
                    <a:pt x="50831" y="990060"/>
                  </a:lnTo>
                  <a:lnTo>
                    <a:pt x="23697" y="954945"/>
                  </a:lnTo>
                  <a:lnTo>
                    <a:pt x="6200" y="913509"/>
                  </a:lnTo>
                  <a:lnTo>
                    <a:pt x="0" y="867409"/>
                  </a:lnTo>
                  <a:lnTo>
                    <a:pt x="0" y="173481"/>
                  </a:lnTo>
                  <a:close/>
                </a:path>
              </a:pathLst>
            </a:custGeom>
            <a:ln w="19050">
              <a:solidFill>
                <a:srgbClr val="2E528F"/>
              </a:solidFill>
            </a:ln>
          </p:spPr>
          <p:txBody>
            <a:bodyPr wrap="square" lIns="0" tIns="0" rIns="0" bIns="0" rtlCol="0"/>
            <a:lstStyle/>
            <a:p>
              <a:endParaRPr sz="1500"/>
            </a:p>
          </p:txBody>
        </p:sp>
        <p:sp>
          <p:nvSpPr>
            <p:cNvPr id="15" name="object 15"/>
            <p:cNvSpPr txBox="1"/>
            <p:nvPr/>
          </p:nvSpPr>
          <p:spPr>
            <a:xfrm>
              <a:off x="6637527" y="4047397"/>
              <a:ext cx="2923540" cy="508695"/>
            </a:xfrm>
            <a:prstGeom prst="rect">
              <a:avLst/>
            </a:prstGeom>
          </p:spPr>
          <p:txBody>
            <a:bodyPr vert="horz" wrap="square" lIns="0" tIns="12700" rIns="0" bIns="0" rtlCol="0">
              <a:spAutoFit/>
            </a:bodyPr>
            <a:lstStyle/>
            <a:p>
              <a:pPr marL="441959" marR="5080" indent="-429895">
                <a:lnSpc>
                  <a:spcPct val="100000"/>
                </a:lnSpc>
                <a:spcBef>
                  <a:spcPts val="100"/>
                </a:spcBef>
              </a:pPr>
              <a:r>
                <a:rPr sz="1500" spc="-5" dirty="0">
                  <a:solidFill>
                    <a:srgbClr val="001F5F"/>
                  </a:solidFill>
                  <a:latin typeface="Calibri"/>
                  <a:cs typeface="Calibri"/>
                </a:rPr>
                <a:t>Reach</a:t>
              </a:r>
              <a:r>
                <a:rPr sz="1500" spc="-25" dirty="0">
                  <a:solidFill>
                    <a:srgbClr val="001F5F"/>
                  </a:solidFill>
                  <a:latin typeface="Calibri"/>
                  <a:cs typeface="Calibri"/>
                </a:rPr>
                <a:t> </a:t>
              </a:r>
              <a:r>
                <a:rPr sz="1500" spc="-5" dirty="0">
                  <a:solidFill>
                    <a:srgbClr val="001F5F"/>
                  </a:solidFill>
                  <a:latin typeface="Calibri"/>
                  <a:cs typeface="Calibri"/>
                </a:rPr>
                <a:t>up</a:t>
              </a:r>
              <a:r>
                <a:rPr sz="1500" spc="-20" dirty="0">
                  <a:solidFill>
                    <a:srgbClr val="001F5F"/>
                  </a:solidFill>
                  <a:latin typeface="Calibri"/>
                  <a:cs typeface="Calibri"/>
                </a:rPr>
                <a:t> </a:t>
              </a:r>
              <a:r>
                <a:rPr sz="1500" spc="-15" dirty="0">
                  <a:solidFill>
                    <a:srgbClr val="001F5F"/>
                  </a:solidFill>
                  <a:latin typeface="Calibri"/>
                  <a:cs typeface="Calibri"/>
                </a:rPr>
                <a:t>to</a:t>
              </a:r>
              <a:r>
                <a:rPr sz="1500" spc="-25" dirty="0">
                  <a:solidFill>
                    <a:srgbClr val="001F5F"/>
                  </a:solidFill>
                  <a:latin typeface="Calibri"/>
                  <a:cs typeface="Calibri"/>
                </a:rPr>
                <a:t> </a:t>
              </a:r>
              <a:r>
                <a:rPr sz="1500" dirty="0">
                  <a:solidFill>
                    <a:srgbClr val="001F5F"/>
                  </a:solidFill>
                  <a:latin typeface="Calibri"/>
                  <a:cs typeface="Calibri"/>
                </a:rPr>
                <a:t>€425m</a:t>
              </a:r>
              <a:r>
                <a:rPr sz="1500" spc="-40" dirty="0">
                  <a:solidFill>
                    <a:srgbClr val="001F5F"/>
                  </a:solidFill>
                  <a:latin typeface="Calibri"/>
                  <a:cs typeface="Calibri"/>
                </a:rPr>
                <a:t> </a:t>
              </a:r>
              <a:r>
                <a:rPr sz="1500" spc="-10" dirty="0">
                  <a:solidFill>
                    <a:srgbClr val="001F5F"/>
                  </a:solidFill>
                  <a:latin typeface="Calibri"/>
                  <a:cs typeface="Calibri"/>
                </a:rPr>
                <a:t>revenue </a:t>
              </a:r>
              <a:r>
                <a:rPr sz="1500" spc="-434" dirty="0">
                  <a:solidFill>
                    <a:srgbClr val="001F5F"/>
                  </a:solidFill>
                  <a:latin typeface="Calibri"/>
                  <a:cs typeface="Calibri"/>
                </a:rPr>
                <a:t> </a:t>
              </a:r>
              <a:r>
                <a:rPr sz="1500" spc="-15" dirty="0">
                  <a:solidFill>
                    <a:srgbClr val="001F5F"/>
                  </a:solidFill>
                  <a:latin typeface="Calibri"/>
                  <a:cs typeface="Calibri"/>
                </a:rPr>
                <a:t>from </a:t>
              </a:r>
              <a:r>
                <a:rPr sz="1500" dirty="0">
                  <a:solidFill>
                    <a:srgbClr val="001F5F"/>
                  </a:solidFill>
                  <a:latin typeface="Calibri"/>
                  <a:cs typeface="Calibri"/>
                </a:rPr>
                <a:t>the</a:t>
              </a:r>
              <a:r>
                <a:rPr sz="1500" spc="-5" dirty="0">
                  <a:solidFill>
                    <a:srgbClr val="001F5F"/>
                  </a:solidFill>
                  <a:latin typeface="Calibri"/>
                  <a:cs typeface="Calibri"/>
                </a:rPr>
                <a:t> </a:t>
              </a:r>
              <a:r>
                <a:rPr sz="1500" dirty="0">
                  <a:solidFill>
                    <a:srgbClr val="001F5F"/>
                  </a:solidFill>
                  <a:latin typeface="Calibri"/>
                  <a:cs typeface="Calibri"/>
                </a:rPr>
                <a:t>EU</a:t>
              </a:r>
              <a:r>
                <a:rPr sz="1500" spc="-15" dirty="0">
                  <a:solidFill>
                    <a:srgbClr val="001F5F"/>
                  </a:solidFill>
                  <a:latin typeface="Calibri"/>
                  <a:cs typeface="Calibri"/>
                </a:rPr>
                <a:t> </a:t>
              </a:r>
              <a:r>
                <a:rPr sz="1500" spc="-5" dirty="0">
                  <a:solidFill>
                    <a:srgbClr val="001F5F"/>
                  </a:solidFill>
                  <a:latin typeface="Calibri"/>
                  <a:cs typeface="Calibri"/>
                </a:rPr>
                <a:t>budget</a:t>
              </a:r>
              <a:endParaRPr sz="1500" dirty="0">
                <a:latin typeface="Calibri"/>
                <a:cs typeface="Calibri"/>
              </a:endParaRPr>
            </a:p>
          </p:txBody>
        </p:sp>
        <p:grpSp>
          <p:nvGrpSpPr>
            <p:cNvPr id="16" name="object 16"/>
            <p:cNvGrpSpPr/>
            <p:nvPr/>
          </p:nvGrpSpPr>
          <p:grpSpPr>
            <a:xfrm>
              <a:off x="5551678" y="4184650"/>
              <a:ext cx="803910" cy="203200"/>
              <a:chOff x="5551678" y="4184650"/>
              <a:chExt cx="803910" cy="203200"/>
            </a:xfrm>
          </p:grpSpPr>
          <p:sp>
            <p:nvSpPr>
              <p:cNvPr id="17" name="object 17"/>
              <p:cNvSpPr/>
              <p:nvPr/>
            </p:nvSpPr>
            <p:spPr>
              <a:xfrm>
                <a:off x="5558028" y="4191000"/>
                <a:ext cx="791210" cy="190500"/>
              </a:xfrm>
              <a:custGeom>
                <a:avLst/>
                <a:gdLst/>
                <a:ahLst/>
                <a:cxnLst/>
                <a:rect l="l" t="t" r="r" b="b"/>
                <a:pathLst>
                  <a:path w="791210" h="190500">
                    <a:moveTo>
                      <a:pt x="695706" y="0"/>
                    </a:moveTo>
                    <a:lnTo>
                      <a:pt x="695706" y="47625"/>
                    </a:lnTo>
                    <a:lnTo>
                      <a:pt x="0" y="47625"/>
                    </a:lnTo>
                    <a:lnTo>
                      <a:pt x="0" y="142875"/>
                    </a:lnTo>
                    <a:lnTo>
                      <a:pt x="695706" y="142875"/>
                    </a:lnTo>
                    <a:lnTo>
                      <a:pt x="695706" y="190500"/>
                    </a:lnTo>
                    <a:lnTo>
                      <a:pt x="790956" y="95250"/>
                    </a:lnTo>
                    <a:lnTo>
                      <a:pt x="695706" y="0"/>
                    </a:lnTo>
                    <a:close/>
                  </a:path>
                </a:pathLst>
              </a:custGeom>
              <a:solidFill>
                <a:srgbClr val="4471C4"/>
              </a:solidFill>
            </p:spPr>
            <p:txBody>
              <a:bodyPr wrap="square" lIns="0" tIns="0" rIns="0" bIns="0" rtlCol="0"/>
              <a:lstStyle/>
              <a:p>
                <a:endParaRPr sz="1500"/>
              </a:p>
            </p:txBody>
          </p:sp>
          <p:sp>
            <p:nvSpPr>
              <p:cNvPr id="18" name="object 18"/>
              <p:cNvSpPr/>
              <p:nvPr/>
            </p:nvSpPr>
            <p:spPr>
              <a:xfrm>
                <a:off x="5558028" y="4191000"/>
                <a:ext cx="791210" cy="190500"/>
              </a:xfrm>
              <a:custGeom>
                <a:avLst/>
                <a:gdLst/>
                <a:ahLst/>
                <a:cxnLst/>
                <a:rect l="l" t="t" r="r" b="b"/>
                <a:pathLst>
                  <a:path w="791210" h="190500">
                    <a:moveTo>
                      <a:pt x="0" y="47625"/>
                    </a:moveTo>
                    <a:lnTo>
                      <a:pt x="695706" y="47625"/>
                    </a:lnTo>
                    <a:lnTo>
                      <a:pt x="695706" y="0"/>
                    </a:lnTo>
                    <a:lnTo>
                      <a:pt x="790956" y="95250"/>
                    </a:lnTo>
                    <a:lnTo>
                      <a:pt x="695706" y="190500"/>
                    </a:lnTo>
                    <a:lnTo>
                      <a:pt x="695706" y="142875"/>
                    </a:lnTo>
                    <a:lnTo>
                      <a:pt x="0" y="142875"/>
                    </a:lnTo>
                    <a:lnTo>
                      <a:pt x="0" y="47625"/>
                    </a:lnTo>
                    <a:close/>
                  </a:path>
                </a:pathLst>
              </a:custGeom>
              <a:ln w="12700">
                <a:solidFill>
                  <a:srgbClr val="2E528F"/>
                </a:solidFill>
              </a:ln>
            </p:spPr>
            <p:txBody>
              <a:bodyPr wrap="square" lIns="0" tIns="0" rIns="0" bIns="0" rtlCol="0"/>
              <a:lstStyle/>
              <a:p>
                <a:endParaRPr sz="1500"/>
              </a:p>
            </p:txBody>
          </p:sp>
        </p:grpSp>
        <p:sp>
          <p:nvSpPr>
            <p:cNvPr id="19" name="object 19"/>
            <p:cNvSpPr/>
            <p:nvPr/>
          </p:nvSpPr>
          <p:spPr>
            <a:xfrm>
              <a:off x="2423922" y="5081778"/>
              <a:ext cx="3134995" cy="1042669"/>
            </a:xfrm>
            <a:custGeom>
              <a:avLst/>
              <a:gdLst/>
              <a:ahLst/>
              <a:cxnLst/>
              <a:rect l="l" t="t" r="r" b="b"/>
              <a:pathLst>
                <a:path w="3134995" h="1042670">
                  <a:moveTo>
                    <a:pt x="0" y="173736"/>
                  </a:moveTo>
                  <a:lnTo>
                    <a:pt x="6201" y="127529"/>
                  </a:lnTo>
                  <a:lnTo>
                    <a:pt x="23706" y="86021"/>
                  </a:lnTo>
                  <a:lnTo>
                    <a:pt x="50863" y="50863"/>
                  </a:lnTo>
                  <a:lnTo>
                    <a:pt x="86021" y="23706"/>
                  </a:lnTo>
                  <a:lnTo>
                    <a:pt x="127529" y="6201"/>
                  </a:lnTo>
                  <a:lnTo>
                    <a:pt x="173735" y="0"/>
                  </a:lnTo>
                  <a:lnTo>
                    <a:pt x="2961131" y="0"/>
                  </a:lnTo>
                  <a:lnTo>
                    <a:pt x="3007338" y="6201"/>
                  </a:lnTo>
                  <a:lnTo>
                    <a:pt x="3048846" y="23706"/>
                  </a:lnTo>
                  <a:lnTo>
                    <a:pt x="3084004" y="50863"/>
                  </a:lnTo>
                  <a:lnTo>
                    <a:pt x="3111161" y="86021"/>
                  </a:lnTo>
                  <a:lnTo>
                    <a:pt x="3128666" y="127529"/>
                  </a:lnTo>
                  <a:lnTo>
                    <a:pt x="3134867" y="173736"/>
                  </a:lnTo>
                  <a:lnTo>
                    <a:pt x="3134867" y="868680"/>
                  </a:lnTo>
                  <a:lnTo>
                    <a:pt x="3128666" y="914864"/>
                  </a:lnTo>
                  <a:lnTo>
                    <a:pt x="3111161" y="956366"/>
                  </a:lnTo>
                  <a:lnTo>
                    <a:pt x="3084004" y="991528"/>
                  </a:lnTo>
                  <a:lnTo>
                    <a:pt x="3048846" y="1018695"/>
                  </a:lnTo>
                  <a:lnTo>
                    <a:pt x="3007338" y="1036209"/>
                  </a:lnTo>
                  <a:lnTo>
                    <a:pt x="2961131" y="1042416"/>
                  </a:lnTo>
                  <a:lnTo>
                    <a:pt x="173735" y="1042416"/>
                  </a:lnTo>
                  <a:lnTo>
                    <a:pt x="127529" y="1036209"/>
                  </a:lnTo>
                  <a:lnTo>
                    <a:pt x="86021" y="1018695"/>
                  </a:lnTo>
                  <a:lnTo>
                    <a:pt x="50863" y="991528"/>
                  </a:lnTo>
                  <a:lnTo>
                    <a:pt x="23706" y="956366"/>
                  </a:lnTo>
                  <a:lnTo>
                    <a:pt x="6201" y="914864"/>
                  </a:lnTo>
                  <a:lnTo>
                    <a:pt x="0" y="868680"/>
                  </a:lnTo>
                  <a:lnTo>
                    <a:pt x="0" y="173736"/>
                  </a:lnTo>
                  <a:close/>
                </a:path>
              </a:pathLst>
            </a:custGeom>
            <a:ln w="19049">
              <a:solidFill>
                <a:srgbClr val="2E528F"/>
              </a:solidFill>
            </a:ln>
          </p:spPr>
          <p:txBody>
            <a:bodyPr wrap="square" lIns="0" tIns="0" rIns="0" bIns="0" rtlCol="0"/>
            <a:lstStyle/>
            <a:p>
              <a:endParaRPr sz="1500"/>
            </a:p>
          </p:txBody>
        </p:sp>
        <p:sp>
          <p:nvSpPr>
            <p:cNvPr id="21" name="object 21"/>
            <p:cNvSpPr/>
            <p:nvPr/>
          </p:nvSpPr>
          <p:spPr>
            <a:xfrm>
              <a:off x="6389370" y="5081778"/>
              <a:ext cx="3421379" cy="1042669"/>
            </a:xfrm>
            <a:custGeom>
              <a:avLst/>
              <a:gdLst/>
              <a:ahLst/>
              <a:cxnLst/>
              <a:rect l="l" t="t" r="r" b="b"/>
              <a:pathLst>
                <a:path w="3421379" h="1042670">
                  <a:moveTo>
                    <a:pt x="0" y="173736"/>
                  </a:moveTo>
                  <a:lnTo>
                    <a:pt x="6201" y="127529"/>
                  </a:lnTo>
                  <a:lnTo>
                    <a:pt x="23706" y="86021"/>
                  </a:lnTo>
                  <a:lnTo>
                    <a:pt x="50863" y="50863"/>
                  </a:lnTo>
                  <a:lnTo>
                    <a:pt x="86021" y="23706"/>
                  </a:lnTo>
                  <a:lnTo>
                    <a:pt x="127529" y="6201"/>
                  </a:lnTo>
                  <a:lnTo>
                    <a:pt x="173735" y="0"/>
                  </a:lnTo>
                  <a:lnTo>
                    <a:pt x="3247644" y="0"/>
                  </a:lnTo>
                  <a:lnTo>
                    <a:pt x="3293850" y="6201"/>
                  </a:lnTo>
                  <a:lnTo>
                    <a:pt x="3335358" y="23706"/>
                  </a:lnTo>
                  <a:lnTo>
                    <a:pt x="3370516" y="50863"/>
                  </a:lnTo>
                  <a:lnTo>
                    <a:pt x="3397673" y="86021"/>
                  </a:lnTo>
                  <a:lnTo>
                    <a:pt x="3415178" y="127529"/>
                  </a:lnTo>
                  <a:lnTo>
                    <a:pt x="3421379" y="173736"/>
                  </a:lnTo>
                  <a:lnTo>
                    <a:pt x="3421379" y="868680"/>
                  </a:lnTo>
                  <a:lnTo>
                    <a:pt x="3415178" y="914864"/>
                  </a:lnTo>
                  <a:lnTo>
                    <a:pt x="3397673" y="956366"/>
                  </a:lnTo>
                  <a:lnTo>
                    <a:pt x="3370516" y="991528"/>
                  </a:lnTo>
                  <a:lnTo>
                    <a:pt x="3335358" y="1018695"/>
                  </a:lnTo>
                  <a:lnTo>
                    <a:pt x="3293850" y="1036209"/>
                  </a:lnTo>
                  <a:lnTo>
                    <a:pt x="3247644" y="1042416"/>
                  </a:lnTo>
                  <a:lnTo>
                    <a:pt x="173735" y="1042416"/>
                  </a:lnTo>
                  <a:lnTo>
                    <a:pt x="127529" y="1036209"/>
                  </a:lnTo>
                  <a:lnTo>
                    <a:pt x="86021" y="1018695"/>
                  </a:lnTo>
                  <a:lnTo>
                    <a:pt x="50863" y="991528"/>
                  </a:lnTo>
                  <a:lnTo>
                    <a:pt x="23706" y="956366"/>
                  </a:lnTo>
                  <a:lnTo>
                    <a:pt x="6201" y="914864"/>
                  </a:lnTo>
                  <a:lnTo>
                    <a:pt x="0" y="868680"/>
                  </a:lnTo>
                  <a:lnTo>
                    <a:pt x="0" y="173736"/>
                  </a:lnTo>
                  <a:close/>
                </a:path>
              </a:pathLst>
            </a:custGeom>
            <a:ln w="19049">
              <a:solidFill>
                <a:srgbClr val="2E528F"/>
              </a:solidFill>
            </a:ln>
          </p:spPr>
          <p:txBody>
            <a:bodyPr wrap="square" lIns="0" tIns="0" rIns="0" bIns="0" rtlCol="0"/>
            <a:lstStyle/>
            <a:p>
              <a:endParaRPr sz="1500"/>
            </a:p>
          </p:txBody>
        </p:sp>
        <p:sp>
          <p:nvSpPr>
            <p:cNvPr id="22" name="object 22"/>
            <p:cNvSpPr txBox="1"/>
            <p:nvPr/>
          </p:nvSpPr>
          <p:spPr>
            <a:xfrm>
              <a:off x="6574027" y="5348065"/>
              <a:ext cx="3050540" cy="508695"/>
            </a:xfrm>
            <a:prstGeom prst="rect">
              <a:avLst/>
            </a:prstGeom>
          </p:spPr>
          <p:txBody>
            <a:bodyPr vert="horz" wrap="square" lIns="0" tIns="12700" rIns="0" bIns="0" rtlCol="0">
              <a:spAutoFit/>
            </a:bodyPr>
            <a:lstStyle/>
            <a:p>
              <a:pPr marL="1025525" marR="5080" indent="-1013460">
                <a:lnSpc>
                  <a:spcPct val="100000"/>
                </a:lnSpc>
                <a:spcBef>
                  <a:spcPts val="100"/>
                </a:spcBef>
              </a:pPr>
              <a:r>
                <a:rPr sz="1500" spc="-5" dirty="0">
                  <a:solidFill>
                    <a:srgbClr val="001F5F"/>
                  </a:solidFill>
                  <a:latin typeface="Calibri"/>
                  <a:cs typeface="Calibri"/>
                </a:rPr>
                <a:t>CO2</a:t>
              </a:r>
              <a:r>
                <a:rPr sz="1500" spc="-40" dirty="0">
                  <a:solidFill>
                    <a:srgbClr val="001F5F"/>
                  </a:solidFill>
                  <a:latin typeface="Calibri"/>
                  <a:cs typeface="Calibri"/>
                </a:rPr>
                <a:t> </a:t>
              </a:r>
              <a:r>
                <a:rPr sz="1500" spc="-5" dirty="0">
                  <a:solidFill>
                    <a:srgbClr val="001F5F"/>
                  </a:solidFill>
                  <a:latin typeface="Calibri"/>
                  <a:cs typeface="Calibri"/>
                </a:rPr>
                <a:t>emissions</a:t>
              </a:r>
              <a:r>
                <a:rPr sz="1500" spc="10" dirty="0">
                  <a:solidFill>
                    <a:srgbClr val="001F5F"/>
                  </a:solidFill>
                  <a:latin typeface="Calibri"/>
                  <a:cs typeface="Calibri"/>
                </a:rPr>
                <a:t> </a:t>
              </a:r>
              <a:r>
                <a:rPr sz="1500" spc="-5" dirty="0">
                  <a:solidFill>
                    <a:srgbClr val="001F5F"/>
                  </a:solidFill>
                  <a:latin typeface="Calibri"/>
                  <a:cs typeface="Calibri"/>
                </a:rPr>
                <a:t>by</a:t>
              </a:r>
              <a:r>
                <a:rPr sz="1500" spc="-20" dirty="0">
                  <a:solidFill>
                    <a:srgbClr val="001F5F"/>
                  </a:solidFill>
                  <a:latin typeface="Calibri"/>
                  <a:cs typeface="Calibri"/>
                </a:rPr>
                <a:t> </a:t>
              </a:r>
              <a:r>
                <a:rPr sz="1500" spc="-5" dirty="0">
                  <a:solidFill>
                    <a:srgbClr val="001F5F"/>
                  </a:solidFill>
                  <a:latin typeface="Calibri"/>
                  <a:cs typeface="Calibri"/>
                </a:rPr>
                <a:t>country</a:t>
              </a:r>
              <a:r>
                <a:rPr sz="1500" spc="-45" dirty="0">
                  <a:solidFill>
                    <a:srgbClr val="001F5F"/>
                  </a:solidFill>
                  <a:latin typeface="Calibri"/>
                  <a:cs typeface="Calibri"/>
                </a:rPr>
                <a:t> </a:t>
              </a:r>
              <a:r>
                <a:rPr sz="1500" spc="-10" dirty="0">
                  <a:solidFill>
                    <a:srgbClr val="001F5F"/>
                  </a:solidFill>
                  <a:latin typeface="Calibri"/>
                  <a:cs typeface="Calibri"/>
                </a:rPr>
                <a:t>fall </a:t>
              </a:r>
              <a:r>
                <a:rPr sz="1500" spc="-440" dirty="0">
                  <a:solidFill>
                    <a:srgbClr val="001F5F"/>
                  </a:solidFill>
                  <a:latin typeface="Calibri"/>
                  <a:cs typeface="Calibri"/>
                </a:rPr>
                <a:t> </a:t>
              </a:r>
              <a:r>
                <a:rPr sz="1500" dirty="0">
                  <a:solidFill>
                    <a:srgbClr val="001F5F"/>
                  </a:solidFill>
                  <a:latin typeface="Calibri"/>
                  <a:cs typeface="Calibri"/>
                </a:rPr>
                <a:t>each</a:t>
              </a:r>
              <a:r>
                <a:rPr sz="1500" spc="-10" dirty="0">
                  <a:solidFill>
                    <a:srgbClr val="001F5F"/>
                  </a:solidFill>
                  <a:latin typeface="Calibri"/>
                  <a:cs typeface="Calibri"/>
                </a:rPr>
                <a:t> </a:t>
              </a:r>
              <a:r>
                <a:rPr sz="1500" spc="-5" dirty="0">
                  <a:solidFill>
                    <a:srgbClr val="001F5F"/>
                  </a:solidFill>
                  <a:latin typeface="Calibri"/>
                  <a:cs typeface="Calibri"/>
                </a:rPr>
                <a:t>year</a:t>
              </a:r>
              <a:endParaRPr sz="1500" dirty="0">
                <a:latin typeface="Calibri"/>
                <a:cs typeface="Calibri"/>
              </a:endParaRPr>
            </a:p>
          </p:txBody>
        </p:sp>
        <p:grpSp>
          <p:nvGrpSpPr>
            <p:cNvPr id="23" name="object 23"/>
            <p:cNvGrpSpPr/>
            <p:nvPr/>
          </p:nvGrpSpPr>
          <p:grpSpPr>
            <a:xfrm>
              <a:off x="5551678" y="5499861"/>
              <a:ext cx="803910" cy="205104"/>
              <a:chOff x="5551678" y="5499861"/>
              <a:chExt cx="803910" cy="205104"/>
            </a:xfrm>
          </p:grpSpPr>
          <p:sp>
            <p:nvSpPr>
              <p:cNvPr id="24" name="object 24"/>
              <p:cNvSpPr/>
              <p:nvPr/>
            </p:nvSpPr>
            <p:spPr>
              <a:xfrm>
                <a:off x="5558028" y="5506211"/>
                <a:ext cx="791210" cy="192405"/>
              </a:xfrm>
              <a:custGeom>
                <a:avLst/>
                <a:gdLst/>
                <a:ahLst/>
                <a:cxnLst/>
                <a:rect l="l" t="t" r="r" b="b"/>
                <a:pathLst>
                  <a:path w="791210" h="192404">
                    <a:moveTo>
                      <a:pt x="694944" y="0"/>
                    </a:moveTo>
                    <a:lnTo>
                      <a:pt x="694944" y="48006"/>
                    </a:lnTo>
                    <a:lnTo>
                      <a:pt x="0" y="48006"/>
                    </a:lnTo>
                    <a:lnTo>
                      <a:pt x="0" y="144018"/>
                    </a:lnTo>
                    <a:lnTo>
                      <a:pt x="694944" y="144018"/>
                    </a:lnTo>
                    <a:lnTo>
                      <a:pt x="694944" y="192024"/>
                    </a:lnTo>
                    <a:lnTo>
                      <a:pt x="790956" y="96012"/>
                    </a:lnTo>
                    <a:lnTo>
                      <a:pt x="694944" y="0"/>
                    </a:lnTo>
                    <a:close/>
                  </a:path>
                </a:pathLst>
              </a:custGeom>
              <a:solidFill>
                <a:srgbClr val="4471C4"/>
              </a:solidFill>
            </p:spPr>
            <p:txBody>
              <a:bodyPr wrap="square" lIns="0" tIns="0" rIns="0" bIns="0" rtlCol="0"/>
              <a:lstStyle/>
              <a:p>
                <a:endParaRPr sz="1500"/>
              </a:p>
            </p:txBody>
          </p:sp>
          <p:sp>
            <p:nvSpPr>
              <p:cNvPr id="25" name="object 25"/>
              <p:cNvSpPr/>
              <p:nvPr/>
            </p:nvSpPr>
            <p:spPr>
              <a:xfrm>
                <a:off x="5558028" y="5506211"/>
                <a:ext cx="791210" cy="192405"/>
              </a:xfrm>
              <a:custGeom>
                <a:avLst/>
                <a:gdLst/>
                <a:ahLst/>
                <a:cxnLst/>
                <a:rect l="l" t="t" r="r" b="b"/>
                <a:pathLst>
                  <a:path w="791210" h="192404">
                    <a:moveTo>
                      <a:pt x="0" y="48006"/>
                    </a:moveTo>
                    <a:lnTo>
                      <a:pt x="694944" y="48006"/>
                    </a:lnTo>
                    <a:lnTo>
                      <a:pt x="694944" y="0"/>
                    </a:lnTo>
                    <a:lnTo>
                      <a:pt x="790956" y="96012"/>
                    </a:lnTo>
                    <a:lnTo>
                      <a:pt x="694944" y="192024"/>
                    </a:lnTo>
                    <a:lnTo>
                      <a:pt x="694944" y="144018"/>
                    </a:lnTo>
                    <a:lnTo>
                      <a:pt x="0" y="144018"/>
                    </a:lnTo>
                    <a:lnTo>
                      <a:pt x="0" y="48006"/>
                    </a:lnTo>
                    <a:close/>
                  </a:path>
                </a:pathLst>
              </a:custGeom>
              <a:ln w="12700">
                <a:solidFill>
                  <a:srgbClr val="2E528F"/>
                </a:solidFill>
              </a:ln>
            </p:spPr>
            <p:txBody>
              <a:bodyPr wrap="square" lIns="0" tIns="0" rIns="0" bIns="0" rtlCol="0"/>
              <a:lstStyle/>
              <a:p>
                <a:endParaRPr sz="1500"/>
              </a:p>
            </p:txBody>
          </p:sp>
        </p:grpSp>
        <p:sp>
          <p:nvSpPr>
            <p:cNvPr id="26" name="object 13">
              <a:extLst>
                <a:ext uri="{FF2B5EF4-FFF2-40B4-BE49-F238E27FC236}">
                  <a16:creationId xmlns:a16="http://schemas.microsoft.com/office/drawing/2014/main" id="{5B8D88B9-BD5A-48CD-BBF5-C20E0A934C79}"/>
                </a:ext>
              </a:extLst>
            </p:cNvPr>
            <p:cNvSpPr txBox="1"/>
            <p:nvPr/>
          </p:nvSpPr>
          <p:spPr>
            <a:xfrm>
              <a:off x="2708909" y="4105401"/>
              <a:ext cx="2563495" cy="261221"/>
            </a:xfrm>
            <a:prstGeom prst="rect">
              <a:avLst/>
            </a:prstGeom>
          </p:spPr>
          <p:txBody>
            <a:bodyPr vert="horz" wrap="square" lIns="0" tIns="12700" rIns="0" bIns="0" rtlCol="0">
              <a:spAutoFit/>
            </a:bodyPr>
            <a:lstStyle/>
            <a:p>
              <a:pPr marL="12700">
                <a:lnSpc>
                  <a:spcPct val="100000"/>
                </a:lnSpc>
                <a:spcBef>
                  <a:spcPts val="100"/>
                </a:spcBef>
              </a:pPr>
              <a:r>
                <a:rPr sz="1500" spc="-10" dirty="0">
                  <a:solidFill>
                    <a:srgbClr val="001F5F"/>
                  </a:solidFill>
                  <a:latin typeface="Calibri"/>
                  <a:cs typeface="Calibri"/>
                </a:rPr>
                <a:t>Achieve</a:t>
              </a:r>
              <a:r>
                <a:rPr sz="1500" dirty="0">
                  <a:solidFill>
                    <a:srgbClr val="001F5F"/>
                  </a:solidFill>
                  <a:latin typeface="Calibri"/>
                  <a:cs typeface="Calibri"/>
                </a:rPr>
                <a:t> </a:t>
              </a:r>
              <a:r>
                <a:rPr sz="1500" spc="-5" dirty="0">
                  <a:solidFill>
                    <a:srgbClr val="001F5F"/>
                  </a:solidFill>
                  <a:latin typeface="Calibri"/>
                  <a:cs typeface="Calibri"/>
                </a:rPr>
                <a:t>financial</a:t>
              </a:r>
              <a:r>
                <a:rPr sz="1500" dirty="0">
                  <a:solidFill>
                    <a:srgbClr val="001F5F"/>
                  </a:solidFill>
                  <a:latin typeface="Calibri"/>
                  <a:cs typeface="Calibri"/>
                </a:rPr>
                <a:t> </a:t>
              </a:r>
              <a:r>
                <a:rPr sz="1500" spc="-10" dirty="0">
                  <a:solidFill>
                    <a:srgbClr val="001F5F"/>
                  </a:solidFill>
                  <a:latin typeface="Calibri"/>
                  <a:cs typeface="Calibri"/>
                </a:rPr>
                <a:t>growth</a:t>
              </a:r>
              <a:endParaRPr sz="1500" dirty="0">
                <a:latin typeface="Calibri"/>
                <a:cs typeface="Calibri"/>
              </a:endParaRPr>
            </a:p>
          </p:txBody>
        </p:sp>
        <p:sp>
          <p:nvSpPr>
            <p:cNvPr id="27" name="object 14">
              <a:extLst>
                <a:ext uri="{FF2B5EF4-FFF2-40B4-BE49-F238E27FC236}">
                  <a16:creationId xmlns:a16="http://schemas.microsoft.com/office/drawing/2014/main" id="{CD3115CA-D913-4A12-82BD-8E8450AD8DB1}"/>
                </a:ext>
              </a:extLst>
            </p:cNvPr>
            <p:cNvSpPr/>
            <p:nvPr/>
          </p:nvSpPr>
          <p:spPr>
            <a:xfrm>
              <a:off x="6389750" y="3766564"/>
              <a:ext cx="3421379" cy="1041400"/>
            </a:xfrm>
            <a:custGeom>
              <a:avLst/>
              <a:gdLst/>
              <a:ahLst/>
              <a:cxnLst/>
              <a:rect l="l" t="t" r="r" b="b"/>
              <a:pathLst>
                <a:path w="3421379" h="1041400">
                  <a:moveTo>
                    <a:pt x="0" y="173481"/>
                  </a:moveTo>
                  <a:lnTo>
                    <a:pt x="6200" y="127382"/>
                  </a:lnTo>
                  <a:lnTo>
                    <a:pt x="23697" y="85946"/>
                  </a:lnTo>
                  <a:lnTo>
                    <a:pt x="50831" y="50831"/>
                  </a:lnTo>
                  <a:lnTo>
                    <a:pt x="85946" y="23697"/>
                  </a:lnTo>
                  <a:lnTo>
                    <a:pt x="127382" y="6200"/>
                  </a:lnTo>
                  <a:lnTo>
                    <a:pt x="173481" y="0"/>
                  </a:lnTo>
                  <a:lnTo>
                    <a:pt x="3247898" y="0"/>
                  </a:lnTo>
                  <a:lnTo>
                    <a:pt x="3293997" y="6200"/>
                  </a:lnTo>
                  <a:lnTo>
                    <a:pt x="3335433" y="23697"/>
                  </a:lnTo>
                  <a:lnTo>
                    <a:pt x="3370548" y="50831"/>
                  </a:lnTo>
                  <a:lnTo>
                    <a:pt x="3397682" y="85946"/>
                  </a:lnTo>
                  <a:lnTo>
                    <a:pt x="3415179" y="127382"/>
                  </a:lnTo>
                  <a:lnTo>
                    <a:pt x="3421379" y="173481"/>
                  </a:lnTo>
                  <a:lnTo>
                    <a:pt x="3421379" y="867409"/>
                  </a:lnTo>
                  <a:lnTo>
                    <a:pt x="3415179" y="913509"/>
                  </a:lnTo>
                  <a:lnTo>
                    <a:pt x="3397682" y="954945"/>
                  </a:lnTo>
                  <a:lnTo>
                    <a:pt x="3370548" y="990060"/>
                  </a:lnTo>
                  <a:lnTo>
                    <a:pt x="3335433" y="1017194"/>
                  </a:lnTo>
                  <a:lnTo>
                    <a:pt x="3293997" y="1034691"/>
                  </a:lnTo>
                  <a:lnTo>
                    <a:pt x="3247898" y="1040891"/>
                  </a:lnTo>
                  <a:lnTo>
                    <a:pt x="173481" y="1040891"/>
                  </a:lnTo>
                  <a:lnTo>
                    <a:pt x="127382" y="1034691"/>
                  </a:lnTo>
                  <a:lnTo>
                    <a:pt x="85946" y="1017194"/>
                  </a:lnTo>
                  <a:lnTo>
                    <a:pt x="50831" y="990060"/>
                  </a:lnTo>
                  <a:lnTo>
                    <a:pt x="23697" y="954945"/>
                  </a:lnTo>
                  <a:lnTo>
                    <a:pt x="6200" y="913509"/>
                  </a:lnTo>
                  <a:lnTo>
                    <a:pt x="0" y="867409"/>
                  </a:lnTo>
                  <a:lnTo>
                    <a:pt x="0" y="173481"/>
                  </a:lnTo>
                  <a:close/>
                </a:path>
              </a:pathLst>
            </a:custGeom>
            <a:ln w="19050">
              <a:solidFill>
                <a:srgbClr val="2E528F"/>
              </a:solidFill>
            </a:ln>
          </p:spPr>
          <p:txBody>
            <a:bodyPr wrap="square" lIns="0" tIns="0" rIns="0" bIns="0" rtlCol="0"/>
            <a:lstStyle/>
            <a:p>
              <a:endParaRPr sz="1500"/>
            </a:p>
          </p:txBody>
        </p:sp>
        <p:sp>
          <p:nvSpPr>
            <p:cNvPr id="28" name="object 20">
              <a:extLst>
                <a:ext uri="{FF2B5EF4-FFF2-40B4-BE49-F238E27FC236}">
                  <a16:creationId xmlns:a16="http://schemas.microsoft.com/office/drawing/2014/main" id="{BE966D2C-A17C-4250-AE51-0E18EDC03FC5}"/>
                </a:ext>
              </a:extLst>
            </p:cNvPr>
            <p:cNvSpPr txBox="1"/>
            <p:nvPr/>
          </p:nvSpPr>
          <p:spPr>
            <a:xfrm>
              <a:off x="2836927" y="5268848"/>
              <a:ext cx="2306320" cy="508695"/>
            </a:xfrm>
            <a:prstGeom prst="rect">
              <a:avLst/>
            </a:prstGeom>
          </p:spPr>
          <p:txBody>
            <a:bodyPr vert="horz" wrap="square" lIns="0" tIns="12700" rIns="0" bIns="0" rtlCol="0">
              <a:spAutoFit/>
            </a:bodyPr>
            <a:lstStyle/>
            <a:p>
              <a:pPr marL="647700" marR="5080" indent="-635635">
                <a:lnSpc>
                  <a:spcPct val="100000"/>
                </a:lnSpc>
                <a:spcBef>
                  <a:spcPts val="100"/>
                </a:spcBef>
              </a:pPr>
              <a:r>
                <a:rPr sz="1500" spc="-10" dirty="0">
                  <a:solidFill>
                    <a:srgbClr val="001F5F"/>
                  </a:solidFill>
                  <a:latin typeface="Calibri"/>
                  <a:cs typeface="Calibri"/>
                </a:rPr>
                <a:t>Contribute </a:t>
              </a:r>
              <a:r>
                <a:rPr sz="1500" spc="-15" dirty="0">
                  <a:solidFill>
                    <a:srgbClr val="001F5F"/>
                  </a:solidFill>
                  <a:latin typeface="Calibri"/>
                  <a:cs typeface="Calibri"/>
                </a:rPr>
                <a:t>to </a:t>
              </a:r>
              <a:r>
                <a:rPr sz="1500" spc="-5" dirty="0">
                  <a:solidFill>
                    <a:srgbClr val="001F5F"/>
                  </a:solidFill>
                  <a:latin typeface="Calibri"/>
                  <a:cs typeface="Calibri"/>
                </a:rPr>
                <a:t>net </a:t>
              </a:r>
              <a:r>
                <a:rPr sz="1500" spc="-25" dirty="0">
                  <a:solidFill>
                    <a:srgbClr val="001F5F"/>
                  </a:solidFill>
                  <a:latin typeface="Calibri"/>
                  <a:cs typeface="Calibri"/>
                </a:rPr>
                <a:t>zero </a:t>
              </a:r>
              <a:r>
                <a:rPr sz="1500" spc="-440" dirty="0">
                  <a:solidFill>
                    <a:srgbClr val="001F5F"/>
                  </a:solidFill>
                  <a:latin typeface="Calibri"/>
                  <a:cs typeface="Calibri"/>
                </a:rPr>
                <a:t> </a:t>
              </a:r>
              <a:r>
                <a:rPr sz="1500" spc="-5" dirty="0">
                  <a:solidFill>
                    <a:srgbClr val="001F5F"/>
                  </a:solidFill>
                  <a:latin typeface="Calibri"/>
                  <a:cs typeface="Calibri"/>
                </a:rPr>
                <a:t>emissions</a:t>
              </a:r>
              <a:endParaRPr sz="1500" dirty="0">
                <a:latin typeface="Calibri"/>
                <a:cs typeface="Calibri"/>
              </a:endParaRPr>
            </a:p>
          </p:txBody>
        </p:sp>
      </p:grpSp>
      <p:grpSp>
        <p:nvGrpSpPr>
          <p:cNvPr id="33" name="Group 32">
            <a:extLst>
              <a:ext uri="{FF2B5EF4-FFF2-40B4-BE49-F238E27FC236}">
                <a16:creationId xmlns:a16="http://schemas.microsoft.com/office/drawing/2014/main" id="{CAF4B061-63AD-441B-8319-FCAB157F1D7B}"/>
              </a:ext>
            </a:extLst>
          </p:cNvPr>
          <p:cNvGrpSpPr/>
          <p:nvPr/>
        </p:nvGrpSpPr>
        <p:grpSpPr>
          <a:xfrm>
            <a:off x="474958" y="6279438"/>
            <a:ext cx="1311720" cy="396875"/>
            <a:chOff x="474958" y="6279438"/>
            <a:chExt cx="1311720" cy="396875"/>
          </a:xfrm>
        </p:grpSpPr>
        <p:grpSp>
          <p:nvGrpSpPr>
            <p:cNvPr id="34" name="object 7">
              <a:extLst>
                <a:ext uri="{FF2B5EF4-FFF2-40B4-BE49-F238E27FC236}">
                  <a16:creationId xmlns:a16="http://schemas.microsoft.com/office/drawing/2014/main" id="{751D1A2F-2234-48FD-B2C0-D3A85764B9E1}"/>
                </a:ext>
              </a:extLst>
            </p:cNvPr>
            <p:cNvGrpSpPr/>
            <p:nvPr/>
          </p:nvGrpSpPr>
          <p:grpSpPr>
            <a:xfrm>
              <a:off x="474958" y="6279438"/>
              <a:ext cx="423545" cy="396875"/>
              <a:chOff x="474958" y="6279438"/>
              <a:chExt cx="423545" cy="396875"/>
            </a:xfrm>
          </p:grpSpPr>
          <p:sp>
            <p:nvSpPr>
              <p:cNvPr id="36" name="object 8">
                <a:extLst>
                  <a:ext uri="{FF2B5EF4-FFF2-40B4-BE49-F238E27FC236}">
                    <a16:creationId xmlns:a16="http://schemas.microsoft.com/office/drawing/2014/main" id="{AFD4006B-E456-408E-80BE-238DBCA4774A}"/>
                  </a:ext>
                </a:extLst>
              </p:cNvPr>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37" name="object 9">
                <a:extLst>
                  <a:ext uri="{FF2B5EF4-FFF2-40B4-BE49-F238E27FC236}">
                    <a16:creationId xmlns:a16="http://schemas.microsoft.com/office/drawing/2014/main" id="{6E1A0059-04E1-4D27-83F0-8C1D5B311B73}"/>
                  </a:ext>
                </a:extLst>
              </p:cNvPr>
              <p:cNvPicPr/>
              <p:nvPr/>
            </p:nvPicPr>
            <p:blipFill>
              <a:blip r:embed="rId2" cstate="print"/>
              <a:stretch>
                <a:fillRect/>
              </a:stretch>
            </p:blipFill>
            <p:spPr>
              <a:xfrm>
                <a:off x="579119" y="6348983"/>
                <a:ext cx="243839" cy="231648"/>
              </a:xfrm>
              <a:prstGeom prst="rect">
                <a:avLst/>
              </a:prstGeom>
            </p:spPr>
          </p:pic>
          <p:sp>
            <p:nvSpPr>
              <p:cNvPr id="38" name="object 10">
                <a:extLst>
                  <a:ext uri="{FF2B5EF4-FFF2-40B4-BE49-F238E27FC236}">
                    <a16:creationId xmlns:a16="http://schemas.microsoft.com/office/drawing/2014/main" id="{BD430649-ACC7-4A26-B59B-A8F4721E84EC}"/>
                  </a:ext>
                </a:extLst>
              </p:cNvPr>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39" name="object 11">
                <a:extLst>
                  <a:ext uri="{FF2B5EF4-FFF2-40B4-BE49-F238E27FC236}">
                    <a16:creationId xmlns:a16="http://schemas.microsoft.com/office/drawing/2014/main" id="{E4FC5FA4-3D3E-4DF2-91E9-F3D8C14AEFAC}"/>
                  </a:ext>
                </a:extLst>
              </p:cNvPr>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40" name="object 12">
                <a:extLst>
                  <a:ext uri="{FF2B5EF4-FFF2-40B4-BE49-F238E27FC236}">
                    <a16:creationId xmlns:a16="http://schemas.microsoft.com/office/drawing/2014/main" id="{D9B8EE89-04E8-4D88-87EB-737C40D6746B}"/>
                  </a:ext>
                </a:extLst>
              </p:cNvPr>
              <p:cNvPicPr/>
              <p:nvPr/>
            </p:nvPicPr>
            <p:blipFill>
              <a:blip r:embed="rId3" cstate="print"/>
              <a:stretch>
                <a:fillRect/>
              </a:stretch>
            </p:blipFill>
            <p:spPr>
              <a:xfrm>
                <a:off x="579119" y="6348983"/>
                <a:ext cx="243839" cy="231648"/>
              </a:xfrm>
              <a:prstGeom prst="rect">
                <a:avLst/>
              </a:prstGeom>
            </p:spPr>
          </p:pic>
          <p:sp>
            <p:nvSpPr>
              <p:cNvPr id="41" name="object 13">
                <a:extLst>
                  <a:ext uri="{FF2B5EF4-FFF2-40B4-BE49-F238E27FC236}">
                    <a16:creationId xmlns:a16="http://schemas.microsoft.com/office/drawing/2014/main" id="{DADF1207-5973-469A-B0EA-33FCE6C26E6D}"/>
                  </a:ext>
                </a:extLst>
              </p:cNvPr>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42" name="object 14">
                <a:extLst>
                  <a:ext uri="{FF2B5EF4-FFF2-40B4-BE49-F238E27FC236}">
                    <a16:creationId xmlns:a16="http://schemas.microsoft.com/office/drawing/2014/main" id="{D6E15E61-81F6-4CC8-A6DD-067C039AD577}"/>
                  </a:ext>
                </a:extLst>
              </p:cNvPr>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43" name="object 15">
                <a:extLst>
                  <a:ext uri="{FF2B5EF4-FFF2-40B4-BE49-F238E27FC236}">
                    <a16:creationId xmlns:a16="http://schemas.microsoft.com/office/drawing/2014/main" id="{44FBD43C-A82C-455F-B618-7843F49143F3}"/>
                  </a:ext>
                </a:extLst>
              </p:cNvPr>
              <p:cNvPicPr/>
              <p:nvPr/>
            </p:nvPicPr>
            <p:blipFill>
              <a:blip r:embed="rId4" cstate="print"/>
              <a:stretch>
                <a:fillRect/>
              </a:stretch>
            </p:blipFill>
            <p:spPr>
              <a:xfrm>
                <a:off x="579119" y="6348983"/>
                <a:ext cx="243839" cy="231648"/>
              </a:xfrm>
              <a:prstGeom prst="rect">
                <a:avLst/>
              </a:prstGeom>
            </p:spPr>
          </p:pic>
          <p:sp>
            <p:nvSpPr>
              <p:cNvPr id="44" name="object 16">
                <a:extLst>
                  <a:ext uri="{FF2B5EF4-FFF2-40B4-BE49-F238E27FC236}">
                    <a16:creationId xmlns:a16="http://schemas.microsoft.com/office/drawing/2014/main" id="{602D56C3-207C-47C3-9D6B-47B825AB438D}"/>
                  </a:ext>
                </a:extLst>
              </p:cNvPr>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35" name="object 17">
              <a:extLst>
                <a:ext uri="{FF2B5EF4-FFF2-40B4-BE49-F238E27FC236}">
                  <a16:creationId xmlns:a16="http://schemas.microsoft.com/office/drawing/2014/main" id="{38DEEBB7-F380-481D-80C5-C322F827EB57}"/>
                </a:ext>
              </a:extLst>
            </p:cNvPr>
            <p:cNvSpPr txBox="1"/>
            <p:nvPr/>
          </p:nvSpPr>
          <p:spPr>
            <a:xfrm>
              <a:off x="1004993" y="6291561"/>
              <a:ext cx="78168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a:t>
              </a:r>
              <a:r>
                <a:rPr sz="1000" dirty="0">
                  <a:latin typeface="Calibri"/>
                  <a:cs typeface="Calibri"/>
                </a:rPr>
                <a:t>N</a:t>
              </a:r>
              <a:r>
                <a:rPr sz="1000" spc="-5" dirty="0">
                  <a:latin typeface="Calibri"/>
                  <a:cs typeface="Calibri"/>
                </a:rPr>
                <a:t>A</a:t>
              </a:r>
              <a:r>
                <a:rPr sz="1000" spc="5" dirty="0">
                  <a:latin typeface="Calibri"/>
                  <a:cs typeface="Calibri"/>
                </a:rPr>
                <a:t>L</a:t>
              </a:r>
              <a:r>
                <a:rPr sz="1000" dirty="0">
                  <a:latin typeface="Calibri"/>
                  <a:cs typeface="Calibri"/>
                </a:rPr>
                <a:t>YS</a:t>
              </a:r>
              <a:r>
                <a:rPr sz="1000" spc="-5" dirty="0">
                  <a:latin typeface="Calibri"/>
                  <a:cs typeface="Calibri"/>
                </a:rPr>
                <a:t>I</a:t>
              </a:r>
              <a:r>
                <a:rPr sz="1000" dirty="0">
                  <a:latin typeface="Calibri"/>
                  <a:cs typeface="Calibri"/>
                </a:rPr>
                <a:t>S </a:t>
              </a:r>
              <a:r>
                <a:rPr sz="1000" spc="-5" dirty="0">
                  <a:latin typeface="Calibri"/>
                  <a:cs typeface="Calibri"/>
                </a:rPr>
                <a:t>A</a:t>
              </a:r>
              <a:r>
                <a:rPr sz="1000" dirty="0">
                  <a:latin typeface="Calibri"/>
                  <a:cs typeface="Calibri"/>
                </a:rPr>
                <a:t>ND  </a:t>
              </a:r>
              <a:r>
                <a:rPr sz="1000" spc="-5" dirty="0">
                  <a:latin typeface="Calibri"/>
                  <a:cs typeface="Calibri"/>
                </a:rPr>
                <a:t>FRAMEWORK</a:t>
              </a:r>
              <a:endParaRPr sz="1000" dirty="0">
                <a:latin typeface="Calibri"/>
                <a:cs typeface="Calibri"/>
              </a:endParaRPr>
            </a:p>
          </p:txBody>
        </p:sp>
      </p:grpSp>
      <p:sp>
        <p:nvSpPr>
          <p:cNvPr id="13" name="Rectangle 12">
            <a:extLst>
              <a:ext uri="{FF2B5EF4-FFF2-40B4-BE49-F238E27FC236}">
                <a16:creationId xmlns:a16="http://schemas.microsoft.com/office/drawing/2014/main" id="{AD8B66A8-CBA5-4546-B7E7-FED23F94A0ED}"/>
              </a:ext>
            </a:extLst>
          </p:cNvPr>
          <p:cNvSpPr/>
          <p:nvPr/>
        </p:nvSpPr>
        <p:spPr>
          <a:xfrm>
            <a:off x="1999743" y="896149"/>
            <a:ext cx="3322513" cy="369332"/>
          </a:xfrm>
          <a:prstGeom prst="rect">
            <a:avLst/>
          </a:prstGeom>
        </p:spPr>
        <p:txBody>
          <a:bodyPr wrap="none">
            <a:spAutoFit/>
          </a:bodyPr>
          <a:lstStyle/>
          <a:p>
            <a:r>
              <a:rPr lang="en-GB" spc="-10" dirty="0">
                <a:cs typeface="Calibri"/>
              </a:rPr>
              <a:t>Contribute</a:t>
            </a:r>
            <a:r>
              <a:rPr lang="en-GB" spc="-20" dirty="0">
                <a:cs typeface="Calibri"/>
              </a:rPr>
              <a:t> </a:t>
            </a:r>
            <a:r>
              <a:rPr lang="en-GB" spc="-15" dirty="0">
                <a:cs typeface="Calibri"/>
              </a:rPr>
              <a:t>to</a:t>
            </a:r>
            <a:r>
              <a:rPr lang="en-GB" spc="-10" dirty="0">
                <a:cs typeface="Calibri"/>
              </a:rPr>
              <a:t> </a:t>
            </a:r>
            <a:r>
              <a:rPr lang="en-GB" dirty="0">
                <a:cs typeface="Calibri"/>
              </a:rPr>
              <a:t>a</a:t>
            </a:r>
            <a:r>
              <a:rPr lang="en-GB" spc="-5" dirty="0">
                <a:cs typeface="Calibri"/>
              </a:rPr>
              <a:t> sustainable</a:t>
            </a:r>
            <a:r>
              <a:rPr lang="en-GB" dirty="0">
                <a:cs typeface="Calibri"/>
              </a:rPr>
              <a:t> </a:t>
            </a:r>
            <a:r>
              <a:rPr lang="en-GB" spc="-5" dirty="0">
                <a:cs typeface="Calibri"/>
              </a:rPr>
              <a:t>future</a:t>
            </a:r>
            <a:endParaRPr lang="en-IN" dirty="0"/>
          </a:p>
        </p:txBody>
      </p:sp>
      <p:cxnSp>
        <p:nvCxnSpPr>
          <p:cNvPr id="20" name="Straight Connector 19">
            <a:extLst>
              <a:ext uri="{FF2B5EF4-FFF2-40B4-BE49-F238E27FC236}">
                <a16:creationId xmlns:a16="http://schemas.microsoft.com/office/drawing/2014/main" id="{63251DE0-DDC3-4F3F-8EAB-1CF5E9419BFB}"/>
              </a:ext>
            </a:extLst>
          </p:cNvPr>
          <p:cNvCxnSpPr>
            <a:cxnSpLocks/>
          </p:cNvCxnSpPr>
          <p:nvPr/>
        </p:nvCxnSpPr>
        <p:spPr>
          <a:xfrm>
            <a:off x="6934200" y="1371600"/>
            <a:ext cx="0" cy="490783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858F5152-D4C5-45F5-B69D-2CEEDCC5DD9A}"/>
              </a:ext>
            </a:extLst>
          </p:cNvPr>
          <p:cNvSpPr/>
          <p:nvPr/>
        </p:nvSpPr>
        <p:spPr>
          <a:xfrm>
            <a:off x="9122354" y="1576355"/>
            <a:ext cx="972975" cy="430887"/>
          </a:xfrm>
          <a:prstGeom prst="rect">
            <a:avLst/>
          </a:prstGeom>
        </p:spPr>
        <p:txBody>
          <a:bodyPr wrap="square">
            <a:spAutoFit/>
          </a:bodyPr>
          <a:lstStyle/>
          <a:p>
            <a:r>
              <a:rPr lang="en-IN" sz="2200" spc="-10" dirty="0"/>
              <a:t>L</a:t>
            </a:r>
            <a:r>
              <a:rPr lang="en-IN" sz="2200" dirty="0"/>
              <a:t>i</a:t>
            </a:r>
            <a:r>
              <a:rPr lang="en-IN" sz="2200" spc="-10" dirty="0"/>
              <a:t>m</a:t>
            </a:r>
            <a:r>
              <a:rPr lang="en-IN" sz="2200" dirty="0"/>
              <a:t>its</a:t>
            </a:r>
          </a:p>
        </p:txBody>
      </p:sp>
      <p:sp>
        <p:nvSpPr>
          <p:cNvPr id="32" name="Rectangle 31">
            <a:extLst>
              <a:ext uri="{FF2B5EF4-FFF2-40B4-BE49-F238E27FC236}">
                <a16:creationId xmlns:a16="http://schemas.microsoft.com/office/drawing/2014/main" id="{ACE72B9B-5A7E-44A9-8126-53CD14261D54}"/>
              </a:ext>
            </a:extLst>
          </p:cNvPr>
          <p:cNvSpPr/>
          <p:nvPr/>
        </p:nvSpPr>
        <p:spPr>
          <a:xfrm>
            <a:off x="7315200" y="2004492"/>
            <a:ext cx="4190997" cy="1336263"/>
          </a:xfrm>
          <a:prstGeom prst="rect">
            <a:avLst/>
          </a:prstGeom>
        </p:spPr>
        <p:txBody>
          <a:bodyPr wrap="square">
            <a:spAutoFit/>
          </a:bodyPr>
          <a:lstStyle/>
          <a:p>
            <a:pPr marL="12700">
              <a:spcBef>
                <a:spcPts val="100"/>
              </a:spcBef>
              <a:tabLst>
                <a:tab pos="241300" algn="l"/>
              </a:tabLst>
            </a:pPr>
            <a:r>
              <a:rPr lang="en-IN" sz="1600" b="1" dirty="0">
                <a:cs typeface="Calibri"/>
              </a:rPr>
              <a:t>D</a:t>
            </a:r>
            <a:r>
              <a:rPr lang="en-IN" sz="1600" b="1" spc="-25" dirty="0">
                <a:cs typeface="Calibri"/>
              </a:rPr>
              <a:t>a</a:t>
            </a:r>
            <a:r>
              <a:rPr lang="en-IN" sz="1600" b="1" spc="-30" dirty="0">
                <a:cs typeface="Calibri"/>
              </a:rPr>
              <a:t>t</a:t>
            </a:r>
            <a:r>
              <a:rPr lang="en-IN" sz="1600" b="1" dirty="0">
                <a:cs typeface="Calibri"/>
              </a:rPr>
              <a:t>a:</a:t>
            </a:r>
            <a:br>
              <a:rPr lang="en-IN" sz="1600" dirty="0">
                <a:cs typeface="Calibri"/>
              </a:rPr>
            </a:br>
            <a:r>
              <a:rPr lang="en-IN" sz="1600" dirty="0">
                <a:cs typeface="Calibri"/>
              </a:rPr>
              <a:t>          </a:t>
            </a:r>
            <a:r>
              <a:rPr lang="en-GB" sz="1600" spc="-5" dirty="0">
                <a:cs typeface="Calibri"/>
              </a:rPr>
              <a:t>It</a:t>
            </a:r>
            <a:r>
              <a:rPr lang="en-GB" sz="1600" dirty="0">
                <a:cs typeface="Calibri"/>
              </a:rPr>
              <a:t> </a:t>
            </a:r>
            <a:r>
              <a:rPr lang="en-GB" sz="1600" spc="-10" dirty="0">
                <a:cs typeface="Calibri"/>
              </a:rPr>
              <a:t>was</a:t>
            </a:r>
            <a:r>
              <a:rPr lang="en-GB" sz="1600" dirty="0">
                <a:cs typeface="Calibri"/>
              </a:rPr>
              <a:t> </a:t>
            </a:r>
            <a:r>
              <a:rPr lang="en-GB" sz="1600" spc="-15" dirty="0">
                <a:cs typeface="Calibri"/>
              </a:rPr>
              <a:t>required</a:t>
            </a:r>
            <a:r>
              <a:rPr lang="en-GB" sz="1600" spc="-5" dirty="0">
                <a:cs typeface="Calibri"/>
              </a:rPr>
              <a:t> </a:t>
            </a:r>
            <a:r>
              <a:rPr lang="en-GB" sz="1600" spc="-15" dirty="0">
                <a:cs typeface="Calibri"/>
              </a:rPr>
              <a:t>to</a:t>
            </a:r>
            <a:r>
              <a:rPr lang="en-GB" sz="1600" dirty="0">
                <a:cs typeface="Calibri"/>
              </a:rPr>
              <a:t> </a:t>
            </a:r>
            <a:r>
              <a:rPr lang="en-GB" sz="1600" spc="-5" dirty="0">
                <a:cs typeface="Calibri"/>
              </a:rPr>
              <a:t>find additional </a:t>
            </a:r>
            <a:r>
              <a:rPr lang="en-GB" sz="1600" spc="-20" dirty="0">
                <a:cs typeface="Calibri"/>
              </a:rPr>
              <a:t>data</a:t>
            </a:r>
            <a:r>
              <a:rPr lang="en-GB" sz="1600" spc="-5" dirty="0">
                <a:cs typeface="Calibri"/>
              </a:rPr>
              <a:t> </a:t>
            </a:r>
            <a:r>
              <a:rPr lang="en-GB" sz="1600" spc="-10" dirty="0">
                <a:cs typeface="Calibri"/>
              </a:rPr>
              <a:t>sources</a:t>
            </a:r>
            <a:r>
              <a:rPr lang="en-GB" sz="1600" dirty="0">
                <a:cs typeface="Calibri"/>
              </a:rPr>
              <a:t> </a:t>
            </a:r>
            <a:r>
              <a:rPr lang="en-GB" sz="1600" spc="-15" dirty="0">
                <a:cs typeface="Calibri"/>
              </a:rPr>
              <a:t>to</a:t>
            </a:r>
            <a:r>
              <a:rPr lang="en-GB" sz="1600" dirty="0">
                <a:cs typeface="Calibri"/>
              </a:rPr>
              <a:t> </a:t>
            </a:r>
            <a:r>
              <a:rPr lang="en-GB" sz="1600" spc="-15" dirty="0">
                <a:cs typeface="Calibri"/>
              </a:rPr>
              <a:t>understand</a:t>
            </a:r>
            <a:r>
              <a:rPr lang="en-GB" sz="1600" spc="-5" dirty="0">
                <a:cs typeface="Calibri"/>
              </a:rPr>
              <a:t> </a:t>
            </a:r>
            <a:r>
              <a:rPr lang="en-GB" sz="1600" spc="-20" dirty="0">
                <a:cs typeface="Calibri"/>
              </a:rPr>
              <a:t>data</a:t>
            </a:r>
            <a:r>
              <a:rPr lang="en-GB" sz="1600" spc="-5" dirty="0">
                <a:cs typeface="Calibri"/>
              </a:rPr>
              <a:t> sets</a:t>
            </a:r>
            <a:r>
              <a:rPr lang="en-GB" sz="1600" dirty="0">
                <a:cs typeface="Calibri"/>
              </a:rPr>
              <a:t> </a:t>
            </a:r>
            <a:r>
              <a:rPr lang="en-GB" sz="1600" spc="-5" dirty="0">
                <a:cs typeface="Calibri"/>
              </a:rPr>
              <a:t>and </a:t>
            </a:r>
            <a:r>
              <a:rPr lang="en-GB" sz="1600" spc="-10" dirty="0">
                <a:cs typeface="Calibri"/>
              </a:rPr>
              <a:t>complete them.</a:t>
            </a:r>
            <a:endParaRPr lang="en-GB" sz="1600" dirty="0">
              <a:cs typeface="Calibri"/>
            </a:endParaRPr>
          </a:p>
          <a:p>
            <a:pPr marL="12700">
              <a:lnSpc>
                <a:spcPct val="100000"/>
              </a:lnSpc>
              <a:spcBef>
                <a:spcPts val="100"/>
              </a:spcBef>
              <a:tabLst>
                <a:tab pos="241300" algn="l"/>
              </a:tabLst>
            </a:pPr>
            <a:endParaRPr lang="en-IN" sz="1600" dirty="0">
              <a:cs typeface="Calibri"/>
            </a:endParaRPr>
          </a:p>
        </p:txBody>
      </p:sp>
      <p:sp>
        <p:nvSpPr>
          <p:cNvPr id="46" name="Rectangle 45">
            <a:extLst>
              <a:ext uri="{FF2B5EF4-FFF2-40B4-BE49-F238E27FC236}">
                <a16:creationId xmlns:a16="http://schemas.microsoft.com/office/drawing/2014/main" id="{B5AE5428-E1C7-435A-9B46-DE0BE31591CC}"/>
              </a:ext>
            </a:extLst>
          </p:cNvPr>
          <p:cNvSpPr/>
          <p:nvPr/>
        </p:nvSpPr>
        <p:spPr>
          <a:xfrm>
            <a:off x="7390771" y="3051819"/>
            <a:ext cx="4419592" cy="1092607"/>
          </a:xfrm>
          <a:prstGeom prst="rect">
            <a:avLst/>
          </a:prstGeom>
        </p:spPr>
        <p:txBody>
          <a:bodyPr wrap="square">
            <a:spAutoFit/>
          </a:bodyPr>
          <a:lstStyle/>
          <a:p>
            <a:pPr marL="12700">
              <a:lnSpc>
                <a:spcPts val="2960"/>
              </a:lnSpc>
              <a:spcBef>
                <a:spcPts val="55"/>
              </a:spcBef>
              <a:tabLst>
                <a:tab pos="241300" algn="l"/>
              </a:tabLst>
            </a:pPr>
            <a:r>
              <a:rPr lang="en-GB" sz="1600" b="1" spc="-10" dirty="0">
                <a:cs typeface="Calibri"/>
              </a:rPr>
              <a:t>Knowledge:</a:t>
            </a:r>
            <a:endParaRPr lang="en-GB" sz="1600" b="1" dirty="0">
              <a:cs typeface="Calibri"/>
            </a:endParaRPr>
          </a:p>
          <a:p>
            <a:pPr marL="698500" lvl="1" indent="-228600">
              <a:lnSpc>
                <a:spcPts val="2310"/>
              </a:lnSpc>
              <a:buFont typeface="Arial MT"/>
              <a:buChar char="•"/>
              <a:tabLst>
                <a:tab pos="697865" algn="l"/>
                <a:tab pos="698500" algn="l"/>
              </a:tabLst>
            </a:pPr>
            <a:r>
              <a:rPr lang="en-GB" sz="1600" spc="-5" dirty="0">
                <a:cs typeface="Calibri"/>
              </a:rPr>
              <a:t>Specific</a:t>
            </a:r>
            <a:r>
              <a:rPr lang="en-GB" sz="1600" spc="-30" dirty="0">
                <a:cs typeface="Calibri"/>
              </a:rPr>
              <a:t> </a:t>
            </a:r>
            <a:r>
              <a:rPr lang="en-GB" sz="1600" spc="-10" dirty="0">
                <a:cs typeface="Calibri"/>
              </a:rPr>
              <a:t>technical</a:t>
            </a:r>
            <a:r>
              <a:rPr lang="en-GB" sz="1600" spc="-25" dirty="0">
                <a:cs typeface="Calibri"/>
              </a:rPr>
              <a:t> </a:t>
            </a:r>
            <a:r>
              <a:rPr lang="en-GB" sz="1600" spc="-5" dirty="0">
                <a:cs typeface="Calibri"/>
              </a:rPr>
              <a:t>terms.</a:t>
            </a:r>
            <a:endParaRPr lang="en-GB" sz="1600" dirty="0">
              <a:cs typeface="Calibri"/>
            </a:endParaRPr>
          </a:p>
          <a:p>
            <a:pPr marL="698500" lvl="1" indent="-228600">
              <a:lnSpc>
                <a:spcPts val="2470"/>
              </a:lnSpc>
              <a:buFont typeface="Arial MT"/>
              <a:buChar char="•"/>
              <a:tabLst>
                <a:tab pos="697865" algn="l"/>
                <a:tab pos="698500" algn="l"/>
              </a:tabLst>
            </a:pPr>
            <a:r>
              <a:rPr lang="en-GB" sz="1600" spc="-40" dirty="0">
                <a:cs typeface="Calibri"/>
              </a:rPr>
              <a:t>Tools</a:t>
            </a:r>
            <a:r>
              <a:rPr lang="en-GB" sz="1600" spc="-5" dirty="0">
                <a:cs typeface="Calibri"/>
              </a:rPr>
              <a:t> </a:t>
            </a:r>
            <a:r>
              <a:rPr lang="en-GB" sz="1600" spc="-15" dirty="0">
                <a:cs typeface="Calibri"/>
              </a:rPr>
              <a:t>for</a:t>
            </a:r>
            <a:r>
              <a:rPr lang="en-GB" sz="1600" spc="-10" dirty="0">
                <a:cs typeface="Calibri"/>
              </a:rPr>
              <a:t> </a:t>
            </a:r>
            <a:r>
              <a:rPr lang="en-GB" sz="1600" spc="-15" dirty="0">
                <a:cs typeface="Calibri"/>
              </a:rPr>
              <a:t>creating</a:t>
            </a:r>
            <a:r>
              <a:rPr lang="en-GB" sz="1600" spc="-5" dirty="0">
                <a:cs typeface="Calibri"/>
              </a:rPr>
              <a:t> good</a:t>
            </a:r>
            <a:r>
              <a:rPr lang="en-GB" sz="1600" spc="-10" dirty="0">
                <a:cs typeface="Calibri"/>
              </a:rPr>
              <a:t> </a:t>
            </a:r>
            <a:r>
              <a:rPr lang="en-GB" sz="1600" spc="-15" dirty="0">
                <a:cs typeface="Calibri"/>
              </a:rPr>
              <a:t>graphics</a:t>
            </a:r>
            <a:endParaRPr lang="en-GB" sz="1600" dirty="0">
              <a:cs typeface="Calibri"/>
            </a:endParaRPr>
          </a:p>
        </p:txBody>
      </p:sp>
      <p:sp>
        <p:nvSpPr>
          <p:cNvPr id="47" name="Rectangle 46">
            <a:extLst>
              <a:ext uri="{FF2B5EF4-FFF2-40B4-BE49-F238E27FC236}">
                <a16:creationId xmlns:a16="http://schemas.microsoft.com/office/drawing/2014/main" id="{B0C29768-6B4E-4F4C-BE0D-B39F875C4246}"/>
              </a:ext>
            </a:extLst>
          </p:cNvPr>
          <p:cNvSpPr/>
          <p:nvPr/>
        </p:nvSpPr>
        <p:spPr>
          <a:xfrm>
            <a:off x="7315200" y="4299879"/>
            <a:ext cx="6096000" cy="597599"/>
          </a:xfrm>
          <a:prstGeom prst="rect">
            <a:avLst/>
          </a:prstGeom>
        </p:spPr>
        <p:txBody>
          <a:bodyPr>
            <a:spAutoFit/>
          </a:bodyPr>
          <a:lstStyle/>
          <a:p>
            <a:pPr marL="12700">
              <a:lnSpc>
                <a:spcPct val="100000"/>
              </a:lnSpc>
              <a:spcBef>
                <a:spcPts val="100"/>
              </a:spcBef>
            </a:pPr>
            <a:r>
              <a:rPr lang="en-GB" sz="1600" b="1" spc="-5" dirty="0">
                <a:cs typeface="Calibri"/>
              </a:rPr>
              <a:t>How</a:t>
            </a:r>
            <a:r>
              <a:rPr lang="en-GB" sz="1600" b="1" spc="-10" dirty="0">
                <a:cs typeface="Calibri"/>
              </a:rPr>
              <a:t> </a:t>
            </a:r>
            <a:r>
              <a:rPr lang="en-GB" sz="1600" b="1" spc="-15" dirty="0">
                <a:cs typeface="Calibri"/>
              </a:rPr>
              <a:t>to</a:t>
            </a:r>
            <a:r>
              <a:rPr lang="en-GB" sz="1600" b="1" spc="-5" dirty="0">
                <a:cs typeface="Calibri"/>
              </a:rPr>
              <a:t> </a:t>
            </a:r>
            <a:r>
              <a:rPr lang="en-GB" sz="1600" b="1" spc="-10" dirty="0">
                <a:cs typeface="Calibri"/>
              </a:rPr>
              <a:t>address</a:t>
            </a:r>
            <a:r>
              <a:rPr lang="en-GB" sz="1600" b="1" spc="-15" dirty="0">
                <a:cs typeface="Calibri"/>
              </a:rPr>
              <a:t> </a:t>
            </a:r>
            <a:r>
              <a:rPr lang="en-GB" sz="1600" b="1" spc="-5" dirty="0">
                <a:cs typeface="Calibri"/>
              </a:rPr>
              <a:t>these</a:t>
            </a:r>
            <a:r>
              <a:rPr lang="en-GB" sz="1600" b="1" spc="-15" dirty="0">
                <a:cs typeface="Calibri"/>
              </a:rPr>
              <a:t> </a:t>
            </a:r>
            <a:r>
              <a:rPr lang="en-GB" sz="1600" b="1" spc="-5" dirty="0">
                <a:cs typeface="Calibri"/>
              </a:rPr>
              <a:t>limits?</a:t>
            </a:r>
            <a:endParaRPr lang="en-GB" sz="1600" b="1" dirty="0">
              <a:cs typeface="Calibri"/>
            </a:endParaRPr>
          </a:p>
          <a:p>
            <a:pPr marL="12700">
              <a:lnSpc>
                <a:spcPct val="100000"/>
              </a:lnSpc>
              <a:spcBef>
                <a:spcPts val="70"/>
              </a:spcBef>
              <a:tabLst>
                <a:tab pos="241300" algn="l"/>
              </a:tabLst>
            </a:pPr>
            <a:r>
              <a:rPr lang="en-GB" sz="1600" spc="-25" dirty="0">
                <a:cs typeface="Calibri"/>
              </a:rPr>
              <a:t>             Different</a:t>
            </a:r>
            <a:r>
              <a:rPr lang="en-GB" sz="1600" spc="-15" dirty="0">
                <a:cs typeface="Calibri"/>
              </a:rPr>
              <a:t> </a:t>
            </a:r>
            <a:r>
              <a:rPr lang="en-GB" sz="1600" spc="-10" dirty="0">
                <a:cs typeface="Calibri"/>
              </a:rPr>
              <a:t>sources</a:t>
            </a:r>
            <a:r>
              <a:rPr lang="en-GB" sz="1600" spc="-15" dirty="0">
                <a:cs typeface="Calibri"/>
              </a:rPr>
              <a:t> </a:t>
            </a:r>
            <a:r>
              <a:rPr lang="en-GB" sz="1600" dirty="0">
                <a:cs typeface="Calibri"/>
              </a:rPr>
              <a:t>of</a:t>
            </a:r>
            <a:r>
              <a:rPr lang="en-GB" sz="1600" spc="-20" dirty="0">
                <a:cs typeface="Calibri"/>
              </a:rPr>
              <a:t> </a:t>
            </a:r>
            <a:r>
              <a:rPr lang="en-GB" sz="1600" spc="-10" dirty="0">
                <a:cs typeface="Calibri"/>
              </a:rPr>
              <a:t>information needed</a:t>
            </a:r>
            <a:endParaRPr lang="en-GB" sz="1600" dirty="0">
              <a:cs typeface="Calibri"/>
            </a:endParaRPr>
          </a:p>
        </p:txBody>
      </p:sp>
      <p:pic>
        <p:nvPicPr>
          <p:cNvPr id="48" name="object 17">
            <a:extLst>
              <a:ext uri="{FF2B5EF4-FFF2-40B4-BE49-F238E27FC236}">
                <a16:creationId xmlns:a16="http://schemas.microsoft.com/office/drawing/2014/main" id="{B5DC6099-D909-49AE-AFB2-3046B1F0EAC4}"/>
              </a:ext>
            </a:extLst>
          </p:cNvPr>
          <p:cNvPicPr/>
          <p:nvPr/>
        </p:nvPicPr>
        <p:blipFill>
          <a:blip r:embed="rId5" cstate="print"/>
          <a:stretch>
            <a:fillRect/>
          </a:stretch>
        </p:blipFill>
        <p:spPr>
          <a:xfrm>
            <a:off x="8382000" y="1573211"/>
            <a:ext cx="566515" cy="431281"/>
          </a:xfrm>
          <a:prstGeom prst="rect">
            <a:avLst/>
          </a:prstGeom>
        </p:spPr>
      </p:pic>
      <p:sp>
        <p:nvSpPr>
          <p:cNvPr id="49" name="Slide Number Placeholder 48">
            <a:extLst>
              <a:ext uri="{FF2B5EF4-FFF2-40B4-BE49-F238E27FC236}">
                <a16:creationId xmlns:a16="http://schemas.microsoft.com/office/drawing/2014/main" id="{E72B92C6-C8C5-4F59-B3EA-DF3A43520E7B}"/>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15</a:t>
            </a:fld>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820" y="404420"/>
            <a:ext cx="4217670" cy="566822"/>
          </a:xfrm>
          <a:prstGeom prst="rect">
            <a:avLst/>
          </a:prstGeom>
        </p:spPr>
        <p:txBody>
          <a:bodyPr vert="horz" wrap="square" lIns="0" tIns="12700" rIns="0" bIns="0" rtlCol="0">
            <a:spAutoFit/>
          </a:bodyPr>
          <a:lstStyle/>
          <a:p>
            <a:pPr marL="12700">
              <a:lnSpc>
                <a:spcPct val="100000"/>
              </a:lnSpc>
              <a:spcBef>
                <a:spcPts val="100"/>
              </a:spcBef>
            </a:pPr>
            <a:r>
              <a:rPr sz="3600" spc="-15" dirty="0"/>
              <a:t>Recommendations</a:t>
            </a:r>
          </a:p>
        </p:txBody>
      </p:sp>
      <p:grpSp>
        <p:nvGrpSpPr>
          <p:cNvPr id="3" name="object 3"/>
          <p:cNvGrpSpPr/>
          <p:nvPr/>
        </p:nvGrpSpPr>
        <p:grpSpPr>
          <a:xfrm>
            <a:off x="474958" y="6279438"/>
            <a:ext cx="423545" cy="396875"/>
            <a:chOff x="474958" y="6279438"/>
            <a:chExt cx="423545" cy="396875"/>
          </a:xfrm>
        </p:grpSpPr>
        <p:sp>
          <p:nvSpPr>
            <p:cNvPr id="4" name="object 4"/>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5" name="object 5"/>
            <p:cNvPicPr/>
            <p:nvPr/>
          </p:nvPicPr>
          <p:blipFill>
            <a:blip r:embed="rId2" cstate="print"/>
            <a:stretch>
              <a:fillRect/>
            </a:stretch>
          </p:blipFill>
          <p:spPr>
            <a:xfrm>
              <a:off x="579119" y="6348983"/>
              <a:ext cx="243839" cy="231648"/>
            </a:xfrm>
            <a:prstGeom prst="rect">
              <a:avLst/>
            </a:prstGeom>
          </p:spPr>
        </p:pic>
        <p:sp>
          <p:nvSpPr>
            <p:cNvPr id="6" name="object 6"/>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7" name="object 7"/>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8" name="object 8"/>
            <p:cNvPicPr/>
            <p:nvPr/>
          </p:nvPicPr>
          <p:blipFill>
            <a:blip r:embed="rId3" cstate="print"/>
            <a:stretch>
              <a:fillRect/>
            </a:stretch>
          </p:blipFill>
          <p:spPr>
            <a:xfrm>
              <a:off x="560831" y="6364223"/>
              <a:ext cx="243840" cy="228600"/>
            </a:xfrm>
            <a:prstGeom prst="rect">
              <a:avLst/>
            </a:prstGeom>
          </p:spPr>
        </p:pic>
        <p:sp>
          <p:nvSpPr>
            <p:cNvPr id="9" name="object 9"/>
            <p:cNvSpPr/>
            <p:nvPr/>
          </p:nvSpPr>
          <p:spPr>
            <a:xfrm>
              <a:off x="561540" y="6364502"/>
              <a:ext cx="243204" cy="227965"/>
            </a:xfrm>
            <a:custGeom>
              <a:avLst/>
              <a:gdLst/>
              <a:ahLst/>
              <a:cxnLst/>
              <a:rect l="l" t="t" r="r" b="b"/>
              <a:pathLst>
                <a:path w="243204"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10" name="object 10"/>
          <p:cNvSpPr txBox="1"/>
          <p:nvPr/>
        </p:nvSpPr>
        <p:spPr>
          <a:xfrm>
            <a:off x="682751" y="1277692"/>
            <a:ext cx="4480734" cy="2324098"/>
          </a:xfrm>
          <a:prstGeom prst="rect">
            <a:avLst/>
          </a:prstGeom>
        </p:spPr>
        <p:txBody>
          <a:bodyPr vert="horz" wrap="square" lIns="0" tIns="13970" rIns="0" bIns="0" rtlCol="0">
            <a:spAutoFit/>
          </a:bodyPr>
          <a:lstStyle/>
          <a:p>
            <a:pPr marL="251460" marR="852169">
              <a:lnSpc>
                <a:spcPct val="99400"/>
              </a:lnSpc>
              <a:spcBef>
                <a:spcPts val="110"/>
              </a:spcBef>
            </a:pPr>
            <a:r>
              <a:rPr lang="en-IN" sz="2800" spc="-5" dirty="0">
                <a:latin typeface="Calibri"/>
                <a:cs typeface="Calibri"/>
              </a:rPr>
              <a:t>1. </a:t>
            </a:r>
            <a:r>
              <a:rPr sz="2800" spc="-5" dirty="0">
                <a:latin typeface="Calibri"/>
                <a:cs typeface="Calibri"/>
              </a:rPr>
              <a:t>European </a:t>
            </a:r>
            <a:r>
              <a:rPr sz="2800" dirty="0">
                <a:latin typeface="Calibri"/>
                <a:cs typeface="Calibri"/>
              </a:rPr>
              <a:t> </a:t>
            </a:r>
            <a:r>
              <a:rPr sz="2800" spc="-10" dirty="0">
                <a:latin typeface="Calibri"/>
                <a:cs typeface="Calibri"/>
              </a:rPr>
              <a:t>Environment</a:t>
            </a:r>
            <a:r>
              <a:rPr sz="2800" spc="-70" dirty="0">
                <a:latin typeface="Calibri"/>
                <a:cs typeface="Calibri"/>
              </a:rPr>
              <a:t> </a:t>
            </a:r>
            <a:r>
              <a:rPr sz="2800" spc="-5" dirty="0">
                <a:latin typeface="Calibri"/>
                <a:cs typeface="Calibri"/>
              </a:rPr>
              <a:t>Agency </a:t>
            </a:r>
            <a:r>
              <a:rPr sz="2800" spc="-390" dirty="0">
                <a:latin typeface="Calibri"/>
                <a:cs typeface="Calibri"/>
              </a:rPr>
              <a:t> </a:t>
            </a:r>
            <a:r>
              <a:rPr sz="2800" spc="-10" dirty="0">
                <a:latin typeface="Calibri"/>
                <a:cs typeface="Calibri"/>
              </a:rPr>
              <a:t>(EEA)</a:t>
            </a:r>
            <a:endParaRPr sz="2800" dirty="0">
              <a:latin typeface="Calibri"/>
              <a:cs typeface="Calibri"/>
            </a:endParaRPr>
          </a:p>
          <a:p>
            <a:pPr marL="323850" marR="33655" indent="-285750">
              <a:lnSpc>
                <a:spcPct val="101400"/>
              </a:lnSpc>
              <a:spcBef>
                <a:spcPts val="1315"/>
              </a:spcBef>
              <a:buFont typeface="Arial MT"/>
              <a:buChar char="•"/>
              <a:tabLst>
                <a:tab pos="323215" algn="l"/>
                <a:tab pos="323850" algn="l"/>
              </a:tabLst>
            </a:pPr>
            <a:r>
              <a:rPr sz="1400" spc="-10" dirty="0">
                <a:latin typeface="Calibri"/>
                <a:cs typeface="Calibri"/>
              </a:rPr>
              <a:t>Keep </a:t>
            </a:r>
            <a:r>
              <a:rPr sz="1400" dirty="0">
                <a:latin typeface="Calibri"/>
                <a:cs typeface="Calibri"/>
              </a:rPr>
              <a:t>sharing </a:t>
            </a:r>
            <a:r>
              <a:rPr sz="1400" spc="-10" dirty="0">
                <a:latin typeface="Calibri"/>
                <a:cs typeface="Calibri"/>
              </a:rPr>
              <a:t>information </a:t>
            </a:r>
            <a:r>
              <a:rPr sz="1400" spc="-5" dirty="0">
                <a:latin typeface="Calibri"/>
                <a:cs typeface="Calibri"/>
              </a:rPr>
              <a:t>yearly </a:t>
            </a:r>
            <a:r>
              <a:rPr sz="1400" dirty="0">
                <a:latin typeface="Calibri"/>
                <a:cs typeface="Calibri"/>
              </a:rPr>
              <a:t>with </a:t>
            </a:r>
            <a:r>
              <a:rPr sz="1400" spc="-305" dirty="0">
                <a:latin typeface="Calibri"/>
                <a:cs typeface="Calibri"/>
              </a:rPr>
              <a:t> </a:t>
            </a:r>
            <a:r>
              <a:rPr sz="1400" spc="-5" dirty="0">
                <a:latin typeface="Calibri"/>
                <a:cs typeface="Calibri"/>
              </a:rPr>
              <a:t>insights</a:t>
            </a:r>
            <a:r>
              <a:rPr sz="1400" spc="-15" dirty="0">
                <a:latin typeface="Calibri"/>
                <a:cs typeface="Calibri"/>
              </a:rPr>
              <a:t> </a:t>
            </a:r>
            <a:r>
              <a:rPr sz="1400" spc="-5" dirty="0">
                <a:latin typeface="Calibri"/>
                <a:cs typeface="Calibri"/>
              </a:rPr>
              <a:t>about new</a:t>
            </a:r>
            <a:r>
              <a:rPr sz="1400" spc="-15" dirty="0">
                <a:latin typeface="Calibri"/>
                <a:cs typeface="Calibri"/>
              </a:rPr>
              <a:t> </a:t>
            </a:r>
            <a:r>
              <a:rPr sz="1400" spc="-10" dirty="0">
                <a:latin typeface="Calibri"/>
                <a:cs typeface="Calibri"/>
              </a:rPr>
              <a:t>car</a:t>
            </a:r>
            <a:r>
              <a:rPr sz="1400" spc="-15" dirty="0">
                <a:latin typeface="Calibri"/>
                <a:cs typeface="Calibri"/>
              </a:rPr>
              <a:t> </a:t>
            </a:r>
            <a:r>
              <a:rPr sz="1400" spc="-5" dirty="0">
                <a:latin typeface="Calibri"/>
                <a:cs typeface="Calibri"/>
              </a:rPr>
              <a:t>registrations.</a:t>
            </a:r>
            <a:endParaRPr sz="1400" dirty="0">
              <a:latin typeface="Calibri"/>
              <a:cs typeface="Calibri"/>
            </a:endParaRPr>
          </a:p>
          <a:p>
            <a:pPr marL="323850" marR="30480" indent="-285750">
              <a:lnSpc>
                <a:spcPct val="101400"/>
              </a:lnSpc>
              <a:buFont typeface="Arial MT"/>
              <a:buChar char="•"/>
              <a:tabLst>
                <a:tab pos="323215" algn="l"/>
                <a:tab pos="323850" algn="l"/>
              </a:tabLst>
            </a:pPr>
            <a:r>
              <a:rPr sz="1400" spc="-10" dirty="0">
                <a:latin typeface="Calibri"/>
                <a:cs typeface="Calibri"/>
              </a:rPr>
              <a:t>Request</a:t>
            </a:r>
            <a:r>
              <a:rPr sz="1400" spc="295" dirty="0">
                <a:latin typeface="Calibri"/>
                <a:cs typeface="Calibri"/>
              </a:rPr>
              <a:t> </a:t>
            </a:r>
            <a:r>
              <a:rPr sz="1400" spc="-10" dirty="0">
                <a:latin typeface="Calibri"/>
                <a:cs typeface="Calibri"/>
              </a:rPr>
              <a:t>governmental</a:t>
            </a:r>
            <a:r>
              <a:rPr sz="1400" spc="295" dirty="0">
                <a:latin typeface="Calibri"/>
                <a:cs typeface="Calibri"/>
              </a:rPr>
              <a:t> </a:t>
            </a:r>
            <a:r>
              <a:rPr sz="1400" spc="-5" dirty="0">
                <a:latin typeface="Calibri"/>
                <a:cs typeface="Calibri"/>
              </a:rPr>
              <a:t>institutions </a:t>
            </a:r>
            <a:r>
              <a:rPr sz="1400" dirty="0">
                <a:latin typeface="Calibri"/>
                <a:cs typeface="Calibri"/>
              </a:rPr>
              <a:t> </a:t>
            </a:r>
            <a:r>
              <a:rPr sz="1400" spc="-5" dirty="0">
                <a:latin typeface="Calibri"/>
                <a:cs typeface="Calibri"/>
              </a:rPr>
              <a:t>to</a:t>
            </a:r>
            <a:r>
              <a:rPr sz="1400" spc="-10" dirty="0">
                <a:latin typeface="Calibri"/>
                <a:cs typeface="Calibri"/>
              </a:rPr>
              <a:t> </a:t>
            </a:r>
            <a:r>
              <a:rPr sz="1400" spc="-5" dirty="0">
                <a:latin typeface="Calibri"/>
                <a:cs typeface="Calibri"/>
              </a:rPr>
              <a:t>prioritize </a:t>
            </a:r>
            <a:r>
              <a:rPr sz="1400" spc="-10" dirty="0">
                <a:latin typeface="Calibri"/>
                <a:cs typeface="Calibri"/>
              </a:rPr>
              <a:t>targets</a:t>
            </a:r>
            <a:r>
              <a:rPr sz="1400" spc="-5" dirty="0">
                <a:latin typeface="Calibri"/>
                <a:cs typeface="Calibri"/>
              </a:rPr>
              <a:t> </a:t>
            </a:r>
            <a:r>
              <a:rPr sz="1400" spc="-15" dirty="0">
                <a:latin typeface="Calibri"/>
                <a:cs typeface="Calibri"/>
              </a:rPr>
              <a:t>for</a:t>
            </a:r>
            <a:r>
              <a:rPr sz="1400" spc="-5" dirty="0">
                <a:latin typeface="Calibri"/>
                <a:cs typeface="Calibri"/>
              </a:rPr>
              <a:t> </a:t>
            </a:r>
            <a:r>
              <a:rPr sz="1400" spc="-10" dirty="0">
                <a:latin typeface="Calibri"/>
                <a:cs typeface="Calibri"/>
              </a:rPr>
              <a:t>CO</a:t>
            </a:r>
            <a:r>
              <a:rPr sz="1350" spc="-15" baseline="-18518" dirty="0">
                <a:latin typeface="Calibri"/>
                <a:cs typeface="Calibri"/>
              </a:rPr>
              <a:t>2</a:t>
            </a:r>
            <a:r>
              <a:rPr sz="1350" spc="179" baseline="-18518" dirty="0">
                <a:latin typeface="Calibri"/>
                <a:cs typeface="Calibri"/>
              </a:rPr>
              <a:t> </a:t>
            </a:r>
            <a:r>
              <a:rPr sz="1400" spc="-5" dirty="0">
                <a:latin typeface="Calibri"/>
                <a:cs typeface="Calibri"/>
              </a:rPr>
              <a:t>emission.</a:t>
            </a:r>
            <a:endParaRPr sz="1400" dirty="0">
              <a:latin typeface="Calibri"/>
              <a:cs typeface="Calibri"/>
            </a:endParaRPr>
          </a:p>
        </p:txBody>
      </p:sp>
      <p:sp>
        <p:nvSpPr>
          <p:cNvPr id="11" name="object 11"/>
          <p:cNvSpPr txBox="1"/>
          <p:nvPr/>
        </p:nvSpPr>
        <p:spPr>
          <a:xfrm>
            <a:off x="711817" y="3809781"/>
            <a:ext cx="4572786" cy="1677190"/>
          </a:xfrm>
          <a:prstGeom prst="rect">
            <a:avLst/>
          </a:prstGeom>
        </p:spPr>
        <p:txBody>
          <a:bodyPr vert="horz" wrap="square" lIns="0" tIns="12700" rIns="0" bIns="0" rtlCol="0">
            <a:spAutoFit/>
          </a:bodyPr>
          <a:lstStyle/>
          <a:p>
            <a:pPr marL="267335">
              <a:lnSpc>
                <a:spcPct val="100000"/>
              </a:lnSpc>
              <a:spcBef>
                <a:spcPts val="100"/>
              </a:spcBef>
            </a:pPr>
            <a:r>
              <a:rPr lang="en-IN" sz="2800" spc="-5" dirty="0">
                <a:latin typeface="Calibri"/>
                <a:cs typeface="Calibri"/>
              </a:rPr>
              <a:t>3.</a:t>
            </a:r>
            <a:r>
              <a:rPr sz="2800" spc="-5" dirty="0">
                <a:latin typeface="Calibri"/>
                <a:cs typeface="Calibri"/>
              </a:rPr>
              <a:t>Car</a:t>
            </a:r>
            <a:r>
              <a:rPr sz="2800" spc="-35" dirty="0">
                <a:latin typeface="Calibri"/>
                <a:cs typeface="Calibri"/>
              </a:rPr>
              <a:t> </a:t>
            </a:r>
            <a:r>
              <a:rPr sz="2800" spc="-10" dirty="0">
                <a:latin typeface="Calibri"/>
                <a:cs typeface="Calibri"/>
              </a:rPr>
              <a:t>Manufacturers</a:t>
            </a:r>
            <a:endParaRPr sz="2800" dirty="0">
              <a:latin typeface="Calibri"/>
              <a:cs typeface="Calibri"/>
            </a:endParaRPr>
          </a:p>
          <a:p>
            <a:pPr>
              <a:lnSpc>
                <a:spcPct val="100000"/>
              </a:lnSpc>
              <a:spcBef>
                <a:spcPts val="35"/>
              </a:spcBef>
            </a:pPr>
            <a:endParaRPr sz="2400" dirty="0">
              <a:latin typeface="Calibri"/>
              <a:cs typeface="Calibri"/>
            </a:endParaRPr>
          </a:p>
          <a:p>
            <a:pPr marL="298450" marR="5080" indent="-285750">
              <a:lnSpc>
                <a:spcPct val="101400"/>
              </a:lnSpc>
              <a:buFont typeface="Arial MT"/>
              <a:buChar char="•"/>
              <a:tabLst>
                <a:tab pos="297815" algn="l"/>
                <a:tab pos="298450" algn="l"/>
              </a:tabLst>
            </a:pPr>
            <a:r>
              <a:rPr sz="1400" spc="-5" dirty="0">
                <a:latin typeface="Calibri"/>
                <a:cs typeface="Calibri"/>
              </a:rPr>
              <a:t>Implement new technologies to reduce </a:t>
            </a:r>
            <a:r>
              <a:rPr sz="1400" spc="-305" dirty="0">
                <a:latin typeface="Calibri"/>
                <a:cs typeface="Calibri"/>
              </a:rPr>
              <a:t> </a:t>
            </a:r>
            <a:r>
              <a:rPr sz="1400" spc="-5" dirty="0">
                <a:latin typeface="Calibri"/>
                <a:cs typeface="Calibri"/>
              </a:rPr>
              <a:t>carbon</a:t>
            </a:r>
            <a:r>
              <a:rPr sz="1400" spc="-10" dirty="0">
                <a:latin typeface="Calibri"/>
                <a:cs typeface="Calibri"/>
              </a:rPr>
              <a:t> </a:t>
            </a:r>
            <a:r>
              <a:rPr sz="1400" spc="-5" dirty="0">
                <a:latin typeface="Calibri"/>
                <a:cs typeface="Calibri"/>
              </a:rPr>
              <a:t>dioxide emissions</a:t>
            </a:r>
            <a:r>
              <a:rPr sz="1400" spc="-10" dirty="0">
                <a:latin typeface="Calibri"/>
                <a:cs typeface="Calibri"/>
              </a:rPr>
              <a:t> </a:t>
            </a:r>
            <a:r>
              <a:rPr sz="1400" dirty="0">
                <a:latin typeface="Calibri"/>
                <a:cs typeface="Calibri"/>
              </a:rPr>
              <a:t>in</a:t>
            </a:r>
            <a:r>
              <a:rPr sz="1400" spc="-10" dirty="0">
                <a:latin typeface="Calibri"/>
                <a:cs typeface="Calibri"/>
              </a:rPr>
              <a:t> </a:t>
            </a:r>
            <a:r>
              <a:rPr sz="1400" spc="-5" dirty="0">
                <a:latin typeface="Calibri"/>
                <a:cs typeface="Calibri"/>
              </a:rPr>
              <a:t>new</a:t>
            </a:r>
            <a:r>
              <a:rPr sz="1400" spc="-10" dirty="0">
                <a:latin typeface="Calibri"/>
                <a:cs typeface="Calibri"/>
              </a:rPr>
              <a:t> cars.</a:t>
            </a:r>
            <a:endParaRPr sz="1400" dirty="0">
              <a:latin typeface="Calibri"/>
              <a:cs typeface="Calibri"/>
            </a:endParaRPr>
          </a:p>
          <a:p>
            <a:pPr marL="298450" marR="445770" indent="-285750">
              <a:lnSpc>
                <a:spcPts val="1700"/>
              </a:lnSpc>
              <a:spcBef>
                <a:spcPts val="40"/>
              </a:spcBef>
              <a:buFont typeface="Arial MT"/>
              <a:buChar char="•"/>
              <a:tabLst>
                <a:tab pos="297815" algn="l"/>
                <a:tab pos="298450" algn="l"/>
              </a:tabLst>
            </a:pPr>
            <a:r>
              <a:rPr sz="1400" spc="-10" dirty="0">
                <a:latin typeface="Calibri"/>
                <a:cs typeface="Calibri"/>
              </a:rPr>
              <a:t>Invest </a:t>
            </a:r>
            <a:r>
              <a:rPr sz="1400" dirty="0">
                <a:latin typeface="Calibri"/>
                <a:cs typeface="Calibri"/>
              </a:rPr>
              <a:t>in </a:t>
            </a:r>
            <a:r>
              <a:rPr sz="1400" spc="-5" dirty="0">
                <a:latin typeface="Calibri"/>
                <a:cs typeface="Calibri"/>
              </a:rPr>
              <a:t>R&amp;D to develop new </a:t>
            </a:r>
            <a:r>
              <a:rPr sz="1400" spc="-10" dirty="0">
                <a:latin typeface="Calibri"/>
                <a:cs typeface="Calibri"/>
              </a:rPr>
              <a:t>car </a:t>
            </a:r>
            <a:r>
              <a:rPr sz="1400" spc="-305" dirty="0">
                <a:latin typeface="Calibri"/>
                <a:cs typeface="Calibri"/>
              </a:rPr>
              <a:t> </a:t>
            </a:r>
            <a:r>
              <a:rPr sz="1400" spc="-5" dirty="0">
                <a:latin typeface="Calibri"/>
                <a:cs typeface="Calibri"/>
              </a:rPr>
              <a:t>alternatives</a:t>
            </a:r>
            <a:r>
              <a:rPr sz="1400" spc="-15" dirty="0">
                <a:latin typeface="Calibri"/>
                <a:cs typeface="Calibri"/>
              </a:rPr>
              <a:t> </a:t>
            </a:r>
            <a:r>
              <a:rPr sz="1400" dirty="0">
                <a:latin typeface="Calibri"/>
                <a:cs typeface="Calibri"/>
              </a:rPr>
              <a:t>with</a:t>
            </a:r>
            <a:r>
              <a:rPr sz="1400" spc="-15" dirty="0">
                <a:latin typeface="Calibri"/>
                <a:cs typeface="Calibri"/>
              </a:rPr>
              <a:t> zero</a:t>
            </a:r>
            <a:r>
              <a:rPr sz="1400" spc="-10" dirty="0">
                <a:latin typeface="Calibri"/>
                <a:cs typeface="Calibri"/>
              </a:rPr>
              <a:t> </a:t>
            </a:r>
            <a:r>
              <a:rPr sz="1400" spc="-5" dirty="0">
                <a:latin typeface="Calibri"/>
                <a:cs typeface="Calibri"/>
              </a:rPr>
              <a:t>emissions.</a:t>
            </a:r>
            <a:endParaRPr sz="1400" dirty="0">
              <a:latin typeface="Calibri"/>
              <a:cs typeface="Calibri"/>
            </a:endParaRPr>
          </a:p>
        </p:txBody>
      </p:sp>
      <p:sp>
        <p:nvSpPr>
          <p:cNvPr id="12" name="object 12"/>
          <p:cNvSpPr txBox="1">
            <a:spLocks noGrp="1"/>
          </p:cNvSpPr>
          <p:nvPr>
            <p:ph sz="half" idx="3"/>
          </p:nvPr>
        </p:nvSpPr>
        <p:spPr>
          <a:xfrm>
            <a:off x="5958840" y="1338650"/>
            <a:ext cx="5303520" cy="4426533"/>
          </a:xfrm>
          <a:prstGeom prst="rect">
            <a:avLst/>
          </a:prstGeom>
        </p:spPr>
        <p:txBody>
          <a:bodyPr vert="horz" wrap="square" lIns="0" tIns="28575" rIns="0" bIns="0" rtlCol="0">
            <a:spAutoFit/>
          </a:bodyPr>
          <a:lstStyle/>
          <a:p>
            <a:pPr marL="226059" marR="1268095" indent="0">
              <a:lnSpc>
                <a:spcPts val="2090"/>
              </a:lnSpc>
              <a:spcBef>
                <a:spcPts val="225"/>
              </a:spcBef>
              <a:buNone/>
            </a:pPr>
            <a:r>
              <a:rPr lang="en-IN" dirty="0"/>
              <a:t>2. </a:t>
            </a:r>
            <a:r>
              <a:rPr dirty="0"/>
              <a:t>G</a:t>
            </a:r>
            <a:r>
              <a:rPr spc="-10" dirty="0"/>
              <a:t>o</a:t>
            </a:r>
            <a:r>
              <a:rPr spc="-20" dirty="0"/>
              <a:t>v</a:t>
            </a:r>
            <a:r>
              <a:rPr dirty="0"/>
              <a:t>e</a:t>
            </a:r>
            <a:r>
              <a:rPr spc="-5" dirty="0"/>
              <a:t>r</a:t>
            </a:r>
            <a:r>
              <a:rPr dirty="0"/>
              <a:t>nme</a:t>
            </a:r>
            <a:r>
              <a:rPr spc="-15" dirty="0"/>
              <a:t>n</a:t>
            </a:r>
            <a:r>
              <a:rPr spc="-30" dirty="0"/>
              <a:t>t</a:t>
            </a:r>
            <a:r>
              <a:rPr spc="-5" dirty="0"/>
              <a:t>a</a:t>
            </a:r>
            <a:r>
              <a:rPr dirty="0"/>
              <a:t>l  </a:t>
            </a:r>
            <a:r>
              <a:rPr spc="-5" dirty="0"/>
              <a:t>Institutions</a:t>
            </a:r>
          </a:p>
          <a:p>
            <a:pPr>
              <a:lnSpc>
                <a:spcPct val="100000"/>
              </a:lnSpc>
              <a:spcBef>
                <a:spcPts val="25"/>
              </a:spcBef>
            </a:pPr>
            <a:endParaRPr sz="2050" dirty="0"/>
          </a:p>
          <a:p>
            <a:pPr marL="374650" marR="93980" indent="-285750">
              <a:lnSpc>
                <a:spcPct val="101400"/>
              </a:lnSpc>
              <a:buFont typeface="Arial MT"/>
              <a:buChar char="•"/>
              <a:tabLst>
                <a:tab pos="374015" algn="l"/>
                <a:tab pos="374650" algn="l"/>
              </a:tabLst>
            </a:pPr>
            <a:r>
              <a:rPr sz="1400" spc="-10" dirty="0"/>
              <a:t>Reward/punish</a:t>
            </a:r>
            <a:r>
              <a:rPr sz="1400" spc="-5" dirty="0"/>
              <a:t> </a:t>
            </a:r>
            <a:r>
              <a:rPr sz="1400" spc="-10" dirty="0"/>
              <a:t>car</a:t>
            </a:r>
            <a:r>
              <a:rPr sz="1400" dirty="0"/>
              <a:t> </a:t>
            </a:r>
            <a:r>
              <a:rPr sz="1400" spc="-10" dirty="0"/>
              <a:t>manufacturers </a:t>
            </a:r>
            <a:r>
              <a:rPr sz="1400" spc="-5" dirty="0"/>
              <a:t> to </a:t>
            </a:r>
            <a:r>
              <a:rPr sz="1400" spc="-10" dirty="0"/>
              <a:t>invest </a:t>
            </a:r>
            <a:r>
              <a:rPr sz="1400" dirty="0"/>
              <a:t>in </a:t>
            </a:r>
            <a:r>
              <a:rPr sz="1400" spc="-5" dirty="0"/>
              <a:t>new technologies </a:t>
            </a:r>
            <a:r>
              <a:rPr sz="1400" spc="-15" dirty="0"/>
              <a:t>for </a:t>
            </a:r>
            <a:r>
              <a:rPr sz="1400" spc="-10" dirty="0"/>
              <a:t> </a:t>
            </a:r>
            <a:r>
              <a:rPr sz="1400" spc="-5" dirty="0"/>
              <a:t>reducing</a:t>
            </a:r>
            <a:r>
              <a:rPr sz="1400" spc="-15" dirty="0"/>
              <a:t> </a:t>
            </a:r>
            <a:r>
              <a:rPr sz="1400" spc="-5" dirty="0"/>
              <a:t>CO</a:t>
            </a:r>
            <a:r>
              <a:rPr sz="1350" spc="-7" baseline="-18518" dirty="0"/>
              <a:t>2</a:t>
            </a:r>
            <a:r>
              <a:rPr sz="1350" spc="179" baseline="-18518" dirty="0"/>
              <a:t> </a:t>
            </a:r>
            <a:r>
              <a:rPr sz="1400" spc="-5" dirty="0"/>
              <a:t>emissions</a:t>
            </a:r>
            <a:r>
              <a:rPr sz="1400" spc="-15" dirty="0"/>
              <a:t> </a:t>
            </a:r>
            <a:r>
              <a:rPr sz="1400" dirty="0"/>
              <a:t>in</a:t>
            </a:r>
            <a:r>
              <a:rPr sz="1400" spc="-10" dirty="0"/>
              <a:t> </a:t>
            </a:r>
            <a:r>
              <a:rPr sz="1400" spc="-5" dirty="0"/>
              <a:t>new</a:t>
            </a:r>
            <a:r>
              <a:rPr sz="1400" spc="-15" dirty="0"/>
              <a:t> </a:t>
            </a:r>
            <a:r>
              <a:rPr sz="1400" spc="-10" dirty="0"/>
              <a:t>cars.</a:t>
            </a:r>
            <a:endParaRPr sz="1400" dirty="0"/>
          </a:p>
          <a:p>
            <a:pPr marL="374650" marR="441959" indent="-285750">
              <a:lnSpc>
                <a:spcPct val="97900"/>
              </a:lnSpc>
              <a:spcBef>
                <a:spcPts val="60"/>
              </a:spcBef>
              <a:buFont typeface="Arial MT"/>
              <a:buChar char="•"/>
              <a:tabLst>
                <a:tab pos="374015" algn="l"/>
                <a:tab pos="374650" algn="l"/>
              </a:tabLst>
            </a:pPr>
            <a:r>
              <a:rPr sz="1400" dirty="0"/>
              <a:t>Raise</a:t>
            </a:r>
            <a:r>
              <a:rPr sz="1400" spc="-20" dirty="0"/>
              <a:t> </a:t>
            </a:r>
            <a:r>
              <a:rPr sz="1400" spc="-5" dirty="0"/>
              <a:t>awareness</a:t>
            </a:r>
            <a:r>
              <a:rPr sz="1400" spc="-15" dirty="0"/>
              <a:t> </a:t>
            </a:r>
            <a:r>
              <a:rPr sz="1400" dirty="0"/>
              <a:t>in</a:t>
            </a:r>
            <a:r>
              <a:rPr sz="1400" spc="-20" dirty="0"/>
              <a:t> </a:t>
            </a:r>
            <a:r>
              <a:rPr sz="1400" spc="-5" dirty="0"/>
              <a:t>car</a:t>
            </a:r>
            <a:r>
              <a:rPr sz="1400" spc="-15" dirty="0"/>
              <a:t> </a:t>
            </a:r>
            <a:r>
              <a:rPr sz="1400" spc="-10" dirty="0"/>
              <a:t>users</a:t>
            </a:r>
            <a:r>
              <a:rPr sz="1400" spc="-20" dirty="0"/>
              <a:t> </a:t>
            </a:r>
            <a:r>
              <a:rPr sz="1400" spc="-5" dirty="0"/>
              <a:t>to </a:t>
            </a:r>
            <a:r>
              <a:rPr sz="1400" spc="-300" dirty="0"/>
              <a:t> </a:t>
            </a:r>
            <a:r>
              <a:rPr sz="1400" spc="-10" dirty="0"/>
              <a:t>migrate </a:t>
            </a:r>
            <a:r>
              <a:rPr sz="1400" spc="-5" dirty="0"/>
              <a:t>to low or </a:t>
            </a:r>
            <a:r>
              <a:rPr sz="1400" spc="-15" dirty="0"/>
              <a:t>zero </a:t>
            </a:r>
            <a:r>
              <a:rPr sz="1400" spc="-10" dirty="0"/>
              <a:t>CO</a:t>
            </a:r>
            <a:r>
              <a:rPr sz="1350" spc="-15" baseline="-18518" dirty="0"/>
              <a:t>2 </a:t>
            </a:r>
            <a:r>
              <a:rPr sz="1350" spc="-7" baseline="-18518" dirty="0"/>
              <a:t> </a:t>
            </a:r>
            <a:r>
              <a:rPr sz="1400" spc="-5" dirty="0"/>
              <a:t>pollutant </a:t>
            </a:r>
            <a:r>
              <a:rPr sz="1400" spc="-10" dirty="0"/>
              <a:t>cars.</a:t>
            </a:r>
            <a:endParaRPr lang="en-IN" sz="1400" dirty="0"/>
          </a:p>
          <a:p>
            <a:pPr marL="88900" marR="441959" indent="0">
              <a:lnSpc>
                <a:spcPct val="97900"/>
              </a:lnSpc>
              <a:spcBef>
                <a:spcPts val="60"/>
              </a:spcBef>
              <a:buNone/>
              <a:tabLst>
                <a:tab pos="374015" algn="l"/>
                <a:tab pos="374650" algn="l"/>
              </a:tabLst>
            </a:pPr>
            <a:r>
              <a:rPr lang="en-IN" sz="1400" spc="-5" dirty="0"/>
              <a:t> </a:t>
            </a:r>
          </a:p>
          <a:p>
            <a:pPr marL="88900" marR="441959" indent="0">
              <a:lnSpc>
                <a:spcPct val="97900"/>
              </a:lnSpc>
              <a:spcBef>
                <a:spcPts val="60"/>
              </a:spcBef>
              <a:buNone/>
              <a:tabLst>
                <a:tab pos="374015" algn="l"/>
                <a:tab pos="374650" algn="l"/>
              </a:tabLst>
            </a:pPr>
            <a:endParaRPr lang="en-IN" sz="1400" spc="-5" dirty="0"/>
          </a:p>
          <a:p>
            <a:pPr marL="88900" marR="441959" indent="0">
              <a:lnSpc>
                <a:spcPct val="97900"/>
              </a:lnSpc>
              <a:spcBef>
                <a:spcPts val="60"/>
              </a:spcBef>
              <a:buNone/>
              <a:tabLst>
                <a:tab pos="374015" algn="l"/>
                <a:tab pos="374650" algn="l"/>
              </a:tabLst>
            </a:pPr>
            <a:endParaRPr lang="en-IN" sz="1400" spc="-5" dirty="0"/>
          </a:p>
          <a:p>
            <a:pPr marL="88900" marR="441959" indent="0">
              <a:lnSpc>
                <a:spcPct val="97900"/>
              </a:lnSpc>
              <a:spcBef>
                <a:spcPts val="60"/>
              </a:spcBef>
              <a:buNone/>
              <a:tabLst>
                <a:tab pos="374015" algn="l"/>
                <a:tab pos="374650" algn="l"/>
              </a:tabLst>
            </a:pPr>
            <a:r>
              <a:rPr lang="en-IN" sz="1400" spc="-5" dirty="0"/>
              <a:t>        </a:t>
            </a:r>
            <a:r>
              <a:rPr lang="en-IN" spc="-5" dirty="0"/>
              <a:t>4. </a:t>
            </a:r>
            <a:r>
              <a:rPr spc="-5" dirty="0"/>
              <a:t>Car</a:t>
            </a:r>
            <a:r>
              <a:rPr spc="-40" dirty="0"/>
              <a:t> </a:t>
            </a:r>
            <a:r>
              <a:rPr spc="-10" dirty="0"/>
              <a:t>Users</a:t>
            </a:r>
            <a:endParaRPr lang="en-IN" spc="-10" dirty="0"/>
          </a:p>
          <a:p>
            <a:pPr marL="88900" marR="441959" indent="0">
              <a:lnSpc>
                <a:spcPct val="97900"/>
              </a:lnSpc>
              <a:spcBef>
                <a:spcPts val="60"/>
              </a:spcBef>
              <a:buNone/>
              <a:tabLst>
                <a:tab pos="374015" algn="l"/>
                <a:tab pos="374650" algn="l"/>
              </a:tabLst>
            </a:pPr>
            <a:endParaRPr spc="-10" dirty="0"/>
          </a:p>
          <a:p>
            <a:pPr marL="393700" marR="205104" indent="-285750">
              <a:lnSpc>
                <a:spcPct val="100699"/>
              </a:lnSpc>
              <a:buFont typeface="Arial MT"/>
              <a:buChar char="•"/>
              <a:tabLst>
                <a:tab pos="393700" algn="l"/>
                <a:tab pos="394335" algn="l"/>
              </a:tabLst>
            </a:pPr>
            <a:r>
              <a:rPr sz="1400" spc="-5" dirty="0"/>
              <a:t>Change purchase behavior to </a:t>
            </a:r>
            <a:r>
              <a:rPr sz="1400" spc="-15" dirty="0"/>
              <a:t>zero </a:t>
            </a:r>
            <a:r>
              <a:rPr sz="1400" spc="-305" dirty="0"/>
              <a:t> </a:t>
            </a:r>
            <a:r>
              <a:rPr sz="1400" spc="-5" dirty="0"/>
              <a:t>emission </a:t>
            </a:r>
            <a:r>
              <a:rPr sz="1400" spc="-10" dirty="0"/>
              <a:t>cars, </a:t>
            </a:r>
            <a:r>
              <a:rPr sz="1400" spc="-5" dirty="0"/>
              <a:t>such </a:t>
            </a:r>
            <a:r>
              <a:rPr sz="1400" dirty="0"/>
              <a:t>as </a:t>
            </a:r>
            <a:r>
              <a:rPr sz="1400" spc="-5" dirty="0"/>
              <a:t>electric or </a:t>
            </a:r>
            <a:r>
              <a:rPr sz="1400" dirty="0"/>
              <a:t> </a:t>
            </a:r>
            <a:r>
              <a:rPr sz="1400" spc="-10" dirty="0"/>
              <a:t>hydrogen.</a:t>
            </a:r>
            <a:endParaRPr sz="1400" dirty="0"/>
          </a:p>
          <a:p>
            <a:pPr marL="393700" marR="253365" indent="-285750">
              <a:lnSpc>
                <a:spcPct val="98600"/>
              </a:lnSpc>
              <a:spcBef>
                <a:spcPts val="50"/>
              </a:spcBef>
              <a:buFont typeface="Arial MT"/>
              <a:buChar char="•"/>
              <a:tabLst>
                <a:tab pos="393700" algn="l"/>
                <a:tab pos="394335" algn="l"/>
              </a:tabLst>
            </a:pPr>
            <a:r>
              <a:rPr sz="1400" spc="-5" dirty="0"/>
              <a:t>If not possible, </a:t>
            </a:r>
            <a:r>
              <a:rPr sz="1400" spc="-10" dirty="0"/>
              <a:t>migrate </a:t>
            </a:r>
            <a:r>
              <a:rPr sz="1400" spc="-5" dirty="0"/>
              <a:t>to hybrid- </a:t>
            </a:r>
            <a:r>
              <a:rPr sz="1400" spc="-305" dirty="0"/>
              <a:t> </a:t>
            </a:r>
            <a:r>
              <a:rPr sz="1400" spc="-5" dirty="0"/>
              <a:t>electric </a:t>
            </a:r>
            <a:r>
              <a:rPr sz="1400" spc="-15" dirty="0"/>
              <a:t>cars </a:t>
            </a:r>
            <a:r>
              <a:rPr sz="1400" spc="-5" dirty="0"/>
              <a:t>or petrol </a:t>
            </a:r>
            <a:r>
              <a:rPr sz="1400" dirty="0"/>
              <a:t>with </a:t>
            </a:r>
            <a:r>
              <a:rPr sz="1400" spc="-5" dirty="0"/>
              <a:t>low </a:t>
            </a:r>
            <a:r>
              <a:rPr sz="1400" dirty="0"/>
              <a:t> </a:t>
            </a:r>
            <a:r>
              <a:rPr sz="1400" spc="-5" dirty="0"/>
              <a:t>emissions.</a:t>
            </a:r>
            <a:endParaRPr sz="1400" dirty="0"/>
          </a:p>
        </p:txBody>
      </p:sp>
      <p:pic>
        <p:nvPicPr>
          <p:cNvPr id="13" name="object 13"/>
          <p:cNvPicPr/>
          <p:nvPr/>
        </p:nvPicPr>
        <p:blipFill>
          <a:blip r:embed="rId4" cstate="print"/>
          <a:stretch>
            <a:fillRect/>
          </a:stretch>
        </p:blipFill>
        <p:spPr>
          <a:xfrm>
            <a:off x="4404982" y="1371029"/>
            <a:ext cx="811160" cy="811160"/>
          </a:xfrm>
          <a:prstGeom prst="rect">
            <a:avLst/>
          </a:prstGeom>
        </p:spPr>
      </p:pic>
      <p:pic>
        <p:nvPicPr>
          <p:cNvPr id="14" name="object 14"/>
          <p:cNvPicPr/>
          <p:nvPr/>
        </p:nvPicPr>
        <p:blipFill>
          <a:blip r:embed="rId5" cstate="print"/>
          <a:stretch>
            <a:fillRect/>
          </a:stretch>
        </p:blipFill>
        <p:spPr>
          <a:xfrm>
            <a:off x="9179010" y="1338650"/>
            <a:ext cx="867708" cy="578562"/>
          </a:xfrm>
          <a:prstGeom prst="rect">
            <a:avLst/>
          </a:prstGeom>
        </p:spPr>
      </p:pic>
      <p:pic>
        <p:nvPicPr>
          <p:cNvPr id="15" name="object 15"/>
          <p:cNvPicPr/>
          <p:nvPr/>
        </p:nvPicPr>
        <p:blipFill>
          <a:blip r:embed="rId6" cstate="print"/>
          <a:stretch>
            <a:fillRect/>
          </a:stretch>
        </p:blipFill>
        <p:spPr>
          <a:xfrm>
            <a:off x="4088049" y="3976927"/>
            <a:ext cx="1288882" cy="519821"/>
          </a:xfrm>
          <a:prstGeom prst="rect">
            <a:avLst/>
          </a:prstGeom>
        </p:spPr>
      </p:pic>
      <p:pic>
        <p:nvPicPr>
          <p:cNvPr id="16" name="object 16"/>
          <p:cNvPicPr/>
          <p:nvPr/>
        </p:nvPicPr>
        <p:blipFill>
          <a:blip r:embed="rId7" cstate="print"/>
          <a:stretch>
            <a:fillRect/>
          </a:stretch>
        </p:blipFill>
        <p:spPr>
          <a:xfrm>
            <a:off x="9279854" y="3739777"/>
            <a:ext cx="666020" cy="659707"/>
          </a:xfrm>
          <a:prstGeom prst="rect">
            <a:avLst/>
          </a:prstGeom>
        </p:spPr>
      </p:pic>
      <p:sp>
        <p:nvSpPr>
          <p:cNvPr id="17" name="object 17"/>
          <p:cNvSpPr txBox="1"/>
          <p:nvPr/>
        </p:nvSpPr>
        <p:spPr>
          <a:xfrm>
            <a:off x="916939" y="6300705"/>
            <a:ext cx="78168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a:t>
            </a:r>
            <a:r>
              <a:rPr sz="1000" dirty="0">
                <a:latin typeface="Calibri"/>
                <a:cs typeface="Calibri"/>
              </a:rPr>
              <a:t>N</a:t>
            </a:r>
            <a:r>
              <a:rPr sz="1000" spc="-5" dirty="0">
                <a:latin typeface="Calibri"/>
                <a:cs typeface="Calibri"/>
              </a:rPr>
              <a:t>A</a:t>
            </a:r>
            <a:r>
              <a:rPr sz="1000" spc="5" dirty="0">
                <a:latin typeface="Calibri"/>
                <a:cs typeface="Calibri"/>
              </a:rPr>
              <a:t>L</a:t>
            </a:r>
            <a:r>
              <a:rPr sz="1000" dirty="0">
                <a:latin typeface="Calibri"/>
                <a:cs typeface="Calibri"/>
              </a:rPr>
              <a:t>YS</a:t>
            </a:r>
            <a:r>
              <a:rPr sz="1000" spc="-5" dirty="0">
                <a:latin typeface="Calibri"/>
                <a:cs typeface="Calibri"/>
              </a:rPr>
              <a:t>I</a:t>
            </a:r>
            <a:r>
              <a:rPr sz="1000" dirty="0">
                <a:latin typeface="Calibri"/>
                <a:cs typeface="Calibri"/>
              </a:rPr>
              <a:t>S </a:t>
            </a:r>
            <a:r>
              <a:rPr sz="1000" spc="-5" dirty="0">
                <a:latin typeface="Calibri"/>
                <a:cs typeface="Calibri"/>
              </a:rPr>
              <a:t>A</a:t>
            </a:r>
            <a:r>
              <a:rPr sz="1000" dirty="0">
                <a:latin typeface="Calibri"/>
                <a:cs typeface="Calibri"/>
              </a:rPr>
              <a:t>ND  </a:t>
            </a:r>
            <a:r>
              <a:rPr sz="1000" spc="-5" dirty="0">
                <a:latin typeface="Calibri"/>
                <a:cs typeface="Calibri"/>
              </a:rPr>
              <a:t>FRAMEWORK</a:t>
            </a:r>
            <a:endParaRPr sz="1000">
              <a:latin typeface="Calibri"/>
              <a:cs typeface="Calibri"/>
            </a:endParaRPr>
          </a:p>
        </p:txBody>
      </p:sp>
      <p:sp>
        <p:nvSpPr>
          <p:cNvPr id="19" name="Slide Number Placeholder 18">
            <a:extLst>
              <a:ext uri="{FF2B5EF4-FFF2-40B4-BE49-F238E27FC236}">
                <a16:creationId xmlns:a16="http://schemas.microsoft.com/office/drawing/2014/main" id="{3A168E80-A2B9-4FDD-BCC2-E14E5CC8D7B5}"/>
              </a:ext>
            </a:extLst>
          </p:cNvPr>
          <p:cNvSpPr>
            <a:spLocks noGrp="1"/>
          </p:cNvSpPr>
          <p:nvPr>
            <p:ph type="sldNum" sz="quarter" idx="7"/>
          </p:nvPr>
        </p:nvSpPr>
        <p:spPr/>
        <p:txBody>
          <a:bodyPr/>
          <a:lstStyle/>
          <a:p>
            <a:pPr marL="38100">
              <a:lnSpc>
                <a:spcPct val="100000"/>
              </a:lnSpc>
              <a:spcBef>
                <a:spcPts val="40"/>
              </a:spcBef>
            </a:pPr>
            <a:fld id="{81D60167-4931-47E6-BA6A-407CBD079E47}" type="slidenum">
              <a:rPr lang="en-IN" smtClean="0"/>
              <a:t>16</a:t>
            </a:fld>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CBE2D-DD35-40BE-BD00-B3A9758EE1DB}"/>
              </a:ext>
            </a:extLst>
          </p:cNvPr>
          <p:cNvSpPr>
            <a:spLocks noGrp="1"/>
          </p:cNvSpPr>
          <p:nvPr>
            <p:ph idx="1"/>
          </p:nvPr>
        </p:nvSpPr>
        <p:spPr>
          <a:xfrm>
            <a:off x="838200" y="3124200"/>
            <a:ext cx="10515600" cy="2370138"/>
          </a:xfrm>
        </p:spPr>
        <p:txBody>
          <a:bodyPr>
            <a:normAutofit/>
          </a:bodyPr>
          <a:lstStyle/>
          <a:p>
            <a:pPr marL="0" indent="0" algn="ctr">
              <a:lnSpc>
                <a:spcPct val="200000"/>
              </a:lnSpc>
              <a:buNone/>
            </a:pPr>
            <a:r>
              <a:rPr lang="en-IN" sz="5500" dirty="0"/>
              <a:t>Thank You!</a:t>
            </a:r>
          </a:p>
        </p:txBody>
      </p:sp>
      <p:sp>
        <p:nvSpPr>
          <p:cNvPr id="4" name="Rectangle 3">
            <a:extLst>
              <a:ext uri="{FF2B5EF4-FFF2-40B4-BE49-F238E27FC236}">
                <a16:creationId xmlns:a16="http://schemas.microsoft.com/office/drawing/2014/main" id="{CD6E6B3C-AD28-4CB5-A4BD-EB1C03826308}"/>
              </a:ext>
            </a:extLst>
          </p:cNvPr>
          <p:cNvSpPr/>
          <p:nvPr/>
        </p:nvSpPr>
        <p:spPr>
          <a:xfrm>
            <a:off x="1905000" y="1219200"/>
            <a:ext cx="9296400" cy="646331"/>
          </a:xfrm>
          <a:prstGeom prst="rect">
            <a:avLst/>
          </a:prstGeom>
        </p:spPr>
        <p:txBody>
          <a:bodyPr wrap="square">
            <a:spAutoFit/>
          </a:bodyPr>
          <a:lstStyle/>
          <a:p>
            <a:pPr algn="ctr"/>
            <a:r>
              <a:rPr lang="en-GB" spc="-5" dirty="0"/>
              <a:t>Mission</a:t>
            </a:r>
            <a:r>
              <a:rPr lang="en-GB" spc="10" dirty="0"/>
              <a:t> </a:t>
            </a:r>
            <a:r>
              <a:rPr lang="en-GB" dirty="0"/>
              <a:t>“Electrify”</a:t>
            </a:r>
            <a:r>
              <a:rPr lang="en-GB" spc="15" dirty="0"/>
              <a:t> </a:t>
            </a:r>
            <a:r>
              <a:rPr lang="en-GB" spc="-5" dirty="0"/>
              <a:t>will</a:t>
            </a:r>
            <a:r>
              <a:rPr lang="en-GB" spc="10" dirty="0"/>
              <a:t> </a:t>
            </a:r>
            <a:r>
              <a:rPr lang="en-GB" spc="-20" dirty="0"/>
              <a:t>pave</a:t>
            </a:r>
            <a:r>
              <a:rPr lang="en-GB" spc="-5" dirty="0"/>
              <a:t> the</a:t>
            </a:r>
            <a:r>
              <a:rPr lang="en-GB" spc="5" dirty="0"/>
              <a:t> </a:t>
            </a:r>
            <a:r>
              <a:rPr lang="en-GB" spc="-35" dirty="0"/>
              <a:t>way</a:t>
            </a:r>
            <a:r>
              <a:rPr lang="en-GB" spc="10" dirty="0"/>
              <a:t> </a:t>
            </a:r>
            <a:r>
              <a:rPr lang="en-GB" spc="-20" dirty="0"/>
              <a:t>towards</a:t>
            </a:r>
            <a:r>
              <a:rPr lang="en-GB" dirty="0"/>
              <a:t> </a:t>
            </a:r>
            <a:r>
              <a:rPr lang="en-GB" spc="-5" dirty="0"/>
              <a:t>a</a:t>
            </a:r>
            <a:r>
              <a:rPr lang="en-GB" spc="5" dirty="0"/>
              <a:t> </a:t>
            </a:r>
            <a:r>
              <a:rPr lang="en-GB" spc="-10" dirty="0"/>
              <a:t>sustainable future</a:t>
            </a:r>
            <a:r>
              <a:rPr lang="en-GB" dirty="0"/>
              <a:t> </a:t>
            </a:r>
            <a:r>
              <a:rPr lang="en-GB" spc="-30" dirty="0"/>
              <a:t>for </a:t>
            </a:r>
            <a:r>
              <a:rPr lang="en-GB" spc="-5" dirty="0"/>
              <a:t>humanity and</a:t>
            </a:r>
            <a:r>
              <a:rPr lang="en-GB" spc="-20" dirty="0"/>
              <a:t> </a:t>
            </a:r>
            <a:r>
              <a:rPr lang="en-GB" spc="-25" dirty="0"/>
              <a:t>market </a:t>
            </a:r>
            <a:r>
              <a:rPr lang="en-GB" spc="-20" dirty="0"/>
              <a:t>growth……….</a:t>
            </a:r>
            <a:endParaRPr lang="en-IN" dirty="0"/>
          </a:p>
        </p:txBody>
      </p:sp>
      <p:sp>
        <p:nvSpPr>
          <p:cNvPr id="2" name="Slide Number Placeholder 1">
            <a:extLst>
              <a:ext uri="{FF2B5EF4-FFF2-40B4-BE49-F238E27FC236}">
                <a16:creationId xmlns:a16="http://schemas.microsoft.com/office/drawing/2014/main" id="{1E43DF66-859A-48A6-BF52-B9BC70F25ED0}"/>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17</a:t>
            </a:fld>
            <a:endParaRPr lang="en-IN" dirty="0"/>
          </a:p>
        </p:txBody>
      </p:sp>
    </p:spTree>
    <p:extLst>
      <p:ext uri="{BB962C8B-B14F-4D97-AF65-F5344CB8AC3E}">
        <p14:creationId xmlns:p14="http://schemas.microsoft.com/office/powerpoint/2010/main" val="152199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3923" y="556133"/>
            <a:ext cx="10058400" cy="566822"/>
          </a:xfrm>
          <a:prstGeom prst="rect">
            <a:avLst/>
          </a:prstGeom>
        </p:spPr>
        <p:txBody>
          <a:bodyPr vert="horz" wrap="square" lIns="0" tIns="12700" rIns="0" bIns="0" rtlCol="0">
            <a:spAutoFit/>
          </a:bodyPr>
          <a:lstStyle/>
          <a:p>
            <a:pPr marL="13970" algn="ctr">
              <a:lnSpc>
                <a:spcPct val="100000"/>
              </a:lnSpc>
              <a:spcBef>
                <a:spcPts val="100"/>
              </a:spcBef>
            </a:pPr>
            <a:r>
              <a:rPr sz="3600" spc="-20" dirty="0">
                <a:solidFill>
                  <a:schemeClr val="tx1"/>
                </a:solidFill>
              </a:rPr>
              <a:t>Executive</a:t>
            </a:r>
            <a:r>
              <a:rPr sz="3600" spc="-45" dirty="0">
                <a:solidFill>
                  <a:schemeClr val="tx1"/>
                </a:solidFill>
              </a:rPr>
              <a:t> </a:t>
            </a:r>
            <a:r>
              <a:rPr sz="3600" spc="-5" dirty="0">
                <a:solidFill>
                  <a:schemeClr val="tx1"/>
                </a:solidFill>
              </a:rPr>
              <a:t>Summary</a:t>
            </a:r>
          </a:p>
        </p:txBody>
      </p:sp>
      <p:grpSp>
        <p:nvGrpSpPr>
          <p:cNvPr id="3" name="object 3"/>
          <p:cNvGrpSpPr/>
          <p:nvPr/>
        </p:nvGrpSpPr>
        <p:grpSpPr>
          <a:xfrm>
            <a:off x="1811389" y="1459547"/>
            <a:ext cx="1264285" cy="1264285"/>
            <a:chOff x="1811389" y="1459547"/>
            <a:chExt cx="1264285" cy="1264285"/>
          </a:xfrm>
        </p:grpSpPr>
        <p:sp>
          <p:nvSpPr>
            <p:cNvPr id="4" name="object 4"/>
            <p:cNvSpPr/>
            <p:nvPr/>
          </p:nvSpPr>
          <p:spPr>
            <a:xfrm>
              <a:off x="1811389" y="1459547"/>
              <a:ext cx="1264285" cy="1264285"/>
            </a:xfrm>
            <a:custGeom>
              <a:avLst/>
              <a:gdLst/>
              <a:ahLst/>
              <a:cxnLst/>
              <a:rect l="l" t="t" r="r" b="b"/>
              <a:pathLst>
                <a:path w="1264285" h="1264285">
                  <a:moveTo>
                    <a:pt x="632071" y="0"/>
                  </a:moveTo>
                  <a:lnTo>
                    <a:pt x="584899" y="1733"/>
                  </a:lnTo>
                  <a:lnTo>
                    <a:pt x="538668" y="6853"/>
                  </a:lnTo>
                  <a:lnTo>
                    <a:pt x="493501" y="15236"/>
                  </a:lnTo>
                  <a:lnTo>
                    <a:pt x="449520" y="26761"/>
                  </a:lnTo>
                  <a:lnTo>
                    <a:pt x="406848" y="41305"/>
                  </a:lnTo>
                  <a:lnTo>
                    <a:pt x="365605" y="58746"/>
                  </a:lnTo>
                  <a:lnTo>
                    <a:pt x="325916" y="78962"/>
                  </a:lnTo>
                  <a:lnTo>
                    <a:pt x="287901" y="101830"/>
                  </a:lnTo>
                  <a:lnTo>
                    <a:pt x="251684" y="127229"/>
                  </a:lnTo>
                  <a:lnTo>
                    <a:pt x="217386" y="155036"/>
                  </a:lnTo>
                  <a:lnTo>
                    <a:pt x="185129" y="185129"/>
                  </a:lnTo>
                  <a:lnTo>
                    <a:pt x="155036" y="217386"/>
                  </a:lnTo>
                  <a:lnTo>
                    <a:pt x="127229" y="251684"/>
                  </a:lnTo>
                  <a:lnTo>
                    <a:pt x="101830" y="287901"/>
                  </a:lnTo>
                  <a:lnTo>
                    <a:pt x="78962" y="325916"/>
                  </a:lnTo>
                  <a:lnTo>
                    <a:pt x="58746" y="365605"/>
                  </a:lnTo>
                  <a:lnTo>
                    <a:pt x="41305" y="406848"/>
                  </a:lnTo>
                  <a:lnTo>
                    <a:pt x="26761" y="449520"/>
                  </a:lnTo>
                  <a:lnTo>
                    <a:pt x="15236" y="493501"/>
                  </a:lnTo>
                  <a:lnTo>
                    <a:pt x="6853" y="538668"/>
                  </a:lnTo>
                  <a:lnTo>
                    <a:pt x="1733" y="584899"/>
                  </a:lnTo>
                  <a:lnTo>
                    <a:pt x="0" y="632071"/>
                  </a:lnTo>
                  <a:lnTo>
                    <a:pt x="1733" y="679243"/>
                  </a:lnTo>
                  <a:lnTo>
                    <a:pt x="6853" y="725473"/>
                  </a:lnTo>
                  <a:lnTo>
                    <a:pt x="15236" y="770640"/>
                  </a:lnTo>
                  <a:lnTo>
                    <a:pt x="26761" y="814621"/>
                  </a:lnTo>
                  <a:lnTo>
                    <a:pt x="41305" y="857293"/>
                  </a:lnTo>
                  <a:lnTo>
                    <a:pt x="58746" y="898536"/>
                  </a:lnTo>
                  <a:lnTo>
                    <a:pt x="78962" y="938225"/>
                  </a:lnTo>
                  <a:lnTo>
                    <a:pt x="101830" y="976240"/>
                  </a:lnTo>
                  <a:lnTo>
                    <a:pt x="127229" y="1012457"/>
                  </a:lnTo>
                  <a:lnTo>
                    <a:pt x="155036" y="1046755"/>
                  </a:lnTo>
                  <a:lnTo>
                    <a:pt x="185129" y="1079012"/>
                  </a:lnTo>
                  <a:lnTo>
                    <a:pt x="217386" y="1109105"/>
                  </a:lnTo>
                  <a:lnTo>
                    <a:pt x="251684" y="1136912"/>
                  </a:lnTo>
                  <a:lnTo>
                    <a:pt x="287901" y="1162311"/>
                  </a:lnTo>
                  <a:lnTo>
                    <a:pt x="325916" y="1185179"/>
                  </a:lnTo>
                  <a:lnTo>
                    <a:pt x="365605" y="1205395"/>
                  </a:lnTo>
                  <a:lnTo>
                    <a:pt x="406848" y="1222836"/>
                  </a:lnTo>
                  <a:lnTo>
                    <a:pt x="449520" y="1237380"/>
                  </a:lnTo>
                  <a:lnTo>
                    <a:pt x="493501" y="1248904"/>
                  </a:lnTo>
                  <a:lnTo>
                    <a:pt x="538668" y="1257288"/>
                  </a:lnTo>
                  <a:lnTo>
                    <a:pt x="584899" y="1262407"/>
                  </a:lnTo>
                  <a:lnTo>
                    <a:pt x="632071" y="1264141"/>
                  </a:lnTo>
                  <a:lnTo>
                    <a:pt x="679243" y="1262407"/>
                  </a:lnTo>
                  <a:lnTo>
                    <a:pt x="725473" y="1257288"/>
                  </a:lnTo>
                  <a:lnTo>
                    <a:pt x="770640" y="1248904"/>
                  </a:lnTo>
                  <a:lnTo>
                    <a:pt x="814621" y="1237380"/>
                  </a:lnTo>
                  <a:lnTo>
                    <a:pt x="857293" y="1222836"/>
                  </a:lnTo>
                  <a:lnTo>
                    <a:pt x="898536" y="1205395"/>
                  </a:lnTo>
                  <a:lnTo>
                    <a:pt x="938225" y="1185179"/>
                  </a:lnTo>
                  <a:lnTo>
                    <a:pt x="976240" y="1162311"/>
                  </a:lnTo>
                  <a:lnTo>
                    <a:pt x="1012457" y="1136912"/>
                  </a:lnTo>
                  <a:lnTo>
                    <a:pt x="1046755" y="1109105"/>
                  </a:lnTo>
                  <a:lnTo>
                    <a:pt x="1079012" y="1079012"/>
                  </a:lnTo>
                  <a:lnTo>
                    <a:pt x="1109105" y="1046755"/>
                  </a:lnTo>
                  <a:lnTo>
                    <a:pt x="1136912" y="1012457"/>
                  </a:lnTo>
                  <a:lnTo>
                    <a:pt x="1162311" y="976240"/>
                  </a:lnTo>
                  <a:lnTo>
                    <a:pt x="1185179" y="938225"/>
                  </a:lnTo>
                  <a:lnTo>
                    <a:pt x="1205395" y="898536"/>
                  </a:lnTo>
                  <a:lnTo>
                    <a:pt x="1222836" y="857293"/>
                  </a:lnTo>
                  <a:lnTo>
                    <a:pt x="1237380" y="814621"/>
                  </a:lnTo>
                  <a:lnTo>
                    <a:pt x="1248904" y="770640"/>
                  </a:lnTo>
                  <a:lnTo>
                    <a:pt x="1257288" y="725473"/>
                  </a:lnTo>
                  <a:lnTo>
                    <a:pt x="1262407" y="679243"/>
                  </a:lnTo>
                  <a:lnTo>
                    <a:pt x="1264141" y="632071"/>
                  </a:lnTo>
                  <a:lnTo>
                    <a:pt x="1262407" y="584899"/>
                  </a:lnTo>
                  <a:lnTo>
                    <a:pt x="1257288" y="538668"/>
                  </a:lnTo>
                  <a:lnTo>
                    <a:pt x="1248904" y="493501"/>
                  </a:lnTo>
                  <a:lnTo>
                    <a:pt x="1237380" y="449520"/>
                  </a:lnTo>
                  <a:lnTo>
                    <a:pt x="1222836" y="406848"/>
                  </a:lnTo>
                  <a:lnTo>
                    <a:pt x="1205395" y="365605"/>
                  </a:lnTo>
                  <a:lnTo>
                    <a:pt x="1185179" y="325916"/>
                  </a:lnTo>
                  <a:lnTo>
                    <a:pt x="1162311" y="287901"/>
                  </a:lnTo>
                  <a:lnTo>
                    <a:pt x="1136912" y="251684"/>
                  </a:lnTo>
                  <a:lnTo>
                    <a:pt x="1109105" y="217386"/>
                  </a:lnTo>
                  <a:lnTo>
                    <a:pt x="1079012" y="185129"/>
                  </a:lnTo>
                  <a:lnTo>
                    <a:pt x="1046755" y="155036"/>
                  </a:lnTo>
                  <a:lnTo>
                    <a:pt x="1012457" y="127229"/>
                  </a:lnTo>
                  <a:lnTo>
                    <a:pt x="976240" y="101830"/>
                  </a:lnTo>
                  <a:lnTo>
                    <a:pt x="938225" y="78962"/>
                  </a:lnTo>
                  <a:lnTo>
                    <a:pt x="898536" y="58746"/>
                  </a:lnTo>
                  <a:lnTo>
                    <a:pt x="857293" y="41305"/>
                  </a:lnTo>
                  <a:lnTo>
                    <a:pt x="814621" y="26761"/>
                  </a:lnTo>
                  <a:lnTo>
                    <a:pt x="770640" y="15236"/>
                  </a:lnTo>
                  <a:lnTo>
                    <a:pt x="725473" y="6853"/>
                  </a:lnTo>
                  <a:lnTo>
                    <a:pt x="679243" y="1733"/>
                  </a:lnTo>
                  <a:lnTo>
                    <a:pt x="632071" y="0"/>
                  </a:lnTo>
                  <a:close/>
                </a:path>
              </a:pathLst>
            </a:custGeom>
            <a:solidFill>
              <a:srgbClr val="D5E3CF"/>
            </a:solidFill>
          </p:spPr>
          <p:txBody>
            <a:bodyPr wrap="square" lIns="0" tIns="0" rIns="0" bIns="0" rtlCol="0"/>
            <a:lstStyle/>
            <a:p>
              <a:endParaRPr/>
            </a:p>
          </p:txBody>
        </p:sp>
        <p:pic>
          <p:nvPicPr>
            <p:cNvPr id="5" name="object 5"/>
            <p:cNvPicPr/>
            <p:nvPr/>
          </p:nvPicPr>
          <p:blipFill>
            <a:blip r:embed="rId2" cstate="print"/>
            <a:stretch>
              <a:fillRect/>
            </a:stretch>
          </p:blipFill>
          <p:spPr>
            <a:xfrm>
              <a:off x="2078736" y="1728216"/>
              <a:ext cx="728472" cy="728472"/>
            </a:xfrm>
            <a:prstGeom prst="rect">
              <a:avLst/>
            </a:prstGeom>
          </p:spPr>
        </p:pic>
        <p:sp>
          <p:nvSpPr>
            <p:cNvPr id="6" name="object 6"/>
            <p:cNvSpPr/>
            <p:nvPr/>
          </p:nvSpPr>
          <p:spPr>
            <a:xfrm>
              <a:off x="2080797" y="1728955"/>
              <a:ext cx="725805" cy="725805"/>
            </a:xfrm>
            <a:custGeom>
              <a:avLst/>
              <a:gdLst/>
              <a:ahLst/>
              <a:cxnLst/>
              <a:rect l="l" t="t" r="r" b="b"/>
              <a:pathLst>
                <a:path w="725805" h="725805">
                  <a:moveTo>
                    <a:pt x="0" y="0"/>
                  </a:moveTo>
                  <a:lnTo>
                    <a:pt x="725326" y="0"/>
                  </a:lnTo>
                  <a:lnTo>
                    <a:pt x="725326" y="725326"/>
                  </a:lnTo>
                  <a:lnTo>
                    <a:pt x="0" y="725326"/>
                  </a:lnTo>
                  <a:lnTo>
                    <a:pt x="0" y="0"/>
                  </a:lnTo>
                  <a:close/>
                </a:path>
              </a:pathLst>
            </a:custGeom>
            <a:ln w="12700">
              <a:solidFill>
                <a:srgbClr val="FFFFFF"/>
              </a:solidFill>
            </a:ln>
          </p:spPr>
          <p:txBody>
            <a:bodyPr wrap="square" lIns="0" tIns="0" rIns="0" bIns="0" rtlCol="0"/>
            <a:lstStyle/>
            <a:p>
              <a:endParaRPr/>
            </a:p>
          </p:txBody>
        </p:sp>
      </p:grpSp>
      <p:sp>
        <p:nvSpPr>
          <p:cNvPr id="7" name="object 7"/>
          <p:cNvSpPr txBox="1"/>
          <p:nvPr/>
        </p:nvSpPr>
        <p:spPr>
          <a:xfrm>
            <a:off x="1397424" y="3091688"/>
            <a:ext cx="2092960" cy="675005"/>
          </a:xfrm>
          <a:prstGeom prst="rect">
            <a:avLst/>
          </a:prstGeom>
        </p:spPr>
        <p:txBody>
          <a:bodyPr vert="horz" wrap="square" lIns="0" tIns="3175" rIns="0" bIns="0" rtlCol="0">
            <a:spAutoFit/>
          </a:bodyPr>
          <a:lstStyle/>
          <a:p>
            <a:pPr marL="315595" marR="5080" indent="-303530">
              <a:lnSpc>
                <a:spcPct val="102899"/>
              </a:lnSpc>
              <a:spcBef>
                <a:spcPts val="25"/>
              </a:spcBef>
            </a:pPr>
            <a:r>
              <a:rPr sz="2100" spc="-35" dirty="0">
                <a:latin typeface="Calibri"/>
                <a:cs typeface="Calibri"/>
              </a:rPr>
              <a:t>PAINPOINT: </a:t>
            </a:r>
            <a:r>
              <a:rPr sz="2100" spc="-5" dirty="0">
                <a:latin typeface="Calibri"/>
                <a:cs typeface="Calibri"/>
              </a:rPr>
              <a:t>VISION </a:t>
            </a:r>
            <a:r>
              <a:rPr sz="2100" spc="-459" dirty="0">
                <a:latin typeface="Calibri"/>
                <a:cs typeface="Calibri"/>
              </a:rPr>
              <a:t> </a:t>
            </a:r>
            <a:r>
              <a:rPr sz="2100" spc="-5" dirty="0">
                <a:latin typeface="Calibri"/>
                <a:cs typeface="Calibri"/>
              </a:rPr>
              <a:t>OF</a:t>
            </a:r>
            <a:r>
              <a:rPr sz="2100" spc="-20" dirty="0">
                <a:latin typeface="Calibri"/>
                <a:cs typeface="Calibri"/>
              </a:rPr>
              <a:t> </a:t>
            </a:r>
            <a:r>
              <a:rPr sz="2100" spc="-5" dirty="0">
                <a:latin typeface="Calibri"/>
                <a:cs typeface="Calibri"/>
              </a:rPr>
              <a:t>THE</a:t>
            </a:r>
            <a:r>
              <a:rPr sz="2100" spc="-15" dirty="0">
                <a:latin typeface="Calibri"/>
                <a:cs typeface="Calibri"/>
              </a:rPr>
              <a:t> </a:t>
            </a:r>
            <a:r>
              <a:rPr sz="2100" dirty="0">
                <a:latin typeface="Calibri"/>
                <a:cs typeface="Calibri"/>
              </a:rPr>
              <a:t>ISSUE</a:t>
            </a:r>
          </a:p>
        </p:txBody>
      </p:sp>
      <p:grpSp>
        <p:nvGrpSpPr>
          <p:cNvPr id="8" name="object 8"/>
          <p:cNvGrpSpPr/>
          <p:nvPr/>
        </p:nvGrpSpPr>
        <p:grpSpPr>
          <a:xfrm>
            <a:off x="4246416" y="1459547"/>
            <a:ext cx="1264285" cy="1264285"/>
            <a:chOff x="4246416" y="1459547"/>
            <a:chExt cx="1264285" cy="1264285"/>
          </a:xfrm>
        </p:grpSpPr>
        <p:sp>
          <p:nvSpPr>
            <p:cNvPr id="9" name="object 9"/>
            <p:cNvSpPr/>
            <p:nvPr/>
          </p:nvSpPr>
          <p:spPr>
            <a:xfrm>
              <a:off x="4246416" y="1459547"/>
              <a:ext cx="1264285" cy="1264285"/>
            </a:xfrm>
            <a:custGeom>
              <a:avLst/>
              <a:gdLst/>
              <a:ahLst/>
              <a:cxnLst/>
              <a:rect l="l" t="t" r="r" b="b"/>
              <a:pathLst>
                <a:path w="1264285" h="1264285">
                  <a:moveTo>
                    <a:pt x="632070" y="0"/>
                  </a:moveTo>
                  <a:lnTo>
                    <a:pt x="584898" y="1733"/>
                  </a:lnTo>
                  <a:lnTo>
                    <a:pt x="538667" y="6853"/>
                  </a:lnTo>
                  <a:lnTo>
                    <a:pt x="493500" y="15236"/>
                  </a:lnTo>
                  <a:lnTo>
                    <a:pt x="449520" y="26761"/>
                  </a:lnTo>
                  <a:lnTo>
                    <a:pt x="406847" y="41305"/>
                  </a:lnTo>
                  <a:lnTo>
                    <a:pt x="365605" y="58746"/>
                  </a:lnTo>
                  <a:lnTo>
                    <a:pt x="325916" y="78962"/>
                  </a:lnTo>
                  <a:lnTo>
                    <a:pt x="287901" y="101830"/>
                  </a:lnTo>
                  <a:lnTo>
                    <a:pt x="251683" y="127229"/>
                  </a:lnTo>
                  <a:lnTo>
                    <a:pt x="217385" y="155036"/>
                  </a:lnTo>
                  <a:lnTo>
                    <a:pt x="185129" y="185129"/>
                  </a:lnTo>
                  <a:lnTo>
                    <a:pt x="155036" y="217386"/>
                  </a:lnTo>
                  <a:lnTo>
                    <a:pt x="127229" y="251684"/>
                  </a:lnTo>
                  <a:lnTo>
                    <a:pt x="101830" y="287901"/>
                  </a:lnTo>
                  <a:lnTo>
                    <a:pt x="78962" y="325916"/>
                  </a:lnTo>
                  <a:lnTo>
                    <a:pt x="58746" y="365605"/>
                  </a:lnTo>
                  <a:lnTo>
                    <a:pt x="41305" y="406848"/>
                  </a:lnTo>
                  <a:lnTo>
                    <a:pt x="26761" y="449520"/>
                  </a:lnTo>
                  <a:lnTo>
                    <a:pt x="15236" y="493501"/>
                  </a:lnTo>
                  <a:lnTo>
                    <a:pt x="6853" y="538668"/>
                  </a:lnTo>
                  <a:lnTo>
                    <a:pt x="1733" y="584899"/>
                  </a:lnTo>
                  <a:lnTo>
                    <a:pt x="0" y="632071"/>
                  </a:lnTo>
                  <a:lnTo>
                    <a:pt x="1733" y="679243"/>
                  </a:lnTo>
                  <a:lnTo>
                    <a:pt x="6853" y="725473"/>
                  </a:lnTo>
                  <a:lnTo>
                    <a:pt x="15236" y="770640"/>
                  </a:lnTo>
                  <a:lnTo>
                    <a:pt x="26761" y="814621"/>
                  </a:lnTo>
                  <a:lnTo>
                    <a:pt x="41305" y="857293"/>
                  </a:lnTo>
                  <a:lnTo>
                    <a:pt x="58746" y="898536"/>
                  </a:lnTo>
                  <a:lnTo>
                    <a:pt x="78962" y="938225"/>
                  </a:lnTo>
                  <a:lnTo>
                    <a:pt x="101830" y="976240"/>
                  </a:lnTo>
                  <a:lnTo>
                    <a:pt x="127229" y="1012457"/>
                  </a:lnTo>
                  <a:lnTo>
                    <a:pt x="155036" y="1046755"/>
                  </a:lnTo>
                  <a:lnTo>
                    <a:pt x="185129" y="1079012"/>
                  </a:lnTo>
                  <a:lnTo>
                    <a:pt x="217385" y="1109105"/>
                  </a:lnTo>
                  <a:lnTo>
                    <a:pt x="251683" y="1136912"/>
                  </a:lnTo>
                  <a:lnTo>
                    <a:pt x="287901" y="1162311"/>
                  </a:lnTo>
                  <a:lnTo>
                    <a:pt x="325916" y="1185179"/>
                  </a:lnTo>
                  <a:lnTo>
                    <a:pt x="365605" y="1205395"/>
                  </a:lnTo>
                  <a:lnTo>
                    <a:pt x="406847" y="1222836"/>
                  </a:lnTo>
                  <a:lnTo>
                    <a:pt x="449520" y="1237380"/>
                  </a:lnTo>
                  <a:lnTo>
                    <a:pt x="493500" y="1248904"/>
                  </a:lnTo>
                  <a:lnTo>
                    <a:pt x="538667" y="1257288"/>
                  </a:lnTo>
                  <a:lnTo>
                    <a:pt x="584898" y="1262407"/>
                  </a:lnTo>
                  <a:lnTo>
                    <a:pt x="632070" y="1264141"/>
                  </a:lnTo>
                  <a:lnTo>
                    <a:pt x="679242" y="1262407"/>
                  </a:lnTo>
                  <a:lnTo>
                    <a:pt x="725472" y="1257288"/>
                  </a:lnTo>
                  <a:lnTo>
                    <a:pt x="770639" y="1248904"/>
                  </a:lnTo>
                  <a:lnTo>
                    <a:pt x="814620" y="1237380"/>
                  </a:lnTo>
                  <a:lnTo>
                    <a:pt x="857292" y="1222836"/>
                  </a:lnTo>
                  <a:lnTo>
                    <a:pt x="898534" y="1205395"/>
                  </a:lnTo>
                  <a:lnTo>
                    <a:pt x="938224" y="1185179"/>
                  </a:lnTo>
                  <a:lnTo>
                    <a:pt x="976238" y="1162311"/>
                  </a:lnTo>
                  <a:lnTo>
                    <a:pt x="1012456" y="1136912"/>
                  </a:lnTo>
                  <a:lnTo>
                    <a:pt x="1046754" y="1109105"/>
                  </a:lnTo>
                  <a:lnTo>
                    <a:pt x="1079011" y="1079012"/>
                  </a:lnTo>
                  <a:lnTo>
                    <a:pt x="1109103" y="1046755"/>
                  </a:lnTo>
                  <a:lnTo>
                    <a:pt x="1136910" y="1012457"/>
                  </a:lnTo>
                  <a:lnTo>
                    <a:pt x="1162309" y="976240"/>
                  </a:lnTo>
                  <a:lnTo>
                    <a:pt x="1185178" y="938225"/>
                  </a:lnTo>
                  <a:lnTo>
                    <a:pt x="1205393" y="898536"/>
                  </a:lnTo>
                  <a:lnTo>
                    <a:pt x="1222834" y="857293"/>
                  </a:lnTo>
                  <a:lnTo>
                    <a:pt x="1237378" y="814621"/>
                  </a:lnTo>
                  <a:lnTo>
                    <a:pt x="1248903" y="770640"/>
                  </a:lnTo>
                  <a:lnTo>
                    <a:pt x="1257286" y="725473"/>
                  </a:lnTo>
                  <a:lnTo>
                    <a:pt x="1262406" y="679243"/>
                  </a:lnTo>
                  <a:lnTo>
                    <a:pt x="1264140" y="632071"/>
                  </a:lnTo>
                  <a:lnTo>
                    <a:pt x="1262406" y="584899"/>
                  </a:lnTo>
                  <a:lnTo>
                    <a:pt x="1257286" y="538668"/>
                  </a:lnTo>
                  <a:lnTo>
                    <a:pt x="1248903" y="493501"/>
                  </a:lnTo>
                  <a:lnTo>
                    <a:pt x="1237378" y="449520"/>
                  </a:lnTo>
                  <a:lnTo>
                    <a:pt x="1222834" y="406848"/>
                  </a:lnTo>
                  <a:lnTo>
                    <a:pt x="1205393" y="365605"/>
                  </a:lnTo>
                  <a:lnTo>
                    <a:pt x="1185178" y="325916"/>
                  </a:lnTo>
                  <a:lnTo>
                    <a:pt x="1162309" y="287901"/>
                  </a:lnTo>
                  <a:lnTo>
                    <a:pt x="1136910" y="251684"/>
                  </a:lnTo>
                  <a:lnTo>
                    <a:pt x="1109103" y="217386"/>
                  </a:lnTo>
                  <a:lnTo>
                    <a:pt x="1079011" y="185129"/>
                  </a:lnTo>
                  <a:lnTo>
                    <a:pt x="1046754" y="155036"/>
                  </a:lnTo>
                  <a:lnTo>
                    <a:pt x="1012456" y="127229"/>
                  </a:lnTo>
                  <a:lnTo>
                    <a:pt x="976238" y="101830"/>
                  </a:lnTo>
                  <a:lnTo>
                    <a:pt x="938224" y="78962"/>
                  </a:lnTo>
                  <a:lnTo>
                    <a:pt x="898534" y="58746"/>
                  </a:lnTo>
                  <a:lnTo>
                    <a:pt x="857292" y="41305"/>
                  </a:lnTo>
                  <a:lnTo>
                    <a:pt x="814620" y="26761"/>
                  </a:lnTo>
                  <a:lnTo>
                    <a:pt x="770639" y="15236"/>
                  </a:lnTo>
                  <a:lnTo>
                    <a:pt x="725472" y="6853"/>
                  </a:lnTo>
                  <a:lnTo>
                    <a:pt x="679242" y="1733"/>
                  </a:lnTo>
                  <a:lnTo>
                    <a:pt x="632070" y="0"/>
                  </a:lnTo>
                  <a:close/>
                </a:path>
              </a:pathLst>
            </a:custGeom>
            <a:solidFill>
              <a:srgbClr val="D5E3CF"/>
            </a:solidFill>
          </p:spPr>
          <p:txBody>
            <a:bodyPr wrap="square" lIns="0" tIns="0" rIns="0" bIns="0" rtlCol="0"/>
            <a:lstStyle/>
            <a:p>
              <a:endParaRPr/>
            </a:p>
          </p:txBody>
        </p:sp>
        <p:pic>
          <p:nvPicPr>
            <p:cNvPr id="10" name="object 10"/>
            <p:cNvPicPr/>
            <p:nvPr/>
          </p:nvPicPr>
          <p:blipFill>
            <a:blip r:embed="rId3" cstate="print"/>
            <a:stretch>
              <a:fillRect/>
            </a:stretch>
          </p:blipFill>
          <p:spPr>
            <a:xfrm>
              <a:off x="4514087" y="1728216"/>
              <a:ext cx="728472" cy="728472"/>
            </a:xfrm>
            <a:prstGeom prst="rect">
              <a:avLst/>
            </a:prstGeom>
          </p:spPr>
        </p:pic>
        <p:sp>
          <p:nvSpPr>
            <p:cNvPr id="11" name="object 11"/>
            <p:cNvSpPr/>
            <p:nvPr/>
          </p:nvSpPr>
          <p:spPr>
            <a:xfrm>
              <a:off x="4515822" y="1728955"/>
              <a:ext cx="725805" cy="725805"/>
            </a:xfrm>
            <a:custGeom>
              <a:avLst/>
              <a:gdLst/>
              <a:ahLst/>
              <a:cxnLst/>
              <a:rect l="l" t="t" r="r" b="b"/>
              <a:pathLst>
                <a:path w="725804" h="725805">
                  <a:moveTo>
                    <a:pt x="0" y="0"/>
                  </a:moveTo>
                  <a:lnTo>
                    <a:pt x="725326" y="0"/>
                  </a:lnTo>
                  <a:lnTo>
                    <a:pt x="725326" y="725326"/>
                  </a:lnTo>
                  <a:lnTo>
                    <a:pt x="0" y="725326"/>
                  </a:lnTo>
                  <a:lnTo>
                    <a:pt x="0" y="0"/>
                  </a:lnTo>
                  <a:close/>
                </a:path>
              </a:pathLst>
            </a:custGeom>
            <a:ln w="12700">
              <a:solidFill>
                <a:srgbClr val="FFFFFF"/>
              </a:solidFill>
            </a:ln>
          </p:spPr>
          <p:txBody>
            <a:bodyPr wrap="square" lIns="0" tIns="0" rIns="0" bIns="0" rtlCol="0"/>
            <a:lstStyle/>
            <a:p>
              <a:endParaRPr/>
            </a:p>
          </p:txBody>
        </p:sp>
      </p:grpSp>
      <p:sp>
        <p:nvSpPr>
          <p:cNvPr id="12" name="object 12"/>
          <p:cNvSpPr txBox="1"/>
          <p:nvPr/>
        </p:nvSpPr>
        <p:spPr>
          <a:xfrm>
            <a:off x="4357182" y="3091688"/>
            <a:ext cx="1042669" cy="345440"/>
          </a:xfrm>
          <a:prstGeom prst="rect">
            <a:avLst/>
          </a:prstGeom>
        </p:spPr>
        <p:txBody>
          <a:bodyPr vert="horz" wrap="square" lIns="0" tIns="12700" rIns="0" bIns="0" rtlCol="0">
            <a:spAutoFit/>
          </a:bodyPr>
          <a:lstStyle/>
          <a:p>
            <a:pPr marL="12700">
              <a:lnSpc>
                <a:spcPct val="100000"/>
              </a:lnSpc>
              <a:spcBef>
                <a:spcPts val="100"/>
              </a:spcBef>
            </a:pPr>
            <a:r>
              <a:rPr sz="2100" spc="-20" dirty="0">
                <a:latin typeface="Calibri"/>
                <a:cs typeface="Calibri"/>
              </a:rPr>
              <a:t>C</a:t>
            </a:r>
            <a:r>
              <a:rPr sz="2100" dirty="0">
                <a:latin typeface="Calibri"/>
                <a:cs typeface="Calibri"/>
              </a:rPr>
              <a:t>ONTE</a:t>
            </a:r>
            <a:r>
              <a:rPr sz="2100" spc="-5" dirty="0">
                <a:latin typeface="Calibri"/>
                <a:cs typeface="Calibri"/>
              </a:rPr>
              <a:t>XT</a:t>
            </a:r>
            <a:endParaRPr sz="2100" dirty="0">
              <a:latin typeface="Calibri"/>
              <a:cs typeface="Calibri"/>
            </a:endParaRPr>
          </a:p>
        </p:txBody>
      </p:sp>
      <p:grpSp>
        <p:nvGrpSpPr>
          <p:cNvPr id="13" name="object 13"/>
          <p:cNvGrpSpPr/>
          <p:nvPr/>
        </p:nvGrpSpPr>
        <p:grpSpPr>
          <a:xfrm>
            <a:off x="6858000" y="1515427"/>
            <a:ext cx="1264285" cy="1264285"/>
            <a:chOff x="6681441" y="1459547"/>
            <a:chExt cx="1264285" cy="1264285"/>
          </a:xfrm>
        </p:grpSpPr>
        <p:sp>
          <p:nvSpPr>
            <p:cNvPr id="14" name="object 14"/>
            <p:cNvSpPr/>
            <p:nvPr/>
          </p:nvSpPr>
          <p:spPr>
            <a:xfrm>
              <a:off x="6681441" y="1459547"/>
              <a:ext cx="1264285" cy="1264285"/>
            </a:xfrm>
            <a:custGeom>
              <a:avLst/>
              <a:gdLst/>
              <a:ahLst/>
              <a:cxnLst/>
              <a:rect l="l" t="t" r="r" b="b"/>
              <a:pathLst>
                <a:path w="1264284" h="1264285">
                  <a:moveTo>
                    <a:pt x="632070" y="0"/>
                  </a:moveTo>
                  <a:lnTo>
                    <a:pt x="584898" y="1733"/>
                  </a:lnTo>
                  <a:lnTo>
                    <a:pt x="538667" y="6853"/>
                  </a:lnTo>
                  <a:lnTo>
                    <a:pt x="493500" y="15236"/>
                  </a:lnTo>
                  <a:lnTo>
                    <a:pt x="449520" y="26761"/>
                  </a:lnTo>
                  <a:lnTo>
                    <a:pt x="406847" y="41305"/>
                  </a:lnTo>
                  <a:lnTo>
                    <a:pt x="365605" y="58746"/>
                  </a:lnTo>
                  <a:lnTo>
                    <a:pt x="325916" y="78962"/>
                  </a:lnTo>
                  <a:lnTo>
                    <a:pt x="287901" y="101830"/>
                  </a:lnTo>
                  <a:lnTo>
                    <a:pt x="251683" y="127229"/>
                  </a:lnTo>
                  <a:lnTo>
                    <a:pt x="217385" y="155036"/>
                  </a:lnTo>
                  <a:lnTo>
                    <a:pt x="185129" y="185129"/>
                  </a:lnTo>
                  <a:lnTo>
                    <a:pt x="155036" y="217386"/>
                  </a:lnTo>
                  <a:lnTo>
                    <a:pt x="127229" y="251684"/>
                  </a:lnTo>
                  <a:lnTo>
                    <a:pt x="101830" y="287901"/>
                  </a:lnTo>
                  <a:lnTo>
                    <a:pt x="78962" y="325916"/>
                  </a:lnTo>
                  <a:lnTo>
                    <a:pt x="58746" y="365605"/>
                  </a:lnTo>
                  <a:lnTo>
                    <a:pt x="41305" y="406848"/>
                  </a:lnTo>
                  <a:lnTo>
                    <a:pt x="26761" y="449520"/>
                  </a:lnTo>
                  <a:lnTo>
                    <a:pt x="15236" y="493501"/>
                  </a:lnTo>
                  <a:lnTo>
                    <a:pt x="6853" y="538668"/>
                  </a:lnTo>
                  <a:lnTo>
                    <a:pt x="1733" y="584899"/>
                  </a:lnTo>
                  <a:lnTo>
                    <a:pt x="0" y="632071"/>
                  </a:lnTo>
                  <a:lnTo>
                    <a:pt x="1733" y="679243"/>
                  </a:lnTo>
                  <a:lnTo>
                    <a:pt x="6853" y="725473"/>
                  </a:lnTo>
                  <a:lnTo>
                    <a:pt x="15236" y="770640"/>
                  </a:lnTo>
                  <a:lnTo>
                    <a:pt x="26761" y="814621"/>
                  </a:lnTo>
                  <a:lnTo>
                    <a:pt x="41305" y="857293"/>
                  </a:lnTo>
                  <a:lnTo>
                    <a:pt x="58746" y="898536"/>
                  </a:lnTo>
                  <a:lnTo>
                    <a:pt x="78962" y="938225"/>
                  </a:lnTo>
                  <a:lnTo>
                    <a:pt x="101830" y="976240"/>
                  </a:lnTo>
                  <a:lnTo>
                    <a:pt x="127229" y="1012457"/>
                  </a:lnTo>
                  <a:lnTo>
                    <a:pt x="155036" y="1046755"/>
                  </a:lnTo>
                  <a:lnTo>
                    <a:pt x="185129" y="1079012"/>
                  </a:lnTo>
                  <a:lnTo>
                    <a:pt x="217385" y="1109105"/>
                  </a:lnTo>
                  <a:lnTo>
                    <a:pt x="251683" y="1136912"/>
                  </a:lnTo>
                  <a:lnTo>
                    <a:pt x="287901" y="1162311"/>
                  </a:lnTo>
                  <a:lnTo>
                    <a:pt x="325916" y="1185179"/>
                  </a:lnTo>
                  <a:lnTo>
                    <a:pt x="365605" y="1205395"/>
                  </a:lnTo>
                  <a:lnTo>
                    <a:pt x="406847" y="1222836"/>
                  </a:lnTo>
                  <a:lnTo>
                    <a:pt x="449520" y="1237380"/>
                  </a:lnTo>
                  <a:lnTo>
                    <a:pt x="493500" y="1248904"/>
                  </a:lnTo>
                  <a:lnTo>
                    <a:pt x="538667" y="1257288"/>
                  </a:lnTo>
                  <a:lnTo>
                    <a:pt x="584898" y="1262407"/>
                  </a:lnTo>
                  <a:lnTo>
                    <a:pt x="632070" y="1264141"/>
                  </a:lnTo>
                  <a:lnTo>
                    <a:pt x="679242" y="1262407"/>
                  </a:lnTo>
                  <a:lnTo>
                    <a:pt x="725473" y="1257288"/>
                  </a:lnTo>
                  <a:lnTo>
                    <a:pt x="770639" y="1248904"/>
                  </a:lnTo>
                  <a:lnTo>
                    <a:pt x="814620" y="1237380"/>
                  </a:lnTo>
                  <a:lnTo>
                    <a:pt x="857293" y="1222836"/>
                  </a:lnTo>
                  <a:lnTo>
                    <a:pt x="898535" y="1205395"/>
                  </a:lnTo>
                  <a:lnTo>
                    <a:pt x="938225" y="1185179"/>
                  </a:lnTo>
                  <a:lnTo>
                    <a:pt x="976239" y="1162311"/>
                  </a:lnTo>
                  <a:lnTo>
                    <a:pt x="1012457" y="1136912"/>
                  </a:lnTo>
                  <a:lnTo>
                    <a:pt x="1046755" y="1109105"/>
                  </a:lnTo>
                  <a:lnTo>
                    <a:pt x="1079012" y="1079012"/>
                  </a:lnTo>
                  <a:lnTo>
                    <a:pt x="1109105" y="1046755"/>
                  </a:lnTo>
                  <a:lnTo>
                    <a:pt x="1136912" y="1012457"/>
                  </a:lnTo>
                  <a:lnTo>
                    <a:pt x="1162310" y="976240"/>
                  </a:lnTo>
                  <a:lnTo>
                    <a:pt x="1185179" y="938225"/>
                  </a:lnTo>
                  <a:lnTo>
                    <a:pt x="1205395" y="898536"/>
                  </a:lnTo>
                  <a:lnTo>
                    <a:pt x="1222836" y="857293"/>
                  </a:lnTo>
                  <a:lnTo>
                    <a:pt x="1237380" y="814621"/>
                  </a:lnTo>
                  <a:lnTo>
                    <a:pt x="1248904" y="770640"/>
                  </a:lnTo>
                  <a:lnTo>
                    <a:pt x="1257288" y="725473"/>
                  </a:lnTo>
                  <a:lnTo>
                    <a:pt x="1262407" y="679243"/>
                  </a:lnTo>
                  <a:lnTo>
                    <a:pt x="1264141" y="632071"/>
                  </a:lnTo>
                  <a:lnTo>
                    <a:pt x="1262407" y="584899"/>
                  </a:lnTo>
                  <a:lnTo>
                    <a:pt x="1257288" y="538668"/>
                  </a:lnTo>
                  <a:lnTo>
                    <a:pt x="1248904" y="493501"/>
                  </a:lnTo>
                  <a:lnTo>
                    <a:pt x="1237380" y="449520"/>
                  </a:lnTo>
                  <a:lnTo>
                    <a:pt x="1222836" y="406848"/>
                  </a:lnTo>
                  <a:lnTo>
                    <a:pt x="1205395" y="365605"/>
                  </a:lnTo>
                  <a:lnTo>
                    <a:pt x="1185179" y="325916"/>
                  </a:lnTo>
                  <a:lnTo>
                    <a:pt x="1162310" y="287901"/>
                  </a:lnTo>
                  <a:lnTo>
                    <a:pt x="1136912" y="251684"/>
                  </a:lnTo>
                  <a:lnTo>
                    <a:pt x="1109105" y="217386"/>
                  </a:lnTo>
                  <a:lnTo>
                    <a:pt x="1079012" y="185129"/>
                  </a:lnTo>
                  <a:lnTo>
                    <a:pt x="1046755" y="155036"/>
                  </a:lnTo>
                  <a:lnTo>
                    <a:pt x="1012457" y="127229"/>
                  </a:lnTo>
                  <a:lnTo>
                    <a:pt x="976239" y="101830"/>
                  </a:lnTo>
                  <a:lnTo>
                    <a:pt x="938225" y="78962"/>
                  </a:lnTo>
                  <a:lnTo>
                    <a:pt x="898535" y="58746"/>
                  </a:lnTo>
                  <a:lnTo>
                    <a:pt x="857293" y="41305"/>
                  </a:lnTo>
                  <a:lnTo>
                    <a:pt x="814620" y="26761"/>
                  </a:lnTo>
                  <a:lnTo>
                    <a:pt x="770639" y="15236"/>
                  </a:lnTo>
                  <a:lnTo>
                    <a:pt x="725473" y="6853"/>
                  </a:lnTo>
                  <a:lnTo>
                    <a:pt x="679242" y="1733"/>
                  </a:lnTo>
                  <a:lnTo>
                    <a:pt x="632070" y="0"/>
                  </a:lnTo>
                  <a:close/>
                </a:path>
              </a:pathLst>
            </a:custGeom>
            <a:solidFill>
              <a:srgbClr val="D5E3CF"/>
            </a:solidFill>
          </p:spPr>
          <p:txBody>
            <a:bodyPr wrap="square" lIns="0" tIns="0" rIns="0" bIns="0" rtlCol="0"/>
            <a:lstStyle/>
            <a:p>
              <a:endParaRPr/>
            </a:p>
          </p:txBody>
        </p:sp>
        <p:pic>
          <p:nvPicPr>
            <p:cNvPr id="15" name="object 15"/>
            <p:cNvPicPr/>
            <p:nvPr/>
          </p:nvPicPr>
          <p:blipFill>
            <a:blip r:embed="rId4" cstate="print"/>
            <a:stretch>
              <a:fillRect/>
            </a:stretch>
          </p:blipFill>
          <p:spPr>
            <a:xfrm>
              <a:off x="6949439" y="1728216"/>
              <a:ext cx="728472" cy="728472"/>
            </a:xfrm>
            <a:prstGeom prst="rect">
              <a:avLst/>
            </a:prstGeom>
          </p:spPr>
        </p:pic>
        <p:sp>
          <p:nvSpPr>
            <p:cNvPr id="16" name="object 16"/>
            <p:cNvSpPr/>
            <p:nvPr/>
          </p:nvSpPr>
          <p:spPr>
            <a:xfrm>
              <a:off x="6950848" y="1728955"/>
              <a:ext cx="725805" cy="725805"/>
            </a:xfrm>
            <a:custGeom>
              <a:avLst/>
              <a:gdLst/>
              <a:ahLst/>
              <a:cxnLst/>
              <a:rect l="l" t="t" r="r" b="b"/>
              <a:pathLst>
                <a:path w="725804" h="725805">
                  <a:moveTo>
                    <a:pt x="0" y="0"/>
                  </a:moveTo>
                  <a:lnTo>
                    <a:pt x="725326" y="0"/>
                  </a:lnTo>
                  <a:lnTo>
                    <a:pt x="725326" y="725326"/>
                  </a:lnTo>
                  <a:lnTo>
                    <a:pt x="0" y="725326"/>
                  </a:lnTo>
                  <a:lnTo>
                    <a:pt x="0" y="0"/>
                  </a:lnTo>
                  <a:close/>
                </a:path>
              </a:pathLst>
            </a:custGeom>
            <a:ln w="12700">
              <a:solidFill>
                <a:srgbClr val="FFFFFF"/>
              </a:solidFill>
            </a:ln>
          </p:spPr>
          <p:txBody>
            <a:bodyPr wrap="square" lIns="0" tIns="0" rIns="0" bIns="0" rtlCol="0"/>
            <a:lstStyle/>
            <a:p>
              <a:endParaRPr/>
            </a:p>
          </p:txBody>
        </p:sp>
      </p:grpSp>
      <p:sp>
        <p:nvSpPr>
          <p:cNvPr id="17" name="object 17"/>
          <p:cNvSpPr txBox="1"/>
          <p:nvPr/>
        </p:nvSpPr>
        <p:spPr>
          <a:xfrm>
            <a:off x="6774869" y="3091688"/>
            <a:ext cx="1717039" cy="675005"/>
          </a:xfrm>
          <a:prstGeom prst="rect">
            <a:avLst/>
          </a:prstGeom>
        </p:spPr>
        <p:txBody>
          <a:bodyPr vert="horz" wrap="square" lIns="0" tIns="3175" rIns="0" bIns="0" rtlCol="0">
            <a:spAutoFit/>
          </a:bodyPr>
          <a:lstStyle/>
          <a:p>
            <a:pPr marL="88900" marR="5080" indent="-76835">
              <a:lnSpc>
                <a:spcPct val="102899"/>
              </a:lnSpc>
              <a:spcBef>
                <a:spcPts val="25"/>
              </a:spcBef>
            </a:pPr>
            <a:r>
              <a:rPr sz="2100" spc="-5" dirty="0">
                <a:latin typeface="Calibri"/>
                <a:cs typeface="Calibri"/>
              </a:rPr>
              <a:t>AMBITION</a:t>
            </a:r>
            <a:r>
              <a:rPr sz="2100" spc="-70" dirty="0">
                <a:latin typeface="Calibri"/>
                <a:cs typeface="Calibri"/>
              </a:rPr>
              <a:t> </a:t>
            </a:r>
            <a:r>
              <a:rPr sz="2100" dirty="0">
                <a:latin typeface="Calibri"/>
                <a:cs typeface="Calibri"/>
              </a:rPr>
              <a:t>AND </a:t>
            </a:r>
            <a:r>
              <a:rPr sz="2100" spc="-459" dirty="0">
                <a:latin typeface="Calibri"/>
                <a:cs typeface="Calibri"/>
              </a:rPr>
              <a:t> </a:t>
            </a:r>
            <a:r>
              <a:rPr sz="2100" dirty="0">
                <a:latin typeface="Calibri"/>
                <a:cs typeface="Calibri"/>
              </a:rPr>
              <a:t>ADDED</a:t>
            </a:r>
            <a:r>
              <a:rPr sz="2100" spc="-45" dirty="0">
                <a:latin typeface="Calibri"/>
                <a:cs typeface="Calibri"/>
              </a:rPr>
              <a:t> </a:t>
            </a:r>
            <a:r>
              <a:rPr sz="2100" spc="-30" dirty="0">
                <a:latin typeface="Calibri"/>
                <a:cs typeface="Calibri"/>
              </a:rPr>
              <a:t>VALUE</a:t>
            </a:r>
            <a:endParaRPr sz="2100" dirty="0">
              <a:latin typeface="Calibri"/>
              <a:cs typeface="Calibri"/>
            </a:endParaRPr>
          </a:p>
        </p:txBody>
      </p:sp>
      <p:grpSp>
        <p:nvGrpSpPr>
          <p:cNvPr id="18" name="object 18"/>
          <p:cNvGrpSpPr/>
          <p:nvPr/>
        </p:nvGrpSpPr>
        <p:grpSpPr>
          <a:xfrm>
            <a:off x="9116467" y="1459547"/>
            <a:ext cx="1264285" cy="1264285"/>
            <a:chOff x="9116467" y="1459547"/>
            <a:chExt cx="1264285" cy="1264285"/>
          </a:xfrm>
        </p:grpSpPr>
        <p:sp>
          <p:nvSpPr>
            <p:cNvPr id="19" name="object 19"/>
            <p:cNvSpPr/>
            <p:nvPr/>
          </p:nvSpPr>
          <p:spPr>
            <a:xfrm>
              <a:off x="9116467" y="1459547"/>
              <a:ext cx="1264285" cy="1264285"/>
            </a:xfrm>
            <a:custGeom>
              <a:avLst/>
              <a:gdLst/>
              <a:ahLst/>
              <a:cxnLst/>
              <a:rect l="l" t="t" r="r" b="b"/>
              <a:pathLst>
                <a:path w="1264284" h="1264285">
                  <a:moveTo>
                    <a:pt x="632071" y="0"/>
                  </a:moveTo>
                  <a:lnTo>
                    <a:pt x="584899" y="1733"/>
                  </a:lnTo>
                  <a:lnTo>
                    <a:pt x="538668" y="6853"/>
                  </a:lnTo>
                  <a:lnTo>
                    <a:pt x="493501" y="15236"/>
                  </a:lnTo>
                  <a:lnTo>
                    <a:pt x="449520" y="26761"/>
                  </a:lnTo>
                  <a:lnTo>
                    <a:pt x="406848" y="41305"/>
                  </a:lnTo>
                  <a:lnTo>
                    <a:pt x="365605" y="58746"/>
                  </a:lnTo>
                  <a:lnTo>
                    <a:pt x="325916" y="78962"/>
                  </a:lnTo>
                  <a:lnTo>
                    <a:pt x="287901" y="101830"/>
                  </a:lnTo>
                  <a:lnTo>
                    <a:pt x="251684" y="127229"/>
                  </a:lnTo>
                  <a:lnTo>
                    <a:pt x="217386" y="155036"/>
                  </a:lnTo>
                  <a:lnTo>
                    <a:pt x="185129" y="185129"/>
                  </a:lnTo>
                  <a:lnTo>
                    <a:pt x="155036" y="217386"/>
                  </a:lnTo>
                  <a:lnTo>
                    <a:pt x="127229" y="251684"/>
                  </a:lnTo>
                  <a:lnTo>
                    <a:pt x="101830" y="287901"/>
                  </a:lnTo>
                  <a:lnTo>
                    <a:pt x="78962" y="325916"/>
                  </a:lnTo>
                  <a:lnTo>
                    <a:pt x="58746" y="365605"/>
                  </a:lnTo>
                  <a:lnTo>
                    <a:pt x="41305" y="406848"/>
                  </a:lnTo>
                  <a:lnTo>
                    <a:pt x="26761" y="449520"/>
                  </a:lnTo>
                  <a:lnTo>
                    <a:pt x="15236" y="493501"/>
                  </a:lnTo>
                  <a:lnTo>
                    <a:pt x="6853" y="538668"/>
                  </a:lnTo>
                  <a:lnTo>
                    <a:pt x="1733" y="584899"/>
                  </a:lnTo>
                  <a:lnTo>
                    <a:pt x="0" y="632071"/>
                  </a:lnTo>
                  <a:lnTo>
                    <a:pt x="1733" y="679243"/>
                  </a:lnTo>
                  <a:lnTo>
                    <a:pt x="6853" y="725473"/>
                  </a:lnTo>
                  <a:lnTo>
                    <a:pt x="15236" y="770640"/>
                  </a:lnTo>
                  <a:lnTo>
                    <a:pt x="26761" y="814621"/>
                  </a:lnTo>
                  <a:lnTo>
                    <a:pt x="41305" y="857293"/>
                  </a:lnTo>
                  <a:lnTo>
                    <a:pt x="58746" y="898536"/>
                  </a:lnTo>
                  <a:lnTo>
                    <a:pt x="78962" y="938225"/>
                  </a:lnTo>
                  <a:lnTo>
                    <a:pt x="101830" y="976240"/>
                  </a:lnTo>
                  <a:lnTo>
                    <a:pt x="127229" y="1012457"/>
                  </a:lnTo>
                  <a:lnTo>
                    <a:pt x="155036" y="1046755"/>
                  </a:lnTo>
                  <a:lnTo>
                    <a:pt x="185129" y="1079012"/>
                  </a:lnTo>
                  <a:lnTo>
                    <a:pt x="217386" y="1109105"/>
                  </a:lnTo>
                  <a:lnTo>
                    <a:pt x="251684" y="1136912"/>
                  </a:lnTo>
                  <a:lnTo>
                    <a:pt x="287901" y="1162311"/>
                  </a:lnTo>
                  <a:lnTo>
                    <a:pt x="325916" y="1185179"/>
                  </a:lnTo>
                  <a:lnTo>
                    <a:pt x="365605" y="1205395"/>
                  </a:lnTo>
                  <a:lnTo>
                    <a:pt x="406848" y="1222836"/>
                  </a:lnTo>
                  <a:lnTo>
                    <a:pt x="449520" y="1237380"/>
                  </a:lnTo>
                  <a:lnTo>
                    <a:pt x="493501" y="1248904"/>
                  </a:lnTo>
                  <a:lnTo>
                    <a:pt x="538668" y="1257288"/>
                  </a:lnTo>
                  <a:lnTo>
                    <a:pt x="584899" y="1262407"/>
                  </a:lnTo>
                  <a:lnTo>
                    <a:pt x="632071" y="1264141"/>
                  </a:lnTo>
                  <a:lnTo>
                    <a:pt x="679243" y="1262407"/>
                  </a:lnTo>
                  <a:lnTo>
                    <a:pt x="725473" y="1257288"/>
                  </a:lnTo>
                  <a:lnTo>
                    <a:pt x="770640" y="1248904"/>
                  </a:lnTo>
                  <a:lnTo>
                    <a:pt x="814621" y="1237380"/>
                  </a:lnTo>
                  <a:lnTo>
                    <a:pt x="857293" y="1222836"/>
                  </a:lnTo>
                  <a:lnTo>
                    <a:pt x="898536" y="1205395"/>
                  </a:lnTo>
                  <a:lnTo>
                    <a:pt x="938225" y="1185179"/>
                  </a:lnTo>
                  <a:lnTo>
                    <a:pt x="976240" y="1162311"/>
                  </a:lnTo>
                  <a:lnTo>
                    <a:pt x="1012457" y="1136912"/>
                  </a:lnTo>
                  <a:lnTo>
                    <a:pt x="1046755" y="1109105"/>
                  </a:lnTo>
                  <a:lnTo>
                    <a:pt x="1079012" y="1079012"/>
                  </a:lnTo>
                  <a:lnTo>
                    <a:pt x="1109105" y="1046755"/>
                  </a:lnTo>
                  <a:lnTo>
                    <a:pt x="1136912" y="1012457"/>
                  </a:lnTo>
                  <a:lnTo>
                    <a:pt x="1162311" y="976240"/>
                  </a:lnTo>
                  <a:lnTo>
                    <a:pt x="1185179" y="938225"/>
                  </a:lnTo>
                  <a:lnTo>
                    <a:pt x="1205395" y="898536"/>
                  </a:lnTo>
                  <a:lnTo>
                    <a:pt x="1222836" y="857293"/>
                  </a:lnTo>
                  <a:lnTo>
                    <a:pt x="1237380" y="814621"/>
                  </a:lnTo>
                  <a:lnTo>
                    <a:pt x="1248904" y="770640"/>
                  </a:lnTo>
                  <a:lnTo>
                    <a:pt x="1257288" y="725473"/>
                  </a:lnTo>
                  <a:lnTo>
                    <a:pt x="1262407" y="679243"/>
                  </a:lnTo>
                  <a:lnTo>
                    <a:pt x="1264141" y="632071"/>
                  </a:lnTo>
                  <a:lnTo>
                    <a:pt x="1262407" y="584899"/>
                  </a:lnTo>
                  <a:lnTo>
                    <a:pt x="1257288" y="538668"/>
                  </a:lnTo>
                  <a:lnTo>
                    <a:pt x="1248904" y="493501"/>
                  </a:lnTo>
                  <a:lnTo>
                    <a:pt x="1237380" y="449520"/>
                  </a:lnTo>
                  <a:lnTo>
                    <a:pt x="1222836" y="406848"/>
                  </a:lnTo>
                  <a:lnTo>
                    <a:pt x="1205395" y="365605"/>
                  </a:lnTo>
                  <a:lnTo>
                    <a:pt x="1185179" y="325916"/>
                  </a:lnTo>
                  <a:lnTo>
                    <a:pt x="1162311" y="287901"/>
                  </a:lnTo>
                  <a:lnTo>
                    <a:pt x="1136912" y="251684"/>
                  </a:lnTo>
                  <a:lnTo>
                    <a:pt x="1109105" y="217386"/>
                  </a:lnTo>
                  <a:lnTo>
                    <a:pt x="1079012" y="185129"/>
                  </a:lnTo>
                  <a:lnTo>
                    <a:pt x="1046755" y="155036"/>
                  </a:lnTo>
                  <a:lnTo>
                    <a:pt x="1012457" y="127229"/>
                  </a:lnTo>
                  <a:lnTo>
                    <a:pt x="976240" y="101830"/>
                  </a:lnTo>
                  <a:lnTo>
                    <a:pt x="938225" y="78962"/>
                  </a:lnTo>
                  <a:lnTo>
                    <a:pt x="898536" y="58746"/>
                  </a:lnTo>
                  <a:lnTo>
                    <a:pt x="857293" y="41305"/>
                  </a:lnTo>
                  <a:lnTo>
                    <a:pt x="814621" y="26761"/>
                  </a:lnTo>
                  <a:lnTo>
                    <a:pt x="770640" y="15236"/>
                  </a:lnTo>
                  <a:lnTo>
                    <a:pt x="725473" y="6853"/>
                  </a:lnTo>
                  <a:lnTo>
                    <a:pt x="679243" y="1733"/>
                  </a:lnTo>
                  <a:lnTo>
                    <a:pt x="632071" y="0"/>
                  </a:lnTo>
                  <a:close/>
                </a:path>
              </a:pathLst>
            </a:custGeom>
            <a:solidFill>
              <a:srgbClr val="D5E3CF"/>
            </a:solidFill>
          </p:spPr>
          <p:txBody>
            <a:bodyPr wrap="square" lIns="0" tIns="0" rIns="0" bIns="0" rtlCol="0"/>
            <a:lstStyle/>
            <a:p>
              <a:endParaRPr/>
            </a:p>
          </p:txBody>
        </p:sp>
        <p:pic>
          <p:nvPicPr>
            <p:cNvPr id="20" name="object 20"/>
            <p:cNvPicPr/>
            <p:nvPr/>
          </p:nvPicPr>
          <p:blipFill>
            <a:blip r:embed="rId5" cstate="print"/>
            <a:stretch>
              <a:fillRect/>
            </a:stretch>
          </p:blipFill>
          <p:spPr>
            <a:xfrm>
              <a:off x="9384791" y="1728216"/>
              <a:ext cx="728472" cy="728472"/>
            </a:xfrm>
            <a:prstGeom prst="rect">
              <a:avLst/>
            </a:prstGeom>
          </p:spPr>
        </p:pic>
        <p:sp>
          <p:nvSpPr>
            <p:cNvPr id="21" name="object 21"/>
            <p:cNvSpPr/>
            <p:nvPr/>
          </p:nvSpPr>
          <p:spPr>
            <a:xfrm>
              <a:off x="9385873" y="1728955"/>
              <a:ext cx="725805" cy="725805"/>
            </a:xfrm>
            <a:custGeom>
              <a:avLst/>
              <a:gdLst/>
              <a:ahLst/>
              <a:cxnLst/>
              <a:rect l="l" t="t" r="r" b="b"/>
              <a:pathLst>
                <a:path w="725804" h="725805">
                  <a:moveTo>
                    <a:pt x="0" y="0"/>
                  </a:moveTo>
                  <a:lnTo>
                    <a:pt x="725326" y="0"/>
                  </a:lnTo>
                  <a:lnTo>
                    <a:pt x="725326" y="725326"/>
                  </a:lnTo>
                  <a:lnTo>
                    <a:pt x="0" y="725326"/>
                  </a:lnTo>
                  <a:lnTo>
                    <a:pt x="0" y="0"/>
                  </a:lnTo>
                  <a:close/>
                </a:path>
              </a:pathLst>
            </a:custGeom>
            <a:ln w="12700">
              <a:solidFill>
                <a:srgbClr val="FFFFFF"/>
              </a:solidFill>
            </a:ln>
          </p:spPr>
          <p:txBody>
            <a:bodyPr wrap="square" lIns="0" tIns="0" rIns="0" bIns="0" rtlCol="0"/>
            <a:lstStyle/>
            <a:p>
              <a:endParaRPr/>
            </a:p>
          </p:txBody>
        </p:sp>
      </p:grpSp>
      <p:sp>
        <p:nvSpPr>
          <p:cNvPr id="22" name="object 22"/>
          <p:cNvSpPr txBox="1"/>
          <p:nvPr/>
        </p:nvSpPr>
        <p:spPr>
          <a:xfrm>
            <a:off x="8998698" y="3091688"/>
            <a:ext cx="1499870" cy="675005"/>
          </a:xfrm>
          <a:prstGeom prst="rect">
            <a:avLst/>
          </a:prstGeom>
        </p:spPr>
        <p:txBody>
          <a:bodyPr vert="horz" wrap="square" lIns="0" tIns="3175" rIns="0" bIns="0" rtlCol="0">
            <a:spAutoFit/>
          </a:bodyPr>
          <a:lstStyle/>
          <a:p>
            <a:pPr marL="12700" marR="5080" indent="231140">
              <a:lnSpc>
                <a:spcPct val="102899"/>
              </a:lnSpc>
              <a:spcBef>
                <a:spcPts val="25"/>
              </a:spcBef>
            </a:pPr>
            <a:r>
              <a:rPr sz="2100" spc="-30" dirty="0">
                <a:latin typeface="Calibri"/>
                <a:cs typeface="Calibri"/>
              </a:rPr>
              <a:t>ANALYSIS </a:t>
            </a:r>
            <a:r>
              <a:rPr sz="2100" spc="-25" dirty="0">
                <a:latin typeface="Calibri"/>
                <a:cs typeface="Calibri"/>
              </a:rPr>
              <a:t> </a:t>
            </a:r>
            <a:r>
              <a:rPr sz="2100" dirty="0">
                <a:latin typeface="Calibri"/>
                <a:cs typeface="Calibri"/>
              </a:rPr>
              <a:t>F</a:t>
            </a:r>
            <a:r>
              <a:rPr sz="2100" spc="-5" dirty="0">
                <a:latin typeface="Calibri"/>
                <a:cs typeface="Calibri"/>
              </a:rPr>
              <a:t>R</a:t>
            </a:r>
            <a:r>
              <a:rPr sz="2100" dirty="0">
                <a:latin typeface="Calibri"/>
                <a:cs typeface="Calibri"/>
              </a:rPr>
              <a:t>AME</a:t>
            </a:r>
            <a:r>
              <a:rPr sz="2100" spc="-25" dirty="0">
                <a:latin typeface="Calibri"/>
                <a:cs typeface="Calibri"/>
              </a:rPr>
              <a:t>W</a:t>
            </a:r>
            <a:r>
              <a:rPr sz="2100" dirty="0">
                <a:latin typeface="Calibri"/>
                <a:cs typeface="Calibri"/>
              </a:rPr>
              <a:t>O</a:t>
            </a:r>
            <a:r>
              <a:rPr sz="2100" spc="-5" dirty="0">
                <a:latin typeface="Calibri"/>
                <a:cs typeface="Calibri"/>
              </a:rPr>
              <a:t>R</a:t>
            </a:r>
            <a:r>
              <a:rPr sz="2100" dirty="0">
                <a:latin typeface="Calibri"/>
                <a:cs typeface="Calibri"/>
              </a:rPr>
              <a:t>K</a:t>
            </a:r>
          </a:p>
        </p:txBody>
      </p:sp>
      <p:sp>
        <p:nvSpPr>
          <p:cNvPr id="23" name="object 23"/>
          <p:cNvSpPr txBox="1"/>
          <p:nvPr/>
        </p:nvSpPr>
        <p:spPr>
          <a:xfrm>
            <a:off x="1430544" y="4043936"/>
            <a:ext cx="2092960" cy="1243930"/>
          </a:xfrm>
          <a:prstGeom prst="rect">
            <a:avLst/>
          </a:prstGeom>
        </p:spPr>
        <p:txBody>
          <a:bodyPr vert="horz" wrap="square" lIns="0" tIns="12700" rIns="0" bIns="0" rtlCol="0">
            <a:spAutoFit/>
          </a:bodyPr>
          <a:lstStyle/>
          <a:p>
            <a:r>
              <a:rPr lang="en-GB" sz="1600" dirty="0"/>
              <a:t>The EU aims to have zero-emission cars by 2035. In 2021, average CO2 emissions were 114.7 g/km.</a:t>
            </a:r>
            <a:endParaRPr lang="en-ES" sz="1600" dirty="0"/>
          </a:p>
        </p:txBody>
      </p:sp>
      <p:sp>
        <p:nvSpPr>
          <p:cNvPr id="24" name="object 24"/>
          <p:cNvSpPr txBox="1"/>
          <p:nvPr/>
        </p:nvSpPr>
        <p:spPr>
          <a:xfrm>
            <a:off x="3975727" y="4043936"/>
            <a:ext cx="2292350" cy="1983235"/>
          </a:xfrm>
          <a:prstGeom prst="rect">
            <a:avLst/>
          </a:prstGeom>
        </p:spPr>
        <p:txBody>
          <a:bodyPr vert="horz" wrap="square" lIns="0" tIns="13335" rIns="0" bIns="0" rtlCol="0">
            <a:spAutoFit/>
          </a:bodyPr>
          <a:lstStyle/>
          <a:p>
            <a:r>
              <a:rPr lang="en-GB" sz="1600" dirty="0"/>
              <a:t>The automotive industry is a complex system with many stakeholders</a:t>
            </a:r>
            <a:r>
              <a:rPr lang="en-ES" sz="1600" dirty="0"/>
              <a:t>: </a:t>
            </a:r>
            <a:br>
              <a:rPr lang="en-IN" sz="1600" dirty="0"/>
            </a:br>
            <a:r>
              <a:rPr lang="en-GB" sz="1600" dirty="0"/>
              <a:t>The stakeholders include environmental agencies, car manufacturers, governmental institutions, and car buyers.</a:t>
            </a:r>
            <a:endParaRPr lang="en-ES" sz="1600" dirty="0"/>
          </a:p>
        </p:txBody>
      </p:sp>
      <p:sp>
        <p:nvSpPr>
          <p:cNvPr id="25" name="object 25"/>
          <p:cNvSpPr txBox="1"/>
          <p:nvPr/>
        </p:nvSpPr>
        <p:spPr>
          <a:xfrm>
            <a:off x="6482450" y="4015493"/>
            <a:ext cx="2301875" cy="1737014"/>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GB" sz="1600" dirty="0"/>
              <a:t>Identify the most significant variables that affect the CO2 emissions of new registered cars.</a:t>
            </a:r>
          </a:p>
          <a:p>
            <a:pPr marL="285750" indent="-285750">
              <a:buFont typeface="Arial" panose="020B0604020202020204" pitchFamily="34" charset="0"/>
              <a:buChar char="•"/>
            </a:pPr>
            <a:r>
              <a:rPr lang="en-GB" sz="1600" dirty="0"/>
              <a:t>Find the types of cars that emit the least CO2.</a:t>
            </a:r>
          </a:p>
        </p:txBody>
      </p:sp>
      <p:sp>
        <p:nvSpPr>
          <p:cNvPr id="26" name="object 26"/>
          <p:cNvSpPr txBox="1"/>
          <p:nvPr/>
        </p:nvSpPr>
        <p:spPr>
          <a:xfrm>
            <a:off x="8998698" y="4043936"/>
            <a:ext cx="2052254" cy="1490152"/>
          </a:xfrm>
          <a:prstGeom prst="rect">
            <a:avLst/>
          </a:prstGeom>
        </p:spPr>
        <p:txBody>
          <a:bodyPr vert="horz" wrap="square" lIns="0" tIns="12700" rIns="0" bIns="0" rtlCol="0">
            <a:spAutoFit/>
          </a:bodyPr>
          <a:lstStyle/>
          <a:p>
            <a:pPr marL="12700" marR="5080">
              <a:lnSpc>
                <a:spcPct val="100000"/>
              </a:lnSpc>
              <a:spcBef>
                <a:spcPts val="100"/>
              </a:spcBef>
            </a:pPr>
            <a:r>
              <a:rPr sz="1600" dirty="0">
                <a:latin typeface="Calibri (Body)"/>
                <a:cs typeface="Calibri"/>
              </a:rPr>
              <a:t>The </a:t>
            </a:r>
            <a:r>
              <a:rPr sz="1600" spc="-5" dirty="0">
                <a:latin typeface="Calibri (Body)"/>
                <a:cs typeface="Calibri"/>
              </a:rPr>
              <a:t>analysis will </a:t>
            </a:r>
            <a:r>
              <a:rPr sz="1600" dirty="0">
                <a:latin typeface="Calibri (Body)"/>
                <a:cs typeface="Calibri"/>
              </a:rPr>
              <a:t>be </a:t>
            </a:r>
            <a:r>
              <a:rPr sz="1600" spc="5" dirty="0">
                <a:latin typeface="Calibri (Body)"/>
                <a:cs typeface="Calibri"/>
              </a:rPr>
              <a:t> </a:t>
            </a:r>
            <a:r>
              <a:rPr sz="1600" spc="-5" dirty="0">
                <a:latin typeface="Calibri (Body)"/>
                <a:cs typeface="Calibri"/>
              </a:rPr>
              <a:t>developed using public </a:t>
            </a:r>
            <a:r>
              <a:rPr sz="1600" dirty="0">
                <a:latin typeface="Calibri (Body)"/>
                <a:cs typeface="Calibri"/>
              </a:rPr>
              <a:t> </a:t>
            </a:r>
            <a:r>
              <a:rPr sz="1600" spc="-10" dirty="0">
                <a:latin typeface="Calibri (Body)"/>
                <a:cs typeface="Calibri"/>
              </a:rPr>
              <a:t>datasets</a:t>
            </a:r>
            <a:r>
              <a:rPr sz="1600" spc="385" dirty="0">
                <a:latin typeface="Calibri (Body)"/>
                <a:cs typeface="Calibri"/>
              </a:rPr>
              <a:t> </a:t>
            </a:r>
            <a:r>
              <a:rPr sz="1600" spc="-5" dirty="0">
                <a:latin typeface="Calibri (Body)"/>
                <a:cs typeface="Calibri"/>
              </a:rPr>
              <a:t>by the </a:t>
            </a:r>
            <a:r>
              <a:rPr sz="1600" dirty="0">
                <a:latin typeface="Calibri (Body)"/>
                <a:cs typeface="Calibri"/>
              </a:rPr>
              <a:t> </a:t>
            </a:r>
            <a:r>
              <a:rPr sz="1600" spc="-5" dirty="0">
                <a:latin typeface="Calibri (Body)"/>
                <a:cs typeface="Calibri"/>
              </a:rPr>
              <a:t>European </a:t>
            </a:r>
            <a:r>
              <a:rPr lang="en-IN" sz="1600" spc="-10" dirty="0">
                <a:latin typeface="Calibri (Body)"/>
                <a:cs typeface="Calibri"/>
              </a:rPr>
              <a:t>Environmental</a:t>
            </a:r>
            <a:r>
              <a:rPr sz="1600" spc="-10" dirty="0">
                <a:latin typeface="Calibri (Body)"/>
                <a:cs typeface="Calibri"/>
              </a:rPr>
              <a:t> </a:t>
            </a:r>
            <a:r>
              <a:rPr sz="1600" spc="-5" dirty="0">
                <a:latin typeface="Calibri (Body)"/>
                <a:cs typeface="Calibri"/>
              </a:rPr>
              <a:t> Agency </a:t>
            </a:r>
            <a:r>
              <a:rPr sz="1600" spc="-10" dirty="0">
                <a:latin typeface="Calibri (Body)"/>
                <a:cs typeface="Calibri"/>
              </a:rPr>
              <a:t>(EEA) </a:t>
            </a:r>
            <a:r>
              <a:rPr sz="1600" dirty="0">
                <a:latin typeface="Calibri (Body)"/>
                <a:cs typeface="Calibri"/>
              </a:rPr>
              <a:t>and </a:t>
            </a:r>
            <a:r>
              <a:rPr sz="1600" spc="-10" dirty="0">
                <a:latin typeface="Calibri (Body)"/>
                <a:cs typeface="Calibri"/>
              </a:rPr>
              <a:t>several </a:t>
            </a:r>
            <a:r>
              <a:rPr sz="1600" spc="-400" dirty="0">
                <a:latin typeface="Calibri (Body)"/>
                <a:cs typeface="Calibri"/>
              </a:rPr>
              <a:t> </a:t>
            </a:r>
            <a:r>
              <a:rPr sz="1600" spc="-10" dirty="0">
                <a:latin typeface="Calibri (Body)"/>
                <a:cs typeface="Calibri"/>
              </a:rPr>
              <a:t>indicators.</a:t>
            </a:r>
            <a:endParaRPr sz="1600" dirty="0">
              <a:latin typeface="Calibri (Body)"/>
              <a:cs typeface="Calibri"/>
            </a:endParaRPr>
          </a:p>
        </p:txBody>
      </p:sp>
      <p:sp>
        <p:nvSpPr>
          <p:cNvPr id="27" name="object 27"/>
          <p:cNvSpPr txBox="1"/>
          <p:nvPr/>
        </p:nvSpPr>
        <p:spPr>
          <a:xfrm>
            <a:off x="11170602" y="6421628"/>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2</a:t>
            </a:r>
            <a:endParaRPr sz="1200">
              <a:latin typeface="Calibri"/>
              <a:cs typeface="Calibri"/>
            </a:endParaRPr>
          </a:p>
        </p:txBody>
      </p:sp>
      <p:sp>
        <p:nvSpPr>
          <p:cNvPr id="28" name="object 28"/>
          <p:cNvSpPr txBox="1"/>
          <p:nvPr/>
        </p:nvSpPr>
        <p:spPr>
          <a:xfrm>
            <a:off x="4822566" y="6425691"/>
            <a:ext cx="6101080" cy="166712"/>
          </a:xfrm>
          <a:prstGeom prst="rect">
            <a:avLst/>
          </a:prstGeom>
        </p:spPr>
        <p:txBody>
          <a:bodyPr vert="horz" wrap="square" lIns="0" tIns="12700" rIns="0" bIns="0" rtlCol="0">
            <a:spAutoFit/>
          </a:bodyPr>
          <a:lstStyle/>
          <a:p>
            <a:pPr marL="12700">
              <a:lnSpc>
                <a:spcPct val="100000"/>
              </a:lnSpc>
              <a:spcBef>
                <a:spcPts val="100"/>
              </a:spcBef>
            </a:pPr>
            <a:r>
              <a:rPr sz="1000" spc="30" dirty="0">
                <a:solidFill>
                  <a:schemeClr val="accent2"/>
                </a:solidFill>
                <a:latin typeface="Calibri"/>
                <a:cs typeface="Calibri"/>
              </a:rPr>
              <a:t> </a:t>
            </a:r>
            <a:r>
              <a:rPr sz="1000" spc="-5" dirty="0">
                <a:solidFill>
                  <a:schemeClr val="accent2"/>
                </a:solidFill>
                <a:latin typeface="Calibri"/>
                <a:cs typeface="Calibri"/>
              </a:rPr>
              <a:t>https://news.berkeley.edu/2022/09/01/social-cost-of-carbon-is-more-than-triple-the-federal-estimate-study-finds/</a:t>
            </a:r>
            <a:endParaRPr sz="1000" dirty="0">
              <a:solidFill>
                <a:schemeClr val="accent2"/>
              </a:solidFill>
              <a:latin typeface="Calibri"/>
              <a:cs typeface="Calibri"/>
            </a:endParaRPr>
          </a:p>
        </p:txBody>
      </p:sp>
      <p:sp>
        <p:nvSpPr>
          <p:cNvPr id="31" name="Slide Number Placeholder 30">
            <a:extLst>
              <a:ext uri="{FF2B5EF4-FFF2-40B4-BE49-F238E27FC236}">
                <a16:creationId xmlns:a16="http://schemas.microsoft.com/office/drawing/2014/main" id="{B38F887B-6C6B-4473-994E-C44E9B7AD31E}"/>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204" y="449420"/>
            <a:ext cx="2393675" cy="566822"/>
          </a:xfrm>
          <a:prstGeom prst="rect">
            <a:avLst/>
          </a:prstGeom>
        </p:spPr>
        <p:txBody>
          <a:bodyPr vert="horz" wrap="square" lIns="0" tIns="12700" rIns="0" bIns="0" rtlCol="0">
            <a:spAutoFit/>
          </a:bodyPr>
          <a:lstStyle/>
          <a:p>
            <a:pPr marL="12700" algn="ctr">
              <a:lnSpc>
                <a:spcPct val="100000"/>
              </a:lnSpc>
              <a:spcBef>
                <a:spcPts val="100"/>
              </a:spcBef>
            </a:pPr>
            <a:r>
              <a:rPr sz="3600" dirty="0">
                <a:ln w="0"/>
                <a:latin typeface="Calibri Light "/>
              </a:rPr>
              <a:t>Painpoint</a:t>
            </a:r>
          </a:p>
        </p:txBody>
      </p:sp>
      <p:sp>
        <p:nvSpPr>
          <p:cNvPr id="3" name="object 3"/>
          <p:cNvSpPr txBox="1"/>
          <p:nvPr/>
        </p:nvSpPr>
        <p:spPr>
          <a:xfrm>
            <a:off x="6096000" y="293417"/>
            <a:ext cx="5342255" cy="1037590"/>
          </a:xfrm>
          <a:prstGeom prst="rect">
            <a:avLst/>
          </a:prstGeom>
        </p:spPr>
        <p:txBody>
          <a:bodyPr vert="horz" wrap="square" lIns="0" tIns="41275" rIns="0" bIns="0" rtlCol="0">
            <a:spAutoFit/>
          </a:bodyPr>
          <a:lstStyle/>
          <a:p>
            <a:pPr marL="38100" marR="30480" algn="just">
              <a:lnSpc>
                <a:spcPct val="89600"/>
              </a:lnSpc>
              <a:spcBef>
                <a:spcPts val="325"/>
              </a:spcBef>
            </a:pPr>
            <a:r>
              <a:rPr sz="1800" spc="-5" dirty="0">
                <a:latin typeface="Calibri"/>
                <a:cs typeface="Calibri"/>
              </a:rPr>
              <a:t>Carbon </a:t>
            </a:r>
            <a:r>
              <a:rPr sz="1800" spc="-10" dirty="0">
                <a:latin typeface="Calibri"/>
                <a:cs typeface="Calibri"/>
              </a:rPr>
              <a:t>dioxide </a:t>
            </a:r>
            <a:r>
              <a:rPr sz="1800" spc="-5" dirty="0">
                <a:latin typeface="Calibri"/>
                <a:cs typeface="Calibri"/>
              </a:rPr>
              <a:t>(CO</a:t>
            </a:r>
            <a:r>
              <a:rPr sz="1800" spc="-7" baseline="-13888" dirty="0">
                <a:latin typeface="Calibri"/>
                <a:cs typeface="Calibri"/>
              </a:rPr>
              <a:t>2</a:t>
            </a:r>
            <a:r>
              <a:rPr sz="1800" spc="-5" dirty="0">
                <a:latin typeface="Calibri"/>
                <a:cs typeface="Calibri"/>
              </a:rPr>
              <a:t>) is </a:t>
            </a:r>
            <a:r>
              <a:rPr sz="1800" dirty="0">
                <a:latin typeface="Calibri"/>
                <a:cs typeface="Calibri"/>
              </a:rPr>
              <a:t>a </a:t>
            </a:r>
            <a:r>
              <a:rPr sz="1800" spc="-5" dirty="0">
                <a:latin typeface="Calibri"/>
                <a:cs typeface="Calibri"/>
              </a:rPr>
              <a:t>colourless, odourless </a:t>
            </a:r>
            <a:r>
              <a:rPr sz="1800" dirty="0">
                <a:latin typeface="Calibri"/>
                <a:cs typeface="Calibri"/>
              </a:rPr>
              <a:t>and non- </a:t>
            </a:r>
            <a:r>
              <a:rPr sz="1800" spc="5" dirty="0">
                <a:latin typeface="Calibri"/>
                <a:cs typeface="Calibri"/>
              </a:rPr>
              <a:t> </a:t>
            </a:r>
            <a:r>
              <a:rPr sz="1800" spc="-5" dirty="0">
                <a:latin typeface="Calibri"/>
                <a:cs typeface="Calibri"/>
              </a:rPr>
              <a:t>poisonous</a:t>
            </a:r>
            <a:r>
              <a:rPr sz="1800" dirty="0">
                <a:latin typeface="Calibri"/>
                <a:cs typeface="Calibri"/>
              </a:rPr>
              <a:t> </a:t>
            </a:r>
            <a:r>
              <a:rPr sz="1800" spc="-5" dirty="0">
                <a:latin typeface="Calibri"/>
                <a:cs typeface="Calibri"/>
              </a:rPr>
              <a:t>chemical</a:t>
            </a:r>
            <a:r>
              <a:rPr sz="1800" dirty="0">
                <a:latin typeface="Calibri"/>
                <a:cs typeface="Calibri"/>
              </a:rPr>
              <a:t> </a:t>
            </a:r>
            <a:r>
              <a:rPr sz="1800" spc="-5" dirty="0">
                <a:latin typeface="Calibri"/>
                <a:cs typeface="Calibri"/>
              </a:rPr>
              <a:t>that</a:t>
            </a:r>
            <a:r>
              <a:rPr sz="180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part</a:t>
            </a:r>
            <a:r>
              <a:rPr sz="1800" dirty="0">
                <a:latin typeface="Calibri"/>
                <a:cs typeface="Calibri"/>
              </a:rPr>
              <a:t> of</a:t>
            </a:r>
            <a:r>
              <a:rPr sz="1800" spc="405" dirty="0">
                <a:latin typeface="Calibri"/>
                <a:cs typeface="Calibri"/>
              </a:rPr>
              <a:t> </a:t>
            </a:r>
            <a:r>
              <a:rPr sz="1800" dirty="0">
                <a:latin typeface="Calibri"/>
                <a:cs typeface="Calibri"/>
              </a:rPr>
              <a:t>the</a:t>
            </a:r>
            <a:r>
              <a:rPr sz="1800" spc="405" dirty="0">
                <a:latin typeface="Calibri"/>
                <a:cs typeface="Calibri"/>
              </a:rPr>
              <a:t> </a:t>
            </a:r>
            <a:r>
              <a:rPr sz="1800" spc="-5" dirty="0">
                <a:latin typeface="Calibri"/>
                <a:cs typeface="Calibri"/>
              </a:rPr>
              <a:t>greenhouse </a:t>
            </a:r>
            <a:r>
              <a:rPr sz="1800" dirty="0">
                <a:latin typeface="Calibri"/>
                <a:cs typeface="Calibri"/>
              </a:rPr>
              <a:t> </a:t>
            </a:r>
            <a:r>
              <a:rPr sz="1800" spc="-10" dirty="0">
                <a:latin typeface="Calibri"/>
                <a:cs typeface="Calibri"/>
              </a:rPr>
              <a:t>gases. </a:t>
            </a:r>
            <a:r>
              <a:rPr sz="1800" spc="-5" dirty="0">
                <a:latin typeface="Calibri"/>
                <a:cs typeface="Calibri"/>
              </a:rPr>
              <a:t>One </a:t>
            </a:r>
            <a:r>
              <a:rPr sz="1800" spc="-10" dirty="0">
                <a:latin typeface="Calibri"/>
                <a:cs typeface="Calibri"/>
              </a:rPr>
              <a:t>source </a:t>
            </a:r>
            <a:r>
              <a:rPr sz="1800" dirty="0">
                <a:latin typeface="Calibri"/>
                <a:cs typeface="Calibri"/>
              </a:rPr>
              <a:t>of </a:t>
            </a:r>
            <a:r>
              <a:rPr sz="1800" spc="-5" dirty="0">
                <a:latin typeface="Calibri"/>
                <a:cs typeface="Calibri"/>
              </a:rPr>
              <a:t>production </a:t>
            </a:r>
            <a:r>
              <a:rPr sz="1800" dirty="0">
                <a:latin typeface="Calibri"/>
                <a:cs typeface="Calibri"/>
              </a:rPr>
              <a:t>of </a:t>
            </a:r>
            <a:r>
              <a:rPr sz="1800" spc="-5" dirty="0">
                <a:latin typeface="Calibri"/>
                <a:cs typeface="Calibri"/>
              </a:rPr>
              <a:t>this compound is by </a:t>
            </a:r>
            <a:r>
              <a:rPr sz="1800" dirty="0">
                <a:latin typeface="Calibri"/>
                <a:cs typeface="Calibri"/>
              </a:rPr>
              <a:t> the </a:t>
            </a:r>
            <a:r>
              <a:rPr sz="1800" spc="-5" dirty="0">
                <a:latin typeface="Calibri"/>
                <a:cs typeface="Calibri"/>
              </a:rPr>
              <a:t>burning</a:t>
            </a:r>
            <a:r>
              <a:rPr sz="1800" spc="10" dirty="0">
                <a:latin typeface="Calibri"/>
                <a:cs typeface="Calibri"/>
              </a:rPr>
              <a:t> </a:t>
            </a:r>
            <a:r>
              <a:rPr sz="1800" dirty="0">
                <a:latin typeface="Calibri"/>
                <a:cs typeface="Calibri"/>
              </a:rPr>
              <a:t>of</a:t>
            </a:r>
            <a:r>
              <a:rPr sz="1800" spc="5" dirty="0">
                <a:latin typeface="Calibri"/>
                <a:cs typeface="Calibri"/>
              </a:rPr>
              <a:t> </a:t>
            </a:r>
            <a:r>
              <a:rPr sz="1800" spc="-10" dirty="0">
                <a:latin typeface="Calibri"/>
                <a:cs typeface="Calibri"/>
              </a:rPr>
              <a:t>fossil</a:t>
            </a:r>
            <a:r>
              <a:rPr sz="1800" dirty="0">
                <a:latin typeface="Calibri"/>
                <a:cs typeface="Calibri"/>
              </a:rPr>
              <a:t> </a:t>
            </a:r>
            <a:r>
              <a:rPr sz="1800" spc="-5" dirty="0">
                <a:latin typeface="Calibri"/>
                <a:cs typeface="Calibri"/>
              </a:rPr>
              <a:t>fuels.</a:t>
            </a:r>
            <a:endParaRPr sz="1800" baseline="23148" dirty="0">
              <a:latin typeface="Calibri"/>
              <a:cs typeface="Calibri"/>
            </a:endParaRPr>
          </a:p>
        </p:txBody>
      </p:sp>
      <p:sp>
        <p:nvSpPr>
          <p:cNvPr id="8" name="object 8"/>
          <p:cNvSpPr txBox="1"/>
          <p:nvPr/>
        </p:nvSpPr>
        <p:spPr>
          <a:xfrm>
            <a:off x="289218" y="4419304"/>
            <a:ext cx="5446395" cy="1397177"/>
          </a:xfrm>
          <a:prstGeom prst="rect">
            <a:avLst/>
          </a:prstGeom>
        </p:spPr>
        <p:txBody>
          <a:bodyPr vert="horz" wrap="square" lIns="0" tIns="12065" rIns="0" bIns="0" rtlCol="0">
            <a:spAutoFit/>
          </a:bodyPr>
          <a:lstStyle/>
          <a:p>
            <a:pPr marL="38100" marR="30480" algn="just">
              <a:lnSpc>
                <a:spcPct val="100299"/>
              </a:lnSpc>
              <a:spcBef>
                <a:spcPts val="95"/>
              </a:spcBef>
            </a:pPr>
            <a:r>
              <a:rPr spc="-10" dirty="0">
                <a:latin typeface="Calibri"/>
                <a:cs typeface="Calibri"/>
              </a:rPr>
              <a:t>By </a:t>
            </a:r>
            <a:r>
              <a:rPr dirty="0">
                <a:latin typeface="Calibri"/>
                <a:cs typeface="Calibri"/>
              </a:rPr>
              <a:t>2030, </a:t>
            </a:r>
            <a:r>
              <a:rPr spc="-5" dirty="0">
                <a:latin typeface="Calibri"/>
                <a:cs typeface="Calibri"/>
              </a:rPr>
              <a:t>under the </a:t>
            </a:r>
            <a:r>
              <a:rPr spc="-10" dirty="0">
                <a:latin typeface="Calibri"/>
                <a:cs typeface="Calibri"/>
              </a:rPr>
              <a:t>Paris agreement, </a:t>
            </a:r>
            <a:r>
              <a:rPr spc="-5" dirty="0">
                <a:latin typeface="Calibri"/>
                <a:cs typeface="Calibri"/>
              </a:rPr>
              <a:t>the </a:t>
            </a:r>
            <a:r>
              <a:rPr dirty="0">
                <a:latin typeface="Calibri"/>
                <a:cs typeface="Calibri"/>
              </a:rPr>
              <a:t>EU </a:t>
            </a:r>
            <a:r>
              <a:rPr spc="-10" dirty="0">
                <a:latin typeface="Calibri"/>
                <a:cs typeface="Calibri"/>
              </a:rPr>
              <a:t>commited to reduce </a:t>
            </a:r>
            <a:r>
              <a:rPr spc="-5" dirty="0">
                <a:latin typeface="Calibri"/>
                <a:cs typeface="Calibri"/>
              </a:rPr>
              <a:t> greenhouse emissions </a:t>
            </a:r>
            <a:r>
              <a:rPr spc="-10" dirty="0">
                <a:latin typeface="Calibri"/>
                <a:cs typeface="Calibri"/>
              </a:rPr>
              <a:t>by at least </a:t>
            </a:r>
            <a:r>
              <a:rPr dirty="0">
                <a:latin typeface="Calibri"/>
                <a:cs typeface="Calibri"/>
              </a:rPr>
              <a:t>40% </a:t>
            </a:r>
            <a:r>
              <a:rPr spc="-5" dirty="0">
                <a:latin typeface="Calibri"/>
                <a:cs typeface="Calibri"/>
              </a:rPr>
              <a:t>below </a:t>
            </a:r>
            <a:r>
              <a:rPr dirty="0">
                <a:latin typeface="Calibri"/>
                <a:cs typeface="Calibri"/>
              </a:rPr>
              <a:t>1990 </a:t>
            </a:r>
            <a:r>
              <a:rPr spc="-10" dirty="0">
                <a:latin typeface="Calibri"/>
                <a:cs typeface="Calibri"/>
              </a:rPr>
              <a:t>levels by </a:t>
            </a:r>
            <a:r>
              <a:rPr dirty="0">
                <a:latin typeface="Calibri"/>
                <a:cs typeface="Calibri"/>
              </a:rPr>
              <a:t>2030 </a:t>
            </a:r>
            <a:r>
              <a:rPr spc="5" dirty="0">
                <a:latin typeface="Calibri"/>
                <a:cs typeface="Calibri"/>
              </a:rPr>
              <a:t> </a:t>
            </a:r>
            <a:r>
              <a:rPr spc="-5" dirty="0">
                <a:latin typeface="Calibri"/>
                <a:cs typeface="Calibri"/>
              </a:rPr>
              <a:t>and be </a:t>
            </a:r>
            <a:r>
              <a:rPr spc="-10" dirty="0">
                <a:latin typeface="Calibri"/>
                <a:cs typeface="Calibri"/>
              </a:rPr>
              <a:t>climate neutral by </a:t>
            </a:r>
            <a:r>
              <a:rPr spc="-5" dirty="0">
                <a:latin typeface="Calibri"/>
                <a:cs typeface="Calibri"/>
              </a:rPr>
              <a:t>2050.</a:t>
            </a:r>
            <a:r>
              <a:rPr spc="-7" baseline="25252" dirty="0">
                <a:latin typeface="Calibri"/>
                <a:cs typeface="Calibri"/>
              </a:rPr>
              <a:t>4 </a:t>
            </a:r>
            <a:r>
              <a:rPr spc="-10" dirty="0">
                <a:latin typeface="Calibri"/>
                <a:cs typeface="Calibri"/>
              </a:rPr>
              <a:t>There </a:t>
            </a:r>
            <a:r>
              <a:rPr spc="-5" dirty="0">
                <a:latin typeface="Calibri"/>
                <a:cs typeface="Calibri"/>
              </a:rPr>
              <a:t>is </a:t>
            </a:r>
            <a:r>
              <a:rPr dirty="0">
                <a:latin typeface="Calibri"/>
                <a:cs typeface="Calibri"/>
              </a:rPr>
              <a:t>a </a:t>
            </a:r>
            <a:r>
              <a:rPr spc="-5" dirty="0">
                <a:latin typeface="Calibri"/>
                <a:cs typeface="Calibri"/>
              </a:rPr>
              <a:t>social </a:t>
            </a:r>
            <a:r>
              <a:rPr spc="-10" dirty="0">
                <a:latin typeface="Calibri"/>
                <a:cs typeface="Calibri"/>
              </a:rPr>
              <a:t>cost associated </a:t>
            </a:r>
            <a:r>
              <a:rPr spc="-5" dirty="0">
                <a:latin typeface="Calibri"/>
                <a:cs typeface="Calibri"/>
              </a:rPr>
              <a:t> </a:t>
            </a:r>
            <a:r>
              <a:rPr spc="-10" dirty="0">
                <a:latin typeface="Calibri"/>
                <a:cs typeface="Calibri"/>
              </a:rPr>
              <a:t>to </a:t>
            </a:r>
            <a:r>
              <a:rPr spc="-5" dirty="0">
                <a:solidFill>
                  <a:srgbClr val="333333"/>
                </a:solidFill>
                <a:latin typeface="Calibri"/>
                <a:cs typeface="Calibri"/>
              </a:rPr>
              <a:t>agriculture, </a:t>
            </a:r>
            <a:r>
              <a:rPr spc="-10" dirty="0">
                <a:solidFill>
                  <a:srgbClr val="333333"/>
                </a:solidFill>
                <a:latin typeface="Calibri"/>
                <a:cs typeface="Calibri"/>
              </a:rPr>
              <a:t>extreme </a:t>
            </a:r>
            <a:r>
              <a:rPr spc="-5" dirty="0">
                <a:solidFill>
                  <a:srgbClr val="333333"/>
                </a:solidFill>
                <a:latin typeface="Calibri"/>
                <a:cs typeface="Calibri"/>
              </a:rPr>
              <a:t>heat, energy </a:t>
            </a:r>
            <a:r>
              <a:rPr spc="-10" dirty="0">
                <a:solidFill>
                  <a:srgbClr val="333333"/>
                </a:solidFill>
                <a:latin typeface="Calibri"/>
                <a:cs typeface="Calibri"/>
              </a:rPr>
              <a:t>expenditures </a:t>
            </a:r>
            <a:r>
              <a:rPr spc="-5" dirty="0">
                <a:solidFill>
                  <a:srgbClr val="333333"/>
                </a:solidFill>
                <a:latin typeface="Calibri"/>
                <a:cs typeface="Calibri"/>
              </a:rPr>
              <a:t>and sea-level </a:t>
            </a:r>
            <a:r>
              <a:rPr dirty="0">
                <a:solidFill>
                  <a:srgbClr val="333333"/>
                </a:solidFill>
                <a:latin typeface="Calibri"/>
                <a:cs typeface="Calibri"/>
              </a:rPr>
              <a:t> </a:t>
            </a:r>
            <a:r>
              <a:rPr spc="-5" dirty="0">
                <a:solidFill>
                  <a:srgbClr val="333333"/>
                </a:solidFill>
                <a:latin typeface="Calibri"/>
                <a:cs typeface="Calibri"/>
              </a:rPr>
              <a:t>rise</a:t>
            </a:r>
            <a:r>
              <a:rPr lang="en-IN" spc="-5" dirty="0">
                <a:solidFill>
                  <a:srgbClr val="333333"/>
                </a:solidFill>
                <a:latin typeface="Calibri"/>
                <a:cs typeface="Calibri"/>
              </a:rPr>
              <a:t>.</a:t>
            </a:r>
            <a:endParaRPr dirty="0">
              <a:latin typeface="Calibri"/>
              <a:cs typeface="Calibri"/>
            </a:endParaRPr>
          </a:p>
        </p:txBody>
      </p:sp>
      <p:sp>
        <p:nvSpPr>
          <p:cNvPr id="10" name="object 10"/>
          <p:cNvSpPr txBox="1"/>
          <p:nvPr/>
        </p:nvSpPr>
        <p:spPr>
          <a:xfrm>
            <a:off x="378754" y="1283091"/>
            <a:ext cx="5267325" cy="1125855"/>
          </a:xfrm>
          <a:prstGeom prst="rect">
            <a:avLst/>
          </a:prstGeom>
        </p:spPr>
        <p:txBody>
          <a:bodyPr vert="horz" wrap="square" lIns="0" tIns="11430" rIns="0" bIns="0" rtlCol="0">
            <a:spAutoFit/>
          </a:bodyPr>
          <a:lstStyle/>
          <a:p>
            <a:pPr marL="88900" marR="43180" algn="just">
              <a:lnSpc>
                <a:spcPct val="100400"/>
              </a:lnSpc>
              <a:spcBef>
                <a:spcPts val="90"/>
              </a:spcBef>
            </a:pPr>
            <a:r>
              <a:rPr sz="1800" dirty="0">
                <a:latin typeface="Calibri"/>
                <a:cs typeface="Calibri"/>
              </a:rPr>
              <a:t>The</a:t>
            </a:r>
            <a:r>
              <a:rPr sz="1800" spc="5" dirty="0">
                <a:latin typeface="Calibri"/>
                <a:cs typeface="Calibri"/>
              </a:rPr>
              <a:t> </a:t>
            </a:r>
            <a:r>
              <a:rPr sz="1800" spc="-10" dirty="0">
                <a:latin typeface="Calibri"/>
                <a:cs typeface="Calibri"/>
              </a:rPr>
              <a:t>increment</a:t>
            </a:r>
            <a:r>
              <a:rPr sz="1800" spc="-5" dirty="0">
                <a:latin typeface="Calibri"/>
                <a:cs typeface="Calibri"/>
              </a:rPr>
              <a:t> </a:t>
            </a:r>
            <a:r>
              <a:rPr sz="1800" dirty="0">
                <a:latin typeface="Calibri"/>
                <a:cs typeface="Calibri"/>
              </a:rPr>
              <a:t>of</a:t>
            </a:r>
            <a:r>
              <a:rPr sz="1800" spc="5" dirty="0">
                <a:latin typeface="Calibri"/>
                <a:cs typeface="Calibri"/>
              </a:rPr>
              <a:t> </a:t>
            </a:r>
            <a:r>
              <a:rPr sz="1800" spc="-5" dirty="0">
                <a:latin typeface="Calibri"/>
                <a:cs typeface="Calibri"/>
              </a:rPr>
              <a:t>greenhouse</a:t>
            </a:r>
            <a:r>
              <a:rPr sz="1800" dirty="0">
                <a:latin typeface="Calibri"/>
                <a:cs typeface="Calibri"/>
              </a:rPr>
              <a:t> </a:t>
            </a:r>
            <a:r>
              <a:rPr sz="1800" spc="-10" dirty="0">
                <a:latin typeface="Calibri"/>
                <a:cs typeface="Calibri"/>
              </a:rPr>
              <a:t>gases</a:t>
            </a:r>
            <a:r>
              <a:rPr sz="1800" spc="-5" dirty="0">
                <a:latin typeface="Calibri"/>
                <a:cs typeface="Calibri"/>
              </a:rPr>
              <a:t> has</a:t>
            </a:r>
            <a:r>
              <a:rPr sz="1800" dirty="0">
                <a:latin typeface="Calibri"/>
                <a:cs typeface="Calibri"/>
              </a:rPr>
              <a:t> </a:t>
            </a:r>
            <a:r>
              <a:rPr sz="1800" spc="-5" dirty="0">
                <a:latin typeface="Calibri"/>
                <a:cs typeface="Calibri"/>
              </a:rPr>
              <a:t>led</a:t>
            </a:r>
            <a:r>
              <a:rPr sz="1800"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an </a:t>
            </a:r>
            <a:r>
              <a:rPr sz="1800" spc="5" dirty="0">
                <a:latin typeface="Calibri"/>
                <a:cs typeface="Calibri"/>
              </a:rPr>
              <a:t> </a:t>
            </a:r>
            <a:r>
              <a:rPr sz="1800" spc="-10" dirty="0">
                <a:latin typeface="Calibri"/>
                <a:cs typeface="Calibri"/>
              </a:rPr>
              <a:t>increment </a:t>
            </a:r>
            <a:r>
              <a:rPr sz="1800" spc="-5" dirty="0">
                <a:latin typeface="Calibri"/>
                <a:cs typeface="Calibri"/>
              </a:rPr>
              <a:t>in </a:t>
            </a:r>
            <a:r>
              <a:rPr sz="1800" dirty="0">
                <a:latin typeface="Calibri"/>
                <a:cs typeface="Calibri"/>
              </a:rPr>
              <a:t>the </a:t>
            </a:r>
            <a:r>
              <a:rPr sz="1800" spc="-10" dirty="0">
                <a:latin typeface="Calibri"/>
                <a:cs typeface="Calibri"/>
              </a:rPr>
              <a:t>Earth </a:t>
            </a:r>
            <a:r>
              <a:rPr sz="1800" spc="-5" dirty="0">
                <a:latin typeface="Calibri"/>
                <a:cs typeface="Calibri"/>
              </a:rPr>
              <a:t>mean </a:t>
            </a:r>
            <a:r>
              <a:rPr sz="1800" spc="-10" dirty="0">
                <a:latin typeface="Calibri"/>
                <a:cs typeface="Calibri"/>
              </a:rPr>
              <a:t>temperature, </a:t>
            </a:r>
            <a:r>
              <a:rPr sz="1800" spc="-5" dirty="0">
                <a:latin typeface="Calibri"/>
                <a:cs typeface="Calibri"/>
              </a:rPr>
              <a:t>which can </a:t>
            </a:r>
            <a:r>
              <a:rPr sz="1800" dirty="0">
                <a:latin typeface="Calibri"/>
                <a:cs typeface="Calibri"/>
              </a:rPr>
              <a:t> be</a:t>
            </a:r>
            <a:r>
              <a:rPr sz="1800" spc="5" dirty="0">
                <a:latin typeface="Calibri"/>
                <a:cs typeface="Calibri"/>
              </a:rPr>
              <a:t> </a:t>
            </a:r>
            <a:r>
              <a:rPr sz="1800" spc="-5" dirty="0">
                <a:latin typeface="Calibri"/>
                <a:cs typeface="Calibri"/>
              </a:rPr>
              <a:t>harmful</a:t>
            </a:r>
            <a:r>
              <a:rPr sz="1800" dirty="0">
                <a:latin typeface="Calibri"/>
                <a:cs typeface="Calibri"/>
              </a:rPr>
              <a:t> </a:t>
            </a:r>
            <a:r>
              <a:rPr sz="1800" spc="-15" dirty="0">
                <a:latin typeface="Calibri"/>
                <a:cs typeface="Calibri"/>
              </a:rPr>
              <a:t>for</a:t>
            </a:r>
            <a:r>
              <a:rPr sz="1800" spc="-10" dirty="0">
                <a:latin typeface="Calibri"/>
                <a:cs typeface="Calibri"/>
              </a:rPr>
              <a:t> </a:t>
            </a:r>
            <a:r>
              <a:rPr sz="1800" spc="-20" dirty="0">
                <a:latin typeface="Calibri"/>
                <a:cs typeface="Calibri"/>
              </a:rPr>
              <a:t>biodiversity,</a:t>
            </a:r>
            <a:r>
              <a:rPr sz="1800" spc="-15" dirty="0">
                <a:latin typeface="Calibri"/>
                <a:cs typeface="Calibri"/>
              </a:rPr>
              <a:t> </a:t>
            </a:r>
            <a:r>
              <a:rPr sz="1800" spc="-5" dirty="0">
                <a:latin typeface="Calibri"/>
                <a:cs typeface="Calibri"/>
              </a:rPr>
              <a:t>increase</a:t>
            </a:r>
            <a:r>
              <a:rPr sz="1800" spc="400" dirty="0">
                <a:latin typeface="Calibri"/>
                <a:cs typeface="Calibri"/>
              </a:rPr>
              <a:t> </a:t>
            </a:r>
            <a:r>
              <a:rPr sz="1800" dirty="0">
                <a:latin typeface="Calibri"/>
                <a:cs typeface="Calibri"/>
              </a:rPr>
              <a:t>of</a:t>
            </a:r>
            <a:r>
              <a:rPr sz="1800" spc="409" dirty="0">
                <a:latin typeface="Calibri"/>
                <a:cs typeface="Calibri"/>
              </a:rPr>
              <a:t> </a:t>
            </a:r>
            <a:r>
              <a:rPr sz="1800" spc="-10" dirty="0">
                <a:latin typeface="Calibri"/>
                <a:cs typeface="Calibri"/>
              </a:rPr>
              <a:t>fires, </a:t>
            </a:r>
            <a:r>
              <a:rPr sz="1800" spc="-5" dirty="0">
                <a:latin typeface="Calibri"/>
                <a:cs typeface="Calibri"/>
              </a:rPr>
              <a:t> decreasing</a:t>
            </a:r>
            <a:r>
              <a:rPr sz="1800" spc="5" dirty="0">
                <a:latin typeface="Calibri"/>
                <a:cs typeface="Calibri"/>
              </a:rPr>
              <a:t> </a:t>
            </a:r>
            <a:r>
              <a:rPr sz="1800" spc="-10" dirty="0">
                <a:latin typeface="Calibri"/>
                <a:cs typeface="Calibri"/>
              </a:rPr>
              <a:t>crop</a:t>
            </a:r>
            <a:r>
              <a:rPr sz="1800" spc="10" dirty="0">
                <a:latin typeface="Calibri"/>
                <a:cs typeface="Calibri"/>
              </a:rPr>
              <a:t> </a:t>
            </a:r>
            <a:r>
              <a:rPr sz="1800" spc="-5" dirty="0">
                <a:latin typeface="Calibri"/>
                <a:cs typeface="Calibri"/>
              </a:rPr>
              <a:t>yields </a:t>
            </a:r>
            <a:r>
              <a:rPr sz="1800" dirty="0">
                <a:latin typeface="Calibri"/>
                <a:cs typeface="Calibri"/>
              </a:rPr>
              <a:t>and</a:t>
            </a:r>
            <a:r>
              <a:rPr sz="1800" spc="5" dirty="0">
                <a:latin typeface="Calibri"/>
                <a:cs typeface="Calibri"/>
              </a:rPr>
              <a:t> </a:t>
            </a:r>
            <a:r>
              <a:rPr sz="1800" spc="-15" dirty="0">
                <a:latin typeface="Calibri"/>
                <a:cs typeface="Calibri"/>
              </a:rPr>
              <a:t>people’s</a:t>
            </a:r>
            <a:r>
              <a:rPr sz="1800" spc="-5" dirty="0">
                <a:latin typeface="Calibri"/>
                <a:cs typeface="Calibri"/>
              </a:rPr>
              <a:t> health.</a:t>
            </a:r>
            <a:endParaRPr sz="1800" baseline="23148" dirty="0">
              <a:latin typeface="Calibri"/>
              <a:cs typeface="Calibri"/>
            </a:endParaRPr>
          </a:p>
        </p:txBody>
      </p:sp>
      <p:sp>
        <p:nvSpPr>
          <p:cNvPr id="11" name="object 11"/>
          <p:cNvSpPr txBox="1"/>
          <p:nvPr/>
        </p:nvSpPr>
        <p:spPr>
          <a:xfrm>
            <a:off x="5907529" y="2440984"/>
            <a:ext cx="5339080" cy="1391285"/>
          </a:xfrm>
          <a:prstGeom prst="rect">
            <a:avLst/>
          </a:prstGeom>
        </p:spPr>
        <p:txBody>
          <a:bodyPr vert="horz" wrap="square" lIns="0" tIns="13970" rIns="0" bIns="0" rtlCol="0">
            <a:spAutoFit/>
          </a:bodyPr>
          <a:lstStyle/>
          <a:p>
            <a:pPr marL="38100" marR="30480" algn="just">
              <a:lnSpc>
                <a:spcPct val="99400"/>
              </a:lnSpc>
              <a:spcBef>
                <a:spcPts val="110"/>
              </a:spcBef>
            </a:pPr>
            <a:r>
              <a:rPr sz="1800" spc="-5" dirty="0">
                <a:latin typeface="Calibri"/>
                <a:cs typeface="Calibri"/>
              </a:rPr>
              <a:t>In</a:t>
            </a:r>
            <a:r>
              <a:rPr sz="1800" dirty="0">
                <a:latin typeface="Calibri"/>
                <a:cs typeface="Calibri"/>
              </a:rPr>
              <a:t> 2017,</a:t>
            </a:r>
            <a:r>
              <a:rPr sz="1800" spc="5" dirty="0">
                <a:latin typeface="Calibri"/>
                <a:cs typeface="Calibri"/>
              </a:rPr>
              <a:t> </a:t>
            </a:r>
            <a:r>
              <a:rPr sz="1800" spc="-10" dirty="0">
                <a:latin typeface="Calibri"/>
                <a:cs typeface="Calibri"/>
              </a:rPr>
              <a:t>transportation</a:t>
            </a:r>
            <a:r>
              <a:rPr sz="1800" spc="-5" dirty="0">
                <a:latin typeface="Calibri"/>
                <a:cs typeface="Calibri"/>
              </a:rPr>
              <a:t> </a:t>
            </a:r>
            <a:r>
              <a:rPr sz="1800" spc="-10" dirty="0">
                <a:latin typeface="Calibri"/>
                <a:cs typeface="Calibri"/>
              </a:rPr>
              <a:t>was</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second</a:t>
            </a:r>
            <a:r>
              <a:rPr sz="1800" dirty="0">
                <a:latin typeface="Calibri"/>
                <a:cs typeface="Calibri"/>
              </a:rPr>
              <a:t> </a:t>
            </a:r>
            <a:r>
              <a:rPr sz="1800" spc="-10" dirty="0">
                <a:latin typeface="Calibri"/>
                <a:cs typeface="Calibri"/>
              </a:rPr>
              <a:t>source</a:t>
            </a:r>
            <a:r>
              <a:rPr sz="1800" spc="-5" dirty="0">
                <a:latin typeface="Calibri"/>
                <a:cs typeface="Calibri"/>
              </a:rPr>
              <a:t> </a:t>
            </a:r>
            <a:r>
              <a:rPr sz="1800" dirty="0">
                <a:latin typeface="Calibri"/>
                <a:cs typeface="Calibri"/>
              </a:rPr>
              <a:t>of </a:t>
            </a:r>
            <a:r>
              <a:rPr sz="1800" spc="-395" dirty="0">
                <a:latin typeface="Calibri"/>
                <a:cs typeface="Calibri"/>
              </a:rPr>
              <a:t> </a:t>
            </a:r>
            <a:r>
              <a:rPr sz="1800" spc="-10" dirty="0">
                <a:latin typeface="Calibri"/>
                <a:cs typeface="Calibri"/>
              </a:rPr>
              <a:t>contamination</a:t>
            </a:r>
            <a:r>
              <a:rPr sz="1800" spc="-5" dirty="0">
                <a:latin typeface="Calibri"/>
                <a:cs typeface="Calibri"/>
              </a:rPr>
              <a:t> </a:t>
            </a:r>
            <a:r>
              <a:rPr sz="1800" dirty="0">
                <a:latin typeface="Calibri"/>
                <a:cs typeface="Calibri"/>
              </a:rPr>
              <a:t>of</a:t>
            </a:r>
            <a:r>
              <a:rPr sz="1800" spc="5" dirty="0">
                <a:latin typeface="Calibri"/>
                <a:cs typeface="Calibri"/>
              </a:rPr>
              <a:t> </a:t>
            </a:r>
            <a:r>
              <a:rPr sz="1800" spc="-10" dirty="0">
                <a:latin typeface="Calibri"/>
                <a:cs typeface="Calibri"/>
              </a:rPr>
              <a:t>CO2</a:t>
            </a:r>
            <a:r>
              <a:rPr sz="1800" spc="-5"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atmosphere</a:t>
            </a:r>
            <a:r>
              <a:rPr sz="1800" spc="-5" dirty="0">
                <a:latin typeface="Calibri"/>
                <a:cs typeface="Calibri"/>
              </a:rPr>
              <a:t> with</a:t>
            </a:r>
            <a:r>
              <a:rPr sz="1800" dirty="0">
                <a:latin typeface="Calibri"/>
                <a:cs typeface="Calibri"/>
              </a:rPr>
              <a:t> 15%, </a:t>
            </a:r>
            <a:r>
              <a:rPr sz="1800" spc="5" dirty="0">
                <a:latin typeface="Calibri"/>
                <a:cs typeface="Calibri"/>
              </a:rPr>
              <a:t> </a:t>
            </a:r>
            <a:r>
              <a:rPr sz="1800" spc="-5" dirty="0">
                <a:latin typeface="Calibri"/>
                <a:cs typeface="Calibri"/>
              </a:rPr>
              <a:t>behind</a:t>
            </a:r>
            <a:r>
              <a:rPr sz="1800" dirty="0">
                <a:latin typeface="Calibri"/>
                <a:cs typeface="Calibri"/>
              </a:rPr>
              <a:t> </a:t>
            </a:r>
            <a:r>
              <a:rPr sz="1800" spc="-5" dirty="0">
                <a:latin typeface="Calibri"/>
                <a:cs typeface="Calibri"/>
              </a:rPr>
              <a:t>heating</a:t>
            </a:r>
            <a:r>
              <a:rPr sz="1800" dirty="0">
                <a:latin typeface="Calibri"/>
                <a:cs typeface="Calibri"/>
              </a:rPr>
              <a:t> and</a:t>
            </a:r>
            <a:r>
              <a:rPr sz="1800" spc="5" dirty="0">
                <a:latin typeface="Calibri"/>
                <a:cs typeface="Calibri"/>
              </a:rPr>
              <a:t> </a:t>
            </a:r>
            <a:r>
              <a:rPr sz="1800" spc="-5" dirty="0">
                <a:latin typeface="Calibri"/>
                <a:cs typeface="Calibri"/>
              </a:rPr>
              <a:t>electricity</a:t>
            </a:r>
            <a:r>
              <a:rPr sz="1800" dirty="0">
                <a:latin typeface="Calibri"/>
                <a:cs typeface="Calibri"/>
              </a:rPr>
              <a:t> </a:t>
            </a:r>
            <a:r>
              <a:rPr sz="1800" spc="-5" dirty="0">
                <a:latin typeface="Calibri"/>
                <a:cs typeface="Calibri"/>
              </a:rPr>
              <a:t>production</a:t>
            </a:r>
            <a:r>
              <a:rPr sz="1800" dirty="0">
                <a:latin typeface="Calibri"/>
                <a:cs typeface="Calibri"/>
              </a:rPr>
              <a:t> </a:t>
            </a:r>
            <a:r>
              <a:rPr sz="1800" spc="-5" dirty="0">
                <a:latin typeface="Calibri"/>
                <a:cs typeface="Calibri"/>
              </a:rPr>
              <a:t>with</a:t>
            </a:r>
            <a:r>
              <a:rPr sz="1800" dirty="0">
                <a:latin typeface="Calibri"/>
                <a:cs typeface="Calibri"/>
              </a:rPr>
              <a:t> 31% </a:t>
            </a:r>
            <a:r>
              <a:rPr sz="1800" spc="5" dirty="0">
                <a:latin typeface="Calibri"/>
                <a:cs typeface="Calibri"/>
              </a:rPr>
              <a:t> </a:t>
            </a:r>
            <a:r>
              <a:rPr sz="1800" spc="-5" dirty="0">
                <a:latin typeface="Calibri"/>
                <a:cs typeface="Calibri"/>
              </a:rPr>
              <a:t>according</a:t>
            </a:r>
            <a:r>
              <a:rPr sz="1800" dirty="0">
                <a:latin typeface="Calibri"/>
                <a:cs typeface="Calibri"/>
              </a:rPr>
              <a:t> </a:t>
            </a:r>
            <a:r>
              <a:rPr sz="1800" spc="-15" dirty="0">
                <a:latin typeface="Calibri"/>
                <a:cs typeface="Calibri"/>
              </a:rPr>
              <a:t>to</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Center</a:t>
            </a:r>
            <a:r>
              <a:rPr sz="1800" spc="-5" dirty="0">
                <a:latin typeface="Calibri"/>
                <a:cs typeface="Calibri"/>
              </a:rPr>
              <a:t> </a:t>
            </a:r>
            <a:r>
              <a:rPr sz="1800" spc="-15" dirty="0">
                <a:latin typeface="Calibri"/>
                <a:cs typeface="Calibri"/>
              </a:rPr>
              <a:t>for</a:t>
            </a:r>
            <a:r>
              <a:rPr sz="1800" spc="-10" dirty="0">
                <a:latin typeface="Calibri"/>
                <a:cs typeface="Calibri"/>
              </a:rPr>
              <a:t> Climate</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Energy </a:t>
            </a:r>
            <a:r>
              <a:rPr sz="1800" dirty="0">
                <a:latin typeface="Calibri"/>
                <a:cs typeface="Calibri"/>
              </a:rPr>
              <a:t> </a:t>
            </a:r>
            <a:r>
              <a:rPr sz="1800" spc="-5" dirty="0">
                <a:latin typeface="Calibri"/>
                <a:cs typeface="Calibri"/>
              </a:rPr>
              <a:t>Solutions.</a:t>
            </a:r>
            <a:endParaRPr sz="1800" baseline="23148" dirty="0">
              <a:latin typeface="Calibri"/>
              <a:cs typeface="Calibri"/>
            </a:endParaRPr>
          </a:p>
        </p:txBody>
      </p:sp>
      <p:pic>
        <p:nvPicPr>
          <p:cNvPr id="12" name="object 12"/>
          <p:cNvPicPr/>
          <p:nvPr/>
        </p:nvPicPr>
        <p:blipFill>
          <a:blip r:embed="rId2" cstate="print"/>
          <a:stretch>
            <a:fillRect/>
          </a:stretch>
        </p:blipFill>
        <p:spPr>
          <a:xfrm>
            <a:off x="8460086" y="1178075"/>
            <a:ext cx="1393483" cy="1085791"/>
          </a:xfrm>
          <a:prstGeom prst="rect">
            <a:avLst/>
          </a:prstGeom>
        </p:spPr>
      </p:pic>
      <p:pic>
        <p:nvPicPr>
          <p:cNvPr id="13" name="object 13"/>
          <p:cNvPicPr/>
          <p:nvPr/>
        </p:nvPicPr>
        <p:blipFill>
          <a:blip r:embed="rId3" cstate="print"/>
          <a:stretch>
            <a:fillRect/>
          </a:stretch>
        </p:blipFill>
        <p:spPr>
          <a:xfrm>
            <a:off x="8011148" y="4422521"/>
            <a:ext cx="897875" cy="911479"/>
          </a:xfrm>
          <a:prstGeom prst="rect">
            <a:avLst/>
          </a:prstGeom>
        </p:spPr>
      </p:pic>
      <p:sp>
        <p:nvSpPr>
          <p:cNvPr id="14" name="object 14"/>
          <p:cNvSpPr/>
          <p:nvPr/>
        </p:nvSpPr>
        <p:spPr>
          <a:xfrm>
            <a:off x="5486400" y="855761"/>
            <a:ext cx="475099" cy="409432"/>
          </a:xfrm>
          <a:custGeom>
            <a:avLst/>
            <a:gdLst/>
            <a:ahLst/>
            <a:cxnLst/>
            <a:rect l="l" t="t" r="r" b="b"/>
            <a:pathLst>
              <a:path w="647064" h="518794">
                <a:moveTo>
                  <a:pt x="35662" y="441308"/>
                </a:moveTo>
                <a:lnTo>
                  <a:pt x="0" y="518678"/>
                </a:lnTo>
                <a:lnTo>
                  <a:pt x="83294" y="500786"/>
                </a:lnTo>
                <a:lnTo>
                  <a:pt x="67820" y="481464"/>
                </a:lnTo>
                <a:lnTo>
                  <a:pt x="51549" y="481464"/>
                </a:lnTo>
                <a:lnTo>
                  <a:pt x="47580" y="476507"/>
                </a:lnTo>
                <a:lnTo>
                  <a:pt x="57493" y="468569"/>
                </a:lnTo>
                <a:lnTo>
                  <a:pt x="35662" y="441308"/>
                </a:lnTo>
                <a:close/>
              </a:path>
              <a:path w="647064" h="518794">
                <a:moveTo>
                  <a:pt x="57493" y="468569"/>
                </a:moveTo>
                <a:lnTo>
                  <a:pt x="47580" y="476507"/>
                </a:lnTo>
                <a:lnTo>
                  <a:pt x="51549" y="481464"/>
                </a:lnTo>
                <a:lnTo>
                  <a:pt x="61463" y="473525"/>
                </a:lnTo>
                <a:lnTo>
                  <a:pt x="57493" y="468569"/>
                </a:lnTo>
                <a:close/>
              </a:path>
              <a:path w="647064" h="518794">
                <a:moveTo>
                  <a:pt x="61463" y="473525"/>
                </a:moveTo>
                <a:lnTo>
                  <a:pt x="51549" y="481464"/>
                </a:lnTo>
                <a:lnTo>
                  <a:pt x="67820" y="481464"/>
                </a:lnTo>
                <a:lnTo>
                  <a:pt x="61463" y="473525"/>
                </a:lnTo>
                <a:close/>
              </a:path>
              <a:path w="647064" h="518794">
                <a:moveTo>
                  <a:pt x="642607" y="0"/>
                </a:moveTo>
                <a:lnTo>
                  <a:pt x="57493" y="468569"/>
                </a:lnTo>
                <a:lnTo>
                  <a:pt x="61463" y="473525"/>
                </a:lnTo>
                <a:lnTo>
                  <a:pt x="646576" y="4956"/>
                </a:lnTo>
                <a:lnTo>
                  <a:pt x="642607" y="0"/>
                </a:lnTo>
                <a:close/>
              </a:path>
            </a:pathLst>
          </a:custGeom>
          <a:solidFill>
            <a:srgbClr val="A5A5A5"/>
          </a:solidFill>
          <a:ln>
            <a:solidFill>
              <a:schemeClr val="bg1">
                <a:lumMod val="65000"/>
              </a:schemeClr>
            </a:solidFill>
          </a:ln>
        </p:spPr>
        <p:txBody>
          <a:bodyPr wrap="square" lIns="0" tIns="0" rIns="0" bIns="0" rtlCol="0"/>
          <a:lstStyle/>
          <a:p>
            <a:endParaRPr dirty="0"/>
          </a:p>
        </p:txBody>
      </p:sp>
      <p:sp>
        <p:nvSpPr>
          <p:cNvPr id="15" name="object 15"/>
          <p:cNvSpPr/>
          <p:nvPr/>
        </p:nvSpPr>
        <p:spPr>
          <a:xfrm>
            <a:off x="5079434" y="2278030"/>
            <a:ext cx="518795" cy="434340"/>
          </a:xfrm>
          <a:custGeom>
            <a:avLst/>
            <a:gdLst/>
            <a:ahLst/>
            <a:cxnLst/>
            <a:rect l="l" t="t" r="r" b="b"/>
            <a:pathLst>
              <a:path w="518795" h="434339">
                <a:moveTo>
                  <a:pt x="457855" y="387303"/>
                </a:moveTo>
                <a:lnTo>
                  <a:pt x="435466" y="414108"/>
                </a:lnTo>
                <a:lnTo>
                  <a:pt x="518373" y="433716"/>
                </a:lnTo>
                <a:lnTo>
                  <a:pt x="501682" y="395444"/>
                </a:lnTo>
                <a:lnTo>
                  <a:pt x="467602" y="395444"/>
                </a:lnTo>
                <a:lnTo>
                  <a:pt x="457855" y="387303"/>
                </a:lnTo>
                <a:close/>
              </a:path>
              <a:path w="518795" h="434339">
                <a:moveTo>
                  <a:pt x="461926" y="382430"/>
                </a:moveTo>
                <a:lnTo>
                  <a:pt x="457855" y="387303"/>
                </a:lnTo>
                <a:lnTo>
                  <a:pt x="467602" y="395444"/>
                </a:lnTo>
                <a:lnTo>
                  <a:pt x="471672" y="390571"/>
                </a:lnTo>
                <a:lnTo>
                  <a:pt x="461926" y="382430"/>
                </a:lnTo>
                <a:close/>
              </a:path>
              <a:path w="518795" h="434339">
                <a:moveTo>
                  <a:pt x="484315" y="355625"/>
                </a:moveTo>
                <a:lnTo>
                  <a:pt x="461926" y="382430"/>
                </a:lnTo>
                <a:lnTo>
                  <a:pt x="471672" y="390571"/>
                </a:lnTo>
                <a:lnTo>
                  <a:pt x="467602" y="395444"/>
                </a:lnTo>
                <a:lnTo>
                  <a:pt x="501682" y="395444"/>
                </a:lnTo>
                <a:lnTo>
                  <a:pt x="484315" y="355625"/>
                </a:lnTo>
                <a:close/>
              </a:path>
              <a:path w="518795" h="434339">
                <a:moveTo>
                  <a:pt x="4071" y="0"/>
                </a:moveTo>
                <a:lnTo>
                  <a:pt x="0" y="4874"/>
                </a:lnTo>
                <a:lnTo>
                  <a:pt x="457855" y="387303"/>
                </a:lnTo>
                <a:lnTo>
                  <a:pt x="461926" y="382430"/>
                </a:lnTo>
                <a:lnTo>
                  <a:pt x="4071" y="0"/>
                </a:lnTo>
                <a:close/>
              </a:path>
            </a:pathLst>
          </a:custGeom>
          <a:solidFill>
            <a:srgbClr val="A5A5A5"/>
          </a:solidFill>
          <a:ln>
            <a:solidFill>
              <a:schemeClr val="bg1">
                <a:lumMod val="65000"/>
              </a:schemeClr>
            </a:solidFill>
          </a:ln>
        </p:spPr>
        <p:txBody>
          <a:bodyPr wrap="square" lIns="0" tIns="0" rIns="0" bIns="0" rtlCol="0"/>
          <a:lstStyle/>
          <a:p>
            <a:endParaRPr/>
          </a:p>
        </p:txBody>
      </p:sp>
      <p:sp>
        <p:nvSpPr>
          <p:cNvPr id="16" name="object 16"/>
          <p:cNvSpPr/>
          <p:nvPr/>
        </p:nvSpPr>
        <p:spPr>
          <a:xfrm>
            <a:off x="5249205" y="3897269"/>
            <a:ext cx="568697" cy="430889"/>
          </a:xfrm>
          <a:custGeom>
            <a:avLst/>
            <a:gdLst/>
            <a:ahLst/>
            <a:cxnLst/>
            <a:rect l="l" t="t" r="r" b="b"/>
            <a:pathLst>
              <a:path w="647064" h="518795">
                <a:moveTo>
                  <a:pt x="35662" y="441307"/>
                </a:moveTo>
                <a:lnTo>
                  <a:pt x="0" y="518678"/>
                </a:lnTo>
                <a:lnTo>
                  <a:pt x="83294" y="500786"/>
                </a:lnTo>
                <a:lnTo>
                  <a:pt x="67820" y="481463"/>
                </a:lnTo>
                <a:lnTo>
                  <a:pt x="51549" y="481463"/>
                </a:lnTo>
                <a:lnTo>
                  <a:pt x="47580" y="476506"/>
                </a:lnTo>
                <a:lnTo>
                  <a:pt x="57493" y="468568"/>
                </a:lnTo>
                <a:lnTo>
                  <a:pt x="35662" y="441307"/>
                </a:lnTo>
                <a:close/>
              </a:path>
              <a:path w="647064" h="518795">
                <a:moveTo>
                  <a:pt x="57493" y="468568"/>
                </a:moveTo>
                <a:lnTo>
                  <a:pt x="47580" y="476506"/>
                </a:lnTo>
                <a:lnTo>
                  <a:pt x="51549" y="481463"/>
                </a:lnTo>
                <a:lnTo>
                  <a:pt x="61462" y="473524"/>
                </a:lnTo>
                <a:lnTo>
                  <a:pt x="57493" y="468568"/>
                </a:lnTo>
                <a:close/>
              </a:path>
              <a:path w="647064" h="518795">
                <a:moveTo>
                  <a:pt x="61462" y="473524"/>
                </a:moveTo>
                <a:lnTo>
                  <a:pt x="51549" y="481463"/>
                </a:lnTo>
                <a:lnTo>
                  <a:pt x="67820" y="481463"/>
                </a:lnTo>
                <a:lnTo>
                  <a:pt x="61462" y="473524"/>
                </a:lnTo>
                <a:close/>
              </a:path>
              <a:path w="647064" h="518795">
                <a:moveTo>
                  <a:pt x="642607" y="0"/>
                </a:moveTo>
                <a:lnTo>
                  <a:pt x="57493" y="468568"/>
                </a:lnTo>
                <a:lnTo>
                  <a:pt x="61462" y="473524"/>
                </a:lnTo>
                <a:lnTo>
                  <a:pt x="646576" y="4956"/>
                </a:lnTo>
                <a:lnTo>
                  <a:pt x="642607" y="0"/>
                </a:lnTo>
                <a:close/>
              </a:path>
            </a:pathLst>
          </a:custGeom>
          <a:solidFill>
            <a:srgbClr val="A5A5A5"/>
          </a:solidFill>
          <a:ln>
            <a:solidFill>
              <a:schemeClr val="bg1">
                <a:lumMod val="65000"/>
              </a:schemeClr>
            </a:solidFill>
          </a:ln>
        </p:spPr>
        <p:txBody>
          <a:bodyPr wrap="square" lIns="0" tIns="0" rIns="0" bIns="0" rtlCol="0"/>
          <a:lstStyle/>
          <a:p>
            <a:endParaRPr dirty="0"/>
          </a:p>
        </p:txBody>
      </p:sp>
      <p:sp>
        <p:nvSpPr>
          <p:cNvPr id="17" name="object 17"/>
          <p:cNvSpPr txBox="1"/>
          <p:nvPr/>
        </p:nvSpPr>
        <p:spPr>
          <a:xfrm>
            <a:off x="7087311" y="3773538"/>
            <a:ext cx="3481070" cy="565150"/>
          </a:xfrm>
          <a:prstGeom prst="rect">
            <a:avLst/>
          </a:prstGeom>
        </p:spPr>
        <p:txBody>
          <a:bodyPr vert="horz" wrap="square" lIns="0" tIns="28575" rIns="0" bIns="0" rtlCol="0">
            <a:spAutoFit/>
          </a:bodyPr>
          <a:lstStyle/>
          <a:p>
            <a:pPr marL="394970" marR="30480" indent="-357505">
              <a:lnSpc>
                <a:spcPts val="2090"/>
              </a:lnSpc>
              <a:spcBef>
                <a:spcPts val="225"/>
              </a:spcBef>
            </a:pPr>
            <a:r>
              <a:rPr sz="1800" b="1" spc="-5" dirty="0">
                <a:solidFill>
                  <a:srgbClr val="70AD47"/>
                </a:solidFill>
                <a:latin typeface="Calibri"/>
                <a:cs typeface="Calibri"/>
              </a:rPr>
              <a:t>One </a:t>
            </a:r>
            <a:r>
              <a:rPr sz="1800" b="1" spc="-20" dirty="0">
                <a:solidFill>
                  <a:srgbClr val="70AD47"/>
                </a:solidFill>
                <a:latin typeface="Calibri"/>
                <a:cs typeface="Calibri"/>
              </a:rPr>
              <a:t>way </a:t>
            </a:r>
            <a:r>
              <a:rPr sz="1800" b="1" spc="-10" dirty="0">
                <a:solidFill>
                  <a:srgbClr val="70AD47"/>
                </a:solidFill>
                <a:latin typeface="Calibri"/>
                <a:cs typeface="Calibri"/>
              </a:rPr>
              <a:t>to reach </a:t>
            </a:r>
            <a:r>
              <a:rPr sz="1800" b="1" spc="-5" dirty="0">
                <a:solidFill>
                  <a:srgbClr val="70AD47"/>
                </a:solidFill>
                <a:latin typeface="Calibri"/>
                <a:cs typeface="Calibri"/>
              </a:rPr>
              <a:t>this is </a:t>
            </a:r>
            <a:r>
              <a:rPr sz="1800" b="1" spc="-10" dirty="0">
                <a:solidFill>
                  <a:srgbClr val="70AD47"/>
                </a:solidFill>
                <a:latin typeface="Calibri"/>
                <a:cs typeface="Calibri"/>
              </a:rPr>
              <a:t>by reducing </a:t>
            </a:r>
            <a:r>
              <a:rPr sz="1800" b="1" spc="-395" dirty="0">
                <a:solidFill>
                  <a:srgbClr val="70AD47"/>
                </a:solidFill>
                <a:latin typeface="Calibri"/>
                <a:cs typeface="Calibri"/>
              </a:rPr>
              <a:t> </a:t>
            </a:r>
            <a:r>
              <a:rPr sz="1800" b="1" spc="-10" dirty="0">
                <a:solidFill>
                  <a:srgbClr val="70AD47"/>
                </a:solidFill>
                <a:latin typeface="Calibri"/>
                <a:cs typeface="Calibri"/>
              </a:rPr>
              <a:t>passenger </a:t>
            </a:r>
            <a:r>
              <a:rPr sz="1800" b="1" spc="-15" dirty="0">
                <a:solidFill>
                  <a:srgbClr val="70AD47"/>
                </a:solidFill>
                <a:latin typeface="Calibri"/>
                <a:cs typeface="Calibri"/>
              </a:rPr>
              <a:t>cars</a:t>
            </a:r>
            <a:r>
              <a:rPr sz="1800" b="1" spc="-5" dirty="0">
                <a:solidFill>
                  <a:srgbClr val="70AD47"/>
                </a:solidFill>
                <a:latin typeface="Calibri"/>
                <a:cs typeface="Calibri"/>
              </a:rPr>
              <a:t> </a:t>
            </a:r>
            <a:r>
              <a:rPr sz="1800" b="1" spc="-10" dirty="0">
                <a:solidFill>
                  <a:srgbClr val="70AD47"/>
                </a:solidFill>
                <a:latin typeface="Calibri"/>
                <a:cs typeface="Calibri"/>
              </a:rPr>
              <a:t>CO</a:t>
            </a:r>
            <a:r>
              <a:rPr sz="1800" b="1" spc="-15" baseline="-13888" dirty="0">
                <a:solidFill>
                  <a:srgbClr val="70AD47"/>
                </a:solidFill>
                <a:latin typeface="Calibri"/>
                <a:cs typeface="Calibri"/>
              </a:rPr>
              <a:t>2</a:t>
            </a:r>
            <a:r>
              <a:rPr sz="1800" b="1" spc="7" baseline="-13888" dirty="0">
                <a:solidFill>
                  <a:srgbClr val="70AD47"/>
                </a:solidFill>
                <a:latin typeface="Calibri"/>
                <a:cs typeface="Calibri"/>
              </a:rPr>
              <a:t> </a:t>
            </a:r>
            <a:r>
              <a:rPr sz="1800" b="1" spc="-10" dirty="0">
                <a:solidFill>
                  <a:srgbClr val="70AD47"/>
                </a:solidFill>
                <a:latin typeface="Calibri"/>
                <a:cs typeface="Calibri"/>
              </a:rPr>
              <a:t>emssions</a:t>
            </a:r>
            <a:endParaRPr sz="1800" dirty="0">
              <a:latin typeface="Calibri"/>
              <a:cs typeface="Calibri"/>
            </a:endParaRPr>
          </a:p>
        </p:txBody>
      </p:sp>
      <p:sp>
        <p:nvSpPr>
          <p:cNvPr id="18" name="object 18"/>
          <p:cNvSpPr/>
          <p:nvPr/>
        </p:nvSpPr>
        <p:spPr>
          <a:xfrm>
            <a:off x="5998421" y="4845107"/>
            <a:ext cx="1523365" cy="76200"/>
          </a:xfrm>
          <a:custGeom>
            <a:avLst/>
            <a:gdLst/>
            <a:ahLst/>
            <a:cxnLst/>
            <a:rect l="l" t="t" r="r" b="b"/>
            <a:pathLst>
              <a:path w="1523365" h="76200">
                <a:moveTo>
                  <a:pt x="1446908" y="0"/>
                </a:moveTo>
                <a:lnTo>
                  <a:pt x="1446908" y="76200"/>
                </a:lnTo>
                <a:lnTo>
                  <a:pt x="1516757" y="41275"/>
                </a:lnTo>
                <a:lnTo>
                  <a:pt x="1459607" y="41275"/>
                </a:lnTo>
                <a:lnTo>
                  <a:pt x="1459607" y="34925"/>
                </a:lnTo>
                <a:lnTo>
                  <a:pt x="1516757" y="34925"/>
                </a:lnTo>
                <a:lnTo>
                  <a:pt x="1446908" y="0"/>
                </a:lnTo>
                <a:close/>
              </a:path>
              <a:path w="1523365" h="76200">
                <a:moveTo>
                  <a:pt x="1446908" y="34925"/>
                </a:moveTo>
                <a:lnTo>
                  <a:pt x="0" y="34925"/>
                </a:lnTo>
                <a:lnTo>
                  <a:pt x="0" y="41275"/>
                </a:lnTo>
                <a:lnTo>
                  <a:pt x="1446908" y="41275"/>
                </a:lnTo>
                <a:lnTo>
                  <a:pt x="1446908" y="34925"/>
                </a:lnTo>
                <a:close/>
              </a:path>
              <a:path w="1523365" h="76200">
                <a:moveTo>
                  <a:pt x="1516757" y="34925"/>
                </a:moveTo>
                <a:lnTo>
                  <a:pt x="1459607" y="34925"/>
                </a:lnTo>
                <a:lnTo>
                  <a:pt x="1459607" y="41275"/>
                </a:lnTo>
                <a:lnTo>
                  <a:pt x="1516757" y="41275"/>
                </a:lnTo>
                <a:lnTo>
                  <a:pt x="1523107" y="38100"/>
                </a:lnTo>
                <a:lnTo>
                  <a:pt x="1516757" y="34925"/>
                </a:lnTo>
                <a:close/>
              </a:path>
            </a:pathLst>
          </a:custGeom>
          <a:solidFill>
            <a:srgbClr val="00B050"/>
          </a:solidFill>
          <a:ln>
            <a:solidFill>
              <a:schemeClr val="accent3">
                <a:lumMod val="50000"/>
              </a:schemeClr>
            </a:solidFill>
          </a:ln>
        </p:spPr>
        <p:txBody>
          <a:bodyPr wrap="square" lIns="0" tIns="0" rIns="0" bIns="0" rtlCol="0"/>
          <a:lstStyle/>
          <a:p>
            <a:endParaRPr/>
          </a:p>
        </p:txBody>
      </p:sp>
      <p:sp>
        <p:nvSpPr>
          <p:cNvPr id="19" name="object 19"/>
          <p:cNvSpPr txBox="1"/>
          <p:nvPr/>
        </p:nvSpPr>
        <p:spPr>
          <a:xfrm>
            <a:off x="684274" y="3020897"/>
            <a:ext cx="1367790" cy="400685"/>
          </a:xfrm>
          <a:prstGeom prst="rect">
            <a:avLst/>
          </a:prstGeom>
        </p:spPr>
        <p:txBody>
          <a:bodyPr vert="horz" wrap="square" lIns="0" tIns="3175" rIns="0" bIns="0" rtlCol="0">
            <a:spAutoFit/>
          </a:bodyPr>
          <a:lstStyle/>
          <a:p>
            <a:pPr marL="29845" marR="5080" indent="-17780">
              <a:lnSpc>
                <a:spcPct val="105000"/>
              </a:lnSpc>
              <a:spcBef>
                <a:spcPts val="25"/>
              </a:spcBef>
            </a:pPr>
            <a:r>
              <a:rPr sz="1200" spc="-5" dirty="0">
                <a:solidFill>
                  <a:srgbClr val="C55A11"/>
                </a:solidFill>
                <a:latin typeface="Calibri"/>
                <a:cs typeface="Calibri"/>
              </a:rPr>
              <a:t>Increase</a:t>
            </a:r>
            <a:r>
              <a:rPr sz="1200" spc="-15" dirty="0">
                <a:solidFill>
                  <a:srgbClr val="C55A11"/>
                </a:solidFill>
                <a:latin typeface="Calibri"/>
                <a:cs typeface="Calibri"/>
              </a:rPr>
              <a:t> </a:t>
            </a:r>
            <a:r>
              <a:rPr sz="1200" dirty="0">
                <a:solidFill>
                  <a:srgbClr val="C55A11"/>
                </a:solidFill>
                <a:latin typeface="Calibri"/>
                <a:cs typeface="Calibri"/>
              </a:rPr>
              <a:t>of</a:t>
            </a:r>
            <a:r>
              <a:rPr sz="1200" spc="-20" dirty="0">
                <a:solidFill>
                  <a:srgbClr val="C55A11"/>
                </a:solidFill>
                <a:latin typeface="Calibri"/>
                <a:cs typeface="Calibri"/>
              </a:rPr>
              <a:t> </a:t>
            </a:r>
            <a:r>
              <a:rPr sz="1200" dirty="0">
                <a:solidFill>
                  <a:srgbClr val="C55A11"/>
                </a:solidFill>
                <a:latin typeface="Calibri"/>
                <a:cs typeface="Calibri"/>
              </a:rPr>
              <a:t>2°C</a:t>
            </a:r>
            <a:r>
              <a:rPr sz="1200" spc="-20" dirty="0">
                <a:solidFill>
                  <a:srgbClr val="C55A11"/>
                </a:solidFill>
                <a:latin typeface="Calibri"/>
                <a:cs typeface="Calibri"/>
              </a:rPr>
              <a:t> </a:t>
            </a:r>
            <a:r>
              <a:rPr sz="1200" spc="-5" dirty="0">
                <a:solidFill>
                  <a:srgbClr val="C55A11"/>
                </a:solidFill>
                <a:latin typeface="Calibri"/>
                <a:cs typeface="Calibri"/>
              </a:rPr>
              <a:t>in</a:t>
            </a:r>
            <a:r>
              <a:rPr sz="1200" spc="-20" dirty="0">
                <a:solidFill>
                  <a:srgbClr val="C55A11"/>
                </a:solidFill>
                <a:latin typeface="Calibri"/>
                <a:cs typeface="Calibri"/>
              </a:rPr>
              <a:t> </a:t>
            </a:r>
            <a:r>
              <a:rPr sz="1200" dirty="0">
                <a:solidFill>
                  <a:srgbClr val="C55A11"/>
                </a:solidFill>
                <a:latin typeface="Calibri"/>
                <a:cs typeface="Calibri"/>
              </a:rPr>
              <a:t>less </a:t>
            </a:r>
            <a:r>
              <a:rPr sz="1200" spc="-254" dirty="0">
                <a:solidFill>
                  <a:srgbClr val="C55A11"/>
                </a:solidFill>
                <a:latin typeface="Calibri"/>
                <a:cs typeface="Calibri"/>
              </a:rPr>
              <a:t> </a:t>
            </a:r>
            <a:r>
              <a:rPr sz="1200" spc="-5" dirty="0">
                <a:solidFill>
                  <a:srgbClr val="C55A11"/>
                </a:solidFill>
                <a:latin typeface="Calibri"/>
                <a:cs typeface="Calibri"/>
              </a:rPr>
              <a:t>than</a:t>
            </a:r>
            <a:r>
              <a:rPr sz="1200" spc="-35" dirty="0">
                <a:solidFill>
                  <a:srgbClr val="C55A11"/>
                </a:solidFill>
                <a:latin typeface="Calibri"/>
                <a:cs typeface="Calibri"/>
              </a:rPr>
              <a:t> </a:t>
            </a:r>
            <a:r>
              <a:rPr sz="1200" spc="-10" dirty="0">
                <a:solidFill>
                  <a:srgbClr val="C55A11"/>
                </a:solidFill>
                <a:latin typeface="Calibri"/>
                <a:cs typeface="Calibri"/>
              </a:rPr>
              <a:t>three</a:t>
            </a:r>
            <a:r>
              <a:rPr sz="1200" spc="-25" dirty="0">
                <a:solidFill>
                  <a:srgbClr val="C55A11"/>
                </a:solidFill>
                <a:latin typeface="Calibri"/>
                <a:cs typeface="Calibri"/>
              </a:rPr>
              <a:t> </a:t>
            </a:r>
            <a:r>
              <a:rPr sz="1200" spc="-5" dirty="0">
                <a:solidFill>
                  <a:srgbClr val="C55A11"/>
                </a:solidFill>
                <a:latin typeface="Calibri"/>
                <a:cs typeface="Calibri"/>
              </a:rPr>
              <a:t>centuries!</a:t>
            </a:r>
            <a:endParaRPr sz="1200" dirty="0">
              <a:latin typeface="Calibri"/>
              <a:cs typeface="Calibri"/>
            </a:endParaRPr>
          </a:p>
        </p:txBody>
      </p:sp>
      <p:pic>
        <p:nvPicPr>
          <p:cNvPr id="20" name="object 20"/>
          <p:cNvPicPr/>
          <p:nvPr/>
        </p:nvPicPr>
        <p:blipFill>
          <a:blip r:embed="rId4" cstate="print"/>
          <a:stretch>
            <a:fillRect/>
          </a:stretch>
        </p:blipFill>
        <p:spPr>
          <a:xfrm>
            <a:off x="2511391" y="2449247"/>
            <a:ext cx="1468405" cy="1549245"/>
          </a:xfrm>
          <a:prstGeom prst="rect">
            <a:avLst/>
          </a:prstGeom>
        </p:spPr>
      </p:pic>
      <p:grpSp>
        <p:nvGrpSpPr>
          <p:cNvPr id="21" name="object 2">
            <a:extLst>
              <a:ext uri="{FF2B5EF4-FFF2-40B4-BE49-F238E27FC236}">
                <a16:creationId xmlns:a16="http://schemas.microsoft.com/office/drawing/2014/main" id="{311E142C-DBE5-4BAE-B180-0755A3B2F366}"/>
              </a:ext>
            </a:extLst>
          </p:cNvPr>
          <p:cNvGrpSpPr/>
          <p:nvPr/>
        </p:nvGrpSpPr>
        <p:grpSpPr>
          <a:xfrm>
            <a:off x="458503" y="6384925"/>
            <a:ext cx="423545" cy="396875"/>
            <a:chOff x="458503" y="6279438"/>
            <a:chExt cx="423545" cy="396875"/>
          </a:xfrm>
        </p:grpSpPr>
        <p:sp>
          <p:nvSpPr>
            <p:cNvPr id="22" name="object 3">
              <a:extLst>
                <a:ext uri="{FF2B5EF4-FFF2-40B4-BE49-F238E27FC236}">
                  <a16:creationId xmlns:a16="http://schemas.microsoft.com/office/drawing/2014/main" id="{EF3F7A55-BF9D-47C2-9749-52838F1C8E26}"/>
                </a:ext>
              </a:extLst>
            </p:cNvPr>
            <p:cNvSpPr/>
            <p:nvPr/>
          </p:nvSpPr>
          <p:spPr>
            <a:xfrm>
              <a:off x="458503"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23" name="object 4">
              <a:extLst>
                <a:ext uri="{FF2B5EF4-FFF2-40B4-BE49-F238E27FC236}">
                  <a16:creationId xmlns:a16="http://schemas.microsoft.com/office/drawing/2014/main" id="{FF0F1D1C-75AD-49CF-82F2-A3DF84F76583}"/>
                </a:ext>
              </a:extLst>
            </p:cNvPr>
            <p:cNvPicPr/>
            <p:nvPr/>
          </p:nvPicPr>
          <p:blipFill>
            <a:blip r:embed="rId5" cstate="print"/>
            <a:stretch>
              <a:fillRect/>
            </a:stretch>
          </p:blipFill>
          <p:spPr>
            <a:xfrm>
              <a:off x="560831" y="6348983"/>
              <a:ext cx="246887" cy="231648"/>
            </a:xfrm>
            <a:prstGeom prst="rect">
              <a:avLst/>
            </a:prstGeom>
          </p:spPr>
        </p:pic>
        <p:sp>
          <p:nvSpPr>
            <p:cNvPr id="24" name="object 5">
              <a:extLst>
                <a:ext uri="{FF2B5EF4-FFF2-40B4-BE49-F238E27FC236}">
                  <a16:creationId xmlns:a16="http://schemas.microsoft.com/office/drawing/2014/main" id="{EF918EB6-FF62-486D-8F63-D27FC82C6516}"/>
                </a:ext>
              </a:extLst>
            </p:cNvPr>
            <p:cNvSpPr/>
            <p:nvPr/>
          </p:nvSpPr>
          <p:spPr>
            <a:xfrm>
              <a:off x="562810" y="6350324"/>
              <a:ext cx="243204" cy="227965"/>
            </a:xfrm>
            <a:custGeom>
              <a:avLst/>
              <a:gdLst/>
              <a:ahLst/>
              <a:cxnLst/>
              <a:rect l="l" t="t" r="r" b="b"/>
              <a:pathLst>
                <a:path w="243204"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25" name="object 6">
            <a:extLst>
              <a:ext uri="{FF2B5EF4-FFF2-40B4-BE49-F238E27FC236}">
                <a16:creationId xmlns:a16="http://schemas.microsoft.com/office/drawing/2014/main" id="{E52019AB-4B85-4D96-83C9-EB16773E2947}"/>
              </a:ext>
            </a:extLst>
          </p:cNvPr>
          <p:cNvSpPr txBox="1"/>
          <p:nvPr/>
        </p:nvSpPr>
        <p:spPr>
          <a:xfrm>
            <a:off x="988193" y="6505976"/>
            <a:ext cx="603885" cy="177800"/>
          </a:xfrm>
          <a:prstGeom prst="rect">
            <a:avLst/>
          </a:prstGeom>
        </p:spPr>
        <p:txBody>
          <a:bodyPr vert="horz" wrap="square" lIns="0" tIns="12700" rIns="0" bIns="0" rtlCol="0">
            <a:spAutoFit/>
          </a:bodyPr>
          <a:lstStyle/>
          <a:p>
            <a:pPr marL="12700">
              <a:lnSpc>
                <a:spcPct val="100000"/>
              </a:lnSpc>
              <a:spcBef>
                <a:spcPts val="100"/>
              </a:spcBef>
            </a:pPr>
            <a:r>
              <a:rPr lang="en-IN" sz="1000" spc="-5" dirty="0">
                <a:latin typeface="Calibri"/>
                <a:cs typeface="Calibri"/>
              </a:rPr>
              <a:t>PAINPOINT</a:t>
            </a:r>
            <a:endParaRPr lang="en-IN" sz="1000" dirty="0">
              <a:latin typeface="Calibri"/>
              <a:cs typeface="Calibri"/>
            </a:endParaRPr>
          </a:p>
        </p:txBody>
      </p:sp>
      <p:sp>
        <p:nvSpPr>
          <p:cNvPr id="4" name="Rectangle 3">
            <a:extLst>
              <a:ext uri="{FF2B5EF4-FFF2-40B4-BE49-F238E27FC236}">
                <a16:creationId xmlns:a16="http://schemas.microsoft.com/office/drawing/2014/main" id="{4E68C9B9-96AB-4466-8FF5-BE7C30437A83}"/>
              </a:ext>
            </a:extLst>
          </p:cNvPr>
          <p:cNvSpPr/>
          <p:nvPr/>
        </p:nvSpPr>
        <p:spPr>
          <a:xfrm>
            <a:off x="5981138" y="5884139"/>
            <a:ext cx="6357450" cy="621837"/>
          </a:xfrm>
          <a:prstGeom prst="rect">
            <a:avLst/>
          </a:prstGeom>
          <a:noFill/>
          <a:ln>
            <a:noFill/>
          </a:ln>
        </p:spPr>
        <p:txBody>
          <a:bodyPr wrap="square">
            <a:spAutoFit/>
          </a:bodyPr>
          <a:lstStyle/>
          <a:p>
            <a:pPr marL="38100" marR="152400">
              <a:spcBef>
                <a:spcPts val="365"/>
              </a:spcBef>
            </a:pPr>
            <a:r>
              <a:rPr lang="en-IN" sz="1000" u="sng" spc="-5" dirty="0">
                <a:solidFill>
                  <a:schemeClr val="accent2"/>
                </a:solidFill>
                <a:uFill>
                  <a:solidFill>
                    <a:srgbClr val="0563C1"/>
                  </a:solidFill>
                </a:uFill>
                <a:cs typeface="Calibri"/>
              </a:rPr>
              <a:t>1.https://ec.europa.eu/eurostat/statistics-explained/index.php?title=Glossary:Carbon_dioxide_emissions </a:t>
            </a:r>
            <a:r>
              <a:rPr lang="en-IN" sz="1000" u="sng" dirty="0">
                <a:solidFill>
                  <a:schemeClr val="accent2"/>
                </a:solidFill>
                <a:cs typeface="Calibri"/>
              </a:rPr>
              <a:t> 2.</a:t>
            </a:r>
            <a:r>
              <a:rPr lang="en-IN" sz="1000" u="sng" spc="-5" dirty="0">
                <a:solidFill>
                  <a:schemeClr val="accent2"/>
                </a:solidFill>
                <a:uFill>
                  <a:solidFill>
                    <a:srgbClr val="0563C1"/>
                  </a:solidFill>
                </a:uFill>
                <a:cs typeface="Calibri"/>
              </a:rPr>
              <a:t>https://</a:t>
            </a:r>
            <a:r>
              <a:rPr lang="en-IN" sz="1000" u="sng" spc="-5" dirty="0">
                <a:solidFill>
                  <a:schemeClr val="accent2"/>
                </a:solidFill>
                <a:uFill>
                  <a:solidFill>
                    <a:srgbClr val="0563C1"/>
                  </a:solidFill>
                </a:uFill>
                <a:cs typeface="Calibri"/>
                <a:hlinkClick r:id="rId6">
                  <a:extLst>
                    <a:ext uri="{A12FA001-AC4F-418D-AE19-62706E023703}">
                      <ahyp:hlinkClr xmlns:ahyp="http://schemas.microsoft.com/office/drawing/2018/hyperlinkcolor" val="tx"/>
                    </a:ext>
                  </a:extLst>
                </a:hlinkClick>
              </a:rPr>
              <a:t>www.europarl.europa.eu/news/en/headlines/society/20180703STO07129/</a:t>
            </a:r>
            <a:endParaRPr lang="en-IN" sz="1000" u="sng" spc="-5" dirty="0">
              <a:solidFill>
                <a:schemeClr val="accent2"/>
              </a:solidFill>
              <a:uFill>
                <a:solidFill>
                  <a:srgbClr val="0563C1"/>
                </a:solidFill>
              </a:uFill>
              <a:cs typeface="Calibri"/>
            </a:endParaRPr>
          </a:p>
          <a:p>
            <a:pPr marL="38100" marR="152400">
              <a:spcBef>
                <a:spcPts val="365"/>
              </a:spcBef>
            </a:pPr>
            <a:r>
              <a:rPr lang="en-IN" sz="1000" u="sng" spc="-5" dirty="0">
                <a:solidFill>
                  <a:schemeClr val="accent2"/>
                </a:solidFill>
                <a:uFill>
                  <a:solidFill>
                    <a:srgbClr val="0563C1"/>
                  </a:solidFill>
                </a:uFill>
                <a:cs typeface="Calibri"/>
              </a:rPr>
              <a:t>3. </a:t>
            </a:r>
            <a:r>
              <a:rPr lang="en-IN" sz="1000" u="sng" spc="-5" dirty="0">
                <a:solidFill>
                  <a:schemeClr val="accent2"/>
                </a:solidFill>
                <a:uFill>
                  <a:solidFill>
                    <a:srgbClr val="0563C1"/>
                  </a:solidFill>
                </a:uFill>
                <a:cs typeface="Calibri"/>
                <a:hlinkClick r:id="rId7">
                  <a:extLst>
                    <a:ext uri="{A12FA001-AC4F-418D-AE19-62706E023703}">
                      <ahyp:hlinkClr xmlns:ahyp="http://schemas.microsoft.com/office/drawing/2018/hyperlinkcolor" val="tx"/>
                    </a:ext>
                  </a:extLst>
                </a:hlinkClick>
              </a:rPr>
              <a:t>https://www.c2es.org/content/international-emissions/</a:t>
            </a:r>
            <a:endParaRPr lang="en-IN" sz="1000" u="sng" spc="-5" dirty="0">
              <a:solidFill>
                <a:schemeClr val="accent2"/>
              </a:solidFill>
              <a:uFill>
                <a:solidFill>
                  <a:srgbClr val="0563C1"/>
                </a:solidFill>
              </a:uFill>
              <a:cs typeface="Calibri"/>
            </a:endParaRPr>
          </a:p>
        </p:txBody>
      </p:sp>
      <p:sp>
        <p:nvSpPr>
          <p:cNvPr id="5" name="Slide Number Placeholder 4">
            <a:extLst>
              <a:ext uri="{FF2B5EF4-FFF2-40B4-BE49-F238E27FC236}">
                <a16:creationId xmlns:a16="http://schemas.microsoft.com/office/drawing/2014/main" id="{8D072EE9-B9AC-4321-8A03-0E4A6B7D513C}"/>
              </a:ext>
            </a:extLst>
          </p:cNvPr>
          <p:cNvSpPr>
            <a:spLocks noGrp="1"/>
          </p:cNvSpPr>
          <p:nvPr>
            <p:ph type="sldNum" sz="quarter" idx="7"/>
          </p:nvPr>
        </p:nvSpPr>
        <p:spPr/>
        <p:txBody>
          <a:bodyPr/>
          <a:lstStyle/>
          <a:p>
            <a:pPr marL="38100">
              <a:lnSpc>
                <a:spcPct val="100000"/>
              </a:lnSpc>
              <a:spcBef>
                <a:spcPts val="40"/>
              </a:spcBef>
            </a:pPr>
            <a:fld id="{81D60167-4931-47E6-BA6A-407CBD079E47}"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8503" y="6279438"/>
            <a:ext cx="423545" cy="396875"/>
            <a:chOff x="458503" y="6279438"/>
            <a:chExt cx="423545" cy="396875"/>
          </a:xfrm>
        </p:grpSpPr>
        <p:sp>
          <p:nvSpPr>
            <p:cNvPr id="3" name="object 3"/>
            <p:cNvSpPr/>
            <p:nvPr/>
          </p:nvSpPr>
          <p:spPr>
            <a:xfrm>
              <a:off x="458503"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4" name="object 4"/>
            <p:cNvPicPr/>
            <p:nvPr/>
          </p:nvPicPr>
          <p:blipFill>
            <a:blip r:embed="rId2" cstate="print"/>
            <a:stretch>
              <a:fillRect/>
            </a:stretch>
          </p:blipFill>
          <p:spPr>
            <a:xfrm>
              <a:off x="560831" y="6348983"/>
              <a:ext cx="246887" cy="231648"/>
            </a:xfrm>
            <a:prstGeom prst="rect">
              <a:avLst/>
            </a:prstGeom>
          </p:spPr>
        </p:pic>
        <p:sp>
          <p:nvSpPr>
            <p:cNvPr id="5" name="object 5"/>
            <p:cNvSpPr/>
            <p:nvPr/>
          </p:nvSpPr>
          <p:spPr>
            <a:xfrm>
              <a:off x="562810" y="6350324"/>
              <a:ext cx="243204" cy="227965"/>
            </a:xfrm>
            <a:custGeom>
              <a:avLst/>
              <a:gdLst/>
              <a:ahLst/>
              <a:cxnLst/>
              <a:rect l="l" t="t" r="r" b="b"/>
              <a:pathLst>
                <a:path w="243204"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6" name="object 6"/>
          <p:cNvSpPr txBox="1"/>
          <p:nvPr/>
        </p:nvSpPr>
        <p:spPr>
          <a:xfrm>
            <a:off x="1021448" y="6361684"/>
            <a:ext cx="603885" cy="177800"/>
          </a:xfrm>
          <a:prstGeom prst="rect">
            <a:avLst/>
          </a:prstGeom>
        </p:spPr>
        <p:txBody>
          <a:bodyPr vert="horz" wrap="square" lIns="0" tIns="12700" rIns="0" bIns="0" rtlCol="0">
            <a:spAutoFit/>
          </a:bodyPr>
          <a:lstStyle/>
          <a:p>
            <a:pPr marL="12700">
              <a:lnSpc>
                <a:spcPct val="100000"/>
              </a:lnSpc>
              <a:spcBef>
                <a:spcPts val="100"/>
              </a:spcBef>
            </a:pPr>
            <a:r>
              <a:rPr lang="en-IN" sz="1000" spc="-5" dirty="0">
                <a:latin typeface="Calibri"/>
                <a:cs typeface="Calibri"/>
              </a:rPr>
              <a:t>PAINPOINT</a:t>
            </a:r>
            <a:endParaRPr lang="en-IN" sz="1000" dirty="0">
              <a:latin typeface="Calibri"/>
              <a:cs typeface="Calibri"/>
            </a:endParaRPr>
          </a:p>
        </p:txBody>
      </p:sp>
      <p:sp>
        <p:nvSpPr>
          <p:cNvPr id="7" name="object 7"/>
          <p:cNvSpPr txBox="1"/>
          <p:nvPr/>
        </p:nvSpPr>
        <p:spPr>
          <a:xfrm>
            <a:off x="11170602" y="6421628"/>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4</a:t>
            </a:r>
            <a:endParaRPr sz="1200">
              <a:latin typeface="Calibri"/>
              <a:cs typeface="Calibri"/>
            </a:endParaRPr>
          </a:p>
        </p:txBody>
      </p:sp>
      <p:grpSp>
        <p:nvGrpSpPr>
          <p:cNvPr id="8" name="object 8"/>
          <p:cNvGrpSpPr/>
          <p:nvPr/>
        </p:nvGrpSpPr>
        <p:grpSpPr>
          <a:xfrm>
            <a:off x="835376" y="1307592"/>
            <a:ext cx="10698510" cy="4531613"/>
            <a:chOff x="835376" y="1307592"/>
            <a:chExt cx="10698510" cy="4531613"/>
          </a:xfrm>
        </p:grpSpPr>
        <p:sp>
          <p:nvSpPr>
            <p:cNvPr id="9" name="object 9"/>
            <p:cNvSpPr/>
            <p:nvPr/>
          </p:nvSpPr>
          <p:spPr>
            <a:xfrm>
              <a:off x="835376" y="1810512"/>
              <a:ext cx="387350" cy="3523615"/>
            </a:xfrm>
            <a:custGeom>
              <a:avLst/>
              <a:gdLst/>
              <a:ahLst/>
              <a:cxnLst/>
              <a:rect l="l" t="t" r="r" b="b"/>
              <a:pathLst>
                <a:path w="387350" h="3523615">
                  <a:moveTo>
                    <a:pt x="0" y="3523488"/>
                  </a:moveTo>
                  <a:lnTo>
                    <a:pt x="88167" y="3523488"/>
                  </a:lnTo>
                </a:path>
                <a:path w="387350" h="3523615">
                  <a:moveTo>
                    <a:pt x="207039" y="3523488"/>
                  </a:moveTo>
                  <a:lnTo>
                    <a:pt x="386871" y="3523488"/>
                  </a:lnTo>
                </a:path>
                <a:path w="387350" h="3523615">
                  <a:moveTo>
                    <a:pt x="0" y="3020568"/>
                  </a:moveTo>
                  <a:lnTo>
                    <a:pt x="88167" y="3020568"/>
                  </a:lnTo>
                </a:path>
                <a:path w="387350" h="3523615">
                  <a:moveTo>
                    <a:pt x="207039" y="3020568"/>
                  </a:moveTo>
                  <a:lnTo>
                    <a:pt x="386871" y="3020568"/>
                  </a:lnTo>
                </a:path>
                <a:path w="387350" h="3523615">
                  <a:moveTo>
                    <a:pt x="0" y="2517648"/>
                  </a:moveTo>
                  <a:lnTo>
                    <a:pt x="88167" y="2517648"/>
                  </a:lnTo>
                </a:path>
                <a:path w="387350" h="3523615">
                  <a:moveTo>
                    <a:pt x="207039" y="2517648"/>
                  </a:moveTo>
                  <a:lnTo>
                    <a:pt x="386871" y="2517648"/>
                  </a:lnTo>
                </a:path>
                <a:path w="387350" h="3523615">
                  <a:moveTo>
                    <a:pt x="0" y="2014728"/>
                  </a:moveTo>
                  <a:lnTo>
                    <a:pt x="88167" y="2014728"/>
                  </a:lnTo>
                </a:path>
                <a:path w="387350" h="3523615">
                  <a:moveTo>
                    <a:pt x="207039" y="2014728"/>
                  </a:moveTo>
                  <a:lnTo>
                    <a:pt x="386871" y="2014728"/>
                  </a:lnTo>
                </a:path>
                <a:path w="387350" h="3523615">
                  <a:moveTo>
                    <a:pt x="0" y="1508760"/>
                  </a:moveTo>
                  <a:lnTo>
                    <a:pt x="88167" y="1508760"/>
                  </a:lnTo>
                </a:path>
                <a:path w="387350" h="3523615">
                  <a:moveTo>
                    <a:pt x="207039" y="1508760"/>
                  </a:moveTo>
                  <a:lnTo>
                    <a:pt x="386871" y="1508760"/>
                  </a:lnTo>
                </a:path>
                <a:path w="387350" h="3523615">
                  <a:moveTo>
                    <a:pt x="0" y="1005840"/>
                  </a:moveTo>
                  <a:lnTo>
                    <a:pt x="88167" y="1005840"/>
                  </a:lnTo>
                </a:path>
                <a:path w="387350" h="3523615">
                  <a:moveTo>
                    <a:pt x="207039" y="1005840"/>
                  </a:moveTo>
                  <a:lnTo>
                    <a:pt x="386871" y="1005840"/>
                  </a:lnTo>
                </a:path>
                <a:path w="387350" h="3523615">
                  <a:moveTo>
                    <a:pt x="0" y="502920"/>
                  </a:moveTo>
                  <a:lnTo>
                    <a:pt x="88167" y="502920"/>
                  </a:lnTo>
                </a:path>
                <a:path w="387350" h="3523615">
                  <a:moveTo>
                    <a:pt x="207039" y="502920"/>
                  </a:moveTo>
                  <a:lnTo>
                    <a:pt x="386871" y="502920"/>
                  </a:lnTo>
                </a:path>
                <a:path w="387350" h="3523615">
                  <a:moveTo>
                    <a:pt x="0" y="0"/>
                  </a:moveTo>
                  <a:lnTo>
                    <a:pt x="88167" y="0"/>
                  </a:lnTo>
                </a:path>
                <a:path w="387350" h="3523615">
                  <a:moveTo>
                    <a:pt x="207039" y="0"/>
                  </a:moveTo>
                  <a:lnTo>
                    <a:pt x="386871" y="0"/>
                  </a:lnTo>
                </a:path>
              </a:pathLst>
            </a:custGeom>
            <a:ln w="9525">
              <a:solidFill>
                <a:srgbClr val="D9D9D9"/>
              </a:solidFill>
            </a:ln>
          </p:spPr>
          <p:txBody>
            <a:bodyPr wrap="square" lIns="0" tIns="0" rIns="0" bIns="0" rtlCol="0"/>
            <a:lstStyle/>
            <a:p>
              <a:endParaRPr/>
            </a:p>
          </p:txBody>
        </p:sp>
        <p:sp>
          <p:nvSpPr>
            <p:cNvPr id="10" name="object 10"/>
            <p:cNvSpPr/>
            <p:nvPr/>
          </p:nvSpPr>
          <p:spPr>
            <a:xfrm>
              <a:off x="923544" y="1508759"/>
              <a:ext cx="119380" cy="4330065"/>
            </a:xfrm>
            <a:custGeom>
              <a:avLst/>
              <a:gdLst/>
              <a:ahLst/>
              <a:cxnLst/>
              <a:rect l="l" t="t" r="r" b="b"/>
              <a:pathLst>
                <a:path w="119380" h="4330065">
                  <a:moveTo>
                    <a:pt x="118872" y="0"/>
                  </a:moveTo>
                  <a:lnTo>
                    <a:pt x="0" y="0"/>
                  </a:lnTo>
                  <a:lnTo>
                    <a:pt x="0" y="4329871"/>
                  </a:lnTo>
                  <a:lnTo>
                    <a:pt x="118872" y="4329871"/>
                  </a:lnTo>
                  <a:lnTo>
                    <a:pt x="118872" y="0"/>
                  </a:lnTo>
                  <a:close/>
                </a:path>
              </a:pathLst>
            </a:custGeom>
            <a:solidFill>
              <a:srgbClr val="4472C4"/>
            </a:solidFill>
          </p:spPr>
          <p:txBody>
            <a:bodyPr wrap="square" lIns="0" tIns="0" rIns="0" bIns="0" rtlCol="0"/>
            <a:lstStyle/>
            <a:p>
              <a:endParaRPr/>
            </a:p>
          </p:txBody>
        </p:sp>
        <p:sp>
          <p:nvSpPr>
            <p:cNvPr id="11" name="object 11"/>
            <p:cNvSpPr/>
            <p:nvPr/>
          </p:nvSpPr>
          <p:spPr>
            <a:xfrm>
              <a:off x="1341120" y="1810512"/>
              <a:ext cx="177165" cy="3523615"/>
            </a:xfrm>
            <a:custGeom>
              <a:avLst/>
              <a:gdLst/>
              <a:ahLst/>
              <a:cxnLst/>
              <a:rect l="l" t="t" r="r" b="b"/>
              <a:pathLst>
                <a:path w="177165" h="3523615">
                  <a:moveTo>
                    <a:pt x="0" y="3523488"/>
                  </a:moveTo>
                  <a:lnTo>
                    <a:pt x="176784" y="3523488"/>
                  </a:lnTo>
                </a:path>
                <a:path w="177165" h="3523615">
                  <a:moveTo>
                    <a:pt x="0" y="3020568"/>
                  </a:moveTo>
                  <a:lnTo>
                    <a:pt x="176784" y="3020568"/>
                  </a:lnTo>
                </a:path>
                <a:path w="177165" h="3523615">
                  <a:moveTo>
                    <a:pt x="0" y="2517648"/>
                  </a:moveTo>
                  <a:lnTo>
                    <a:pt x="176784" y="2517648"/>
                  </a:lnTo>
                </a:path>
                <a:path w="177165" h="3523615">
                  <a:moveTo>
                    <a:pt x="0" y="2014728"/>
                  </a:moveTo>
                  <a:lnTo>
                    <a:pt x="176784" y="2014728"/>
                  </a:lnTo>
                </a:path>
                <a:path w="177165" h="3523615">
                  <a:moveTo>
                    <a:pt x="0" y="1508760"/>
                  </a:moveTo>
                  <a:lnTo>
                    <a:pt x="176784" y="1508760"/>
                  </a:lnTo>
                </a:path>
                <a:path w="177165" h="3523615">
                  <a:moveTo>
                    <a:pt x="0" y="1005840"/>
                  </a:moveTo>
                  <a:lnTo>
                    <a:pt x="176784" y="1005840"/>
                  </a:lnTo>
                </a:path>
                <a:path w="177165" h="3523615">
                  <a:moveTo>
                    <a:pt x="0" y="502920"/>
                  </a:moveTo>
                  <a:lnTo>
                    <a:pt x="176784" y="502920"/>
                  </a:lnTo>
                </a:path>
                <a:path w="177165" h="3523615">
                  <a:moveTo>
                    <a:pt x="0" y="0"/>
                  </a:moveTo>
                  <a:lnTo>
                    <a:pt x="176784" y="0"/>
                  </a:lnTo>
                </a:path>
              </a:pathLst>
            </a:custGeom>
            <a:ln w="9525">
              <a:solidFill>
                <a:srgbClr val="D9D9D9"/>
              </a:solidFill>
            </a:ln>
          </p:spPr>
          <p:txBody>
            <a:bodyPr wrap="square" lIns="0" tIns="0" rIns="0" bIns="0" rtlCol="0"/>
            <a:lstStyle/>
            <a:p>
              <a:endParaRPr/>
            </a:p>
          </p:txBody>
        </p:sp>
        <p:sp>
          <p:nvSpPr>
            <p:cNvPr id="12" name="object 12"/>
            <p:cNvSpPr/>
            <p:nvPr/>
          </p:nvSpPr>
          <p:spPr>
            <a:xfrm>
              <a:off x="1222248" y="1557527"/>
              <a:ext cx="119380" cy="4281170"/>
            </a:xfrm>
            <a:custGeom>
              <a:avLst/>
              <a:gdLst/>
              <a:ahLst/>
              <a:cxnLst/>
              <a:rect l="l" t="t" r="r" b="b"/>
              <a:pathLst>
                <a:path w="119380" h="4281170">
                  <a:moveTo>
                    <a:pt x="118872" y="0"/>
                  </a:moveTo>
                  <a:lnTo>
                    <a:pt x="0" y="0"/>
                  </a:lnTo>
                  <a:lnTo>
                    <a:pt x="0" y="4281103"/>
                  </a:lnTo>
                  <a:lnTo>
                    <a:pt x="118872" y="4281103"/>
                  </a:lnTo>
                  <a:lnTo>
                    <a:pt x="118872" y="0"/>
                  </a:lnTo>
                  <a:close/>
                </a:path>
              </a:pathLst>
            </a:custGeom>
            <a:solidFill>
              <a:srgbClr val="4472C4"/>
            </a:solidFill>
          </p:spPr>
          <p:txBody>
            <a:bodyPr wrap="square" lIns="0" tIns="0" rIns="0" bIns="0" rtlCol="0"/>
            <a:lstStyle/>
            <a:p>
              <a:endParaRPr/>
            </a:p>
          </p:txBody>
        </p:sp>
        <p:sp>
          <p:nvSpPr>
            <p:cNvPr id="13" name="object 13"/>
            <p:cNvSpPr/>
            <p:nvPr/>
          </p:nvSpPr>
          <p:spPr>
            <a:xfrm>
              <a:off x="1636776" y="1810512"/>
              <a:ext cx="180340" cy="3523615"/>
            </a:xfrm>
            <a:custGeom>
              <a:avLst/>
              <a:gdLst/>
              <a:ahLst/>
              <a:cxnLst/>
              <a:rect l="l" t="t" r="r" b="b"/>
              <a:pathLst>
                <a:path w="180339" h="3523615">
                  <a:moveTo>
                    <a:pt x="0" y="3523488"/>
                  </a:moveTo>
                  <a:lnTo>
                    <a:pt x="179831" y="3523488"/>
                  </a:lnTo>
                </a:path>
                <a:path w="180339" h="3523615">
                  <a:moveTo>
                    <a:pt x="0" y="3020568"/>
                  </a:moveTo>
                  <a:lnTo>
                    <a:pt x="179831" y="3020568"/>
                  </a:lnTo>
                </a:path>
                <a:path w="180339" h="3523615">
                  <a:moveTo>
                    <a:pt x="0" y="2517648"/>
                  </a:moveTo>
                  <a:lnTo>
                    <a:pt x="179831" y="2517648"/>
                  </a:lnTo>
                </a:path>
                <a:path w="180339" h="3523615">
                  <a:moveTo>
                    <a:pt x="0" y="2014728"/>
                  </a:moveTo>
                  <a:lnTo>
                    <a:pt x="179831" y="2014728"/>
                  </a:lnTo>
                </a:path>
                <a:path w="180339" h="3523615">
                  <a:moveTo>
                    <a:pt x="0" y="1508760"/>
                  </a:moveTo>
                  <a:lnTo>
                    <a:pt x="179831" y="1508760"/>
                  </a:lnTo>
                </a:path>
                <a:path w="180339" h="3523615">
                  <a:moveTo>
                    <a:pt x="0" y="1005840"/>
                  </a:moveTo>
                  <a:lnTo>
                    <a:pt x="179831" y="1005840"/>
                  </a:lnTo>
                </a:path>
                <a:path w="180339" h="3523615">
                  <a:moveTo>
                    <a:pt x="0" y="502920"/>
                  </a:moveTo>
                  <a:lnTo>
                    <a:pt x="179831" y="502920"/>
                  </a:lnTo>
                </a:path>
                <a:path w="180339" h="3523615">
                  <a:moveTo>
                    <a:pt x="0" y="0"/>
                  </a:moveTo>
                  <a:lnTo>
                    <a:pt x="179831" y="0"/>
                  </a:lnTo>
                </a:path>
              </a:pathLst>
            </a:custGeom>
            <a:ln w="9525">
              <a:solidFill>
                <a:srgbClr val="D9D9D9"/>
              </a:solidFill>
            </a:ln>
          </p:spPr>
          <p:txBody>
            <a:bodyPr wrap="square" lIns="0" tIns="0" rIns="0" bIns="0" rtlCol="0"/>
            <a:lstStyle/>
            <a:p>
              <a:endParaRPr/>
            </a:p>
          </p:txBody>
        </p:sp>
        <p:sp>
          <p:nvSpPr>
            <p:cNvPr id="14" name="object 14"/>
            <p:cNvSpPr/>
            <p:nvPr/>
          </p:nvSpPr>
          <p:spPr>
            <a:xfrm>
              <a:off x="1517904" y="1633727"/>
              <a:ext cx="119380" cy="4204970"/>
            </a:xfrm>
            <a:custGeom>
              <a:avLst/>
              <a:gdLst/>
              <a:ahLst/>
              <a:cxnLst/>
              <a:rect l="l" t="t" r="r" b="b"/>
              <a:pathLst>
                <a:path w="119380" h="4204970">
                  <a:moveTo>
                    <a:pt x="118872" y="0"/>
                  </a:moveTo>
                  <a:lnTo>
                    <a:pt x="0" y="0"/>
                  </a:lnTo>
                  <a:lnTo>
                    <a:pt x="0" y="4204903"/>
                  </a:lnTo>
                  <a:lnTo>
                    <a:pt x="118872" y="4204903"/>
                  </a:lnTo>
                  <a:lnTo>
                    <a:pt x="118872" y="0"/>
                  </a:lnTo>
                  <a:close/>
                </a:path>
              </a:pathLst>
            </a:custGeom>
            <a:solidFill>
              <a:srgbClr val="4472C4"/>
            </a:solidFill>
          </p:spPr>
          <p:txBody>
            <a:bodyPr wrap="square" lIns="0" tIns="0" rIns="0" bIns="0" rtlCol="0"/>
            <a:lstStyle/>
            <a:p>
              <a:endParaRPr/>
            </a:p>
          </p:txBody>
        </p:sp>
        <p:sp>
          <p:nvSpPr>
            <p:cNvPr id="15" name="object 15"/>
            <p:cNvSpPr/>
            <p:nvPr/>
          </p:nvSpPr>
          <p:spPr>
            <a:xfrm>
              <a:off x="1935480" y="1810512"/>
              <a:ext cx="177165" cy="3523615"/>
            </a:xfrm>
            <a:custGeom>
              <a:avLst/>
              <a:gdLst/>
              <a:ahLst/>
              <a:cxnLst/>
              <a:rect l="l" t="t" r="r" b="b"/>
              <a:pathLst>
                <a:path w="177164" h="3523615">
                  <a:moveTo>
                    <a:pt x="0" y="3523488"/>
                  </a:moveTo>
                  <a:lnTo>
                    <a:pt x="176783" y="3523488"/>
                  </a:lnTo>
                </a:path>
                <a:path w="177164" h="3523615">
                  <a:moveTo>
                    <a:pt x="0" y="3020568"/>
                  </a:moveTo>
                  <a:lnTo>
                    <a:pt x="176783" y="3020568"/>
                  </a:lnTo>
                </a:path>
                <a:path w="177164" h="3523615">
                  <a:moveTo>
                    <a:pt x="0" y="2517648"/>
                  </a:moveTo>
                  <a:lnTo>
                    <a:pt x="176783" y="2517648"/>
                  </a:lnTo>
                </a:path>
                <a:path w="177164" h="3523615">
                  <a:moveTo>
                    <a:pt x="0" y="2014728"/>
                  </a:moveTo>
                  <a:lnTo>
                    <a:pt x="176783" y="2014728"/>
                  </a:lnTo>
                </a:path>
                <a:path w="177164" h="3523615">
                  <a:moveTo>
                    <a:pt x="0" y="1508760"/>
                  </a:moveTo>
                  <a:lnTo>
                    <a:pt x="176783" y="1508760"/>
                  </a:lnTo>
                </a:path>
                <a:path w="177164" h="3523615">
                  <a:moveTo>
                    <a:pt x="0" y="1005840"/>
                  </a:moveTo>
                  <a:lnTo>
                    <a:pt x="176783" y="1005840"/>
                  </a:lnTo>
                </a:path>
                <a:path w="177164" h="3523615">
                  <a:moveTo>
                    <a:pt x="0" y="502920"/>
                  </a:moveTo>
                  <a:lnTo>
                    <a:pt x="176783" y="502920"/>
                  </a:lnTo>
                </a:path>
                <a:path w="177164" h="3523615">
                  <a:moveTo>
                    <a:pt x="0" y="0"/>
                  </a:moveTo>
                  <a:lnTo>
                    <a:pt x="176783" y="0"/>
                  </a:lnTo>
                </a:path>
              </a:pathLst>
            </a:custGeom>
            <a:ln w="9525">
              <a:solidFill>
                <a:srgbClr val="D9D9D9"/>
              </a:solidFill>
            </a:ln>
          </p:spPr>
          <p:txBody>
            <a:bodyPr wrap="square" lIns="0" tIns="0" rIns="0" bIns="0" rtlCol="0"/>
            <a:lstStyle/>
            <a:p>
              <a:endParaRPr/>
            </a:p>
          </p:txBody>
        </p:sp>
        <p:sp>
          <p:nvSpPr>
            <p:cNvPr id="16" name="object 16"/>
            <p:cNvSpPr/>
            <p:nvPr/>
          </p:nvSpPr>
          <p:spPr>
            <a:xfrm>
              <a:off x="1816608" y="1658111"/>
              <a:ext cx="119380" cy="4180840"/>
            </a:xfrm>
            <a:custGeom>
              <a:avLst/>
              <a:gdLst/>
              <a:ahLst/>
              <a:cxnLst/>
              <a:rect l="l" t="t" r="r" b="b"/>
              <a:pathLst>
                <a:path w="119380" h="4180840">
                  <a:moveTo>
                    <a:pt x="118872" y="0"/>
                  </a:moveTo>
                  <a:lnTo>
                    <a:pt x="0" y="0"/>
                  </a:lnTo>
                  <a:lnTo>
                    <a:pt x="0" y="4180519"/>
                  </a:lnTo>
                  <a:lnTo>
                    <a:pt x="118872" y="4180519"/>
                  </a:lnTo>
                  <a:lnTo>
                    <a:pt x="118872" y="0"/>
                  </a:lnTo>
                  <a:close/>
                </a:path>
              </a:pathLst>
            </a:custGeom>
            <a:solidFill>
              <a:srgbClr val="4472C4"/>
            </a:solidFill>
          </p:spPr>
          <p:txBody>
            <a:bodyPr wrap="square" lIns="0" tIns="0" rIns="0" bIns="0" rtlCol="0"/>
            <a:lstStyle/>
            <a:p>
              <a:endParaRPr/>
            </a:p>
          </p:txBody>
        </p:sp>
        <p:sp>
          <p:nvSpPr>
            <p:cNvPr id="17" name="object 17"/>
            <p:cNvSpPr/>
            <p:nvPr/>
          </p:nvSpPr>
          <p:spPr>
            <a:xfrm>
              <a:off x="2231136" y="1810512"/>
              <a:ext cx="180340" cy="3523615"/>
            </a:xfrm>
            <a:custGeom>
              <a:avLst/>
              <a:gdLst/>
              <a:ahLst/>
              <a:cxnLst/>
              <a:rect l="l" t="t" r="r" b="b"/>
              <a:pathLst>
                <a:path w="180339" h="3523615">
                  <a:moveTo>
                    <a:pt x="0" y="3523488"/>
                  </a:moveTo>
                  <a:lnTo>
                    <a:pt x="179831" y="3523488"/>
                  </a:lnTo>
                </a:path>
                <a:path w="180339" h="3523615">
                  <a:moveTo>
                    <a:pt x="0" y="3020568"/>
                  </a:moveTo>
                  <a:lnTo>
                    <a:pt x="179831" y="3020568"/>
                  </a:lnTo>
                </a:path>
                <a:path w="180339" h="3523615">
                  <a:moveTo>
                    <a:pt x="0" y="2517648"/>
                  </a:moveTo>
                  <a:lnTo>
                    <a:pt x="179831" y="2517648"/>
                  </a:lnTo>
                </a:path>
                <a:path w="180339" h="3523615">
                  <a:moveTo>
                    <a:pt x="0" y="2014728"/>
                  </a:moveTo>
                  <a:lnTo>
                    <a:pt x="179831" y="2014728"/>
                  </a:lnTo>
                </a:path>
                <a:path w="180339" h="3523615">
                  <a:moveTo>
                    <a:pt x="0" y="1508760"/>
                  </a:moveTo>
                  <a:lnTo>
                    <a:pt x="179831" y="1508760"/>
                  </a:lnTo>
                </a:path>
                <a:path w="180339" h="3523615">
                  <a:moveTo>
                    <a:pt x="0" y="1005840"/>
                  </a:moveTo>
                  <a:lnTo>
                    <a:pt x="179831" y="1005840"/>
                  </a:lnTo>
                </a:path>
                <a:path w="180339" h="3523615">
                  <a:moveTo>
                    <a:pt x="0" y="502920"/>
                  </a:moveTo>
                  <a:lnTo>
                    <a:pt x="179831" y="502920"/>
                  </a:lnTo>
                </a:path>
                <a:path w="180339" h="3523615">
                  <a:moveTo>
                    <a:pt x="0" y="0"/>
                  </a:moveTo>
                  <a:lnTo>
                    <a:pt x="179831" y="0"/>
                  </a:lnTo>
                </a:path>
              </a:pathLst>
            </a:custGeom>
            <a:ln w="9525">
              <a:solidFill>
                <a:srgbClr val="D9D9D9"/>
              </a:solidFill>
            </a:ln>
          </p:spPr>
          <p:txBody>
            <a:bodyPr wrap="square" lIns="0" tIns="0" rIns="0" bIns="0" rtlCol="0"/>
            <a:lstStyle/>
            <a:p>
              <a:endParaRPr/>
            </a:p>
          </p:txBody>
        </p:sp>
        <p:sp>
          <p:nvSpPr>
            <p:cNvPr id="18" name="object 18"/>
            <p:cNvSpPr/>
            <p:nvPr/>
          </p:nvSpPr>
          <p:spPr>
            <a:xfrm>
              <a:off x="2112263" y="1709927"/>
              <a:ext cx="119380" cy="4128770"/>
            </a:xfrm>
            <a:custGeom>
              <a:avLst/>
              <a:gdLst/>
              <a:ahLst/>
              <a:cxnLst/>
              <a:rect l="l" t="t" r="r" b="b"/>
              <a:pathLst>
                <a:path w="119380" h="4128770">
                  <a:moveTo>
                    <a:pt x="118872" y="0"/>
                  </a:moveTo>
                  <a:lnTo>
                    <a:pt x="0" y="0"/>
                  </a:lnTo>
                  <a:lnTo>
                    <a:pt x="0" y="4128703"/>
                  </a:lnTo>
                  <a:lnTo>
                    <a:pt x="118872" y="4128703"/>
                  </a:lnTo>
                  <a:lnTo>
                    <a:pt x="118872" y="0"/>
                  </a:lnTo>
                  <a:close/>
                </a:path>
              </a:pathLst>
            </a:custGeom>
            <a:solidFill>
              <a:srgbClr val="4472C4"/>
            </a:solidFill>
          </p:spPr>
          <p:txBody>
            <a:bodyPr wrap="square" lIns="0" tIns="0" rIns="0" bIns="0" rtlCol="0"/>
            <a:lstStyle/>
            <a:p>
              <a:endParaRPr/>
            </a:p>
          </p:txBody>
        </p:sp>
        <p:sp>
          <p:nvSpPr>
            <p:cNvPr id="19" name="object 19"/>
            <p:cNvSpPr/>
            <p:nvPr/>
          </p:nvSpPr>
          <p:spPr>
            <a:xfrm>
              <a:off x="2529840" y="1810512"/>
              <a:ext cx="177165" cy="3523615"/>
            </a:xfrm>
            <a:custGeom>
              <a:avLst/>
              <a:gdLst/>
              <a:ahLst/>
              <a:cxnLst/>
              <a:rect l="l" t="t" r="r" b="b"/>
              <a:pathLst>
                <a:path w="177164" h="3523615">
                  <a:moveTo>
                    <a:pt x="0" y="3523488"/>
                  </a:moveTo>
                  <a:lnTo>
                    <a:pt x="176784" y="3523488"/>
                  </a:lnTo>
                </a:path>
                <a:path w="177164" h="3523615">
                  <a:moveTo>
                    <a:pt x="0" y="3020568"/>
                  </a:moveTo>
                  <a:lnTo>
                    <a:pt x="176784" y="3020568"/>
                  </a:lnTo>
                </a:path>
                <a:path w="177164" h="3523615">
                  <a:moveTo>
                    <a:pt x="0" y="2517648"/>
                  </a:moveTo>
                  <a:lnTo>
                    <a:pt x="176784" y="2517648"/>
                  </a:lnTo>
                </a:path>
                <a:path w="177164" h="3523615">
                  <a:moveTo>
                    <a:pt x="0" y="2014728"/>
                  </a:moveTo>
                  <a:lnTo>
                    <a:pt x="176784" y="2014728"/>
                  </a:lnTo>
                </a:path>
                <a:path w="177164" h="3523615">
                  <a:moveTo>
                    <a:pt x="0" y="1508760"/>
                  </a:moveTo>
                  <a:lnTo>
                    <a:pt x="176784" y="1508760"/>
                  </a:lnTo>
                </a:path>
                <a:path w="177164" h="3523615">
                  <a:moveTo>
                    <a:pt x="0" y="1005840"/>
                  </a:moveTo>
                  <a:lnTo>
                    <a:pt x="176784" y="1005840"/>
                  </a:lnTo>
                </a:path>
                <a:path w="177164" h="3523615">
                  <a:moveTo>
                    <a:pt x="0" y="502920"/>
                  </a:moveTo>
                  <a:lnTo>
                    <a:pt x="176784" y="502920"/>
                  </a:lnTo>
                </a:path>
                <a:path w="177164" h="3523615">
                  <a:moveTo>
                    <a:pt x="0" y="0"/>
                  </a:moveTo>
                  <a:lnTo>
                    <a:pt x="176784" y="0"/>
                  </a:lnTo>
                </a:path>
              </a:pathLst>
            </a:custGeom>
            <a:ln w="9525">
              <a:solidFill>
                <a:srgbClr val="D9D9D9"/>
              </a:solidFill>
            </a:ln>
          </p:spPr>
          <p:txBody>
            <a:bodyPr wrap="square" lIns="0" tIns="0" rIns="0" bIns="0" rtlCol="0"/>
            <a:lstStyle/>
            <a:p>
              <a:endParaRPr/>
            </a:p>
          </p:txBody>
        </p:sp>
        <p:sp>
          <p:nvSpPr>
            <p:cNvPr id="20" name="object 20"/>
            <p:cNvSpPr/>
            <p:nvPr/>
          </p:nvSpPr>
          <p:spPr>
            <a:xfrm>
              <a:off x="2410968" y="1758695"/>
              <a:ext cx="119380" cy="4080510"/>
            </a:xfrm>
            <a:custGeom>
              <a:avLst/>
              <a:gdLst/>
              <a:ahLst/>
              <a:cxnLst/>
              <a:rect l="l" t="t" r="r" b="b"/>
              <a:pathLst>
                <a:path w="119380" h="4080510">
                  <a:moveTo>
                    <a:pt x="118871" y="0"/>
                  </a:moveTo>
                  <a:lnTo>
                    <a:pt x="0" y="0"/>
                  </a:lnTo>
                  <a:lnTo>
                    <a:pt x="0" y="4079935"/>
                  </a:lnTo>
                  <a:lnTo>
                    <a:pt x="118871" y="4079935"/>
                  </a:lnTo>
                  <a:lnTo>
                    <a:pt x="118871" y="0"/>
                  </a:lnTo>
                  <a:close/>
                </a:path>
              </a:pathLst>
            </a:custGeom>
            <a:solidFill>
              <a:srgbClr val="4472C4"/>
            </a:solidFill>
          </p:spPr>
          <p:txBody>
            <a:bodyPr wrap="square" lIns="0" tIns="0" rIns="0" bIns="0" rtlCol="0"/>
            <a:lstStyle/>
            <a:p>
              <a:endParaRPr/>
            </a:p>
          </p:txBody>
        </p:sp>
        <p:sp>
          <p:nvSpPr>
            <p:cNvPr id="21" name="object 21"/>
            <p:cNvSpPr/>
            <p:nvPr/>
          </p:nvSpPr>
          <p:spPr>
            <a:xfrm>
              <a:off x="2825496" y="1810512"/>
              <a:ext cx="8708390" cy="3523615"/>
            </a:xfrm>
            <a:custGeom>
              <a:avLst/>
              <a:gdLst/>
              <a:ahLst/>
              <a:cxnLst/>
              <a:rect l="l" t="t" r="r" b="b"/>
              <a:pathLst>
                <a:path w="8708390" h="3523615">
                  <a:moveTo>
                    <a:pt x="0" y="3523488"/>
                  </a:moveTo>
                  <a:lnTo>
                    <a:pt x="179831" y="3523488"/>
                  </a:lnTo>
                </a:path>
                <a:path w="8708390" h="3523615">
                  <a:moveTo>
                    <a:pt x="0" y="3020568"/>
                  </a:moveTo>
                  <a:lnTo>
                    <a:pt x="179831" y="3020568"/>
                  </a:lnTo>
                </a:path>
                <a:path w="8708390" h="3523615">
                  <a:moveTo>
                    <a:pt x="0" y="2517648"/>
                  </a:moveTo>
                  <a:lnTo>
                    <a:pt x="179831" y="2517648"/>
                  </a:lnTo>
                </a:path>
                <a:path w="8708390" h="3523615">
                  <a:moveTo>
                    <a:pt x="0" y="2014728"/>
                  </a:moveTo>
                  <a:lnTo>
                    <a:pt x="179831" y="2014728"/>
                  </a:lnTo>
                </a:path>
                <a:path w="8708390" h="3523615">
                  <a:moveTo>
                    <a:pt x="0" y="1508760"/>
                  </a:moveTo>
                  <a:lnTo>
                    <a:pt x="179831" y="1508760"/>
                  </a:lnTo>
                </a:path>
                <a:path w="8708390" h="3523615">
                  <a:moveTo>
                    <a:pt x="0" y="1005840"/>
                  </a:moveTo>
                  <a:lnTo>
                    <a:pt x="179831" y="1005840"/>
                  </a:lnTo>
                </a:path>
                <a:path w="8708390" h="3523615">
                  <a:moveTo>
                    <a:pt x="0" y="502920"/>
                  </a:moveTo>
                  <a:lnTo>
                    <a:pt x="179831" y="502920"/>
                  </a:lnTo>
                </a:path>
                <a:path w="8708390" h="3523615">
                  <a:moveTo>
                    <a:pt x="0" y="0"/>
                  </a:moveTo>
                  <a:lnTo>
                    <a:pt x="8707927" y="0"/>
                  </a:lnTo>
                </a:path>
              </a:pathLst>
            </a:custGeom>
            <a:ln w="9525">
              <a:solidFill>
                <a:srgbClr val="D9D9D9"/>
              </a:solidFill>
            </a:ln>
          </p:spPr>
          <p:txBody>
            <a:bodyPr wrap="square" lIns="0" tIns="0" rIns="0" bIns="0" rtlCol="0"/>
            <a:lstStyle/>
            <a:p>
              <a:endParaRPr/>
            </a:p>
          </p:txBody>
        </p:sp>
        <p:sp>
          <p:nvSpPr>
            <p:cNvPr id="22" name="object 22"/>
            <p:cNvSpPr/>
            <p:nvPr/>
          </p:nvSpPr>
          <p:spPr>
            <a:xfrm>
              <a:off x="2706624" y="1786127"/>
              <a:ext cx="119380" cy="4052570"/>
            </a:xfrm>
            <a:custGeom>
              <a:avLst/>
              <a:gdLst/>
              <a:ahLst/>
              <a:cxnLst/>
              <a:rect l="l" t="t" r="r" b="b"/>
              <a:pathLst>
                <a:path w="119380" h="4052570">
                  <a:moveTo>
                    <a:pt x="118871" y="0"/>
                  </a:moveTo>
                  <a:lnTo>
                    <a:pt x="0" y="0"/>
                  </a:lnTo>
                  <a:lnTo>
                    <a:pt x="0" y="4052503"/>
                  </a:lnTo>
                  <a:lnTo>
                    <a:pt x="118871" y="4052503"/>
                  </a:lnTo>
                  <a:lnTo>
                    <a:pt x="118871" y="0"/>
                  </a:lnTo>
                  <a:close/>
                </a:path>
              </a:pathLst>
            </a:custGeom>
            <a:solidFill>
              <a:srgbClr val="4472C4"/>
            </a:solidFill>
          </p:spPr>
          <p:txBody>
            <a:bodyPr wrap="square" lIns="0" tIns="0" rIns="0" bIns="0" rtlCol="0"/>
            <a:lstStyle/>
            <a:p>
              <a:endParaRPr/>
            </a:p>
          </p:txBody>
        </p:sp>
        <p:sp>
          <p:nvSpPr>
            <p:cNvPr id="23" name="object 23"/>
            <p:cNvSpPr/>
            <p:nvPr/>
          </p:nvSpPr>
          <p:spPr>
            <a:xfrm>
              <a:off x="3124200" y="2313432"/>
              <a:ext cx="177165" cy="3020695"/>
            </a:xfrm>
            <a:custGeom>
              <a:avLst/>
              <a:gdLst/>
              <a:ahLst/>
              <a:cxnLst/>
              <a:rect l="l" t="t" r="r" b="b"/>
              <a:pathLst>
                <a:path w="177164" h="3020695">
                  <a:moveTo>
                    <a:pt x="0" y="3020568"/>
                  </a:moveTo>
                  <a:lnTo>
                    <a:pt x="176784" y="3020568"/>
                  </a:lnTo>
                </a:path>
                <a:path w="177164" h="3020695">
                  <a:moveTo>
                    <a:pt x="0" y="2517648"/>
                  </a:moveTo>
                  <a:lnTo>
                    <a:pt x="176784" y="2517648"/>
                  </a:lnTo>
                </a:path>
                <a:path w="177164" h="3020695">
                  <a:moveTo>
                    <a:pt x="0" y="2014728"/>
                  </a:moveTo>
                  <a:lnTo>
                    <a:pt x="176784" y="2014728"/>
                  </a:lnTo>
                </a:path>
                <a:path w="177164" h="3020695">
                  <a:moveTo>
                    <a:pt x="0" y="1511808"/>
                  </a:moveTo>
                  <a:lnTo>
                    <a:pt x="176784" y="1511808"/>
                  </a:lnTo>
                </a:path>
                <a:path w="177164" h="3020695">
                  <a:moveTo>
                    <a:pt x="0" y="1005840"/>
                  </a:moveTo>
                  <a:lnTo>
                    <a:pt x="176784" y="1005840"/>
                  </a:lnTo>
                </a:path>
                <a:path w="177164" h="3020695">
                  <a:moveTo>
                    <a:pt x="0" y="502920"/>
                  </a:moveTo>
                  <a:lnTo>
                    <a:pt x="176784" y="502920"/>
                  </a:lnTo>
                </a:path>
                <a:path w="177164" h="3020695">
                  <a:moveTo>
                    <a:pt x="0" y="0"/>
                  </a:moveTo>
                  <a:lnTo>
                    <a:pt x="176784" y="0"/>
                  </a:lnTo>
                </a:path>
              </a:pathLst>
            </a:custGeom>
            <a:ln w="9525">
              <a:solidFill>
                <a:srgbClr val="D9D9D9"/>
              </a:solidFill>
            </a:ln>
          </p:spPr>
          <p:txBody>
            <a:bodyPr wrap="square" lIns="0" tIns="0" rIns="0" bIns="0" rtlCol="0"/>
            <a:lstStyle/>
            <a:p>
              <a:endParaRPr/>
            </a:p>
          </p:txBody>
        </p:sp>
        <p:sp>
          <p:nvSpPr>
            <p:cNvPr id="24" name="object 24"/>
            <p:cNvSpPr/>
            <p:nvPr/>
          </p:nvSpPr>
          <p:spPr>
            <a:xfrm>
              <a:off x="3005328" y="1859279"/>
              <a:ext cx="119380" cy="3979545"/>
            </a:xfrm>
            <a:custGeom>
              <a:avLst/>
              <a:gdLst/>
              <a:ahLst/>
              <a:cxnLst/>
              <a:rect l="l" t="t" r="r" b="b"/>
              <a:pathLst>
                <a:path w="119380" h="3979545">
                  <a:moveTo>
                    <a:pt x="118872" y="0"/>
                  </a:moveTo>
                  <a:lnTo>
                    <a:pt x="0" y="0"/>
                  </a:lnTo>
                  <a:lnTo>
                    <a:pt x="0" y="3979351"/>
                  </a:lnTo>
                  <a:lnTo>
                    <a:pt x="118872" y="3979351"/>
                  </a:lnTo>
                  <a:lnTo>
                    <a:pt x="118872" y="0"/>
                  </a:lnTo>
                  <a:close/>
                </a:path>
              </a:pathLst>
            </a:custGeom>
            <a:solidFill>
              <a:srgbClr val="4472C4"/>
            </a:solidFill>
          </p:spPr>
          <p:txBody>
            <a:bodyPr wrap="square" lIns="0" tIns="0" rIns="0" bIns="0" rtlCol="0"/>
            <a:lstStyle/>
            <a:p>
              <a:endParaRPr/>
            </a:p>
          </p:txBody>
        </p:sp>
        <p:sp>
          <p:nvSpPr>
            <p:cNvPr id="25" name="object 25"/>
            <p:cNvSpPr/>
            <p:nvPr/>
          </p:nvSpPr>
          <p:spPr>
            <a:xfrm>
              <a:off x="3419856" y="2313432"/>
              <a:ext cx="180340" cy="3020695"/>
            </a:xfrm>
            <a:custGeom>
              <a:avLst/>
              <a:gdLst/>
              <a:ahLst/>
              <a:cxnLst/>
              <a:rect l="l" t="t" r="r" b="b"/>
              <a:pathLst>
                <a:path w="180339" h="3020695">
                  <a:moveTo>
                    <a:pt x="0" y="3020568"/>
                  </a:moveTo>
                  <a:lnTo>
                    <a:pt x="179832" y="3020568"/>
                  </a:lnTo>
                </a:path>
                <a:path w="180339" h="3020695">
                  <a:moveTo>
                    <a:pt x="0" y="2517648"/>
                  </a:moveTo>
                  <a:lnTo>
                    <a:pt x="179832" y="2517648"/>
                  </a:lnTo>
                </a:path>
                <a:path w="180339" h="3020695">
                  <a:moveTo>
                    <a:pt x="0" y="2014728"/>
                  </a:moveTo>
                  <a:lnTo>
                    <a:pt x="179832" y="2014728"/>
                  </a:lnTo>
                </a:path>
                <a:path w="180339" h="3020695">
                  <a:moveTo>
                    <a:pt x="0" y="1511808"/>
                  </a:moveTo>
                  <a:lnTo>
                    <a:pt x="179832" y="1511808"/>
                  </a:lnTo>
                </a:path>
                <a:path w="180339" h="3020695">
                  <a:moveTo>
                    <a:pt x="0" y="1005840"/>
                  </a:moveTo>
                  <a:lnTo>
                    <a:pt x="179832" y="1005840"/>
                  </a:lnTo>
                </a:path>
                <a:path w="180339" h="3020695">
                  <a:moveTo>
                    <a:pt x="0" y="502920"/>
                  </a:moveTo>
                  <a:lnTo>
                    <a:pt x="179832" y="502920"/>
                  </a:lnTo>
                </a:path>
                <a:path w="180339" h="3020695">
                  <a:moveTo>
                    <a:pt x="0" y="0"/>
                  </a:moveTo>
                  <a:lnTo>
                    <a:pt x="179832" y="0"/>
                  </a:lnTo>
                </a:path>
              </a:pathLst>
            </a:custGeom>
            <a:ln w="9525">
              <a:solidFill>
                <a:srgbClr val="D9D9D9"/>
              </a:solidFill>
            </a:ln>
          </p:spPr>
          <p:txBody>
            <a:bodyPr wrap="square" lIns="0" tIns="0" rIns="0" bIns="0" rtlCol="0"/>
            <a:lstStyle/>
            <a:p>
              <a:endParaRPr/>
            </a:p>
          </p:txBody>
        </p:sp>
        <p:sp>
          <p:nvSpPr>
            <p:cNvPr id="26" name="object 26"/>
            <p:cNvSpPr/>
            <p:nvPr/>
          </p:nvSpPr>
          <p:spPr>
            <a:xfrm>
              <a:off x="3300984" y="1959863"/>
              <a:ext cx="119380" cy="3879215"/>
            </a:xfrm>
            <a:custGeom>
              <a:avLst/>
              <a:gdLst/>
              <a:ahLst/>
              <a:cxnLst/>
              <a:rect l="l" t="t" r="r" b="b"/>
              <a:pathLst>
                <a:path w="119379" h="3879215">
                  <a:moveTo>
                    <a:pt x="118871" y="0"/>
                  </a:moveTo>
                  <a:lnTo>
                    <a:pt x="0" y="0"/>
                  </a:lnTo>
                  <a:lnTo>
                    <a:pt x="0" y="3878767"/>
                  </a:lnTo>
                  <a:lnTo>
                    <a:pt x="118871" y="3878767"/>
                  </a:lnTo>
                  <a:lnTo>
                    <a:pt x="118871" y="0"/>
                  </a:lnTo>
                  <a:close/>
                </a:path>
              </a:pathLst>
            </a:custGeom>
            <a:solidFill>
              <a:srgbClr val="4472C4"/>
            </a:solidFill>
          </p:spPr>
          <p:txBody>
            <a:bodyPr wrap="square" lIns="0" tIns="0" rIns="0" bIns="0" rtlCol="0"/>
            <a:lstStyle/>
            <a:p>
              <a:endParaRPr/>
            </a:p>
          </p:txBody>
        </p:sp>
        <p:sp>
          <p:nvSpPr>
            <p:cNvPr id="27" name="object 27"/>
            <p:cNvSpPr/>
            <p:nvPr/>
          </p:nvSpPr>
          <p:spPr>
            <a:xfrm>
              <a:off x="3718559" y="2816352"/>
              <a:ext cx="177165" cy="2517775"/>
            </a:xfrm>
            <a:custGeom>
              <a:avLst/>
              <a:gdLst/>
              <a:ahLst/>
              <a:cxnLst/>
              <a:rect l="l" t="t" r="r" b="b"/>
              <a:pathLst>
                <a:path w="177164" h="2517775">
                  <a:moveTo>
                    <a:pt x="0" y="2517648"/>
                  </a:moveTo>
                  <a:lnTo>
                    <a:pt x="176784" y="2517648"/>
                  </a:lnTo>
                </a:path>
                <a:path w="177164" h="2517775">
                  <a:moveTo>
                    <a:pt x="0" y="2014728"/>
                  </a:moveTo>
                  <a:lnTo>
                    <a:pt x="176784" y="2014728"/>
                  </a:lnTo>
                </a:path>
                <a:path w="177164" h="2517775">
                  <a:moveTo>
                    <a:pt x="0" y="1511808"/>
                  </a:moveTo>
                  <a:lnTo>
                    <a:pt x="176784" y="1511808"/>
                  </a:lnTo>
                </a:path>
                <a:path w="177164" h="2517775">
                  <a:moveTo>
                    <a:pt x="0" y="1008888"/>
                  </a:moveTo>
                  <a:lnTo>
                    <a:pt x="176784" y="1008888"/>
                  </a:lnTo>
                </a:path>
                <a:path w="177164" h="2517775">
                  <a:moveTo>
                    <a:pt x="0" y="502920"/>
                  </a:moveTo>
                  <a:lnTo>
                    <a:pt x="176784" y="502920"/>
                  </a:lnTo>
                </a:path>
                <a:path w="177164" h="2517775">
                  <a:moveTo>
                    <a:pt x="0" y="0"/>
                  </a:moveTo>
                  <a:lnTo>
                    <a:pt x="176784" y="0"/>
                  </a:lnTo>
                </a:path>
              </a:pathLst>
            </a:custGeom>
            <a:ln w="9525">
              <a:solidFill>
                <a:srgbClr val="D9D9D9"/>
              </a:solidFill>
            </a:ln>
          </p:spPr>
          <p:txBody>
            <a:bodyPr wrap="square" lIns="0" tIns="0" rIns="0" bIns="0" rtlCol="0"/>
            <a:lstStyle/>
            <a:p>
              <a:endParaRPr/>
            </a:p>
          </p:txBody>
        </p:sp>
        <p:sp>
          <p:nvSpPr>
            <p:cNvPr id="28" name="object 28"/>
            <p:cNvSpPr/>
            <p:nvPr/>
          </p:nvSpPr>
          <p:spPr>
            <a:xfrm>
              <a:off x="3718559" y="2311050"/>
              <a:ext cx="7814945" cy="5080"/>
            </a:xfrm>
            <a:custGeom>
              <a:avLst/>
              <a:gdLst/>
              <a:ahLst/>
              <a:cxnLst/>
              <a:rect l="l" t="t" r="r" b="b"/>
              <a:pathLst>
                <a:path w="7814945" h="5080">
                  <a:moveTo>
                    <a:pt x="0" y="4762"/>
                  </a:moveTo>
                  <a:lnTo>
                    <a:pt x="7814863" y="4762"/>
                  </a:lnTo>
                </a:path>
                <a:path w="7814945" h="5080">
                  <a:moveTo>
                    <a:pt x="0" y="0"/>
                  </a:moveTo>
                  <a:lnTo>
                    <a:pt x="7814863" y="0"/>
                  </a:lnTo>
                </a:path>
              </a:pathLst>
            </a:custGeom>
            <a:ln w="4762">
              <a:solidFill>
                <a:srgbClr val="D9D9D9"/>
              </a:solidFill>
            </a:ln>
          </p:spPr>
          <p:txBody>
            <a:bodyPr wrap="square" lIns="0" tIns="0" rIns="0" bIns="0" rtlCol="0"/>
            <a:lstStyle/>
            <a:p>
              <a:endParaRPr/>
            </a:p>
          </p:txBody>
        </p:sp>
        <p:sp>
          <p:nvSpPr>
            <p:cNvPr id="29" name="object 29"/>
            <p:cNvSpPr/>
            <p:nvPr/>
          </p:nvSpPr>
          <p:spPr>
            <a:xfrm>
              <a:off x="3599687" y="2161031"/>
              <a:ext cx="119380" cy="3677920"/>
            </a:xfrm>
            <a:custGeom>
              <a:avLst/>
              <a:gdLst/>
              <a:ahLst/>
              <a:cxnLst/>
              <a:rect l="l" t="t" r="r" b="b"/>
              <a:pathLst>
                <a:path w="119379" h="3677920">
                  <a:moveTo>
                    <a:pt x="118872" y="0"/>
                  </a:moveTo>
                  <a:lnTo>
                    <a:pt x="0" y="0"/>
                  </a:lnTo>
                  <a:lnTo>
                    <a:pt x="0" y="3677599"/>
                  </a:lnTo>
                  <a:lnTo>
                    <a:pt x="118872" y="3677599"/>
                  </a:lnTo>
                  <a:lnTo>
                    <a:pt x="118872" y="0"/>
                  </a:lnTo>
                  <a:close/>
                </a:path>
              </a:pathLst>
            </a:custGeom>
            <a:solidFill>
              <a:srgbClr val="4472C4"/>
            </a:solidFill>
          </p:spPr>
          <p:txBody>
            <a:bodyPr wrap="square" lIns="0" tIns="0" rIns="0" bIns="0" rtlCol="0"/>
            <a:lstStyle/>
            <a:p>
              <a:endParaRPr/>
            </a:p>
          </p:txBody>
        </p:sp>
        <p:sp>
          <p:nvSpPr>
            <p:cNvPr id="30" name="object 30"/>
            <p:cNvSpPr/>
            <p:nvPr/>
          </p:nvSpPr>
          <p:spPr>
            <a:xfrm>
              <a:off x="4014215" y="2816352"/>
              <a:ext cx="180340" cy="2517775"/>
            </a:xfrm>
            <a:custGeom>
              <a:avLst/>
              <a:gdLst/>
              <a:ahLst/>
              <a:cxnLst/>
              <a:rect l="l" t="t" r="r" b="b"/>
              <a:pathLst>
                <a:path w="180339" h="2517775">
                  <a:moveTo>
                    <a:pt x="0" y="2517648"/>
                  </a:moveTo>
                  <a:lnTo>
                    <a:pt x="179832" y="2517648"/>
                  </a:lnTo>
                </a:path>
                <a:path w="180339" h="2517775">
                  <a:moveTo>
                    <a:pt x="0" y="2014728"/>
                  </a:moveTo>
                  <a:lnTo>
                    <a:pt x="179832" y="2014728"/>
                  </a:lnTo>
                </a:path>
                <a:path w="180339" h="2517775">
                  <a:moveTo>
                    <a:pt x="0" y="1511808"/>
                  </a:moveTo>
                  <a:lnTo>
                    <a:pt x="179832" y="1511808"/>
                  </a:lnTo>
                </a:path>
                <a:path w="180339" h="2517775">
                  <a:moveTo>
                    <a:pt x="0" y="1008888"/>
                  </a:moveTo>
                  <a:lnTo>
                    <a:pt x="179832" y="1008888"/>
                  </a:lnTo>
                </a:path>
                <a:path w="180339" h="2517775">
                  <a:moveTo>
                    <a:pt x="0" y="502920"/>
                  </a:moveTo>
                  <a:lnTo>
                    <a:pt x="179832" y="502920"/>
                  </a:lnTo>
                </a:path>
                <a:path w="180339" h="2517775">
                  <a:moveTo>
                    <a:pt x="0" y="0"/>
                  </a:moveTo>
                  <a:lnTo>
                    <a:pt x="179832" y="0"/>
                  </a:lnTo>
                </a:path>
              </a:pathLst>
            </a:custGeom>
            <a:ln w="9525">
              <a:solidFill>
                <a:srgbClr val="D9D9D9"/>
              </a:solidFill>
            </a:ln>
          </p:spPr>
          <p:txBody>
            <a:bodyPr wrap="square" lIns="0" tIns="0" rIns="0" bIns="0" rtlCol="0"/>
            <a:lstStyle/>
            <a:p>
              <a:endParaRPr/>
            </a:p>
          </p:txBody>
        </p:sp>
        <p:sp>
          <p:nvSpPr>
            <p:cNvPr id="31" name="object 31"/>
            <p:cNvSpPr/>
            <p:nvPr/>
          </p:nvSpPr>
          <p:spPr>
            <a:xfrm>
              <a:off x="3895344" y="2313431"/>
              <a:ext cx="119380" cy="3525520"/>
            </a:xfrm>
            <a:custGeom>
              <a:avLst/>
              <a:gdLst/>
              <a:ahLst/>
              <a:cxnLst/>
              <a:rect l="l" t="t" r="r" b="b"/>
              <a:pathLst>
                <a:path w="119379" h="3525520">
                  <a:moveTo>
                    <a:pt x="118871" y="0"/>
                  </a:moveTo>
                  <a:lnTo>
                    <a:pt x="0" y="0"/>
                  </a:lnTo>
                  <a:lnTo>
                    <a:pt x="0" y="3525199"/>
                  </a:lnTo>
                  <a:lnTo>
                    <a:pt x="118871" y="3525199"/>
                  </a:lnTo>
                  <a:lnTo>
                    <a:pt x="118871" y="0"/>
                  </a:lnTo>
                  <a:close/>
                </a:path>
              </a:pathLst>
            </a:custGeom>
            <a:solidFill>
              <a:srgbClr val="4472C4"/>
            </a:solidFill>
          </p:spPr>
          <p:txBody>
            <a:bodyPr wrap="square" lIns="0" tIns="0" rIns="0" bIns="0" rtlCol="0"/>
            <a:lstStyle/>
            <a:p>
              <a:endParaRPr/>
            </a:p>
          </p:txBody>
        </p:sp>
        <p:sp>
          <p:nvSpPr>
            <p:cNvPr id="32" name="object 32"/>
            <p:cNvSpPr/>
            <p:nvPr/>
          </p:nvSpPr>
          <p:spPr>
            <a:xfrm>
              <a:off x="4312919" y="2816352"/>
              <a:ext cx="177165" cy="2517775"/>
            </a:xfrm>
            <a:custGeom>
              <a:avLst/>
              <a:gdLst/>
              <a:ahLst/>
              <a:cxnLst/>
              <a:rect l="l" t="t" r="r" b="b"/>
              <a:pathLst>
                <a:path w="177164" h="2517775">
                  <a:moveTo>
                    <a:pt x="0" y="2517648"/>
                  </a:moveTo>
                  <a:lnTo>
                    <a:pt x="176783" y="2517648"/>
                  </a:lnTo>
                </a:path>
                <a:path w="177164" h="2517775">
                  <a:moveTo>
                    <a:pt x="0" y="2014728"/>
                  </a:moveTo>
                  <a:lnTo>
                    <a:pt x="176783" y="2014728"/>
                  </a:lnTo>
                </a:path>
                <a:path w="177164" h="2517775">
                  <a:moveTo>
                    <a:pt x="0" y="1511808"/>
                  </a:moveTo>
                  <a:lnTo>
                    <a:pt x="176783" y="1511808"/>
                  </a:lnTo>
                </a:path>
                <a:path w="177164" h="2517775">
                  <a:moveTo>
                    <a:pt x="0" y="1008888"/>
                  </a:moveTo>
                  <a:lnTo>
                    <a:pt x="176783" y="1008888"/>
                  </a:lnTo>
                </a:path>
                <a:path w="177164" h="2517775">
                  <a:moveTo>
                    <a:pt x="0" y="502920"/>
                  </a:moveTo>
                  <a:lnTo>
                    <a:pt x="176783" y="502920"/>
                  </a:lnTo>
                </a:path>
                <a:path w="177164" h="2517775">
                  <a:moveTo>
                    <a:pt x="0" y="0"/>
                  </a:moveTo>
                  <a:lnTo>
                    <a:pt x="176783" y="0"/>
                  </a:lnTo>
                </a:path>
              </a:pathLst>
            </a:custGeom>
            <a:ln w="9525">
              <a:solidFill>
                <a:srgbClr val="D9D9D9"/>
              </a:solidFill>
            </a:ln>
          </p:spPr>
          <p:txBody>
            <a:bodyPr wrap="square" lIns="0" tIns="0" rIns="0" bIns="0" rtlCol="0"/>
            <a:lstStyle/>
            <a:p>
              <a:endParaRPr/>
            </a:p>
          </p:txBody>
        </p:sp>
        <p:sp>
          <p:nvSpPr>
            <p:cNvPr id="33" name="object 33"/>
            <p:cNvSpPr/>
            <p:nvPr/>
          </p:nvSpPr>
          <p:spPr>
            <a:xfrm>
              <a:off x="4194048" y="2414015"/>
              <a:ext cx="119380" cy="3425190"/>
            </a:xfrm>
            <a:custGeom>
              <a:avLst/>
              <a:gdLst/>
              <a:ahLst/>
              <a:cxnLst/>
              <a:rect l="l" t="t" r="r" b="b"/>
              <a:pathLst>
                <a:path w="119379" h="3425190">
                  <a:moveTo>
                    <a:pt x="118872" y="0"/>
                  </a:moveTo>
                  <a:lnTo>
                    <a:pt x="0" y="0"/>
                  </a:lnTo>
                  <a:lnTo>
                    <a:pt x="0" y="3424615"/>
                  </a:lnTo>
                  <a:lnTo>
                    <a:pt x="118872" y="3424615"/>
                  </a:lnTo>
                  <a:lnTo>
                    <a:pt x="118872" y="0"/>
                  </a:lnTo>
                  <a:close/>
                </a:path>
              </a:pathLst>
            </a:custGeom>
            <a:solidFill>
              <a:srgbClr val="4472C4"/>
            </a:solidFill>
          </p:spPr>
          <p:txBody>
            <a:bodyPr wrap="square" lIns="0" tIns="0" rIns="0" bIns="0" rtlCol="0"/>
            <a:lstStyle/>
            <a:p>
              <a:endParaRPr/>
            </a:p>
          </p:txBody>
        </p:sp>
        <p:sp>
          <p:nvSpPr>
            <p:cNvPr id="34" name="object 34"/>
            <p:cNvSpPr/>
            <p:nvPr/>
          </p:nvSpPr>
          <p:spPr>
            <a:xfrm>
              <a:off x="4608575" y="2816352"/>
              <a:ext cx="180340" cy="2517775"/>
            </a:xfrm>
            <a:custGeom>
              <a:avLst/>
              <a:gdLst/>
              <a:ahLst/>
              <a:cxnLst/>
              <a:rect l="l" t="t" r="r" b="b"/>
              <a:pathLst>
                <a:path w="180339" h="2517775">
                  <a:moveTo>
                    <a:pt x="0" y="2517648"/>
                  </a:moveTo>
                  <a:lnTo>
                    <a:pt x="179832" y="2517648"/>
                  </a:lnTo>
                </a:path>
                <a:path w="180339" h="2517775">
                  <a:moveTo>
                    <a:pt x="0" y="2014728"/>
                  </a:moveTo>
                  <a:lnTo>
                    <a:pt x="179832" y="2014728"/>
                  </a:lnTo>
                </a:path>
                <a:path w="180339" h="2517775">
                  <a:moveTo>
                    <a:pt x="0" y="1511808"/>
                  </a:moveTo>
                  <a:lnTo>
                    <a:pt x="179832" y="1511808"/>
                  </a:lnTo>
                </a:path>
                <a:path w="180339" h="2517775">
                  <a:moveTo>
                    <a:pt x="0" y="1008888"/>
                  </a:moveTo>
                  <a:lnTo>
                    <a:pt x="179832" y="1008888"/>
                  </a:lnTo>
                </a:path>
                <a:path w="180339" h="2517775">
                  <a:moveTo>
                    <a:pt x="0" y="502920"/>
                  </a:moveTo>
                  <a:lnTo>
                    <a:pt x="179832" y="502920"/>
                  </a:lnTo>
                </a:path>
                <a:path w="180339" h="2517775">
                  <a:moveTo>
                    <a:pt x="0" y="0"/>
                  </a:moveTo>
                  <a:lnTo>
                    <a:pt x="179832" y="0"/>
                  </a:lnTo>
                </a:path>
              </a:pathLst>
            </a:custGeom>
            <a:ln w="9525">
              <a:solidFill>
                <a:srgbClr val="D9D9D9"/>
              </a:solidFill>
            </a:ln>
          </p:spPr>
          <p:txBody>
            <a:bodyPr wrap="square" lIns="0" tIns="0" rIns="0" bIns="0" rtlCol="0"/>
            <a:lstStyle/>
            <a:p>
              <a:endParaRPr/>
            </a:p>
          </p:txBody>
        </p:sp>
        <p:sp>
          <p:nvSpPr>
            <p:cNvPr id="35" name="object 35"/>
            <p:cNvSpPr/>
            <p:nvPr/>
          </p:nvSpPr>
          <p:spPr>
            <a:xfrm>
              <a:off x="4489704" y="2514600"/>
              <a:ext cx="119380" cy="3324225"/>
            </a:xfrm>
            <a:custGeom>
              <a:avLst/>
              <a:gdLst/>
              <a:ahLst/>
              <a:cxnLst/>
              <a:rect l="l" t="t" r="r" b="b"/>
              <a:pathLst>
                <a:path w="119379" h="3324225">
                  <a:moveTo>
                    <a:pt x="118872" y="0"/>
                  </a:moveTo>
                  <a:lnTo>
                    <a:pt x="0" y="0"/>
                  </a:lnTo>
                  <a:lnTo>
                    <a:pt x="0" y="3324031"/>
                  </a:lnTo>
                  <a:lnTo>
                    <a:pt x="118872" y="3324031"/>
                  </a:lnTo>
                  <a:lnTo>
                    <a:pt x="118872" y="0"/>
                  </a:lnTo>
                  <a:close/>
                </a:path>
              </a:pathLst>
            </a:custGeom>
            <a:solidFill>
              <a:srgbClr val="4472C4"/>
            </a:solidFill>
          </p:spPr>
          <p:txBody>
            <a:bodyPr wrap="square" lIns="0" tIns="0" rIns="0" bIns="0" rtlCol="0"/>
            <a:lstStyle/>
            <a:p>
              <a:endParaRPr/>
            </a:p>
          </p:txBody>
        </p:sp>
        <p:sp>
          <p:nvSpPr>
            <p:cNvPr id="36" name="object 36"/>
            <p:cNvSpPr/>
            <p:nvPr/>
          </p:nvSpPr>
          <p:spPr>
            <a:xfrm>
              <a:off x="4907279" y="2816352"/>
              <a:ext cx="177165" cy="2517775"/>
            </a:xfrm>
            <a:custGeom>
              <a:avLst/>
              <a:gdLst/>
              <a:ahLst/>
              <a:cxnLst/>
              <a:rect l="l" t="t" r="r" b="b"/>
              <a:pathLst>
                <a:path w="177164" h="2517775">
                  <a:moveTo>
                    <a:pt x="0" y="2517648"/>
                  </a:moveTo>
                  <a:lnTo>
                    <a:pt x="176784" y="2517648"/>
                  </a:lnTo>
                </a:path>
                <a:path w="177164" h="2517775">
                  <a:moveTo>
                    <a:pt x="0" y="2014728"/>
                  </a:moveTo>
                  <a:lnTo>
                    <a:pt x="176784" y="2014728"/>
                  </a:lnTo>
                </a:path>
                <a:path w="177164" h="2517775">
                  <a:moveTo>
                    <a:pt x="0" y="1511808"/>
                  </a:moveTo>
                  <a:lnTo>
                    <a:pt x="176784" y="1511808"/>
                  </a:lnTo>
                </a:path>
                <a:path w="177164" h="2517775">
                  <a:moveTo>
                    <a:pt x="0" y="1008888"/>
                  </a:moveTo>
                  <a:lnTo>
                    <a:pt x="176784" y="1008888"/>
                  </a:lnTo>
                </a:path>
                <a:path w="177164" h="2517775">
                  <a:moveTo>
                    <a:pt x="0" y="502920"/>
                  </a:moveTo>
                  <a:lnTo>
                    <a:pt x="176784" y="502920"/>
                  </a:lnTo>
                </a:path>
                <a:path w="177164" h="2517775">
                  <a:moveTo>
                    <a:pt x="0" y="0"/>
                  </a:moveTo>
                  <a:lnTo>
                    <a:pt x="176784" y="0"/>
                  </a:lnTo>
                </a:path>
              </a:pathLst>
            </a:custGeom>
            <a:ln w="9525">
              <a:solidFill>
                <a:srgbClr val="D9D9D9"/>
              </a:solidFill>
            </a:ln>
          </p:spPr>
          <p:txBody>
            <a:bodyPr wrap="square" lIns="0" tIns="0" rIns="0" bIns="0" rtlCol="0"/>
            <a:lstStyle/>
            <a:p>
              <a:endParaRPr/>
            </a:p>
          </p:txBody>
        </p:sp>
        <p:sp>
          <p:nvSpPr>
            <p:cNvPr id="37" name="object 37"/>
            <p:cNvSpPr/>
            <p:nvPr/>
          </p:nvSpPr>
          <p:spPr>
            <a:xfrm>
              <a:off x="4788408" y="2639567"/>
              <a:ext cx="119380" cy="3199130"/>
            </a:xfrm>
            <a:custGeom>
              <a:avLst/>
              <a:gdLst/>
              <a:ahLst/>
              <a:cxnLst/>
              <a:rect l="l" t="t" r="r" b="b"/>
              <a:pathLst>
                <a:path w="119379" h="3199129">
                  <a:moveTo>
                    <a:pt x="118871" y="0"/>
                  </a:moveTo>
                  <a:lnTo>
                    <a:pt x="0" y="0"/>
                  </a:lnTo>
                  <a:lnTo>
                    <a:pt x="0" y="3199063"/>
                  </a:lnTo>
                  <a:lnTo>
                    <a:pt x="118871" y="3199063"/>
                  </a:lnTo>
                  <a:lnTo>
                    <a:pt x="118871" y="0"/>
                  </a:lnTo>
                  <a:close/>
                </a:path>
              </a:pathLst>
            </a:custGeom>
            <a:solidFill>
              <a:srgbClr val="4472C4"/>
            </a:solidFill>
          </p:spPr>
          <p:txBody>
            <a:bodyPr wrap="square" lIns="0" tIns="0" rIns="0" bIns="0" rtlCol="0"/>
            <a:lstStyle/>
            <a:p>
              <a:endParaRPr/>
            </a:p>
          </p:txBody>
        </p:sp>
        <p:sp>
          <p:nvSpPr>
            <p:cNvPr id="38" name="object 38"/>
            <p:cNvSpPr/>
            <p:nvPr/>
          </p:nvSpPr>
          <p:spPr>
            <a:xfrm>
              <a:off x="5202936" y="3319272"/>
              <a:ext cx="180340" cy="2014855"/>
            </a:xfrm>
            <a:custGeom>
              <a:avLst/>
              <a:gdLst/>
              <a:ahLst/>
              <a:cxnLst/>
              <a:rect l="l" t="t" r="r" b="b"/>
              <a:pathLst>
                <a:path w="180339" h="2014854">
                  <a:moveTo>
                    <a:pt x="0" y="2014728"/>
                  </a:moveTo>
                  <a:lnTo>
                    <a:pt x="179831" y="2014728"/>
                  </a:lnTo>
                </a:path>
                <a:path w="180339" h="2014854">
                  <a:moveTo>
                    <a:pt x="0" y="1511808"/>
                  </a:moveTo>
                  <a:lnTo>
                    <a:pt x="179831" y="1511808"/>
                  </a:lnTo>
                </a:path>
                <a:path w="180339" h="2014854">
                  <a:moveTo>
                    <a:pt x="0" y="1008888"/>
                  </a:moveTo>
                  <a:lnTo>
                    <a:pt x="179831" y="1008888"/>
                  </a:lnTo>
                </a:path>
                <a:path w="180339" h="2014854">
                  <a:moveTo>
                    <a:pt x="0" y="505968"/>
                  </a:moveTo>
                  <a:lnTo>
                    <a:pt x="179831" y="505968"/>
                  </a:lnTo>
                </a:path>
                <a:path w="180339" h="2014854">
                  <a:moveTo>
                    <a:pt x="0" y="0"/>
                  </a:moveTo>
                  <a:lnTo>
                    <a:pt x="179831" y="0"/>
                  </a:lnTo>
                </a:path>
              </a:pathLst>
            </a:custGeom>
            <a:ln w="9525">
              <a:solidFill>
                <a:srgbClr val="D9D9D9"/>
              </a:solidFill>
            </a:ln>
          </p:spPr>
          <p:txBody>
            <a:bodyPr wrap="square" lIns="0" tIns="0" rIns="0" bIns="0" rtlCol="0"/>
            <a:lstStyle/>
            <a:p>
              <a:endParaRPr/>
            </a:p>
          </p:txBody>
        </p:sp>
        <p:sp>
          <p:nvSpPr>
            <p:cNvPr id="39" name="object 39"/>
            <p:cNvSpPr/>
            <p:nvPr/>
          </p:nvSpPr>
          <p:spPr>
            <a:xfrm>
              <a:off x="5202936" y="2813970"/>
              <a:ext cx="1069975" cy="5080"/>
            </a:xfrm>
            <a:custGeom>
              <a:avLst/>
              <a:gdLst/>
              <a:ahLst/>
              <a:cxnLst/>
              <a:rect l="l" t="t" r="r" b="b"/>
              <a:pathLst>
                <a:path w="1069975" h="5080">
                  <a:moveTo>
                    <a:pt x="0" y="4762"/>
                  </a:moveTo>
                  <a:lnTo>
                    <a:pt x="1069848" y="4762"/>
                  </a:lnTo>
                </a:path>
                <a:path w="1069975" h="5080">
                  <a:moveTo>
                    <a:pt x="0" y="0"/>
                  </a:moveTo>
                  <a:lnTo>
                    <a:pt x="1069848" y="0"/>
                  </a:lnTo>
                </a:path>
              </a:pathLst>
            </a:custGeom>
            <a:ln w="4762">
              <a:solidFill>
                <a:srgbClr val="D9D9D9"/>
              </a:solidFill>
            </a:ln>
          </p:spPr>
          <p:txBody>
            <a:bodyPr wrap="square" lIns="0" tIns="0" rIns="0" bIns="0" rtlCol="0"/>
            <a:lstStyle/>
            <a:p>
              <a:endParaRPr/>
            </a:p>
          </p:txBody>
        </p:sp>
        <p:sp>
          <p:nvSpPr>
            <p:cNvPr id="40" name="object 40"/>
            <p:cNvSpPr/>
            <p:nvPr/>
          </p:nvSpPr>
          <p:spPr>
            <a:xfrm>
              <a:off x="5084063" y="2740151"/>
              <a:ext cx="119380" cy="3098800"/>
            </a:xfrm>
            <a:custGeom>
              <a:avLst/>
              <a:gdLst/>
              <a:ahLst/>
              <a:cxnLst/>
              <a:rect l="l" t="t" r="r" b="b"/>
              <a:pathLst>
                <a:path w="119379" h="3098800">
                  <a:moveTo>
                    <a:pt x="118872" y="0"/>
                  </a:moveTo>
                  <a:lnTo>
                    <a:pt x="0" y="0"/>
                  </a:lnTo>
                  <a:lnTo>
                    <a:pt x="0" y="3098479"/>
                  </a:lnTo>
                  <a:lnTo>
                    <a:pt x="118872" y="3098479"/>
                  </a:lnTo>
                  <a:lnTo>
                    <a:pt x="118872" y="0"/>
                  </a:lnTo>
                  <a:close/>
                </a:path>
              </a:pathLst>
            </a:custGeom>
            <a:solidFill>
              <a:srgbClr val="4472C4"/>
            </a:solidFill>
          </p:spPr>
          <p:txBody>
            <a:bodyPr wrap="square" lIns="0" tIns="0" rIns="0" bIns="0" rtlCol="0"/>
            <a:lstStyle/>
            <a:p>
              <a:endParaRPr/>
            </a:p>
          </p:txBody>
        </p:sp>
        <p:sp>
          <p:nvSpPr>
            <p:cNvPr id="41" name="object 41"/>
            <p:cNvSpPr/>
            <p:nvPr/>
          </p:nvSpPr>
          <p:spPr>
            <a:xfrm>
              <a:off x="5501640" y="3319272"/>
              <a:ext cx="177165" cy="2014855"/>
            </a:xfrm>
            <a:custGeom>
              <a:avLst/>
              <a:gdLst/>
              <a:ahLst/>
              <a:cxnLst/>
              <a:rect l="l" t="t" r="r" b="b"/>
              <a:pathLst>
                <a:path w="177164" h="2014854">
                  <a:moveTo>
                    <a:pt x="0" y="2014728"/>
                  </a:moveTo>
                  <a:lnTo>
                    <a:pt x="176784" y="2014728"/>
                  </a:lnTo>
                </a:path>
                <a:path w="177164" h="2014854">
                  <a:moveTo>
                    <a:pt x="0" y="1511808"/>
                  </a:moveTo>
                  <a:lnTo>
                    <a:pt x="176784" y="1511808"/>
                  </a:lnTo>
                </a:path>
                <a:path w="177164" h="2014854">
                  <a:moveTo>
                    <a:pt x="0" y="1008888"/>
                  </a:moveTo>
                  <a:lnTo>
                    <a:pt x="176784" y="1008888"/>
                  </a:lnTo>
                </a:path>
                <a:path w="177164" h="2014854">
                  <a:moveTo>
                    <a:pt x="0" y="505968"/>
                  </a:moveTo>
                  <a:lnTo>
                    <a:pt x="176784" y="505968"/>
                  </a:lnTo>
                </a:path>
                <a:path w="177164" h="2014854">
                  <a:moveTo>
                    <a:pt x="0" y="0"/>
                  </a:moveTo>
                  <a:lnTo>
                    <a:pt x="176784" y="0"/>
                  </a:lnTo>
                </a:path>
              </a:pathLst>
            </a:custGeom>
            <a:ln w="9525">
              <a:solidFill>
                <a:srgbClr val="D9D9D9"/>
              </a:solidFill>
            </a:ln>
          </p:spPr>
          <p:txBody>
            <a:bodyPr wrap="square" lIns="0" tIns="0" rIns="0" bIns="0" rtlCol="0"/>
            <a:lstStyle/>
            <a:p>
              <a:endParaRPr/>
            </a:p>
          </p:txBody>
        </p:sp>
        <p:sp>
          <p:nvSpPr>
            <p:cNvPr id="42" name="object 42"/>
            <p:cNvSpPr/>
            <p:nvPr/>
          </p:nvSpPr>
          <p:spPr>
            <a:xfrm>
              <a:off x="5382767" y="2816351"/>
              <a:ext cx="119380" cy="3022600"/>
            </a:xfrm>
            <a:custGeom>
              <a:avLst/>
              <a:gdLst/>
              <a:ahLst/>
              <a:cxnLst/>
              <a:rect l="l" t="t" r="r" b="b"/>
              <a:pathLst>
                <a:path w="119379" h="3022600">
                  <a:moveTo>
                    <a:pt x="118872" y="0"/>
                  </a:moveTo>
                  <a:lnTo>
                    <a:pt x="0" y="0"/>
                  </a:lnTo>
                  <a:lnTo>
                    <a:pt x="0" y="3022279"/>
                  </a:lnTo>
                  <a:lnTo>
                    <a:pt x="118872" y="3022279"/>
                  </a:lnTo>
                  <a:lnTo>
                    <a:pt x="118872" y="0"/>
                  </a:lnTo>
                  <a:close/>
                </a:path>
              </a:pathLst>
            </a:custGeom>
            <a:solidFill>
              <a:srgbClr val="4472C4"/>
            </a:solidFill>
          </p:spPr>
          <p:txBody>
            <a:bodyPr wrap="square" lIns="0" tIns="0" rIns="0" bIns="0" rtlCol="0"/>
            <a:lstStyle/>
            <a:p>
              <a:endParaRPr/>
            </a:p>
          </p:txBody>
        </p:sp>
        <p:sp>
          <p:nvSpPr>
            <p:cNvPr id="43" name="object 43"/>
            <p:cNvSpPr/>
            <p:nvPr/>
          </p:nvSpPr>
          <p:spPr>
            <a:xfrm>
              <a:off x="5797296" y="3319272"/>
              <a:ext cx="180340" cy="2014855"/>
            </a:xfrm>
            <a:custGeom>
              <a:avLst/>
              <a:gdLst/>
              <a:ahLst/>
              <a:cxnLst/>
              <a:rect l="l" t="t" r="r" b="b"/>
              <a:pathLst>
                <a:path w="180339" h="2014854">
                  <a:moveTo>
                    <a:pt x="0" y="2014728"/>
                  </a:moveTo>
                  <a:lnTo>
                    <a:pt x="179831" y="2014728"/>
                  </a:lnTo>
                </a:path>
                <a:path w="180339" h="2014854">
                  <a:moveTo>
                    <a:pt x="0" y="1511808"/>
                  </a:moveTo>
                  <a:lnTo>
                    <a:pt x="179831" y="1511808"/>
                  </a:lnTo>
                </a:path>
                <a:path w="180339" h="2014854">
                  <a:moveTo>
                    <a:pt x="0" y="1008888"/>
                  </a:moveTo>
                  <a:lnTo>
                    <a:pt x="179831" y="1008888"/>
                  </a:lnTo>
                </a:path>
                <a:path w="180339" h="2014854">
                  <a:moveTo>
                    <a:pt x="0" y="505968"/>
                  </a:moveTo>
                  <a:lnTo>
                    <a:pt x="179831" y="505968"/>
                  </a:lnTo>
                </a:path>
                <a:path w="180339" h="2014854">
                  <a:moveTo>
                    <a:pt x="0" y="0"/>
                  </a:moveTo>
                  <a:lnTo>
                    <a:pt x="179831" y="0"/>
                  </a:lnTo>
                </a:path>
              </a:pathLst>
            </a:custGeom>
            <a:ln w="9525">
              <a:solidFill>
                <a:srgbClr val="D9D9D9"/>
              </a:solidFill>
            </a:ln>
          </p:spPr>
          <p:txBody>
            <a:bodyPr wrap="square" lIns="0" tIns="0" rIns="0" bIns="0" rtlCol="0"/>
            <a:lstStyle/>
            <a:p>
              <a:endParaRPr/>
            </a:p>
          </p:txBody>
        </p:sp>
        <p:sp>
          <p:nvSpPr>
            <p:cNvPr id="44" name="object 44"/>
            <p:cNvSpPr/>
            <p:nvPr/>
          </p:nvSpPr>
          <p:spPr>
            <a:xfrm>
              <a:off x="5678423" y="2868167"/>
              <a:ext cx="119380" cy="2970530"/>
            </a:xfrm>
            <a:custGeom>
              <a:avLst/>
              <a:gdLst/>
              <a:ahLst/>
              <a:cxnLst/>
              <a:rect l="l" t="t" r="r" b="b"/>
              <a:pathLst>
                <a:path w="119379" h="2970529">
                  <a:moveTo>
                    <a:pt x="118872" y="0"/>
                  </a:moveTo>
                  <a:lnTo>
                    <a:pt x="0" y="0"/>
                  </a:lnTo>
                  <a:lnTo>
                    <a:pt x="0" y="2970463"/>
                  </a:lnTo>
                  <a:lnTo>
                    <a:pt x="118872" y="2970463"/>
                  </a:lnTo>
                  <a:lnTo>
                    <a:pt x="118872" y="0"/>
                  </a:lnTo>
                  <a:close/>
                </a:path>
              </a:pathLst>
            </a:custGeom>
            <a:solidFill>
              <a:srgbClr val="4472C4"/>
            </a:solidFill>
          </p:spPr>
          <p:txBody>
            <a:bodyPr wrap="square" lIns="0" tIns="0" rIns="0" bIns="0" rtlCol="0"/>
            <a:lstStyle/>
            <a:p>
              <a:endParaRPr/>
            </a:p>
          </p:txBody>
        </p:sp>
        <p:sp>
          <p:nvSpPr>
            <p:cNvPr id="45" name="object 45"/>
            <p:cNvSpPr/>
            <p:nvPr/>
          </p:nvSpPr>
          <p:spPr>
            <a:xfrm>
              <a:off x="6095999" y="3319272"/>
              <a:ext cx="177165" cy="2014855"/>
            </a:xfrm>
            <a:custGeom>
              <a:avLst/>
              <a:gdLst/>
              <a:ahLst/>
              <a:cxnLst/>
              <a:rect l="l" t="t" r="r" b="b"/>
              <a:pathLst>
                <a:path w="177164" h="2014854">
                  <a:moveTo>
                    <a:pt x="0" y="2014728"/>
                  </a:moveTo>
                  <a:lnTo>
                    <a:pt x="176784" y="2014728"/>
                  </a:lnTo>
                </a:path>
                <a:path w="177164" h="2014854">
                  <a:moveTo>
                    <a:pt x="0" y="1511808"/>
                  </a:moveTo>
                  <a:lnTo>
                    <a:pt x="176784" y="1511808"/>
                  </a:lnTo>
                </a:path>
                <a:path w="177164" h="2014854">
                  <a:moveTo>
                    <a:pt x="0" y="1008888"/>
                  </a:moveTo>
                  <a:lnTo>
                    <a:pt x="176784" y="1008888"/>
                  </a:lnTo>
                </a:path>
                <a:path w="177164" h="2014854">
                  <a:moveTo>
                    <a:pt x="0" y="505968"/>
                  </a:moveTo>
                  <a:lnTo>
                    <a:pt x="176784" y="505968"/>
                  </a:lnTo>
                </a:path>
                <a:path w="177164" h="2014854">
                  <a:moveTo>
                    <a:pt x="0" y="0"/>
                  </a:moveTo>
                  <a:lnTo>
                    <a:pt x="176784" y="0"/>
                  </a:lnTo>
                </a:path>
              </a:pathLst>
            </a:custGeom>
            <a:ln w="9525">
              <a:solidFill>
                <a:srgbClr val="D9D9D9"/>
              </a:solidFill>
            </a:ln>
          </p:spPr>
          <p:txBody>
            <a:bodyPr wrap="square" lIns="0" tIns="0" rIns="0" bIns="0" rtlCol="0"/>
            <a:lstStyle/>
            <a:p>
              <a:endParaRPr/>
            </a:p>
          </p:txBody>
        </p:sp>
        <p:sp>
          <p:nvSpPr>
            <p:cNvPr id="46" name="object 46"/>
            <p:cNvSpPr/>
            <p:nvPr/>
          </p:nvSpPr>
          <p:spPr>
            <a:xfrm>
              <a:off x="5977128" y="2868167"/>
              <a:ext cx="119380" cy="2970530"/>
            </a:xfrm>
            <a:custGeom>
              <a:avLst/>
              <a:gdLst/>
              <a:ahLst/>
              <a:cxnLst/>
              <a:rect l="l" t="t" r="r" b="b"/>
              <a:pathLst>
                <a:path w="119379" h="2970529">
                  <a:moveTo>
                    <a:pt x="118872" y="0"/>
                  </a:moveTo>
                  <a:lnTo>
                    <a:pt x="0" y="0"/>
                  </a:lnTo>
                  <a:lnTo>
                    <a:pt x="0" y="2970463"/>
                  </a:lnTo>
                  <a:lnTo>
                    <a:pt x="118872" y="2970463"/>
                  </a:lnTo>
                  <a:lnTo>
                    <a:pt x="118872" y="0"/>
                  </a:lnTo>
                  <a:close/>
                </a:path>
              </a:pathLst>
            </a:custGeom>
            <a:solidFill>
              <a:srgbClr val="4472C4"/>
            </a:solidFill>
          </p:spPr>
          <p:txBody>
            <a:bodyPr wrap="square" lIns="0" tIns="0" rIns="0" bIns="0" rtlCol="0"/>
            <a:lstStyle/>
            <a:p>
              <a:endParaRPr/>
            </a:p>
          </p:txBody>
        </p:sp>
        <p:sp>
          <p:nvSpPr>
            <p:cNvPr id="47" name="object 47"/>
            <p:cNvSpPr/>
            <p:nvPr/>
          </p:nvSpPr>
          <p:spPr>
            <a:xfrm>
              <a:off x="6391655" y="3319272"/>
              <a:ext cx="180340" cy="2014855"/>
            </a:xfrm>
            <a:custGeom>
              <a:avLst/>
              <a:gdLst/>
              <a:ahLst/>
              <a:cxnLst/>
              <a:rect l="l" t="t" r="r" b="b"/>
              <a:pathLst>
                <a:path w="180340" h="2014854">
                  <a:moveTo>
                    <a:pt x="0" y="2014728"/>
                  </a:moveTo>
                  <a:lnTo>
                    <a:pt x="179832" y="2014728"/>
                  </a:lnTo>
                </a:path>
                <a:path w="180340" h="2014854">
                  <a:moveTo>
                    <a:pt x="0" y="1511808"/>
                  </a:moveTo>
                  <a:lnTo>
                    <a:pt x="179832" y="1511808"/>
                  </a:lnTo>
                </a:path>
                <a:path w="180340" h="2014854">
                  <a:moveTo>
                    <a:pt x="0" y="1008888"/>
                  </a:moveTo>
                  <a:lnTo>
                    <a:pt x="179832" y="1008888"/>
                  </a:lnTo>
                </a:path>
                <a:path w="180340" h="2014854">
                  <a:moveTo>
                    <a:pt x="0" y="505968"/>
                  </a:moveTo>
                  <a:lnTo>
                    <a:pt x="179832" y="505968"/>
                  </a:lnTo>
                </a:path>
                <a:path w="180340" h="2014854">
                  <a:moveTo>
                    <a:pt x="0" y="0"/>
                  </a:moveTo>
                  <a:lnTo>
                    <a:pt x="179832" y="0"/>
                  </a:lnTo>
                </a:path>
              </a:pathLst>
            </a:custGeom>
            <a:ln w="9525">
              <a:solidFill>
                <a:srgbClr val="D9D9D9"/>
              </a:solidFill>
            </a:ln>
          </p:spPr>
          <p:txBody>
            <a:bodyPr wrap="square" lIns="0" tIns="0" rIns="0" bIns="0" rtlCol="0"/>
            <a:lstStyle/>
            <a:p>
              <a:endParaRPr/>
            </a:p>
          </p:txBody>
        </p:sp>
        <p:sp>
          <p:nvSpPr>
            <p:cNvPr id="48" name="object 48"/>
            <p:cNvSpPr/>
            <p:nvPr/>
          </p:nvSpPr>
          <p:spPr>
            <a:xfrm>
              <a:off x="6391655" y="2813970"/>
              <a:ext cx="180340" cy="5080"/>
            </a:xfrm>
            <a:custGeom>
              <a:avLst/>
              <a:gdLst/>
              <a:ahLst/>
              <a:cxnLst/>
              <a:rect l="l" t="t" r="r" b="b"/>
              <a:pathLst>
                <a:path w="180340" h="5080">
                  <a:moveTo>
                    <a:pt x="0" y="4762"/>
                  </a:moveTo>
                  <a:lnTo>
                    <a:pt x="179832" y="4762"/>
                  </a:lnTo>
                </a:path>
                <a:path w="180340" h="5080">
                  <a:moveTo>
                    <a:pt x="0" y="0"/>
                  </a:moveTo>
                  <a:lnTo>
                    <a:pt x="179832" y="0"/>
                  </a:lnTo>
                </a:path>
              </a:pathLst>
            </a:custGeom>
            <a:ln w="4762">
              <a:solidFill>
                <a:srgbClr val="D9D9D9"/>
              </a:solidFill>
            </a:ln>
          </p:spPr>
          <p:txBody>
            <a:bodyPr wrap="square" lIns="0" tIns="0" rIns="0" bIns="0" rtlCol="0"/>
            <a:lstStyle/>
            <a:p>
              <a:endParaRPr/>
            </a:p>
          </p:txBody>
        </p:sp>
        <p:sp>
          <p:nvSpPr>
            <p:cNvPr id="49" name="object 49"/>
            <p:cNvSpPr/>
            <p:nvPr/>
          </p:nvSpPr>
          <p:spPr>
            <a:xfrm>
              <a:off x="6272784" y="2791967"/>
              <a:ext cx="119380" cy="3046730"/>
            </a:xfrm>
            <a:custGeom>
              <a:avLst/>
              <a:gdLst/>
              <a:ahLst/>
              <a:cxnLst/>
              <a:rect l="l" t="t" r="r" b="b"/>
              <a:pathLst>
                <a:path w="119379" h="3046729">
                  <a:moveTo>
                    <a:pt x="118871" y="0"/>
                  </a:moveTo>
                  <a:lnTo>
                    <a:pt x="0" y="0"/>
                  </a:lnTo>
                  <a:lnTo>
                    <a:pt x="0" y="3046663"/>
                  </a:lnTo>
                  <a:lnTo>
                    <a:pt x="118871" y="3046663"/>
                  </a:lnTo>
                  <a:lnTo>
                    <a:pt x="118871" y="0"/>
                  </a:lnTo>
                  <a:close/>
                </a:path>
              </a:pathLst>
            </a:custGeom>
            <a:solidFill>
              <a:srgbClr val="4472C4"/>
            </a:solidFill>
          </p:spPr>
          <p:txBody>
            <a:bodyPr wrap="square" lIns="0" tIns="0" rIns="0" bIns="0" rtlCol="0"/>
            <a:lstStyle/>
            <a:p>
              <a:endParaRPr/>
            </a:p>
          </p:txBody>
        </p:sp>
        <p:sp>
          <p:nvSpPr>
            <p:cNvPr id="50" name="object 50"/>
            <p:cNvSpPr/>
            <p:nvPr/>
          </p:nvSpPr>
          <p:spPr>
            <a:xfrm>
              <a:off x="6690360" y="3319272"/>
              <a:ext cx="177165" cy="2014855"/>
            </a:xfrm>
            <a:custGeom>
              <a:avLst/>
              <a:gdLst/>
              <a:ahLst/>
              <a:cxnLst/>
              <a:rect l="l" t="t" r="r" b="b"/>
              <a:pathLst>
                <a:path w="177165" h="2014854">
                  <a:moveTo>
                    <a:pt x="0" y="2014728"/>
                  </a:moveTo>
                  <a:lnTo>
                    <a:pt x="176784" y="2014728"/>
                  </a:lnTo>
                </a:path>
                <a:path w="177165" h="2014854">
                  <a:moveTo>
                    <a:pt x="0" y="1511808"/>
                  </a:moveTo>
                  <a:lnTo>
                    <a:pt x="176784" y="1511808"/>
                  </a:lnTo>
                </a:path>
                <a:path w="177165" h="2014854">
                  <a:moveTo>
                    <a:pt x="0" y="1008888"/>
                  </a:moveTo>
                  <a:lnTo>
                    <a:pt x="176784" y="1008888"/>
                  </a:lnTo>
                </a:path>
                <a:path w="177165" h="2014854">
                  <a:moveTo>
                    <a:pt x="0" y="505968"/>
                  </a:moveTo>
                  <a:lnTo>
                    <a:pt x="176784" y="505968"/>
                  </a:lnTo>
                </a:path>
                <a:path w="177165" h="2014854">
                  <a:moveTo>
                    <a:pt x="0" y="0"/>
                  </a:moveTo>
                  <a:lnTo>
                    <a:pt x="176784" y="0"/>
                  </a:lnTo>
                </a:path>
              </a:pathLst>
            </a:custGeom>
            <a:ln w="9525">
              <a:solidFill>
                <a:srgbClr val="D9D9D9"/>
              </a:solidFill>
            </a:ln>
          </p:spPr>
          <p:txBody>
            <a:bodyPr wrap="square" lIns="0" tIns="0" rIns="0" bIns="0" rtlCol="0"/>
            <a:lstStyle/>
            <a:p>
              <a:endParaRPr/>
            </a:p>
          </p:txBody>
        </p:sp>
        <p:sp>
          <p:nvSpPr>
            <p:cNvPr id="51" name="object 51"/>
            <p:cNvSpPr/>
            <p:nvPr/>
          </p:nvSpPr>
          <p:spPr>
            <a:xfrm>
              <a:off x="6690360" y="2813970"/>
              <a:ext cx="4843145" cy="5080"/>
            </a:xfrm>
            <a:custGeom>
              <a:avLst/>
              <a:gdLst/>
              <a:ahLst/>
              <a:cxnLst/>
              <a:rect l="l" t="t" r="r" b="b"/>
              <a:pathLst>
                <a:path w="4843145" h="5080">
                  <a:moveTo>
                    <a:pt x="0" y="4762"/>
                  </a:moveTo>
                  <a:lnTo>
                    <a:pt x="4843063" y="4762"/>
                  </a:lnTo>
                </a:path>
                <a:path w="4843145" h="5080">
                  <a:moveTo>
                    <a:pt x="0" y="0"/>
                  </a:moveTo>
                  <a:lnTo>
                    <a:pt x="4843063" y="0"/>
                  </a:lnTo>
                </a:path>
              </a:pathLst>
            </a:custGeom>
            <a:ln w="4762">
              <a:solidFill>
                <a:srgbClr val="D9D9D9"/>
              </a:solidFill>
            </a:ln>
          </p:spPr>
          <p:txBody>
            <a:bodyPr wrap="square" lIns="0" tIns="0" rIns="0" bIns="0" rtlCol="0"/>
            <a:lstStyle/>
            <a:p>
              <a:endParaRPr/>
            </a:p>
          </p:txBody>
        </p:sp>
        <p:sp>
          <p:nvSpPr>
            <p:cNvPr id="52" name="object 52"/>
            <p:cNvSpPr/>
            <p:nvPr/>
          </p:nvSpPr>
          <p:spPr>
            <a:xfrm>
              <a:off x="6571487" y="2767583"/>
              <a:ext cx="119380" cy="3071495"/>
            </a:xfrm>
            <a:custGeom>
              <a:avLst/>
              <a:gdLst/>
              <a:ahLst/>
              <a:cxnLst/>
              <a:rect l="l" t="t" r="r" b="b"/>
              <a:pathLst>
                <a:path w="119379" h="3071495">
                  <a:moveTo>
                    <a:pt x="118871" y="0"/>
                  </a:moveTo>
                  <a:lnTo>
                    <a:pt x="0" y="0"/>
                  </a:lnTo>
                  <a:lnTo>
                    <a:pt x="0" y="3071047"/>
                  </a:lnTo>
                  <a:lnTo>
                    <a:pt x="118871" y="3071047"/>
                  </a:lnTo>
                  <a:lnTo>
                    <a:pt x="118871" y="0"/>
                  </a:lnTo>
                  <a:close/>
                </a:path>
              </a:pathLst>
            </a:custGeom>
            <a:solidFill>
              <a:srgbClr val="4472C4"/>
            </a:solidFill>
          </p:spPr>
          <p:txBody>
            <a:bodyPr wrap="square" lIns="0" tIns="0" rIns="0" bIns="0" rtlCol="0"/>
            <a:lstStyle/>
            <a:p>
              <a:endParaRPr/>
            </a:p>
          </p:txBody>
        </p:sp>
        <p:sp>
          <p:nvSpPr>
            <p:cNvPr id="53" name="object 53"/>
            <p:cNvSpPr/>
            <p:nvPr/>
          </p:nvSpPr>
          <p:spPr>
            <a:xfrm>
              <a:off x="6986016" y="3319272"/>
              <a:ext cx="180340" cy="2014855"/>
            </a:xfrm>
            <a:custGeom>
              <a:avLst/>
              <a:gdLst/>
              <a:ahLst/>
              <a:cxnLst/>
              <a:rect l="l" t="t" r="r" b="b"/>
              <a:pathLst>
                <a:path w="180340" h="2014854">
                  <a:moveTo>
                    <a:pt x="0" y="2014728"/>
                  </a:moveTo>
                  <a:lnTo>
                    <a:pt x="179831" y="2014728"/>
                  </a:lnTo>
                </a:path>
                <a:path w="180340" h="2014854">
                  <a:moveTo>
                    <a:pt x="0" y="1511808"/>
                  </a:moveTo>
                  <a:lnTo>
                    <a:pt x="179831" y="1511808"/>
                  </a:lnTo>
                </a:path>
                <a:path w="180340" h="2014854">
                  <a:moveTo>
                    <a:pt x="0" y="1008888"/>
                  </a:moveTo>
                  <a:lnTo>
                    <a:pt x="179831" y="1008888"/>
                  </a:lnTo>
                </a:path>
                <a:path w="180340" h="2014854">
                  <a:moveTo>
                    <a:pt x="0" y="505968"/>
                  </a:moveTo>
                  <a:lnTo>
                    <a:pt x="179831" y="505968"/>
                  </a:lnTo>
                </a:path>
                <a:path w="180340" h="2014854">
                  <a:moveTo>
                    <a:pt x="0" y="0"/>
                  </a:moveTo>
                  <a:lnTo>
                    <a:pt x="179831" y="0"/>
                  </a:lnTo>
                </a:path>
              </a:pathLst>
            </a:custGeom>
            <a:ln w="9525">
              <a:solidFill>
                <a:srgbClr val="D9D9D9"/>
              </a:solidFill>
            </a:ln>
          </p:spPr>
          <p:txBody>
            <a:bodyPr wrap="square" lIns="0" tIns="0" rIns="0" bIns="0" rtlCol="0"/>
            <a:lstStyle/>
            <a:p>
              <a:endParaRPr/>
            </a:p>
          </p:txBody>
        </p:sp>
        <p:sp>
          <p:nvSpPr>
            <p:cNvPr id="54" name="object 54"/>
            <p:cNvSpPr/>
            <p:nvPr/>
          </p:nvSpPr>
          <p:spPr>
            <a:xfrm>
              <a:off x="6867143" y="3118103"/>
              <a:ext cx="119380" cy="2720975"/>
            </a:xfrm>
            <a:custGeom>
              <a:avLst/>
              <a:gdLst/>
              <a:ahLst/>
              <a:cxnLst/>
              <a:rect l="l" t="t" r="r" b="b"/>
              <a:pathLst>
                <a:path w="119379" h="2720975">
                  <a:moveTo>
                    <a:pt x="118872" y="0"/>
                  </a:moveTo>
                  <a:lnTo>
                    <a:pt x="0" y="0"/>
                  </a:lnTo>
                  <a:lnTo>
                    <a:pt x="0" y="2720527"/>
                  </a:lnTo>
                  <a:lnTo>
                    <a:pt x="118872" y="2720527"/>
                  </a:lnTo>
                  <a:lnTo>
                    <a:pt x="118872" y="0"/>
                  </a:lnTo>
                  <a:close/>
                </a:path>
              </a:pathLst>
            </a:custGeom>
            <a:solidFill>
              <a:srgbClr val="4472C4"/>
            </a:solidFill>
          </p:spPr>
          <p:txBody>
            <a:bodyPr wrap="square" lIns="0" tIns="0" rIns="0" bIns="0" rtlCol="0"/>
            <a:lstStyle/>
            <a:p>
              <a:endParaRPr/>
            </a:p>
          </p:txBody>
        </p:sp>
        <p:sp>
          <p:nvSpPr>
            <p:cNvPr id="55" name="object 55"/>
            <p:cNvSpPr/>
            <p:nvPr/>
          </p:nvSpPr>
          <p:spPr>
            <a:xfrm>
              <a:off x="7284719" y="3319272"/>
              <a:ext cx="4248785" cy="2014855"/>
            </a:xfrm>
            <a:custGeom>
              <a:avLst/>
              <a:gdLst/>
              <a:ahLst/>
              <a:cxnLst/>
              <a:rect l="l" t="t" r="r" b="b"/>
              <a:pathLst>
                <a:path w="4248784" h="2014854">
                  <a:moveTo>
                    <a:pt x="0" y="2014728"/>
                  </a:moveTo>
                  <a:lnTo>
                    <a:pt x="4248703" y="2014728"/>
                  </a:lnTo>
                </a:path>
                <a:path w="4248784" h="2014854">
                  <a:moveTo>
                    <a:pt x="0" y="1511808"/>
                  </a:moveTo>
                  <a:lnTo>
                    <a:pt x="4248703" y="1511808"/>
                  </a:lnTo>
                </a:path>
                <a:path w="4248784" h="2014854">
                  <a:moveTo>
                    <a:pt x="0" y="1008888"/>
                  </a:moveTo>
                  <a:lnTo>
                    <a:pt x="4248703" y="1008888"/>
                  </a:lnTo>
                </a:path>
                <a:path w="4248784" h="2014854">
                  <a:moveTo>
                    <a:pt x="0" y="505968"/>
                  </a:moveTo>
                  <a:lnTo>
                    <a:pt x="4248703" y="505968"/>
                  </a:lnTo>
                </a:path>
                <a:path w="4248784" h="2014854">
                  <a:moveTo>
                    <a:pt x="0" y="0"/>
                  </a:moveTo>
                  <a:lnTo>
                    <a:pt x="4248703" y="0"/>
                  </a:lnTo>
                </a:path>
              </a:pathLst>
            </a:custGeom>
            <a:ln w="9525">
              <a:solidFill>
                <a:srgbClr val="D9D9D9"/>
              </a:solidFill>
            </a:ln>
          </p:spPr>
          <p:txBody>
            <a:bodyPr wrap="square" lIns="0" tIns="0" rIns="0" bIns="0" rtlCol="0"/>
            <a:lstStyle/>
            <a:p>
              <a:endParaRPr/>
            </a:p>
          </p:txBody>
        </p:sp>
        <p:sp>
          <p:nvSpPr>
            <p:cNvPr id="56" name="object 56"/>
            <p:cNvSpPr/>
            <p:nvPr/>
          </p:nvSpPr>
          <p:spPr>
            <a:xfrm>
              <a:off x="7165848" y="2944368"/>
              <a:ext cx="119380" cy="2894330"/>
            </a:xfrm>
            <a:custGeom>
              <a:avLst/>
              <a:gdLst/>
              <a:ahLst/>
              <a:cxnLst/>
              <a:rect l="l" t="t" r="r" b="b"/>
              <a:pathLst>
                <a:path w="119379" h="2894329">
                  <a:moveTo>
                    <a:pt x="118872" y="0"/>
                  </a:moveTo>
                  <a:lnTo>
                    <a:pt x="0" y="0"/>
                  </a:lnTo>
                  <a:lnTo>
                    <a:pt x="0" y="2894263"/>
                  </a:lnTo>
                  <a:lnTo>
                    <a:pt x="118872" y="2894263"/>
                  </a:lnTo>
                  <a:lnTo>
                    <a:pt x="118872" y="0"/>
                  </a:lnTo>
                  <a:close/>
                </a:path>
              </a:pathLst>
            </a:custGeom>
            <a:solidFill>
              <a:srgbClr val="4472C4"/>
            </a:solidFill>
          </p:spPr>
          <p:txBody>
            <a:bodyPr wrap="square" lIns="0" tIns="0" rIns="0" bIns="0" rtlCol="0"/>
            <a:lstStyle/>
            <a:p>
              <a:endParaRPr/>
            </a:p>
          </p:txBody>
        </p:sp>
        <p:sp>
          <p:nvSpPr>
            <p:cNvPr id="57" name="object 57"/>
            <p:cNvSpPr/>
            <p:nvPr/>
          </p:nvSpPr>
          <p:spPr>
            <a:xfrm>
              <a:off x="835376" y="5838631"/>
              <a:ext cx="10698480" cy="0"/>
            </a:xfrm>
            <a:custGeom>
              <a:avLst/>
              <a:gdLst/>
              <a:ahLst/>
              <a:cxnLst/>
              <a:rect l="l" t="t" r="r" b="b"/>
              <a:pathLst>
                <a:path w="10698480">
                  <a:moveTo>
                    <a:pt x="0" y="0"/>
                  </a:moveTo>
                  <a:lnTo>
                    <a:pt x="10698047" y="1"/>
                  </a:lnTo>
                </a:path>
              </a:pathLst>
            </a:custGeom>
            <a:ln w="9525">
              <a:solidFill>
                <a:srgbClr val="D9D9D9"/>
              </a:solidFill>
            </a:ln>
          </p:spPr>
          <p:txBody>
            <a:bodyPr wrap="square" lIns="0" tIns="0" rIns="0" bIns="0" rtlCol="0"/>
            <a:lstStyle/>
            <a:p>
              <a:endParaRPr/>
            </a:p>
          </p:txBody>
        </p:sp>
        <p:sp>
          <p:nvSpPr>
            <p:cNvPr id="58" name="object 58"/>
            <p:cNvSpPr/>
            <p:nvPr/>
          </p:nvSpPr>
          <p:spPr>
            <a:xfrm>
              <a:off x="5441480" y="2565204"/>
              <a:ext cx="5943600" cy="3273425"/>
            </a:xfrm>
            <a:custGeom>
              <a:avLst/>
              <a:gdLst/>
              <a:ahLst/>
              <a:cxnLst/>
              <a:rect l="l" t="t" r="r" b="b"/>
              <a:pathLst>
                <a:path w="5943600" h="3273425">
                  <a:moveTo>
                    <a:pt x="0" y="0"/>
                  </a:moveTo>
                  <a:lnTo>
                    <a:pt x="297904" y="0"/>
                  </a:lnTo>
                  <a:lnTo>
                    <a:pt x="593560" y="0"/>
                  </a:lnTo>
                  <a:lnTo>
                    <a:pt x="892264" y="0"/>
                  </a:lnTo>
                  <a:lnTo>
                    <a:pt x="1187920" y="0"/>
                  </a:lnTo>
                  <a:lnTo>
                    <a:pt x="1486624" y="882084"/>
                  </a:lnTo>
                  <a:lnTo>
                    <a:pt x="1782280" y="882084"/>
                  </a:lnTo>
                  <a:lnTo>
                    <a:pt x="2080984" y="882084"/>
                  </a:lnTo>
                  <a:lnTo>
                    <a:pt x="2376640" y="882084"/>
                  </a:lnTo>
                  <a:lnTo>
                    <a:pt x="2675344" y="882084"/>
                  </a:lnTo>
                  <a:lnTo>
                    <a:pt x="2971000" y="1232604"/>
                  </a:lnTo>
                  <a:lnTo>
                    <a:pt x="3269704" y="1232604"/>
                  </a:lnTo>
                  <a:lnTo>
                    <a:pt x="3565360" y="1232604"/>
                  </a:lnTo>
                  <a:lnTo>
                    <a:pt x="3864064" y="1232604"/>
                  </a:lnTo>
                  <a:lnTo>
                    <a:pt x="4159720" y="1232604"/>
                  </a:lnTo>
                  <a:lnTo>
                    <a:pt x="4458424" y="1787340"/>
                  </a:lnTo>
                  <a:lnTo>
                    <a:pt x="4754080" y="1787340"/>
                  </a:lnTo>
                  <a:lnTo>
                    <a:pt x="5052784" y="1787340"/>
                  </a:lnTo>
                  <a:lnTo>
                    <a:pt x="5348440" y="1787340"/>
                  </a:lnTo>
                  <a:lnTo>
                    <a:pt x="5647144" y="1787340"/>
                  </a:lnTo>
                  <a:lnTo>
                    <a:pt x="5943359" y="3273428"/>
                  </a:lnTo>
                </a:path>
              </a:pathLst>
            </a:custGeom>
            <a:ln w="28575">
              <a:solidFill>
                <a:srgbClr val="FF0000"/>
              </a:solidFill>
            </a:ln>
          </p:spPr>
          <p:txBody>
            <a:bodyPr wrap="square" lIns="0" tIns="0" rIns="0" bIns="0" rtlCol="0"/>
            <a:lstStyle/>
            <a:p>
              <a:endParaRPr/>
            </a:p>
          </p:txBody>
        </p:sp>
        <p:sp>
          <p:nvSpPr>
            <p:cNvPr id="59" name="object 59"/>
            <p:cNvSpPr/>
            <p:nvPr/>
          </p:nvSpPr>
          <p:spPr>
            <a:xfrm>
              <a:off x="835376" y="1307592"/>
              <a:ext cx="9359900" cy="0"/>
            </a:xfrm>
            <a:custGeom>
              <a:avLst/>
              <a:gdLst/>
              <a:ahLst/>
              <a:cxnLst/>
              <a:rect l="l" t="t" r="r" b="b"/>
              <a:pathLst>
                <a:path w="9359900">
                  <a:moveTo>
                    <a:pt x="0" y="0"/>
                  </a:moveTo>
                  <a:lnTo>
                    <a:pt x="9359396" y="0"/>
                  </a:lnTo>
                </a:path>
              </a:pathLst>
            </a:custGeom>
            <a:ln w="9525">
              <a:solidFill>
                <a:srgbClr val="D9D9D9"/>
              </a:solidFill>
            </a:ln>
          </p:spPr>
          <p:txBody>
            <a:bodyPr wrap="square" lIns="0" tIns="0" rIns="0" bIns="0" rtlCol="0"/>
            <a:lstStyle/>
            <a:p>
              <a:endParaRPr/>
            </a:p>
          </p:txBody>
        </p:sp>
      </p:grpSp>
      <p:sp>
        <p:nvSpPr>
          <p:cNvPr id="60" name="object 60"/>
          <p:cNvSpPr/>
          <p:nvPr/>
        </p:nvSpPr>
        <p:spPr>
          <a:xfrm>
            <a:off x="835376" y="802589"/>
            <a:ext cx="10698480" cy="0"/>
          </a:xfrm>
          <a:custGeom>
            <a:avLst/>
            <a:gdLst/>
            <a:ahLst/>
            <a:cxnLst/>
            <a:rect l="l" t="t" r="r" b="b"/>
            <a:pathLst>
              <a:path w="10698480">
                <a:moveTo>
                  <a:pt x="0" y="0"/>
                </a:moveTo>
                <a:lnTo>
                  <a:pt x="10698047" y="0"/>
                </a:lnTo>
              </a:path>
            </a:pathLst>
          </a:custGeom>
          <a:ln w="9525">
            <a:solidFill>
              <a:srgbClr val="D9D9D9"/>
            </a:solidFill>
          </a:ln>
        </p:spPr>
        <p:txBody>
          <a:bodyPr wrap="square" lIns="0" tIns="0" rIns="0" bIns="0" rtlCol="0"/>
          <a:lstStyle/>
          <a:p>
            <a:endParaRPr/>
          </a:p>
        </p:txBody>
      </p:sp>
      <p:sp>
        <p:nvSpPr>
          <p:cNvPr id="61" name="object 61"/>
          <p:cNvSpPr txBox="1"/>
          <p:nvPr/>
        </p:nvSpPr>
        <p:spPr>
          <a:xfrm>
            <a:off x="884392" y="1299464"/>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172</a:t>
            </a:r>
            <a:endParaRPr sz="900">
              <a:latin typeface="Calibri"/>
              <a:cs typeface="Calibri"/>
            </a:endParaRPr>
          </a:p>
        </p:txBody>
      </p:sp>
      <p:sp>
        <p:nvSpPr>
          <p:cNvPr id="62" name="object 62"/>
          <p:cNvSpPr txBox="1"/>
          <p:nvPr/>
        </p:nvSpPr>
        <p:spPr>
          <a:xfrm>
            <a:off x="1181560" y="1348232"/>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170</a:t>
            </a:r>
            <a:endParaRPr sz="900">
              <a:latin typeface="Calibri"/>
              <a:cs typeface="Calibri"/>
            </a:endParaRPr>
          </a:p>
        </p:txBody>
      </p:sp>
      <p:sp>
        <p:nvSpPr>
          <p:cNvPr id="63" name="object 63"/>
          <p:cNvSpPr txBox="1"/>
          <p:nvPr/>
        </p:nvSpPr>
        <p:spPr>
          <a:xfrm>
            <a:off x="1478728" y="1424432"/>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167</a:t>
            </a:r>
            <a:endParaRPr sz="900">
              <a:latin typeface="Calibri"/>
              <a:cs typeface="Calibri"/>
            </a:endParaRPr>
          </a:p>
        </p:txBody>
      </p:sp>
      <p:sp>
        <p:nvSpPr>
          <p:cNvPr id="64" name="object 64"/>
          <p:cNvSpPr txBox="1"/>
          <p:nvPr/>
        </p:nvSpPr>
        <p:spPr>
          <a:xfrm>
            <a:off x="1775895" y="1448815"/>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166</a:t>
            </a:r>
            <a:endParaRPr sz="900">
              <a:latin typeface="Calibri"/>
              <a:cs typeface="Calibri"/>
            </a:endParaRPr>
          </a:p>
        </p:txBody>
      </p:sp>
      <p:sp>
        <p:nvSpPr>
          <p:cNvPr id="65" name="object 65"/>
          <p:cNvSpPr txBox="1"/>
          <p:nvPr/>
        </p:nvSpPr>
        <p:spPr>
          <a:xfrm>
            <a:off x="2073062" y="1500632"/>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164</a:t>
            </a:r>
            <a:endParaRPr sz="900">
              <a:latin typeface="Calibri"/>
              <a:cs typeface="Calibri"/>
            </a:endParaRPr>
          </a:p>
        </p:txBody>
      </p:sp>
      <p:sp>
        <p:nvSpPr>
          <p:cNvPr id="66" name="object 66"/>
          <p:cNvSpPr txBox="1"/>
          <p:nvPr/>
        </p:nvSpPr>
        <p:spPr>
          <a:xfrm>
            <a:off x="2370231" y="1549400"/>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162</a:t>
            </a:r>
            <a:endParaRPr sz="900">
              <a:latin typeface="Calibri"/>
              <a:cs typeface="Calibri"/>
            </a:endParaRPr>
          </a:p>
        </p:txBody>
      </p:sp>
      <p:sp>
        <p:nvSpPr>
          <p:cNvPr id="67" name="object 67"/>
          <p:cNvSpPr txBox="1"/>
          <p:nvPr/>
        </p:nvSpPr>
        <p:spPr>
          <a:xfrm>
            <a:off x="2667399" y="1576832"/>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161</a:t>
            </a:r>
            <a:endParaRPr sz="900">
              <a:latin typeface="Calibri"/>
              <a:cs typeface="Calibri"/>
            </a:endParaRPr>
          </a:p>
        </p:txBody>
      </p:sp>
      <p:sp>
        <p:nvSpPr>
          <p:cNvPr id="68" name="object 68"/>
          <p:cNvSpPr txBox="1"/>
          <p:nvPr/>
        </p:nvSpPr>
        <p:spPr>
          <a:xfrm>
            <a:off x="2964567" y="1649984"/>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158</a:t>
            </a:r>
            <a:endParaRPr sz="900">
              <a:latin typeface="Calibri"/>
              <a:cs typeface="Calibri"/>
            </a:endParaRPr>
          </a:p>
        </p:txBody>
      </p:sp>
      <p:sp>
        <p:nvSpPr>
          <p:cNvPr id="69" name="object 69"/>
          <p:cNvSpPr txBox="1"/>
          <p:nvPr/>
        </p:nvSpPr>
        <p:spPr>
          <a:xfrm>
            <a:off x="3261734" y="1750567"/>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154</a:t>
            </a:r>
            <a:endParaRPr sz="900">
              <a:latin typeface="Calibri"/>
              <a:cs typeface="Calibri"/>
            </a:endParaRPr>
          </a:p>
        </p:txBody>
      </p:sp>
      <p:sp>
        <p:nvSpPr>
          <p:cNvPr id="70" name="object 70"/>
          <p:cNvSpPr txBox="1"/>
          <p:nvPr/>
        </p:nvSpPr>
        <p:spPr>
          <a:xfrm>
            <a:off x="3558903" y="1936495"/>
            <a:ext cx="496570" cy="330200"/>
          </a:xfrm>
          <a:prstGeom prst="rect">
            <a:avLst/>
          </a:prstGeom>
        </p:spPr>
        <p:txBody>
          <a:bodyPr vert="horz" wrap="square" lIns="0" tIns="27939" rIns="0" bIns="0" rtlCol="0">
            <a:spAutoFit/>
          </a:bodyPr>
          <a:lstStyle/>
          <a:p>
            <a:pPr marL="12700">
              <a:lnSpc>
                <a:spcPct val="100000"/>
              </a:lnSpc>
              <a:spcBef>
                <a:spcPts val="219"/>
              </a:spcBef>
            </a:pPr>
            <a:r>
              <a:rPr sz="900" spc="-5" dirty="0">
                <a:solidFill>
                  <a:srgbClr val="404040"/>
                </a:solidFill>
                <a:latin typeface="Calibri"/>
                <a:cs typeface="Calibri"/>
              </a:rPr>
              <a:t>146</a:t>
            </a:r>
            <a:endParaRPr sz="900">
              <a:latin typeface="Calibri"/>
              <a:cs typeface="Calibri"/>
            </a:endParaRPr>
          </a:p>
          <a:p>
            <a:pPr marL="309245">
              <a:lnSpc>
                <a:spcPct val="100000"/>
              </a:lnSpc>
              <a:spcBef>
                <a:spcPts val="120"/>
              </a:spcBef>
            </a:pPr>
            <a:r>
              <a:rPr sz="900" spc="-5" dirty="0">
                <a:solidFill>
                  <a:srgbClr val="404040"/>
                </a:solidFill>
                <a:latin typeface="Calibri"/>
                <a:cs typeface="Calibri"/>
              </a:rPr>
              <a:t>140</a:t>
            </a:r>
            <a:endParaRPr sz="900">
              <a:latin typeface="Calibri"/>
              <a:cs typeface="Calibri"/>
            </a:endParaRPr>
          </a:p>
        </p:txBody>
      </p:sp>
      <p:sp>
        <p:nvSpPr>
          <p:cNvPr id="71" name="object 71"/>
          <p:cNvSpPr txBox="1"/>
          <p:nvPr/>
        </p:nvSpPr>
        <p:spPr>
          <a:xfrm>
            <a:off x="4153239" y="2204720"/>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136</a:t>
            </a:r>
            <a:endParaRPr sz="900">
              <a:latin typeface="Calibri"/>
              <a:cs typeface="Calibri"/>
            </a:endParaRPr>
          </a:p>
        </p:txBody>
      </p:sp>
      <p:sp>
        <p:nvSpPr>
          <p:cNvPr id="72" name="object 72"/>
          <p:cNvSpPr txBox="1"/>
          <p:nvPr/>
        </p:nvSpPr>
        <p:spPr>
          <a:xfrm>
            <a:off x="4450407" y="2305303"/>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132</a:t>
            </a:r>
            <a:endParaRPr sz="900">
              <a:latin typeface="Calibri"/>
              <a:cs typeface="Calibri"/>
            </a:endParaRPr>
          </a:p>
        </p:txBody>
      </p:sp>
      <p:sp>
        <p:nvSpPr>
          <p:cNvPr id="73" name="object 73"/>
          <p:cNvSpPr txBox="1"/>
          <p:nvPr/>
        </p:nvSpPr>
        <p:spPr>
          <a:xfrm>
            <a:off x="4747574" y="2430271"/>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127</a:t>
            </a:r>
            <a:endParaRPr sz="900">
              <a:latin typeface="Calibri"/>
              <a:cs typeface="Calibri"/>
            </a:endParaRPr>
          </a:p>
        </p:txBody>
      </p:sp>
      <p:sp>
        <p:nvSpPr>
          <p:cNvPr id="74" name="object 74"/>
          <p:cNvSpPr txBox="1"/>
          <p:nvPr/>
        </p:nvSpPr>
        <p:spPr>
          <a:xfrm>
            <a:off x="5044743" y="2530855"/>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123</a:t>
            </a:r>
            <a:endParaRPr sz="900">
              <a:latin typeface="Calibri"/>
              <a:cs typeface="Calibri"/>
            </a:endParaRPr>
          </a:p>
        </p:txBody>
      </p:sp>
      <p:sp>
        <p:nvSpPr>
          <p:cNvPr id="75" name="object 75"/>
          <p:cNvSpPr txBox="1"/>
          <p:nvPr/>
        </p:nvSpPr>
        <p:spPr>
          <a:xfrm>
            <a:off x="5341910" y="2607055"/>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120</a:t>
            </a:r>
            <a:endParaRPr sz="900">
              <a:latin typeface="Calibri"/>
              <a:cs typeface="Calibri"/>
            </a:endParaRPr>
          </a:p>
        </p:txBody>
      </p:sp>
      <p:sp>
        <p:nvSpPr>
          <p:cNvPr id="76" name="object 76"/>
          <p:cNvSpPr txBox="1"/>
          <p:nvPr/>
        </p:nvSpPr>
        <p:spPr>
          <a:xfrm>
            <a:off x="5639079" y="2658871"/>
            <a:ext cx="4965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11</a:t>
            </a:r>
            <a:r>
              <a:rPr sz="900" dirty="0">
                <a:solidFill>
                  <a:srgbClr val="404040"/>
                </a:solidFill>
                <a:latin typeface="Calibri"/>
                <a:cs typeface="Calibri"/>
              </a:rPr>
              <a:t>8    </a:t>
            </a:r>
            <a:r>
              <a:rPr sz="900" spc="-50" dirty="0">
                <a:solidFill>
                  <a:srgbClr val="404040"/>
                </a:solidFill>
                <a:latin typeface="Calibri"/>
                <a:cs typeface="Calibri"/>
              </a:rPr>
              <a:t> </a:t>
            </a:r>
            <a:r>
              <a:rPr sz="900" spc="-5" dirty="0">
                <a:solidFill>
                  <a:srgbClr val="404040"/>
                </a:solidFill>
                <a:latin typeface="Calibri"/>
                <a:cs typeface="Calibri"/>
              </a:rPr>
              <a:t>118</a:t>
            </a:r>
            <a:endParaRPr sz="900">
              <a:latin typeface="Calibri"/>
              <a:cs typeface="Calibri"/>
            </a:endParaRPr>
          </a:p>
        </p:txBody>
      </p:sp>
      <p:sp>
        <p:nvSpPr>
          <p:cNvPr id="77" name="object 77"/>
          <p:cNvSpPr txBox="1"/>
          <p:nvPr/>
        </p:nvSpPr>
        <p:spPr>
          <a:xfrm>
            <a:off x="6233415" y="2582671"/>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121</a:t>
            </a:r>
            <a:endParaRPr sz="900">
              <a:latin typeface="Calibri"/>
              <a:cs typeface="Calibri"/>
            </a:endParaRPr>
          </a:p>
        </p:txBody>
      </p:sp>
      <p:sp>
        <p:nvSpPr>
          <p:cNvPr id="78" name="object 78"/>
          <p:cNvSpPr txBox="1"/>
          <p:nvPr/>
        </p:nvSpPr>
        <p:spPr>
          <a:xfrm>
            <a:off x="6530583" y="2558288"/>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122</a:t>
            </a:r>
            <a:endParaRPr sz="900">
              <a:latin typeface="Calibri"/>
              <a:cs typeface="Calibri"/>
            </a:endParaRPr>
          </a:p>
        </p:txBody>
      </p:sp>
      <p:sp>
        <p:nvSpPr>
          <p:cNvPr id="79" name="object 79"/>
          <p:cNvSpPr txBox="1"/>
          <p:nvPr/>
        </p:nvSpPr>
        <p:spPr>
          <a:xfrm>
            <a:off x="6827751" y="2908808"/>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108</a:t>
            </a:r>
            <a:endParaRPr sz="900">
              <a:latin typeface="Calibri"/>
              <a:cs typeface="Calibri"/>
            </a:endParaRPr>
          </a:p>
        </p:txBody>
      </p:sp>
      <p:sp>
        <p:nvSpPr>
          <p:cNvPr id="80" name="object 80"/>
          <p:cNvSpPr txBox="1"/>
          <p:nvPr/>
        </p:nvSpPr>
        <p:spPr>
          <a:xfrm>
            <a:off x="7124919" y="2735071"/>
            <a:ext cx="19939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115</a:t>
            </a:r>
            <a:endParaRPr sz="900">
              <a:latin typeface="Calibri"/>
              <a:cs typeface="Calibri"/>
            </a:endParaRPr>
          </a:p>
        </p:txBody>
      </p:sp>
      <p:sp>
        <p:nvSpPr>
          <p:cNvPr id="81" name="object 81"/>
          <p:cNvSpPr txBox="1"/>
          <p:nvPr/>
        </p:nvSpPr>
        <p:spPr>
          <a:xfrm>
            <a:off x="5801225" y="2325623"/>
            <a:ext cx="238125"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548235"/>
                </a:solidFill>
                <a:latin typeface="Calibri"/>
                <a:cs typeface="Calibri"/>
              </a:rPr>
              <a:t>130</a:t>
            </a:r>
            <a:endParaRPr sz="1100">
              <a:latin typeface="Calibri"/>
              <a:cs typeface="Calibri"/>
            </a:endParaRPr>
          </a:p>
        </p:txBody>
      </p:sp>
      <p:sp>
        <p:nvSpPr>
          <p:cNvPr id="82" name="object 82"/>
          <p:cNvSpPr txBox="1"/>
          <p:nvPr/>
        </p:nvSpPr>
        <p:spPr>
          <a:xfrm>
            <a:off x="7567894" y="3252215"/>
            <a:ext cx="167005"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548235"/>
                </a:solidFill>
                <a:latin typeface="Calibri"/>
                <a:cs typeface="Calibri"/>
              </a:rPr>
              <a:t>95</a:t>
            </a:r>
            <a:endParaRPr sz="1100">
              <a:latin typeface="Calibri"/>
              <a:cs typeface="Calibri"/>
            </a:endParaRPr>
          </a:p>
        </p:txBody>
      </p:sp>
      <p:sp>
        <p:nvSpPr>
          <p:cNvPr id="83" name="object 83"/>
          <p:cNvSpPr txBox="1"/>
          <p:nvPr/>
        </p:nvSpPr>
        <p:spPr>
          <a:xfrm>
            <a:off x="8756566" y="3590544"/>
            <a:ext cx="167005"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548235"/>
                </a:solidFill>
                <a:latin typeface="Calibri"/>
                <a:cs typeface="Calibri"/>
              </a:rPr>
              <a:t>81</a:t>
            </a:r>
            <a:endParaRPr sz="1100">
              <a:latin typeface="Calibri"/>
              <a:cs typeface="Calibri"/>
            </a:endParaRPr>
          </a:p>
        </p:txBody>
      </p:sp>
      <p:sp>
        <p:nvSpPr>
          <p:cNvPr id="84" name="object 84"/>
          <p:cNvSpPr txBox="1"/>
          <p:nvPr/>
        </p:nvSpPr>
        <p:spPr>
          <a:xfrm>
            <a:off x="10539573" y="4130040"/>
            <a:ext cx="167005"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548235"/>
                </a:solidFill>
                <a:latin typeface="Calibri"/>
                <a:cs typeface="Calibri"/>
              </a:rPr>
              <a:t>59</a:t>
            </a:r>
            <a:endParaRPr sz="1100">
              <a:latin typeface="Calibri"/>
              <a:cs typeface="Calibri"/>
            </a:endParaRPr>
          </a:p>
        </p:txBody>
      </p:sp>
      <p:sp>
        <p:nvSpPr>
          <p:cNvPr id="85" name="object 85"/>
          <p:cNvSpPr txBox="1"/>
          <p:nvPr/>
        </p:nvSpPr>
        <p:spPr>
          <a:xfrm>
            <a:off x="11480088" y="5727191"/>
            <a:ext cx="96520"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548235"/>
                </a:solidFill>
                <a:latin typeface="Calibri"/>
                <a:cs typeface="Calibri"/>
              </a:rPr>
              <a:t>0</a:t>
            </a:r>
            <a:endParaRPr sz="1100">
              <a:latin typeface="Calibri"/>
              <a:cs typeface="Calibri"/>
            </a:endParaRPr>
          </a:p>
        </p:txBody>
      </p:sp>
      <p:sp>
        <p:nvSpPr>
          <p:cNvPr id="86" name="object 86"/>
          <p:cNvSpPr txBox="1"/>
          <p:nvPr/>
        </p:nvSpPr>
        <p:spPr>
          <a:xfrm>
            <a:off x="658783" y="5746496"/>
            <a:ext cx="8382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95959"/>
                </a:solidFill>
                <a:latin typeface="Calibri"/>
                <a:cs typeface="Calibri"/>
              </a:rPr>
              <a:t>0</a:t>
            </a:r>
            <a:endParaRPr sz="900">
              <a:latin typeface="Calibri"/>
              <a:cs typeface="Calibri"/>
            </a:endParaRPr>
          </a:p>
        </p:txBody>
      </p:sp>
      <p:sp>
        <p:nvSpPr>
          <p:cNvPr id="87" name="object 87"/>
          <p:cNvSpPr txBox="1"/>
          <p:nvPr/>
        </p:nvSpPr>
        <p:spPr>
          <a:xfrm>
            <a:off x="600871" y="5243576"/>
            <a:ext cx="1530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20</a:t>
            </a:r>
            <a:endParaRPr sz="900">
              <a:latin typeface="Calibri"/>
              <a:cs typeface="Calibri"/>
            </a:endParaRPr>
          </a:p>
        </p:txBody>
      </p:sp>
      <p:sp>
        <p:nvSpPr>
          <p:cNvPr id="88" name="object 88"/>
          <p:cNvSpPr txBox="1"/>
          <p:nvPr/>
        </p:nvSpPr>
        <p:spPr>
          <a:xfrm>
            <a:off x="600871" y="4740655"/>
            <a:ext cx="1530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40</a:t>
            </a:r>
            <a:endParaRPr sz="900">
              <a:latin typeface="Calibri"/>
              <a:cs typeface="Calibri"/>
            </a:endParaRPr>
          </a:p>
        </p:txBody>
      </p:sp>
      <p:sp>
        <p:nvSpPr>
          <p:cNvPr id="89" name="object 89"/>
          <p:cNvSpPr txBox="1"/>
          <p:nvPr/>
        </p:nvSpPr>
        <p:spPr>
          <a:xfrm>
            <a:off x="600871" y="4237735"/>
            <a:ext cx="1530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60</a:t>
            </a:r>
            <a:endParaRPr sz="900">
              <a:latin typeface="Calibri"/>
              <a:cs typeface="Calibri"/>
            </a:endParaRPr>
          </a:p>
        </p:txBody>
      </p:sp>
      <p:sp>
        <p:nvSpPr>
          <p:cNvPr id="90" name="object 90"/>
          <p:cNvSpPr txBox="1"/>
          <p:nvPr/>
        </p:nvSpPr>
        <p:spPr>
          <a:xfrm>
            <a:off x="600871" y="3731767"/>
            <a:ext cx="1530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80</a:t>
            </a:r>
            <a:endParaRPr sz="900">
              <a:latin typeface="Calibri"/>
              <a:cs typeface="Calibri"/>
            </a:endParaRPr>
          </a:p>
        </p:txBody>
      </p:sp>
      <p:sp>
        <p:nvSpPr>
          <p:cNvPr id="91" name="object 91"/>
          <p:cNvSpPr txBox="1"/>
          <p:nvPr/>
        </p:nvSpPr>
        <p:spPr>
          <a:xfrm>
            <a:off x="542959" y="3228847"/>
            <a:ext cx="1981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92" name="object 92"/>
          <p:cNvSpPr txBox="1"/>
          <p:nvPr/>
        </p:nvSpPr>
        <p:spPr>
          <a:xfrm>
            <a:off x="542959" y="2725928"/>
            <a:ext cx="1981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2</a:t>
            </a:r>
            <a:r>
              <a:rPr sz="900" dirty="0">
                <a:solidFill>
                  <a:srgbClr val="595959"/>
                </a:solidFill>
                <a:latin typeface="Calibri"/>
                <a:cs typeface="Calibri"/>
              </a:rPr>
              <a:t>0</a:t>
            </a:r>
            <a:endParaRPr sz="900">
              <a:latin typeface="Calibri"/>
              <a:cs typeface="Calibri"/>
            </a:endParaRPr>
          </a:p>
        </p:txBody>
      </p:sp>
      <p:sp>
        <p:nvSpPr>
          <p:cNvPr id="93" name="object 93"/>
          <p:cNvSpPr txBox="1"/>
          <p:nvPr/>
        </p:nvSpPr>
        <p:spPr>
          <a:xfrm>
            <a:off x="542959" y="2223008"/>
            <a:ext cx="1981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4</a:t>
            </a:r>
            <a:r>
              <a:rPr sz="900" dirty="0">
                <a:solidFill>
                  <a:srgbClr val="595959"/>
                </a:solidFill>
                <a:latin typeface="Calibri"/>
                <a:cs typeface="Calibri"/>
              </a:rPr>
              <a:t>0</a:t>
            </a:r>
            <a:endParaRPr sz="900">
              <a:latin typeface="Calibri"/>
              <a:cs typeface="Calibri"/>
            </a:endParaRPr>
          </a:p>
        </p:txBody>
      </p:sp>
      <p:sp>
        <p:nvSpPr>
          <p:cNvPr id="94" name="object 94"/>
          <p:cNvSpPr txBox="1"/>
          <p:nvPr/>
        </p:nvSpPr>
        <p:spPr>
          <a:xfrm>
            <a:off x="542959" y="1717040"/>
            <a:ext cx="1981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6</a:t>
            </a:r>
            <a:r>
              <a:rPr sz="900" dirty="0">
                <a:solidFill>
                  <a:srgbClr val="595959"/>
                </a:solidFill>
                <a:latin typeface="Calibri"/>
                <a:cs typeface="Calibri"/>
              </a:rPr>
              <a:t>0</a:t>
            </a:r>
            <a:endParaRPr sz="900">
              <a:latin typeface="Calibri"/>
              <a:cs typeface="Calibri"/>
            </a:endParaRPr>
          </a:p>
        </p:txBody>
      </p:sp>
      <p:sp>
        <p:nvSpPr>
          <p:cNvPr id="95" name="object 95"/>
          <p:cNvSpPr txBox="1"/>
          <p:nvPr/>
        </p:nvSpPr>
        <p:spPr>
          <a:xfrm>
            <a:off x="542959" y="1214120"/>
            <a:ext cx="1981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8</a:t>
            </a:r>
            <a:r>
              <a:rPr sz="900" dirty="0">
                <a:solidFill>
                  <a:srgbClr val="595959"/>
                </a:solidFill>
                <a:latin typeface="Calibri"/>
                <a:cs typeface="Calibri"/>
              </a:rPr>
              <a:t>0</a:t>
            </a:r>
            <a:endParaRPr sz="900">
              <a:latin typeface="Calibri"/>
              <a:cs typeface="Calibri"/>
            </a:endParaRPr>
          </a:p>
        </p:txBody>
      </p:sp>
      <p:sp>
        <p:nvSpPr>
          <p:cNvPr id="96" name="object 96"/>
          <p:cNvSpPr txBox="1"/>
          <p:nvPr/>
        </p:nvSpPr>
        <p:spPr>
          <a:xfrm>
            <a:off x="542959" y="711200"/>
            <a:ext cx="19812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0</a:t>
            </a:r>
            <a:r>
              <a:rPr sz="900" dirty="0">
                <a:solidFill>
                  <a:srgbClr val="595959"/>
                </a:solidFill>
                <a:latin typeface="Calibri"/>
                <a:cs typeface="Calibri"/>
              </a:rPr>
              <a:t>0</a:t>
            </a:r>
            <a:endParaRPr sz="900">
              <a:latin typeface="Calibri"/>
              <a:cs typeface="Calibri"/>
            </a:endParaRPr>
          </a:p>
        </p:txBody>
      </p:sp>
      <p:sp>
        <p:nvSpPr>
          <p:cNvPr id="97" name="object 97"/>
          <p:cNvSpPr txBox="1"/>
          <p:nvPr/>
        </p:nvSpPr>
        <p:spPr>
          <a:xfrm>
            <a:off x="283624" y="2082126"/>
            <a:ext cx="263525" cy="2478405"/>
          </a:xfrm>
          <a:prstGeom prst="rect">
            <a:avLst/>
          </a:prstGeom>
        </p:spPr>
        <p:txBody>
          <a:bodyPr vert="vert270" wrap="square" lIns="0" tIns="3810" rIns="0" bIns="0" rtlCol="0">
            <a:spAutoFit/>
          </a:bodyPr>
          <a:lstStyle/>
          <a:p>
            <a:pPr marL="12700">
              <a:lnSpc>
                <a:spcPct val="100000"/>
              </a:lnSpc>
              <a:spcBef>
                <a:spcPts val="30"/>
              </a:spcBef>
            </a:pPr>
            <a:r>
              <a:rPr sz="1400" b="1" spc="-5" dirty="0">
                <a:solidFill>
                  <a:srgbClr val="595959"/>
                </a:solidFill>
                <a:latin typeface="Calibri"/>
                <a:cs typeface="Calibri"/>
              </a:rPr>
              <a:t>Specific</a:t>
            </a:r>
            <a:r>
              <a:rPr sz="1400" b="1" spc="-15" dirty="0">
                <a:solidFill>
                  <a:srgbClr val="595959"/>
                </a:solidFill>
                <a:latin typeface="Calibri"/>
                <a:cs typeface="Calibri"/>
              </a:rPr>
              <a:t> </a:t>
            </a:r>
            <a:r>
              <a:rPr sz="1400" b="1" spc="-10" dirty="0">
                <a:solidFill>
                  <a:srgbClr val="595959"/>
                </a:solidFill>
                <a:latin typeface="Calibri"/>
                <a:cs typeface="Calibri"/>
              </a:rPr>
              <a:t>CO</a:t>
            </a:r>
            <a:r>
              <a:rPr sz="1350" b="1" spc="-15" baseline="-18518" dirty="0">
                <a:solidFill>
                  <a:srgbClr val="595959"/>
                </a:solidFill>
                <a:latin typeface="Calibri"/>
                <a:cs typeface="Calibri"/>
              </a:rPr>
              <a:t>2</a:t>
            </a:r>
            <a:r>
              <a:rPr sz="1350" b="1" spc="165" baseline="-18518" dirty="0">
                <a:solidFill>
                  <a:srgbClr val="595959"/>
                </a:solidFill>
                <a:latin typeface="Calibri"/>
                <a:cs typeface="Calibri"/>
              </a:rPr>
              <a:t> </a:t>
            </a:r>
            <a:r>
              <a:rPr sz="1400" b="1" dirty="0">
                <a:solidFill>
                  <a:srgbClr val="595959"/>
                </a:solidFill>
                <a:latin typeface="Calibri"/>
                <a:cs typeface="Calibri"/>
              </a:rPr>
              <a:t>Emissions</a:t>
            </a:r>
            <a:r>
              <a:rPr sz="1400" b="1" spc="-10" dirty="0">
                <a:solidFill>
                  <a:srgbClr val="595959"/>
                </a:solidFill>
                <a:latin typeface="Calibri"/>
                <a:cs typeface="Calibri"/>
              </a:rPr>
              <a:t> </a:t>
            </a:r>
            <a:r>
              <a:rPr sz="1400" b="1" spc="-5" dirty="0">
                <a:solidFill>
                  <a:srgbClr val="595959"/>
                </a:solidFill>
                <a:latin typeface="Calibri"/>
                <a:cs typeface="Calibri"/>
              </a:rPr>
              <a:t>(gCO</a:t>
            </a:r>
            <a:r>
              <a:rPr sz="1350" b="1" spc="-7" baseline="-18518" dirty="0">
                <a:solidFill>
                  <a:srgbClr val="595959"/>
                </a:solidFill>
                <a:latin typeface="Calibri"/>
                <a:cs typeface="Calibri"/>
              </a:rPr>
              <a:t>2</a:t>
            </a:r>
            <a:r>
              <a:rPr sz="1400" b="1" spc="-5" dirty="0">
                <a:solidFill>
                  <a:srgbClr val="595959"/>
                </a:solidFill>
                <a:latin typeface="Calibri"/>
                <a:cs typeface="Calibri"/>
              </a:rPr>
              <a:t>/km)</a:t>
            </a:r>
            <a:endParaRPr sz="1400">
              <a:latin typeface="Calibri"/>
              <a:cs typeface="Calibri"/>
            </a:endParaRPr>
          </a:p>
        </p:txBody>
      </p:sp>
      <p:sp>
        <p:nvSpPr>
          <p:cNvPr id="98" name="object 98"/>
          <p:cNvSpPr txBox="1">
            <a:spLocks noGrp="1"/>
          </p:cNvSpPr>
          <p:nvPr>
            <p:ph type="title"/>
          </p:nvPr>
        </p:nvSpPr>
        <p:spPr>
          <a:xfrm>
            <a:off x="2858716" y="340867"/>
            <a:ext cx="7534909" cy="299720"/>
          </a:xfrm>
          <a:prstGeom prst="rect">
            <a:avLst/>
          </a:prstGeom>
        </p:spPr>
        <p:txBody>
          <a:bodyPr vert="horz" wrap="square" lIns="0" tIns="12700" rIns="0" bIns="0" rtlCol="0">
            <a:spAutoFit/>
          </a:bodyPr>
          <a:lstStyle/>
          <a:p>
            <a:pPr marL="38100">
              <a:lnSpc>
                <a:spcPct val="100000"/>
              </a:lnSpc>
              <a:spcBef>
                <a:spcPts val="100"/>
              </a:spcBef>
            </a:pPr>
            <a:r>
              <a:rPr sz="1800" b="1" spc="-10" dirty="0">
                <a:solidFill>
                  <a:srgbClr val="595959"/>
                </a:solidFill>
                <a:latin typeface="Calibri"/>
                <a:cs typeface="Calibri"/>
              </a:rPr>
              <a:t>Historical</a:t>
            </a:r>
            <a:r>
              <a:rPr sz="1800" b="1" spc="5" dirty="0">
                <a:solidFill>
                  <a:srgbClr val="595959"/>
                </a:solidFill>
                <a:latin typeface="Calibri"/>
                <a:cs typeface="Calibri"/>
              </a:rPr>
              <a:t> </a:t>
            </a:r>
            <a:r>
              <a:rPr sz="1800" b="1" spc="-10" dirty="0">
                <a:solidFill>
                  <a:srgbClr val="595959"/>
                </a:solidFill>
                <a:latin typeface="Calibri"/>
                <a:cs typeface="Calibri"/>
              </a:rPr>
              <a:t>CO</a:t>
            </a:r>
            <a:r>
              <a:rPr sz="1800" b="1" spc="-15" baseline="-13888" dirty="0">
                <a:solidFill>
                  <a:srgbClr val="595959"/>
                </a:solidFill>
                <a:latin typeface="Calibri"/>
                <a:cs typeface="Calibri"/>
              </a:rPr>
              <a:t>2</a:t>
            </a:r>
            <a:r>
              <a:rPr sz="1800" b="1" spc="209" baseline="-13888" dirty="0">
                <a:solidFill>
                  <a:srgbClr val="595959"/>
                </a:solidFill>
                <a:latin typeface="Calibri"/>
                <a:cs typeface="Calibri"/>
              </a:rPr>
              <a:t> </a:t>
            </a:r>
            <a:r>
              <a:rPr sz="1800" b="1" spc="-5" dirty="0">
                <a:solidFill>
                  <a:srgbClr val="595959"/>
                </a:solidFill>
                <a:latin typeface="Calibri"/>
                <a:cs typeface="Calibri"/>
              </a:rPr>
              <a:t>New</a:t>
            </a:r>
            <a:r>
              <a:rPr sz="1800" b="1" spc="5" dirty="0">
                <a:solidFill>
                  <a:srgbClr val="595959"/>
                </a:solidFill>
                <a:latin typeface="Calibri"/>
                <a:cs typeface="Calibri"/>
              </a:rPr>
              <a:t> </a:t>
            </a:r>
            <a:r>
              <a:rPr sz="1800" b="1" spc="-15" dirty="0">
                <a:solidFill>
                  <a:srgbClr val="595959"/>
                </a:solidFill>
                <a:latin typeface="Calibri"/>
                <a:cs typeface="Calibri"/>
              </a:rPr>
              <a:t>Registered</a:t>
            </a:r>
            <a:r>
              <a:rPr sz="1800" b="1" spc="5" dirty="0">
                <a:solidFill>
                  <a:srgbClr val="595959"/>
                </a:solidFill>
                <a:latin typeface="Calibri"/>
                <a:cs typeface="Calibri"/>
              </a:rPr>
              <a:t> </a:t>
            </a:r>
            <a:r>
              <a:rPr sz="1800" spc="-10" dirty="0">
                <a:latin typeface="+mn-lt"/>
                <a:cs typeface="Calibri"/>
              </a:rPr>
              <a:t>Passenger</a:t>
            </a:r>
            <a:r>
              <a:rPr sz="1800" b="1" spc="10" dirty="0">
                <a:solidFill>
                  <a:srgbClr val="595959"/>
                </a:solidFill>
                <a:latin typeface="Calibri"/>
                <a:cs typeface="Calibri"/>
              </a:rPr>
              <a:t> </a:t>
            </a:r>
            <a:r>
              <a:rPr sz="1800" b="1" spc="-5" dirty="0">
                <a:solidFill>
                  <a:srgbClr val="595959"/>
                </a:solidFill>
                <a:latin typeface="Calibri"/>
                <a:cs typeface="Calibri"/>
              </a:rPr>
              <a:t>Car</a:t>
            </a:r>
            <a:r>
              <a:rPr sz="1800" b="1" spc="5" dirty="0">
                <a:solidFill>
                  <a:srgbClr val="595959"/>
                </a:solidFill>
                <a:latin typeface="Calibri"/>
                <a:cs typeface="Calibri"/>
              </a:rPr>
              <a:t> </a:t>
            </a:r>
            <a:r>
              <a:rPr sz="1800" b="1" spc="-5" dirty="0">
                <a:solidFill>
                  <a:srgbClr val="595959"/>
                </a:solidFill>
                <a:latin typeface="Calibri"/>
                <a:cs typeface="Calibri"/>
              </a:rPr>
              <a:t>Emissions</a:t>
            </a:r>
            <a:r>
              <a:rPr sz="1800" b="1" spc="10" dirty="0">
                <a:solidFill>
                  <a:srgbClr val="595959"/>
                </a:solidFill>
                <a:latin typeface="Calibri"/>
                <a:cs typeface="Calibri"/>
              </a:rPr>
              <a:t> </a:t>
            </a:r>
            <a:r>
              <a:rPr sz="1800" b="1" dirty="0">
                <a:solidFill>
                  <a:srgbClr val="595959"/>
                </a:solidFill>
                <a:latin typeface="Calibri"/>
                <a:cs typeface="Calibri"/>
              </a:rPr>
              <a:t>in</a:t>
            </a:r>
            <a:r>
              <a:rPr sz="1800" b="1" spc="5" dirty="0">
                <a:solidFill>
                  <a:srgbClr val="595959"/>
                </a:solidFill>
                <a:latin typeface="Calibri"/>
                <a:cs typeface="Calibri"/>
              </a:rPr>
              <a:t> </a:t>
            </a:r>
            <a:r>
              <a:rPr sz="1800" b="1" spc="-5" dirty="0">
                <a:solidFill>
                  <a:srgbClr val="595959"/>
                </a:solidFill>
                <a:latin typeface="Calibri"/>
                <a:cs typeface="Calibri"/>
              </a:rPr>
              <a:t>gCO</a:t>
            </a:r>
            <a:r>
              <a:rPr sz="1800" b="1" spc="-7" baseline="-13888" dirty="0">
                <a:solidFill>
                  <a:srgbClr val="595959"/>
                </a:solidFill>
                <a:latin typeface="Calibri"/>
                <a:cs typeface="Calibri"/>
              </a:rPr>
              <a:t>2</a:t>
            </a:r>
            <a:r>
              <a:rPr sz="1800" b="1" spc="-5" dirty="0">
                <a:solidFill>
                  <a:srgbClr val="595959"/>
                </a:solidFill>
                <a:latin typeface="Calibri"/>
                <a:cs typeface="Calibri"/>
              </a:rPr>
              <a:t>/km</a:t>
            </a:r>
            <a:r>
              <a:rPr sz="1800" b="1" spc="10" dirty="0">
                <a:solidFill>
                  <a:srgbClr val="595959"/>
                </a:solidFill>
                <a:latin typeface="Calibri"/>
                <a:cs typeface="Calibri"/>
              </a:rPr>
              <a:t> </a:t>
            </a:r>
            <a:r>
              <a:rPr sz="1800" b="1" spc="-5" dirty="0">
                <a:solidFill>
                  <a:srgbClr val="595959"/>
                </a:solidFill>
                <a:latin typeface="Calibri"/>
                <a:cs typeface="Calibri"/>
              </a:rPr>
              <a:t>and</a:t>
            </a:r>
            <a:r>
              <a:rPr sz="1800" b="1" spc="5" dirty="0">
                <a:solidFill>
                  <a:srgbClr val="595959"/>
                </a:solidFill>
                <a:latin typeface="Calibri"/>
                <a:cs typeface="Calibri"/>
              </a:rPr>
              <a:t> </a:t>
            </a:r>
            <a:r>
              <a:rPr sz="1800" b="1" spc="-30" dirty="0">
                <a:solidFill>
                  <a:srgbClr val="595959"/>
                </a:solidFill>
                <a:latin typeface="Calibri"/>
                <a:cs typeface="Calibri"/>
              </a:rPr>
              <a:t>Targets</a:t>
            </a:r>
            <a:endParaRPr sz="1800" dirty="0">
              <a:latin typeface="Calibri"/>
              <a:cs typeface="Calibri"/>
            </a:endParaRPr>
          </a:p>
        </p:txBody>
      </p:sp>
      <p:grpSp>
        <p:nvGrpSpPr>
          <p:cNvPr id="99" name="object 99"/>
          <p:cNvGrpSpPr/>
          <p:nvPr/>
        </p:nvGrpSpPr>
        <p:grpSpPr>
          <a:xfrm>
            <a:off x="10180484" y="1216991"/>
            <a:ext cx="272415" cy="366395"/>
            <a:chOff x="10180484" y="1216991"/>
            <a:chExt cx="272415" cy="366395"/>
          </a:xfrm>
        </p:grpSpPr>
        <p:sp>
          <p:nvSpPr>
            <p:cNvPr id="100" name="object 100"/>
            <p:cNvSpPr/>
            <p:nvPr/>
          </p:nvSpPr>
          <p:spPr>
            <a:xfrm>
              <a:off x="10194772" y="1568964"/>
              <a:ext cx="243840" cy="0"/>
            </a:xfrm>
            <a:custGeom>
              <a:avLst/>
              <a:gdLst/>
              <a:ahLst/>
              <a:cxnLst/>
              <a:rect l="l" t="t" r="r" b="b"/>
              <a:pathLst>
                <a:path w="243840">
                  <a:moveTo>
                    <a:pt x="0" y="0"/>
                  </a:moveTo>
                  <a:lnTo>
                    <a:pt x="243840" y="1"/>
                  </a:lnTo>
                </a:path>
              </a:pathLst>
            </a:custGeom>
            <a:ln w="28575">
              <a:solidFill>
                <a:srgbClr val="FF0000"/>
              </a:solidFill>
            </a:ln>
          </p:spPr>
          <p:txBody>
            <a:bodyPr wrap="square" lIns="0" tIns="0" rIns="0" bIns="0" rtlCol="0"/>
            <a:lstStyle/>
            <a:p>
              <a:endParaRPr/>
            </a:p>
          </p:txBody>
        </p:sp>
        <p:sp>
          <p:nvSpPr>
            <p:cNvPr id="101" name="object 101"/>
            <p:cNvSpPr/>
            <p:nvPr/>
          </p:nvSpPr>
          <p:spPr>
            <a:xfrm>
              <a:off x="10194772" y="1216991"/>
              <a:ext cx="243840" cy="97790"/>
            </a:xfrm>
            <a:custGeom>
              <a:avLst/>
              <a:gdLst/>
              <a:ahLst/>
              <a:cxnLst/>
              <a:rect l="l" t="t" r="r" b="b"/>
              <a:pathLst>
                <a:path w="243840" h="97790">
                  <a:moveTo>
                    <a:pt x="243839" y="0"/>
                  </a:moveTo>
                  <a:lnTo>
                    <a:pt x="0" y="0"/>
                  </a:lnTo>
                  <a:lnTo>
                    <a:pt x="0" y="97640"/>
                  </a:lnTo>
                  <a:lnTo>
                    <a:pt x="243839" y="97640"/>
                  </a:lnTo>
                  <a:lnTo>
                    <a:pt x="243839" y="0"/>
                  </a:lnTo>
                  <a:close/>
                </a:path>
              </a:pathLst>
            </a:custGeom>
            <a:solidFill>
              <a:srgbClr val="4472C4"/>
            </a:solidFill>
          </p:spPr>
          <p:txBody>
            <a:bodyPr wrap="square" lIns="0" tIns="0" rIns="0" bIns="0" rtlCol="0"/>
            <a:lstStyle/>
            <a:p>
              <a:endParaRPr/>
            </a:p>
          </p:txBody>
        </p:sp>
      </p:grpSp>
      <p:sp>
        <p:nvSpPr>
          <p:cNvPr id="102" name="object 102"/>
          <p:cNvSpPr txBox="1"/>
          <p:nvPr/>
        </p:nvSpPr>
        <p:spPr>
          <a:xfrm>
            <a:off x="10425912" y="1025651"/>
            <a:ext cx="1120775" cy="635000"/>
          </a:xfrm>
          <a:prstGeom prst="rect">
            <a:avLst/>
          </a:prstGeom>
        </p:spPr>
        <p:txBody>
          <a:bodyPr vert="horz" wrap="square" lIns="0" tIns="12700" rIns="0" bIns="0" rtlCol="0">
            <a:spAutoFit/>
          </a:bodyPr>
          <a:lstStyle/>
          <a:p>
            <a:pPr marL="38100" marR="5080" indent="-26034">
              <a:lnSpc>
                <a:spcPct val="142900"/>
              </a:lnSpc>
              <a:spcBef>
                <a:spcPts val="100"/>
              </a:spcBef>
            </a:pPr>
            <a:r>
              <a:rPr sz="1400" u="sng" spc="-150" dirty="0">
                <a:solidFill>
                  <a:srgbClr val="595959"/>
                </a:solidFill>
                <a:uFill>
                  <a:solidFill>
                    <a:srgbClr val="D9D9D9"/>
                  </a:solidFill>
                </a:uFill>
                <a:latin typeface="Times New Roman"/>
                <a:cs typeface="Times New Roman"/>
              </a:rPr>
              <a:t> </a:t>
            </a:r>
            <a:r>
              <a:rPr sz="1400" u="sng" spc="5" dirty="0">
                <a:solidFill>
                  <a:srgbClr val="595959"/>
                </a:solidFill>
                <a:uFill>
                  <a:solidFill>
                    <a:srgbClr val="D9D9D9"/>
                  </a:solidFill>
                </a:uFill>
                <a:latin typeface="Calibri"/>
                <a:cs typeface="Calibri"/>
              </a:rPr>
              <a:t>CO2 </a:t>
            </a:r>
            <a:r>
              <a:rPr sz="1400" u="sng" dirty="0">
                <a:solidFill>
                  <a:srgbClr val="595959"/>
                </a:solidFill>
                <a:uFill>
                  <a:solidFill>
                    <a:srgbClr val="D9D9D9"/>
                  </a:solidFill>
                </a:uFill>
                <a:latin typeface="Calibri"/>
                <a:cs typeface="Calibri"/>
              </a:rPr>
              <a:t>Emission </a:t>
            </a:r>
            <a:r>
              <a:rPr sz="1400" spc="5" dirty="0">
                <a:solidFill>
                  <a:srgbClr val="595959"/>
                </a:solidFill>
                <a:latin typeface="Calibri"/>
                <a:cs typeface="Calibri"/>
              </a:rPr>
              <a:t> </a:t>
            </a:r>
            <a:r>
              <a:rPr sz="1400" spc="-5" dirty="0">
                <a:solidFill>
                  <a:srgbClr val="595959"/>
                </a:solidFill>
                <a:latin typeface="Calibri"/>
                <a:cs typeface="Calibri"/>
              </a:rPr>
              <a:t>Target</a:t>
            </a:r>
            <a:endParaRPr sz="1400">
              <a:latin typeface="Calibri"/>
              <a:cs typeface="Calibri"/>
            </a:endParaRPr>
          </a:p>
        </p:txBody>
      </p:sp>
      <p:grpSp>
        <p:nvGrpSpPr>
          <p:cNvPr id="103" name="object 103"/>
          <p:cNvGrpSpPr/>
          <p:nvPr/>
        </p:nvGrpSpPr>
        <p:grpSpPr>
          <a:xfrm>
            <a:off x="4072639" y="905722"/>
            <a:ext cx="7536180" cy="4877435"/>
            <a:chOff x="4072639" y="905722"/>
            <a:chExt cx="7536180" cy="4877435"/>
          </a:xfrm>
        </p:grpSpPr>
        <p:sp>
          <p:nvSpPr>
            <p:cNvPr id="104" name="object 104"/>
            <p:cNvSpPr/>
            <p:nvPr/>
          </p:nvSpPr>
          <p:spPr>
            <a:xfrm>
              <a:off x="11437043" y="4886998"/>
              <a:ext cx="171450" cy="895985"/>
            </a:xfrm>
            <a:custGeom>
              <a:avLst/>
              <a:gdLst/>
              <a:ahLst/>
              <a:cxnLst/>
              <a:rect l="l" t="t" r="r" b="b"/>
              <a:pathLst>
                <a:path w="171450" h="895985">
                  <a:moveTo>
                    <a:pt x="57150" y="724219"/>
                  </a:moveTo>
                  <a:lnTo>
                    <a:pt x="0" y="724219"/>
                  </a:lnTo>
                  <a:lnTo>
                    <a:pt x="85725" y="895669"/>
                  </a:lnTo>
                  <a:lnTo>
                    <a:pt x="157162" y="752794"/>
                  </a:lnTo>
                  <a:lnTo>
                    <a:pt x="57150" y="752794"/>
                  </a:lnTo>
                  <a:lnTo>
                    <a:pt x="57150" y="724219"/>
                  </a:lnTo>
                  <a:close/>
                </a:path>
                <a:path w="171450" h="895985">
                  <a:moveTo>
                    <a:pt x="171450" y="724219"/>
                  </a:moveTo>
                  <a:lnTo>
                    <a:pt x="57150" y="724219"/>
                  </a:lnTo>
                  <a:lnTo>
                    <a:pt x="57150" y="752794"/>
                  </a:lnTo>
                  <a:lnTo>
                    <a:pt x="114300" y="752794"/>
                  </a:lnTo>
                  <a:lnTo>
                    <a:pt x="114300" y="724219"/>
                  </a:lnTo>
                  <a:lnTo>
                    <a:pt x="171450" y="724219"/>
                  </a:lnTo>
                  <a:close/>
                </a:path>
                <a:path w="171450" h="895985">
                  <a:moveTo>
                    <a:pt x="171449" y="724219"/>
                  </a:moveTo>
                  <a:lnTo>
                    <a:pt x="114300" y="724219"/>
                  </a:lnTo>
                  <a:lnTo>
                    <a:pt x="114300" y="752794"/>
                  </a:lnTo>
                  <a:lnTo>
                    <a:pt x="57150" y="752794"/>
                  </a:lnTo>
                  <a:lnTo>
                    <a:pt x="157162" y="752794"/>
                  </a:lnTo>
                  <a:lnTo>
                    <a:pt x="171449" y="724219"/>
                  </a:lnTo>
                  <a:close/>
                </a:path>
                <a:path w="171450" h="895985">
                  <a:moveTo>
                    <a:pt x="114300" y="0"/>
                  </a:moveTo>
                  <a:lnTo>
                    <a:pt x="57150" y="0"/>
                  </a:lnTo>
                  <a:lnTo>
                    <a:pt x="57150" y="724219"/>
                  </a:lnTo>
                  <a:lnTo>
                    <a:pt x="114299" y="724219"/>
                  </a:lnTo>
                  <a:lnTo>
                    <a:pt x="114300" y="0"/>
                  </a:lnTo>
                  <a:close/>
                </a:path>
              </a:pathLst>
            </a:custGeom>
            <a:solidFill>
              <a:srgbClr val="70AD47"/>
            </a:solidFill>
          </p:spPr>
          <p:txBody>
            <a:bodyPr wrap="square" lIns="0" tIns="0" rIns="0" bIns="0" rtlCol="0"/>
            <a:lstStyle/>
            <a:p>
              <a:endParaRPr/>
            </a:p>
          </p:txBody>
        </p:sp>
        <p:sp>
          <p:nvSpPr>
            <p:cNvPr id="105" name="object 105"/>
            <p:cNvSpPr/>
            <p:nvPr/>
          </p:nvSpPr>
          <p:spPr>
            <a:xfrm>
              <a:off x="4072639" y="905722"/>
              <a:ext cx="2553335" cy="910590"/>
            </a:xfrm>
            <a:custGeom>
              <a:avLst/>
              <a:gdLst/>
              <a:ahLst/>
              <a:cxnLst/>
              <a:rect l="l" t="t" r="r" b="b"/>
              <a:pathLst>
                <a:path w="2553334" h="910589">
                  <a:moveTo>
                    <a:pt x="2381610" y="856091"/>
                  </a:moveTo>
                  <a:lnTo>
                    <a:pt x="2363373" y="910253"/>
                  </a:lnTo>
                  <a:lnTo>
                    <a:pt x="2553214" y="883723"/>
                  </a:lnTo>
                  <a:lnTo>
                    <a:pt x="2534813" y="865210"/>
                  </a:lnTo>
                  <a:lnTo>
                    <a:pt x="2408690" y="865210"/>
                  </a:lnTo>
                  <a:lnTo>
                    <a:pt x="2381610" y="856091"/>
                  </a:lnTo>
                  <a:close/>
                </a:path>
                <a:path w="2553334" h="910589">
                  <a:moveTo>
                    <a:pt x="2399847" y="801930"/>
                  </a:moveTo>
                  <a:lnTo>
                    <a:pt x="2381610" y="856091"/>
                  </a:lnTo>
                  <a:lnTo>
                    <a:pt x="2408690" y="865210"/>
                  </a:lnTo>
                  <a:lnTo>
                    <a:pt x="2426928" y="811048"/>
                  </a:lnTo>
                  <a:lnTo>
                    <a:pt x="2399847" y="801930"/>
                  </a:lnTo>
                  <a:close/>
                </a:path>
                <a:path w="2553334" h="910589">
                  <a:moveTo>
                    <a:pt x="2418085" y="747768"/>
                  </a:moveTo>
                  <a:lnTo>
                    <a:pt x="2399847" y="801930"/>
                  </a:lnTo>
                  <a:lnTo>
                    <a:pt x="2426928" y="811048"/>
                  </a:lnTo>
                  <a:lnTo>
                    <a:pt x="2408690" y="865210"/>
                  </a:lnTo>
                  <a:lnTo>
                    <a:pt x="2534813" y="865210"/>
                  </a:lnTo>
                  <a:lnTo>
                    <a:pt x="2418085" y="747768"/>
                  </a:lnTo>
                  <a:close/>
                </a:path>
                <a:path w="2553334" h="910589">
                  <a:moveTo>
                    <a:pt x="18237" y="0"/>
                  </a:moveTo>
                  <a:lnTo>
                    <a:pt x="0" y="54161"/>
                  </a:lnTo>
                  <a:lnTo>
                    <a:pt x="2381610" y="856091"/>
                  </a:lnTo>
                  <a:lnTo>
                    <a:pt x="2399847" y="801930"/>
                  </a:lnTo>
                  <a:lnTo>
                    <a:pt x="18237" y="0"/>
                  </a:lnTo>
                  <a:close/>
                </a:path>
              </a:pathLst>
            </a:custGeom>
            <a:solidFill>
              <a:srgbClr val="4472C4"/>
            </a:solidFill>
          </p:spPr>
          <p:txBody>
            <a:bodyPr wrap="square" lIns="0" tIns="0" rIns="0" bIns="0" rtlCol="0"/>
            <a:lstStyle/>
            <a:p>
              <a:endParaRPr/>
            </a:p>
          </p:txBody>
        </p:sp>
        <p:pic>
          <p:nvPicPr>
            <p:cNvPr id="106" name="object 106"/>
            <p:cNvPicPr/>
            <p:nvPr/>
          </p:nvPicPr>
          <p:blipFill>
            <a:blip r:embed="rId3" cstate="print"/>
            <a:stretch>
              <a:fillRect/>
            </a:stretch>
          </p:blipFill>
          <p:spPr>
            <a:xfrm>
              <a:off x="7108793" y="2711475"/>
              <a:ext cx="212799" cy="213355"/>
            </a:xfrm>
            <a:prstGeom prst="rect">
              <a:avLst/>
            </a:prstGeom>
          </p:spPr>
        </p:pic>
        <p:pic>
          <p:nvPicPr>
            <p:cNvPr id="107" name="object 107"/>
            <p:cNvPicPr/>
            <p:nvPr/>
          </p:nvPicPr>
          <p:blipFill>
            <a:blip r:embed="rId4" cstate="print"/>
            <a:stretch>
              <a:fillRect/>
            </a:stretch>
          </p:blipFill>
          <p:spPr>
            <a:xfrm>
              <a:off x="6823104" y="2889271"/>
              <a:ext cx="212669" cy="213355"/>
            </a:xfrm>
            <a:prstGeom prst="rect">
              <a:avLst/>
            </a:prstGeom>
          </p:spPr>
        </p:pic>
      </p:grpSp>
      <p:sp>
        <p:nvSpPr>
          <p:cNvPr id="108" name="object 108"/>
          <p:cNvSpPr txBox="1"/>
          <p:nvPr/>
        </p:nvSpPr>
        <p:spPr>
          <a:xfrm rot="1200000">
            <a:off x="5286439" y="1201535"/>
            <a:ext cx="377000" cy="127000"/>
          </a:xfrm>
          <a:prstGeom prst="rect">
            <a:avLst/>
          </a:prstGeom>
        </p:spPr>
        <p:txBody>
          <a:bodyPr vert="horz" wrap="square" lIns="0" tIns="0" rIns="0" bIns="0" rtlCol="0">
            <a:spAutoFit/>
          </a:bodyPr>
          <a:lstStyle/>
          <a:p>
            <a:pPr>
              <a:lnSpc>
                <a:spcPts val="1000"/>
              </a:lnSpc>
            </a:pPr>
            <a:r>
              <a:rPr sz="1000" dirty="0">
                <a:latin typeface="Calibri"/>
                <a:cs typeface="Calibri"/>
              </a:rPr>
              <a:t>T</a:t>
            </a:r>
            <a:r>
              <a:rPr sz="1000" spc="-20" dirty="0">
                <a:latin typeface="Calibri"/>
                <a:cs typeface="Calibri"/>
              </a:rPr>
              <a:t>R</a:t>
            </a:r>
            <a:r>
              <a:rPr sz="1000" spc="-15" dirty="0">
                <a:latin typeface="Calibri"/>
                <a:cs typeface="Calibri"/>
              </a:rPr>
              <a:t>E</a:t>
            </a:r>
            <a:r>
              <a:rPr sz="1000" spc="-10" dirty="0">
                <a:latin typeface="Calibri"/>
                <a:cs typeface="Calibri"/>
              </a:rPr>
              <a:t>N</a:t>
            </a:r>
            <a:r>
              <a:rPr sz="1000" dirty="0">
                <a:latin typeface="Calibri"/>
                <a:cs typeface="Calibri"/>
              </a:rPr>
              <a:t>D</a:t>
            </a:r>
            <a:endParaRPr sz="1000">
              <a:latin typeface="Calibri"/>
              <a:cs typeface="Calibri"/>
            </a:endParaRPr>
          </a:p>
        </p:txBody>
      </p:sp>
      <p:grpSp>
        <p:nvGrpSpPr>
          <p:cNvPr id="109" name="object 109"/>
          <p:cNvGrpSpPr/>
          <p:nvPr/>
        </p:nvGrpSpPr>
        <p:grpSpPr>
          <a:xfrm>
            <a:off x="6916823" y="2494788"/>
            <a:ext cx="293370" cy="429895"/>
            <a:chOff x="6906248" y="2465856"/>
            <a:chExt cx="293370" cy="429895"/>
          </a:xfrm>
        </p:grpSpPr>
        <p:sp>
          <p:nvSpPr>
            <p:cNvPr id="110" name="object 110"/>
            <p:cNvSpPr/>
            <p:nvPr/>
          </p:nvSpPr>
          <p:spPr>
            <a:xfrm>
              <a:off x="6906248" y="2469555"/>
              <a:ext cx="107314" cy="426084"/>
            </a:xfrm>
            <a:custGeom>
              <a:avLst/>
              <a:gdLst/>
              <a:ahLst/>
              <a:cxnLst/>
              <a:rect l="l" t="t" r="r" b="b"/>
              <a:pathLst>
                <a:path w="107315" h="426085">
                  <a:moveTo>
                    <a:pt x="0" y="344088"/>
                  </a:moveTo>
                  <a:lnTo>
                    <a:pt x="23191" y="426064"/>
                  </a:lnTo>
                  <a:lnTo>
                    <a:pt x="70318" y="364276"/>
                  </a:lnTo>
                  <a:lnTo>
                    <a:pt x="38174" y="364276"/>
                  </a:lnTo>
                  <a:lnTo>
                    <a:pt x="31936" y="363090"/>
                  </a:lnTo>
                  <a:lnTo>
                    <a:pt x="34309" y="350613"/>
                  </a:lnTo>
                  <a:lnTo>
                    <a:pt x="0" y="344088"/>
                  </a:lnTo>
                  <a:close/>
                </a:path>
                <a:path w="107315" h="426085">
                  <a:moveTo>
                    <a:pt x="34309" y="350613"/>
                  </a:moveTo>
                  <a:lnTo>
                    <a:pt x="31936" y="363090"/>
                  </a:lnTo>
                  <a:lnTo>
                    <a:pt x="38174" y="364276"/>
                  </a:lnTo>
                  <a:lnTo>
                    <a:pt x="40547" y="351800"/>
                  </a:lnTo>
                  <a:lnTo>
                    <a:pt x="34309" y="350613"/>
                  </a:lnTo>
                  <a:close/>
                </a:path>
                <a:path w="107315" h="426085">
                  <a:moveTo>
                    <a:pt x="40547" y="351800"/>
                  </a:moveTo>
                  <a:lnTo>
                    <a:pt x="38174" y="364276"/>
                  </a:lnTo>
                  <a:lnTo>
                    <a:pt x="70318" y="364276"/>
                  </a:lnTo>
                  <a:lnTo>
                    <a:pt x="74857" y="358325"/>
                  </a:lnTo>
                  <a:lnTo>
                    <a:pt x="40547" y="351800"/>
                  </a:lnTo>
                  <a:close/>
                </a:path>
                <a:path w="107315" h="426085">
                  <a:moveTo>
                    <a:pt x="100992" y="0"/>
                  </a:moveTo>
                  <a:lnTo>
                    <a:pt x="34309" y="350613"/>
                  </a:lnTo>
                  <a:lnTo>
                    <a:pt x="40547" y="351800"/>
                  </a:lnTo>
                  <a:lnTo>
                    <a:pt x="107231" y="1186"/>
                  </a:lnTo>
                  <a:lnTo>
                    <a:pt x="100992" y="0"/>
                  </a:lnTo>
                  <a:close/>
                </a:path>
              </a:pathLst>
            </a:custGeom>
            <a:solidFill>
              <a:srgbClr val="FF0000"/>
            </a:solidFill>
          </p:spPr>
          <p:txBody>
            <a:bodyPr wrap="square" lIns="0" tIns="0" rIns="0" bIns="0" rtlCol="0"/>
            <a:lstStyle/>
            <a:p>
              <a:endParaRPr/>
            </a:p>
          </p:txBody>
        </p:sp>
        <p:pic>
          <p:nvPicPr>
            <p:cNvPr id="111" name="object 111"/>
            <p:cNvPicPr/>
            <p:nvPr/>
          </p:nvPicPr>
          <p:blipFill>
            <a:blip r:embed="rId5" cstate="print"/>
            <a:stretch>
              <a:fillRect/>
            </a:stretch>
          </p:blipFill>
          <p:spPr>
            <a:xfrm>
              <a:off x="7007947" y="2465856"/>
              <a:ext cx="191230" cy="222975"/>
            </a:xfrm>
            <a:prstGeom prst="rect">
              <a:avLst/>
            </a:prstGeom>
          </p:spPr>
        </p:pic>
      </p:grpSp>
      <p:sp>
        <p:nvSpPr>
          <p:cNvPr id="112" name="object 112"/>
          <p:cNvSpPr txBox="1"/>
          <p:nvPr/>
        </p:nvSpPr>
        <p:spPr>
          <a:xfrm>
            <a:off x="6704593" y="2292603"/>
            <a:ext cx="783590"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FF0000"/>
                </a:solidFill>
                <a:latin typeface="Calibri"/>
                <a:cs typeface="Calibri"/>
              </a:rPr>
              <a:t>Missed</a:t>
            </a:r>
            <a:r>
              <a:rPr sz="1000" spc="-45" dirty="0">
                <a:solidFill>
                  <a:srgbClr val="FF0000"/>
                </a:solidFill>
                <a:latin typeface="Calibri"/>
                <a:cs typeface="Calibri"/>
              </a:rPr>
              <a:t> </a:t>
            </a:r>
            <a:r>
              <a:rPr sz="1000" spc="-5" dirty="0">
                <a:solidFill>
                  <a:srgbClr val="FF0000"/>
                </a:solidFill>
                <a:latin typeface="Calibri"/>
                <a:cs typeface="Calibri"/>
              </a:rPr>
              <a:t>targets</a:t>
            </a:r>
            <a:endParaRPr sz="1000" dirty="0">
              <a:latin typeface="Calibri"/>
              <a:cs typeface="Calibri"/>
            </a:endParaRPr>
          </a:p>
        </p:txBody>
      </p:sp>
      <p:sp>
        <p:nvSpPr>
          <p:cNvPr id="113" name="object 113"/>
          <p:cNvSpPr txBox="1"/>
          <p:nvPr/>
        </p:nvSpPr>
        <p:spPr>
          <a:xfrm>
            <a:off x="855436" y="5880934"/>
            <a:ext cx="10668000" cy="563245"/>
          </a:xfrm>
          <a:prstGeom prst="rect">
            <a:avLst/>
          </a:prstGeom>
        </p:spPr>
        <p:txBody>
          <a:bodyPr vert="horz" wrap="square" lIns="0" tIns="30480" rIns="0" bIns="0" rtlCol="0">
            <a:spAutoFit/>
          </a:bodyPr>
          <a:lstStyle/>
          <a:p>
            <a:pPr algn="ctr">
              <a:lnSpc>
                <a:spcPct val="100000"/>
              </a:lnSpc>
              <a:spcBef>
                <a:spcPts val="240"/>
              </a:spcBef>
            </a:pPr>
            <a:r>
              <a:rPr sz="900" spc="5" dirty="0">
                <a:solidFill>
                  <a:srgbClr val="595959"/>
                </a:solidFill>
                <a:latin typeface="Calibri"/>
                <a:cs typeface="Calibri"/>
              </a:rPr>
              <a:t>2000 </a:t>
            </a:r>
            <a:r>
              <a:rPr sz="900" spc="65" dirty="0">
                <a:solidFill>
                  <a:srgbClr val="595959"/>
                </a:solidFill>
                <a:latin typeface="Calibri"/>
                <a:cs typeface="Calibri"/>
              </a:rPr>
              <a:t> </a:t>
            </a:r>
            <a:r>
              <a:rPr sz="900" spc="5" dirty="0">
                <a:solidFill>
                  <a:srgbClr val="595959"/>
                </a:solidFill>
                <a:latin typeface="Calibri"/>
                <a:cs typeface="Calibri"/>
              </a:rPr>
              <a:t>2001 </a:t>
            </a:r>
            <a:r>
              <a:rPr sz="900" spc="65" dirty="0">
                <a:solidFill>
                  <a:srgbClr val="595959"/>
                </a:solidFill>
                <a:latin typeface="Calibri"/>
                <a:cs typeface="Calibri"/>
              </a:rPr>
              <a:t> </a:t>
            </a:r>
            <a:r>
              <a:rPr sz="900" spc="5" dirty="0">
                <a:solidFill>
                  <a:srgbClr val="595959"/>
                </a:solidFill>
                <a:latin typeface="Calibri"/>
                <a:cs typeface="Calibri"/>
              </a:rPr>
              <a:t>2002 </a:t>
            </a:r>
            <a:r>
              <a:rPr sz="900" spc="70" dirty="0">
                <a:solidFill>
                  <a:srgbClr val="595959"/>
                </a:solidFill>
                <a:latin typeface="Calibri"/>
                <a:cs typeface="Calibri"/>
              </a:rPr>
              <a:t> </a:t>
            </a:r>
            <a:r>
              <a:rPr sz="900" spc="5" dirty="0">
                <a:solidFill>
                  <a:srgbClr val="595959"/>
                </a:solidFill>
                <a:latin typeface="Calibri"/>
                <a:cs typeface="Calibri"/>
              </a:rPr>
              <a:t>2003 </a:t>
            </a:r>
            <a:r>
              <a:rPr sz="900" spc="65" dirty="0">
                <a:solidFill>
                  <a:srgbClr val="595959"/>
                </a:solidFill>
                <a:latin typeface="Calibri"/>
                <a:cs typeface="Calibri"/>
              </a:rPr>
              <a:t> </a:t>
            </a:r>
            <a:r>
              <a:rPr sz="900" spc="5" dirty="0">
                <a:solidFill>
                  <a:srgbClr val="595959"/>
                </a:solidFill>
                <a:latin typeface="Calibri"/>
                <a:cs typeface="Calibri"/>
              </a:rPr>
              <a:t>2004 </a:t>
            </a:r>
            <a:r>
              <a:rPr sz="900" spc="70" dirty="0">
                <a:solidFill>
                  <a:srgbClr val="595959"/>
                </a:solidFill>
                <a:latin typeface="Calibri"/>
                <a:cs typeface="Calibri"/>
              </a:rPr>
              <a:t> </a:t>
            </a:r>
            <a:r>
              <a:rPr sz="900" spc="5" dirty="0">
                <a:solidFill>
                  <a:srgbClr val="595959"/>
                </a:solidFill>
                <a:latin typeface="Calibri"/>
                <a:cs typeface="Calibri"/>
              </a:rPr>
              <a:t>2005 </a:t>
            </a:r>
            <a:r>
              <a:rPr sz="900" spc="65" dirty="0">
                <a:solidFill>
                  <a:srgbClr val="595959"/>
                </a:solidFill>
                <a:latin typeface="Calibri"/>
                <a:cs typeface="Calibri"/>
              </a:rPr>
              <a:t> </a:t>
            </a:r>
            <a:r>
              <a:rPr sz="900" spc="5" dirty="0">
                <a:solidFill>
                  <a:srgbClr val="595959"/>
                </a:solidFill>
                <a:latin typeface="Calibri"/>
                <a:cs typeface="Calibri"/>
              </a:rPr>
              <a:t>2006 </a:t>
            </a:r>
            <a:r>
              <a:rPr sz="900" spc="70" dirty="0">
                <a:solidFill>
                  <a:srgbClr val="595959"/>
                </a:solidFill>
                <a:latin typeface="Calibri"/>
                <a:cs typeface="Calibri"/>
              </a:rPr>
              <a:t> </a:t>
            </a:r>
            <a:r>
              <a:rPr sz="900" spc="5" dirty="0">
                <a:solidFill>
                  <a:srgbClr val="595959"/>
                </a:solidFill>
                <a:latin typeface="Calibri"/>
                <a:cs typeface="Calibri"/>
              </a:rPr>
              <a:t>2007 </a:t>
            </a:r>
            <a:r>
              <a:rPr sz="900" spc="65" dirty="0">
                <a:solidFill>
                  <a:srgbClr val="595959"/>
                </a:solidFill>
                <a:latin typeface="Calibri"/>
                <a:cs typeface="Calibri"/>
              </a:rPr>
              <a:t> </a:t>
            </a:r>
            <a:r>
              <a:rPr sz="900" spc="5" dirty="0">
                <a:solidFill>
                  <a:srgbClr val="595959"/>
                </a:solidFill>
                <a:latin typeface="Calibri"/>
                <a:cs typeface="Calibri"/>
              </a:rPr>
              <a:t>2008 </a:t>
            </a:r>
            <a:r>
              <a:rPr sz="900" spc="65" dirty="0">
                <a:solidFill>
                  <a:srgbClr val="595959"/>
                </a:solidFill>
                <a:latin typeface="Calibri"/>
                <a:cs typeface="Calibri"/>
              </a:rPr>
              <a:t> </a:t>
            </a:r>
            <a:r>
              <a:rPr sz="900" spc="5" dirty="0">
                <a:solidFill>
                  <a:srgbClr val="595959"/>
                </a:solidFill>
                <a:latin typeface="Calibri"/>
                <a:cs typeface="Calibri"/>
              </a:rPr>
              <a:t>2009 </a:t>
            </a:r>
            <a:r>
              <a:rPr sz="900" spc="70" dirty="0">
                <a:solidFill>
                  <a:srgbClr val="595959"/>
                </a:solidFill>
                <a:latin typeface="Calibri"/>
                <a:cs typeface="Calibri"/>
              </a:rPr>
              <a:t> </a:t>
            </a:r>
            <a:r>
              <a:rPr sz="900" spc="5" dirty="0">
                <a:solidFill>
                  <a:srgbClr val="595959"/>
                </a:solidFill>
                <a:latin typeface="Calibri"/>
                <a:cs typeface="Calibri"/>
              </a:rPr>
              <a:t>2010 </a:t>
            </a:r>
            <a:r>
              <a:rPr sz="900" spc="65" dirty="0">
                <a:solidFill>
                  <a:srgbClr val="595959"/>
                </a:solidFill>
                <a:latin typeface="Calibri"/>
                <a:cs typeface="Calibri"/>
              </a:rPr>
              <a:t> </a:t>
            </a:r>
            <a:r>
              <a:rPr sz="900" spc="5" dirty="0">
                <a:solidFill>
                  <a:srgbClr val="595959"/>
                </a:solidFill>
                <a:latin typeface="Calibri"/>
                <a:cs typeface="Calibri"/>
              </a:rPr>
              <a:t>2011 </a:t>
            </a:r>
            <a:r>
              <a:rPr sz="900" spc="70" dirty="0">
                <a:solidFill>
                  <a:srgbClr val="595959"/>
                </a:solidFill>
                <a:latin typeface="Calibri"/>
                <a:cs typeface="Calibri"/>
              </a:rPr>
              <a:t> </a:t>
            </a:r>
            <a:r>
              <a:rPr sz="900" spc="5" dirty="0">
                <a:solidFill>
                  <a:srgbClr val="595959"/>
                </a:solidFill>
                <a:latin typeface="Calibri"/>
                <a:cs typeface="Calibri"/>
              </a:rPr>
              <a:t>2012 </a:t>
            </a:r>
            <a:r>
              <a:rPr sz="900" spc="65" dirty="0">
                <a:solidFill>
                  <a:srgbClr val="595959"/>
                </a:solidFill>
                <a:latin typeface="Calibri"/>
                <a:cs typeface="Calibri"/>
              </a:rPr>
              <a:t> </a:t>
            </a:r>
            <a:r>
              <a:rPr sz="900" spc="5" dirty="0">
                <a:solidFill>
                  <a:srgbClr val="595959"/>
                </a:solidFill>
                <a:latin typeface="Calibri"/>
                <a:cs typeface="Calibri"/>
              </a:rPr>
              <a:t>2013 </a:t>
            </a:r>
            <a:r>
              <a:rPr sz="900" spc="70" dirty="0">
                <a:solidFill>
                  <a:srgbClr val="595959"/>
                </a:solidFill>
                <a:latin typeface="Calibri"/>
                <a:cs typeface="Calibri"/>
              </a:rPr>
              <a:t> </a:t>
            </a:r>
            <a:r>
              <a:rPr sz="900" spc="5" dirty="0">
                <a:solidFill>
                  <a:srgbClr val="595959"/>
                </a:solidFill>
                <a:latin typeface="Calibri"/>
                <a:cs typeface="Calibri"/>
              </a:rPr>
              <a:t>2014 </a:t>
            </a:r>
            <a:r>
              <a:rPr sz="900" spc="65" dirty="0">
                <a:solidFill>
                  <a:srgbClr val="595959"/>
                </a:solidFill>
                <a:latin typeface="Calibri"/>
                <a:cs typeface="Calibri"/>
              </a:rPr>
              <a:t> </a:t>
            </a:r>
            <a:r>
              <a:rPr sz="900" spc="5" dirty="0">
                <a:solidFill>
                  <a:srgbClr val="595959"/>
                </a:solidFill>
                <a:latin typeface="Calibri"/>
                <a:cs typeface="Calibri"/>
              </a:rPr>
              <a:t>2015 </a:t>
            </a:r>
            <a:r>
              <a:rPr sz="900" spc="70" dirty="0">
                <a:solidFill>
                  <a:srgbClr val="595959"/>
                </a:solidFill>
                <a:latin typeface="Calibri"/>
                <a:cs typeface="Calibri"/>
              </a:rPr>
              <a:t> </a:t>
            </a:r>
            <a:r>
              <a:rPr sz="900" spc="5" dirty="0">
                <a:solidFill>
                  <a:srgbClr val="595959"/>
                </a:solidFill>
                <a:latin typeface="Calibri"/>
                <a:cs typeface="Calibri"/>
              </a:rPr>
              <a:t>2016 </a:t>
            </a:r>
            <a:r>
              <a:rPr sz="900" spc="65" dirty="0">
                <a:solidFill>
                  <a:srgbClr val="595959"/>
                </a:solidFill>
                <a:latin typeface="Calibri"/>
                <a:cs typeface="Calibri"/>
              </a:rPr>
              <a:t> </a:t>
            </a:r>
            <a:r>
              <a:rPr sz="900" spc="5" dirty="0">
                <a:solidFill>
                  <a:srgbClr val="595959"/>
                </a:solidFill>
                <a:latin typeface="Calibri"/>
                <a:cs typeface="Calibri"/>
              </a:rPr>
              <a:t>2017 </a:t>
            </a:r>
            <a:r>
              <a:rPr sz="900" spc="65" dirty="0">
                <a:solidFill>
                  <a:srgbClr val="595959"/>
                </a:solidFill>
                <a:latin typeface="Calibri"/>
                <a:cs typeface="Calibri"/>
              </a:rPr>
              <a:t> </a:t>
            </a:r>
            <a:r>
              <a:rPr sz="900" spc="5" dirty="0">
                <a:solidFill>
                  <a:srgbClr val="595959"/>
                </a:solidFill>
                <a:latin typeface="Calibri"/>
                <a:cs typeface="Calibri"/>
              </a:rPr>
              <a:t>2018 </a:t>
            </a:r>
            <a:r>
              <a:rPr sz="900" spc="70" dirty="0">
                <a:solidFill>
                  <a:srgbClr val="595959"/>
                </a:solidFill>
                <a:latin typeface="Calibri"/>
                <a:cs typeface="Calibri"/>
              </a:rPr>
              <a:t> </a:t>
            </a:r>
            <a:r>
              <a:rPr sz="900" spc="5" dirty="0">
                <a:solidFill>
                  <a:srgbClr val="595959"/>
                </a:solidFill>
                <a:latin typeface="Calibri"/>
                <a:cs typeface="Calibri"/>
              </a:rPr>
              <a:t>2019 </a:t>
            </a:r>
            <a:r>
              <a:rPr sz="900" spc="65" dirty="0">
                <a:solidFill>
                  <a:srgbClr val="595959"/>
                </a:solidFill>
                <a:latin typeface="Calibri"/>
                <a:cs typeface="Calibri"/>
              </a:rPr>
              <a:t> </a:t>
            </a:r>
            <a:r>
              <a:rPr sz="900" spc="5" dirty="0">
                <a:solidFill>
                  <a:srgbClr val="595959"/>
                </a:solidFill>
                <a:latin typeface="Calibri"/>
                <a:cs typeface="Calibri"/>
              </a:rPr>
              <a:t>2020 </a:t>
            </a:r>
            <a:r>
              <a:rPr sz="900" spc="70" dirty="0">
                <a:solidFill>
                  <a:srgbClr val="595959"/>
                </a:solidFill>
                <a:latin typeface="Calibri"/>
                <a:cs typeface="Calibri"/>
              </a:rPr>
              <a:t> </a:t>
            </a:r>
            <a:r>
              <a:rPr sz="900" spc="5" dirty="0">
                <a:solidFill>
                  <a:srgbClr val="595959"/>
                </a:solidFill>
                <a:latin typeface="Calibri"/>
                <a:cs typeface="Calibri"/>
              </a:rPr>
              <a:t>2021 </a:t>
            </a:r>
            <a:r>
              <a:rPr sz="900" spc="65" dirty="0">
                <a:solidFill>
                  <a:srgbClr val="595959"/>
                </a:solidFill>
                <a:latin typeface="Calibri"/>
                <a:cs typeface="Calibri"/>
              </a:rPr>
              <a:t> </a:t>
            </a:r>
            <a:r>
              <a:rPr sz="900" spc="5" dirty="0">
                <a:solidFill>
                  <a:srgbClr val="595959"/>
                </a:solidFill>
                <a:latin typeface="Calibri"/>
                <a:cs typeface="Calibri"/>
              </a:rPr>
              <a:t>2022 </a:t>
            </a:r>
            <a:r>
              <a:rPr sz="900" spc="70" dirty="0">
                <a:solidFill>
                  <a:srgbClr val="595959"/>
                </a:solidFill>
                <a:latin typeface="Calibri"/>
                <a:cs typeface="Calibri"/>
              </a:rPr>
              <a:t> </a:t>
            </a:r>
            <a:r>
              <a:rPr sz="900" spc="5" dirty="0">
                <a:solidFill>
                  <a:srgbClr val="595959"/>
                </a:solidFill>
                <a:latin typeface="Calibri"/>
                <a:cs typeface="Calibri"/>
              </a:rPr>
              <a:t>2023 </a:t>
            </a:r>
            <a:r>
              <a:rPr sz="900" spc="65" dirty="0">
                <a:solidFill>
                  <a:srgbClr val="595959"/>
                </a:solidFill>
                <a:latin typeface="Calibri"/>
                <a:cs typeface="Calibri"/>
              </a:rPr>
              <a:t> </a:t>
            </a:r>
            <a:r>
              <a:rPr sz="900" spc="5" dirty="0">
                <a:solidFill>
                  <a:srgbClr val="595959"/>
                </a:solidFill>
                <a:latin typeface="Calibri"/>
                <a:cs typeface="Calibri"/>
              </a:rPr>
              <a:t>2024 </a:t>
            </a:r>
            <a:r>
              <a:rPr sz="900" spc="65" dirty="0">
                <a:solidFill>
                  <a:srgbClr val="595959"/>
                </a:solidFill>
                <a:latin typeface="Calibri"/>
                <a:cs typeface="Calibri"/>
              </a:rPr>
              <a:t> </a:t>
            </a:r>
            <a:r>
              <a:rPr sz="900" spc="5" dirty="0">
                <a:solidFill>
                  <a:srgbClr val="595959"/>
                </a:solidFill>
                <a:latin typeface="Calibri"/>
                <a:cs typeface="Calibri"/>
              </a:rPr>
              <a:t>2025 </a:t>
            </a:r>
            <a:r>
              <a:rPr sz="900" spc="70" dirty="0">
                <a:solidFill>
                  <a:srgbClr val="595959"/>
                </a:solidFill>
                <a:latin typeface="Calibri"/>
                <a:cs typeface="Calibri"/>
              </a:rPr>
              <a:t> </a:t>
            </a:r>
            <a:r>
              <a:rPr sz="900" spc="5" dirty="0">
                <a:solidFill>
                  <a:srgbClr val="595959"/>
                </a:solidFill>
                <a:latin typeface="Calibri"/>
                <a:cs typeface="Calibri"/>
              </a:rPr>
              <a:t>2026 </a:t>
            </a:r>
            <a:r>
              <a:rPr sz="900" spc="65" dirty="0">
                <a:solidFill>
                  <a:srgbClr val="595959"/>
                </a:solidFill>
                <a:latin typeface="Calibri"/>
                <a:cs typeface="Calibri"/>
              </a:rPr>
              <a:t> </a:t>
            </a:r>
            <a:r>
              <a:rPr sz="900" spc="5" dirty="0">
                <a:solidFill>
                  <a:srgbClr val="595959"/>
                </a:solidFill>
                <a:latin typeface="Calibri"/>
                <a:cs typeface="Calibri"/>
              </a:rPr>
              <a:t>2027 </a:t>
            </a:r>
            <a:r>
              <a:rPr sz="900" spc="70" dirty="0">
                <a:solidFill>
                  <a:srgbClr val="595959"/>
                </a:solidFill>
                <a:latin typeface="Calibri"/>
                <a:cs typeface="Calibri"/>
              </a:rPr>
              <a:t> </a:t>
            </a:r>
            <a:r>
              <a:rPr sz="900" spc="5" dirty="0">
                <a:solidFill>
                  <a:srgbClr val="595959"/>
                </a:solidFill>
                <a:latin typeface="Calibri"/>
                <a:cs typeface="Calibri"/>
              </a:rPr>
              <a:t>2028 </a:t>
            </a:r>
            <a:r>
              <a:rPr sz="900" spc="65" dirty="0">
                <a:solidFill>
                  <a:srgbClr val="595959"/>
                </a:solidFill>
                <a:latin typeface="Calibri"/>
                <a:cs typeface="Calibri"/>
              </a:rPr>
              <a:t> </a:t>
            </a:r>
            <a:r>
              <a:rPr sz="900" spc="5" dirty="0">
                <a:solidFill>
                  <a:srgbClr val="595959"/>
                </a:solidFill>
                <a:latin typeface="Calibri"/>
                <a:cs typeface="Calibri"/>
              </a:rPr>
              <a:t>2029 </a:t>
            </a:r>
            <a:r>
              <a:rPr sz="900" spc="70" dirty="0">
                <a:solidFill>
                  <a:srgbClr val="595959"/>
                </a:solidFill>
                <a:latin typeface="Calibri"/>
                <a:cs typeface="Calibri"/>
              </a:rPr>
              <a:t> </a:t>
            </a:r>
            <a:r>
              <a:rPr sz="900" spc="5" dirty="0">
                <a:solidFill>
                  <a:srgbClr val="595959"/>
                </a:solidFill>
                <a:latin typeface="Calibri"/>
                <a:cs typeface="Calibri"/>
              </a:rPr>
              <a:t>2030 </a:t>
            </a:r>
            <a:r>
              <a:rPr sz="900" spc="65" dirty="0">
                <a:solidFill>
                  <a:srgbClr val="595959"/>
                </a:solidFill>
                <a:latin typeface="Calibri"/>
                <a:cs typeface="Calibri"/>
              </a:rPr>
              <a:t> </a:t>
            </a:r>
            <a:r>
              <a:rPr sz="900" spc="5" dirty="0">
                <a:solidFill>
                  <a:srgbClr val="595959"/>
                </a:solidFill>
                <a:latin typeface="Calibri"/>
                <a:cs typeface="Calibri"/>
              </a:rPr>
              <a:t>2031 </a:t>
            </a:r>
            <a:r>
              <a:rPr sz="900" spc="70" dirty="0">
                <a:solidFill>
                  <a:srgbClr val="595959"/>
                </a:solidFill>
                <a:latin typeface="Calibri"/>
                <a:cs typeface="Calibri"/>
              </a:rPr>
              <a:t> </a:t>
            </a:r>
            <a:r>
              <a:rPr sz="900" spc="5" dirty="0">
                <a:solidFill>
                  <a:srgbClr val="595959"/>
                </a:solidFill>
                <a:latin typeface="Calibri"/>
                <a:cs typeface="Calibri"/>
              </a:rPr>
              <a:t>2032 </a:t>
            </a:r>
            <a:r>
              <a:rPr sz="900" spc="65" dirty="0">
                <a:solidFill>
                  <a:srgbClr val="595959"/>
                </a:solidFill>
                <a:latin typeface="Calibri"/>
                <a:cs typeface="Calibri"/>
              </a:rPr>
              <a:t> </a:t>
            </a:r>
            <a:r>
              <a:rPr sz="900" spc="5" dirty="0">
                <a:solidFill>
                  <a:srgbClr val="595959"/>
                </a:solidFill>
                <a:latin typeface="Calibri"/>
                <a:cs typeface="Calibri"/>
              </a:rPr>
              <a:t>2033 </a:t>
            </a:r>
            <a:r>
              <a:rPr sz="900" spc="65" dirty="0">
                <a:solidFill>
                  <a:srgbClr val="595959"/>
                </a:solidFill>
                <a:latin typeface="Calibri"/>
                <a:cs typeface="Calibri"/>
              </a:rPr>
              <a:t> </a:t>
            </a:r>
            <a:r>
              <a:rPr sz="900" spc="5" dirty="0">
                <a:solidFill>
                  <a:srgbClr val="595959"/>
                </a:solidFill>
                <a:latin typeface="Calibri"/>
                <a:cs typeface="Calibri"/>
              </a:rPr>
              <a:t>2034 </a:t>
            </a:r>
            <a:r>
              <a:rPr sz="900" spc="70" dirty="0">
                <a:solidFill>
                  <a:srgbClr val="595959"/>
                </a:solidFill>
                <a:latin typeface="Calibri"/>
                <a:cs typeface="Calibri"/>
              </a:rPr>
              <a:t> </a:t>
            </a:r>
            <a:r>
              <a:rPr sz="900" b="1" spc="15" dirty="0">
                <a:solidFill>
                  <a:srgbClr val="00B050"/>
                </a:solidFill>
                <a:latin typeface="Calibri"/>
                <a:cs typeface="Calibri"/>
              </a:rPr>
              <a:t>2035</a:t>
            </a:r>
            <a:endParaRPr sz="900" b="1" dirty="0">
              <a:solidFill>
                <a:srgbClr val="00B050"/>
              </a:solidFill>
              <a:latin typeface="Calibri"/>
              <a:cs typeface="Calibri"/>
            </a:endParaRPr>
          </a:p>
          <a:p>
            <a:pPr marR="1270" algn="ctr">
              <a:lnSpc>
                <a:spcPts val="1515"/>
              </a:lnSpc>
              <a:spcBef>
                <a:spcPts val="220"/>
              </a:spcBef>
            </a:pPr>
            <a:r>
              <a:rPr sz="1400" b="1" spc="-30" dirty="0">
                <a:solidFill>
                  <a:srgbClr val="595959"/>
                </a:solidFill>
                <a:latin typeface="Calibri"/>
                <a:cs typeface="Calibri"/>
              </a:rPr>
              <a:t>Year</a:t>
            </a:r>
            <a:endParaRPr sz="1400" dirty="0">
              <a:latin typeface="Calibri"/>
              <a:cs typeface="Calibri"/>
            </a:endParaRPr>
          </a:p>
          <a:p>
            <a:pPr marR="1453515" algn="r">
              <a:lnSpc>
                <a:spcPts val="1275"/>
              </a:lnSpc>
            </a:pPr>
            <a:r>
              <a:rPr sz="1200" spc="-10" dirty="0">
                <a:latin typeface="Calibri"/>
                <a:cs typeface="Calibri"/>
              </a:rPr>
              <a:t>Data</a:t>
            </a:r>
            <a:r>
              <a:rPr sz="1200" spc="-30" dirty="0">
                <a:latin typeface="Calibri"/>
                <a:cs typeface="Calibri"/>
              </a:rPr>
              <a:t> </a:t>
            </a:r>
            <a:r>
              <a:rPr sz="1200" spc="-5" dirty="0">
                <a:latin typeface="Calibri"/>
                <a:cs typeface="Calibri"/>
              </a:rPr>
              <a:t>Source:</a:t>
            </a:r>
            <a:r>
              <a:rPr sz="1200" spc="-20" dirty="0">
                <a:latin typeface="Calibri"/>
                <a:cs typeface="Calibri"/>
              </a:rPr>
              <a:t> </a:t>
            </a:r>
            <a:r>
              <a:rPr sz="1200" spc="-5" dirty="0">
                <a:latin typeface="Calibri"/>
                <a:cs typeface="Calibri"/>
              </a:rPr>
              <a:t>EEA</a:t>
            </a:r>
            <a:endParaRPr sz="1200" dirty="0">
              <a:latin typeface="Calibri"/>
              <a:cs typeface="Calibri"/>
            </a:endParaRPr>
          </a:p>
        </p:txBody>
      </p:sp>
      <p:sp>
        <p:nvSpPr>
          <p:cNvPr id="114" name="object 114"/>
          <p:cNvSpPr txBox="1"/>
          <p:nvPr/>
        </p:nvSpPr>
        <p:spPr>
          <a:xfrm>
            <a:off x="7199177" y="6509457"/>
            <a:ext cx="4323591" cy="142218"/>
          </a:xfrm>
          <a:prstGeom prst="rect">
            <a:avLst/>
          </a:prstGeom>
        </p:spPr>
        <p:txBody>
          <a:bodyPr vert="horz" wrap="square" lIns="0" tIns="21590" rIns="0" bIns="0" rtlCol="0">
            <a:spAutoFit/>
          </a:bodyPr>
          <a:lstStyle/>
          <a:p>
            <a:pPr marL="136525" marR="5080" indent="-123825">
              <a:lnSpc>
                <a:spcPts val="910"/>
              </a:lnSpc>
              <a:spcBef>
                <a:spcPts val="170"/>
              </a:spcBef>
            </a:pPr>
            <a:r>
              <a:rPr sz="1000" spc="-5" dirty="0">
                <a:solidFill>
                  <a:schemeClr val="accent2"/>
                </a:solidFill>
                <a:latin typeface="Calibri"/>
                <a:cs typeface="Calibri"/>
              </a:rPr>
              <a:t>https://</a:t>
            </a:r>
            <a:r>
              <a:rPr sz="1000" spc="-5" dirty="0">
                <a:solidFill>
                  <a:schemeClr val="accent2"/>
                </a:solidFill>
                <a:latin typeface="Calibri"/>
                <a:cs typeface="Calibri"/>
                <a:hlinkClick r:id="rId6">
                  <a:extLst>
                    <a:ext uri="{A12FA001-AC4F-418D-AE19-62706E023703}">
                      <ahyp:hlinkClr xmlns:ahyp="http://schemas.microsoft.com/office/drawing/2018/hyperlinkcolor" val="tx"/>
                    </a:ext>
                  </a:extLst>
                </a:hlinkClick>
              </a:rPr>
              <a:t>www.eea.europa.eu/data-and- </a:t>
            </a:r>
            <a:r>
              <a:rPr sz="1000" spc="-170" dirty="0">
                <a:solidFill>
                  <a:schemeClr val="accent2"/>
                </a:solidFill>
                <a:latin typeface="Calibri"/>
                <a:cs typeface="Calibri"/>
              </a:rPr>
              <a:t> </a:t>
            </a:r>
            <a:r>
              <a:rPr sz="1000" spc="-5" dirty="0">
                <a:solidFill>
                  <a:schemeClr val="accent2"/>
                </a:solidFill>
                <a:latin typeface="Calibri"/>
                <a:cs typeface="Calibri"/>
              </a:rPr>
              <a:t>maps/data/co2-cars-emission-22</a:t>
            </a:r>
            <a:endParaRPr sz="1000" dirty="0">
              <a:solidFill>
                <a:schemeClr val="accent2"/>
              </a:solidFill>
              <a:latin typeface="Calibri"/>
              <a:cs typeface="Calibri"/>
            </a:endParaRPr>
          </a:p>
        </p:txBody>
      </p:sp>
      <p:pic>
        <p:nvPicPr>
          <p:cNvPr id="115" name="object 115"/>
          <p:cNvPicPr/>
          <p:nvPr/>
        </p:nvPicPr>
        <p:blipFill>
          <a:blip r:embed="rId7" cstate="print"/>
          <a:stretch>
            <a:fillRect/>
          </a:stretch>
        </p:blipFill>
        <p:spPr>
          <a:xfrm>
            <a:off x="11356624" y="4323080"/>
            <a:ext cx="515876" cy="486789"/>
          </a:xfrm>
          <a:prstGeom prst="rect">
            <a:avLst/>
          </a:prstGeom>
        </p:spPr>
      </p:pic>
      <p:sp>
        <p:nvSpPr>
          <p:cNvPr id="116" name="object 116"/>
          <p:cNvSpPr txBox="1"/>
          <p:nvPr/>
        </p:nvSpPr>
        <p:spPr>
          <a:xfrm>
            <a:off x="7927340" y="4602988"/>
            <a:ext cx="2473960"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0070C0"/>
                </a:solidFill>
                <a:latin typeface="Calibri"/>
                <a:cs typeface="Calibri"/>
              </a:rPr>
              <a:t>2023</a:t>
            </a:r>
            <a:r>
              <a:rPr sz="4000" dirty="0">
                <a:solidFill>
                  <a:srgbClr val="0070C0"/>
                </a:solidFill>
                <a:latin typeface="Calibri"/>
                <a:cs typeface="Calibri"/>
              </a:rPr>
              <a:t>-</a:t>
            </a:r>
            <a:r>
              <a:rPr sz="4000" spc="-5" dirty="0">
                <a:solidFill>
                  <a:srgbClr val="0070C0"/>
                </a:solidFill>
                <a:latin typeface="Calibri"/>
                <a:cs typeface="Calibri"/>
              </a:rPr>
              <a:t>2035?</a:t>
            </a:r>
            <a:endParaRPr sz="4000">
              <a:latin typeface="Calibri"/>
              <a:cs typeface="Calibri"/>
            </a:endParaRPr>
          </a:p>
        </p:txBody>
      </p:sp>
      <p:sp>
        <p:nvSpPr>
          <p:cNvPr id="118" name="Rectangle 117">
            <a:extLst>
              <a:ext uri="{FF2B5EF4-FFF2-40B4-BE49-F238E27FC236}">
                <a16:creationId xmlns:a16="http://schemas.microsoft.com/office/drawing/2014/main" id="{E2019C3A-6BDA-46C7-A7F3-0F294B650515}"/>
              </a:ext>
            </a:extLst>
          </p:cNvPr>
          <p:cNvSpPr/>
          <p:nvPr/>
        </p:nvSpPr>
        <p:spPr>
          <a:xfrm>
            <a:off x="7550209" y="2584023"/>
            <a:ext cx="1398717" cy="646331"/>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marL="12700">
              <a:lnSpc>
                <a:spcPct val="100000"/>
              </a:lnSpc>
              <a:spcBef>
                <a:spcPts val="95"/>
              </a:spcBef>
            </a:pPr>
            <a:r>
              <a:rPr lang="en-GB" sz="1200" spc="-10" dirty="0">
                <a:solidFill>
                  <a:srgbClr val="FF0000"/>
                </a:solidFill>
                <a:cs typeface="Calibri"/>
              </a:rPr>
              <a:t>Exception</a:t>
            </a:r>
            <a:r>
              <a:rPr lang="en-GB" sz="1200" spc="-65" dirty="0">
                <a:solidFill>
                  <a:srgbClr val="FF0000"/>
                </a:solidFill>
                <a:cs typeface="Calibri"/>
              </a:rPr>
              <a:t> </a:t>
            </a:r>
            <a:r>
              <a:rPr lang="en-GB" sz="1200" spc="-10" dirty="0">
                <a:solidFill>
                  <a:srgbClr val="FF0000"/>
                </a:solidFill>
                <a:cs typeface="Calibri"/>
              </a:rPr>
              <a:t>year</a:t>
            </a:r>
            <a:br>
              <a:rPr lang="en-GB" sz="1200" spc="-10" dirty="0">
                <a:solidFill>
                  <a:srgbClr val="FF0000"/>
                </a:solidFill>
                <a:cs typeface="Calibri"/>
              </a:rPr>
            </a:br>
            <a:r>
              <a:rPr lang="en-GB" sz="1200" spc="-10" dirty="0">
                <a:solidFill>
                  <a:srgbClr val="FF0000"/>
                </a:solidFill>
                <a:cs typeface="Calibri"/>
              </a:rPr>
              <a:t>2020</a:t>
            </a:r>
            <a:r>
              <a:rPr lang="en-GB" sz="1200" spc="10" dirty="0">
                <a:solidFill>
                  <a:srgbClr val="FF0000"/>
                </a:solidFill>
                <a:cs typeface="Calibri"/>
              </a:rPr>
              <a:t> </a:t>
            </a:r>
            <a:r>
              <a:rPr lang="en-GB" sz="1200" spc="-10" dirty="0">
                <a:solidFill>
                  <a:srgbClr val="FF0000"/>
                </a:solidFill>
                <a:cs typeface="Calibri"/>
              </a:rPr>
              <a:t>due</a:t>
            </a:r>
            <a:r>
              <a:rPr lang="en-GB" sz="1200" spc="-15" dirty="0">
                <a:solidFill>
                  <a:srgbClr val="FF0000"/>
                </a:solidFill>
                <a:cs typeface="Calibri"/>
              </a:rPr>
              <a:t> </a:t>
            </a:r>
            <a:r>
              <a:rPr lang="en-GB" sz="1200" spc="-10" dirty="0">
                <a:solidFill>
                  <a:srgbClr val="FF0000"/>
                </a:solidFill>
                <a:cs typeface="Calibri"/>
              </a:rPr>
              <a:t>to </a:t>
            </a:r>
            <a:r>
              <a:rPr lang="en-GB" sz="1200" spc="-5" dirty="0">
                <a:solidFill>
                  <a:srgbClr val="FF0000"/>
                </a:solidFill>
                <a:cs typeface="Calibri"/>
              </a:rPr>
              <a:t>the p</a:t>
            </a:r>
            <a:r>
              <a:rPr lang="en-GB" sz="1200" spc="-10" dirty="0">
                <a:solidFill>
                  <a:srgbClr val="FF0000"/>
                </a:solidFill>
                <a:cs typeface="Calibri"/>
              </a:rPr>
              <a:t>andemic.</a:t>
            </a:r>
            <a:endParaRPr lang="en-GB" sz="1200" dirty="0">
              <a:solidFill>
                <a:srgbClr val="FF0000"/>
              </a:solidFill>
              <a:cs typeface="Calibri"/>
            </a:endParaRPr>
          </a:p>
        </p:txBody>
      </p:sp>
      <p:cxnSp>
        <p:nvCxnSpPr>
          <p:cNvPr id="120" name="Straight Arrow Connector 119">
            <a:extLst>
              <a:ext uri="{FF2B5EF4-FFF2-40B4-BE49-F238E27FC236}">
                <a16:creationId xmlns:a16="http://schemas.microsoft.com/office/drawing/2014/main" id="{F15B8FEC-BA4F-4F74-A1BC-89FDD85A9621}"/>
              </a:ext>
            </a:extLst>
          </p:cNvPr>
          <p:cNvCxnSpPr>
            <a:stCxn id="112" idx="2"/>
          </p:cNvCxnSpPr>
          <p:nvPr/>
        </p:nvCxnSpPr>
        <p:spPr>
          <a:xfrm>
            <a:off x="7096388" y="2470403"/>
            <a:ext cx="471506" cy="2646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1" name="Slide Number Placeholder 120">
            <a:extLst>
              <a:ext uri="{FF2B5EF4-FFF2-40B4-BE49-F238E27FC236}">
                <a16:creationId xmlns:a16="http://schemas.microsoft.com/office/drawing/2014/main" id="{73BA1888-FEC1-47A8-B240-937F6FDD6951}"/>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7882" y="653040"/>
            <a:ext cx="2891155" cy="505267"/>
          </a:xfrm>
          <a:prstGeom prst="rect">
            <a:avLst/>
          </a:prstGeom>
        </p:spPr>
        <p:txBody>
          <a:bodyPr vert="horz" wrap="square" lIns="0" tIns="12700" rIns="0" bIns="0" rtlCol="0">
            <a:spAutoFit/>
          </a:bodyPr>
          <a:lstStyle/>
          <a:p>
            <a:pPr marL="12700" algn="ctr">
              <a:lnSpc>
                <a:spcPct val="100000"/>
              </a:lnSpc>
              <a:spcBef>
                <a:spcPts val="100"/>
              </a:spcBef>
            </a:pPr>
            <a:r>
              <a:rPr sz="3200" spc="-30" dirty="0"/>
              <a:t>Stakeholders</a:t>
            </a:r>
          </a:p>
        </p:txBody>
      </p:sp>
      <p:grpSp>
        <p:nvGrpSpPr>
          <p:cNvPr id="3" name="object 3"/>
          <p:cNvGrpSpPr/>
          <p:nvPr/>
        </p:nvGrpSpPr>
        <p:grpSpPr>
          <a:xfrm>
            <a:off x="474958" y="6279438"/>
            <a:ext cx="423545" cy="396875"/>
            <a:chOff x="474958" y="6279438"/>
            <a:chExt cx="423545" cy="396875"/>
          </a:xfrm>
        </p:grpSpPr>
        <p:sp>
          <p:nvSpPr>
            <p:cNvPr id="4" name="object 4"/>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5" name="object 5"/>
            <p:cNvPicPr/>
            <p:nvPr/>
          </p:nvPicPr>
          <p:blipFill>
            <a:blip r:embed="rId2" cstate="print"/>
            <a:stretch>
              <a:fillRect/>
            </a:stretch>
          </p:blipFill>
          <p:spPr>
            <a:xfrm>
              <a:off x="579119" y="6348983"/>
              <a:ext cx="243839" cy="231648"/>
            </a:xfrm>
            <a:prstGeom prst="rect">
              <a:avLst/>
            </a:prstGeom>
          </p:spPr>
        </p:pic>
        <p:sp>
          <p:nvSpPr>
            <p:cNvPr id="6" name="object 6"/>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7" name="object 7"/>
          <p:cNvSpPr txBox="1"/>
          <p:nvPr/>
        </p:nvSpPr>
        <p:spPr>
          <a:xfrm>
            <a:off x="989727" y="6414176"/>
            <a:ext cx="51308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CONT</a:t>
            </a:r>
            <a:r>
              <a:rPr sz="1000" spc="-5" dirty="0">
                <a:latin typeface="Calibri"/>
                <a:cs typeface="Calibri"/>
              </a:rPr>
              <a:t>E</a:t>
            </a:r>
            <a:r>
              <a:rPr sz="1000" spc="5" dirty="0">
                <a:latin typeface="Calibri"/>
                <a:cs typeface="Calibri"/>
              </a:rPr>
              <a:t>X</a:t>
            </a:r>
            <a:r>
              <a:rPr sz="1000" dirty="0">
                <a:latin typeface="Calibri"/>
                <a:cs typeface="Calibri"/>
              </a:rPr>
              <a:t>T</a:t>
            </a:r>
          </a:p>
        </p:txBody>
      </p:sp>
      <p:sp>
        <p:nvSpPr>
          <p:cNvPr id="9" name="object 9"/>
          <p:cNvSpPr txBox="1"/>
          <p:nvPr/>
        </p:nvSpPr>
        <p:spPr>
          <a:xfrm>
            <a:off x="1287943" y="1255267"/>
            <a:ext cx="2626995" cy="2078989"/>
          </a:xfrm>
          <a:prstGeom prst="rect">
            <a:avLst/>
          </a:prstGeom>
        </p:spPr>
        <p:txBody>
          <a:bodyPr vert="horz" wrap="square" lIns="0" tIns="13970" rIns="0" bIns="0" rtlCol="0">
            <a:spAutoFit/>
          </a:bodyPr>
          <a:lstStyle/>
          <a:p>
            <a:pPr marL="226060" marR="474980">
              <a:lnSpc>
                <a:spcPct val="99400"/>
              </a:lnSpc>
              <a:spcBef>
                <a:spcPts val="110"/>
              </a:spcBef>
            </a:pPr>
            <a:r>
              <a:rPr sz="1800" spc="-5" dirty="0">
                <a:latin typeface="Calibri"/>
                <a:cs typeface="Calibri"/>
              </a:rPr>
              <a:t>European </a:t>
            </a:r>
            <a:r>
              <a:rPr sz="1800" dirty="0">
                <a:latin typeface="Calibri"/>
                <a:cs typeface="Calibri"/>
              </a:rPr>
              <a:t> </a:t>
            </a:r>
            <a:r>
              <a:rPr sz="1800" spc="-10" dirty="0">
                <a:latin typeface="Calibri"/>
                <a:cs typeface="Calibri"/>
              </a:rPr>
              <a:t>Environment</a:t>
            </a:r>
            <a:r>
              <a:rPr sz="1800" spc="-70" dirty="0">
                <a:latin typeface="Calibri"/>
                <a:cs typeface="Calibri"/>
              </a:rPr>
              <a:t> </a:t>
            </a:r>
            <a:r>
              <a:rPr sz="1800" spc="-5" dirty="0">
                <a:latin typeface="Calibri"/>
                <a:cs typeface="Calibri"/>
              </a:rPr>
              <a:t>Agency </a:t>
            </a:r>
            <a:r>
              <a:rPr sz="1800" spc="-390" dirty="0">
                <a:latin typeface="Calibri"/>
                <a:cs typeface="Calibri"/>
              </a:rPr>
              <a:t> </a:t>
            </a:r>
            <a:r>
              <a:rPr sz="1800" spc="-10" dirty="0">
                <a:latin typeface="Calibri"/>
                <a:cs typeface="Calibri"/>
              </a:rPr>
              <a:t>(EEA)</a:t>
            </a:r>
            <a:endParaRPr sz="1800" dirty="0">
              <a:latin typeface="Calibri"/>
              <a:cs typeface="Calibri"/>
            </a:endParaRPr>
          </a:p>
          <a:p>
            <a:pPr marL="298450" marR="8890" indent="-285750">
              <a:lnSpc>
                <a:spcPct val="101400"/>
              </a:lnSpc>
              <a:spcBef>
                <a:spcPts val="1315"/>
              </a:spcBef>
              <a:buFont typeface="Arial MT"/>
              <a:buChar char="•"/>
              <a:tabLst>
                <a:tab pos="297815" algn="l"/>
                <a:tab pos="298450" algn="l"/>
              </a:tabLst>
            </a:pPr>
            <a:r>
              <a:rPr sz="1400" spc="-5" dirty="0">
                <a:latin typeface="Calibri"/>
                <a:cs typeface="Calibri"/>
              </a:rPr>
              <a:t>Sets </a:t>
            </a:r>
            <a:r>
              <a:rPr sz="1400" dirty="0">
                <a:latin typeface="Calibri"/>
                <a:cs typeface="Calibri"/>
              </a:rPr>
              <a:t>the </a:t>
            </a:r>
            <a:r>
              <a:rPr sz="1400" spc="-5" dirty="0">
                <a:latin typeface="Calibri"/>
                <a:cs typeface="Calibri"/>
              </a:rPr>
              <a:t>limits of carbon dioxide </a:t>
            </a:r>
            <a:r>
              <a:rPr sz="1400" spc="-305" dirty="0">
                <a:latin typeface="Calibri"/>
                <a:cs typeface="Calibri"/>
              </a:rPr>
              <a:t> </a:t>
            </a:r>
            <a:r>
              <a:rPr sz="1400" spc="-5" dirty="0">
                <a:latin typeface="Calibri"/>
                <a:cs typeface="Calibri"/>
              </a:rPr>
              <a:t>emissions</a:t>
            </a:r>
            <a:r>
              <a:rPr sz="1400" spc="-10" dirty="0">
                <a:latin typeface="Calibri"/>
                <a:cs typeface="Calibri"/>
              </a:rPr>
              <a:t> </a:t>
            </a:r>
            <a:r>
              <a:rPr sz="1400" spc="-5" dirty="0">
                <a:latin typeface="Calibri"/>
                <a:cs typeface="Calibri"/>
              </a:rPr>
              <a:t>to </a:t>
            </a:r>
            <a:r>
              <a:rPr sz="1400" spc="-10" dirty="0">
                <a:latin typeface="Calibri"/>
                <a:cs typeface="Calibri"/>
              </a:rPr>
              <a:t>car Manufacturers</a:t>
            </a:r>
            <a:endParaRPr sz="1400" dirty="0">
              <a:latin typeface="Calibri"/>
              <a:cs typeface="Calibri"/>
            </a:endParaRPr>
          </a:p>
          <a:p>
            <a:pPr marL="298450" marR="5080" indent="-285750">
              <a:lnSpc>
                <a:spcPct val="97900"/>
              </a:lnSpc>
              <a:spcBef>
                <a:spcPts val="60"/>
              </a:spcBef>
              <a:buFont typeface="Arial MT"/>
              <a:buChar char="•"/>
              <a:tabLst>
                <a:tab pos="297815" algn="l"/>
                <a:tab pos="298450" algn="l"/>
              </a:tabLst>
            </a:pPr>
            <a:r>
              <a:rPr sz="1400" spc="-5" dirty="0">
                <a:latin typeface="Calibri"/>
                <a:cs typeface="Calibri"/>
              </a:rPr>
              <a:t>Receives </a:t>
            </a:r>
            <a:r>
              <a:rPr sz="1400" spc="-10" dirty="0">
                <a:latin typeface="Calibri"/>
                <a:cs typeface="Calibri"/>
              </a:rPr>
              <a:t>information </a:t>
            </a:r>
            <a:r>
              <a:rPr sz="1400" spc="-5" dirty="0">
                <a:latin typeface="Calibri"/>
                <a:cs typeface="Calibri"/>
              </a:rPr>
              <a:t>of new </a:t>
            </a:r>
            <a:r>
              <a:rPr sz="1400" spc="-10" dirty="0">
                <a:latin typeface="Calibri"/>
                <a:cs typeface="Calibri"/>
              </a:rPr>
              <a:t>car </a:t>
            </a:r>
            <a:r>
              <a:rPr sz="1400" spc="-305" dirty="0">
                <a:latin typeface="Calibri"/>
                <a:cs typeface="Calibri"/>
              </a:rPr>
              <a:t> </a:t>
            </a:r>
            <a:r>
              <a:rPr sz="1400" spc="-10" dirty="0">
                <a:latin typeface="Calibri"/>
                <a:cs typeface="Calibri"/>
              </a:rPr>
              <a:t>registers from Governmental </a:t>
            </a:r>
            <a:r>
              <a:rPr sz="1400" spc="-5" dirty="0">
                <a:latin typeface="Calibri"/>
                <a:cs typeface="Calibri"/>
              </a:rPr>
              <a:t> Institutions</a:t>
            </a:r>
            <a:r>
              <a:rPr sz="1400" spc="-10" dirty="0">
                <a:latin typeface="Calibri"/>
                <a:cs typeface="Calibri"/>
              </a:rPr>
              <a:t> </a:t>
            </a:r>
            <a:r>
              <a:rPr sz="1400" dirty="0">
                <a:latin typeface="Calibri"/>
                <a:cs typeface="Calibri"/>
              </a:rPr>
              <a:t>and</a:t>
            </a:r>
            <a:r>
              <a:rPr sz="1400" spc="-10" dirty="0">
                <a:latin typeface="Calibri"/>
                <a:cs typeface="Calibri"/>
              </a:rPr>
              <a:t> </a:t>
            </a:r>
            <a:r>
              <a:rPr sz="1400" dirty="0">
                <a:latin typeface="Calibri"/>
                <a:cs typeface="Calibri"/>
              </a:rPr>
              <a:t>publish</a:t>
            </a:r>
            <a:r>
              <a:rPr sz="1400" spc="-5" dirty="0">
                <a:latin typeface="Calibri"/>
                <a:cs typeface="Calibri"/>
              </a:rPr>
              <a:t> </a:t>
            </a:r>
            <a:r>
              <a:rPr sz="1400" dirty="0">
                <a:latin typeface="Calibri"/>
                <a:cs typeface="Calibri"/>
              </a:rPr>
              <a:t>it.</a:t>
            </a:r>
          </a:p>
        </p:txBody>
      </p:sp>
      <p:sp>
        <p:nvSpPr>
          <p:cNvPr id="10" name="object 10"/>
          <p:cNvSpPr txBox="1"/>
          <p:nvPr/>
        </p:nvSpPr>
        <p:spPr>
          <a:xfrm>
            <a:off x="1501382" y="4263644"/>
            <a:ext cx="17589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Car</a:t>
            </a:r>
            <a:r>
              <a:rPr sz="1800" spc="-65" dirty="0">
                <a:latin typeface="Calibri"/>
                <a:cs typeface="Calibri"/>
              </a:rPr>
              <a:t> </a:t>
            </a:r>
            <a:r>
              <a:rPr sz="1800" spc="-10" dirty="0">
                <a:latin typeface="Calibri"/>
                <a:cs typeface="Calibri"/>
              </a:rPr>
              <a:t>Manufacturers</a:t>
            </a:r>
            <a:endParaRPr sz="1800">
              <a:latin typeface="Calibri"/>
              <a:cs typeface="Calibri"/>
            </a:endParaRPr>
          </a:p>
        </p:txBody>
      </p:sp>
      <p:sp>
        <p:nvSpPr>
          <p:cNvPr id="11" name="object 11"/>
          <p:cNvSpPr txBox="1"/>
          <p:nvPr/>
        </p:nvSpPr>
        <p:spPr>
          <a:xfrm>
            <a:off x="7715946" y="4300220"/>
            <a:ext cx="902969"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Car</a:t>
            </a:r>
            <a:r>
              <a:rPr sz="1800" spc="-70" dirty="0">
                <a:latin typeface="Calibri"/>
                <a:cs typeface="Calibri"/>
              </a:rPr>
              <a:t> </a:t>
            </a:r>
            <a:r>
              <a:rPr sz="1800" spc="-10" dirty="0">
                <a:latin typeface="Calibri"/>
                <a:cs typeface="Calibri"/>
              </a:rPr>
              <a:t>Users</a:t>
            </a:r>
            <a:endParaRPr sz="1800">
              <a:latin typeface="Calibri"/>
              <a:cs typeface="Calibri"/>
            </a:endParaRPr>
          </a:p>
        </p:txBody>
      </p:sp>
      <p:sp>
        <p:nvSpPr>
          <p:cNvPr id="12" name="object 12"/>
          <p:cNvSpPr txBox="1"/>
          <p:nvPr/>
        </p:nvSpPr>
        <p:spPr>
          <a:xfrm>
            <a:off x="7398854" y="1343659"/>
            <a:ext cx="1355725" cy="565150"/>
          </a:xfrm>
          <a:prstGeom prst="rect">
            <a:avLst/>
          </a:prstGeom>
        </p:spPr>
        <p:txBody>
          <a:bodyPr vert="horz" wrap="square" lIns="0" tIns="28575" rIns="0" bIns="0" rtlCol="0">
            <a:spAutoFit/>
          </a:bodyPr>
          <a:lstStyle/>
          <a:p>
            <a:pPr marL="12700" marR="5080">
              <a:lnSpc>
                <a:spcPts val="2090"/>
              </a:lnSpc>
              <a:spcBef>
                <a:spcPts val="225"/>
              </a:spcBef>
            </a:pPr>
            <a:r>
              <a:rPr sz="1800" dirty="0">
                <a:latin typeface="Calibri"/>
                <a:cs typeface="Calibri"/>
              </a:rPr>
              <a:t>G</a:t>
            </a:r>
            <a:r>
              <a:rPr sz="1800" spc="-10" dirty="0">
                <a:latin typeface="Calibri"/>
                <a:cs typeface="Calibri"/>
              </a:rPr>
              <a:t>o</a:t>
            </a:r>
            <a:r>
              <a:rPr sz="1800" spc="-20" dirty="0">
                <a:latin typeface="Calibri"/>
                <a:cs typeface="Calibri"/>
              </a:rPr>
              <a:t>v</a:t>
            </a:r>
            <a:r>
              <a:rPr sz="1800" dirty="0">
                <a:latin typeface="Calibri"/>
                <a:cs typeface="Calibri"/>
              </a:rPr>
              <a:t>e</a:t>
            </a:r>
            <a:r>
              <a:rPr sz="1800" spc="-5" dirty="0">
                <a:latin typeface="Calibri"/>
                <a:cs typeface="Calibri"/>
              </a:rPr>
              <a:t>r</a:t>
            </a:r>
            <a:r>
              <a:rPr sz="1800" dirty="0">
                <a:latin typeface="Calibri"/>
                <a:cs typeface="Calibri"/>
              </a:rPr>
              <a:t>nme</a:t>
            </a:r>
            <a:r>
              <a:rPr sz="1800" spc="-15" dirty="0">
                <a:latin typeface="Calibri"/>
                <a:cs typeface="Calibri"/>
              </a:rPr>
              <a:t>n</a:t>
            </a:r>
            <a:r>
              <a:rPr sz="1800" spc="-30" dirty="0">
                <a:latin typeface="Calibri"/>
                <a:cs typeface="Calibri"/>
              </a:rPr>
              <a:t>t</a:t>
            </a:r>
            <a:r>
              <a:rPr sz="1800" spc="-5" dirty="0">
                <a:latin typeface="Calibri"/>
                <a:cs typeface="Calibri"/>
              </a:rPr>
              <a:t>a</a:t>
            </a:r>
            <a:r>
              <a:rPr sz="1800" dirty="0">
                <a:latin typeface="Calibri"/>
                <a:cs typeface="Calibri"/>
              </a:rPr>
              <a:t>l  </a:t>
            </a:r>
            <a:r>
              <a:rPr sz="1800" spc="-5" dirty="0">
                <a:latin typeface="Calibri"/>
                <a:cs typeface="Calibri"/>
              </a:rPr>
              <a:t>Institutions</a:t>
            </a:r>
            <a:endParaRPr sz="1800">
              <a:latin typeface="Calibri"/>
              <a:cs typeface="Calibri"/>
            </a:endParaRPr>
          </a:p>
        </p:txBody>
      </p:sp>
      <p:sp>
        <p:nvSpPr>
          <p:cNvPr id="13" name="object 13"/>
          <p:cNvSpPr txBox="1"/>
          <p:nvPr/>
        </p:nvSpPr>
        <p:spPr>
          <a:xfrm>
            <a:off x="7052269" y="4917948"/>
            <a:ext cx="3080385" cy="885190"/>
          </a:xfrm>
          <a:prstGeom prst="rect">
            <a:avLst/>
          </a:prstGeom>
        </p:spPr>
        <p:txBody>
          <a:bodyPr vert="horz" wrap="square" lIns="0" tIns="9525" rIns="0" bIns="0" rtlCol="0">
            <a:spAutoFit/>
          </a:bodyPr>
          <a:lstStyle/>
          <a:p>
            <a:pPr marL="298450" marR="156845" indent="-285750">
              <a:lnSpc>
                <a:spcPct val="101400"/>
              </a:lnSpc>
              <a:spcBef>
                <a:spcPts val="75"/>
              </a:spcBef>
              <a:buFont typeface="Arial MT"/>
              <a:buChar char="•"/>
              <a:tabLst>
                <a:tab pos="297815" algn="l"/>
                <a:tab pos="298450" algn="l"/>
              </a:tabLst>
            </a:pPr>
            <a:r>
              <a:rPr sz="1400" spc="-5" dirty="0">
                <a:latin typeface="Calibri"/>
                <a:cs typeface="Calibri"/>
              </a:rPr>
              <a:t>Responsible </a:t>
            </a:r>
            <a:r>
              <a:rPr sz="1400" dirty="0">
                <a:latin typeface="Calibri"/>
                <a:cs typeface="Calibri"/>
              </a:rPr>
              <a:t>in </a:t>
            </a:r>
            <a:r>
              <a:rPr sz="1400" spc="-5" dirty="0">
                <a:latin typeface="Calibri"/>
                <a:cs typeface="Calibri"/>
              </a:rPr>
              <a:t>deciding which </a:t>
            </a:r>
            <a:r>
              <a:rPr sz="1400" spc="-10" dirty="0">
                <a:latin typeface="Calibri"/>
                <a:cs typeface="Calibri"/>
              </a:rPr>
              <a:t>car </a:t>
            </a:r>
            <a:r>
              <a:rPr sz="1400" spc="-5" dirty="0">
                <a:latin typeface="Calibri"/>
                <a:cs typeface="Calibri"/>
              </a:rPr>
              <a:t>to </a:t>
            </a:r>
            <a:r>
              <a:rPr sz="1400" spc="-305" dirty="0">
                <a:latin typeface="Calibri"/>
                <a:cs typeface="Calibri"/>
              </a:rPr>
              <a:t> </a:t>
            </a:r>
            <a:r>
              <a:rPr sz="1400" spc="-25" dirty="0">
                <a:latin typeface="Calibri"/>
                <a:cs typeface="Calibri"/>
              </a:rPr>
              <a:t>buy.</a:t>
            </a:r>
            <a:endParaRPr sz="1400" dirty="0">
              <a:latin typeface="Calibri"/>
              <a:cs typeface="Calibri"/>
            </a:endParaRPr>
          </a:p>
          <a:p>
            <a:pPr marL="298450" marR="5080" indent="-285750">
              <a:lnSpc>
                <a:spcPts val="1700"/>
              </a:lnSpc>
              <a:spcBef>
                <a:spcPts val="40"/>
              </a:spcBef>
              <a:buFont typeface="Arial MT"/>
              <a:buChar char="•"/>
              <a:tabLst>
                <a:tab pos="297815" algn="l"/>
                <a:tab pos="298450" algn="l"/>
              </a:tabLst>
            </a:pPr>
            <a:r>
              <a:rPr sz="1400" dirty="0">
                <a:latin typeface="Calibri"/>
                <a:cs typeface="Calibri"/>
              </a:rPr>
              <a:t>Their </a:t>
            </a:r>
            <a:r>
              <a:rPr sz="1400" spc="-5" dirty="0">
                <a:latin typeface="Calibri"/>
                <a:cs typeface="Calibri"/>
              </a:rPr>
              <a:t>decision </a:t>
            </a:r>
            <a:r>
              <a:rPr sz="1400" spc="-15" dirty="0">
                <a:latin typeface="Calibri"/>
                <a:cs typeface="Calibri"/>
              </a:rPr>
              <a:t>may </a:t>
            </a:r>
            <a:r>
              <a:rPr sz="1400" spc="-5" dirty="0">
                <a:latin typeface="Calibri"/>
                <a:cs typeface="Calibri"/>
              </a:rPr>
              <a:t>contribute to </a:t>
            </a:r>
            <a:r>
              <a:rPr sz="1400" dirty="0">
                <a:latin typeface="Calibri"/>
                <a:cs typeface="Calibri"/>
              </a:rPr>
              <a:t>a </a:t>
            </a:r>
            <a:r>
              <a:rPr sz="1400" spc="-5" dirty="0">
                <a:latin typeface="Calibri"/>
                <a:cs typeface="Calibri"/>
              </a:rPr>
              <a:t>low </a:t>
            </a:r>
            <a:r>
              <a:rPr sz="1400" spc="-305" dirty="0">
                <a:latin typeface="Calibri"/>
                <a:cs typeface="Calibri"/>
              </a:rPr>
              <a:t> </a:t>
            </a:r>
            <a:r>
              <a:rPr sz="1400" spc="-5" dirty="0">
                <a:latin typeface="Calibri"/>
                <a:cs typeface="Calibri"/>
              </a:rPr>
              <a:t>or</a:t>
            </a:r>
            <a:r>
              <a:rPr sz="1400" spc="-15" dirty="0">
                <a:latin typeface="Calibri"/>
                <a:cs typeface="Calibri"/>
              </a:rPr>
              <a:t> </a:t>
            </a:r>
            <a:r>
              <a:rPr sz="1400" dirty="0">
                <a:latin typeface="Calibri"/>
                <a:cs typeface="Calibri"/>
              </a:rPr>
              <a:t>high</a:t>
            </a:r>
            <a:r>
              <a:rPr sz="1400" spc="-15" dirty="0">
                <a:latin typeface="Calibri"/>
                <a:cs typeface="Calibri"/>
              </a:rPr>
              <a:t> </a:t>
            </a:r>
            <a:r>
              <a:rPr sz="1400" spc="-5" dirty="0">
                <a:latin typeface="Calibri"/>
                <a:cs typeface="Calibri"/>
              </a:rPr>
              <a:t>production</a:t>
            </a:r>
            <a:r>
              <a:rPr sz="1400" spc="-10" dirty="0">
                <a:latin typeface="Calibri"/>
                <a:cs typeface="Calibri"/>
              </a:rPr>
              <a:t> </a:t>
            </a:r>
            <a:r>
              <a:rPr sz="1400" spc="-5" dirty="0">
                <a:latin typeface="Calibri"/>
                <a:cs typeface="Calibri"/>
              </a:rPr>
              <a:t>of</a:t>
            </a:r>
            <a:r>
              <a:rPr sz="1400" spc="-15" dirty="0">
                <a:latin typeface="Calibri"/>
                <a:cs typeface="Calibri"/>
              </a:rPr>
              <a:t> </a:t>
            </a:r>
            <a:r>
              <a:rPr sz="1400" spc="-5" dirty="0">
                <a:latin typeface="Calibri"/>
                <a:cs typeface="Calibri"/>
              </a:rPr>
              <a:t>CO2</a:t>
            </a:r>
            <a:r>
              <a:rPr sz="1400" spc="-10" dirty="0">
                <a:latin typeface="Calibri"/>
                <a:cs typeface="Calibri"/>
              </a:rPr>
              <a:t> </a:t>
            </a:r>
            <a:r>
              <a:rPr sz="1400" spc="-5" dirty="0">
                <a:latin typeface="Calibri"/>
                <a:cs typeface="Calibri"/>
              </a:rPr>
              <a:t>emissions.</a:t>
            </a:r>
            <a:endParaRPr sz="1400" dirty="0">
              <a:latin typeface="Calibri"/>
              <a:cs typeface="Calibri"/>
            </a:endParaRPr>
          </a:p>
        </p:txBody>
      </p:sp>
      <p:sp>
        <p:nvSpPr>
          <p:cNvPr id="14" name="object 14"/>
          <p:cNvSpPr txBox="1"/>
          <p:nvPr/>
        </p:nvSpPr>
        <p:spPr>
          <a:xfrm>
            <a:off x="1246267" y="4917948"/>
            <a:ext cx="3127375" cy="885190"/>
          </a:xfrm>
          <a:prstGeom prst="rect">
            <a:avLst/>
          </a:prstGeom>
        </p:spPr>
        <p:txBody>
          <a:bodyPr vert="horz" wrap="square" lIns="0" tIns="9525" rIns="0" bIns="0" rtlCol="0">
            <a:spAutoFit/>
          </a:bodyPr>
          <a:lstStyle/>
          <a:p>
            <a:pPr marL="298450" marR="86360" indent="-285750">
              <a:lnSpc>
                <a:spcPct val="101400"/>
              </a:lnSpc>
              <a:spcBef>
                <a:spcPts val="75"/>
              </a:spcBef>
              <a:buFont typeface="Arial MT"/>
              <a:buChar char="•"/>
              <a:tabLst>
                <a:tab pos="297815" algn="l"/>
                <a:tab pos="298450" algn="l"/>
              </a:tabLst>
            </a:pPr>
            <a:r>
              <a:rPr sz="1400" spc="-5" dirty="0">
                <a:latin typeface="Calibri"/>
                <a:cs typeface="Calibri"/>
              </a:rPr>
              <a:t>Responsible </a:t>
            </a:r>
            <a:r>
              <a:rPr sz="1400" dirty="0">
                <a:latin typeface="Calibri"/>
                <a:cs typeface="Calibri"/>
              </a:rPr>
              <a:t>in </a:t>
            </a:r>
            <a:r>
              <a:rPr sz="1400" spc="-10" dirty="0">
                <a:latin typeface="Calibri"/>
                <a:cs typeface="Calibri"/>
              </a:rPr>
              <a:t>offering </a:t>
            </a:r>
            <a:r>
              <a:rPr sz="1400" spc="-5" dirty="0">
                <a:latin typeface="Calibri"/>
                <a:cs typeface="Calibri"/>
              </a:rPr>
              <a:t>alternatives to </a:t>
            </a:r>
            <a:r>
              <a:rPr sz="1400" spc="-305" dirty="0">
                <a:latin typeface="Calibri"/>
                <a:cs typeface="Calibri"/>
              </a:rPr>
              <a:t> </a:t>
            </a:r>
            <a:r>
              <a:rPr sz="1400" spc="-5" dirty="0">
                <a:latin typeface="Calibri"/>
                <a:cs typeface="Calibri"/>
              </a:rPr>
              <a:t>users.</a:t>
            </a:r>
            <a:endParaRPr sz="1400" dirty="0">
              <a:latin typeface="Calibri"/>
              <a:cs typeface="Calibri"/>
            </a:endParaRPr>
          </a:p>
          <a:p>
            <a:pPr marL="298450" marR="5080" indent="-285750">
              <a:lnSpc>
                <a:spcPts val="1700"/>
              </a:lnSpc>
              <a:spcBef>
                <a:spcPts val="40"/>
              </a:spcBef>
              <a:buFont typeface="Arial MT"/>
              <a:buChar char="•"/>
              <a:tabLst>
                <a:tab pos="297815" algn="l"/>
                <a:tab pos="298450" algn="l"/>
              </a:tabLst>
            </a:pPr>
            <a:r>
              <a:rPr sz="1400" spc="-5" dirty="0">
                <a:latin typeface="Calibri"/>
                <a:cs typeface="Calibri"/>
              </a:rPr>
              <a:t>Give </a:t>
            </a:r>
            <a:r>
              <a:rPr sz="1400" spc="-10" dirty="0">
                <a:latin typeface="Calibri"/>
                <a:cs typeface="Calibri"/>
              </a:rPr>
              <a:t>information</a:t>
            </a:r>
            <a:r>
              <a:rPr sz="1400" spc="-5" dirty="0">
                <a:latin typeface="Calibri"/>
                <a:cs typeface="Calibri"/>
              </a:rPr>
              <a:t> of new</a:t>
            </a:r>
            <a:r>
              <a:rPr sz="1400" spc="-10" dirty="0">
                <a:latin typeface="Calibri"/>
                <a:cs typeface="Calibri"/>
              </a:rPr>
              <a:t> registration</a:t>
            </a:r>
            <a:r>
              <a:rPr sz="1400" spc="-5" dirty="0">
                <a:latin typeface="Calibri"/>
                <a:cs typeface="Calibri"/>
              </a:rPr>
              <a:t> to </a:t>
            </a:r>
            <a:r>
              <a:rPr sz="1400" spc="-300" dirty="0">
                <a:latin typeface="Calibri"/>
                <a:cs typeface="Calibri"/>
              </a:rPr>
              <a:t> </a:t>
            </a:r>
            <a:r>
              <a:rPr sz="1400" spc="-10" dirty="0">
                <a:latin typeface="Calibri"/>
                <a:cs typeface="Calibri"/>
              </a:rPr>
              <a:t>governmental</a:t>
            </a:r>
            <a:r>
              <a:rPr sz="1400" dirty="0">
                <a:latin typeface="Calibri"/>
                <a:cs typeface="Calibri"/>
              </a:rPr>
              <a:t> </a:t>
            </a:r>
            <a:r>
              <a:rPr sz="1400" spc="-5" dirty="0">
                <a:latin typeface="Calibri"/>
                <a:cs typeface="Calibri"/>
              </a:rPr>
              <a:t>institutions</a:t>
            </a:r>
            <a:endParaRPr sz="1400" dirty="0">
              <a:latin typeface="Calibri"/>
              <a:cs typeface="Calibri"/>
            </a:endParaRPr>
          </a:p>
        </p:txBody>
      </p:sp>
      <p:sp>
        <p:nvSpPr>
          <p:cNvPr id="15" name="object 15"/>
          <p:cNvSpPr txBox="1"/>
          <p:nvPr/>
        </p:nvSpPr>
        <p:spPr>
          <a:xfrm>
            <a:off x="7032603" y="2214371"/>
            <a:ext cx="2802890" cy="1089660"/>
          </a:xfrm>
          <a:prstGeom prst="rect">
            <a:avLst/>
          </a:prstGeom>
        </p:spPr>
        <p:txBody>
          <a:bodyPr vert="horz" wrap="square" lIns="0" tIns="9525" rIns="0" bIns="0" rtlCol="0">
            <a:spAutoFit/>
          </a:bodyPr>
          <a:lstStyle/>
          <a:p>
            <a:pPr marL="298450" marR="5080" indent="-285750">
              <a:lnSpc>
                <a:spcPct val="101400"/>
              </a:lnSpc>
              <a:spcBef>
                <a:spcPts val="75"/>
              </a:spcBef>
              <a:buFont typeface="Arial MT"/>
              <a:buChar char="•"/>
              <a:tabLst>
                <a:tab pos="297815" algn="l"/>
                <a:tab pos="298450" algn="l"/>
              </a:tabLst>
            </a:pPr>
            <a:r>
              <a:rPr sz="1400" spc="-5" dirty="0">
                <a:latin typeface="Calibri"/>
                <a:cs typeface="Calibri"/>
              </a:rPr>
              <a:t>Responsible </a:t>
            </a:r>
            <a:r>
              <a:rPr sz="1400" dirty="0">
                <a:latin typeface="Calibri"/>
                <a:cs typeface="Calibri"/>
              </a:rPr>
              <a:t>in </a:t>
            </a:r>
            <a:r>
              <a:rPr sz="1400" spc="-5" dirty="0">
                <a:latin typeface="Calibri"/>
                <a:cs typeface="Calibri"/>
              </a:rPr>
              <a:t>requesting </a:t>
            </a:r>
            <a:r>
              <a:rPr sz="1400" dirty="0">
                <a:latin typeface="Calibri"/>
                <a:cs typeface="Calibri"/>
              </a:rPr>
              <a:t> </a:t>
            </a:r>
            <a:r>
              <a:rPr sz="1400" spc="-10" dirty="0">
                <a:latin typeface="Calibri"/>
                <a:cs typeface="Calibri"/>
              </a:rPr>
              <a:t>information </a:t>
            </a:r>
            <a:r>
              <a:rPr sz="1400" spc="-5" dirty="0">
                <a:latin typeface="Calibri"/>
                <a:cs typeface="Calibri"/>
              </a:rPr>
              <a:t>of new passenger </a:t>
            </a:r>
            <a:r>
              <a:rPr sz="1400" spc="-15" dirty="0">
                <a:latin typeface="Calibri"/>
                <a:cs typeface="Calibri"/>
              </a:rPr>
              <a:t>cars </a:t>
            </a:r>
            <a:r>
              <a:rPr sz="1400" spc="-305" dirty="0">
                <a:latin typeface="Calibri"/>
                <a:cs typeface="Calibri"/>
              </a:rPr>
              <a:t> </a:t>
            </a:r>
            <a:r>
              <a:rPr sz="1400" spc="-5" dirty="0">
                <a:latin typeface="Calibri"/>
                <a:cs typeface="Calibri"/>
              </a:rPr>
              <a:t>to</a:t>
            </a:r>
            <a:r>
              <a:rPr sz="1400" spc="-10" dirty="0">
                <a:latin typeface="Calibri"/>
                <a:cs typeface="Calibri"/>
              </a:rPr>
              <a:t> </a:t>
            </a:r>
            <a:r>
              <a:rPr sz="1400" spc="-5" dirty="0">
                <a:latin typeface="Calibri"/>
                <a:cs typeface="Calibri"/>
              </a:rPr>
              <a:t>car </a:t>
            </a:r>
            <a:r>
              <a:rPr sz="1400" spc="-10" dirty="0">
                <a:latin typeface="Calibri"/>
                <a:cs typeface="Calibri"/>
              </a:rPr>
              <a:t>manufacturers.</a:t>
            </a:r>
            <a:endParaRPr sz="1400" dirty="0">
              <a:latin typeface="Calibri"/>
              <a:cs typeface="Calibri"/>
            </a:endParaRPr>
          </a:p>
          <a:p>
            <a:pPr marL="298450" marR="33655" indent="-285750">
              <a:lnSpc>
                <a:spcPts val="1580"/>
              </a:lnSpc>
              <a:spcBef>
                <a:spcPts val="160"/>
              </a:spcBef>
              <a:buFont typeface="Arial MT"/>
              <a:buChar char="•"/>
              <a:tabLst>
                <a:tab pos="297815" algn="l"/>
                <a:tab pos="298450" algn="l"/>
              </a:tabLst>
            </a:pPr>
            <a:r>
              <a:rPr sz="1400" spc="-5" dirty="0">
                <a:latin typeface="Calibri"/>
                <a:cs typeface="Calibri"/>
              </a:rPr>
              <a:t>Give </a:t>
            </a:r>
            <a:r>
              <a:rPr sz="1400" dirty="0">
                <a:latin typeface="Calibri"/>
                <a:cs typeface="Calibri"/>
              </a:rPr>
              <a:t>this </a:t>
            </a:r>
            <a:r>
              <a:rPr sz="1400" spc="-10" dirty="0">
                <a:latin typeface="Calibri"/>
                <a:cs typeface="Calibri"/>
              </a:rPr>
              <a:t>information </a:t>
            </a:r>
            <a:r>
              <a:rPr sz="1400" spc="-15" dirty="0">
                <a:latin typeface="Calibri"/>
                <a:cs typeface="Calibri"/>
              </a:rPr>
              <a:t>before </a:t>
            </a:r>
            <a:r>
              <a:rPr sz="1400" dirty="0">
                <a:latin typeface="Calibri"/>
                <a:cs typeface="Calibri"/>
              </a:rPr>
              <a:t>the </a:t>
            </a:r>
            <a:r>
              <a:rPr sz="1400" spc="5" dirty="0">
                <a:latin typeface="Calibri"/>
                <a:cs typeface="Calibri"/>
              </a:rPr>
              <a:t> </a:t>
            </a:r>
            <a:r>
              <a:rPr sz="1400" dirty="0">
                <a:latin typeface="Calibri"/>
                <a:cs typeface="Calibri"/>
              </a:rPr>
              <a:t>end</a:t>
            </a:r>
            <a:r>
              <a:rPr sz="1400" spc="-15" dirty="0">
                <a:latin typeface="Calibri"/>
                <a:cs typeface="Calibri"/>
              </a:rPr>
              <a:t> </a:t>
            </a:r>
            <a:r>
              <a:rPr sz="1400" spc="-5" dirty="0">
                <a:latin typeface="Calibri"/>
                <a:cs typeface="Calibri"/>
              </a:rPr>
              <a:t>of</a:t>
            </a:r>
            <a:r>
              <a:rPr sz="1400" spc="-20" dirty="0">
                <a:latin typeface="Calibri"/>
                <a:cs typeface="Calibri"/>
              </a:rPr>
              <a:t> </a:t>
            </a:r>
            <a:r>
              <a:rPr sz="1400" spc="-5" dirty="0">
                <a:latin typeface="Calibri"/>
                <a:cs typeface="Calibri"/>
              </a:rPr>
              <a:t>February</a:t>
            </a:r>
            <a:r>
              <a:rPr sz="1400" spc="-15" dirty="0">
                <a:latin typeface="Calibri"/>
                <a:cs typeface="Calibri"/>
              </a:rPr>
              <a:t> </a:t>
            </a:r>
            <a:r>
              <a:rPr sz="1400" spc="-5" dirty="0">
                <a:latin typeface="Calibri"/>
                <a:cs typeface="Calibri"/>
              </a:rPr>
              <a:t>yearly</a:t>
            </a:r>
            <a:r>
              <a:rPr sz="1400" spc="-10" dirty="0">
                <a:latin typeface="Calibri"/>
                <a:cs typeface="Calibri"/>
              </a:rPr>
              <a:t> </a:t>
            </a:r>
            <a:r>
              <a:rPr sz="1400" spc="-5" dirty="0">
                <a:latin typeface="Calibri"/>
                <a:cs typeface="Calibri"/>
              </a:rPr>
              <a:t>to</a:t>
            </a:r>
            <a:r>
              <a:rPr sz="1400" spc="-15" dirty="0">
                <a:latin typeface="Calibri"/>
                <a:cs typeface="Calibri"/>
              </a:rPr>
              <a:t> </a:t>
            </a:r>
            <a:r>
              <a:rPr sz="1400" dirty="0">
                <a:latin typeface="Calibri"/>
                <a:cs typeface="Calibri"/>
              </a:rPr>
              <a:t>the</a:t>
            </a:r>
            <a:r>
              <a:rPr sz="1400" spc="-15" dirty="0">
                <a:latin typeface="Calibri"/>
                <a:cs typeface="Calibri"/>
              </a:rPr>
              <a:t> </a:t>
            </a:r>
            <a:r>
              <a:rPr sz="1400" spc="-5" dirty="0">
                <a:latin typeface="Calibri"/>
                <a:cs typeface="Calibri"/>
              </a:rPr>
              <a:t>EEA.</a:t>
            </a:r>
            <a:endParaRPr sz="1400" dirty="0">
              <a:latin typeface="Calibri"/>
              <a:cs typeface="Calibri"/>
            </a:endParaRPr>
          </a:p>
        </p:txBody>
      </p:sp>
      <p:pic>
        <p:nvPicPr>
          <p:cNvPr id="16" name="object 16"/>
          <p:cNvPicPr/>
          <p:nvPr/>
        </p:nvPicPr>
        <p:blipFill>
          <a:blip r:embed="rId3" cstate="print"/>
          <a:stretch>
            <a:fillRect/>
          </a:stretch>
        </p:blipFill>
        <p:spPr>
          <a:xfrm>
            <a:off x="3517600" y="1154725"/>
            <a:ext cx="811160" cy="811160"/>
          </a:xfrm>
          <a:prstGeom prst="rect">
            <a:avLst/>
          </a:prstGeom>
        </p:spPr>
      </p:pic>
      <p:pic>
        <p:nvPicPr>
          <p:cNvPr id="17" name="object 17"/>
          <p:cNvPicPr/>
          <p:nvPr/>
        </p:nvPicPr>
        <p:blipFill>
          <a:blip r:embed="rId4" cstate="print"/>
          <a:stretch>
            <a:fillRect/>
          </a:stretch>
        </p:blipFill>
        <p:spPr>
          <a:xfrm>
            <a:off x="9078166" y="1326267"/>
            <a:ext cx="867708" cy="578561"/>
          </a:xfrm>
          <a:prstGeom prst="rect">
            <a:avLst/>
          </a:prstGeom>
        </p:spPr>
      </p:pic>
      <p:pic>
        <p:nvPicPr>
          <p:cNvPr id="18" name="object 18"/>
          <p:cNvPicPr/>
          <p:nvPr/>
        </p:nvPicPr>
        <p:blipFill>
          <a:blip r:embed="rId5" cstate="print"/>
          <a:stretch>
            <a:fillRect/>
          </a:stretch>
        </p:blipFill>
        <p:spPr>
          <a:xfrm>
            <a:off x="3414296" y="4258840"/>
            <a:ext cx="931757" cy="519821"/>
          </a:xfrm>
          <a:prstGeom prst="rect">
            <a:avLst/>
          </a:prstGeom>
        </p:spPr>
      </p:pic>
      <p:pic>
        <p:nvPicPr>
          <p:cNvPr id="19" name="object 19"/>
          <p:cNvPicPr/>
          <p:nvPr/>
        </p:nvPicPr>
        <p:blipFill>
          <a:blip r:embed="rId6" cstate="print"/>
          <a:stretch>
            <a:fillRect/>
          </a:stretch>
        </p:blipFill>
        <p:spPr>
          <a:xfrm>
            <a:off x="9258710" y="4162273"/>
            <a:ext cx="666020" cy="659707"/>
          </a:xfrm>
          <a:prstGeom prst="rect">
            <a:avLst/>
          </a:prstGeom>
        </p:spPr>
      </p:pic>
      <p:sp>
        <p:nvSpPr>
          <p:cNvPr id="20" name="object 20"/>
          <p:cNvSpPr/>
          <p:nvPr/>
        </p:nvSpPr>
        <p:spPr>
          <a:xfrm>
            <a:off x="4708778" y="3204720"/>
            <a:ext cx="2160905" cy="1197610"/>
          </a:xfrm>
          <a:custGeom>
            <a:avLst/>
            <a:gdLst/>
            <a:ahLst/>
            <a:cxnLst/>
            <a:rect l="l" t="t" r="r" b="b"/>
            <a:pathLst>
              <a:path w="2160904" h="1197610">
                <a:moveTo>
                  <a:pt x="2092069" y="34112"/>
                </a:moveTo>
                <a:lnTo>
                  <a:pt x="0" y="1191639"/>
                </a:lnTo>
                <a:lnTo>
                  <a:pt x="3073" y="1197195"/>
                </a:lnTo>
                <a:lnTo>
                  <a:pt x="2095144" y="39669"/>
                </a:lnTo>
                <a:lnTo>
                  <a:pt x="2092069" y="34112"/>
                </a:lnTo>
                <a:close/>
              </a:path>
              <a:path w="2160904" h="1197610">
                <a:moveTo>
                  <a:pt x="2141077" y="27964"/>
                </a:moveTo>
                <a:lnTo>
                  <a:pt x="2103182" y="27964"/>
                </a:lnTo>
                <a:lnTo>
                  <a:pt x="2106256" y="33520"/>
                </a:lnTo>
                <a:lnTo>
                  <a:pt x="2095144" y="39669"/>
                </a:lnTo>
                <a:lnTo>
                  <a:pt x="2112051" y="70228"/>
                </a:lnTo>
                <a:lnTo>
                  <a:pt x="2141077" y="27964"/>
                </a:lnTo>
                <a:close/>
              </a:path>
              <a:path w="2160904" h="1197610">
                <a:moveTo>
                  <a:pt x="2103182" y="27964"/>
                </a:moveTo>
                <a:lnTo>
                  <a:pt x="2092069" y="34112"/>
                </a:lnTo>
                <a:lnTo>
                  <a:pt x="2095144" y="39669"/>
                </a:lnTo>
                <a:lnTo>
                  <a:pt x="2106256" y="33520"/>
                </a:lnTo>
                <a:lnTo>
                  <a:pt x="2103182" y="27964"/>
                </a:lnTo>
                <a:close/>
              </a:path>
              <a:path w="2160904" h="1197610">
                <a:moveTo>
                  <a:pt x="2160281" y="0"/>
                </a:moveTo>
                <a:lnTo>
                  <a:pt x="2075162" y="3553"/>
                </a:lnTo>
                <a:lnTo>
                  <a:pt x="2092069" y="34112"/>
                </a:lnTo>
                <a:lnTo>
                  <a:pt x="2103182" y="27964"/>
                </a:lnTo>
                <a:lnTo>
                  <a:pt x="2141077" y="27964"/>
                </a:lnTo>
                <a:lnTo>
                  <a:pt x="2160281" y="0"/>
                </a:lnTo>
                <a:close/>
              </a:path>
            </a:pathLst>
          </a:custGeom>
          <a:solidFill>
            <a:srgbClr val="4472C4"/>
          </a:solidFill>
        </p:spPr>
        <p:txBody>
          <a:bodyPr wrap="square" lIns="0" tIns="0" rIns="0" bIns="0" rtlCol="0"/>
          <a:lstStyle/>
          <a:p>
            <a:endParaRPr/>
          </a:p>
        </p:txBody>
      </p:sp>
      <p:sp>
        <p:nvSpPr>
          <p:cNvPr id="21" name="object 21"/>
          <p:cNvSpPr/>
          <p:nvPr/>
        </p:nvSpPr>
        <p:spPr>
          <a:xfrm>
            <a:off x="4247643" y="2618776"/>
            <a:ext cx="2536825" cy="76200"/>
          </a:xfrm>
          <a:custGeom>
            <a:avLst/>
            <a:gdLst/>
            <a:ahLst/>
            <a:cxnLst/>
            <a:rect l="l" t="t" r="r" b="b"/>
            <a:pathLst>
              <a:path w="2536825" h="76200">
                <a:moveTo>
                  <a:pt x="76200" y="0"/>
                </a:moveTo>
                <a:lnTo>
                  <a:pt x="0" y="38100"/>
                </a:lnTo>
                <a:lnTo>
                  <a:pt x="76200" y="76200"/>
                </a:lnTo>
                <a:lnTo>
                  <a:pt x="76200" y="41275"/>
                </a:lnTo>
                <a:lnTo>
                  <a:pt x="63494" y="41275"/>
                </a:lnTo>
                <a:lnTo>
                  <a:pt x="63494" y="34925"/>
                </a:lnTo>
                <a:lnTo>
                  <a:pt x="76200" y="34924"/>
                </a:lnTo>
                <a:lnTo>
                  <a:pt x="76200" y="0"/>
                </a:lnTo>
                <a:close/>
              </a:path>
              <a:path w="2536825" h="76200">
                <a:moveTo>
                  <a:pt x="76200" y="34924"/>
                </a:moveTo>
                <a:lnTo>
                  <a:pt x="63494" y="34925"/>
                </a:lnTo>
                <a:lnTo>
                  <a:pt x="63494" y="41275"/>
                </a:lnTo>
                <a:lnTo>
                  <a:pt x="76200" y="41274"/>
                </a:lnTo>
                <a:lnTo>
                  <a:pt x="76200" y="34924"/>
                </a:lnTo>
                <a:close/>
              </a:path>
              <a:path w="2536825" h="76200">
                <a:moveTo>
                  <a:pt x="76200" y="41274"/>
                </a:moveTo>
                <a:lnTo>
                  <a:pt x="63494" y="41275"/>
                </a:lnTo>
                <a:lnTo>
                  <a:pt x="76200" y="41275"/>
                </a:lnTo>
                <a:close/>
              </a:path>
              <a:path w="2536825" h="76200">
                <a:moveTo>
                  <a:pt x="2536614" y="34923"/>
                </a:moveTo>
                <a:lnTo>
                  <a:pt x="76200" y="34924"/>
                </a:lnTo>
                <a:lnTo>
                  <a:pt x="76200" y="41274"/>
                </a:lnTo>
                <a:lnTo>
                  <a:pt x="2536614" y="41273"/>
                </a:lnTo>
                <a:lnTo>
                  <a:pt x="2536614" y="34923"/>
                </a:lnTo>
                <a:close/>
              </a:path>
            </a:pathLst>
          </a:custGeom>
          <a:solidFill>
            <a:srgbClr val="4472C4"/>
          </a:solidFill>
        </p:spPr>
        <p:txBody>
          <a:bodyPr wrap="square" lIns="0" tIns="0" rIns="0" bIns="0" rtlCol="0"/>
          <a:lstStyle/>
          <a:p>
            <a:endParaRPr/>
          </a:p>
        </p:txBody>
      </p:sp>
      <p:sp>
        <p:nvSpPr>
          <p:cNvPr id="22" name="object 22"/>
          <p:cNvSpPr/>
          <p:nvPr/>
        </p:nvSpPr>
        <p:spPr>
          <a:xfrm>
            <a:off x="2515252" y="3381653"/>
            <a:ext cx="76200" cy="681355"/>
          </a:xfrm>
          <a:custGeom>
            <a:avLst/>
            <a:gdLst/>
            <a:ahLst/>
            <a:cxnLst/>
            <a:rect l="l" t="t" r="r" b="b"/>
            <a:pathLst>
              <a:path w="76200" h="681354">
                <a:moveTo>
                  <a:pt x="34924" y="605125"/>
                </a:moveTo>
                <a:lnTo>
                  <a:pt x="0" y="605125"/>
                </a:lnTo>
                <a:lnTo>
                  <a:pt x="38100" y="681325"/>
                </a:lnTo>
                <a:lnTo>
                  <a:pt x="69850" y="617825"/>
                </a:lnTo>
                <a:lnTo>
                  <a:pt x="34925" y="617825"/>
                </a:lnTo>
                <a:lnTo>
                  <a:pt x="34924" y="605125"/>
                </a:lnTo>
                <a:close/>
              </a:path>
              <a:path w="76200" h="681354">
                <a:moveTo>
                  <a:pt x="41273" y="0"/>
                </a:moveTo>
                <a:lnTo>
                  <a:pt x="34923" y="0"/>
                </a:lnTo>
                <a:lnTo>
                  <a:pt x="34925" y="617825"/>
                </a:lnTo>
                <a:lnTo>
                  <a:pt x="41275" y="617825"/>
                </a:lnTo>
                <a:lnTo>
                  <a:pt x="41273" y="0"/>
                </a:lnTo>
                <a:close/>
              </a:path>
              <a:path w="76200" h="681354">
                <a:moveTo>
                  <a:pt x="76200" y="605125"/>
                </a:moveTo>
                <a:lnTo>
                  <a:pt x="41274" y="605125"/>
                </a:lnTo>
                <a:lnTo>
                  <a:pt x="41275" y="617825"/>
                </a:lnTo>
                <a:lnTo>
                  <a:pt x="69850" y="617825"/>
                </a:lnTo>
                <a:lnTo>
                  <a:pt x="76200" y="605125"/>
                </a:lnTo>
                <a:close/>
              </a:path>
            </a:pathLst>
          </a:custGeom>
          <a:solidFill>
            <a:srgbClr val="4472C4"/>
          </a:solidFill>
        </p:spPr>
        <p:txBody>
          <a:bodyPr wrap="square" lIns="0" tIns="0" rIns="0" bIns="0" rtlCol="0"/>
          <a:lstStyle/>
          <a:p>
            <a:endParaRPr/>
          </a:p>
        </p:txBody>
      </p:sp>
      <p:sp>
        <p:nvSpPr>
          <p:cNvPr id="23" name="object 23"/>
          <p:cNvSpPr/>
          <p:nvPr/>
        </p:nvSpPr>
        <p:spPr>
          <a:xfrm>
            <a:off x="4457882" y="5249083"/>
            <a:ext cx="2326640" cy="76200"/>
          </a:xfrm>
          <a:custGeom>
            <a:avLst/>
            <a:gdLst/>
            <a:ahLst/>
            <a:cxnLst/>
            <a:rect l="l" t="t" r="r" b="b"/>
            <a:pathLst>
              <a:path w="2326640" h="76200">
                <a:moveTo>
                  <a:pt x="2250174" y="41274"/>
                </a:moveTo>
                <a:lnTo>
                  <a:pt x="2250174" y="76200"/>
                </a:lnTo>
                <a:lnTo>
                  <a:pt x="2320024" y="41275"/>
                </a:lnTo>
                <a:lnTo>
                  <a:pt x="2250174" y="41274"/>
                </a:lnTo>
                <a:close/>
              </a:path>
              <a:path w="2326640" h="76200">
                <a:moveTo>
                  <a:pt x="2250174" y="34924"/>
                </a:moveTo>
                <a:lnTo>
                  <a:pt x="2250174" y="41274"/>
                </a:lnTo>
                <a:lnTo>
                  <a:pt x="2262874" y="41275"/>
                </a:lnTo>
                <a:lnTo>
                  <a:pt x="2262874" y="34925"/>
                </a:lnTo>
                <a:lnTo>
                  <a:pt x="2250174" y="34924"/>
                </a:lnTo>
                <a:close/>
              </a:path>
              <a:path w="2326640" h="76200">
                <a:moveTo>
                  <a:pt x="2250174" y="0"/>
                </a:moveTo>
                <a:lnTo>
                  <a:pt x="2250174" y="34924"/>
                </a:lnTo>
                <a:lnTo>
                  <a:pt x="2262874" y="34925"/>
                </a:lnTo>
                <a:lnTo>
                  <a:pt x="2262874" y="41275"/>
                </a:lnTo>
                <a:lnTo>
                  <a:pt x="2320027" y="41273"/>
                </a:lnTo>
                <a:lnTo>
                  <a:pt x="2326374" y="38100"/>
                </a:lnTo>
                <a:lnTo>
                  <a:pt x="2250174" y="0"/>
                </a:lnTo>
                <a:close/>
              </a:path>
              <a:path w="2326640" h="76200">
                <a:moveTo>
                  <a:pt x="0" y="34923"/>
                </a:moveTo>
                <a:lnTo>
                  <a:pt x="0" y="41273"/>
                </a:lnTo>
                <a:lnTo>
                  <a:pt x="2250174" y="41274"/>
                </a:lnTo>
                <a:lnTo>
                  <a:pt x="2250174" y="34924"/>
                </a:lnTo>
                <a:lnTo>
                  <a:pt x="0" y="34923"/>
                </a:lnTo>
                <a:close/>
              </a:path>
            </a:pathLst>
          </a:custGeom>
          <a:solidFill>
            <a:srgbClr val="4472C4"/>
          </a:solidFill>
        </p:spPr>
        <p:txBody>
          <a:bodyPr wrap="square" lIns="0" tIns="0" rIns="0" bIns="0" rtlCol="0"/>
          <a:lstStyle/>
          <a:p>
            <a:endParaRPr/>
          </a:p>
        </p:txBody>
      </p:sp>
      <p:sp>
        <p:nvSpPr>
          <p:cNvPr id="24" name="object 24"/>
          <p:cNvSpPr txBox="1"/>
          <p:nvPr/>
        </p:nvSpPr>
        <p:spPr>
          <a:xfrm rot="19800000">
            <a:off x="4976207" y="3573521"/>
            <a:ext cx="997448" cy="127000"/>
          </a:xfrm>
          <a:prstGeom prst="rect">
            <a:avLst/>
          </a:prstGeom>
        </p:spPr>
        <p:txBody>
          <a:bodyPr vert="horz" wrap="square" lIns="0" tIns="0" rIns="0" bIns="0" rtlCol="0">
            <a:spAutoFit/>
          </a:bodyPr>
          <a:lstStyle/>
          <a:p>
            <a:pPr>
              <a:lnSpc>
                <a:spcPts val="1000"/>
              </a:lnSpc>
            </a:pPr>
            <a:r>
              <a:rPr sz="1000" spc="-15" dirty="0">
                <a:latin typeface="Calibri"/>
                <a:cs typeface="Calibri"/>
              </a:rPr>
              <a:t>give</a:t>
            </a:r>
            <a:r>
              <a:rPr sz="1000" spc="-25" dirty="0">
                <a:latin typeface="Calibri"/>
                <a:cs typeface="Calibri"/>
              </a:rPr>
              <a:t> </a:t>
            </a:r>
            <a:r>
              <a:rPr sz="1000" spc="-20" dirty="0">
                <a:latin typeface="Calibri"/>
                <a:cs typeface="Calibri"/>
              </a:rPr>
              <a:t>inf</a:t>
            </a:r>
            <a:r>
              <a:rPr sz="1500" spc="-30" baseline="2777" dirty="0">
                <a:latin typeface="Calibri"/>
                <a:cs typeface="Calibri"/>
              </a:rPr>
              <a:t>ormation</a:t>
            </a:r>
            <a:r>
              <a:rPr sz="1500" spc="-37" baseline="2777" dirty="0">
                <a:latin typeface="Calibri"/>
                <a:cs typeface="Calibri"/>
              </a:rPr>
              <a:t> </a:t>
            </a:r>
            <a:r>
              <a:rPr sz="1500" spc="-15" baseline="2777" dirty="0">
                <a:latin typeface="Calibri"/>
                <a:cs typeface="Calibri"/>
              </a:rPr>
              <a:t>t</a:t>
            </a:r>
            <a:r>
              <a:rPr sz="1500" spc="-15" baseline="5555" dirty="0">
                <a:latin typeface="Calibri"/>
                <a:cs typeface="Calibri"/>
              </a:rPr>
              <a:t>o</a:t>
            </a:r>
            <a:endParaRPr sz="1500" baseline="5555">
              <a:latin typeface="Calibri"/>
              <a:cs typeface="Calibri"/>
            </a:endParaRPr>
          </a:p>
        </p:txBody>
      </p:sp>
      <p:sp>
        <p:nvSpPr>
          <p:cNvPr id="25" name="object 25"/>
          <p:cNvSpPr txBox="1"/>
          <p:nvPr/>
        </p:nvSpPr>
        <p:spPr>
          <a:xfrm>
            <a:off x="5094903" y="2429764"/>
            <a:ext cx="10134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Calibri"/>
                <a:cs typeface="Calibri"/>
              </a:rPr>
              <a:t>give</a:t>
            </a:r>
            <a:r>
              <a:rPr sz="1000" spc="-30" dirty="0">
                <a:latin typeface="Calibri"/>
                <a:cs typeface="Calibri"/>
              </a:rPr>
              <a:t> </a:t>
            </a:r>
            <a:r>
              <a:rPr sz="1000" spc="-5" dirty="0">
                <a:latin typeface="Calibri"/>
                <a:cs typeface="Calibri"/>
              </a:rPr>
              <a:t>information</a:t>
            </a:r>
            <a:r>
              <a:rPr sz="1000" spc="-35" dirty="0">
                <a:latin typeface="Calibri"/>
                <a:cs typeface="Calibri"/>
              </a:rPr>
              <a:t> </a:t>
            </a:r>
            <a:r>
              <a:rPr sz="1000" dirty="0">
                <a:latin typeface="Calibri"/>
                <a:cs typeface="Calibri"/>
              </a:rPr>
              <a:t>to</a:t>
            </a:r>
            <a:endParaRPr sz="1000">
              <a:latin typeface="Calibri"/>
              <a:cs typeface="Calibri"/>
            </a:endParaRPr>
          </a:p>
        </p:txBody>
      </p:sp>
      <p:sp>
        <p:nvSpPr>
          <p:cNvPr id="26" name="object 26"/>
          <p:cNvSpPr txBox="1"/>
          <p:nvPr/>
        </p:nvSpPr>
        <p:spPr>
          <a:xfrm>
            <a:off x="2272521" y="3457489"/>
            <a:ext cx="180975" cy="627380"/>
          </a:xfrm>
          <a:prstGeom prst="rect">
            <a:avLst/>
          </a:prstGeom>
        </p:spPr>
        <p:txBody>
          <a:bodyPr vert="vert270" wrap="square" lIns="0" tIns="6350" rIns="0" bIns="0" rtlCol="0">
            <a:spAutoFit/>
          </a:bodyPr>
          <a:lstStyle/>
          <a:p>
            <a:pPr marL="12700">
              <a:lnSpc>
                <a:spcPct val="100000"/>
              </a:lnSpc>
              <a:spcBef>
                <a:spcPts val="50"/>
              </a:spcBef>
            </a:pPr>
            <a:r>
              <a:rPr sz="1000" spc="-5" dirty="0">
                <a:latin typeface="Calibri"/>
                <a:cs typeface="Calibri"/>
              </a:rPr>
              <a:t>set</a:t>
            </a:r>
            <a:r>
              <a:rPr sz="1000" spc="-35" dirty="0">
                <a:latin typeface="Calibri"/>
                <a:cs typeface="Calibri"/>
              </a:rPr>
              <a:t> </a:t>
            </a:r>
            <a:r>
              <a:rPr sz="1000" spc="-5" dirty="0">
                <a:latin typeface="Calibri"/>
                <a:cs typeface="Calibri"/>
              </a:rPr>
              <a:t>limits</a:t>
            </a:r>
            <a:r>
              <a:rPr sz="1000" spc="-30" dirty="0">
                <a:latin typeface="Calibri"/>
                <a:cs typeface="Calibri"/>
              </a:rPr>
              <a:t> </a:t>
            </a:r>
            <a:r>
              <a:rPr sz="1000" dirty="0">
                <a:latin typeface="Calibri"/>
                <a:cs typeface="Calibri"/>
              </a:rPr>
              <a:t>to</a:t>
            </a:r>
            <a:endParaRPr sz="1000">
              <a:latin typeface="Calibri"/>
              <a:cs typeface="Calibri"/>
            </a:endParaRPr>
          </a:p>
        </p:txBody>
      </p:sp>
      <p:sp>
        <p:nvSpPr>
          <p:cNvPr id="27" name="object 27"/>
          <p:cNvSpPr txBox="1"/>
          <p:nvPr/>
        </p:nvSpPr>
        <p:spPr>
          <a:xfrm>
            <a:off x="5161989" y="5002276"/>
            <a:ext cx="109728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Calibri"/>
                <a:cs typeface="Calibri"/>
              </a:rPr>
              <a:t>produce</a:t>
            </a:r>
            <a:r>
              <a:rPr sz="1000" spc="-25" dirty="0">
                <a:latin typeface="Calibri"/>
                <a:cs typeface="Calibri"/>
              </a:rPr>
              <a:t> </a:t>
            </a:r>
            <a:r>
              <a:rPr sz="1000" spc="-5" dirty="0">
                <a:latin typeface="Calibri"/>
                <a:cs typeface="Calibri"/>
              </a:rPr>
              <a:t>new</a:t>
            </a:r>
            <a:r>
              <a:rPr sz="1000" spc="-25" dirty="0">
                <a:latin typeface="Calibri"/>
                <a:cs typeface="Calibri"/>
              </a:rPr>
              <a:t> </a:t>
            </a:r>
            <a:r>
              <a:rPr sz="1000" dirty="0">
                <a:latin typeface="Calibri"/>
                <a:cs typeface="Calibri"/>
              </a:rPr>
              <a:t>tech</a:t>
            </a:r>
            <a:r>
              <a:rPr sz="1000" spc="-25" dirty="0">
                <a:latin typeface="Calibri"/>
                <a:cs typeface="Calibri"/>
              </a:rPr>
              <a:t> </a:t>
            </a:r>
            <a:r>
              <a:rPr sz="1000" dirty="0">
                <a:latin typeface="Calibri"/>
                <a:cs typeface="Calibri"/>
              </a:rPr>
              <a:t>to</a:t>
            </a:r>
            <a:endParaRPr sz="1000">
              <a:latin typeface="Calibri"/>
              <a:cs typeface="Calibri"/>
            </a:endParaRPr>
          </a:p>
        </p:txBody>
      </p:sp>
      <p:sp>
        <p:nvSpPr>
          <p:cNvPr id="28" name="Rectangle 27">
            <a:extLst>
              <a:ext uri="{FF2B5EF4-FFF2-40B4-BE49-F238E27FC236}">
                <a16:creationId xmlns:a16="http://schemas.microsoft.com/office/drawing/2014/main" id="{7D70C010-91B0-4A40-BB67-3F57CF031C5E}"/>
              </a:ext>
            </a:extLst>
          </p:cNvPr>
          <p:cNvSpPr/>
          <p:nvPr/>
        </p:nvSpPr>
        <p:spPr>
          <a:xfrm>
            <a:off x="1287943" y="247282"/>
            <a:ext cx="1637949" cy="646331"/>
          </a:xfrm>
          <a:prstGeom prst="rect">
            <a:avLst/>
          </a:prstGeom>
        </p:spPr>
        <p:txBody>
          <a:bodyPr wrap="none">
            <a:spAutoFit/>
          </a:bodyPr>
          <a:lstStyle/>
          <a:p>
            <a:pPr marL="12700" algn="ctr">
              <a:lnSpc>
                <a:spcPct val="100000"/>
              </a:lnSpc>
              <a:spcBef>
                <a:spcPts val="100"/>
              </a:spcBef>
            </a:pPr>
            <a:r>
              <a:rPr lang="en-IN" sz="3600" dirty="0">
                <a:latin typeface="Calibri Light" panose="020F0302020204030204" pitchFamily="34" charset="0"/>
                <a:ea typeface="Calibri Light" panose="020F0302020204030204" pitchFamily="34" charset="0"/>
                <a:cs typeface="Calibri Light" panose="020F0302020204030204" pitchFamily="34" charset="0"/>
              </a:rPr>
              <a:t>Cont</a:t>
            </a:r>
            <a:r>
              <a:rPr lang="en-IN" sz="3600" spc="-5" dirty="0">
                <a:latin typeface="Calibri Light" panose="020F0302020204030204" pitchFamily="34" charset="0"/>
                <a:ea typeface="Calibri Light" panose="020F0302020204030204" pitchFamily="34" charset="0"/>
                <a:cs typeface="Calibri Light" panose="020F0302020204030204" pitchFamily="34" charset="0"/>
              </a:rPr>
              <a:t>e</a:t>
            </a:r>
            <a:r>
              <a:rPr lang="en-IN" sz="3600" spc="5" dirty="0">
                <a:latin typeface="Calibri Light" panose="020F0302020204030204" pitchFamily="34" charset="0"/>
                <a:ea typeface="Calibri Light" panose="020F0302020204030204" pitchFamily="34" charset="0"/>
                <a:cs typeface="Calibri Light" panose="020F0302020204030204" pitchFamily="34" charset="0"/>
              </a:rPr>
              <a:t>x</a:t>
            </a:r>
            <a:r>
              <a:rPr lang="en-IN" sz="3600" dirty="0">
                <a:latin typeface="Calibri Light" panose="020F0302020204030204" pitchFamily="34" charset="0"/>
                <a:ea typeface="Calibri Light" panose="020F0302020204030204" pitchFamily="34" charset="0"/>
                <a:cs typeface="Calibri Light" panose="020F0302020204030204" pitchFamily="34" charset="0"/>
              </a:rPr>
              <a:t>t</a:t>
            </a:r>
          </a:p>
        </p:txBody>
      </p:sp>
      <p:sp>
        <p:nvSpPr>
          <p:cNvPr id="29" name="Slide Number Placeholder 28">
            <a:extLst>
              <a:ext uri="{FF2B5EF4-FFF2-40B4-BE49-F238E27FC236}">
                <a16:creationId xmlns:a16="http://schemas.microsoft.com/office/drawing/2014/main" id="{1F951357-826B-4A4C-8A52-59CBEE46D466}"/>
              </a:ext>
            </a:extLst>
          </p:cNvPr>
          <p:cNvSpPr>
            <a:spLocks noGrp="1"/>
          </p:cNvSpPr>
          <p:nvPr>
            <p:ph type="sldNum" sz="quarter" idx="7"/>
          </p:nvPr>
        </p:nvSpPr>
        <p:spPr/>
        <p:txBody>
          <a:bodyPr/>
          <a:lstStyle/>
          <a:p>
            <a:pPr marL="38100">
              <a:lnSpc>
                <a:spcPct val="100000"/>
              </a:lnSpc>
              <a:spcBef>
                <a:spcPts val="40"/>
              </a:spcBef>
            </a:pPr>
            <a:fld id="{81D60167-4931-47E6-BA6A-407CBD079E47}" type="slidenum">
              <a:rPr lang="en-IN" smtClean="0"/>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4958" y="6279438"/>
            <a:ext cx="423545" cy="396875"/>
            <a:chOff x="474958" y="6279438"/>
            <a:chExt cx="423545" cy="396875"/>
          </a:xfrm>
        </p:grpSpPr>
        <p:sp>
          <p:nvSpPr>
            <p:cNvPr id="3" name="object 3"/>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latin typeface="+mj-lt"/>
              </a:endParaRPr>
            </a:p>
          </p:txBody>
        </p:sp>
        <p:pic>
          <p:nvPicPr>
            <p:cNvPr id="4" name="object 4"/>
            <p:cNvPicPr/>
            <p:nvPr/>
          </p:nvPicPr>
          <p:blipFill>
            <a:blip r:embed="rId2" cstate="print"/>
            <a:stretch>
              <a:fillRect/>
            </a:stretch>
          </p:blipFill>
          <p:spPr>
            <a:xfrm>
              <a:off x="579119" y="6348983"/>
              <a:ext cx="243839" cy="231648"/>
            </a:xfrm>
            <a:prstGeom prst="rect">
              <a:avLst/>
            </a:prstGeom>
          </p:spPr>
        </p:pic>
        <p:sp>
          <p:nvSpPr>
            <p:cNvPr id="5" name="object 5"/>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latin typeface="+mj-lt"/>
              </a:endParaRPr>
            </a:p>
          </p:txBody>
        </p:sp>
        <p:sp>
          <p:nvSpPr>
            <p:cNvPr id="6" name="object 6"/>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latin typeface="+mj-lt"/>
              </a:endParaRPr>
            </a:p>
          </p:txBody>
        </p:sp>
        <p:pic>
          <p:nvPicPr>
            <p:cNvPr id="7" name="object 7"/>
            <p:cNvPicPr/>
            <p:nvPr/>
          </p:nvPicPr>
          <p:blipFill>
            <a:blip r:embed="rId3" cstate="print"/>
            <a:stretch>
              <a:fillRect/>
            </a:stretch>
          </p:blipFill>
          <p:spPr>
            <a:xfrm>
              <a:off x="579119" y="6348983"/>
              <a:ext cx="243839" cy="231648"/>
            </a:xfrm>
            <a:prstGeom prst="rect">
              <a:avLst/>
            </a:prstGeom>
          </p:spPr>
        </p:pic>
        <p:sp>
          <p:nvSpPr>
            <p:cNvPr id="8" name="object 8"/>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latin typeface="+mj-lt"/>
              </a:endParaRPr>
            </a:p>
          </p:txBody>
        </p:sp>
      </p:grpSp>
      <p:sp>
        <p:nvSpPr>
          <p:cNvPr id="9" name="object 9"/>
          <p:cNvSpPr txBox="1">
            <a:spLocks noGrp="1"/>
          </p:cNvSpPr>
          <p:nvPr>
            <p:ph type="title"/>
          </p:nvPr>
        </p:nvSpPr>
        <p:spPr>
          <a:xfrm>
            <a:off x="2667000" y="221086"/>
            <a:ext cx="7696200" cy="566822"/>
          </a:xfrm>
          <a:prstGeom prst="rect">
            <a:avLst/>
          </a:prstGeom>
        </p:spPr>
        <p:txBody>
          <a:bodyPr vert="horz" wrap="square" lIns="0" tIns="12700" rIns="0" bIns="0" rtlCol="0">
            <a:spAutoFit/>
          </a:bodyPr>
          <a:lstStyle/>
          <a:p>
            <a:pPr marL="12700" marR="5080" algn="ctr">
              <a:lnSpc>
                <a:spcPct val="100000"/>
              </a:lnSpc>
              <a:spcBef>
                <a:spcPts val="50"/>
              </a:spcBef>
            </a:pPr>
            <a:r>
              <a:rPr lang="en-IN" sz="3600" spc="-5" dirty="0">
                <a:ea typeface="Calibri Light" panose="020F0302020204030204" pitchFamily="34" charset="0"/>
                <a:cs typeface="Calibri Light" panose="020F0302020204030204" pitchFamily="34" charset="0"/>
              </a:rPr>
              <a:t>Am</a:t>
            </a:r>
            <a:r>
              <a:rPr lang="en-IN" sz="3600" spc="5" dirty="0">
                <a:ea typeface="Calibri Light" panose="020F0302020204030204" pitchFamily="34" charset="0"/>
                <a:cs typeface="Calibri Light" panose="020F0302020204030204" pitchFamily="34" charset="0"/>
              </a:rPr>
              <a:t>b</a:t>
            </a:r>
            <a:r>
              <a:rPr lang="en-IN" sz="3600" spc="-5" dirty="0">
                <a:ea typeface="Calibri Light" panose="020F0302020204030204" pitchFamily="34" charset="0"/>
                <a:cs typeface="Calibri Light" panose="020F0302020204030204" pitchFamily="34" charset="0"/>
              </a:rPr>
              <a:t>i</a:t>
            </a:r>
            <a:r>
              <a:rPr lang="en-IN" sz="3600" dirty="0">
                <a:ea typeface="Calibri Light" panose="020F0302020204030204" pitchFamily="34" charset="0"/>
                <a:cs typeface="Calibri Light" panose="020F0302020204030204" pitchFamily="34" charset="0"/>
              </a:rPr>
              <a:t>t</a:t>
            </a:r>
            <a:r>
              <a:rPr lang="en-IN" sz="3600" spc="-5" dirty="0">
                <a:ea typeface="Calibri Light" panose="020F0302020204030204" pitchFamily="34" charset="0"/>
                <a:cs typeface="Calibri Light" panose="020F0302020204030204" pitchFamily="34" charset="0"/>
              </a:rPr>
              <a:t>i</a:t>
            </a:r>
            <a:r>
              <a:rPr lang="en-IN" sz="3600" dirty="0">
                <a:ea typeface="Calibri Light" panose="020F0302020204030204" pitchFamily="34" charset="0"/>
                <a:cs typeface="Calibri Light" panose="020F0302020204030204" pitchFamily="34" charset="0"/>
              </a:rPr>
              <a:t>on</a:t>
            </a:r>
            <a:r>
              <a:rPr lang="en-IN" sz="3600" dirty="0">
                <a:cs typeface="Calibri"/>
              </a:rPr>
              <a:t> </a:t>
            </a:r>
            <a:r>
              <a:rPr lang="en-IN" sz="3600" spc="-5" dirty="0">
                <a:cs typeface="Calibri"/>
              </a:rPr>
              <a:t>a</a:t>
            </a:r>
            <a:r>
              <a:rPr lang="en-IN" sz="3600" dirty="0">
                <a:cs typeface="Calibri"/>
              </a:rPr>
              <a:t>nd  </a:t>
            </a:r>
            <a:r>
              <a:rPr lang="en-IN" sz="3600" spc="-5" dirty="0">
                <a:cs typeface="Calibri"/>
              </a:rPr>
              <a:t>added</a:t>
            </a:r>
            <a:r>
              <a:rPr lang="en-IN" sz="3600" spc="-30" dirty="0">
                <a:cs typeface="Calibri"/>
              </a:rPr>
              <a:t> </a:t>
            </a:r>
            <a:r>
              <a:rPr lang="en-IN" sz="3600" spc="-5" dirty="0">
                <a:cs typeface="Calibri"/>
              </a:rPr>
              <a:t>value</a:t>
            </a:r>
            <a:endParaRPr lang="en-IN" sz="3600" dirty="0">
              <a:cs typeface="Calibri"/>
            </a:endParaRPr>
          </a:p>
        </p:txBody>
      </p:sp>
      <p:sp>
        <p:nvSpPr>
          <p:cNvPr id="10" name="object 10"/>
          <p:cNvSpPr/>
          <p:nvPr/>
        </p:nvSpPr>
        <p:spPr>
          <a:xfrm>
            <a:off x="1705846" y="1472298"/>
            <a:ext cx="2695575" cy="1078230"/>
          </a:xfrm>
          <a:custGeom>
            <a:avLst/>
            <a:gdLst/>
            <a:ahLst/>
            <a:cxnLst/>
            <a:rect l="l" t="t" r="r" b="b"/>
            <a:pathLst>
              <a:path w="2695575" h="1078230">
                <a:moveTo>
                  <a:pt x="2156099" y="0"/>
                </a:moveTo>
                <a:lnTo>
                  <a:pt x="0" y="0"/>
                </a:lnTo>
                <a:lnTo>
                  <a:pt x="539023" y="539024"/>
                </a:lnTo>
                <a:lnTo>
                  <a:pt x="0" y="1078047"/>
                </a:lnTo>
                <a:lnTo>
                  <a:pt x="2156099" y="1078047"/>
                </a:lnTo>
                <a:lnTo>
                  <a:pt x="2695120" y="539024"/>
                </a:lnTo>
                <a:lnTo>
                  <a:pt x="2156099" y="0"/>
                </a:lnTo>
                <a:close/>
              </a:path>
            </a:pathLst>
          </a:custGeom>
          <a:solidFill>
            <a:srgbClr val="4472C4"/>
          </a:solidFill>
        </p:spPr>
        <p:txBody>
          <a:bodyPr wrap="square" lIns="0" tIns="0" rIns="0" bIns="0" rtlCol="0"/>
          <a:lstStyle/>
          <a:p>
            <a:endParaRPr>
              <a:latin typeface="+mj-lt"/>
            </a:endParaRPr>
          </a:p>
        </p:txBody>
      </p:sp>
      <p:sp>
        <p:nvSpPr>
          <p:cNvPr id="11" name="object 11"/>
          <p:cNvSpPr txBox="1"/>
          <p:nvPr/>
        </p:nvSpPr>
        <p:spPr>
          <a:xfrm>
            <a:off x="2303122" y="1540764"/>
            <a:ext cx="1526540" cy="891540"/>
          </a:xfrm>
          <a:prstGeom prst="rect">
            <a:avLst/>
          </a:prstGeom>
        </p:spPr>
        <p:txBody>
          <a:bodyPr vert="horz" wrap="square" lIns="0" tIns="41910" rIns="0" bIns="0" rtlCol="0">
            <a:spAutoFit/>
          </a:bodyPr>
          <a:lstStyle/>
          <a:p>
            <a:pPr marL="12065" marR="5080" indent="-635" algn="ctr">
              <a:lnSpc>
                <a:spcPts val="2210"/>
              </a:lnSpc>
              <a:spcBef>
                <a:spcPts val="330"/>
              </a:spcBef>
            </a:pPr>
            <a:r>
              <a:rPr b="1" spc="-10" dirty="0">
                <a:solidFill>
                  <a:srgbClr val="FFFFFF"/>
                </a:solidFill>
                <a:latin typeface="+mj-lt"/>
                <a:cs typeface="Calibri"/>
              </a:rPr>
              <a:t>European </a:t>
            </a:r>
            <a:r>
              <a:rPr b="1" spc="-5" dirty="0">
                <a:solidFill>
                  <a:srgbClr val="FFFFFF"/>
                </a:solidFill>
                <a:latin typeface="+mj-lt"/>
                <a:cs typeface="Calibri"/>
              </a:rPr>
              <a:t> E</a:t>
            </a:r>
            <a:r>
              <a:rPr b="1" spc="-35" dirty="0">
                <a:solidFill>
                  <a:srgbClr val="FFFFFF"/>
                </a:solidFill>
                <a:latin typeface="+mj-lt"/>
                <a:cs typeface="Calibri"/>
              </a:rPr>
              <a:t>n</a:t>
            </a:r>
            <a:r>
              <a:rPr b="1" dirty="0">
                <a:solidFill>
                  <a:srgbClr val="FFFFFF"/>
                </a:solidFill>
                <a:latin typeface="+mj-lt"/>
                <a:cs typeface="Calibri"/>
              </a:rPr>
              <a:t>vi</a:t>
            </a:r>
            <a:r>
              <a:rPr b="1" spc="-35" dirty="0">
                <a:solidFill>
                  <a:srgbClr val="FFFFFF"/>
                </a:solidFill>
                <a:latin typeface="+mj-lt"/>
                <a:cs typeface="Calibri"/>
              </a:rPr>
              <a:t>r</a:t>
            </a:r>
            <a:r>
              <a:rPr b="1" spc="-5" dirty="0">
                <a:solidFill>
                  <a:srgbClr val="FFFFFF"/>
                </a:solidFill>
                <a:latin typeface="+mj-lt"/>
                <a:cs typeface="Calibri"/>
              </a:rPr>
              <a:t>o</a:t>
            </a:r>
            <a:r>
              <a:rPr b="1" dirty="0">
                <a:solidFill>
                  <a:srgbClr val="FFFFFF"/>
                </a:solidFill>
                <a:latin typeface="+mj-lt"/>
                <a:cs typeface="Calibri"/>
              </a:rPr>
              <a:t>n</a:t>
            </a:r>
            <a:r>
              <a:rPr b="1" spc="-5" dirty="0">
                <a:solidFill>
                  <a:srgbClr val="FFFFFF"/>
                </a:solidFill>
                <a:latin typeface="+mj-lt"/>
                <a:cs typeface="Calibri"/>
              </a:rPr>
              <a:t>me</a:t>
            </a:r>
            <a:r>
              <a:rPr b="1" spc="-20" dirty="0">
                <a:solidFill>
                  <a:srgbClr val="FFFFFF"/>
                </a:solidFill>
                <a:latin typeface="+mj-lt"/>
                <a:cs typeface="Calibri"/>
              </a:rPr>
              <a:t>n</a:t>
            </a:r>
            <a:r>
              <a:rPr b="1" spc="-25" dirty="0">
                <a:solidFill>
                  <a:srgbClr val="FFFFFF"/>
                </a:solidFill>
                <a:latin typeface="+mj-lt"/>
                <a:cs typeface="Calibri"/>
              </a:rPr>
              <a:t>t</a:t>
            </a:r>
            <a:r>
              <a:rPr b="1" dirty="0">
                <a:solidFill>
                  <a:srgbClr val="FFFFFF"/>
                </a:solidFill>
                <a:latin typeface="+mj-lt"/>
                <a:cs typeface="Calibri"/>
              </a:rPr>
              <a:t>al  </a:t>
            </a:r>
            <a:r>
              <a:rPr b="1" spc="-10" dirty="0">
                <a:solidFill>
                  <a:srgbClr val="FFFFFF"/>
                </a:solidFill>
                <a:latin typeface="+mj-lt"/>
                <a:cs typeface="Calibri"/>
              </a:rPr>
              <a:t>Agency</a:t>
            </a:r>
            <a:endParaRPr b="1" dirty="0">
              <a:latin typeface="+mj-lt"/>
              <a:cs typeface="Calibri"/>
            </a:endParaRPr>
          </a:p>
        </p:txBody>
      </p:sp>
      <p:grpSp>
        <p:nvGrpSpPr>
          <p:cNvPr id="12" name="object 12"/>
          <p:cNvGrpSpPr/>
          <p:nvPr/>
        </p:nvGrpSpPr>
        <p:grpSpPr>
          <a:xfrm>
            <a:off x="4044251" y="1557582"/>
            <a:ext cx="4940935" cy="908050"/>
            <a:chOff x="4044251" y="1557582"/>
            <a:chExt cx="4940935" cy="908050"/>
          </a:xfrm>
        </p:grpSpPr>
        <p:sp>
          <p:nvSpPr>
            <p:cNvPr id="13" name="object 13"/>
            <p:cNvSpPr/>
            <p:nvPr/>
          </p:nvSpPr>
          <p:spPr>
            <a:xfrm>
              <a:off x="4050601" y="1563932"/>
              <a:ext cx="4928235" cy="895350"/>
            </a:xfrm>
            <a:custGeom>
              <a:avLst/>
              <a:gdLst/>
              <a:ahLst/>
              <a:cxnLst/>
              <a:rect l="l" t="t" r="r" b="b"/>
              <a:pathLst>
                <a:path w="4928234" h="895350">
                  <a:moveTo>
                    <a:pt x="4480610" y="0"/>
                  </a:moveTo>
                  <a:lnTo>
                    <a:pt x="0" y="0"/>
                  </a:lnTo>
                  <a:lnTo>
                    <a:pt x="447389" y="447389"/>
                  </a:lnTo>
                  <a:lnTo>
                    <a:pt x="0" y="894779"/>
                  </a:lnTo>
                  <a:lnTo>
                    <a:pt x="4480610" y="894779"/>
                  </a:lnTo>
                  <a:lnTo>
                    <a:pt x="4928000" y="447389"/>
                  </a:lnTo>
                  <a:lnTo>
                    <a:pt x="4480610" y="0"/>
                  </a:lnTo>
                  <a:close/>
                </a:path>
              </a:pathLst>
            </a:custGeom>
            <a:solidFill>
              <a:srgbClr val="CFD5EA">
                <a:alpha val="90199"/>
              </a:srgbClr>
            </a:solidFill>
          </p:spPr>
          <p:txBody>
            <a:bodyPr wrap="square" lIns="0" tIns="0" rIns="0" bIns="0" rtlCol="0"/>
            <a:lstStyle/>
            <a:p>
              <a:endParaRPr>
                <a:latin typeface="+mj-lt"/>
              </a:endParaRPr>
            </a:p>
          </p:txBody>
        </p:sp>
        <p:sp>
          <p:nvSpPr>
            <p:cNvPr id="14" name="object 14"/>
            <p:cNvSpPr/>
            <p:nvPr/>
          </p:nvSpPr>
          <p:spPr>
            <a:xfrm>
              <a:off x="4050601" y="1563932"/>
              <a:ext cx="4928235" cy="895350"/>
            </a:xfrm>
            <a:custGeom>
              <a:avLst/>
              <a:gdLst/>
              <a:ahLst/>
              <a:cxnLst/>
              <a:rect l="l" t="t" r="r" b="b"/>
              <a:pathLst>
                <a:path w="4928234" h="895350">
                  <a:moveTo>
                    <a:pt x="0" y="0"/>
                  </a:moveTo>
                  <a:lnTo>
                    <a:pt x="4480611" y="0"/>
                  </a:lnTo>
                  <a:lnTo>
                    <a:pt x="4928001" y="447390"/>
                  </a:lnTo>
                  <a:lnTo>
                    <a:pt x="4480611" y="894780"/>
                  </a:lnTo>
                  <a:lnTo>
                    <a:pt x="0" y="894780"/>
                  </a:lnTo>
                  <a:lnTo>
                    <a:pt x="447389" y="447390"/>
                  </a:lnTo>
                  <a:lnTo>
                    <a:pt x="0" y="0"/>
                  </a:lnTo>
                  <a:close/>
                </a:path>
              </a:pathLst>
            </a:custGeom>
            <a:ln w="12700">
              <a:solidFill>
                <a:srgbClr val="CFD5EA"/>
              </a:solidFill>
            </a:ln>
          </p:spPr>
          <p:txBody>
            <a:bodyPr wrap="square" lIns="0" tIns="0" rIns="0" bIns="0" rtlCol="0"/>
            <a:lstStyle/>
            <a:p>
              <a:endParaRPr>
                <a:latin typeface="+mj-lt"/>
              </a:endParaRPr>
            </a:p>
          </p:txBody>
        </p:sp>
      </p:grpSp>
      <p:sp>
        <p:nvSpPr>
          <p:cNvPr id="15" name="object 15"/>
          <p:cNvSpPr txBox="1"/>
          <p:nvPr/>
        </p:nvSpPr>
        <p:spPr>
          <a:xfrm>
            <a:off x="4588550" y="1540764"/>
            <a:ext cx="3878579" cy="891540"/>
          </a:xfrm>
          <a:prstGeom prst="rect">
            <a:avLst/>
          </a:prstGeom>
        </p:spPr>
        <p:txBody>
          <a:bodyPr vert="horz" wrap="square" lIns="0" tIns="41910" rIns="0" bIns="0" rtlCol="0">
            <a:spAutoFit/>
          </a:bodyPr>
          <a:lstStyle/>
          <a:p>
            <a:pPr marL="12700" marR="5080" algn="ctr">
              <a:lnSpc>
                <a:spcPts val="2210"/>
              </a:lnSpc>
              <a:spcBef>
                <a:spcPts val="330"/>
              </a:spcBef>
            </a:pPr>
            <a:r>
              <a:rPr spc="-5" dirty="0">
                <a:latin typeface="+mj-lt"/>
                <a:cs typeface="Calibri"/>
              </a:rPr>
              <a:t>Identify</a:t>
            </a:r>
            <a:r>
              <a:rPr spc="-15" dirty="0">
                <a:latin typeface="+mj-lt"/>
                <a:cs typeface="Calibri"/>
              </a:rPr>
              <a:t> </a:t>
            </a:r>
            <a:r>
              <a:rPr dirty="0">
                <a:latin typeface="+mj-lt"/>
                <a:cs typeface="Calibri"/>
              </a:rPr>
              <a:t>the</a:t>
            </a:r>
            <a:r>
              <a:rPr spc="-20" dirty="0">
                <a:latin typeface="+mj-lt"/>
                <a:cs typeface="Calibri"/>
              </a:rPr>
              <a:t> </a:t>
            </a:r>
            <a:r>
              <a:rPr spc="-5" dirty="0">
                <a:latin typeface="+mj-lt"/>
                <a:cs typeface="Calibri"/>
              </a:rPr>
              <a:t>variables</a:t>
            </a:r>
            <a:r>
              <a:rPr spc="-20" dirty="0">
                <a:latin typeface="+mj-lt"/>
                <a:cs typeface="Calibri"/>
              </a:rPr>
              <a:t> </a:t>
            </a:r>
            <a:r>
              <a:rPr dirty="0">
                <a:latin typeface="+mj-lt"/>
                <a:cs typeface="Calibri"/>
              </a:rPr>
              <a:t>and</a:t>
            </a:r>
            <a:r>
              <a:rPr spc="-15" dirty="0">
                <a:latin typeface="+mj-lt"/>
                <a:cs typeface="Calibri"/>
              </a:rPr>
              <a:t> </a:t>
            </a:r>
            <a:r>
              <a:rPr spc="-10" dirty="0">
                <a:latin typeface="+mj-lt"/>
                <a:cs typeface="Calibri"/>
              </a:rPr>
              <a:t>understand </a:t>
            </a:r>
            <a:r>
              <a:rPr spc="-440" dirty="0">
                <a:latin typeface="+mj-lt"/>
                <a:cs typeface="Calibri"/>
              </a:rPr>
              <a:t> </a:t>
            </a:r>
            <a:r>
              <a:rPr dirty="0">
                <a:latin typeface="+mj-lt"/>
                <a:cs typeface="Calibri"/>
              </a:rPr>
              <a:t>the</a:t>
            </a:r>
            <a:r>
              <a:rPr spc="-10" dirty="0">
                <a:latin typeface="+mj-lt"/>
                <a:cs typeface="Calibri"/>
              </a:rPr>
              <a:t> problem to reach</a:t>
            </a:r>
            <a:r>
              <a:rPr spc="-5" dirty="0">
                <a:latin typeface="+mj-lt"/>
                <a:cs typeface="Calibri"/>
              </a:rPr>
              <a:t> </a:t>
            </a:r>
            <a:r>
              <a:rPr spc="-25" dirty="0">
                <a:latin typeface="+mj-lt"/>
                <a:cs typeface="Calibri"/>
              </a:rPr>
              <a:t>zero</a:t>
            </a:r>
            <a:r>
              <a:rPr spc="-10" dirty="0">
                <a:latin typeface="+mj-lt"/>
                <a:cs typeface="Calibri"/>
              </a:rPr>
              <a:t> </a:t>
            </a:r>
            <a:r>
              <a:rPr spc="-5" dirty="0">
                <a:latin typeface="+mj-lt"/>
                <a:cs typeface="Calibri"/>
              </a:rPr>
              <a:t>emissions </a:t>
            </a:r>
            <a:r>
              <a:rPr dirty="0">
                <a:latin typeface="+mj-lt"/>
                <a:cs typeface="Calibri"/>
              </a:rPr>
              <a:t> </a:t>
            </a:r>
            <a:r>
              <a:rPr spc="-5" dirty="0">
                <a:latin typeface="+mj-lt"/>
                <a:cs typeface="Calibri"/>
              </a:rPr>
              <a:t>by new </a:t>
            </a:r>
            <a:r>
              <a:rPr spc="-15" dirty="0">
                <a:latin typeface="+mj-lt"/>
                <a:cs typeface="Calibri"/>
              </a:rPr>
              <a:t>cars</a:t>
            </a:r>
            <a:r>
              <a:rPr spc="-10" dirty="0">
                <a:latin typeface="+mj-lt"/>
                <a:cs typeface="Calibri"/>
              </a:rPr>
              <a:t> </a:t>
            </a:r>
            <a:r>
              <a:rPr dirty="0">
                <a:latin typeface="+mj-lt"/>
                <a:cs typeface="Calibri"/>
              </a:rPr>
              <a:t>in </a:t>
            </a:r>
            <a:r>
              <a:rPr spc="-5" dirty="0">
                <a:latin typeface="+mj-lt"/>
                <a:cs typeface="Calibri"/>
              </a:rPr>
              <a:t>2035</a:t>
            </a:r>
            <a:endParaRPr dirty="0">
              <a:latin typeface="+mj-lt"/>
              <a:cs typeface="Calibri"/>
            </a:endParaRPr>
          </a:p>
        </p:txBody>
      </p:sp>
      <p:grpSp>
        <p:nvGrpSpPr>
          <p:cNvPr id="16" name="object 16"/>
          <p:cNvGrpSpPr/>
          <p:nvPr/>
        </p:nvGrpSpPr>
        <p:grpSpPr>
          <a:xfrm>
            <a:off x="8659079" y="1557582"/>
            <a:ext cx="2249805" cy="908050"/>
            <a:chOff x="8659079" y="1557582"/>
            <a:chExt cx="2249805" cy="908050"/>
          </a:xfrm>
        </p:grpSpPr>
        <p:sp>
          <p:nvSpPr>
            <p:cNvPr id="17" name="object 17"/>
            <p:cNvSpPr/>
            <p:nvPr/>
          </p:nvSpPr>
          <p:spPr>
            <a:xfrm>
              <a:off x="8665429" y="1563932"/>
              <a:ext cx="2237105" cy="895350"/>
            </a:xfrm>
            <a:custGeom>
              <a:avLst/>
              <a:gdLst/>
              <a:ahLst/>
              <a:cxnLst/>
              <a:rect l="l" t="t" r="r" b="b"/>
              <a:pathLst>
                <a:path w="2237104" h="895350">
                  <a:moveTo>
                    <a:pt x="1789562" y="0"/>
                  </a:moveTo>
                  <a:lnTo>
                    <a:pt x="0" y="0"/>
                  </a:lnTo>
                  <a:lnTo>
                    <a:pt x="447389" y="447389"/>
                  </a:lnTo>
                  <a:lnTo>
                    <a:pt x="0" y="894777"/>
                  </a:lnTo>
                  <a:lnTo>
                    <a:pt x="1789562" y="894777"/>
                  </a:lnTo>
                  <a:lnTo>
                    <a:pt x="2236950" y="447389"/>
                  </a:lnTo>
                  <a:lnTo>
                    <a:pt x="1789562" y="0"/>
                  </a:lnTo>
                  <a:close/>
                </a:path>
              </a:pathLst>
            </a:custGeom>
            <a:solidFill>
              <a:srgbClr val="CFD5EA">
                <a:alpha val="90199"/>
              </a:srgbClr>
            </a:solidFill>
          </p:spPr>
          <p:txBody>
            <a:bodyPr wrap="square" lIns="0" tIns="0" rIns="0" bIns="0" rtlCol="0"/>
            <a:lstStyle/>
            <a:p>
              <a:endParaRPr>
                <a:latin typeface="+mj-lt"/>
              </a:endParaRPr>
            </a:p>
          </p:txBody>
        </p:sp>
        <p:sp>
          <p:nvSpPr>
            <p:cNvPr id="18" name="object 18"/>
            <p:cNvSpPr/>
            <p:nvPr/>
          </p:nvSpPr>
          <p:spPr>
            <a:xfrm>
              <a:off x="8665429" y="1563932"/>
              <a:ext cx="2237105" cy="895350"/>
            </a:xfrm>
            <a:custGeom>
              <a:avLst/>
              <a:gdLst/>
              <a:ahLst/>
              <a:cxnLst/>
              <a:rect l="l" t="t" r="r" b="b"/>
              <a:pathLst>
                <a:path w="2237104" h="895350">
                  <a:moveTo>
                    <a:pt x="0" y="0"/>
                  </a:moveTo>
                  <a:lnTo>
                    <a:pt x="1789562" y="0"/>
                  </a:lnTo>
                  <a:lnTo>
                    <a:pt x="2236950" y="447390"/>
                  </a:lnTo>
                  <a:lnTo>
                    <a:pt x="1789562" y="894777"/>
                  </a:lnTo>
                  <a:lnTo>
                    <a:pt x="0" y="894777"/>
                  </a:lnTo>
                  <a:lnTo>
                    <a:pt x="447390" y="447390"/>
                  </a:lnTo>
                  <a:lnTo>
                    <a:pt x="0" y="0"/>
                  </a:lnTo>
                  <a:close/>
                </a:path>
              </a:pathLst>
            </a:custGeom>
            <a:ln w="12700">
              <a:solidFill>
                <a:srgbClr val="CFD5EA"/>
              </a:solidFill>
            </a:ln>
          </p:spPr>
          <p:txBody>
            <a:bodyPr wrap="square" lIns="0" tIns="0" rIns="0" bIns="0" rtlCol="0"/>
            <a:lstStyle/>
            <a:p>
              <a:endParaRPr>
                <a:latin typeface="+mj-lt"/>
              </a:endParaRPr>
            </a:p>
          </p:txBody>
        </p:sp>
      </p:grpSp>
      <p:sp>
        <p:nvSpPr>
          <p:cNvPr id="19" name="object 19"/>
          <p:cNvSpPr txBox="1"/>
          <p:nvPr/>
        </p:nvSpPr>
        <p:spPr>
          <a:xfrm>
            <a:off x="9348072" y="1821179"/>
            <a:ext cx="897255" cy="289823"/>
          </a:xfrm>
          <a:prstGeom prst="rect">
            <a:avLst/>
          </a:prstGeom>
        </p:spPr>
        <p:txBody>
          <a:bodyPr vert="horz" wrap="square" lIns="0" tIns="12700" rIns="0" bIns="0" rtlCol="0">
            <a:spAutoFit/>
          </a:bodyPr>
          <a:lstStyle/>
          <a:p>
            <a:pPr marL="12700">
              <a:lnSpc>
                <a:spcPct val="100000"/>
              </a:lnSpc>
              <a:spcBef>
                <a:spcPts val="100"/>
              </a:spcBef>
            </a:pPr>
            <a:r>
              <a:rPr b="1" dirty="0">
                <a:latin typeface="+mj-lt"/>
                <a:cs typeface="Calibri"/>
              </a:rPr>
              <a:t>M</a:t>
            </a:r>
            <a:r>
              <a:rPr b="1" spc="-5" dirty="0">
                <a:latin typeface="+mj-lt"/>
                <a:cs typeface="Calibri"/>
              </a:rPr>
              <a:t>e</a:t>
            </a:r>
            <a:r>
              <a:rPr b="1" dirty="0">
                <a:latin typeface="+mj-lt"/>
                <a:cs typeface="Calibri"/>
              </a:rPr>
              <a:t>dium</a:t>
            </a:r>
          </a:p>
        </p:txBody>
      </p:sp>
      <p:sp>
        <p:nvSpPr>
          <p:cNvPr id="20" name="object 20"/>
          <p:cNvSpPr/>
          <p:nvPr/>
        </p:nvSpPr>
        <p:spPr>
          <a:xfrm>
            <a:off x="1705846" y="2701273"/>
            <a:ext cx="2695575" cy="1078230"/>
          </a:xfrm>
          <a:custGeom>
            <a:avLst/>
            <a:gdLst/>
            <a:ahLst/>
            <a:cxnLst/>
            <a:rect l="l" t="t" r="r" b="b"/>
            <a:pathLst>
              <a:path w="2695575" h="1078229">
                <a:moveTo>
                  <a:pt x="2156099" y="0"/>
                </a:moveTo>
                <a:lnTo>
                  <a:pt x="0" y="0"/>
                </a:lnTo>
                <a:lnTo>
                  <a:pt x="539023" y="539024"/>
                </a:lnTo>
                <a:lnTo>
                  <a:pt x="0" y="1078047"/>
                </a:lnTo>
                <a:lnTo>
                  <a:pt x="2156099" y="1078047"/>
                </a:lnTo>
                <a:lnTo>
                  <a:pt x="2695120" y="539024"/>
                </a:lnTo>
                <a:lnTo>
                  <a:pt x="2156099" y="0"/>
                </a:lnTo>
                <a:close/>
              </a:path>
            </a:pathLst>
          </a:custGeom>
          <a:solidFill>
            <a:srgbClr val="4472C4"/>
          </a:solidFill>
        </p:spPr>
        <p:txBody>
          <a:bodyPr wrap="square" lIns="0" tIns="0" rIns="0" bIns="0" rtlCol="0"/>
          <a:lstStyle/>
          <a:p>
            <a:endParaRPr>
              <a:latin typeface="+mj-lt"/>
            </a:endParaRPr>
          </a:p>
        </p:txBody>
      </p:sp>
      <p:sp>
        <p:nvSpPr>
          <p:cNvPr id="21" name="object 21"/>
          <p:cNvSpPr txBox="1"/>
          <p:nvPr/>
        </p:nvSpPr>
        <p:spPr>
          <a:xfrm>
            <a:off x="2292835" y="2909315"/>
            <a:ext cx="1546860" cy="610870"/>
          </a:xfrm>
          <a:prstGeom prst="rect">
            <a:avLst/>
          </a:prstGeom>
        </p:spPr>
        <p:txBody>
          <a:bodyPr vert="horz" wrap="square" lIns="0" tIns="41910" rIns="0" bIns="0" rtlCol="0">
            <a:spAutoFit/>
          </a:bodyPr>
          <a:lstStyle/>
          <a:p>
            <a:pPr marL="12700" marR="5080" indent="587375">
              <a:lnSpc>
                <a:spcPts val="2210"/>
              </a:lnSpc>
              <a:spcBef>
                <a:spcPts val="330"/>
              </a:spcBef>
            </a:pPr>
            <a:r>
              <a:rPr b="1" dirty="0">
                <a:solidFill>
                  <a:srgbClr val="FFFFFF"/>
                </a:solidFill>
                <a:latin typeface="+mj-lt"/>
                <a:cs typeface="Calibri"/>
              </a:rPr>
              <a:t>Car </a:t>
            </a:r>
            <a:r>
              <a:rPr b="1" spc="5" dirty="0">
                <a:solidFill>
                  <a:srgbClr val="FFFFFF"/>
                </a:solidFill>
                <a:latin typeface="+mj-lt"/>
                <a:cs typeface="Calibri"/>
              </a:rPr>
              <a:t> </a:t>
            </a:r>
            <a:r>
              <a:rPr b="1" dirty="0">
                <a:solidFill>
                  <a:srgbClr val="FFFFFF"/>
                </a:solidFill>
                <a:latin typeface="+mj-lt"/>
                <a:cs typeface="Calibri"/>
              </a:rPr>
              <a:t>Manu</a:t>
            </a:r>
            <a:r>
              <a:rPr b="1" spc="-40" dirty="0">
                <a:solidFill>
                  <a:srgbClr val="FFFFFF"/>
                </a:solidFill>
                <a:latin typeface="+mj-lt"/>
                <a:cs typeface="Calibri"/>
              </a:rPr>
              <a:t>f</a:t>
            </a:r>
            <a:r>
              <a:rPr b="1" dirty="0">
                <a:solidFill>
                  <a:srgbClr val="FFFFFF"/>
                </a:solidFill>
                <a:latin typeface="+mj-lt"/>
                <a:cs typeface="Calibri"/>
              </a:rPr>
              <a:t>a</a:t>
            </a:r>
            <a:r>
              <a:rPr b="1" spc="-5" dirty="0">
                <a:solidFill>
                  <a:srgbClr val="FFFFFF"/>
                </a:solidFill>
                <a:latin typeface="+mj-lt"/>
                <a:cs typeface="Calibri"/>
              </a:rPr>
              <a:t>c</a:t>
            </a:r>
            <a:r>
              <a:rPr b="1" dirty="0">
                <a:solidFill>
                  <a:srgbClr val="FFFFFF"/>
                </a:solidFill>
                <a:latin typeface="+mj-lt"/>
                <a:cs typeface="Calibri"/>
              </a:rPr>
              <a:t>tu</a:t>
            </a:r>
            <a:r>
              <a:rPr b="1" spc="-30" dirty="0">
                <a:solidFill>
                  <a:srgbClr val="FFFFFF"/>
                </a:solidFill>
                <a:latin typeface="+mj-lt"/>
                <a:cs typeface="Calibri"/>
              </a:rPr>
              <a:t>r</a:t>
            </a:r>
            <a:r>
              <a:rPr b="1" spc="-5" dirty="0">
                <a:solidFill>
                  <a:srgbClr val="FFFFFF"/>
                </a:solidFill>
                <a:latin typeface="+mj-lt"/>
                <a:cs typeface="Calibri"/>
              </a:rPr>
              <a:t>e</a:t>
            </a:r>
            <a:r>
              <a:rPr b="1" spc="-35" dirty="0">
                <a:solidFill>
                  <a:srgbClr val="FFFFFF"/>
                </a:solidFill>
                <a:latin typeface="+mj-lt"/>
                <a:cs typeface="Calibri"/>
              </a:rPr>
              <a:t>r</a:t>
            </a:r>
            <a:r>
              <a:rPr b="1" dirty="0">
                <a:solidFill>
                  <a:srgbClr val="FFFFFF"/>
                </a:solidFill>
                <a:latin typeface="+mj-lt"/>
                <a:cs typeface="Calibri"/>
              </a:rPr>
              <a:t>s</a:t>
            </a:r>
            <a:endParaRPr b="1" dirty="0">
              <a:latin typeface="+mj-lt"/>
              <a:cs typeface="Calibri"/>
            </a:endParaRPr>
          </a:p>
        </p:txBody>
      </p:sp>
      <p:grpSp>
        <p:nvGrpSpPr>
          <p:cNvPr id="22" name="object 22"/>
          <p:cNvGrpSpPr/>
          <p:nvPr/>
        </p:nvGrpSpPr>
        <p:grpSpPr>
          <a:xfrm>
            <a:off x="4044251" y="2786556"/>
            <a:ext cx="4940935" cy="908050"/>
            <a:chOff x="4044251" y="2786556"/>
            <a:chExt cx="4940935" cy="908050"/>
          </a:xfrm>
        </p:grpSpPr>
        <p:sp>
          <p:nvSpPr>
            <p:cNvPr id="23" name="object 23"/>
            <p:cNvSpPr/>
            <p:nvPr/>
          </p:nvSpPr>
          <p:spPr>
            <a:xfrm>
              <a:off x="4050601" y="2792906"/>
              <a:ext cx="4928235" cy="895350"/>
            </a:xfrm>
            <a:custGeom>
              <a:avLst/>
              <a:gdLst/>
              <a:ahLst/>
              <a:cxnLst/>
              <a:rect l="l" t="t" r="r" b="b"/>
              <a:pathLst>
                <a:path w="4928234" h="895350">
                  <a:moveTo>
                    <a:pt x="4480610" y="0"/>
                  </a:moveTo>
                  <a:lnTo>
                    <a:pt x="0" y="0"/>
                  </a:lnTo>
                  <a:lnTo>
                    <a:pt x="447389" y="447390"/>
                  </a:lnTo>
                  <a:lnTo>
                    <a:pt x="0" y="894779"/>
                  </a:lnTo>
                  <a:lnTo>
                    <a:pt x="4480610" y="894779"/>
                  </a:lnTo>
                  <a:lnTo>
                    <a:pt x="4928000" y="447390"/>
                  </a:lnTo>
                  <a:lnTo>
                    <a:pt x="4480610" y="0"/>
                  </a:lnTo>
                  <a:close/>
                </a:path>
              </a:pathLst>
            </a:custGeom>
            <a:solidFill>
              <a:srgbClr val="CFD5EA">
                <a:alpha val="90199"/>
              </a:srgbClr>
            </a:solidFill>
          </p:spPr>
          <p:txBody>
            <a:bodyPr wrap="square" lIns="0" tIns="0" rIns="0" bIns="0" rtlCol="0"/>
            <a:lstStyle/>
            <a:p>
              <a:endParaRPr>
                <a:latin typeface="+mj-lt"/>
              </a:endParaRPr>
            </a:p>
          </p:txBody>
        </p:sp>
        <p:sp>
          <p:nvSpPr>
            <p:cNvPr id="24" name="object 24"/>
            <p:cNvSpPr/>
            <p:nvPr/>
          </p:nvSpPr>
          <p:spPr>
            <a:xfrm>
              <a:off x="4050601" y="2792906"/>
              <a:ext cx="4928235" cy="895350"/>
            </a:xfrm>
            <a:custGeom>
              <a:avLst/>
              <a:gdLst/>
              <a:ahLst/>
              <a:cxnLst/>
              <a:rect l="l" t="t" r="r" b="b"/>
              <a:pathLst>
                <a:path w="4928234" h="895350">
                  <a:moveTo>
                    <a:pt x="0" y="0"/>
                  </a:moveTo>
                  <a:lnTo>
                    <a:pt x="4480611" y="0"/>
                  </a:lnTo>
                  <a:lnTo>
                    <a:pt x="4928001" y="447390"/>
                  </a:lnTo>
                  <a:lnTo>
                    <a:pt x="4480611" y="894780"/>
                  </a:lnTo>
                  <a:lnTo>
                    <a:pt x="0" y="894780"/>
                  </a:lnTo>
                  <a:lnTo>
                    <a:pt x="447389" y="447390"/>
                  </a:lnTo>
                  <a:lnTo>
                    <a:pt x="0" y="0"/>
                  </a:lnTo>
                  <a:close/>
                </a:path>
              </a:pathLst>
            </a:custGeom>
            <a:ln w="12700">
              <a:solidFill>
                <a:srgbClr val="CFD5EA"/>
              </a:solidFill>
            </a:ln>
          </p:spPr>
          <p:txBody>
            <a:bodyPr wrap="square" lIns="0" tIns="0" rIns="0" bIns="0" rtlCol="0"/>
            <a:lstStyle/>
            <a:p>
              <a:endParaRPr>
                <a:latin typeface="+mj-lt"/>
              </a:endParaRPr>
            </a:p>
          </p:txBody>
        </p:sp>
      </p:grpSp>
      <p:sp>
        <p:nvSpPr>
          <p:cNvPr id="25" name="object 25"/>
          <p:cNvSpPr txBox="1"/>
          <p:nvPr/>
        </p:nvSpPr>
        <p:spPr>
          <a:xfrm>
            <a:off x="4589122" y="2772155"/>
            <a:ext cx="3877310" cy="802912"/>
          </a:xfrm>
          <a:prstGeom prst="rect">
            <a:avLst/>
          </a:prstGeom>
        </p:spPr>
        <p:txBody>
          <a:bodyPr vert="horz" wrap="square" lIns="0" tIns="38100" rIns="0" bIns="0" rtlCol="0">
            <a:spAutoFit/>
          </a:bodyPr>
          <a:lstStyle/>
          <a:p>
            <a:pPr marL="12700" marR="5080" indent="-635" algn="ctr">
              <a:lnSpc>
                <a:spcPct val="91500"/>
              </a:lnSpc>
              <a:spcBef>
                <a:spcPts val="300"/>
              </a:spcBef>
            </a:pPr>
            <a:r>
              <a:rPr spc="-5" dirty="0">
                <a:latin typeface="+mj-lt"/>
                <a:cs typeface="Calibri"/>
              </a:rPr>
              <a:t>Benchmark</a:t>
            </a:r>
            <a:r>
              <a:rPr spc="-10" dirty="0">
                <a:latin typeface="+mj-lt"/>
                <a:cs typeface="Calibri"/>
              </a:rPr>
              <a:t> </a:t>
            </a:r>
            <a:r>
              <a:rPr spc="-5" dirty="0">
                <a:latin typeface="+mj-lt"/>
                <a:cs typeface="Calibri"/>
              </a:rPr>
              <a:t>with</a:t>
            </a:r>
            <a:r>
              <a:rPr dirty="0">
                <a:latin typeface="+mj-lt"/>
                <a:cs typeface="Calibri"/>
              </a:rPr>
              <a:t> </a:t>
            </a:r>
            <a:r>
              <a:rPr spc="-5" dirty="0">
                <a:latin typeface="+mj-lt"/>
                <a:cs typeface="Calibri"/>
              </a:rPr>
              <a:t>other</a:t>
            </a:r>
            <a:r>
              <a:rPr dirty="0">
                <a:latin typeface="+mj-lt"/>
                <a:cs typeface="Calibri"/>
              </a:rPr>
              <a:t> </a:t>
            </a:r>
            <a:r>
              <a:rPr spc="-10" dirty="0">
                <a:latin typeface="+mj-lt"/>
                <a:cs typeface="Calibri"/>
              </a:rPr>
              <a:t>car </a:t>
            </a:r>
            <a:r>
              <a:rPr spc="-5" dirty="0">
                <a:latin typeface="+mj-lt"/>
                <a:cs typeface="Calibri"/>
              </a:rPr>
              <a:t> </a:t>
            </a:r>
            <a:r>
              <a:rPr spc="-10" dirty="0">
                <a:latin typeface="+mj-lt"/>
                <a:cs typeface="Calibri"/>
              </a:rPr>
              <a:t>manufacturers </a:t>
            </a:r>
            <a:r>
              <a:rPr dirty="0">
                <a:latin typeface="+mj-lt"/>
                <a:cs typeface="Calibri"/>
              </a:rPr>
              <a:t>and </a:t>
            </a:r>
            <a:r>
              <a:rPr spc="-15" dirty="0">
                <a:latin typeface="+mj-lt"/>
                <a:cs typeface="Calibri"/>
              </a:rPr>
              <a:t>get </a:t>
            </a:r>
            <a:r>
              <a:rPr spc="-5" dirty="0">
                <a:latin typeface="+mj-lt"/>
                <a:cs typeface="Calibri"/>
              </a:rPr>
              <a:t>insights of </a:t>
            </a:r>
            <a:r>
              <a:rPr dirty="0">
                <a:latin typeface="+mj-lt"/>
                <a:cs typeface="Calibri"/>
              </a:rPr>
              <a:t>the </a:t>
            </a:r>
            <a:r>
              <a:rPr spc="-440" dirty="0">
                <a:latin typeface="+mj-lt"/>
                <a:cs typeface="Calibri"/>
              </a:rPr>
              <a:t> </a:t>
            </a:r>
            <a:r>
              <a:rPr spc="-10" dirty="0">
                <a:latin typeface="+mj-lt"/>
                <a:cs typeface="Calibri"/>
              </a:rPr>
              <a:t>customer car </a:t>
            </a:r>
            <a:r>
              <a:rPr spc="-5" dirty="0">
                <a:latin typeface="+mj-lt"/>
                <a:cs typeface="Calibri"/>
              </a:rPr>
              <a:t>purchase</a:t>
            </a:r>
            <a:r>
              <a:rPr spc="-10" dirty="0">
                <a:latin typeface="+mj-lt"/>
                <a:cs typeface="Calibri"/>
              </a:rPr>
              <a:t> behaviors</a:t>
            </a:r>
            <a:endParaRPr dirty="0">
              <a:latin typeface="+mj-lt"/>
              <a:cs typeface="Calibri"/>
            </a:endParaRPr>
          </a:p>
        </p:txBody>
      </p:sp>
      <p:grpSp>
        <p:nvGrpSpPr>
          <p:cNvPr id="26" name="object 26"/>
          <p:cNvGrpSpPr/>
          <p:nvPr/>
        </p:nvGrpSpPr>
        <p:grpSpPr>
          <a:xfrm>
            <a:off x="8659079" y="2786556"/>
            <a:ext cx="2249805" cy="908050"/>
            <a:chOff x="8659079" y="2786556"/>
            <a:chExt cx="2249805" cy="908050"/>
          </a:xfrm>
        </p:grpSpPr>
        <p:sp>
          <p:nvSpPr>
            <p:cNvPr id="27" name="object 27"/>
            <p:cNvSpPr/>
            <p:nvPr/>
          </p:nvSpPr>
          <p:spPr>
            <a:xfrm>
              <a:off x="8665429" y="2792906"/>
              <a:ext cx="2237105" cy="895350"/>
            </a:xfrm>
            <a:custGeom>
              <a:avLst/>
              <a:gdLst/>
              <a:ahLst/>
              <a:cxnLst/>
              <a:rect l="l" t="t" r="r" b="b"/>
              <a:pathLst>
                <a:path w="2237104" h="895350">
                  <a:moveTo>
                    <a:pt x="1789562" y="0"/>
                  </a:moveTo>
                  <a:lnTo>
                    <a:pt x="0" y="0"/>
                  </a:lnTo>
                  <a:lnTo>
                    <a:pt x="447389" y="447390"/>
                  </a:lnTo>
                  <a:lnTo>
                    <a:pt x="0" y="894777"/>
                  </a:lnTo>
                  <a:lnTo>
                    <a:pt x="1789562" y="894777"/>
                  </a:lnTo>
                  <a:lnTo>
                    <a:pt x="2236950" y="447390"/>
                  </a:lnTo>
                  <a:lnTo>
                    <a:pt x="1789562" y="0"/>
                  </a:lnTo>
                  <a:close/>
                </a:path>
              </a:pathLst>
            </a:custGeom>
            <a:solidFill>
              <a:srgbClr val="CFD5EA">
                <a:alpha val="90199"/>
              </a:srgbClr>
            </a:solidFill>
          </p:spPr>
          <p:txBody>
            <a:bodyPr wrap="square" lIns="0" tIns="0" rIns="0" bIns="0" rtlCol="0"/>
            <a:lstStyle/>
            <a:p>
              <a:endParaRPr>
                <a:latin typeface="+mj-lt"/>
              </a:endParaRPr>
            </a:p>
          </p:txBody>
        </p:sp>
        <p:sp>
          <p:nvSpPr>
            <p:cNvPr id="28" name="object 28"/>
            <p:cNvSpPr/>
            <p:nvPr/>
          </p:nvSpPr>
          <p:spPr>
            <a:xfrm>
              <a:off x="8665429" y="2792906"/>
              <a:ext cx="2237105" cy="895350"/>
            </a:xfrm>
            <a:custGeom>
              <a:avLst/>
              <a:gdLst/>
              <a:ahLst/>
              <a:cxnLst/>
              <a:rect l="l" t="t" r="r" b="b"/>
              <a:pathLst>
                <a:path w="2237104" h="895350">
                  <a:moveTo>
                    <a:pt x="0" y="0"/>
                  </a:moveTo>
                  <a:lnTo>
                    <a:pt x="1789562" y="0"/>
                  </a:lnTo>
                  <a:lnTo>
                    <a:pt x="2236950" y="447390"/>
                  </a:lnTo>
                  <a:lnTo>
                    <a:pt x="1789562" y="894777"/>
                  </a:lnTo>
                  <a:lnTo>
                    <a:pt x="0" y="894777"/>
                  </a:lnTo>
                  <a:lnTo>
                    <a:pt x="447390" y="447390"/>
                  </a:lnTo>
                  <a:lnTo>
                    <a:pt x="0" y="0"/>
                  </a:lnTo>
                  <a:close/>
                </a:path>
              </a:pathLst>
            </a:custGeom>
            <a:ln w="12700">
              <a:solidFill>
                <a:srgbClr val="CFD5EA"/>
              </a:solidFill>
            </a:ln>
          </p:spPr>
          <p:txBody>
            <a:bodyPr wrap="square" lIns="0" tIns="0" rIns="0" bIns="0" rtlCol="0"/>
            <a:lstStyle/>
            <a:p>
              <a:endParaRPr>
                <a:latin typeface="+mj-lt"/>
              </a:endParaRPr>
            </a:p>
          </p:txBody>
        </p:sp>
      </p:grpSp>
      <p:sp>
        <p:nvSpPr>
          <p:cNvPr id="29" name="object 29"/>
          <p:cNvSpPr txBox="1"/>
          <p:nvPr/>
        </p:nvSpPr>
        <p:spPr>
          <a:xfrm>
            <a:off x="9549113" y="3049523"/>
            <a:ext cx="495300" cy="289823"/>
          </a:xfrm>
          <a:prstGeom prst="rect">
            <a:avLst/>
          </a:prstGeom>
        </p:spPr>
        <p:txBody>
          <a:bodyPr vert="horz" wrap="square" lIns="0" tIns="12700" rIns="0" bIns="0" rtlCol="0">
            <a:spAutoFit/>
          </a:bodyPr>
          <a:lstStyle/>
          <a:p>
            <a:pPr marL="12700">
              <a:lnSpc>
                <a:spcPct val="100000"/>
              </a:lnSpc>
              <a:spcBef>
                <a:spcPts val="100"/>
              </a:spcBef>
            </a:pPr>
            <a:r>
              <a:rPr b="1" spc="-5" dirty="0">
                <a:latin typeface="+mj-lt"/>
                <a:cs typeface="Calibri"/>
              </a:rPr>
              <a:t>H</a:t>
            </a:r>
            <a:r>
              <a:rPr b="1" dirty="0">
                <a:latin typeface="+mj-lt"/>
                <a:cs typeface="Calibri"/>
              </a:rPr>
              <a:t>igh</a:t>
            </a:r>
          </a:p>
        </p:txBody>
      </p:sp>
      <p:sp>
        <p:nvSpPr>
          <p:cNvPr id="30" name="object 30"/>
          <p:cNvSpPr/>
          <p:nvPr/>
        </p:nvSpPr>
        <p:spPr>
          <a:xfrm>
            <a:off x="1705846" y="3930247"/>
            <a:ext cx="2695575" cy="1078230"/>
          </a:xfrm>
          <a:custGeom>
            <a:avLst/>
            <a:gdLst/>
            <a:ahLst/>
            <a:cxnLst/>
            <a:rect l="l" t="t" r="r" b="b"/>
            <a:pathLst>
              <a:path w="2695575" h="1078229">
                <a:moveTo>
                  <a:pt x="2156099" y="0"/>
                </a:moveTo>
                <a:lnTo>
                  <a:pt x="0" y="0"/>
                </a:lnTo>
                <a:lnTo>
                  <a:pt x="539023" y="539026"/>
                </a:lnTo>
                <a:lnTo>
                  <a:pt x="0" y="1078048"/>
                </a:lnTo>
                <a:lnTo>
                  <a:pt x="2156099" y="1078048"/>
                </a:lnTo>
                <a:lnTo>
                  <a:pt x="2695120" y="539026"/>
                </a:lnTo>
                <a:lnTo>
                  <a:pt x="2156099" y="0"/>
                </a:lnTo>
                <a:close/>
              </a:path>
            </a:pathLst>
          </a:custGeom>
          <a:solidFill>
            <a:srgbClr val="4472C4"/>
          </a:solidFill>
        </p:spPr>
        <p:txBody>
          <a:bodyPr wrap="square" lIns="0" tIns="0" rIns="0" bIns="0" rtlCol="0"/>
          <a:lstStyle/>
          <a:p>
            <a:endParaRPr>
              <a:latin typeface="+mj-lt"/>
            </a:endParaRPr>
          </a:p>
        </p:txBody>
      </p:sp>
      <p:sp>
        <p:nvSpPr>
          <p:cNvPr id="31" name="object 31"/>
          <p:cNvSpPr txBox="1"/>
          <p:nvPr/>
        </p:nvSpPr>
        <p:spPr>
          <a:xfrm>
            <a:off x="2565758" y="4277867"/>
            <a:ext cx="1000760" cy="289823"/>
          </a:xfrm>
          <a:prstGeom prst="rect">
            <a:avLst/>
          </a:prstGeom>
        </p:spPr>
        <p:txBody>
          <a:bodyPr vert="horz" wrap="square" lIns="0" tIns="12700" rIns="0" bIns="0" rtlCol="0">
            <a:spAutoFit/>
          </a:bodyPr>
          <a:lstStyle/>
          <a:p>
            <a:pPr marL="12700">
              <a:lnSpc>
                <a:spcPct val="100000"/>
              </a:lnSpc>
              <a:spcBef>
                <a:spcPts val="100"/>
              </a:spcBef>
            </a:pPr>
            <a:r>
              <a:rPr lang="en-IN" b="1" dirty="0">
                <a:solidFill>
                  <a:srgbClr val="FFFFFF"/>
                </a:solidFill>
                <a:latin typeface="+mj-lt"/>
                <a:cs typeface="Calibri"/>
              </a:rPr>
              <a:t>Car</a:t>
            </a:r>
            <a:r>
              <a:rPr lang="en-IN" b="1" spc="-85" dirty="0">
                <a:solidFill>
                  <a:srgbClr val="FFFFFF"/>
                </a:solidFill>
                <a:latin typeface="+mj-lt"/>
                <a:cs typeface="Calibri"/>
              </a:rPr>
              <a:t> </a:t>
            </a:r>
            <a:r>
              <a:rPr lang="en-IN" b="1" spc="-10" dirty="0">
                <a:solidFill>
                  <a:srgbClr val="FFFFFF"/>
                </a:solidFill>
                <a:latin typeface="+mj-lt"/>
                <a:cs typeface="Calibri"/>
              </a:rPr>
              <a:t>Users</a:t>
            </a:r>
            <a:endParaRPr b="1" dirty="0">
              <a:latin typeface="+mj-lt"/>
              <a:cs typeface="Calibri"/>
            </a:endParaRPr>
          </a:p>
        </p:txBody>
      </p:sp>
      <p:grpSp>
        <p:nvGrpSpPr>
          <p:cNvPr id="32" name="object 32"/>
          <p:cNvGrpSpPr/>
          <p:nvPr/>
        </p:nvGrpSpPr>
        <p:grpSpPr>
          <a:xfrm>
            <a:off x="4044251" y="4015532"/>
            <a:ext cx="4940935" cy="908050"/>
            <a:chOff x="4044251" y="4015532"/>
            <a:chExt cx="4940935" cy="908050"/>
          </a:xfrm>
        </p:grpSpPr>
        <p:sp>
          <p:nvSpPr>
            <p:cNvPr id="33" name="object 33"/>
            <p:cNvSpPr/>
            <p:nvPr/>
          </p:nvSpPr>
          <p:spPr>
            <a:xfrm>
              <a:off x="4050601" y="4021882"/>
              <a:ext cx="4928235" cy="895350"/>
            </a:xfrm>
            <a:custGeom>
              <a:avLst/>
              <a:gdLst/>
              <a:ahLst/>
              <a:cxnLst/>
              <a:rect l="l" t="t" r="r" b="b"/>
              <a:pathLst>
                <a:path w="4928234" h="895350">
                  <a:moveTo>
                    <a:pt x="4480610" y="0"/>
                  </a:moveTo>
                  <a:lnTo>
                    <a:pt x="0" y="0"/>
                  </a:lnTo>
                  <a:lnTo>
                    <a:pt x="447389" y="447389"/>
                  </a:lnTo>
                  <a:lnTo>
                    <a:pt x="0" y="894779"/>
                  </a:lnTo>
                  <a:lnTo>
                    <a:pt x="4480610" y="894779"/>
                  </a:lnTo>
                  <a:lnTo>
                    <a:pt x="4928000" y="447389"/>
                  </a:lnTo>
                  <a:lnTo>
                    <a:pt x="4480610" y="0"/>
                  </a:lnTo>
                  <a:close/>
                </a:path>
              </a:pathLst>
            </a:custGeom>
            <a:solidFill>
              <a:srgbClr val="CFD5EA">
                <a:alpha val="90199"/>
              </a:srgbClr>
            </a:solidFill>
          </p:spPr>
          <p:txBody>
            <a:bodyPr wrap="square" lIns="0" tIns="0" rIns="0" bIns="0" rtlCol="0"/>
            <a:lstStyle/>
            <a:p>
              <a:endParaRPr>
                <a:latin typeface="+mj-lt"/>
              </a:endParaRPr>
            </a:p>
          </p:txBody>
        </p:sp>
        <p:sp>
          <p:nvSpPr>
            <p:cNvPr id="34" name="object 34"/>
            <p:cNvSpPr/>
            <p:nvPr/>
          </p:nvSpPr>
          <p:spPr>
            <a:xfrm>
              <a:off x="4050601" y="4021882"/>
              <a:ext cx="4928235" cy="895350"/>
            </a:xfrm>
            <a:custGeom>
              <a:avLst/>
              <a:gdLst/>
              <a:ahLst/>
              <a:cxnLst/>
              <a:rect l="l" t="t" r="r" b="b"/>
              <a:pathLst>
                <a:path w="4928234" h="895350">
                  <a:moveTo>
                    <a:pt x="0" y="0"/>
                  </a:moveTo>
                  <a:lnTo>
                    <a:pt x="4480611" y="0"/>
                  </a:lnTo>
                  <a:lnTo>
                    <a:pt x="4928001" y="447390"/>
                  </a:lnTo>
                  <a:lnTo>
                    <a:pt x="4480611" y="894780"/>
                  </a:lnTo>
                  <a:lnTo>
                    <a:pt x="0" y="894780"/>
                  </a:lnTo>
                  <a:lnTo>
                    <a:pt x="447389" y="447390"/>
                  </a:lnTo>
                  <a:lnTo>
                    <a:pt x="0" y="0"/>
                  </a:lnTo>
                  <a:close/>
                </a:path>
              </a:pathLst>
            </a:custGeom>
            <a:ln w="12700">
              <a:solidFill>
                <a:srgbClr val="CFD5EA"/>
              </a:solidFill>
            </a:ln>
          </p:spPr>
          <p:txBody>
            <a:bodyPr wrap="square" lIns="0" tIns="0" rIns="0" bIns="0" rtlCol="0"/>
            <a:lstStyle/>
            <a:p>
              <a:endParaRPr>
                <a:latin typeface="+mj-lt"/>
              </a:endParaRPr>
            </a:p>
          </p:txBody>
        </p:sp>
      </p:grpSp>
      <p:sp>
        <p:nvSpPr>
          <p:cNvPr id="35" name="object 35"/>
          <p:cNvSpPr txBox="1"/>
          <p:nvPr/>
        </p:nvSpPr>
        <p:spPr>
          <a:xfrm>
            <a:off x="4524415" y="4000500"/>
            <a:ext cx="4006215" cy="802912"/>
          </a:xfrm>
          <a:prstGeom prst="rect">
            <a:avLst/>
          </a:prstGeom>
        </p:spPr>
        <p:txBody>
          <a:bodyPr vert="horz" wrap="square" lIns="0" tIns="38100" rIns="0" bIns="0" rtlCol="0">
            <a:spAutoFit/>
          </a:bodyPr>
          <a:lstStyle/>
          <a:p>
            <a:pPr marL="12700" marR="5080" algn="ctr">
              <a:lnSpc>
                <a:spcPct val="91500"/>
              </a:lnSpc>
              <a:spcBef>
                <a:spcPts val="300"/>
              </a:spcBef>
            </a:pPr>
            <a:r>
              <a:rPr spc="-10" dirty="0">
                <a:latin typeface="+mj-lt"/>
                <a:cs typeface="Calibri"/>
              </a:rPr>
              <a:t>Contribute </a:t>
            </a:r>
            <a:r>
              <a:rPr spc="-5" dirty="0">
                <a:latin typeface="+mj-lt"/>
                <a:cs typeface="Calibri"/>
              </a:rPr>
              <a:t>with </a:t>
            </a:r>
            <a:r>
              <a:rPr dirty="0">
                <a:latin typeface="+mj-lt"/>
                <a:cs typeface="Calibri"/>
              </a:rPr>
              <a:t>a </a:t>
            </a:r>
            <a:r>
              <a:rPr spc="-5" dirty="0">
                <a:latin typeface="+mj-lt"/>
                <a:cs typeface="Calibri"/>
              </a:rPr>
              <a:t>sustainable world by </a:t>
            </a:r>
            <a:r>
              <a:rPr spc="-440" dirty="0">
                <a:latin typeface="+mj-lt"/>
                <a:cs typeface="Calibri"/>
              </a:rPr>
              <a:t> </a:t>
            </a:r>
            <a:r>
              <a:rPr spc="-5" dirty="0">
                <a:latin typeface="+mj-lt"/>
                <a:cs typeface="Calibri"/>
              </a:rPr>
              <a:t>identifying </a:t>
            </a:r>
            <a:r>
              <a:rPr dirty="0">
                <a:latin typeface="+mj-lt"/>
                <a:cs typeface="Calibri"/>
              </a:rPr>
              <a:t>and buying </a:t>
            </a:r>
            <a:r>
              <a:rPr spc="-15" dirty="0">
                <a:latin typeface="+mj-lt"/>
                <a:cs typeface="Calibri"/>
              </a:rPr>
              <a:t>cars </a:t>
            </a:r>
            <a:r>
              <a:rPr spc="-5" dirty="0">
                <a:latin typeface="+mj-lt"/>
                <a:cs typeface="Calibri"/>
              </a:rPr>
              <a:t>with less </a:t>
            </a:r>
            <a:r>
              <a:rPr dirty="0">
                <a:latin typeface="+mj-lt"/>
                <a:cs typeface="Calibri"/>
              </a:rPr>
              <a:t> </a:t>
            </a:r>
            <a:r>
              <a:rPr spc="-5" dirty="0">
                <a:latin typeface="+mj-lt"/>
                <a:cs typeface="Calibri"/>
              </a:rPr>
              <a:t>emissions</a:t>
            </a:r>
            <a:endParaRPr>
              <a:latin typeface="+mj-lt"/>
              <a:cs typeface="Calibri"/>
            </a:endParaRPr>
          </a:p>
        </p:txBody>
      </p:sp>
      <p:grpSp>
        <p:nvGrpSpPr>
          <p:cNvPr id="36" name="object 36"/>
          <p:cNvGrpSpPr/>
          <p:nvPr/>
        </p:nvGrpSpPr>
        <p:grpSpPr>
          <a:xfrm>
            <a:off x="8659079" y="4015532"/>
            <a:ext cx="2249805" cy="908050"/>
            <a:chOff x="8659079" y="4015532"/>
            <a:chExt cx="2249805" cy="908050"/>
          </a:xfrm>
        </p:grpSpPr>
        <p:sp>
          <p:nvSpPr>
            <p:cNvPr id="37" name="object 37"/>
            <p:cNvSpPr/>
            <p:nvPr/>
          </p:nvSpPr>
          <p:spPr>
            <a:xfrm>
              <a:off x="8665429" y="4021882"/>
              <a:ext cx="2237105" cy="895350"/>
            </a:xfrm>
            <a:custGeom>
              <a:avLst/>
              <a:gdLst/>
              <a:ahLst/>
              <a:cxnLst/>
              <a:rect l="l" t="t" r="r" b="b"/>
              <a:pathLst>
                <a:path w="2237104" h="895350">
                  <a:moveTo>
                    <a:pt x="1789562" y="0"/>
                  </a:moveTo>
                  <a:lnTo>
                    <a:pt x="0" y="0"/>
                  </a:lnTo>
                  <a:lnTo>
                    <a:pt x="447389" y="447389"/>
                  </a:lnTo>
                  <a:lnTo>
                    <a:pt x="0" y="894777"/>
                  </a:lnTo>
                  <a:lnTo>
                    <a:pt x="1789562" y="894777"/>
                  </a:lnTo>
                  <a:lnTo>
                    <a:pt x="2236950" y="447389"/>
                  </a:lnTo>
                  <a:lnTo>
                    <a:pt x="1789562" y="0"/>
                  </a:lnTo>
                  <a:close/>
                </a:path>
              </a:pathLst>
            </a:custGeom>
            <a:solidFill>
              <a:srgbClr val="CFD5EA">
                <a:alpha val="90199"/>
              </a:srgbClr>
            </a:solidFill>
          </p:spPr>
          <p:txBody>
            <a:bodyPr wrap="square" lIns="0" tIns="0" rIns="0" bIns="0" rtlCol="0"/>
            <a:lstStyle/>
            <a:p>
              <a:endParaRPr>
                <a:latin typeface="+mj-lt"/>
              </a:endParaRPr>
            </a:p>
          </p:txBody>
        </p:sp>
        <p:sp>
          <p:nvSpPr>
            <p:cNvPr id="38" name="object 38"/>
            <p:cNvSpPr/>
            <p:nvPr/>
          </p:nvSpPr>
          <p:spPr>
            <a:xfrm>
              <a:off x="8665429" y="4021882"/>
              <a:ext cx="2237105" cy="895350"/>
            </a:xfrm>
            <a:custGeom>
              <a:avLst/>
              <a:gdLst/>
              <a:ahLst/>
              <a:cxnLst/>
              <a:rect l="l" t="t" r="r" b="b"/>
              <a:pathLst>
                <a:path w="2237104" h="895350">
                  <a:moveTo>
                    <a:pt x="0" y="0"/>
                  </a:moveTo>
                  <a:lnTo>
                    <a:pt x="1789562" y="0"/>
                  </a:lnTo>
                  <a:lnTo>
                    <a:pt x="2236950" y="447390"/>
                  </a:lnTo>
                  <a:lnTo>
                    <a:pt x="1789562" y="894777"/>
                  </a:lnTo>
                  <a:lnTo>
                    <a:pt x="0" y="894777"/>
                  </a:lnTo>
                  <a:lnTo>
                    <a:pt x="447390" y="447390"/>
                  </a:lnTo>
                  <a:lnTo>
                    <a:pt x="0" y="0"/>
                  </a:lnTo>
                  <a:close/>
                </a:path>
              </a:pathLst>
            </a:custGeom>
            <a:ln w="12700">
              <a:solidFill>
                <a:srgbClr val="CFD5EA"/>
              </a:solidFill>
            </a:ln>
          </p:spPr>
          <p:txBody>
            <a:bodyPr wrap="square" lIns="0" tIns="0" rIns="0" bIns="0" rtlCol="0"/>
            <a:lstStyle/>
            <a:p>
              <a:endParaRPr>
                <a:latin typeface="+mj-lt"/>
              </a:endParaRPr>
            </a:p>
          </p:txBody>
        </p:sp>
      </p:grpSp>
      <p:sp>
        <p:nvSpPr>
          <p:cNvPr id="39" name="object 39"/>
          <p:cNvSpPr txBox="1"/>
          <p:nvPr/>
        </p:nvSpPr>
        <p:spPr>
          <a:xfrm>
            <a:off x="9348072" y="4277867"/>
            <a:ext cx="897255" cy="289823"/>
          </a:xfrm>
          <a:prstGeom prst="rect">
            <a:avLst/>
          </a:prstGeom>
        </p:spPr>
        <p:txBody>
          <a:bodyPr vert="horz" wrap="square" lIns="0" tIns="12700" rIns="0" bIns="0" rtlCol="0">
            <a:spAutoFit/>
          </a:bodyPr>
          <a:lstStyle/>
          <a:p>
            <a:pPr marL="12700">
              <a:lnSpc>
                <a:spcPct val="100000"/>
              </a:lnSpc>
              <a:spcBef>
                <a:spcPts val="100"/>
              </a:spcBef>
            </a:pPr>
            <a:r>
              <a:rPr b="1" dirty="0">
                <a:latin typeface="+mj-lt"/>
                <a:cs typeface="Calibri"/>
              </a:rPr>
              <a:t>M</a:t>
            </a:r>
            <a:r>
              <a:rPr b="1" spc="-5" dirty="0">
                <a:latin typeface="+mj-lt"/>
                <a:cs typeface="Calibri"/>
              </a:rPr>
              <a:t>e</a:t>
            </a:r>
            <a:r>
              <a:rPr b="1" dirty="0">
                <a:latin typeface="+mj-lt"/>
                <a:cs typeface="Calibri"/>
              </a:rPr>
              <a:t>dium</a:t>
            </a:r>
          </a:p>
        </p:txBody>
      </p:sp>
      <p:sp>
        <p:nvSpPr>
          <p:cNvPr id="40" name="object 40"/>
          <p:cNvSpPr/>
          <p:nvPr/>
        </p:nvSpPr>
        <p:spPr>
          <a:xfrm>
            <a:off x="1705846" y="5159223"/>
            <a:ext cx="2695575" cy="1078230"/>
          </a:xfrm>
          <a:custGeom>
            <a:avLst/>
            <a:gdLst/>
            <a:ahLst/>
            <a:cxnLst/>
            <a:rect l="l" t="t" r="r" b="b"/>
            <a:pathLst>
              <a:path w="2695575" h="1078229">
                <a:moveTo>
                  <a:pt x="2156099" y="0"/>
                </a:moveTo>
                <a:lnTo>
                  <a:pt x="0" y="0"/>
                </a:lnTo>
                <a:lnTo>
                  <a:pt x="539023" y="539025"/>
                </a:lnTo>
                <a:lnTo>
                  <a:pt x="0" y="1078048"/>
                </a:lnTo>
                <a:lnTo>
                  <a:pt x="2156099" y="1078048"/>
                </a:lnTo>
                <a:lnTo>
                  <a:pt x="2695120" y="539025"/>
                </a:lnTo>
                <a:lnTo>
                  <a:pt x="2156099" y="0"/>
                </a:lnTo>
                <a:close/>
              </a:path>
            </a:pathLst>
          </a:custGeom>
          <a:solidFill>
            <a:srgbClr val="4472C4"/>
          </a:solidFill>
        </p:spPr>
        <p:txBody>
          <a:bodyPr wrap="square" lIns="0" tIns="0" rIns="0" bIns="0" rtlCol="0"/>
          <a:lstStyle/>
          <a:p>
            <a:endParaRPr>
              <a:latin typeface="+mj-lt"/>
            </a:endParaRPr>
          </a:p>
        </p:txBody>
      </p:sp>
      <p:sp>
        <p:nvSpPr>
          <p:cNvPr id="41" name="object 41"/>
          <p:cNvSpPr txBox="1"/>
          <p:nvPr/>
        </p:nvSpPr>
        <p:spPr>
          <a:xfrm>
            <a:off x="2315409" y="5369052"/>
            <a:ext cx="1501775" cy="607695"/>
          </a:xfrm>
          <a:prstGeom prst="rect">
            <a:avLst/>
          </a:prstGeom>
        </p:spPr>
        <p:txBody>
          <a:bodyPr vert="horz" wrap="square" lIns="0" tIns="45085" rIns="0" bIns="0" rtlCol="0">
            <a:spAutoFit/>
          </a:bodyPr>
          <a:lstStyle/>
          <a:p>
            <a:pPr marL="167640" marR="5080" indent="-155575">
              <a:lnSpc>
                <a:spcPts val="2180"/>
              </a:lnSpc>
              <a:spcBef>
                <a:spcPts val="355"/>
              </a:spcBef>
            </a:pPr>
            <a:r>
              <a:rPr b="1" spc="-5" dirty="0">
                <a:solidFill>
                  <a:srgbClr val="FFFFFF"/>
                </a:solidFill>
                <a:latin typeface="+mj-lt"/>
                <a:cs typeface="Calibri"/>
              </a:rPr>
              <a:t>G</a:t>
            </a:r>
            <a:r>
              <a:rPr b="1" spc="-10" dirty="0">
                <a:solidFill>
                  <a:srgbClr val="FFFFFF"/>
                </a:solidFill>
                <a:latin typeface="+mj-lt"/>
                <a:cs typeface="Calibri"/>
              </a:rPr>
              <a:t>o</a:t>
            </a:r>
            <a:r>
              <a:rPr b="1" spc="-20" dirty="0">
                <a:solidFill>
                  <a:srgbClr val="FFFFFF"/>
                </a:solidFill>
                <a:latin typeface="+mj-lt"/>
                <a:cs typeface="Calibri"/>
              </a:rPr>
              <a:t>v</a:t>
            </a:r>
            <a:r>
              <a:rPr b="1" spc="-5" dirty="0">
                <a:solidFill>
                  <a:srgbClr val="FFFFFF"/>
                </a:solidFill>
                <a:latin typeface="+mj-lt"/>
                <a:cs typeface="Calibri"/>
              </a:rPr>
              <a:t>e</a:t>
            </a:r>
            <a:r>
              <a:rPr b="1" dirty="0">
                <a:solidFill>
                  <a:srgbClr val="FFFFFF"/>
                </a:solidFill>
                <a:latin typeface="+mj-lt"/>
                <a:cs typeface="Calibri"/>
              </a:rPr>
              <a:t>rn</a:t>
            </a:r>
            <a:r>
              <a:rPr b="1" spc="-5" dirty="0">
                <a:solidFill>
                  <a:srgbClr val="FFFFFF"/>
                </a:solidFill>
                <a:latin typeface="+mj-lt"/>
                <a:cs typeface="Calibri"/>
              </a:rPr>
              <a:t>me</a:t>
            </a:r>
            <a:r>
              <a:rPr b="1" spc="-20" dirty="0">
                <a:solidFill>
                  <a:srgbClr val="FFFFFF"/>
                </a:solidFill>
                <a:latin typeface="+mj-lt"/>
                <a:cs typeface="Calibri"/>
              </a:rPr>
              <a:t>n</a:t>
            </a:r>
            <a:r>
              <a:rPr b="1" spc="-25" dirty="0">
                <a:solidFill>
                  <a:srgbClr val="FFFFFF"/>
                </a:solidFill>
                <a:latin typeface="+mj-lt"/>
                <a:cs typeface="Calibri"/>
              </a:rPr>
              <a:t>t</a:t>
            </a:r>
            <a:r>
              <a:rPr b="1" dirty="0">
                <a:solidFill>
                  <a:srgbClr val="FFFFFF"/>
                </a:solidFill>
                <a:latin typeface="+mj-lt"/>
                <a:cs typeface="Calibri"/>
              </a:rPr>
              <a:t>al  </a:t>
            </a:r>
            <a:r>
              <a:rPr b="1" spc="-5" dirty="0">
                <a:solidFill>
                  <a:srgbClr val="FFFFFF"/>
                </a:solidFill>
                <a:latin typeface="+mj-lt"/>
                <a:cs typeface="Calibri"/>
              </a:rPr>
              <a:t>Institutions</a:t>
            </a:r>
            <a:endParaRPr b="1" dirty="0">
              <a:latin typeface="+mj-lt"/>
              <a:cs typeface="Calibri"/>
            </a:endParaRPr>
          </a:p>
        </p:txBody>
      </p:sp>
      <p:grpSp>
        <p:nvGrpSpPr>
          <p:cNvPr id="42" name="object 42"/>
          <p:cNvGrpSpPr/>
          <p:nvPr/>
        </p:nvGrpSpPr>
        <p:grpSpPr>
          <a:xfrm>
            <a:off x="4044251" y="5244508"/>
            <a:ext cx="4940935" cy="908050"/>
            <a:chOff x="4044251" y="5244508"/>
            <a:chExt cx="4940935" cy="908050"/>
          </a:xfrm>
        </p:grpSpPr>
        <p:sp>
          <p:nvSpPr>
            <p:cNvPr id="43" name="object 43"/>
            <p:cNvSpPr/>
            <p:nvPr/>
          </p:nvSpPr>
          <p:spPr>
            <a:xfrm>
              <a:off x="4050601" y="5250858"/>
              <a:ext cx="4928235" cy="895350"/>
            </a:xfrm>
            <a:custGeom>
              <a:avLst/>
              <a:gdLst/>
              <a:ahLst/>
              <a:cxnLst/>
              <a:rect l="l" t="t" r="r" b="b"/>
              <a:pathLst>
                <a:path w="4928234" h="895350">
                  <a:moveTo>
                    <a:pt x="4480610" y="0"/>
                  </a:moveTo>
                  <a:lnTo>
                    <a:pt x="0" y="0"/>
                  </a:lnTo>
                  <a:lnTo>
                    <a:pt x="447389" y="447389"/>
                  </a:lnTo>
                  <a:lnTo>
                    <a:pt x="0" y="894779"/>
                  </a:lnTo>
                  <a:lnTo>
                    <a:pt x="4480610" y="894779"/>
                  </a:lnTo>
                  <a:lnTo>
                    <a:pt x="4928000" y="447389"/>
                  </a:lnTo>
                  <a:lnTo>
                    <a:pt x="4480610" y="0"/>
                  </a:lnTo>
                  <a:close/>
                </a:path>
              </a:pathLst>
            </a:custGeom>
            <a:solidFill>
              <a:srgbClr val="CFD5EA">
                <a:alpha val="90199"/>
              </a:srgbClr>
            </a:solidFill>
          </p:spPr>
          <p:txBody>
            <a:bodyPr wrap="square" lIns="0" tIns="0" rIns="0" bIns="0" rtlCol="0"/>
            <a:lstStyle/>
            <a:p>
              <a:endParaRPr>
                <a:latin typeface="+mj-lt"/>
              </a:endParaRPr>
            </a:p>
          </p:txBody>
        </p:sp>
        <p:sp>
          <p:nvSpPr>
            <p:cNvPr id="44" name="object 44"/>
            <p:cNvSpPr/>
            <p:nvPr/>
          </p:nvSpPr>
          <p:spPr>
            <a:xfrm>
              <a:off x="4050601" y="5250858"/>
              <a:ext cx="4928235" cy="895350"/>
            </a:xfrm>
            <a:custGeom>
              <a:avLst/>
              <a:gdLst/>
              <a:ahLst/>
              <a:cxnLst/>
              <a:rect l="l" t="t" r="r" b="b"/>
              <a:pathLst>
                <a:path w="4928234" h="895350">
                  <a:moveTo>
                    <a:pt x="0" y="0"/>
                  </a:moveTo>
                  <a:lnTo>
                    <a:pt x="4480611" y="0"/>
                  </a:lnTo>
                  <a:lnTo>
                    <a:pt x="4928001" y="447390"/>
                  </a:lnTo>
                  <a:lnTo>
                    <a:pt x="4480611" y="894780"/>
                  </a:lnTo>
                  <a:lnTo>
                    <a:pt x="0" y="894780"/>
                  </a:lnTo>
                  <a:lnTo>
                    <a:pt x="447389" y="447390"/>
                  </a:lnTo>
                  <a:lnTo>
                    <a:pt x="0" y="0"/>
                  </a:lnTo>
                  <a:close/>
                </a:path>
              </a:pathLst>
            </a:custGeom>
            <a:ln w="12700">
              <a:solidFill>
                <a:srgbClr val="CFD5EA"/>
              </a:solidFill>
            </a:ln>
          </p:spPr>
          <p:txBody>
            <a:bodyPr wrap="square" lIns="0" tIns="0" rIns="0" bIns="0" rtlCol="0"/>
            <a:lstStyle/>
            <a:p>
              <a:endParaRPr>
                <a:latin typeface="+mj-lt"/>
              </a:endParaRPr>
            </a:p>
          </p:txBody>
        </p:sp>
      </p:grpSp>
      <p:sp>
        <p:nvSpPr>
          <p:cNvPr id="45" name="object 45"/>
          <p:cNvSpPr txBox="1"/>
          <p:nvPr/>
        </p:nvSpPr>
        <p:spPr>
          <a:xfrm>
            <a:off x="4537147" y="5228844"/>
            <a:ext cx="3980815" cy="802912"/>
          </a:xfrm>
          <a:prstGeom prst="rect">
            <a:avLst/>
          </a:prstGeom>
        </p:spPr>
        <p:txBody>
          <a:bodyPr vert="horz" wrap="square" lIns="0" tIns="38100" rIns="0" bIns="0" rtlCol="0">
            <a:spAutoFit/>
          </a:bodyPr>
          <a:lstStyle/>
          <a:p>
            <a:pPr marL="12065" marR="5080" algn="ctr">
              <a:lnSpc>
                <a:spcPct val="91500"/>
              </a:lnSpc>
              <a:spcBef>
                <a:spcPts val="300"/>
              </a:spcBef>
            </a:pPr>
            <a:r>
              <a:rPr spc="-10" dirty="0">
                <a:latin typeface="+mj-lt"/>
                <a:cs typeface="Calibri"/>
              </a:rPr>
              <a:t>Reduction</a:t>
            </a:r>
            <a:r>
              <a:rPr spc="-5" dirty="0">
                <a:latin typeface="+mj-lt"/>
                <a:cs typeface="Calibri"/>
              </a:rPr>
              <a:t> of</a:t>
            </a:r>
            <a:r>
              <a:rPr dirty="0">
                <a:latin typeface="+mj-lt"/>
                <a:cs typeface="Calibri"/>
              </a:rPr>
              <a:t> the</a:t>
            </a:r>
            <a:r>
              <a:rPr spc="-5" dirty="0">
                <a:latin typeface="+mj-lt"/>
                <a:cs typeface="Calibri"/>
              </a:rPr>
              <a:t> </a:t>
            </a:r>
            <a:r>
              <a:rPr spc="-10" dirty="0">
                <a:latin typeface="+mj-lt"/>
                <a:cs typeface="Calibri"/>
              </a:rPr>
              <a:t>economical</a:t>
            </a:r>
            <a:r>
              <a:rPr dirty="0">
                <a:latin typeface="+mj-lt"/>
                <a:cs typeface="Calibri"/>
              </a:rPr>
              <a:t> </a:t>
            </a:r>
            <a:r>
              <a:rPr spc="-15" dirty="0">
                <a:latin typeface="+mj-lt"/>
                <a:cs typeface="Calibri"/>
              </a:rPr>
              <a:t>cost </a:t>
            </a:r>
            <a:r>
              <a:rPr spc="-10" dirty="0">
                <a:latin typeface="+mj-lt"/>
                <a:cs typeface="Calibri"/>
              </a:rPr>
              <a:t> associated</a:t>
            </a:r>
            <a:r>
              <a:rPr dirty="0">
                <a:latin typeface="+mj-lt"/>
                <a:cs typeface="Calibri"/>
              </a:rPr>
              <a:t> </a:t>
            </a:r>
            <a:r>
              <a:rPr spc="-10" dirty="0">
                <a:latin typeface="+mj-lt"/>
                <a:cs typeface="Calibri"/>
              </a:rPr>
              <a:t>to</a:t>
            </a:r>
            <a:r>
              <a:rPr spc="-5" dirty="0">
                <a:latin typeface="+mj-lt"/>
                <a:cs typeface="Calibri"/>
              </a:rPr>
              <a:t> </a:t>
            </a:r>
            <a:r>
              <a:rPr spc="-10" dirty="0">
                <a:latin typeface="+mj-lt"/>
                <a:cs typeface="Calibri"/>
              </a:rPr>
              <a:t>CO2</a:t>
            </a:r>
            <a:r>
              <a:rPr spc="-5" dirty="0">
                <a:latin typeface="+mj-lt"/>
                <a:cs typeface="Calibri"/>
              </a:rPr>
              <a:t> emissions </a:t>
            </a:r>
            <a:r>
              <a:rPr spc="-10" dirty="0">
                <a:latin typeface="+mj-lt"/>
                <a:cs typeface="Calibri"/>
              </a:rPr>
              <a:t>produced </a:t>
            </a:r>
            <a:r>
              <a:rPr spc="-440" dirty="0">
                <a:latin typeface="+mj-lt"/>
                <a:cs typeface="Calibri"/>
              </a:rPr>
              <a:t> </a:t>
            </a:r>
            <a:r>
              <a:rPr spc="-5" dirty="0">
                <a:latin typeface="+mj-lt"/>
                <a:cs typeface="Calibri"/>
              </a:rPr>
              <a:t>by </a:t>
            </a:r>
            <a:r>
              <a:rPr spc="-15" dirty="0">
                <a:latin typeface="+mj-lt"/>
                <a:cs typeface="Calibri"/>
              </a:rPr>
              <a:t>cars</a:t>
            </a:r>
            <a:endParaRPr>
              <a:latin typeface="+mj-lt"/>
              <a:cs typeface="Calibri"/>
            </a:endParaRPr>
          </a:p>
        </p:txBody>
      </p:sp>
      <p:grpSp>
        <p:nvGrpSpPr>
          <p:cNvPr id="46" name="object 46"/>
          <p:cNvGrpSpPr/>
          <p:nvPr/>
        </p:nvGrpSpPr>
        <p:grpSpPr>
          <a:xfrm>
            <a:off x="8659079" y="5244508"/>
            <a:ext cx="2249805" cy="908050"/>
            <a:chOff x="8659079" y="5244508"/>
            <a:chExt cx="2249805" cy="908050"/>
          </a:xfrm>
        </p:grpSpPr>
        <p:sp>
          <p:nvSpPr>
            <p:cNvPr id="47" name="object 47"/>
            <p:cNvSpPr/>
            <p:nvPr/>
          </p:nvSpPr>
          <p:spPr>
            <a:xfrm>
              <a:off x="8665429" y="5250858"/>
              <a:ext cx="2237105" cy="895350"/>
            </a:xfrm>
            <a:custGeom>
              <a:avLst/>
              <a:gdLst/>
              <a:ahLst/>
              <a:cxnLst/>
              <a:rect l="l" t="t" r="r" b="b"/>
              <a:pathLst>
                <a:path w="2237104" h="895350">
                  <a:moveTo>
                    <a:pt x="1789562" y="0"/>
                  </a:moveTo>
                  <a:lnTo>
                    <a:pt x="0" y="0"/>
                  </a:lnTo>
                  <a:lnTo>
                    <a:pt x="447389" y="447389"/>
                  </a:lnTo>
                  <a:lnTo>
                    <a:pt x="0" y="894777"/>
                  </a:lnTo>
                  <a:lnTo>
                    <a:pt x="1789562" y="894777"/>
                  </a:lnTo>
                  <a:lnTo>
                    <a:pt x="2236950" y="447389"/>
                  </a:lnTo>
                  <a:lnTo>
                    <a:pt x="1789562" y="0"/>
                  </a:lnTo>
                  <a:close/>
                </a:path>
              </a:pathLst>
            </a:custGeom>
            <a:solidFill>
              <a:srgbClr val="CFD5EA">
                <a:alpha val="90199"/>
              </a:srgbClr>
            </a:solidFill>
          </p:spPr>
          <p:txBody>
            <a:bodyPr wrap="square" lIns="0" tIns="0" rIns="0" bIns="0" rtlCol="0"/>
            <a:lstStyle/>
            <a:p>
              <a:endParaRPr>
                <a:latin typeface="+mj-lt"/>
              </a:endParaRPr>
            </a:p>
          </p:txBody>
        </p:sp>
        <p:sp>
          <p:nvSpPr>
            <p:cNvPr id="48" name="object 48"/>
            <p:cNvSpPr/>
            <p:nvPr/>
          </p:nvSpPr>
          <p:spPr>
            <a:xfrm>
              <a:off x="8665429" y="5250858"/>
              <a:ext cx="2237105" cy="895350"/>
            </a:xfrm>
            <a:custGeom>
              <a:avLst/>
              <a:gdLst/>
              <a:ahLst/>
              <a:cxnLst/>
              <a:rect l="l" t="t" r="r" b="b"/>
              <a:pathLst>
                <a:path w="2237104" h="895350">
                  <a:moveTo>
                    <a:pt x="0" y="0"/>
                  </a:moveTo>
                  <a:lnTo>
                    <a:pt x="1789562" y="0"/>
                  </a:lnTo>
                  <a:lnTo>
                    <a:pt x="2236950" y="447390"/>
                  </a:lnTo>
                  <a:lnTo>
                    <a:pt x="1789562" y="894777"/>
                  </a:lnTo>
                  <a:lnTo>
                    <a:pt x="0" y="894777"/>
                  </a:lnTo>
                  <a:lnTo>
                    <a:pt x="447390" y="447390"/>
                  </a:lnTo>
                  <a:lnTo>
                    <a:pt x="0" y="0"/>
                  </a:lnTo>
                  <a:close/>
                </a:path>
              </a:pathLst>
            </a:custGeom>
            <a:ln w="12700">
              <a:solidFill>
                <a:srgbClr val="CFD5EA"/>
              </a:solidFill>
            </a:ln>
          </p:spPr>
          <p:txBody>
            <a:bodyPr wrap="square" lIns="0" tIns="0" rIns="0" bIns="0" rtlCol="0"/>
            <a:lstStyle/>
            <a:p>
              <a:endParaRPr>
                <a:latin typeface="+mj-lt"/>
              </a:endParaRPr>
            </a:p>
          </p:txBody>
        </p:sp>
      </p:grpSp>
      <p:sp>
        <p:nvSpPr>
          <p:cNvPr id="49" name="object 49"/>
          <p:cNvSpPr txBox="1"/>
          <p:nvPr/>
        </p:nvSpPr>
        <p:spPr>
          <a:xfrm>
            <a:off x="9549113" y="5509260"/>
            <a:ext cx="495300" cy="289823"/>
          </a:xfrm>
          <a:prstGeom prst="rect">
            <a:avLst/>
          </a:prstGeom>
        </p:spPr>
        <p:txBody>
          <a:bodyPr vert="horz" wrap="square" lIns="0" tIns="12700" rIns="0" bIns="0" rtlCol="0">
            <a:spAutoFit/>
          </a:bodyPr>
          <a:lstStyle/>
          <a:p>
            <a:pPr marL="12700">
              <a:lnSpc>
                <a:spcPct val="100000"/>
              </a:lnSpc>
              <a:spcBef>
                <a:spcPts val="100"/>
              </a:spcBef>
            </a:pPr>
            <a:r>
              <a:rPr lang="en-IN" b="1" spc="-5" dirty="0">
                <a:latin typeface="+mj-lt"/>
                <a:cs typeface="Calibri"/>
              </a:rPr>
              <a:t>H</a:t>
            </a:r>
            <a:r>
              <a:rPr lang="en-IN" b="1" dirty="0">
                <a:latin typeface="+mj-lt"/>
                <a:cs typeface="Calibri"/>
              </a:rPr>
              <a:t>igh</a:t>
            </a:r>
            <a:endParaRPr b="1" dirty="0">
              <a:latin typeface="+mj-lt"/>
              <a:cs typeface="Calibri"/>
            </a:endParaRPr>
          </a:p>
        </p:txBody>
      </p:sp>
      <p:sp>
        <p:nvSpPr>
          <p:cNvPr id="51" name="object 51"/>
          <p:cNvSpPr txBox="1"/>
          <p:nvPr/>
        </p:nvSpPr>
        <p:spPr>
          <a:xfrm>
            <a:off x="916939" y="6300705"/>
            <a:ext cx="831215" cy="314189"/>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mj-lt"/>
                <a:cs typeface="Calibri"/>
              </a:rPr>
              <a:t>AM</a:t>
            </a:r>
            <a:r>
              <a:rPr sz="1000" spc="5" dirty="0">
                <a:latin typeface="+mj-lt"/>
                <a:cs typeface="Calibri"/>
              </a:rPr>
              <a:t>B</a:t>
            </a:r>
            <a:r>
              <a:rPr sz="1000" spc="-5" dirty="0">
                <a:latin typeface="+mj-lt"/>
                <a:cs typeface="Calibri"/>
              </a:rPr>
              <a:t>I</a:t>
            </a:r>
            <a:r>
              <a:rPr sz="1000" dirty="0">
                <a:latin typeface="+mj-lt"/>
                <a:cs typeface="Calibri"/>
              </a:rPr>
              <a:t>T</a:t>
            </a:r>
            <a:r>
              <a:rPr sz="1000" spc="-5" dirty="0">
                <a:latin typeface="+mj-lt"/>
                <a:cs typeface="Calibri"/>
              </a:rPr>
              <a:t>I</a:t>
            </a:r>
            <a:r>
              <a:rPr sz="1000" dirty="0">
                <a:latin typeface="+mj-lt"/>
                <a:cs typeface="Calibri"/>
              </a:rPr>
              <a:t>ON </a:t>
            </a:r>
            <a:r>
              <a:rPr sz="1000" spc="-5" dirty="0">
                <a:latin typeface="+mj-lt"/>
                <a:cs typeface="Calibri"/>
              </a:rPr>
              <a:t>A</a:t>
            </a:r>
            <a:r>
              <a:rPr sz="1000" dirty="0">
                <a:latin typeface="+mj-lt"/>
                <a:cs typeface="Calibri"/>
              </a:rPr>
              <a:t>ND  </a:t>
            </a:r>
            <a:r>
              <a:rPr sz="1000" spc="-5" dirty="0">
                <a:latin typeface="+mj-lt"/>
                <a:cs typeface="Calibri"/>
              </a:rPr>
              <a:t>ADDED</a:t>
            </a:r>
            <a:r>
              <a:rPr sz="1000" spc="-30" dirty="0">
                <a:latin typeface="+mj-lt"/>
                <a:cs typeface="Calibri"/>
              </a:rPr>
              <a:t> </a:t>
            </a:r>
            <a:r>
              <a:rPr sz="1000" spc="-5" dirty="0">
                <a:latin typeface="+mj-lt"/>
                <a:cs typeface="Calibri"/>
              </a:rPr>
              <a:t>VALUE</a:t>
            </a:r>
            <a:endParaRPr sz="1000" dirty="0">
              <a:latin typeface="+mj-lt"/>
              <a:cs typeface="Calibri"/>
            </a:endParaRPr>
          </a:p>
        </p:txBody>
      </p:sp>
      <p:sp>
        <p:nvSpPr>
          <p:cNvPr id="50" name="object 50"/>
          <p:cNvSpPr txBox="1"/>
          <p:nvPr/>
        </p:nvSpPr>
        <p:spPr>
          <a:xfrm>
            <a:off x="2406087" y="1014476"/>
            <a:ext cx="8119109" cy="320601"/>
          </a:xfrm>
          <a:prstGeom prst="rect">
            <a:avLst/>
          </a:prstGeom>
        </p:spPr>
        <p:txBody>
          <a:bodyPr vert="horz" wrap="square" lIns="0" tIns="12700" rIns="0" bIns="0" rtlCol="0">
            <a:spAutoFit/>
          </a:bodyPr>
          <a:lstStyle/>
          <a:p>
            <a:pPr marL="12700">
              <a:lnSpc>
                <a:spcPct val="100000"/>
              </a:lnSpc>
              <a:spcBef>
                <a:spcPts val="100"/>
              </a:spcBef>
              <a:tabLst>
                <a:tab pos="3359785" algn="l"/>
                <a:tab pos="6707505" algn="l"/>
              </a:tabLst>
            </a:pPr>
            <a:r>
              <a:rPr sz="2000" b="1" spc="-10" dirty="0">
                <a:latin typeface="+mj-lt"/>
                <a:cs typeface="Calibri"/>
              </a:rPr>
              <a:t>Stakeholder	</a:t>
            </a:r>
            <a:r>
              <a:rPr sz="2000" b="1" baseline="3086" dirty="0">
                <a:latin typeface="+mj-lt"/>
                <a:cs typeface="Calibri"/>
              </a:rPr>
              <a:t>Added</a:t>
            </a:r>
            <a:r>
              <a:rPr sz="2000" b="1" spc="15" baseline="3086" dirty="0">
                <a:latin typeface="+mj-lt"/>
                <a:cs typeface="Calibri"/>
              </a:rPr>
              <a:t> </a:t>
            </a:r>
            <a:r>
              <a:rPr sz="2000" b="1" spc="-15" baseline="3086" dirty="0">
                <a:latin typeface="+mj-lt"/>
                <a:cs typeface="Calibri"/>
              </a:rPr>
              <a:t>value	</a:t>
            </a:r>
            <a:r>
              <a:rPr sz="2000" b="1" spc="-7" baseline="3086" dirty="0">
                <a:latin typeface="+mj-lt"/>
                <a:cs typeface="Calibri"/>
              </a:rPr>
              <a:t>Expected</a:t>
            </a:r>
            <a:r>
              <a:rPr sz="2000" b="1" spc="-82" baseline="3086" dirty="0">
                <a:latin typeface="+mj-lt"/>
                <a:cs typeface="Calibri"/>
              </a:rPr>
              <a:t> </a:t>
            </a:r>
            <a:r>
              <a:rPr sz="2000" b="1" spc="-15" baseline="3086" dirty="0">
                <a:latin typeface="+mj-lt"/>
                <a:cs typeface="Calibri"/>
              </a:rPr>
              <a:t>value</a:t>
            </a:r>
            <a:endParaRPr sz="2000" b="1" baseline="3086" dirty="0">
              <a:latin typeface="+mj-lt"/>
              <a:cs typeface="Calibri"/>
            </a:endParaRPr>
          </a:p>
        </p:txBody>
      </p:sp>
      <p:sp>
        <p:nvSpPr>
          <p:cNvPr id="53" name="Slide Number Placeholder 52">
            <a:extLst>
              <a:ext uri="{FF2B5EF4-FFF2-40B4-BE49-F238E27FC236}">
                <a16:creationId xmlns:a16="http://schemas.microsoft.com/office/drawing/2014/main" id="{01073249-641A-4943-942F-F1198EE7022E}"/>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5038"/>
            <a:ext cx="5389880" cy="566822"/>
          </a:xfrm>
          <a:prstGeom prst="rect">
            <a:avLst/>
          </a:prstGeom>
        </p:spPr>
        <p:txBody>
          <a:bodyPr vert="horz" wrap="square" lIns="0" tIns="12700" rIns="0" bIns="0" rtlCol="0">
            <a:spAutoFit/>
          </a:bodyPr>
          <a:lstStyle/>
          <a:p>
            <a:pPr marL="12700" algn="ctr">
              <a:lnSpc>
                <a:spcPct val="100000"/>
              </a:lnSpc>
              <a:spcBef>
                <a:spcPts val="100"/>
              </a:spcBef>
            </a:pPr>
            <a:r>
              <a:rPr sz="3600" spc="-25" dirty="0"/>
              <a:t>Data</a:t>
            </a:r>
            <a:r>
              <a:rPr sz="3600" spc="-10" dirty="0"/>
              <a:t> </a:t>
            </a:r>
            <a:r>
              <a:rPr sz="3600" spc="-20" dirty="0"/>
              <a:t>Universes</a:t>
            </a:r>
            <a:r>
              <a:rPr sz="3600" spc="-15" dirty="0"/>
              <a:t> </a:t>
            </a:r>
            <a:r>
              <a:rPr sz="3600" dirty="0"/>
              <a:t>and</a:t>
            </a:r>
            <a:r>
              <a:rPr sz="3600" spc="-10" dirty="0"/>
              <a:t> Sets</a:t>
            </a:r>
          </a:p>
        </p:txBody>
      </p:sp>
      <p:grpSp>
        <p:nvGrpSpPr>
          <p:cNvPr id="3" name="object 3"/>
          <p:cNvGrpSpPr/>
          <p:nvPr/>
        </p:nvGrpSpPr>
        <p:grpSpPr>
          <a:xfrm>
            <a:off x="474958" y="6279438"/>
            <a:ext cx="423545" cy="396875"/>
            <a:chOff x="474958" y="6279438"/>
            <a:chExt cx="423545" cy="396875"/>
          </a:xfrm>
        </p:grpSpPr>
        <p:sp>
          <p:nvSpPr>
            <p:cNvPr id="4" name="object 4"/>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5" name="object 5"/>
            <p:cNvPicPr/>
            <p:nvPr/>
          </p:nvPicPr>
          <p:blipFill>
            <a:blip r:embed="rId2" cstate="print"/>
            <a:stretch>
              <a:fillRect/>
            </a:stretch>
          </p:blipFill>
          <p:spPr>
            <a:xfrm>
              <a:off x="579119" y="6348983"/>
              <a:ext cx="243839" cy="231648"/>
            </a:xfrm>
            <a:prstGeom prst="rect">
              <a:avLst/>
            </a:prstGeom>
          </p:spPr>
        </p:pic>
        <p:sp>
          <p:nvSpPr>
            <p:cNvPr id="6" name="object 6"/>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7" name="object 7"/>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8" name="object 8"/>
            <p:cNvPicPr/>
            <p:nvPr/>
          </p:nvPicPr>
          <p:blipFill>
            <a:blip r:embed="rId3" cstate="print"/>
            <a:stretch>
              <a:fillRect/>
            </a:stretch>
          </p:blipFill>
          <p:spPr>
            <a:xfrm>
              <a:off x="579119" y="6348983"/>
              <a:ext cx="243839" cy="231648"/>
            </a:xfrm>
            <a:prstGeom prst="rect">
              <a:avLst/>
            </a:prstGeom>
          </p:spPr>
        </p:pic>
        <p:sp>
          <p:nvSpPr>
            <p:cNvPr id="9" name="object 9"/>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10" name="object 10"/>
          <p:cNvSpPr txBox="1"/>
          <p:nvPr/>
        </p:nvSpPr>
        <p:spPr>
          <a:xfrm>
            <a:off x="898503" y="1021669"/>
            <a:ext cx="5189855" cy="3206647"/>
          </a:xfrm>
          <a:prstGeom prst="rect">
            <a:avLst/>
          </a:prstGeom>
        </p:spPr>
        <p:txBody>
          <a:bodyPr vert="horz" wrap="square" lIns="0" tIns="76835" rIns="0" bIns="0" rtlCol="0">
            <a:spAutoFit/>
          </a:bodyPr>
          <a:lstStyle/>
          <a:p>
            <a:pPr marL="12700">
              <a:spcBef>
                <a:spcPts val="605"/>
              </a:spcBef>
            </a:pPr>
            <a:r>
              <a:rPr sz="1500" spc="25" dirty="0">
                <a:latin typeface="Microsoft Sans Serif"/>
                <a:cs typeface="Microsoft Sans Serif"/>
              </a:rPr>
              <a:t>Data</a:t>
            </a:r>
            <a:r>
              <a:rPr sz="1500" spc="-35" dirty="0">
                <a:latin typeface="Microsoft Sans Serif"/>
                <a:cs typeface="Microsoft Sans Serif"/>
              </a:rPr>
              <a:t> </a:t>
            </a:r>
            <a:r>
              <a:rPr sz="1500" spc="10" dirty="0">
                <a:latin typeface="Microsoft Sans Serif"/>
                <a:cs typeface="Microsoft Sans Serif"/>
              </a:rPr>
              <a:t>Universes:</a:t>
            </a:r>
            <a:r>
              <a:rPr lang="en-IN" sz="1500" spc="10" dirty="0">
                <a:latin typeface="Microsoft Sans Serif"/>
                <a:cs typeface="Microsoft Sans Serif"/>
              </a:rPr>
              <a:t> </a:t>
            </a:r>
            <a:r>
              <a:rPr sz="1500" spc="40" dirty="0">
                <a:latin typeface="Microsoft Sans Serif"/>
                <a:cs typeface="Microsoft Sans Serif"/>
              </a:rPr>
              <a:t>Transportation</a:t>
            </a:r>
            <a:endParaRPr sz="1500" dirty="0">
              <a:latin typeface="Microsoft Sans Serif"/>
              <a:cs typeface="Microsoft Sans Serif"/>
            </a:endParaRPr>
          </a:p>
          <a:p>
            <a:pPr marL="12700"/>
            <a:r>
              <a:rPr sz="1500" spc="50" dirty="0">
                <a:latin typeface="Microsoft Sans Serif"/>
                <a:cs typeface="Microsoft Sans Serif"/>
              </a:rPr>
              <a:t>Main</a:t>
            </a:r>
            <a:r>
              <a:rPr sz="1500" spc="-30" dirty="0">
                <a:latin typeface="Microsoft Sans Serif"/>
                <a:cs typeface="Microsoft Sans Serif"/>
              </a:rPr>
              <a:t> </a:t>
            </a:r>
            <a:r>
              <a:rPr sz="1500" spc="15" dirty="0">
                <a:latin typeface="Microsoft Sans Serif"/>
                <a:cs typeface="Microsoft Sans Serif"/>
              </a:rPr>
              <a:t>Dataset:</a:t>
            </a:r>
            <a:endParaRPr sz="1500" dirty="0">
              <a:latin typeface="Microsoft Sans Serif"/>
              <a:cs typeface="Microsoft Sans Serif"/>
            </a:endParaRPr>
          </a:p>
          <a:p>
            <a:pPr marL="241300" indent="-228600">
              <a:spcBef>
                <a:spcPts val="505"/>
              </a:spcBef>
              <a:buFont typeface="Arial MT"/>
              <a:buChar char="•"/>
              <a:tabLst>
                <a:tab pos="240665" algn="l"/>
                <a:tab pos="241300" algn="l"/>
              </a:tabLst>
            </a:pPr>
            <a:r>
              <a:rPr lang="en-IN" sz="1500" spc="-145" dirty="0">
                <a:latin typeface="Microsoft Sans Serif"/>
                <a:cs typeface="Microsoft Sans Serif"/>
              </a:rPr>
              <a:t>CSV</a:t>
            </a:r>
            <a:r>
              <a:rPr sz="1500" spc="-20" dirty="0">
                <a:latin typeface="Microsoft Sans Serif"/>
                <a:cs typeface="Microsoft Sans Serif"/>
              </a:rPr>
              <a:t> </a:t>
            </a:r>
            <a:r>
              <a:rPr sz="1500" spc="40" dirty="0">
                <a:latin typeface="Microsoft Sans Serif"/>
                <a:cs typeface="Microsoft Sans Serif"/>
              </a:rPr>
              <a:t>file</a:t>
            </a:r>
            <a:r>
              <a:rPr sz="1500" spc="-20" dirty="0">
                <a:latin typeface="Microsoft Sans Serif"/>
                <a:cs typeface="Microsoft Sans Serif"/>
              </a:rPr>
              <a:t> </a:t>
            </a:r>
            <a:r>
              <a:rPr sz="1500" spc="75" dirty="0">
                <a:latin typeface="Microsoft Sans Serif"/>
                <a:cs typeface="Microsoft Sans Serif"/>
              </a:rPr>
              <a:t>of</a:t>
            </a:r>
            <a:r>
              <a:rPr sz="1500" spc="-10" dirty="0">
                <a:latin typeface="Microsoft Sans Serif"/>
                <a:cs typeface="Microsoft Sans Serif"/>
              </a:rPr>
              <a:t> </a:t>
            </a:r>
            <a:r>
              <a:rPr sz="1500" spc="45" dirty="0">
                <a:latin typeface="Microsoft Sans Serif"/>
                <a:cs typeface="Microsoft Sans Serif"/>
              </a:rPr>
              <a:t>new</a:t>
            </a:r>
            <a:r>
              <a:rPr sz="1500" spc="-15" dirty="0">
                <a:latin typeface="Microsoft Sans Serif"/>
                <a:cs typeface="Microsoft Sans Serif"/>
              </a:rPr>
              <a:t> </a:t>
            </a:r>
            <a:r>
              <a:rPr sz="1500" spc="30" dirty="0">
                <a:latin typeface="Microsoft Sans Serif"/>
                <a:cs typeface="Microsoft Sans Serif"/>
              </a:rPr>
              <a:t>registered</a:t>
            </a:r>
            <a:r>
              <a:rPr sz="1500" spc="-10" dirty="0">
                <a:latin typeface="Microsoft Sans Serif"/>
                <a:cs typeface="Microsoft Sans Serif"/>
              </a:rPr>
              <a:t> </a:t>
            </a:r>
            <a:r>
              <a:rPr sz="1500" spc="5" dirty="0">
                <a:latin typeface="Microsoft Sans Serif"/>
                <a:cs typeface="Microsoft Sans Serif"/>
              </a:rPr>
              <a:t>cars</a:t>
            </a:r>
            <a:r>
              <a:rPr sz="1500" spc="-10" dirty="0">
                <a:latin typeface="Microsoft Sans Serif"/>
                <a:cs typeface="Microsoft Sans Serif"/>
              </a:rPr>
              <a:t> </a:t>
            </a:r>
            <a:r>
              <a:rPr sz="1500" spc="55" dirty="0">
                <a:latin typeface="Microsoft Sans Serif"/>
                <a:cs typeface="Microsoft Sans Serif"/>
              </a:rPr>
              <a:t>in</a:t>
            </a:r>
            <a:r>
              <a:rPr sz="1500" spc="-10" dirty="0">
                <a:latin typeface="Microsoft Sans Serif"/>
                <a:cs typeface="Microsoft Sans Serif"/>
              </a:rPr>
              <a:t> </a:t>
            </a:r>
            <a:r>
              <a:rPr sz="1500" spc="25" dirty="0">
                <a:latin typeface="Microsoft Sans Serif"/>
                <a:cs typeface="Microsoft Sans Serif"/>
              </a:rPr>
              <a:t>2021</a:t>
            </a:r>
            <a:endParaRPr sz="1500" dirty="0">
              <a:latin typeface="Microsoft Sans Serif"/>
              <a:cs typeface="Microsoft Sans Serif"/>
            </a:endParaRPr>
          </a:p>
          <a:p>
            <a:pPr marL="241300" indent="-228600">
              <a:spcBef>
                <a:spcPts val="405"/>
              </a:spcBef>
              <a:buFont typeface="Arial MT"/>
              <a:buChar char="•"/>
              <a:tabLst>
                <a:tab pos="240665" algn="l"/>
                <a:tab pos="241300" algn="l"/>
              </a:tabLst>
            </a:pPr>
            <a:r>
              <a:rPr sz="1500" spc="60" dirty="0">
                <a:latin typeface="Microsoft Sans Serif"/>
                <a:cs typeface="Microsoft Sans Serif"/>
              </a:rPr>
              <a:t>More</a:t>
            </a:r>
            <a:r>
              <a:rPr sz="1500" spc="-35" dirty="0">
                <a:latin typeface="Microsoft Sans Serif"/>
                <a:cs typeface="Microsoft Sans Serif"/>
              </a:rPr>
              <a:t> </a:t>
            </a:r>
            <a:r>
              <a:rPr sz="1500" spc="70" dirty="0">
                <a:latin typeface="Microsoft Sans Serif"/>
                <a:cs typeface="Microsoft Sans Serif"/>
              </a:rPr>
              <a:t>than</a:t>
            </a:r>
            <a:r>
              <a:rPr sz="1500" spc="-20" dirty="0">
                <a:latin typeface="Microsoft Sans Serif"/>
                <a:cs typeface="Microsoft Sans Serif"/>
              </a:rPr>
              <a:t> </a:t>
            </a:r>
            <a:r>
              <a:rPr sz="1500" spc="20" dirty="0">
                <a:latin typeface="Microsoft Sans Serif"/>
                <a:cs typeface="Microsoft Sans Serif"/>
              </a:rPr>
              <a:t>40</a:t>
            </a:r>
            <a:r>
              <a:rPr sz="1500" spc="-20" dirty="0">
                <a:latin typeface="Microsoft Sans Serif"/>
                <a:cs typeface="Microsoft Sans Serif"/>
              </a:rPr>
              <a:t> </a:t>
            </a:r>
            <a:r>
              <a:rPr sz="1500" spc="20" dirty="0">
                <a:latin typeface="Microsoft Sans Serif"/>
                <a:cs typeface="Microsoft Sans Serif"/>
              </a:rPr>
              <a:t>variables</a:t>
            </a:r>
            <a:endParaRPr sz="1500" dirty="0">
              <a:latin typeface="Microsoft Sans Serif"/>
              <a:cs typeface="Microsoft Sans Serif"/>
            </a:endParaRPr>
          </a:p>
          <a:p>
            <a:pPr marL="241300" indent="-228600">
              <a:spcBef>
                <a:spcPts val="505"/>
              </a:spcBef>
              <a:buFont typeface="Arial MT"/>
              <a:buChar char="•"/>
              <a:tabLst>
                <a:tab pos="240665" algn="l"/>
                <a:tab pos="241300" algn="l"/>
              </a:tabLst>
            </a:pPr>
            <a:r>
              <a:rPr sz="1500" spc="10" dirty="0">
                <a:latin typeface="Microsoft Sans Serif"/>
                <a:cs typeface="Microsoft Sans Serif"/>
              </a:rPr>
              <a:t>9.02</a:t>
            </a:r>
            <a:r>
              <a:rPr sz="1500" spc="-30" dirty="0">
                <a:latin typeface="Microsoft Sans Serif"/>
                <a:cs typeface="Microsoft Sans Serif"/>
              </a:rPr>
              <a:t> </a:t>
            </a:r>
            <a:r>
              <a:rPr sz="1500" spc="60" dirty="0">
                <a:latin typeface="Microsoft Sans Serif"/>
                <a:cs typeface="Microsoft Sans Serif"/>
              </a:rPr>
              <a:t>million</a:t>
            </a:r>
            <a:r>
              <a:rPr sz="1500" spc="-30" dirty="0">
                <a:latin typeface="Microsoft Sans Serif"/>
                <a:cs typeface="Microsoft Sans Serif"/>
              </a:rPr>
              <a:t> </a:t>
            </a:r>
            <a:r>
              <a:rPr sz="1500" spc="35" dirty="0">
                <a:latin typeface="Microsoft Sans Serif"/>
                <a:cs typeface="Microsoft Sans Serif"/>
              </a:rPr>
              <a:t>rows</a:t>
            </a:r>
            <a:endParaRPr sz="1500" dirty="0">
              <a:latin typeface="Microsoft Sans Serif"/>
              <a:cs typeface="Microsoft Sans Serif"/>
            </a:endParaRPr>
          </a:p>
          <a:p>
            <a:pPr marL="241300" indent="-228600">
              <a:spcBef>
                <a:spcPts val="505"/>
              </a:spcBef>
              <a:buFont typeface="Arial MT"/>
              <a:buChar char="•"/>
              <a:tabLst>
                <a:tab pos="240665" algn="l"/>
                <a:tab pos="241300" algn="l"/>
              </a:tabLst>
            </a:pPr>
            <a:r>
              <a:rPr sz="1500" spc="-10" dirty="0">
                <a:latin typeface="Microsoft Sans Serif"/>
                <a:cs typeface="Microsoft Sans Serif"/>
              </a:rPr>
              <a:t>Type</a:t>
            </a:r>
            <a:r>
              <a:rPr sz="1500" spc="-25" dirty="0">
                <a:latin typeface="Microsoft Sans Serif"/>
                <a:cs typeface="Microsoft Sans Serif"/>
              </a:rPr>
              <a:t> </a:t>
            </a:r>
            <a:r>
              <a:rPr sz="1500" spc="75" dirty="0">
                <a:latin typeface="Microsoft Sans Serif"/>
                <a:cs typeface="Microsoft Sans Serif"/>
              </a:rPr>
              <a:t>of</a:t>
            </a:r>
            <a:r>
              <a:rPr sz="1500" spc="-15" dirty="0">
                <a:latin typeface="Microsoft Sans Serif"/>
                <a:cs typeface="Microsoft Sans Serif"/>
              </a:rPr>
              <a:t> </a:t>
            </a:r>
            <a:r>
              <a:rPr sz="1500" spc="20" dirty="0">
                <a:latin typeface="Microsoft Sans Serif"/>
                <a:cs typeface="Microsoft Sans Serif"/>
              </a:rPr>
              <a:t>variables:</a:t>
            </a:r>
            <a:r>
              <a:rPr sz="1500" spc="-15" dirty="0">
                <a:latin typeface="Microsoft Sans Serif"/>
                <a:cs typeface="Microsoft Sans Serif"/>
              </a:rPr>
              <a:t> </a:t>
            </a:r>
            <a:r>
              <a:rPr sz="1500" spc="45" dirty="0">
                <a:latin typeface="Microsoft Sans Serif"/>
                <a:cs typeface="Microsoft Sans Serif"/>
              </a:rPr>
              <a:t>numeric,</a:t>
            </a:r>
            <a:r>
              <a:rPr sz="1500" spc="-25" dirty="0">
                <a:latin typeface="Microsoft Sans Serif"/>
                <a:cs typeface="Microsoft Sans Serif"/>
              </a:rPr>
              <a:t> </a:t>
            </a:r>
            <a:r>
              <a:rPr sz="1500" spc="30" dirty="0">
                <a:latin typeface="Microsoft Sans Serif"/>
                <a:cs typeface="Microsoft Sans Serif"/>
              </a:rPr>
              <a:t>character</a:t>
            </a:r>
            <a:r>
              <a:rPr sz="1500" spc="-15" dirty="0">
                <a:latin typeface="Microsoft Sans Serif"/>
                <a:cs typeface="Microsoft Sans Serif"/>
              </a:rPr>
              <a:t> </a:t>
            </a:r>
            <a:r>
              <a:rPr sz="1500" spc="55" dirty="0">
                <a:latin typeface="Microsoft Sans Serif"/>
                <a:cs typeface="Microsoft Sans Serif"/>
              </a:rPr>
              <a:t>and</a:t>
            </a:r>
            <a:r>
              <a:rPr sz="1500" spc="-15" dirty="0">
                <a:latin typeface="Microsoft Sans Serif"/>
                <a:cs typeface="Microsoft Sans Serif"/>
              </a:rPr>
              <a:t> </a:t>
            </a:r>
            <a:r>
              <a:rPr sz="1500" spc="10" dirty="0">
                <a:latin typeface="Microsoft Sans Serif"/>
                <a:cs typeface="Microsoft Sans Serif"/>
              </a:rPr>
              <a:t>logical.</a:t>
            </a:r>
            <a:endParaRPr sz="1500" dirty="0">
              <a:latin typeface="Microsoft Sans Serif"/>
              <a:cs typeface="Microsoft Sans Serif"/>
            </a:endParaRPr>
          </a:p>
          <a:p>
            <a:pPr marL="285750" indent="-285750">
              <a:buFont typeface="Arial" panose="020B0604020202020204" pitchFamily="34" charset="0"/>
              <a:buChar char="•"/>
            </a:pPr>
            <a:r>
              <a:rPr lang="en-GB" sz="1500" dirty="0">
                <a:latin typeface="Microsoft Sans Serif" panose="020B0604020202020204" pitchFamily="34" charset="0"/>
                <a:ea typeface="Microsoft Sans Serif" panose="020B0604020202020204" pitchFamily="34" charset="0"/>
                <a:cs typeface="Microsoft Sans Serif" panose="020B0604020202020204" pitchFamily="34" charset="0"/>
              </a:rPr>
              <a:t>CO2 emissions from new passenger cars registered in EU27, Iceland (from 2018) and Norway (from 2019) – </a:t>
            </a:r>
            <a:r>
              <a:rPr lang="en-GB" sz="1500" dirty="0">
                <a:latin typeface="Microsoft Sans Serif" panose="020B0604020202020204" pitchFamily="34" charset="0"/>
                <a:ea typeface="Microsoft Sans Serif" panose="020B0604020202020204" pitchFamily="34" charset="0"/>
                <a:cs typeface="Microsoft Sans Serif" panose="020B0604020202020204" pitchFamily="34" charset="0"/>
                <a:hlinkClick r:id="rId4"/>
              </a:rPr>
              <a:t>Regulation (EU) 2019/631.</a:t>
            </a:r>
            <a:endParaRPr lang="en-GB" sz="15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2700"/>
            <a:r>
              <a:rPr sz="1500" spc="60" dirty="0">
                <a:latin typeface="Microsoft Sans Serif"/>
                <a:cs typeface="Microsoft Sans Serif"/>
              </a:rPr>
              <a:t>Other</a:t>
            </a:r>
            <a:r>
              <a:rPr sz="1500" spc="-45" dirty="0">
                <a:latin typeface="Microsoft Sans Serif"/>
                <a:cs typeface="Microsoft Sans Serif"/>
              </a:rPr>
              <a:t> </a:t>
            </a:r>
            <a:r>
              <a:rPr sz="1500" spc="25" dirty="0">
                <a:latin typeface="Microsoft Sans Serif"/>
                <a:cs typeface="Microsoft Sans Serif"/>
              </a:rPr>
              <a:t>Data</a:t>
            </a:r>
            <a:r>
              <a:rPr sz="1500" spc="-35" dirty="0">
                <a:latin typeface="Microsoft Sans Serif"/>
                <a:cs typeface="Microsoft Sans Serif"/>
              </a:rPr>
              <a:t> </a:t>
            </a:r>
            <a:r>
              <a:rPr sz="1500" spc="-25" dirty="0">
                <a:latin typeface="Microsoft Sans Serif"/>
                <a:cs typeface="Microsoft Sans Serif"/>
              </a:rPr>
              <a:t>Sets:</a:t>
            </a:r>
            <a:endParaRPr sz="1500" dirty="0">
              <a:latin typeface="Microsoft Sans Serif"/>
              <a:cs typeface="Microsoft Sans Serif"/>
            </a:endParaRPr>
          </a:p>
          <a:p>
            <a:pPr marL="241300" indent="-228600">
              <a:spcBef>
                <a:spcPts val="505"/>
              </a:spcBef>
              <a:buFont typeface="Arial MT"/>
              <a:buChar char="•"/>
              <a:tabLst>
                <a:tab pos="240665" algn="l"/>
                <a:tab pos="241300" algn="l"/>
              </a:tabLst>
            </a:pPr>
            <a:r>
              <a:rPr sz="1500" spc="-35" dirty="0">
                <a:latin typeface="Microsoft Sans Serif"/>
                <a:cs typeface="Microsoft Sans Serif"/>
              </a:rPr>
              <a:t>Years</a:t>
            </a:r>
            <a:r>
              <a:rPr sz="1500" spc="-20" dirty="0">
                <a:latin typeface="Microsoft Sans Serif"/>
                <a:cs typeface="Microsoft Sans Serif"/>
              </a:rPr>
              <a:t> </a:t>
            </a:r>
            <a:r>
              <a:rPr sz="1500" spc="95" dirty="0">
                <a:latin typeface="Microsoft Sans Serif"/>
                <a:cs typeface="Microsoft Sans Serif"/>
              </a:rPr>
              <a:t>from</a:t>
            </a:r>
            <a:r>
              <a:rPr sz="1500" spc="-15" dirty="0">
                <a:latin typeface="Microsoft Sans Serif"/>
                <a:cs typeface="Microsoft Sans Serif"/>
              </a:rPr>
              <a:t> </a:t>
            </a:r>
            <a:r>
              <a:rPr sz="1500" spc="20" dirty="0">
                <a:latin typeface="Microsoft Sans Serif"/>
                <a:cs typeface="Microsoft Sans Serif"/>
              </a:rPr>
              <a:t>2016-2020</a:t>
            </a:r>
            <a:r>
              <a:rPr sz="1500" spc="-15" dirty="0">
                <a:latin typeface="Microsoft Sans Serif"/>
                <a:cs typeface="Microsoft Sans Serif"/>
              </a:rPr>
              <a:t> </a:t>
            </a:r>
            <a:r>
              <a:rPr sz="1500" spc="40" dirty="0">
                <a:latin typeface="Microsoft Sans Serif"/>
                <a:cs typeface="Microsoft Sans Serif"/>
              </a:rPr>
              <a:t>(up</a:t>
            </a:r>
            <a:r>
              <a:rPr sz="1500" spc="-10" dirty="0">
                <a:latin typeface="Microsoft Sans Serif"/>
                <a:cs typeface="Microsoft Sans Serif"/>
              </a:rPr>
              <a:t> </a:t>
            </a:r>
            <a:r>
              <a:rPr sz="1500" spc="85" dirty="0">
                <a:latin typeface="Microsoft Sans Serif"/>
                <a:cs typeface="Microsoft Sans Serif"/>
              </a:rPr>
              <a:t>to</a:t>
            </a:r>
            <a:r>
              <a:rPr sz="1500" spc="-25" dirty="0">
                <a:latin typeface="Microsoft Sans Serif"/>
                <a:cs typeface="Microsoft Sans Serif"/>
              </a:rPr>
              <a:t> </a:t>
            </a:r>
            <a:r>
              <a:rPr sz="1500" spc="25" dirty="0">
                <a:latin typeface="Microsoft Sans Serif"/>
                <a:cs typeface="Microsoft Sans Serif"/>
              </a:rPr>
              <a:t>15</a:t>
            </a:r>
            <a:r>
              <a:rPr sz="1500" spc="-15" dirty="0">
                <a:latin typeface="Microsoft Sans Serif"/>
                <a:cs typeface="Microsoft Sans Serif"/>
              </a:rPr>
              <a:t> </a:t>
            </a:r>
            <a:r>
              <a:rPr sz="1500" spc="60" dirty="0">
                <a:latin typeface="Microsoft Sans Serif"/>
                <a:cs typeface="Microsoft Sans Serif"/>
              </a:rPr>
              <a:t>million</a:t>
            </a:r>
            <a:r>
              <a:rPr sz="1500" spc="-15" dirty="0">
                <a:latin typeface="Microsoft Sans Serif"/>
                <a:cs typeface="Microsoft Sans Serif"/>
              </a:rPr>
              <a:t> </a:t>
            </a:r>
            <a:r>
              <a:rPr sz="1500" spc="35" dirty="0">
                <a:latin typeface="Microsoft Sans Serif"/>
                <a:cs typeface="Microsoft Sans Serif"/>
              </a:rPr>
              <a:t>rows</a:t>
            </a:r>
            <a:r>
              <a:rPr sz="1500" spc="-15" dirty="0">
                <a:latin typeface="Microsoft Sans Serif"/>
                <a:cs typeface="Microsoft Sans Serif"/>
              </a:rPr>
              <a:t> </a:t>
            </a:r>
            <a:r>
              <a:rPr sz="1500" spc="65" dirty="0">
                <a:latin typeface="Microsoft Sans Serif"/>
                <a:cs typeface="Microsoft Sans Serif"/>
              </a:rPr>
              <a:t>per</a:t>
            </a:r>
            <a:r>
              <a:rPr sz="1500" spc="-20" dirty="0">
                <a:latin typeface="Microsoft Sans Serif"/>
                <a:cs typeface="Microsoft Sans Serif"/>
              </a:rPr>
              <a:t> </a:t>
            </a:r>
            <a:r>
              <a:rPr sz="1500" spc="10" dirty="0">
                <a:latin typeface="Microsoft Sans Serif"/>
                <a:cs typeface="Microsoft Sans Serif"/>
              </a:rPr>
              <a:t>year)</a:t>
            </a:r>
            <a:endParaRPr sz="1500" dirty="0">
              <a:latin typeface="Microsoft Sans Serif"/>
              <a:cs typeface="Microsoft Sans Serif"/>
            </a:endParaRPr>
          </a:p>
          <a:p>
            <a:pPr marL="241300" indent="-228600">
              <a:spcBef>
                <a:spcPts val="384"/>
              </a:spcBef>
              <a:buFont typeface="Arial MT"/>
              <a:buChar char="•"/>
              <a:tabLst>
                <a:tab pos="240665" algn="l"/>
                <a:tab pos="241300" algn="l"/>
              </a:tabLst>
            </a:pPr>
            <a:r>
              <a:rPr sz="1500" spc="20" dirty="0">
                <a:latin typeface="Microsoft Sans Serif"/>
                <a:cs typeface="Microsoft Sans Serif"/>
              </a:rPr>
              <a:t>Bridges</a:t>
            </a:r>
            <a:r>
              <a:rPr sz="1500" spc="-15" dirty="0">
                <a:latin typeface="Microsoft Sans Serif"/>
                <a:cs typeface="Microsoft Sans Serif"/>
              </a:rPr>
              <a:t> </a:t>
            </a:r>
            <a:r>
              <a:rPr sz="1500" spc="30" dirty="0">
                <a:latin typeface="Microsoft Sans Serif"/>
                <a:cs typeface="Microsoft Sans Serif"/>
              </a:rPr>
              <a:t>using</a:t>
            </a:r>
            <a:r>
              <a:rPr sz="1500" spc="-5" dirty="0">
                <a:latin typeface="Microsoft Sans Serif"/>
                <a:cs typeface="Microsoft Sans Serif"/>
              </a:rPr>
              <a:t> </a:t>
            </a:r>
            <a:r>
              <a:rPr sz="1500" spc="40" dirty="0">
                <a:latin typeface="Microsoft Sans Serif"/>
                <a:cs typeface="Microsoft Sans Serif"/>
              </a:rPr>
              <a:t>fuel-type</a:t>
            </a:r>
            <a:r>
              <a:rPr sz="1500" spc="-20" dirty="0">
                <a:latin typeface="Microsoft Sans Serif"/>
                <a:cs typeface="Microsoft Sans Serif"/>
              </a:rPr>
              <a:t> </a:t>
            </a:r>
            <a:r>
              <a:rPr sz="1500" spc="55" dirty="0">
                <a:latin typeface="Microsoft Sans Serif"/>
                <a:cs typeface="Microsoft Sans Serif"/>
              </a:rPr>
              <a:t>and</a:t>
            </a:r>
            <a:r>
              <a:rPr sz="1500" spc="-5" dirty="0">
                <a:latin typeface="Microsoft Sans Serif"/>
                <a:cs typeface="Microsoft Sans Serif"/>
              </a:rPr>
              <a:t> </a:t>
            </a:r>
            <a:r>
              <a:rPr sz="1500" spc="60" dirty="0">
                <a:latin typeface="Microsoft Sans Serif"/>
                <a:cs typeface="Microsoft Sans Serif"/>
              </a:rPr>
              <a:t>manufacturer</a:t>
            </a:r>
            <a:r>
              <a:rPr sz="1500" spc="-15" dirty="0">
                <a:latin typeface="Microsoft Sans Serif"/>
                <a:cs typeface="Microsoft Sans Serif"/>
              </a:rPr>
              <a:t> </a:t>
            </a:r>
            <a:r>
              <a:rPr sz="1500" spc="65" dirty="0">
                <a:latin typeface="Microsoft Sans Serif"/>
                <a:cs typeface="Microsoft Sans Serif"/>
              </a:rPr>
              <a:t>information.</a:t>
            </a:r>
            <a:endParaRPr lang="en-IN" sz="1500" spc="65" dirty="0">
              <a:latin typeface="Microsoft Sans Serif"/>
              <a:cs typeface="Microsoft Sans Serif"/>
            </a:endParaRPr>
          </a:p>
        </p:txBody>
      </p:sp>
      <p:graphicFrame>
        <p:nvGraphicFramePr>
          <p:cNvPr id="11" name="object 11"/>
          <p:cNvGraphicFramePr>
            <a:graphicFrameLocks noGrp="1"/>
          </p:cNvGraphicFramePr>
          <p:nvPr>
            <p:extLst>
              <p:ext uri="{D42A27DB-BD31-4B8C-83A1-F6EECF244321}">
                <p14:modId xmlns:p14="http://schemas.microsoft.com/office/powerpoint/2010/main" val="342869697"/>
              </p:ext>
            </p:extLst>
          </p:nvPr>
        </p:nvGraphicFramePr>
        <p:xfrm>
          <a:off x="6687057" y="536096"/>
          <a:ext cx="5163820" cy="5306695"/>
        </p:xfrm>
        <a:graphic>
          <a:graphicData uri="http://schemas.openxmlformats.org/drawingml/2006/table">
            <a:tbl>
              <a:tblPr firstRow="1" bandRow="1">
                <a:tableStyleId>{2D5ABB26-0587-4C30-8999-92F81FD0307C}</a:tableStyleId>
              </a:tblPr>
              <a:tblGrid>
                <a:gridCol w="1271270">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184910">
                  <a:extLst>
                    <a:ext uri="{9D8B030D-6E8A-4147-A177-3AD203B41FA5}">
                      <a16:colId xmlns:a16="http://schemas.microsoft.com/office/drawing/2014/main" val="20003"/>
                    </a:ext>
                  </a:extLst>
                </a:gridCol>
              </a:tblGrid>
              <a:tr h="203200">
                <a:tc>
                  <a:txBody>
                    <a:bodyPr/>
                    <a:lstStyle/>
                    <a:p>
                      <a:pPr algn="ctr">
                        <a:lnSpc>
                          <a:spcPct val="100000"/>
                        </a:lnSpc>
                        <a:spcBef>
                          <a:spcPts val="50"/>
                        </a:spcBef>
                      </a:pPr>
                      <a:r>
                        <a:rPr sz="1200" b="1" spc="-10" dirty="0">
                          <a:latin typeface="Calibri"/>
                          <a:cs typeface="Calibri"/>
                        </a:rPr>
                        <a:t>Variable</a:t>
                      </a:r>
                      <a:endParaRPr sz="1200" dirty="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472C4"/>
                    </a:solidFill>
                  </a:tcPr>
                </a:tc>
                <a:tc>
                  <a:txBody>
                    <a:bodyPr/>
                    <a:lstStyle/>
                    <a:p>
                      <a:pPr algn="ctr">
                        <a:lnSpc>
                          <a:spcPct val="100000"/>
                        </a:lnSpc>
                        <a:spcBef>
                          <a:spcPts val="50"/>
                        </a:spcBef>
                      </a:pPr>
                      <a:r>
                        <a:rPr sz="1200" b="1" spc="-5" dirty="0">
                          <a:latin typeface="Calibri"/>
                          <a:cs typeface="Calibri"/>
                        </a:rPr>
                        <a:t>Description</a:t>
                      </a:r>
                      <a:endParaRPr sz="1200" dirty="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472C4"/>
                    </a:solidFill>
                  </a:tcPr>
                </a:tc>
                <a:tc>
                  <a:txBody>
                    <a:bodyPr/>
                    <a:lstStyle/>
                    <a:p>
                      <a:pPr algn="ctr">
                        <a:lnSpc>
                          <a:spcPct val="100000"/>
                        </a:lnSpc>
                        <a:spcBef>
                          <a:spcPts val="50"/>
                        </a:spcBef>
                      </a:pPr>
                      <a:r>
                        <a:rPr sz="1200" b="1" dirty="0">
                          <a:latin typeface="Calibri"/>
                          <a:cs typeface="Calibri"/>
                        </a:rPr>
                        <a:t>Units</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472C4"/>
                    </a:solidFill>
                  </a:tcPr>
                </a:tc>
                <a:tc>
                  <a:txBody>
                    <a:bodyPr/>
                    <a:lstStyle/>
                    <a:p>
                      <a:pPr algn="ctr">
                        <a:lnSpc>
                          <a:spcPct val="100000"/>
                        </a:lnSpc>
                        <a:spcBef>
                          <a:spcPts val="50"/>
                        </a:spcBef>
                      </a:pPr>
                      <a:r>
                        <a:rPr sz="1200" b="1" spc="-10" dirty="0">
                          <a:latin typeface="Calibri"/>
                          <a:cs typeface="Calibri"/>
                        </a:rPr>
                        <a:t>Type</a:t>
                      </a:r>
                      <a:endParaRPr sz="1200">
                        <a:latin typeface="Calibri"/>
                        <a:cs typeface="Calibri"/>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4472C4"/>
                    </a:solidFill>
                  </a:tcPr>
                </a:tc>
                <a:extLst>
                  <a:ext uri="{0D108BD9-81ED-4DB2-BD59-A6C34878D82A}">
                    <a16:rowId xmlns:a16="http://schemas.microsoft.com/office/drawing/2014/main" val="10000"/>
                  </a:ext>
                </a:extLst>
              </a:tr>
              <a:tr h="375285">
                <a:tc>
                  <a:txBody>
                    <a:bodyPr/>
                    <a:lstStyle/>
                    <a:p>
                      <a:pPr algn="ctr">
                        <a:lnSpc>
                          <a:spcPct val="100000"/>
                        </a:lnSpc>
                        <a:spcBef>
                          <a:spcPts val="705"/>
                        </a:spcBef>
                      </a:pPr>
                      <a:r>
                        <a:rPr sz="1200" spc="-5" dirty="0">
                          <a:latin typeface="Calibri"/>
                          <a:cs typeface="Calibri"/>
                        </a:rPr>
                        <a:t>ID</a:t>
                      </a:r>
                      <a:endParaRPr sz="1200">
                        <a:latin typeface="Calibri"/>
                        <a:cs typeface="Calibri"/>
                      </a:endParaRPr>
                    </a:p>
                  </a:txBody>
                  <a:tcPr marL="0" marR="0" marT="895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635" algn="ctr">
                        <a:lnSpc>
                          <a:spcPct val="100000"/>
                        </a:lnSpc>
                        <a:spcBef>
                          <a:spcPts val="705"/>
                        </a:spcBef>
                      </a:pPr>
                      <a:r>
                        <a:rPr sz="1200" spc="-10" dirty="0">
                          <a:latin typeface="Calibri"/>
                          <a:cs typeface="Calibri"/>
                        </a:rPr>
                        <a:t>Registration</a:t>
                      </a:r>
                      <a:r>
                        <a:rPr sz="1200" spc="-35" dirty="0">
                          <a:latin typeface="Calibri"/>
                          <a:cs typeface="Calibri"/>
                        </a:rPr>
                        <a:t> </a:t>
                      </a:r>
                      <a:r>
                        <a:rPr sz="1200" spc="-5" dirty="0">
                          <a:latin typeface="Calibri"/>
                          <a:cs typeface="Calibri"/>
                        </a:rPr>
                        <a:t>number</a:t>
                      </a:r>
                      <a:endParaRPr sz="1200">
                        <a:latin typeface="Calibri"/>
                        <a:cs typeface="Calibri"/>
                      </a:endParaRPr>
                    </a:p>
                  </a:txBody>
                  <a:tcPr marL="0" marR="0" marT="895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ts val="1400"/>
                        </a:lnSpc>
                      </a:pPr>
                      <a:r>
                        <a:rPr sz="1200" dirty="0">
                          <a:latin typeface="Calibri"/>
                          <a:cs typeface="Calibri"/>
                        </a:rPr>
                        <a:t>9920108</a:t>
                      </a:r>
                      <a:endParaRPr sz="1200">
                        <a:latin typeface="Calibri"/>
                        <a:cs typeface="Calibri"/>
                      </a:endParaRPr>
                    </a:p>
                    <a:p>
                      <a:pPr algn="ctr">
                        <a:lnSpc>
                          <a:spcPts val="1415"/>
                        </a:lnSpc>
                      </a:pPr>
                      <a:r>
                        <a:rPr sz="1200" spc="-10" dirty="0">
                          <a:latin typeface="Calibri"/>
                          <a:cs typeface="Calibri"/>
                        </a:rPr>
                        <a:t>registered</a:t>
                      </a:r>
                      <a:r>
                        <a:rPr sz="1200" spc="-45" dirty="0">
                          <a:latin typeface="Calibri"/>
                          <a:cs typeface="Calibri"/>
                        </a:rPr>
                        <a:t> </a:t>
                      </a:r>
                      <a:r>
                        <a:rPr sz="1200" spc="-10" dirty="0">
                          <a:latin typeface="Calibri"/>
                          <a:cs typeface="Calibri"/>
                        </a:rPr>
                        <a:t>cars</a:t>
                      </a:r>
                      <a:endParaRPr sz="1200">
                        <a:latin typeface="Calibri"/>
                        <a:cs typeface="Calibri"/>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00990">
                        <a:lnSpc>
                          <a:spcPct val="100000"/>
                        </a:lnSpc>
                        <a:spcBef>
                          <a:spcPts val="705"/>
                        </a:spcBef>
                      </a:pPr>
                      <a:r>
                        <a:rPr sz="1200" spc="-10" dirty="0">
                          <a:latin typeface="Calibri"/>
                          <a:cs typeface="Calibri"/>
                        </a:rPr>
                        <a:t>character</a:t>
                      </a:r>
                      <a:endParaRPr sz="1200">
                        <a:latin typeface="Calibri"/>
                        <a:cs typeface="Calibri"/>
                      </a:endParaRPr>
                    </a:p>
                  </a:txBody>
                  <a:tcPr marL="0" marR="0" marT="895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1"/>
                  </a:ext>
                </a:extLst>
              </a:tr>
              <a:tr h="375285">
                <a:tc>
                  <a:txBody>
                    <a:bodyPr/>
                    <a:lstStyle/>
                    <a:p>
                      <a:pPr algn="ctr">
                        <a:lnSpc>
                          <a:spcPct val="100000"/>
                        </a:lnSpc>
                        <a:spcBef>
                          <a:spcPts val="700"/>
                        </a:spcBef>
                      </a:pPr>
                      <a:r>
                        <a:rPr sz="1200" spc="-5" dirty="0">
                          <a:latin typeface="Calibri"/>
                          <a:cs typeface="Calibri"/>
                        </a:rPr>
                        <a:t>Membrer</a:t>
                      </a:r>
                      <a:r>
                        <a:rPr sz="1200" spc="-40" dirty="0">
                          <a:latin typeface="Calibri"/>
                          <a:cs typeface="Calibri"/>
                        </a:rPr>
                        <a:t> </a:t>
                      </a:r>
                      <a:r>
                        <a:rPr sz="1200" spc="-15" dirty="0">
                          <a:latin typeface="Calibri"/>
                          <a:cs typeface="Calibri"/>
                        </a:rPr>
                        <a:t>State</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87985" marR="100965" indent="-279400">
                        <a:lnSpc>
                          <a:spcPts val="1390"/>
                        </a:lnSpc>
                        <a:spcBef>
                          <a:spcPts val="70"/>
                        </a:spcBef>
                      </a:pPr>
                      <a:r>
                        <a:rPr sz="1200" dirty="0">
                          <a:latin typeface="Calibri"/>
                          <a:cs typeface="Calibri"/>
                        </a:rPr>
                        <a:t>EU</a:t>
                      </a:r>
                      <a:r>
                        <a:rPr sz="1200" spc="-35" dirty="0">
                          <a:latin typeface="Calibri"/>
                          <a:cs typeface="Calibri"/>
                        </a:rPr>
                        <a:t> </a:t>
                      </a:r>
                      <a:r>
                        <a:rPr sz="1200" spc="-5" dirty="0">
                          <a:latin typeface="Calibri"/>
                          <a:cs typeface="Calibri"/>
                        </a:rPr>
                        <a:t>countries,</a:t>
                      </a:r>
                      <a:r>
                        <a:rPr sz="1200" spc="-35" dirty="0">
                          <a:latin typeface="Calibri"/>
                          <a:cs typeface="Calibri"/>
                        </a:rPr>
                        <a:t> </a:t>
                      </a:r>
                      <a:r>
                        <a:rPr sz="1200" spc="-5" dirty="0">
                          <a:latin typeface="Calibri"/>
                          <a:cs typeface="Calibri"/>
                        </a:rPr>
                        <a:t>Iceland </a:t>
                      </a:r>
                      <a:r>
                        <a:rPr sz="1200" spc="-254" dirty="0">
                          <a:latin typeface="Calibri"/>
                          <a:cs typeface="Calibri"/>
                        </a:rPr>
                        <a:t> </a:t>
                      </a:r>
                      <a:r>
                        <a:rPr sz="1200" spc="-5" dirty="0">
                          <a:latin typeface="Calibri"/>
                          <a:cs typeface="Calibri"/>
                        </a:rPr>
                        <a:t>and</a:t>
                      </a:r>
                      <a:r>
                        <a:rPr sz="1200" spc="-15" dirty="0">
                          <a:latin typeface="Calibri"/>
                          <a:cs typeface="Calibri"/>
                        </a:rPr>
                        <a:t> </a:t>
                      </a:r>
                      <a:r>
                        <a:rPr sz="1200" spc="-5" dirty="0">
                          <a:latin typeface="Calibri"/>
                          <a:cs typeface="Calibri"/>
                        </a:rPr>
                        <a:t>Norway</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03530" marR="192405" indent="-103505">
                        <a:lnSpc>
                          <a:spcPts val="1390"/>
                        </a:lnSpc>
                        <a:spcBef>
                          <a:spcPts val="70"/>
                        </a:spcBef>
                      </a:pPr>
                      <a:r>
                        <a:rPr sz="1200" dirty="0">
                          <a:latin typeface="Calibri"/>
                          <a:cs typeface="Calibri"/>
                        </a:rPr>
                        <a:t>29</a:t>
                      </a:r>
                      <a:r>
                        <a:rPr sz="1200" spc="-55" dirty="0">
                          <a:latin typeface="Calibri"/>
                          <a:cs typeface="Calibri"/>
                        </a:rPr>
                        <a:t> </a:t>
                      </a:r>
                      <a:r>
                        <a:rPr sz="1200" spc="-10" dirty="0">
                          <a:latin typeface="Calibri"/>
                          <a:cs typeface="Calibri"/>
                        </a:rPr>
                        <a:t>European </a:t>
                      </a:r>
                      <a:r>
                        <a:rPr sz="1200" spc="-260" dirty="0">
                          <a:latin typeface="Calibri"/>
                          <a:cs typeface="Calibri"/>
                        </a:rPr>
                        <a:t> </a:t>
                      </a:r>
                      <a:r>
                        <a:rPr sz="1200" spc="-5" dirty="0">
                          <a:latin typeface="Calibri"/>
                          <a:cs typeface="Calibri"/>
                        </a:rPr>
                        <a:t>countries</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00990">
                        <a:lnSpc>
                          <a:spcPct val="100000"/>
                        </a:lnSpc>
                        <a:spcBef>
                          <a:spcPts val="700"/>
                        </a:spcBef>
                      </a:pPr>
                      <a:r>
                        <a:rPr sz="1200" spc="-10" dirty="0">
                          <a:latin typeface="Calibri"/>
                          <a:cs typeface="Calibri"/>
                        </a:rPr>
                        <a:t>character</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2"/>
                  </a:ext>
                </a:extLst>
              </a:tr>
              <a:tr h="375285">
                <a:tc>
                  <a:txBody>
                    <a:bodyPr/>
                    <a:lstStyle/>
                    <a:p>
                      <a:pPr marL="450215" marR="200660" indent="-241300">
                        <a:lnSpc>
                          <a:spcPts val="1390"/>
                        </a:lnSpc>
                        <a:spcBef>
                          <a:spcPts val="65"/>
                        </a:spcBef>
                      </a:pPr>
                      <a:r>
                        <a:rPr sz="1200" spc="-5" dirty="0">
                          <a:latin typeface="Calibri"/>
                          <a:cs typeface="Calibri"/>
                        </a:rPr>
                        <a:t>M</a:t>
                      </a:r>
                      <a:r>
                        <a:rPr sz="1200" dirty="0">
                          <a:latin typeface="Calibri"/>
                          <a:cs typeface="Calibri"/>
                        </a:rPr>
                        <a:t>a</a:t>
                      </a:r>
                      <a:r>
                        <a:rPr sz="1200" spc="-5" dirty="0">
                          <a:latin typeface="Calibri"/>
                          <a:cs typeface="Calibri"/>
                        </a:rPr>
                        <a:t>nu</a:t>
                      </a:r>
                      <a:r>
                        <a:rPr sz="1200" spc="-30" dirty="0">
                          <a:latin typeface="Calibri"/>
                          <a:cs typeface="Calibri"/>
                        </a:rPr>
                        <a:t>f</a:t>
                      </a:r>
                      <a:r>
                        <a:rPr sz="1200" dirty="0">
                          <a:latin typeface="Calibri"/>
                          <a:cs typeface="Calibri"/>
                        </a:rPr>
                        <a:t>a</a:t>
                      </a:r>
                      <a:r>
                        <a:rPr sz="1200" spc="5" dirty="0">
                          <a:latin typeface="Calibri"/>
                          <a:cs typeface="Calibri"/>
                        </a:rPr>
                        <a:t>c</a:t>
                      </a:r>
                      <a:r>
                        <a:rPr sz="1200" spc="-5" dirty="0">
                          <a:latin typeface="Calibri"/>
                          <a:cs typeface="Calibri"/>
                        </a:rPr>
                        <a:t>tu</a:t>
                      </a:r>
                      <a:r>
                        <a:rPr sz="1200" spc="-25" dirty="0">
                          <a:latin typeface="Calibri"/>
                          <a:cs typeface="Calibri"/>
                        </a:rPr>
                        <a:t>r</a:t>
                      </a:r>
                      <a:r>
                        <a:rPr sz="1200" dirty="0">
                          <a:latin typeface="Calibri"/>
                          <a:cs typeface="Calibri"/>
                        </a:rPr>
                        <a:t>er  Name</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635" algn="ctr">
                        <a:lnSpc>
                          <a:spcPct val="100000"/>
                        </a:lnSpc>
                        <a:spcBef>
                          <a:spcPts val="700"/>
                        </a:spcBef>
                      </a:pPr>
                      <a:r>
                        <a:rPr sz="1200" spc="-5" dirty="0">
                          <a:latin typeface="Calibri"/>
                          <a:cs typeface="Calibri"/>
                        </a:rPr>
                        <a:t>Car</a:t>
                      </a:r>
                      <a:r>
                        <a:rPr sz="1200" spc="-25" dirty="0">
                          <a:latin typeface="Calibri"/>
                          <a:cs typeface="Calibri"/>
                        </a:rPr>
                        <a:t> </a:t>
                      </a:r>
                      <a:r>
                        <a:rPr sz="1200" spc="-10" dirty="0">
                          <a:latin typeface="Calibri"/>
                          <a:cs typeface="Calibri"/>
                        </a:rPr>
                        <a:t>manufacturer</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700"/>
                        </a:spcBef>
                      </a:pPr>
                      <a:r>
                        <a:rPr sz="1200" dirty="0">
                          <a:latin typeface="Calibri"/>
                          <a:cs typeface="Calibri"/>
                        </a:rPr>
                        <a:t>97</a:t>
                      </a:r>
                      <a:r>
                        <a:rPr sz="1200" spc="-30" dirty="0">
                          <a:latin typeface="Calibri"/>
                          <a:cs typeface="Calibri"/>
                        </a:rPr>
                        <a:t> </a:t>
                      </a:r>
                      <a:r>
                        <a:rPr sz="1200" spc="-10" dirty="0">
                          <a:latin typeface="Calibri"/>
                          <a:cs typeface="Calibri"/>
                        </a:rPr>
                        <a:t>manufacturers</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00990">
                        <a:lnSpc>
                          <a:spcPct val="100000"/>
                        </a:lnSpc>
                        <a:spcBef>
                          <a:spcPts val="700"/>
                        </a:spcBef>
                      </a:pPr>
                      <a:r>
                        <a:rPr sz="1200" spc="-10" dirty="0">
                          <a:latin typeface="Calibri"/>
                          <a:cs typeface="Calibri"/>
                        </a:rPr>
                        <a:t>character</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3"/>
                  </a:ext>
                </a:extLst>
              </a:tr>
              <a:tr h="375285">
                <a:tc>
                  <a:txBody>
                    <a:bodyPr/>
                    <a:lstStyle/>
                    <a:p>
                      <a:pPr marL="466090" marR="135255" indent="-322580">
                        <a:lnSpc>
                          <a:spcPts val="1390"/>
                        </a:lnSpc>
                        <a:spcBef>
                          <a:spcPts val="65"/>
                        </a:spcBef>
                      </a:pPr>
                      <a:r>
                        <a:rPr sz="1200" dirty="0">
                          <a:latin typeface="Calibri"/>
                          <a:cs typeface="Calibri"/>
                        </a:rPr>
                        <a:t>Mass</a:t>
                      </a:r>
                      <a:r>
                        <a:rPr sz="1200" spc="-45" dirty="0">
                          <a:latin typeface="Calibri"/>
                          <a:cs typeface="Calibri"/>
                        </a:rPr>
                        <a:t> </a:t>
                      </a:r>
                      <a:r>
                        <a:rPr sz="1200" spc="-5" dirty="0">
                          <a:latin typeface="Calibri"/>
                          <a:cs typeface="Calibri"/>
                        </a:rPr>
                        <a:t>in</a:t>
                      </a:r>
                      <a:r>
                        <a:rPr sz="1200" spc="-45" dirty="0">
                          <a:latin typeface="Calibri"/>
                          <a:cs typeface="Calibri"/>
                        </a:rPr>
                        <a:t> </a:t>
                      </a:r>
                      <a:r>
                        <a:rPr sz="1200" spc="-5" dirty="0">
                          <a:latin typeface="Calibri"/>
                          <a:cs typeface="Calibri"/>
                        </a:rPr>
                        <a:t>running </a:t>
                      </a:r>
                      <a:r>
                        <a:rPr sz="1200" spc="-260" dirty="0">
                          <a:latin typeface="Calibri"/>
                          <a:cs typeface="Calibri"/>
                        </a:rPr>
                        <a:t> </a:t>
                      </a:r>
                      <a:r>
                        <a:rPr sz="1200" spc="-10" dirty="0">
                          <a:latin typeface="Calibri"/>
                          <a:cs typeface="Calibri"/>
                        </a:rPr>
                        <a:t>order</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635" algn="ctr">
                        <a:lnSpc>
                          <a:spcPct val="100000"/>
                        </a:lnSpc>
                        <a:spcBef>
                          <a:spcPts val="695"/>
                        </a:spcBef>
                      </a:pPr>
                      <a:r>
                        <a:rPr sz="1200" dirty="0">
                          <a:latin typeface="Calibri"/>
                          <a:cs typeface="Calibri"/>
                        </a:rPr>
                        <a:t>Mass</a:t>
                      </a:r>
                      <a:r>
                        <a:rPr sz="1200" spc="-20" dirty="0">
                          <a:latin typeface="Calibri"/>
                          <a:cs typeface="Calibri"/>
                        </a:rPr>
                        <a:t> </a:t>
                      </a:r>
                      <a:r>
                        <a:rPr sz="1200" dirty="0">
                          <a:latin typeface="Calibri"/>
                          <a:cs typeface="Calibri"/>
                        </a:rPr>
                        <a:t>of</a:t>
                      </a:r>
                      <a:r>
                        <a:rPr sz="1200" spc="-20" dirty="0">
                          <a:latin typeface="Calibri"/>
                          <a:cs typeface="Calibri"/>
                        </a:rPr>
                        <a:t> </a:t>
                      </a:r>
                      <a:r>
                        <a:rPr sz="1200" spc="-5" dirty="0">
                          <a:latin typeface="Calibri"/>
                          <a:cs typeface="Calibri"/>
                        </a:rPr>
                        <a:t>the</a:t>
                      </a:r>
                      <a:r>
                        <a:rPr sz="1200" spc="-15" dirty="0">
                          <a:latin typeface="Calibri"/>
                          <a:cs typeface="Calibri"/>
                        </a:rPr>
                        <a:t> </a:t>
                      </a:r>
                      <a:r>
                        <a:rPr sz="1200" spc="-5" dirty="0">
                          <a:latin typeface="Calibri"/>
                          <a:cs typeface="Calibri"/>
                        </a:rPr>
                        <a:t>car</a:t>
                      </a:r>
                      <a:endParaRPr sz="1200">
                        <a:latin typeface="Calibri"/>
                        <a:cs typeface="Calibri"/>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635" algn="ctr">
                        <a:lnSpc>
                          <a:spcPct val="100000"/>
                        </a:lnSpc>
                        <a:spcBef>
                          <a:spcPts val="695"/>
                        </a:spcBef>
                      </a:pPr>
                      <a:r>
                        <a:rPr sz="1200" dirty="0">
                          <a:latin typeface="Calibri"/>
                          <a:cs typeface="Calibri"/>
                        </a:rPr>
                        <a:t>kg</a:t>
                      </a:r>
                      <a:endParaRPr sz="1200">
                        <a:latin typeface="Calibri"/>
                        <a:cs typeface="Calibri"/>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37185">
                        <a:lnSpc>
                          <a:spcPct val="100000"/>
                        </a:lnSpc>
                        <a:spcBef>
                          <a:spcPts val="695"/>
                        </a:spcBef>
                      </a:pPr>
                      <a:r>
                        <a:rPr sz="1200" spc="-5" dirty="0">
                          <a:latin typeface="Calibri"/>
                          <a:cs typeface="Calibri"/>
                        </a:rPr>
                        <a:t>numeric</a:t>
                      </a:r>
                      <a:endParaRPr sz="1200">
                        <a:latin typeface="Calibri"/>
                        <a:cs typeface="Calibri"/>
                      </a:endParaRPr>
                    </a:p>
                  </a:txBody>
                  <a:tcPr marL="0" marR="0" marT="882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4"/>
                  </a:ext>
                </a:extLst>
              </a:tr>
              <a:tr h="375285">
                <a:tc>
                  <a:txBody>
                    <a:bodyPr/>
                    <a:lstStyle/>
                    <a:p>
                      <a:pPr marL="330835" marR="245745" indent="-78105">
                        <a:lnSpc>
                          <a:spcPts val="1390"/>
                        </a:lnSpc>
                        <a:spcBef>
                          <a:spcPts val="60"/>
                        </a:spcBef>
                      </a:pPr>
                      <a:r>
                        <a:rPr sz="1200" spc="-5" dirty="0">
                          <a:latin typeface="Calibri"/>
                          <a:cs typeface="Calibri"/>
                        </a:rPr>
                        <a:t>S</a:t>
                      </a:r>
                      <a:r>
                        <a:rPr sz="1200" spc="-10" dirty="0">
                          <a:latin typeface="Calibri"/>
                          <a:cs typeface="Calibri"/>
                        </a:rPr>
                        <a:t>p</a:t>
                      </a:r>
                      <a:r>
                        <a:rPr sz="1200" dirty="0">
                          <a:latin typeface="Calibri"/>
                          <a:cs typeface="Calibri"/>
                        </a:rPr>
                        <a:t>e</a:t>
                      </a:r>
                      <a:r>
                        <a:rPr sz="1200" spc="5" dirty="0">
                          <a:latin typeface="Calibri"/>
                          <a:cs typeface="Calibri"/>
                        </a:rPr>
                        <a:t>c</a:t>
                      </a:r>
                      <a:r>
                        <a:rPr sz="1200" spc="-5" dirty="0">
                          <a:latin typeface="Calibri"/>
                          <a:cs typeface="Calibri"/>
                        </a:rPr>
                        <a:t>ifi</a:t>
                      </a:r>
                      <a:r>
                        <a:rPr sz="1200" dirty="0">
                          <a:latin typeface="Calibri"/>
                          <a:cs typeface="Calibri"/>
                        </a:rPr>
                        <a:t>c</a:t>
                      </a:r>
                      <a:r>
                        <a:rPr sz="1200" spc="5" dirty="0">
                          <a:latin typeface="Calibri"/>
                          <a:cs typeface="Calibri"/>
                        </a:rPr>
                        <a:t> </a:t>
                      </a:r>
                      <a:r>
                        <a:rPr sz="1200" spc="-15" dirty="0">
                          <a:latin typeface="Calibri"/>
                          <a:cs typeface="Calibri"/>
                        </a:rPr>
                        <a:t>C</a:t>
                      </a:r>
                      <a:r>
                        <a:rPr sz="1200" spc="5" dirty="0">
                          <a:latin typeface="Calibri"/>
                          <a:cs typeface="Calibri"/>
                        </a:rPr>
                        <a:t>O</a:t>
                      </a:r>
                      <a:r>
                        <a:rPr sz="1200" dirty="0">
                          <a:latin typeface="Calibri"/>
                          <a:cs typeface="Calibri"/>
                        </a:rPr>
                        <a:t>2  </a:t>
                      </a:r>
                      <a:r>
                        <a:rPr sz="1200" spc="-5" dirty="0">
                          <a:latin typeface="Calibri"/>
                          <a:cs typeface="Calibri"/>
                        </a:rPr>
                        <a:t>emissions</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09880" marR="62865" indent="-238760">
                        <a:lnSpc>
                          <a:spcPts val="1390"/>
                        </a:lnSpc>
                        <a:spcBef>
                          <a:spcPts val="60"/>
                        </a:spcBef>
                      </a:pPr>
                      <a:r>
                        <a:rPr sz="1200" spc="-10" dirty="0">
                          <a:latin typeface="Calibri"/>
                          <a:cs typeface="Calibri"/>
                        </a:rPr>
                        <a:t>Grams </a:t>
                      </a:r>
                      <a:r>
                        <a:rPr sz="1200" dirty="0">
                          <a:latin typeface="Calibri"/>
                          <a:cs typeface="Calibri"/>
                        </a:rPr>
                        <a:t>of </a:t>
                      </a:r>
                      <a:r>
                        <a:rPr sz="1200" spc="-5" dirty="0">
                          <a:latin typeface="Calibri"/>
                          <a:cs typeface="Calibri"/>
                        </a:rPr>
                        <a:t>CO2 </a:t>
                      </a:r>
                      <a:r>
                        <a:rPr sz="1200" spc="-10" dirty="0">
                          <a:latin typeface="Calibri"/>
                          <a:cs typeface="Calibri"/>
                        </a:rPr>
                        <a:t>emitted </a:t>
                      </a:r>
                      <a:r>
                        <a:rPr sz="1200" spc="-260" dirty="0">
                          <a:latin typeface="Calibri"/>
                          <a:cs typeface="Calibri"/>
                        </a:rPr>
                        <a:t> </a:t>
                      </a:r>
                      <a:r>
                        <a:rPr sz="1200" spc="-10" dirty="0">
                          <a:latin typeface="Calibri"/>
                          <a:cs typeface="Calibri"/>
                        </a:rPr>
                        <a:t>by</a:t>
                      </a:r>
                      <a:r>
                        <a:rPr sz="1200" spc="-15" dirty="0">
                          <a:latin typeface="Calibri"/>
                          <a:cs typeface="Calibri"/>
                        </a:rPr>
                        <a:t> </a:t>
                      </a:r>
                      <a:r>
                        <a:rPr sz="1200" dirty="0">
                          <a:latin typeface="Calibri"/>
                          <a:cs typeface="Calibri"/>
                        </a:rPr>
                        <a:t>km</a:t>
                      </a:r>
                      <a:r>
                        <a:rPr sz="1200" spc="-5" dirty="0">
                          <a:latin typeface="Calibri"/>
                          <a:cs typeface="Calibri"/>
                        </a:rPr>
                        <a:t> </a:t>
                      </a:r>
                      <a:r>
                        <a:rPr sz="1200" spc="-10" dirty="0">
                          <a:latin typeface="Calibri"/>
                          <a:cs typeface="Calibri"/>
                        </a:rPr>
                        <a:t>covered</a:t>
                      </a:r>
                      <a:endParaRPr sz="1200">
                        <a:latin typeface="Calibri"/>
                        <a:cs typeface="Calibri"/>
                      </a:endParaRPr>
                    </a:p>
                  </a:txBody>
                  <a:tcPr marL="0" marR="0" marT="76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690"/>
                        </a:spcBef>
                      </a:pPr>
                      <a:r>
                        <a:rPr sz="1200" spc="5" dirty="0">
                          <a:latin typeface="Calibri"/>
                          <a:cs typeface="Calibri"/>
                        </a:rPr>
                        <a:t>g/km</a:t>
                      </a:r>
                      <a:endParaRPr sz="1200">
                        <a:latin typeface="Calibri"/>
                        <a:cs typeface="Calibri"/>
                      </a:endParaRPr>
                    </a:p>
                  </a:txBody>
                  <a:tcPr marL="0" marR="0" marT="876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37185">
                        <a:lnSpc>
                          <a:spcPct val="100000"/>
                        </a:lnSpc>
                        <a:spcBef>
                          <a:spcPts val="690"/>
                        </a:spcBef>
                      </a:pPr>
                      <a:r>
                        <a:rPr sz="1200" spc="-5" dirty="0">
                          <a:latin typeface="Calibri"/>
                          <a:cs typeface="Calibri"/>
                        </a:rPr>
                        <a:t>numeric</a:t>
                      </a:r>
                      <a:endParaRPr sz="1200">
                        <a:latin typeface="Calibri"/>
                        <a:cs typeface="Calibri"/>
                      </a:endParaRPr>
                    </a:p>
                  </a:txBody>
                  <a:tcPr marL="0" marR="0" marT="876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5"/>
                  </a:ext>
                </a:extLst>
              </a:tr>
              <a:tr h="203200">
                <a:tc>
                  <a:txBody>
                    <a:bodyPr/>
                    <a:lstStyle/>
                    <a:p>
                      <a:pPr algn="ctr">
                        <a:lnSpc>
                          <a:spcPct val="100000"/>
                        </a:lnSpc>
                        <a:spcBef>
                          <a:spcPts val="15"/>
                        </a:spcBef>
                      </a:pPr>
                      <a:r>
                        <a:rPr sz="1200" spc="-5" dirty="0">
                          <a:latin typeface="Calibri"/>
                          <a:cs typeface="Calibri"/>
                        </a:rPr>
                        <a:t>Fuel</a:t>
                      </a:r>
                      <a:r>
                        <a:rPr sz="1200" spc="-35" dirty="0">
                          <a:latin typeface="Calibri"/>
                          <a:cs typeface="Calibri"/>
                        </a:rPr>
                        <a:t> </a:t>
                      </a:r>
                      <a:r>
                        <a:rPr sz="1200" spc="-10" dirty="0">
                          <a:latin typeface="Calibri"/>
                          <a:cs typeface="Calibri"/>
                        </a:rPr>
                        <a:t>type</a:t>
                      </a:r>
                      <a:endParaRPr sz="1200">
                        <a:latin typeface="Calibri"/>
                        <a:cs typeface="Calibri"/>
                      </a:endParaRPr>
                    </a:p>
                  </a:txBody>
                  <a:tcPr marL="0" marR="0" marT="19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15"/>
                        </a:spcBef>
                      </a:pPr>
                      <a:r>
                        <a:rPr sz="1200" spc="-5" dirty="0">
                          <a:latin typeface="Calibri"/>
                          <a:cs typeface="Calibri"/>
                        </a:rPr>
                        <a:t>Combustible</a:t>
                      </a:r>
                      <a:endParaRPr sz="1200" dirty="0">
                        <a:latin typeface="Calibri"/>
                        <a:cs typeface="Calibri"/>
                      </a:endParaRPr>
                    </a:p>
                  </a:txBody>
                  <a:tcPr marL="0" marR="0" marT="19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15"/>
                        </a:spcBef>
                      </a:pPr>
                      <a:r>
                        <a:rPr sz="1200" dirty="0">
                          <a:latin typeface="Calibri"/>
                          <a:cs typeface="Calibri"/>
                        </a:rPr>
                        <a:t>10</a:t>
                      </a:r>
                      <a:r>
                        <a:rPr sz="1200" spc="-25" dirty="0">
                          <a:latin typeface="Calibri"/>
                          <a:cs typeface="Calibri"/>
                        </a:rPr>
                        <a:t> </a:t>
                      </a:r>
                      <a:r>
                        <a:rPr sz="1200" spc="-5" dirty="0">
                          <a:latin typeface="Calibri"/>
                          <a:cs typeface="Calibri"/>
                        </a:rPr>
                        <a:t>fuel</a:t>
                      </a:r>
                      <a:r>
                        <a:rPr sz="1200" spc="-25" dirty="0">
                          <a:latin typeface="Calibri"/>
                          <a:cs typeface="Calibri"/>
                        </a:rPr>
                        <a:t> </a:t>
                      </a:r>
                      <a:r>
                        <a:rPr sz="1200" spc="-5" dirty="0">
                          <a:latin typeface="Calibri"/>
                          <a:cs typeface="Calibri"/>
                        </a:rPr>
                        <a:t>types</a:t>
                      </a:r>
                      <a:endParaRPr sz="1200">
                        <a:latin typeface="Calibri"/>
                        <a:cs typeface="Calibri"/>
                      </a:endParaRPr>
                    </a:p>
                  </a:txBody>
                  <a:tcPr marL="0" marR="0" marT="19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00990">
                        <a:lnSpc>
                          <a:spcPct val="100000"/>
                        </a:lnSpc>
                        <a:spcBef>
                          <a:spcPts val="15"/>
                        </a:spcBef>
                      </a:pPr>
                      <a:r>
                        <a:rPr sz="1200" spc="-10" dirty="0">
                          <a:latin typeface="Calibri"/>
                          <a:cs typeface="Calibri"/>
                        </a:rPr>
                        <a:t>character</a:t>
                      </a:r>
                      <a:endParaRPr sz="1200">
                        <a:latin typeface="Calibri"/>
                        <a:cs typeface="Calibri"/>
                      </a:endParaRPr>
                    </a:p>
                  </a:txBody>
                  <a:tcPr marL="0" marR="0" marT="19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6"/>
                  </a:ext>
                </a:extLst>
              </a:tr>
              <a:tr h="203200">
                <a:tc>
                  <a:txBody>
                    <a:bodyPr/>
                    <a:lstStyle/>
                    <a:p>
                      <a:pPr marL="635" algn="ctr">
                        <a:lnSpc>
                          <a:spcPct val="100000"/>
                        </a:lnSpc>
                        <a:spcBef>
                          <a:spcPts val="25"/>
                        </a:spcBef>
                      </a:pPr>
                      <a:r>
                        <a:rPr sz="1200" spc="-5" dirty="0">
                          <a:latin typeface="Calibri"/>
                          <a:cs typeface="Calibri"/>
                        </a:rPr>
                        <a:t>Engine</a:t>
                      </a:r>
                      <a:r>
                        <a:rPr sz="1200" spc="-30" dirty="0">
                          <a:latin typeface="Calibri"/>
                          <a:cs typeface="Calibri"/>
                        </a:rPr>
                        <a:t> </a:t>
                      </a:r>
                      <a:r>
                        <a:rPr sz="1200" spc="-5" dirty="0">
                          <a:latin typeface="Calibri"/>
                          <a:cs typeface="Calibri"/>
                        </a:rPr>
                        <a:t>Capacity</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25"/>
                        </a:spcBef>
                      </a:pPr>
                      <a:r>
                        <a:rPr sz="1200" spc="-10" dirty="0">
                          <a:latin typeface="Calibri"/>
                          <a:cs typeface="Calibri"/>
                        </a:rPr>
                        <a:t>Size</a:t>
                      </a:r>
                      <a:r>
                        <a:rPr sz="1200" spc="-20" dirty="0">
                          <a:latin typeface="Calibri"/>
                          <a:cs typeface="Calibri"/>
                        </a:rPr>
                        <a:t> </a:t>
                      </a:r>
                      <a:r>
                        <a:rPr sz="1200" dirty="0">
                          <a:latin typeface="Calibri"/>
                          <a:cs typeface="Calibri"/>
                        </a:rPr>
                        <a:t>of</a:t>
                      </a:r>
                      <a:r>
                        <a:rPr sz="1200" spc="-20" dirty="0">
                          <a:latin typeface="Calibri"/>
                          <a:cs typeface="Calibri"/>
                        </a:rPr>
                        <a:t> </a:t>
                      </a:r>
                      <a:r>
                        <a:rPr sz="1200" spc="-5" dirty="0">
                          <a:latin typeface="Calibri"/>
                          <a:cs typeface="Calibri"/>
                        </a:rPr>
                        <a:t>the</a:t>
                      </a:r>
                      <a:r>
                        <a:rPr sz="1200" spc="-20" dirty="0">
                          <a:latin typeface="Calibri"/>
                          <a:cs typeface="Calibri"/>
                        </a:rPr>
                        <a:t> </a:t>
                      </a:r>
                      <a:r>
                        <a:rPr sz="1200" spc="-5" dirty="0">
                          <a:latin typeface="Calibri"/>
                          <a:cs typeface="Calibri"/>
                        </a:rPr>
                        <a:t>engine</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25"/>
                        </a:spcBef>
                      </a:pPr>
                      <a:r>
                        <a:rPr sz="1200" dirty="0">
                          <a:latin typeface="Calibri"/>
                          <a:cs typeface="Calibri"/>
                        </a:rPr>
                        <a:t>cm3</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37185">
                        <a:lnSpc>
                          <a:spcPct val="100000"/>
                        </a:lnSpc>
                        <a:spcBef>
                          <a:spcPts val="25"/>
                        </a:spcBef>
                      </a:pPr>
                      <a:r>
                        <a:rPr sz="1200" spc="-5" dirty="0">
                          <a:latin typeface="Calibri"/>
                          <a:cs typeface="Calibri"/>
                        </a:rPr>
                        <a:t>numeric</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7"/>
                  </a:ext>
                </a:extLst>
              </a:tr>
              <a:tr h="203200">
                <a:tc>
                  <a:txBody>
                    <a:bodyPr/>
                    <a:lstStyle/>
                    <a:p>
                      <a:pPr marL="635" algn="ctr">
                        <a:lnSpc>
                          <a:spcPct val="100000"/>
                        </a:lnSpc>
                        <a:spcBef>
                          <a:spcPts val="10"/>
                        </a:spcBef>
                      </a:pPr>
                      <a:r>
                        <a:rPr sz="1200" spc="-5" dirty="0">
                          <a:latin typeface="Calibri"/>
                          <a:cs typeface="Calibri"/>
                        </a:rPr>
                        <a:t>Engine</a:t>
                      </a:r>
                      <a:r>
                        <a:rPr sz="1200" spc="-30" dirty="0">
                          <a:latin typeface="Calibri"/>
                          <a:cs typeface="Calibri"/>
                        </a:rPr>
                        <a:t> </a:t>
                      </a:r>
                      <a:r>
                        <a:rPr sz="1200" spc="-10" dirty="0">
                          <a:latin typeface="Calibri"/>
                          <a:cs typeface="Calibri"/>
                        </a:rPr>
                        <a:t>Power</a:t>
                      </a:r>
                      <a:endParaRPr sz="1200">
                        <a:latin typeface="Calibri"/>
                        <a:cs typeface="Calibri"/>
                      </a:endParaRPr>
                    </a:p>
                  </a:txBody>
                  <a:tcPr marL="0" marR="0" marT="127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635" algn="ctr">
                        <a:lnSpc>
                          <a:spcPct val="100000"/>
                        </a:lnSpc>
                        <a:spcBef>
                          <a:spcPts val="10"/>
                        </a:spcBef>
                      </a:pPr>
                      <a:r>
                        <a:rPr sz="1200" spc="-5" dirty="0">
                          <a:latin typeface="Calibri"/>
                          <a:cs typeface="Calibri"/>
                        </a:rPr>
                        <a:t>Capacity</a:t>
                      </a:r>
                      <a:r>
                        <a:rPr sz="1200" spc="-20" dirty="0">
                          <a:latin typeface="Calibri"/>
                          <a:cs typeface="Calibri"/>
                        </a:rPr>
                        <a:t> </a:t>
                      </a:r>
                      <a:r>
                        <a:rPr sz="1200" dirty="0">
                          <a:latin typeface="Calibri"/>
                          <a:cs typeface="Calibri"/>
                        </a:rPr>
                        <a:t>of</a:t>
                      </a:r>
                      <a:r>
                        <a:rPr sz="1200" spc="-10" dirty="0">
                          <a:latin typeface="Calibri"/>
                          <a:cs typeface="Calibri"/>
                        </a:rPr>
                        <a:t> </a:t>
                      </a:r>
                      <a:r>
                        <a:rPr sz="1200" spc="-5" dirty="0">
                          <a:latin typeface="Calibri"/>
                          <a:cs typeface="Calibri"/>
                        </a:rPr>
                        <a:t>electric car</a:t>
                      </a:r>
                      <a:endParaRPr sz="1200">
                        <a:latin typeface="Calibri"/>
                        <a:cs typeface="Calibri"/>
                      </a:endParaRPr>
                    </a:p>
                  </a:txBody>
                  <a:tcPr marL="0" marR="0" marT="127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635" algn="ctr">
                        <a:lnSpc>
                          <a:spcPct val="100000"/>
                        </a:lnSpc>
                        <a:spcBef>
                          <a:spcPts val="10"/>
                        </a:spcBef>
                      </a:pPr>
                      <a:r>
                        <a:rPr sz="1200" dirty="0">
                          <a:latin typeface="Calibri"/>
                          <a:cs typeface="Calibri"/>
                        </a:rPr>
                        <a:t>kW</a:t>
                      </a:r>
                      <a:endParaRPr sz="1200">
                        <a:latin typeface="Calibri"/>
                        <a:cs typeface="Calibri"/>
                      </a:endParaRPr>
                    </a:p>
                  </a:txBody>
                  <a:tcPr marL="0" marR="0" marT="127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37185">
                        <a:lnSpc>
                          <a:spcPct val="100000"/>
                        </a:lnSpc>
                        <a:spcBef>
                          <a:spcPts val="10"/>
                        </a:spcBef>
                      </a:pPr>
                      <a:r>
                        <a:rPr sz="1200" spc="-5" dirty="0">
                          <a:latin typeface="Calibri"/>
                          <a:cs typeface="Calibri"/>
                        </a:rPr>
                        <a:t>numeric</a:t>
                      </a:r>
                      <a:endParaRPr sz="1200">
                        <a:latin typeface="Calibri"/>
                        <a:cs typeface="Calibri"/>
                      </a:endParaRPr>
                    </a:p>
                  </a:txBody>
                  <a:tcPr marL="0" marR="0" marT="127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8"/>
                  </a:ext>
                </a:extLst>
              </a:tr>
              <a:tr h="375285">
                <a:tc>
                  <a:txBody>
                    <a:bodyPr/>
                    <a:lstStyle/>
                    <a:p>
                      <a:pPr algn="ctr">
                        <a:lnSpc>
                          <a:spcPct val="100000"/>
                        </a:lnSpc>
                        <a:spcBef>
                          <a:spcPts val="690"/>
                        </a:spcBef>
                      </a:pPr>
                      <a:r>
                        <a:rPr sz="1200" spc="-5" dirty="0">
                          <a:latin typeface="Calibri"/>
                          <a:cs typeface="Calibri"/>
                        </a:rPr>
                        <a:t>Fuel</a:t>
                      </a:r>
                      <a:r>
                        <a:rPr sz="1200" spc="-40" dirty="0">
                          <a:latin typeface="Calibri"/>
                          <a:cs typeface="Calibri"/>
                        </a:rPr>
                        <a:t> </a:t>
                      </a:r>
                      <a:r>
                        <a:rPr sz="1200" spc="-5" dirty="0">
                          <a:latin typeface="Calibri"/>
                          <a:cs typeface="Calibri"/>
                        </a:rPr>
                        <a:t>consumption</a:t>
                      </a:r>
                      <a:endParaRPr sz="1200">
                        <a:latin typeface="Calibri"/>
                        <a:cs typeface="Calibri"/>
                      </a:endParaRPr>
                    </a:p>
                  </a:txBody>
                  <a:tcPr marL="0" marR="0" marT="876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574040" marR="30480" indent="-535305">
                        <a:lnSpc>
                          <a:spcPts val="1420"/>
                        </a:lnSpc>
                        <a:spcBef>
                          <a:spcPts val="15"/>
                        </a:spcBef>
                      </a:pPr>
                      <a:r>
                        <a:rPr sz="1200" spc="-10" dirty="0">
                          <a:latin typeface="Calibri"/>
                          <a:cs typeface="Calibri"/>
                        </a:rPr>
                        <a:t>Liters </a:t>
                      </a:r>
                      <a:r>
                        <a:rPr sz="1200" dirty="0">
                          <a:latin typeface="Calibri"/>
                          <a:cs typeface="Calibri"/>
                        </a:rPr>
                        <a:t>of </a:t>
                      </a:r>
                      <a:r>
                        <a:rPr sz="1200" spc="-5" dirty="0">
                          <a:latin typeface="Calibri"/>
                          <a:cs typeface="Calibri"/>
                        </a:rPr>
                        <a:t>fuel consumed </a:t>
                      </a:r>
                      <a:r>
                        <a:rPr sz="1200" spc="-260" dirty="0">
                          <a:latin typeface="Calibri"/>
                          <a:cs typeface="Calibri"/>
                        </a:rPr>
                        <a:t> </a:t>
                      </a:r>
                      <a:r>
                        <a:rPr sz="1200" spc="-10" dirty="0">
                          <a:latin typeface="Calibri"/>
                          <a:cs typeface="Calibri"/>
                        </a:rPr>
                        <a:t>by</a:t>
                      </a:r>
                      <a:r>
                        <a:rPr sz="1200" spc="-15" dirty="0">
                          <a:latin typeface="Calibri"/>
                          <a:cs typeface="Calibri"/>
                        </a:rPr>
                        <a:t> </a:t>
                      </a:r>
                      <a:r>
                        <a:rPr sz="1200" dirty="0">
                          <a:latin typeface="Calibri"/>
                          <a:cs typeface="Calibri"/>
                        </a:rPr>
                        <a:t>km</a:t>
                      </a:r>
                      <a:endParaRPr sz="1200">
                        <a:latin typeface="Calibri"/>
                        <a:cs typeface="Calibri"/>
                      </a:endParaRPr>
                    </a:p>
                  </a:txBody>
                  <a:tcPr marL="0" marR="0" marT="19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690"/>
                        </a:spcBef>
                      </a:pPr>
                      <a:r>
                        <a:rPr sz="1200" spc="-5" dirty="0">
                          <a:latin typeface="Calibri"/>
                          <a:cs typeface="Calibri"/>
                        </a:rPr>
                        <a:t>L/100</a:t>
                      </a:r>
                      <a:r>
                        <a:rPr sz="1200" spc="-30" dirty="0">
                          <a:latin typeface="Calibri"/>
                          <a:cs typeface="Calibri"/>
                        </a:rPr>
                        <a:t> </a:t>
                      </a:r>
                      <a:r>
                        <a:rPr sz="1200" dirty="0">
                          <a:latin typeface="Calibri"/>
                          <a:cs typeface="Calibri"/>
                        </a:rPr>
                        <a:t>km</a:t>
                      </a:r>
                      <a:endParaRPr sz="1200">
                        <a:latin typeface="Calibri"/>
                        <a:cs typeface="Calibri"/>
                      </a:endParaRPr>
                    </a:p>
                  </a:txBody>
                  <a:tcPr marL="0" marR="0" marT="876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37185">
                        <a:lnSpc>
                          <a:spcPct val="100000"/>
                        </a:lnSpc>
                        <a:spcBef>
                          <a:spcPts val="690"/>
                        </a:spcBef>
                      </a:pPr>
                      <a:r>
                        <a:rPr sz="1200" spc="-5" dirty="0">
                          <a:latin typeface="Calibri"/>
                          <a:cs typeface="Calibri"/>
                        </a:rPr>
                        <a:t>numeric</a:t>
                      </a:r>
                      <a:endParaRPr sz="1200">
                        <a:latin typeface="Calibri"/>
                        <a:cs typeface="Calibri"/>
                      </a:endParaRPr>
                    </a:p>
                  </a:txBody>
                  <a:tcPr marL="0" marR="0" marT="876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09"/>
                  </a:ext>
                </a:extLst>
              </a:tr>
              <a:tr h="558165">
                <a:tc>
                  <a:txBody>
                    <a:bodyPr/>
                    <a:lstStyle/>
                    <a:p>
                      <a:pPr>
                        <a:lnSpc>
                          <a:spcPct val="100000"/>
                        </a:lnSpc>
                        <a:spcBef>
                          <a:spcPts val="25"/>
                        </a:spcBef>
                      </a:pPr>
                      <a:endParaRPr sz="1200">
                        <a:latin typeface="Times New Roman"/>
                        <a:cs typeface="Times New Roman"/>
                      </a:endParaRPr>
                    </a:p>
                    <a:p>
                      <a:pPr algn="ctr">
                        <a:lnSpc>
                          <a:spcPct val="100000"/>
                        </a:lnSpc>
                      </a:pPr>
                      <a:r>
                        <a:rPr sz="1200" spc="-5" dirty="0">
                          <a:latin typeface="Calibri"/>
                          <a:cs typeface="Calibri"/>
                        </a:rPr>
                        <a:t>Wheel</a:t>
                      </a:r>
                      <a:r>
                        <a:rPr sz="1200" spc="-40" dirty="0">
                          <a:latin typeface="Calibri"/>
                          <a:cs typeface="Calibri"/>
                        </a:rPr>
                        <a:t> </a:t>
                      </a:r>
                      <a:r>
                        <a:rPr sz="1200" dirty="0">
                          <a:latin typeface="Calibri"/>
                          <a:cs typeface="Calibri"/>
                        </a:rPr>
                        <a:t>Base</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10795" marR="3175" indent="-1270" algn="ctr">
                        <a:lnSpc>
                          <a:spcPts val="1420"/>
                        </a:lnSpc>
                        <a:spcBef>
                          <a:spcPts val="30"/>
                        </a:spcBef>
                      </a:pPr>
                      <a:r>
                        <a:rPr sz="1200" spc="-10" dirty="0">
                          <a:latin typeface="Calibri"/>
                          <a:cs typeface="Calibri"/>
                        </a:rPr>
                        <a:t>Horizontal distance </a:t>
                      </a:r>
                      <a:r>
                        <a:rPr sz="1200" spc="-5" dirty="0">
                          <a:latin typeface="Calibri"/>
                          <a:cs typeface="Calibri"/>
                        </a:rPr>
                        <a:t> between</a:t>
                      </a:r>
                      <a:r>
                        <a:rPr sz="1200" spc="-30" dirty="0">
                          <a:latin typeface="Calibri"/>
                          <a:cs typeface="Calibri"/>
                        </a:rPr>
                        <a:t> </a:t>
                      </a:r>
                      <a:r>
                        <a:rPr sz="1200" spc="-10" dirty="0">
                          <a:latin typeface="Calibri"/>
                          <a:cs typeface="Calibri"/>
                        </a:rPr>
                        <a:t>fronts</a:t>
                      </a:r>
                      <a:r>
                        <a:rPr sz="1200" spc="-20" dirty="0">
                          <a:latin typeface="Calibri"/>
                          <a:cs typeface="Calibri"/>
                        </a:rPr>
                        <a:t> </a:t>
                      </a:r>
                      <a:r>
                        <a:rPr sz="1200" spc="-5" dirty="0">
                          <a:latin typeface="Calibri"/>
                          <a:cs typeface="Calibri"/>
                        </a:rPr>
                        <a:t>and</a:t>
                      </a:r>
                      <a:r>
                        <a:rPr sz="1200" spc="-25" dirty="0">
                          <a:latin typeface="Calibri"/>
                          <a:cs typeface="Calibri"/>
                        </a:rPr>
                        <a:t> </a:t>
                      </a:r>
                      <a:r>
                        <a:rPr sz="1200" spc="-10" dirty="0">
                          <a:latin typeface="Calibri"/>
                          <a:cs typeface="Calibri"/>
                        </a:rPr>
                        <a:t>rear</a:t>
                      </a:r>
                      <a:endParaRPr sz="1200">
                        <a:latin typeface="Calibri"/>
                        <a:cs typeface="Calibri"/>
                      </a:endParaRPr>
                    </a:p>
                    <a:p>
                      <a:pPr algn="ctr">
                        <a:lnSpc>
                          <a:spcPts val="1425"/>
                        </a:lnSpc>
                      </a:pPr>
                      <a:r>
                        <a:rPr sz="1200" spc="-5" dirty="0">
                          <a:latin typeface="Calibri"/>
                          <a:cs typeface="Calibri"/>
                        </a:rPr>
                        <a:t>wheels</a:t>
                      </a:r>
                      <a:endParaRPr sz="1200">
                        <a:latin typeface="Calibri"/>
                        <a:cs typeface="Calibri"/>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nSpc>
                          <a:spcPct val="100000"/>
                        </a:lnSpc>
                        <a:spcBef>
                          <a:spcPts val="25"/>
                        </a:spcBef>
                      </a:pPr>
                      <a:endParaRPr sz="1200">
                        <a:latin typeface="Times New Roman"/>
                        <a:cs typeface="Times New Roman"/>
                      </a:endParaRPr>
                    </a:p>
                    <a:p>
                      <a:pPr algn="ctr">
                        <a:lnSpc>
                          <a:spcPct val="100000"/>
                        </a:lnSpc>
                      </a:pPr>
                      <a:r>
                        <a:rPr sz="1200" dirty="0">
                          <a:latin typeface="Calibri"/>
                          <a:cs typeface="Calibri"/>
                        </a:rPr>
                        <a:t>mm</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nSpc>
                          <a:spcPct val="100000"/>
                        </a:lnSpc>
                        <a:spcBef>
                          <a:spcPts val="25"/>
                        </a:spcBef>
                      </a:pPr>
                      <a:endParaRPr sz="1200">
                        <a:latin typeface="Times New Roman"/>
                        <a:cs typeface="Times New Roman"/>
                      </a:endParaRPr>
                    </a:p>
                    <a:p>
                      <a:pPr marL="337185">
                        <a:lnSpc>
                          <a:spcPct val="100000"/>
                        </a:lnSpc>
                      </a:pPr>
                      <a:r>
                        <a:rPr sz="1200" spc="-5" dirty="0">
                          <a:latin typeface="Calibri"/>
                          <a:cs typeface="Calibri"/>
                        </a:rPr>
                        <a:t>numeric</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10"/>
                  </a:ext>
                </a:extLst>
              </a:tr>
              <a:tr h="558165">
                <a:tc>
                  <a:txBody>
                    <a:bodyPr/>
                    <a:lstStyle/>
                    <a:p>
                      <a:pPr marL="510540" marR="33020" indent="-469900">
                        <a:lnSpc>
                          <a:spcPts val="1420"/>
                        </a:lnSpc>
                        <a:spcBef>
                          <a:spcPts val="745"/>
                        </a:spcBef>
                      </a:pPr>
                      <a:r>
                        <a:rPr sz="1200" dirty="0">
                          <a:latin typeface="Calibri"/>
                          <a:cs typeface="Calibri"/>
                        </a:rPr>
                        <a:t>Axle </a:t>
                      </a:r>
                      <a:r>
                        <a:rPr sz="1200" spc="-5" dirty="0">
                          <a:latin typeface="Calibri"/>
                          <a:cs typeface="Calibri"/>
                        </a:rPr>
                        <a:t>width </a:t>
                      </a:r>
                      <a:r>
                        <a:rPr sz="1200" spc="-10" dirty="0">
                          <a:latin typeface="Calibri"/>
                          <a:cs typeface="Calibri"/>
                        </a:rPr>
                        <a:t>steering </a:t>
                      </a:r>
                      <a:r>
                        <a:rPr sz="1200" spc="-265" dirty="0">
                          <a:latin typeface="Calibri"/>
                          <a:cs typeface="Calibri"/>
                        </a:rPr>
                        <a:t> </a:t>
                      </a:r>
                      <a:r>
                        <a:rPr sz="1200" spc="-5" dirty="0">
                          <a:latin typeface="Calibri"/>
                          <a:cs typeface="Calibri"/>
                        </a:rPr>
                        <a:t>axle</a:t>
                      </a:r>
                      <a:endParaRPr sz="1200">
                        <a:latin typeface="Calibri"/>
                        <a:cs typeface="Calibri"/>
                      </a:endParaRPr>
                    </a:p>
                  </a:txBody>
                  <a:tcPr marL="0" marR="0" marT="946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231140" marR="197485" indent="-26034">
                        <a:lnSpc>
                          <a:spcPts val="1420"/>
                        </a:lnSpc>
                        <a:spcBef>
                          <a:spcPts val="25"/>
                        </a:spcBef>
                      </a:pPr>
                      <a:r>
                        <a:rPr sz="1200" spc="-5" dirty="0">
                          <a:latin typeface="Calibri"/>
                          <a:cs typeface="Calibri"/>
                        </a:rPr>
                        <a:t>D</a:t>
                      </a:r>
                      <a:r>
                        <a:rPr sz="1200" dirty="0">
                          <a:latin typeface="Calibri"/>
                          <a:cs typeface="Calibri"/>
                        </a:rPr>
                        <a:t>i</a:t>
                      </a:r>
                      <a:r>
                        <a:rPr sz="1200" spc="-10" dirty="0">
                          <a:latin typeface="Calibri"/>
                          <a:cs typeface="Calibri"/>
                        </a:rPr>
                        <a:t>s</a:t>
                      </a:r>
                      <a:r>
                        <a:rPr sz="1200" spc="-20" dirty="0">
                          <a:latin typeface="Calibri"/>
                          <a:cs typeface="Calibri"/>
                        </a:rPr>
                        <a:t>t</a:t>
                      </a:r>
                      <a:r>
                        <a:rPr sz="1200" dirty="0">
                          <a:latin typeface="Calibri"/>
                          <a:cs typeface="Calibri"/>
                        </a:rPr>
                        <a:t>a</a:t>
                      </a:r>
                      <a:r>
                        <a:rPr sz="1200" spc="-10" dirty="0">
                          <a:latin typeface="Calibri"/>
                          <a:cs typeface="Calibri"/>
                        </a:rPr>
                        <a:t>n</a:t>
                      </a:r>
                      <a:r>
                        <a:rPr sz="1200" spc="5" dirty="0">
                          <a:latin typeface="Calibri"/>
                          <a:cs typeface="Calibri"/>
                        </a:rPr>
                        <a:t>c</a:t>
                      </a:r>
                      <a:r>
                        <a:rPr sz="1200" dirty="0">
                          <a:latin typeface="Calibri"/>
                          <a:cs typeface="Calibri"/>
                        </a:rPr>
                        <a:t>e</a:t>
                      </a:r>
                      <a:r>
                        <a:rPr sz="1200" spc="5" dirty="0">
                          <a:latin typeface="Calibri"/>
                          <a:cs typeface="Calibri"/>
                        </a:rPr>
                        <a:t> </a:t>
                      </a:r>
                      <a:r>
                        <a:rPr sz="1200" spc="-10" dirty="0">
                          <a:latin typeface="Calibri"/>
                          <a:cs typeface="Calibri"/>
                        </a:rPr>
                        <a:t>b</a:t>
                      </a:r>
                      <a:r>
                        <a:rPr sz="1200" spc="-5" dirty="0">
                          <a:latin typeface="Calibri"/>
                          <a:cs typeface="Calibri"/>
                        </a:rPr>
                        <a:t>et</a:t>
                      </a:r>
                      <a:r>
                        <a:rPr sz="1200" spc="-10" dirty="0">
                          <a:latin typeface="Calibri"/>
                          <a:cs typeface="Calibri"/>
                        </a:rPr>
                        <a:t>w</a:t>
                      </a:r>
                      <a:r>
                        <a:rPr sz="1200" dirty="0">
                          <a:latin typeface="Calibri"/>
                          <a:cs typeface="Calibri"/>
                        </a:rPr>
                        <a:t>een  </a:t>
                      </a:r>
                      <a:r>
                        <a:rPr sz="1200" spc="-10" dirty="0">
                          <a:latin typeface="Calibri"/>
                          <a:cs typeface="Calibri"/>
                        </a:rPr>
                        <a:t>centerline</a:t>
                      </a:r>
                      <a:r>
                        <a:rPr sz="1200" spc="-20" dirty="0">
                          <a:latin typeface="Calibri"/>
                          <a:cs typeface="Calibri"/>
                        </a:rPr>
                        <a:t> </a:t>
                      </a:r>
                      <a:r>
                        <a:rPr sz="1200" dirty="0">
                          <a:latin typeface="Calibri"/>
                          <a:cs typeface="Calibri"/>
                        </a:rPr>
                        <a:t>of</a:t>
                      </a:r>
                      <a:r>
                        <a:rPr sz="1200" spc="-25" dirty="0">
                          <a:latin typeface="Calibri"/>
                          <a:cs typeface="Calibri"/>
                        </a:rPr>
                        <a:t> </a:t>
                      </a:r>
                      <a:r>
                        <a:rPr sz="1200" spc="-5" dirty="0">
                          <a:latin typeface="Calibri"/>
                          <a:cs typeface="Calibri"/>
                        </a:rPr>
                        <a:t>two</a:t>
                      </a:r>
                      <a:endParaRPr sz="1200">
                        <a:latin typeface="Calibri"/>
                        <a:cs typeface="Calibri"/>
                      </a:endParaRPr>
                    </a:p>
                    <a:p>
                      <a:pPr marL="217170">
                        <a:lnSpc>
                          <a:spcPts val="1425"/>
                        </a:lnSpc>
                      </a:pPr>
                      <a:r>
                        <a:rPr sz="1200" spc="-5" dirty="0">
                          <a:latin typeface="Calibri"/>
                          <a:cs typeface="Calibri"/>
                        </a:rPr>
                        <a:t>wheels</a:t>
                      </a:r>
                      <a:r>
                        <a:rPr sz="1200" spc="-35" dirty="0">
                          <a:latin typeface="Calibri"/>
                          <a:cs typeface="Calibri"/>
                        </a:rPr>
                        <a:t> </a:t>
                      </a:r>
                      <a:r>
                        <a:rPr sz="1200" dirty="0">
                          <a:latin typeface="Calibri"/>
                          <a:cs typeface="Calibri"/>
                        </a:rPr>
                        <a:t>same</a:t>
                      </a:r>
                      <a:r>
                        <a:rPr sz="1200" spc="-30" dirty="0">
                          <a:latin typeface="Calibri"/>
                          <a:cs typeface="Calibri"/>
                        </a:rPr>
                        <a:t> </a:t>
                      </a:r>
                      <a:r>
                        <a:rPr sz="1200" spc="-5" dirty="0">
                          <a:latin typeface="Calibri"/>
                          <a:cs typeface="Calibri"/>
                        </a:rPr>
                        <a:t>axle</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nSpc>
                          <a:spcPct val="100000"/>
                        </a:lnSpc>
                        <a:spcBef>
                          <a:spcPts val="25"/>
                        </a:spcBef>
                      </a:pPr>
                      <a:endParaRPr sz="1200">
                        <a:latin typeface="Times New Roman"/>
                        <a:cs typeface="Times New Roman"/>
                      </a:endParaRPr>
                    </a:p>
                    <a:p>
                      <a:pPr algn="ctr">
                        <a:lnSpc>
                          <a:spcPct val="100000"/>
                        </a:lnSpc>
                      </a:pPr>
                      <a:r>
                        <a:rPr sz="1200" dirty="0">
                          <a:latin typeface="Calibri"/>
                          <a:cs typeface="Calibri"/>
                        </a:rPr>
                        <a:t>mm</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nSpc>
                          <a:spcPct val="100000"/>
                        </a:lnSpc>
                        <a:spcBef>
                          <a:spcPts val="25"/>
                        </a:spcBef>
                      </a:pPr>
                      <a:endParaRPr sz="1200">
                        <a:latin typeface="Times New Roman"/>
                        <a:cs typeface="Times New Roman"/>
                      </a:endParaRPr>
                    </a:p>
                    <a:p>
                      <a:pPr marL="337185">
                        <a:lnSpc>
                          <a:spcPct val="100000"/>
                        </a:lnSpc>
                      </a:pPr>
                      <a:r>
                        <a:rPr sz="1200" spc="-5" dirty="0">
                          <a:latin typeface="Calibri"/>
                          <a:cs typeface="Calibri"/>
                        </a:rPr>
                        <a:t>numeric</a:t>
                      </a:r>
                      <a:endParaRPr sz="1200">
                        <a:latin typeface="Calibri"/>
                        <a:cs typeface="Calibri"/>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11"/>
                  </a:ext>
                </a:extLst>
              </a:tr>
              <a:tr h="375285">
                <a:tc>
                  <a:txBody>
                    <a:bodyPr/>
                    <a:lstStyle/>
                    <a:p>
                      <a:pPr marL="510540" marR="111760" indent="-390525">
                        <a:lnSpc>
                          <a:spcPts val="1390"/>
                        </a:lnSpc>
                        <a:spcBef>
                          <a:spcPts val="70"/>
                        </a:spcBef>
                      </a:pPr>
                      <a:r>
                        <a:rPr sz="1200" dirty="0">
                          <a:latin typeface="Calibri"/>
                          <a:cs typeface="Calibri"/>
                        </a:rPr>
                        <a:t>Axle</a:t>
                      </a:r>
                      <a:r>
                        <a:rPr sz="1200" spc="-30" dirty="0">
                          <a:latin typeface="Calibri"/>
                          <a:cs typeface="Calibri"/>
                        </a:rPr>
                        <a:t> </a:t>
                      </a:r>
                      <a:r>
                        <a:rPr sz="1200" spc="-5" dirty="0">
                          <a:latin typeface="Calibri"/>
                          <a:cs typeface="Calibri"/>
                        </a:rPr>
                        <a:t>width</a:t>
                      </a:r>
                      <a:r>
                        <a:rPr sz="1200" spc="-35" dirty="0">
                          <a:latin typeface="Calibri"/>
                          <a:cs typeface="Calibri"/>
                        </a:rPr>
                        <a:t> </a:t>
                      </a:r>
                      <a:r>
                        <a:rPr sz="1200" spc="-5" dirty="0">
                          <a:latin typeface="Calibri"/>
                          <a:cs typeface="Calibri"/>
                        </a:rPr>
                        <a:t>other </a:t>
                      </a:r>
                      <a:r>
                        <a:rPr sz="1200" spc="-260" dirty="0">
                          <a:latin typeface="Calibri"/>
                          <a:cs typeface="Calibri"/>
                        </a:rPr>
                        <a:t> </a:t>
                      </a:r>
                      <a:r>
                        <a:rPr sz="1200" spc="-5" dirty="0">
                          <a:latin typeface="Calibri"/>
                          <a:cs typeface="Calibri"/>
                        </a:rPr>
                        <a:t>axle</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59055" marR="52069" indent="146685">
                        <a:lnSpc>
                          <a:spcPts val="1390"/>
                        </a:lnSpc>
                        <a:spcBef>
                          <a:spcPts val="70"/>
                        </a:spcBef>
                      </a:pPr>
                      <a:r>
                        <a:rPr sz="1200" spc="-5" dirty="0">
                          <a:latin typeface="Calibri"/>
                          <a:cs typeface="Calibri"/>
                        </a:rPr>
                        <a:t>Distance between </a:t>
                      </a:r>
                      <a:r>
                        <a:rPr sz="1200" dirty="0">
                          <a:latin typeface="Calibri"/>
                          <a:cs typeface="Calibri"/>
                        </a:rPr>
                        <a:t> </a:t>
                      </a:r>
                      <a:r>
                        <a:rPr sz="1200" spc="-10" dirty="0">
                          <a:latin typeface="Calibri"/>
                          <a:cs typeface="Calibri"/>
                        </a:rPr>
                        <a:t>centerline</a:t>
                      </a:r>
                      <a:r>
                        <a:rPr sz="1200" spc="-15" dirty="0">
                          <a:latin typeface="Calibri"/>
                          <a:cs typeface="Calibri"/>
                        </a:rPr>
                        <a:t> </a:t>
                      </a:r>
                      <a:r>
                        <a:rPr sz="1200" dirty="0">
                          <a:latin typeface="Calibri"/>
                          <a:cs typeface="Calibri"/>
                        </a:rPr>
                        <a:t>of</a:t>
                      </a:r>
                      <a:r>
                        <a:rPr sz="1200" spc="-20" dirty="0">
                          <a:latin typeface="Calibri"/>
                          <a:cs typeface="Calibri"/>
                        </a:rPr>
                        <a:t> </a:t>
                      </a:r>
                      <a:r>
                        <a:rPr sz="1200" spc="-5" dirty="0">
                          <a:latin typeface="Calibri"/>
                          <a:cs typeface="Calibri"/>
                        </a:rPr>
                        <a:t>two</a:t>
                      </a:r>
                      <a:r>
                        <a:rPr sz="1200" spc="-10" dirty="0">
                          <a:latin typeface="Calibri"/>
                          <a:cs typeface="Calibri"/>
                        </a:rPr>
                        <a:t> </a:t>
                      </a:r>
                      <a:r>
                        <a:rPr sz="1200" spc="-5" dirty="0">
                          <a:latin typeface="Calibri"/>
                          <a:cs typeface="Calibri"/>
                        </a:rPr>
                        <a:t>axles</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705"/>
                        </a:spcBef>
                      </a:pPr>
                      <a:r>
                        <a:rPr sz="1200" dirty="0">
                          <a:latin typeface="Calibri"/>
                          <a:cs typeface="Calibri"/>
                        </a:rPr>
                        <a:t>mm</a:t>
                      </a:r>
                      <a:endParaRPr sz="1200">
                        <a:latin typeface="Calibri"/>
                        <a:cs typeface="Calibri"/>
                      </a:endParaRPr>
                    </a:p>
                  </a:txBody>
                  <a:tcPr marL="0" marR="0" marT="895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37185">
                        <a:lnSpc>
                          <a:spcPct val="100000"/>
                        </a:lnSpc>
                        <a:spcBef>
                          <a:spcPts val="705"/>
                        </a:spcBef>
                      </a:pPr>
                      <a:r>
                        <a:rPr sz="1200" spc="-5" dirty="0">
                          <a:latin typeface="Calibri"/>
                          <a:cs typeface="Calibri"/>
                        </a:rPr>
                        <a:t>numeric</a:t>
                      </a:r>
                      <a:endParaRPr sz="1200">
                        <a:latin typeface="Calibri"/>
                        <a:cs typeface="Calibri"/>
                      </a:endParaRPr>
                    </a:p>
                  </a:txBody>
                  <a:tcPr marL="0" marR="0" marT="895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12"/>
                  </a:ext>
                </a:extLst>
              </a:tr>
              <a:tr h="375285">
                <a:tc>
                  <a:txBody>
                    <a:bodyPr/>
                    <a:lstStyle/>
                    <a:p>
                      <a:pPr marL="229870" marR="171450" indent="-50165">
                        <a:lnSpc>
                          <a:spcPts val="1390"/>
                        </a:lnSpc>
                        <a:spcBef>
                          <a:spcPts val="70"/>
                        </a:spcBef>
                      </a:pPr>
                      <a:r>
                        <a:rPr sz="1200" spc="-5" dirty="0">
                          <a:latin typeface="Calibri"/>
                          <a:cs typeface="Calibri"/>
                        </a:rPr>
                        <a:t>Electric</a:t>
                      </a:r>
                      <a:r>
                        <a:rPr sz="1200" spc="-40" dirty="0">
                          <a:latin typeface="Calibri"/>
                          <a:cs typeface="Calibri"/>
                        </a:rPr>
                        <a:t> </a:t>
                      </a:r>
                      <a:r>
                        <a:rPr sz="1200" spc="-10" dirty="0">
                          <a:latin typeface="Calibri"/>
                          <a:cs typeface="Calibri"/>
                        </a:rPr>
                        <a:t>energy </a:t>
                      </a:r>
                      <a:r>
                        <a:rPr sz="1200" spc="-254" dirty="0">
                          <a:latin typeface="Calibri"/>
                          <a:cs typeface="Calibri"/>
                        </a:rPr>
                        <a:t> </a:t>
                      </a:r>
                      <a:r>
                        <a:rPr sz="1200" spc="-5" dirty="0">
                          <a:latin typeface="Calibri"/>
                          <a:cs typeface="Calibri"/>
                        </a:rPr>
                        <a:t>consumption</a:t>
                      </a:r>
                      <a:endParaRPr sz="1200">
                        <a:latin typeface="Calibri"/>
                        <a:cs typeface="Calibri"/>
                      </a:endParaRPr>
                    </a:p>
                  </a:txBody>
                  <a:tcPr marL="0" marR="0" marT="88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635" algn="ctr">
                        <a:lnSpc>
                          <a:spcPct val="100000"/>
                        </a:lnSpc>
                        <a:spcBef>
                          <a:spcPts val="700"/>
                        </a:spcBef>
                      </a:pPr>
                      <a:r>
                        <a:rPr sz="1200" dirty="0">
                          <a:latin typeface="Calibri"/>
                          <a:cs typeface="Calibri"/>
                        </a:rPr>
                        <a:t>km</a:t>
                      </a:r>
                      <a:r>
                        <a:rPr sz="1200" spc="-15" dirty="0">
                          <a:latin typeface="Calibri"/>
                          <a:cs typeface="Calibri"/>
                        </a:rPr>
                        <a:t> </a:t>
                      </a:r>
                      <a:r>
                        <a:rPr sz="1200" spc="-10" dirty="0">
                          <a:latin typeface="Calibri"/>
                          <a:cs typeface="Calibri"/>
                        </a:rPr>
                        <a:t>covered</a:t>
                      </a:r>
                      <a:r>
                        <a:rPr sz="1200" spc="-25" dirty="0">
                          <a:latin typeface="Calibri"/>
                          <a:cs typeface="Calibri"/>
                        </a:rPr>
                        <a:t> </a:t>
                      </a:r>
                      <a:r>
                        <a:rPr sz="1200" spc="-10" dirty="0">
                          <a:latin typeface="Calibri"/>
                          <a:cs typeface="Calibri"/>
                        </a:rPr>
                        <a:t>by</a:t>
                      </a:r>
                      <a:r>
                        <a:rPr sz="1200" spc="-25" dirty="0">
                          <a:latin typeface="Calibri"/>
                          <a:cs typeface="Calibri"/>
                        </a:rPr>
                        <a:t> </a:t>
                      </a:r>
                      <a:r>
                        <a:rPr sz="1200" spc="-5" dirty="0">
                          <a:latin typeface="Calibri"/>
                          <a:cs typeface="Calibri"/>
                        </a:rPr>
                        <a:t>Wh</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700"/>
                        </a:spcBef>
                      </a:pPr>
                      <a:r>
                        <a:rPr sz="1200" spc="-5" dirty="0">
                          <a:latin typeface="Calibri"/>
                          <a:cs typeface="Calibri"/>
                        </a:rPr>
                        <a:t>Wh/km</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37185">
                        <a:lnSpc>
                          <a:spcPct val="100000"/>
                        </a:lnSpc>
                        <a:spcBef>
                          <a:spcPts val="700"/>
                        </a:spcBef>
                      </a:pPr>
                      <a:r>
                        <a:rPr sz="1200" spc="-5" dirty="0">
                          <a:latin typeface="Calibri"/>
                          <a:cs typeface="Calibri"/>
                        </a:rPr>
                        <a:t>numeric</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13"/>
                  </a:ext>
                </a:extLst>
              </a:tr>
              <a:tr h="375285">
                <a:tc>
                  <a:txBody>
                    <a:bodyPr/>
                    <a:lstStyle/>
                    <a:p>
                      <a:pPr algn="ctr">
                        <a:lnSpc>
                          <a:spcPct val="100000"/>
                        </a:lnSpc>
                        <a:spcBef>
                          <a:spcPts val="700"/>
                        </a:spcBef>
                      </a:pPr>
                      <a:r>
                        <a:rPr sz="1200" spc="-5" dirty="0">
                          <a:latin typeface="Calibri"/>
                          <a:cs typeface="Calibri"/>
                        </a:rPr>
                        <a:t>Electric</a:t>
                      </a:r>
                      <a:r>
                        <a:rPr sz="1200" spc="-20" dirty="0">
                          <a:latin typeface="Calibri"/>
                          <a:cs typeface="Calibri"/>
                        </a:rPr>
                        <a:t> </a:t>
                      </a:r>
                      <a:r>
                        <a:rPr sz="1200" spc="-15" dirty="0">
                          <a:latin typeface="Calibri"/>
                          <a:cs typeface="Calibri"/>
                        </a:rPr>
                        <a:t>range</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553720" marR="103505" indent="-443865">
                        <a:lnSpc>
                          <a:spcPts val="1390"/>
                        </a:lnSpc>
                        <a:spcBef>
                          <a:spcPts val="65"/>
                        </a:spcBef>
                      </a:pPr>
                      <a:r>
                        <a:rPr sz="1200" dirty="0">
                          <a:latin typeface="Calibri"/>
                          <a:cs typeface="Calibri"/>
                        </a:rPr>
                        <a:t>km </a:t>
                      </a:r>
                      <a:r>
                        <a:rPr sz="1200" spc="-10" dirty="0">
                          <a:latin typeface="Calibri"/>
                          <a:cs typeface="Calibri"/>
                        </a:rPr>
                        <a:t>covered </a:t>
                      </a:r>
                      <a:r>
                        <a:rPr sz="1200" spc="-5" dirty="0">
                          <a:latin typeface="Calibri"/>
                          <a:cs typeface="Calibri"/>
                        </a:rPr>
                        <a:t>with one </a:t>
                      </a:r>
                      <a:r>
                        <a:rPr sz="1200" spc="-265" dirty="0">
                          <a:latin typeface="Calibri"/>
                          <a:cs typeface="Calibri"/>
                        </a:rPr>
                        <a:t> </a:t>
                      </a:r>
                      <a:r>
                        <a:rPr sz="1200" spc="-10" dirty="0">
                          <a:latin typeface="Calibri"/>
                          <a:cs typeface="Calibri"/>
                        </a:rPr>
                        <a:t>charge</a:t>
                      </a:r>
                      <a:endParaRPr sz="1200">
                        <a:latin typeface="Calibri"/>
                        <a:cs typeface="Calibri"/>
                      </a:endParaRPr>
                    </a:p>
                  </a:txBody>
                  <a:tcPr marL="0" marR="0" marT="82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algn="ctr">
                        <a:lnSpc>
                          <a:spcPct val="100000"/>
                        </a:lnSpc>
                        <a:spcBef>
                          <a:spcPts val="700"/>
                        </a:spcBef>
                      </a:pPr>
                      <a:r>
                        <a:rPr sz="1200" dirty="0">
                          <a:latin typeface="Calibri"/>
                          <a:cs typeface="Calibri"/>
                        </a:rPr>
                        <a:t>km</a:t>
                      </a:r>
                      <a:endParaRPr sz="120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tc>
                  <a:txBody>
                    <a:bodyPr/>
                    <a:lstStyle/>
                    <a:p>
                      <a:pPr marL="337185">
                        <a:lnSpc>
                          <a:spcPct val="100000"/>
                        </a:lnSpc>
                        <a:spcBef>
                          <a:spcPts val="700"/>
                        </a:spcBef>
                      </a:pPr>
                      <a:r>
                        <a:rPr sz="1200" spc="-5" dirty="0">
                          <a:latin typeface="Calibri"/>
                          <a:cs typeface="Calibri"/>
                        </a:rPr>
                        <a:t>numeric</a:t>
                      </a:r>
                      <a:endParaRPr sz="1200" dirty="0">
                        <a:latin typeface="Calibri"/>
                        <a:cs typeface="Calibri"/>
                      </a:endParaRPr>
                    </a:p>
                  </a:txBody>
                  <a:tcPr marL="0" marR="0" marT="889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BF5"/>
                    </a:solidFill>
                  </a:tcPr>
                </a:tc>
                <a:extLst>
                  <a:ext uri="{0D108BD9-81ED-4DB2-BD59-A6C34878D82A}">
                    <a16:rowId xmlns:a16="http://schemas.microsoft.com/office/drawing/2014/main" val="10014"/>
                  </a:ext>
                </a:extLst>
              </a:tr>
            </a:tbl>
          </a:graphicData>
        </a:graphic>
      </p:graphicFrame>
      <p:sp>
        <p:nvSpPr>
          <p:cNvPr id="12" name="object 12"/>
          <p:cNvSpPr txBox="1"/>
          <p:nvPr/>
        </p:nvSpPr>
        <p:spPr>
          <a:xfrm>
            <a:off x="7315200" y="260074"/>
            <a:ext cx="43764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Main</a:t>
            </a:r>
            <a:r>
              <a:rPr sz="1800" spc="5" dirty="0">
                <a:latin typeface="Calibri"/>
                <a:cs typeface="Calibri"/>
              </a:rPr>
              <a:t> </a:t>
            </a:r>
            <a:r>
              <a:rPr sz="1800" spc="-15" dirty="0">
                <a:latin typeface="Calibri"/>
                <a:cs typeface="Calibri"/>
              </a:rPr>
              <a:t>Variables</a:t>
            </a:r>
            <a:r>
              <a:rPr sz="1800" spc="-5" dirty="0">
                <a:latin typeface="Calibri"/>
                <a:cs typeface="Calibri"/>
              </a:rPr>
              <a:t> </a:t>
            </a:r>
            <a:r>
              <a:rPr sz="1800" spc="-10" dirty="0">
                <a:latin typeface="Calibri"/>
                <a:cs typeface="Calibri"/>
              </a:rPr>
              <a:t>found</a:t>
            </a:r>
            <a:r>
              <a:rPr sz="1800" spc="10" dirty="0">
                <a:latin typeface="Calibri"/>
                <a:cs typeface="Calibri"/>
              </a:rPr>
              <a:t> </a:t>
            </a:r>
            <a:r>
              <a:rPr sz="1800" spc="-5" dirty="0">
                <a:latin typeface="Calibri"/>
                <a:cs typeface="Calibri"/>
              </a:rPr>
              <a:t>in</a:t>
            </a:r>
            <a:r>
              <a:rPr sz="1800" spc="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analyzed</a:t>
            </a:r>
            <a:r>
              <a:rPr sz="1800" spc="5" dirty="0">
                <a:latin typeface="Calibri"/>
                <a:cs typeface="Calibri"/>
              </a:rPr>
              <a:t> </a:t>
            </a:r>
            <a:r>
              <a:rPr sz="1800" spc="-10" dirty="0">
                <a:latin typeface="Calibri"/>
                <a:cs typeface="Calibri"/>
              </a:rPr>
              <a:t>Data</a:t>
            </a:r>
            <a:r>
              <a:rPr sz="1800" spc="5" dirty="0">
                <a:latin typeface="Calibri"/>
                <a:cs typeface="Calibri"/>
              </a:rPr>
              <a:t> </a:t>
            </a:r>
            <a:r>
              <a:rPr sz="1800" spc="-5" dirty="0">
                <a:latin typeface="Calibri"/>
                <a:cs typeface="Calibri"/>
              </a:rPr>
              <a:t>Sets</a:t>
            </a:r>
            <a:endParaRPr sz="1800" dirty="0">
              <a:latin typeface="Calibri"/>
              <a:cs typeface="Calibri"/>
            </a:endParaRPr>
          </a:p>
        </p:txBody>
      </p:sp>
      <p:pic>
        <p:nvPicPr>
          <p:cNvPr id="13" name="object 13"/>
          <p:cNvPicPr/>
          <p:nvPr/>
        </p:nvPicPr>
        <p:blipFill>
          <a:blip r:embed="rId5" cstate="print"/>
          <a:stretch>
            <a:fillRect/>
          </a:stretch>
        </p:blipFill>
        <p:spPr>
          <a:xfrm>
            <a:off x="4146042" y="5658367"/>
            <a:ext cx="2541015" cy="1177017"/>
          </a:xfrm>
          <a:prstGeom prst="rect">
            <a:avLst/>
          </a:prstGeom>
        </p:spPr>
      </p:pic>
      <p:sp>
        <p:nvSpPr>
          <p:cNvPr id="14" name="object 14"/>
          <p:cNvSpPr txBox="1"/>
          <p:nvPr/>
        </p:nvSpPr>
        <p:spPr>
          <a:xfrm>
            <a:off x="916939" y="6300705"/>
            <a:ext cx="83121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AM</a:t>
            </a:r>
            <a:r>
              <a:rPr sz="1000" spc="5" dirty="0">
                <a:latin typeface="Calibri"/>
                <a:cs typeface="Calibri"/>
              </a:rPr>
              <a:t>B</a:t>
            </a:r>
            <a:r>
              <a:rPr sz="1000" spc="-5" dirty="0">
                <a:latin typeface="Calibri"/>
                <a:cs typeface="Calibri"/>
              </a:rPr>
              <a:t>I</a:t>
            </a:r>
            <a:r>
              <a:rPr sz="1000" dirty="0">
                <a:latin typeface="Calibri"/>
                <a:cs typeface="Calibri"/>
              </a:rPr>
              <a:t>T</a:t>
            </a:r>
            <a:r>
              <a:rPr sz="1000" spc="-5" dirty="0">
                <a:latin typeface="Calibri"/>
                <a:cs typeface="Calibri"/>
              </a:rPr>
              <a:t>I</a:t>
            </a:r>
            <a:r>
              <a:rPr sz="1000" dirty="0">
                <a:latin typeface="Calibri"/>
                <a:cs typeface="Calibri"/>
              </a:rPr>
              <a:t>ON </a:t>
            </a:r>
            <a:r>
              <a:rPr sz="1000" spc="-5" dirty="0">
                <a:latin typeface="Calibri"/>
                <a:cs typeface="Calibri"/>
              </a:rPr>
              <a:t>A</a:t>
            </a:r>
            <a:r>
              <a:rPr sz="1000" dirty="0">
                <a:latin typeface="Calibri"/>
                <a:cs typeface="Calibri"/>
              </a:rPr>
              <a:t>ND  </a:t>
            </a:r>
            <a:r>
              <a:rPr sz="1000" spc="-5" dirty="0">
                <a:latin typeface="Calibri"/>
                <a:cs typeface="Calibri"/>
              </a:rPr>
              <a:t>ADDED</a:t>
            </a:r>
            <a:r>
              <a:rPr sz="1000" spc="-30" dirty="0">
                <a:latin typeface="Calibri"/>
                <a:cs typeface="Calibri"/>
              </a:rPr>
              <a:t> </a:t>
            </a:r>
            <a:r>
              <a:rPr sz="1000" spc="-5" dirty="0">
                <a:latin typeface="Calibri"/>
                <a:cs typeface="Calibri"/>
              </a:rPr>
              <a:t>VALUE</a:t>
            </a:r>
            <a:endParaRPr sz="1000">
              <a:latin typeface="Calibri"/>
              <a:cs typeface="Calibri"/>
            </a:endParaRPr>
          </a:p>
        </p:txBody>
      </p:sp>
      <p:sp>
        <p:nvSpPr>
          <p:cNvPr id="16" name="Rectangle 15">
            <a:extLst>
              <a:ext uri="{FF2B5EF4-FFF2-40B4-BE49-F238E27FC236}">
                <a16:creationId xmlns:a16="http://schemas.microsoft.com/office/drawing/2014/main" id="{AD7C61DD-B8A9-4AB6-8707-AA87B5D23A17}"/>
              </a:ext>
            </a:extLst>
          </p:cNvPr>
          <p:cNvSpPr/>
          <p:nvPr/>
        </p:nvSpPr>
        <p:spPr>
          <a:xfrm>
            <a:off x="6650766" y="6014183"/>
            <a:ext cx="5297677" cy="407804"/>
          </a:xfrm>
          <a:prstGeom prst="rect">
            <a:avLst/>
          </a:prstGeom>
        </p:spPr>
        <p:txBody>
          <a:bodyPr wrap="square">
            <a:spAutoFit/>
          </a:bodyPr>
          <a:lstStyle/>
          <a:p>
            <a:pPr marL="12700" marR="5080">
              <a:lnSpc>
                <a:spcPct val="90000"/>
              </a:lnSpc>
              <a:spcBef>
                <a:spcPts val="285"/>
              </a:spcBef>
            </a:pPr>
            <a:r>
              <a:rPr lang="en-IN" sz="1000" spc="-10" dirty="0">
                <a:solidFill>
                  <a:schemeClr val="accent2"/>
                </a:solidFill>
                <a:cs typeface="Calibri"/>
              </a:rPr>
              <a:t>Sources:</a:t>
            </a:r>
            <a:r>
              <a:rPr lang="en-IN" sz="1000" spc="30" dirty="0">
                <a:solidFill>
                  <a:schemeClr val="accent2"/>
                </a:solidFill>
                <a:cs typeface="Calibri"/>
              </a:rPr>
              <a:t> </a:t>
            </a:r>
            <a:r>
              <a:rPr lang="en-IN" sz="1000" spc="-10" dirty="0">
                <a:solidFill>
                  <a:schemeClr val="accent2"/>
                </a:solidFill>
                <a:cs typeface="Calibri"/>
              </a:rPr>
              <a:t>Statista|</a:t>
            </a:r>
            <a:r>
              <a:rPr lang="en-IN" sz="1000" spc="-30" dirty="0">
                <a:solidFill>
                  <a:schemeClr val="accent2"/>
                </a:solidFill>
                <a:cs typeface="Calibri"/>
              </a:rPr>
              <a:t> </a:t>
            </a:r>
            <a:r>
              <a:rPr lang="en-IN" sz="1000" spc="-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Global</a:t>
            </a:r>
            <a:r>
              <a:rPr lang="en-IN" sz="1000" spc="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 </a:t>
            </a:r>
            <a:r>
              <a:rPr lang="en-IN" sz="1000" spc="-10"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CO2</a:t>
            </a:r>
            <a:r>
              <a:rPr lang="en-IN" sz="1000" spc="-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 </a:t>
            </a:r>
            <a:r>
              <a:rPr lang="en-IN" sz="1000" spc="-10"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emissions</a:t>
            </a:r>
            <a:r>
              <a:rPr lang="en-IN" sz="1000" spc="-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 </a:t>
            </a:r>
            <a:r>
              <a:rPr lang="en-IN" sz="1000" spc="-1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from </a:t>
            </a:r>
            <a:r>
              <a:rPr lang="en-IN" sz="1000" spc="-345" dirty="0">
                <a:solidFill>
                  <a:schemeClr val="accent2"/>
                </a:solidFill>
                <a:cs typeface="Calibri"/>
              </a:rPr>
              <a:t> </a:t>
            </a:r>
            <a:r>
              <a:rPr lang="en-IN" sz="1000" spc="-10"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passenger</a:t>
            </a:r>
            <a:r>
              <a:rPr lang="en-IN" sz="1000"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 </a:t>
            </a:r>
            <a:r>
              <a:rPr lang="en-IN" sz="1000" spc="-1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cars</a:t>
            </a:r>
            <a:r>
              <a:rPr lang="en-IN" sz="1000" spc="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 </a:t>
            </a:r>
            <a:r>
              <a:rPr lang="en-IN" sz="1000" spc="-10"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2020</a:t>
            </a:r>
            <a:r>
              <a:rPr lang="en-IN" sz="1000" spc="2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 </a:t>
            </a:r>
            <a:r>
              <a:rPr lang="en-IN" sz="1000" spc="-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 </a:t>
            </a:r>
            <a:r>
              <a:rPr lang="en-IN" sz="1000" spc="-15" dirty="0">
                <a:solidFill>
                  <a:schemeClr val="accent2"/>
                </a:solidFill>
                <a:uFill>
                  <a:solidFill>
                    <a:srgbClr val="0462C1"/>
                  </a:solidFill>
                </a:uFill>
                <a:cs typeface="Calibri"/>
                <a:hlinkClick r:id="rId6">
                  <a:extLst>
                    <a:ext uri="{A12FA001-AC4F-418D-AE19-62706E023703}">
                      <ahyp:hlinkClr xmlns:ahyp="http://schemas.microsoft.com/office/drawing/2018/hyperlinkcolor" val="tx"/>
                    </a:ext>
                  </a:extLst>
                </a:hlinkClick>
              </a:rPr>
              <a:t>Statista</a:t>
            </a:r>
            <a:endParaRPr lang="en-IN" sz="1000" spc="-15" dirty="0">
              <a:solidFill>
                <a:schemeClr val="accent2"/>
              </a:solidFill>
              <a:uFill>
                <a:solidFill>
                  <a:srgbClr val="0462C1"/>
                </a:solidFill>
              </a:uFill>
              <a:cs typeface="Calibri"/>
            </a:endParaRPr>
          </a:p>
          <a:p>
            <a:pPr marL="12700" marR="5080">
              <a:lnSpc>
                <a:spcPct val="90000"/>
              </a:lnSpc>
              <a:spcBef>
                <a:spcPts val="285"/>
              </a:spcBef>
            </a:pPr>
            <a:r>
              <a:rPr lang="en-IN" sz="1000" spc="-10" dirty="0">
                <a:solidFill>
                  <a:schemeClr val="accent2"/>
                </a:solidFill>
                <a:cs typeface="Calibri"/>
              </a:rPr>
              <a:t>Europa.eu</a:t>
            </a:r>
            <a:r>
              <a:rPr lang="en-IN" sz="1000" spc="5" dirty="0">
                <a:solidFill>
                  <a:schemeClr val="accent2"/>
                </a:solidFill>
                <a:cs typeface="Calibri"/>
              </a:rPr>
              <a:t> </a:t>
            </a:r>
            <a:r>
              <a:rPr lang="en-IN" sz="1000" spc="-5" dirty="0">
                <a:solidFill>
                  <a:schemeClr val="accent2"/>
                </a:solidFill>
                <a:cs typeface="Calibri"/>
              </a:rPr>
              <a:t>|</a:t>
            </a:r>
            <a:r>
              <a:rPr lang="en-IN" sz="1000" dirty="0">
                <a:solidFill>
                  <a:schemeClr val="accent2"/>
                </a:solidFill>
                <a:cs typeface="Calibri"/>
              </a:rPr>
              <a:t> </a:t>
            </a:r>
            <a:r>
              <a:rPr lang="en-IN" sz="1000" spc="-5"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Electric</a:t>
            </a:r>
            <a:r>
              <a:rPr lang="en-IN" sz="1000" spc="5"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 </a:t>
            </a:r>
            <a:r>
              <a:rPr lang="en-IN" sz="1000" spc="-15"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road</a:t>
            </a:r>
            <a:r>
              <a:rPr lang="en-IN" sz="1000" spc="5"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 </a:t>
            </a:r>
            <a:r>
              <a:rPr lang="en-IN" sz="1000" spc="-5"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vehicles in</a:t>
            </a:r>
            <a:r>
              <a:rPr lang="en-IN" sz="1000"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 </a:t>
            </a:r>
            <a:r>
              <a:rPr lang="en-IN" sz="1000" spc="-5"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the </a:t>
            </a:r>
            <a:r>
              <a:rPr lang="en-IN" sz="1000" spc="-350" dirty="0">
                <a:solidFill>
                  <a:schemeClr val="accent2"/>
                </a:solidFill>
                <a:cs typeface="Calibri"/>
              </a:rPr>
              <a:t> </a:t>
            </a:r>
            <a:r>
              <a:rPr lang="en-IN" sz="1000" spc="-10"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European</a:t>
            </a:r>
            <a:r>
              <a:rPr lang="en-IN" sz="1000" spc="15"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 </a:t>
            </a:r>
            <a:r>
              <a:rPr lang="en-IN" sz="1000" spc="-5"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Union</a:t>
            </a:r>
            <a:r>
              <a:rPr lang="en-IN" sz="1000"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 </a:t>
            </a:r>
            <a:r>
              <a:rPr lang="en-IN" sz="1000" spc="-10" dirty="0">
                <a:solidFill>
                  <a:schemeClr val="accent2"/>
                </a:solidFill>
                <a:uFill>
                  <a:solidFill>
                    <a:srgbClr val="0462C1"/>
                  </a:solidFill>
                </a:uFill>
                <a:cs typeface="Calibri"/>
                <a:hlinkClick r:id="rId7">
                  <a:extLst>
                    <a:ext uri="{A12FA001-AC4F-418D-AE19-62706E023703}">
                      <ahyp:hlinkClr xmlns:ahyp="http://schemas.microsoft.com/office/drawing/2018/hyperlinkcolor" val="tx"/>
                    </a:ext>
                  </a:extLst>
                </a:hlinkClick>
              </a:rPr>
              <a:t>(europa.eu)</a:t>
            </a:r>
            <a:endParaRPr lang="en-IN" sz="1000" dirty="0">
              <a:solidFill>
                <a:schemeClr val="accent2"/>
              </a:solidFill>
              <a:cs typeface="Calibri"/>
            </a:endParaRPr>
          </a:p>
        </p:txBody>
      </p:sp>
      <p:sp>
        <p:nvSpPr>
          <p:cNvPr id="17" name="Slide Number Placeholder 16">
            <a:extLst>
              <a:ext uri="{FF2B5EF4-FFF2-40B4-BE49-F238E27FC236}">
                <a16:creationId xmlns:a16="http://schemas.microsoft.com/office/drawing/2014/main" id="{98BEBF58-9B61-472C-9AA0-15E65487F19D}"/>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7</a:t>
            </a:fld>
            <a:endParaRPr lang="en-IN" dirty="0"/>
          </a:p>
        </p:txBody>
      </p:sp>
      <p:sp>
        <p:nvSpPr>
          <p:cNvPr id="15" name="Rectangle 14">
            <a:extLst>
              <a:ext uri="{FF2B5EF4-FFF2-40B4-BE49-F238E27FC236}">
                <a16:creationId xmlns:a16="http://schemas.microsoft.com/office/drawing/2014/main" id="{3ACCD253-AFAA-4FF9-BC2C-53F4BE24DC3F}"/>
              </a:ext>
            </a:extLst>
          </p:cNvPr>
          <p:cNvSpPr/>
          <p:nvPr/>
        </p:nvSpPr>
        <p:spPr>
          <a:xfrm>
            <a:off x="813042" y="4381470"/>
            <a:ext cx="6096000" cy="861774"/>
          </a:xfrm>
          <a:prstGeom prst="rect">
            <a:avLst/>
          </a:prstGeom>
        </p:spPr>
        <p:txBody>
          <a:bodyPr>
            <a:spAutoFit/>
          </a:bodyPr>
          <a:lstStyle/>
          <a:p>
            <a:r>
              <a:rPr lang="en-IN" sz="1000" b="1" dirty="0">
                <a:solidFill>
                  <a:srgbClr val="006699"/>
                </a:solidFill>
                <a:latin typeface="Open Sans"/>
              </a:rPr>
              <a:t>Data sources</a:t>
            </a:r>
          </a:p>
          <a:p>
            <a:r>
              <a:rPr lang="en-IN" sz="1000" dirty="0">
                <a:solidFill>
                  <a:srgbClr val="004B87"/>
                </a:solidFill>
                <a:latin typeface="Open Sans"/>
                <a:hlinkClick r:id="rId8"/>
              </a:rPr>
              <a:t>EEA Data: Monitoring of CO2 emissions from passenger cars – Regulation (EU) 2019/631</a:t>
            </a:r>
            <a:r>
              <a:rPr lang="en-IN" sz="1000" dirty="0">
                <a:solidFill>
                  <a:srgbClr val="333333"/>
                </a:solidFill>
                <a:latin typeface="Open Sans"/>
              </a:rPr>
              <a:t> provided by</a:t>
            </a:r>
            <a:r>
              <a:rPr lang="en-IN" sz="1000" dirty="0">
                <a:solidFill>
                  <a:srgbClr val="004B87"/>
                </a:solidFill>
                <a:latin typeface="Open Sans"/>
                <a:hlinkClick r:id="rId9"/>
              </a:rPr>
              <a:t> European Environment Agency (EEA)</a:t>
            </a:r>
            <a:endParaRPr lang="en-IN" sz="1000" dirty="0">
              <a:solidFill>
                <a:srgbClr val="333333"/>
              </a:solidFill>
              <a:latin typeface="Open Sans"/>
            </a:endParaRPr>
          </a:p>
          <a:p>
            <a:r>
              <a:rPr lang="en-IN" sz="1000" dirty="0">
                <a:solidFill>
                  <a:srgbClr val="808285"/>
                </a:solidFill>
                <a:latin typeface="Open Sans"/>
              </a:rPr>
              <a:t>Application data last refreshed </a:t>
            </a:r>
            <a:r>
              <a:rPr lang="en-IN" sz="1000" b="1" dirty="0">
                <a:solidFill>
                  <a:srgbClr val="808285"/>
                </a:solidFill>
                <a:latin typeface="Open Sans"/>
              </a:rPr>
              <a:t>22 September 2022 14:42 PM</a:t>
            </a:r>
            <a:r>
              <a:rPr lang="en-IN" sz="1000" dirty="0">
                <a:solidFill>
                  <a:srgbClr val="808285"/>
                </a:solidFill>
                <a:latin typeface="Open Sans"/>
              </a:rPr>
              <a:t>. Version info </a:t>
            </a:r>
            <a:r>
              <a:rPr lang="en-IN" sz="1000" b="1" dirty="0" err="1">
                <a:solidFill>
                  <a:srgbClr val="808285"/>
                </a:solidFill>
                <a:latin typeface="Open Sans"/>
              </a:rPr>
              <a:t>eeacms</a:t>
            </a:r>
            <a:r>
              <a:rPr lang="en-IN" sz="1000" b="1" dirty="0">
                <a:solidFill>
                  <a:srgbClr val="808285"/>
                </a:solidFill>
                <a:latin typeface="Open Sans"/>
              </a:rPr>
              <a:t>/esbootstrap:v3.1.5</a:t>
            </a:r>
            <a:r>
              <a:rPr lang="en-IN" sz="1000" dirty="0">
                <a:solidFill>
                  <a:srgbClr val="808285"/>
                </a:solidFill>
                <a:latin typeface="Open Sans"/>
              </a:rPr>
              <a:t> and tag version </a:t>
            </a:r>
            <a:r>
              <a:rPr lang="en-IN" sz="1000" b="1" dirty="0">
                <a:solidFill>
                  <a:srgbClr val="808285"/>
                </a:solidFill>
                <a:latin typeface="Open Sans"/>
              </a:rPr>
              <a:t>v3.1.5</a:t>
            </a:r>
            <a:r>
              <a:rPr lang="en-IN" sz="1000" dirty="0">
                <a:solidFill>
                  <a:srgbClr val="808285"/>
                </a:solidFill>
                <a:latin typeface="Open Sans"/>
              </a:rPr>
              <a:t> on </a:t>
            </a:r>
            <a:r>
              <a:rPr lang="en-IN" sz="1000" b="1" dirty="0">
                <a:solidFill>
                  <a:srgbClr val="808285"/>
                </a:solidFill>
                <a:latin typeface="Open Sans"/>
              </a:rPr>
              <a:t>elastic7-app-CO2-cars-esapp-1</a:t>
            </a:r>
            <a:r>
              <a:rPr lang="en-IN" sz="1000" dirty="0">
                <a:solidFill>
                  <a:srgbClr val="808285"/>
                </a:solidFill>
                <a:latin typeface="Open Sans"/>
              </a:rPr>
              <a:t>.</a:t>
            </a:r>
            <a:endParaRPr lang="en-IN" sz="1000" b="0" i="0" dirty="0">
              <a:solidFill>
                <a:srgbClr val="333333"/>
              </a:solidFill>
              <a:effectLst/>
              <a:latin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503" y="711438"/>
            <a:ext cx="7692390" cy="566822"/>
          </a:xfrm>
          <a:prstGeom prst="rect">
            <a:avLst/>
          </a:prstGeom>
        </p:spPr>
        <p:txBody>
          <a:bodyPr vert="horz" wrap="square" lIns="0" tIns="12700" rIns="0" bIns="0" rtlCol="0">
            <a:spAutoFit/>
          </a:bodyPr>
          <a:lstStyle/>
          <a:p>
            <a:pPr marL="12700" algn="ctr">
              <a:lnSpc>
                <a:spcPct val="100000"/>
              </a:lnSpc>
              <a:spcBef>
                <a:spcPts val="100"/>
              </a:spcBef>
            </a:pPr>
            <a:r>
              <a:rPr sz="3600" spc="-10" dirty="0"/>
              <a:t>Insights</a:t>
            </a:r>
            <a:r>
              <a:rPr sz="3600" spc="-15" dirty="0"/>
              <a:t> </a:t>
            </a:r>
            <a:r>
              <a:rPr sz="3600" spc="-25" dirty="0"/>
              <a:t>from</a:t>
            </a:r>
            <a:r>
              <a:rPr sz="3600" spc="-15" dirty="0"/>
              <a:t> </a:t>
            </a:r>
            <a:r>
              <a:rPr sz="3600" spc="-10" dirty="0"/>
              <a:t>Analysis</a:t>
            </a:r>
            <a:r>
              <a:rPr sz="3600" spc="-15" dirty="0"/>
              <a:t> </a:t>
            </a:r>
            <a:r>
              <a:rPr sz="3600" dirty="0"/>
              <a:t>of</a:t>
            </a:r>
            <a:r>
              <a:rPr sz="3600" spc="-10" dirty="0"/>
              <a:t> </a:t>
            </a:r>
            <a:r>
              <a:rPr sz="3600" spc="-25" dirty="0"/>
              <a:t>Data</a:t>
            </a:r>
          </a:p>
        </p:txBody>
      </p:sp>
      <p:grpSp>
        <p:nvGrpSpPr>
          <p:cNvPr id="3" name="object 3"/>
          <p:cNvGrpSpPr/>
          <p:nvPr/>
        </p:nvGrpSpPr>
        <p:grpSpPr>
          <a:xfrm>
            <a:off x="456450" y="6181904"/>
            <a:ext cx="423545" cy="396875"/>
            <a:chOff x="474958" y="6279438"/>
            <a:chExt cx="423545" cy="396875"/>
          </a:xfrm>
        </p:grpSpPr>
        <p:sp>
          <p:nvSpPr>
            <p:cNvPr id="4" name="object 4"/>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5" name="object 5"/>
            <p:cNvPicPr/>
            <p:nvPr/>
          </p:nvPicPr>
          <p:blipFill>
            <a:blip r:embed="rId2" cstate="print"/>
            <a:stretch>
              <a:fillRect/>
            </a:stretch>
          </p:blipFill>
          <p:spPr>
            <a:xfrm>
              <a:off x="579119" y="6348983"/>
              <a:ext cx="243839" cy="231648"/>
            </a:xfrm>
            <a:prstGeom prst="rect">
              <a:avLst/>
            </a:prstGeom>
          </p:spPr>
        </p:pic>
        <p:sp>
          <p:nvSpPr>
            <p:cNvPr id="6" name="object 6"/>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7" name="object 7"/>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8" name="object 8"/>
            <p:cNvPicPr/>
            <p:nvPr/>
          </p:nvPicPr>
          <p:blipFill>
            <a:blip r:embed="rId3" cstate="print"/>
            <a:stretch>
              <a:fillRect/>
            </a:stretch>
          </p:blipFill>
          <p:spPr>
            <a:xfrm>
              <a:off x="579119" y="6348983"/>
              <a:ext cx="243839" cy="231648"/>
            </a:xfrm>
            <a:prstGeom prst="rect">
              <a:avLst/>
            </a:prstGeom>
          </p:spPr>
        </p:pic>
        <p:sp>
          <p:nvSpPr>
            <p:cNvPr id="9" name="object 9"/>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10" name="object 10"/>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11" name="object 11"/>
            <p:cNvPicPr/>
            <p:nvPr/>
          </p:nvPicPr>
          <p:blipFill>
            <a:blip r:embed="rId4" cstate="print"/>
            <a:stretch>
              <a:fillRect/>
            </a:stretch>
          </p:blipFill>
          <p:spPr>
            <a:xfrm>
              <a:off x="579119" y="6348983"/>
              <a:ext cx="243839" cy="231648"/>
            </a:xfrm>
            <a:prstGeom prst="rect">
              <a:avLst/>
            </a:prstGeom>
          </p:spPr>
        </p:pic>
        <p:sp>
          <p:nvSpPr>
            <p:cNvPr id="12" name="object 12"/>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13" name="object 13"/>
          <p:cNvSpPr/>
          <p:nvPr/>
        </p:nvSpPr>
        <p:spPr>
          <a:xfrm>
            <a:off x="8485009" y="2537091"/>
            <a:ext cx="2714625" cy="2610485"/>
          </a:xfrm>
          <a:custGeom>
            <a:avLst/>
            <a:gdLst/>
            <a:ahLst/>
            <a:cxnLst/>
            <a:rect l="l" t="t" r="r" b="b"/>
            <a:pathLst>
              <a:path w="2714625" h="2610485">
                <a:moveTo>
                  <a:pt x="2714333" y="0"/>
                </a:moveTo>
                <a:lnTo>
                  <a:pt x="0" y="0"/>
                </a:lnTo>
                <a:lnTo>
                  <a:pt x="0" y="203200"/>
                </a:lnTo>
                <a:lnTo>
                  <a:pt x="0" y="578485"/>
                </a:lnTo>
                <a:lnTo>
                  <a:pt x="0" y="2610485"/>
                </a:lnTo>
                <a:lnTo>
                  <a:pt x="825766" y="2610485"/>
                </a:lnTo>
                <a:lnTo>
                  <a:pt x="1888566" y="2610485"/>
                </a:lnTo>
                <a:lnTo>
                  <a:pt x="2714333" y="2610485"/>
                </a:lnTo>
                <a:lnTo>
                  <a:pt x="2714333" y="2407285"/>
                </a:lnTo>
                <a:lnTo>
                  <a:pt x="2714333" y="203200"/>
                </a:lnTo>
                <a:lnTo>
                  <a:pt x="2714333" y="0"/>
                </a:lnTo>
                <a:close/>
              </a:path>
            </a:pathLst>
          </a:custGeom>
          <a:solidFill>
            <a:srgbClr val="F5F5F5"/>
          </a:solidFill>
        </p:spPr>
        <p:txBody>
          <a:bodyPr wrap="square" lIns="0" tIns="0" rIns="0" bIns="0" rtlCol="0"/>
          <a:lstStyle/>
          <a:p>
            <a:endParaRPr/>
          </a:p>
        </p:txBody>
      </p:sp>
      <p:sp>
        <p:nvSpPr>
          <p:cNvPr id="14" name="object 14"/>
          <p:cNvSpPr txBox="1"/>
          <p:nvPr/>
        </p:nvSpPr>
        <p:spPr>
          <a:xfrm>
            <a:off x="8740237" y="2532379"/>
            <a:ext cx="2203450" cy="400685"/>
          </a:xfrm>
          <a:prstGeom prst="rect">
            <a:avLst/>
          </a:prstGeom>
        </p:spPr>
        <p:txBody>
          <a:bodyPr vert="horz" wrap="square" lIns="0" tIns="3175" rIns="0" bIns="0" rtlCol="0">
            <a:spAutoFit/>
          </a:bodyPr>
          <a:lstStyle/>
          <a:p>
            <a:pPr marL="43180" marR="30480" indent="-5715">
              <a:lnSpc>
                <a:spcPct val="105000"/>
              </a:lnSpc>
              <a:spcBef>
                <a:spcPts val="25"/>
              </a:spcBef>
            </a:pPr>
            <a:r>
              <a:rPr sz="1200" b="1" spc="-5" dirty="0">
                <a:latin typeface="Calibri"/>
                <a:cs typeface="Calibri"/>
              </a:rPr>
              <a:t>Mean </a:t>
            </a:r>
            <a:r>
              <a:rPr sz="1200" b="1" dirty="0">
                <a:latin typeface="Calibri"/>
                <a:cs typeface="Calibri"/>
              </a:rPr>
              <a:t>Emissions </a:t>
            </a:r>
            <a:r>
              <a:rPr sz="1200" b="1" spc="-5" dirty="0">
                <a:latin typeface="Calibri"/>
                <a:cs typeface="Calibri"/>
              </a:rPr>
              <a:t>gCO</a:t>
            </a:r>
            <a:r>
              <a:rPr sz="1200" b="1" spc="-7" baseline="-20833" dirty="0">
                <a:latin typeface="Calibri"/>
                <a:cs typeface="Calibri"/>
              </a:rPr>
              <a:t>2</a:t>
            </a:r>
            <a:r>
              <a:rPr sz="1200" b="1" spc="-5" dirty="0">
                <a:latin typeface="Calibri"/>
                <a:cs typeface="Calibri"/>
              </a:rPr>
              <a:t>/km </a:t>
            </a:r>
            <a:r>
              <a:rPr sz="1200" b="1" dirty="0">
                <a:latin typeface="Calibri"/>
                <a:cs typeface="Calibri"/>
              </a:rPr>
              <a:t>in 2021 </a:t>
            </a:r>
            <a:r>
              <a:rPr sz="1200" b="1" spc="-260" dirty="0">
                <a:latin typeface="Calibri"/>
                <a:cs typeface="Calibri"/>
              </a:rPr>
              <a:t> </a:t>
            </a:r>
            <a:r>
              <a:rPr sz="1200" b="1" spc="-35" dirty="0">
                <a:latin typeface="Calibri"/>
                <a:cs typeface="Calibri"/>
              </a:rPr>
              <a:t>Top</a:t>
            </a:r>
            <a:endParaRPr sz="1200">
              <a:latin typeface="Calibri"/>
              <a:cs typeface="Calibri"/>
            </a:endParaRPr>
          </a:p>
        </p:txBody>
      </p:sp>
      <p:graphicFrame>
        <p:nvGraphicFramePr>
          <p:cNvPr id="15" name="object 15"/>
          <p:cNvGraphicFramePr>
            <a:graphicFrameLocks noGrp="1"/>
          </p:cNvGraphicFramePr>
          <p:nvPr/>
        </p:nvGraphicFramePr>
        <p:xfrm>
          <a:off x="8574686" y="2889430"/>
          <a:ext cx="2554604" cy="1270612"/>
        </p:xfrm>
        <a:graphic>
          <a:graphicData uri="http://schemas.openxmlformats.org/drawingml/2006/table">
            <a:tbl>
              <a:tblPr firstRow="1" bandRow="1">
                <a:tableStyleId>{2D5ABB26-0587-4C30-8999-92F81FD0307C}</a:tableStyleId>
              </a:tblPr>
              <a:tblGrid>
                <a:gridCol w="688975">
                  <a:extLst>
                    <a:ext uri="{9D8B030D-6E8A-4147-A177-3AD203B41FA5}">
                      <a16:colId xmlns:a16="http://schemas.microsoft.com/office/drawing/2014/main" val="20000"/>
                    </a:ext>
                  </a:extLst>
                </a:gridCol>
                <a:gridCol w="1147445">
                  <a:extLst>
                    <a:ext uri="{9D8B030D-6E8A-4147-A177-3AD203B41FA5}">
                      <a16:colId xmlns:a16="http://schemas.microsoft.com/office/drawing/2014/main" val="20001"/>
                    </a:ext>
                  </a:extLst>
                </a:gridCol>
                <a:gridCol w="718184">
                  <a:extLst>
                    <a:ext uri="{9D8B030D-6E8A-4147-A177-3AD203B41FA5}">
                      <a16:colId xmlns:a16="http://schemas.microsoft.com/office/drawing/2014/main" val="20002"/>
                    </a:ext>
                  </a:extLst>
                </a:gridCol>
              </a:tblGrid>
              <a:tr h="232971">
                <a:tc>
                  <a:txBody>
                    <a:bodyPr/>
                    <a:lstStyle/>
                    <a:p>
                      <a:pPr marR="34290" algn="ctr">
                        <a:lnSpc>
                          <a:spcPct val="100000"/>
                        </a:lnSpc>
                        <a:spcBef>
                          <a:spcPts val="190"/>
                        </a:spcBef>
                      </a:pPr>
                      <a:r>
                        <a:rPr sz="1200" b="1" spc="-5" dirty="0">
                          <a:latin typeface="Calibri"/>
                          <a:cs typeface="Calibri"/>
                        </a:rPr>
                        <a:t>pollutant</a:t>
                      </a:r>
                      <a:endParaRPr sz="1200">
                        <a:latin typeface="Calibri"/>
                        <a:cs typeface="Calibri"/>
                      </a:endParaRPr>
                    </a:p>
                  </a:txBody>
                  <a:tcPr marL="0" marR="0" marT="24130" marB="0">
                    <a:solidFill>
                      <a:srgbClr val="F5F5F5"/>
                    </a:solidFill>
                  </a:tcPr>
                </a:tc>
                <a:tc>
                  <a:txBody>
                    <a:bodyPr/>
                    <a:lstStyle/>
                    <a:p>
                      <a:pPr marL="9525" algn="ctr">
                        <a:lnSpc>
                          <a:spcPct val="100000"/>
                        </a:lnSpc>
                        <a:spcBef>
                          <a:spcPts val="240"/>
                        </a:spcBef>
                      </a:pPr>
                      <a:r>
                        <a:rPr sz="1200" b="1" spc="-10" dirty="0">
                          <a:latin typeface="Calibri"/>
                          <a:cs typeface="Calibri"/>
                        </a:rPr>
                        <a:t>Type</a:t>
                      </a:r>
                      <a:endParaRPr sz="1200">
                        <a:latin typeface="Calibri"/>
                        <a:cs typeface="Calibri"/>
                      </a:endParaRPr>
                    </a:p>
                  </a:txBody>
                  <a:tcPr marL="0" marR="0" marT="30480" marB="0">
                    <a:solidFill>
                      <a:srgbClr val="F5F5F5"/>
                    </a:solidFill>
                  </a:tcPr>
                </a:tc>
                <a:tc>
                  <a:txBody>
                    <a:bodyPr/>
                    <a:lstStyle/>
                    <a:p>
                      <a:pPr marL="33020" algn="ctr">
                        <a:lnSpc>
                          <a:spcPct val="100000"/>
                        </a:lnSpc>
                        <a:spcBef>
                          <a:spcPts val="240"/>
                        </a:spcBef>
                      </a:pPr>
                      <a:r>
                        <a:rPr sz="1200" b="1" spc="-5" dirty="0">
                          <a:latin typeface="Calibri"/>
                          <a:cs typeface="Calibri"/>
                        </a:rPr>
                        <a:t>Emissions</a:t>
                      </a:r>
                      <a:endParaRPr sz="1200">
                        <a:latin typeface="Calibri"/>
                        <a:cs typeface="Calibri"/>
                      </a:endParaRPr>
                    </a:p>
                  </a:txBody>
                  <a:tcPr marL="0" marR="0" marT="30480" marB="0">
                    <a:solidFill>
                      <a:srgbClr val="F5F5F5"/>
                    </a:solidFill>
                  </a:tcPr>
                </a:tc>
                <a:extLst>
                  <a:ext uri="{0D108BD9-81ED-4DB2-BD59-A6C34878D82A}">
                    <a16:rowId xmlns:a16="http://schemas.microsoft.com/office/drawing/2014/main" val="10000"/>
                  </a:ext>
                </a:extLst>
              </a:tr>
              <a:tr h="202691">
                <a:tc>
                  <a:txBody>
                    <a:bodyPr/>
                    <a:lstStyle/>
                    <a:p>
                      <a:pPr marR="36195" algn="ctr">
                        <a:lnSpc>
                          <a:spcPct val="100000"/>
                        </a:lnSpc>
                        <a:spcBef>
                          <a:spcPts val="15"/>
                        </a:spcBef>
                      </a:pPr>
                      <a:r>
                        <a:rPr sz="1200" dirty="0">
                          <a:latin typeface="Calibri"/>
                          <a:cs typeface="Calibri"/>
                        </a:rPr>
                        <a:t>1</a:t>
                      </a:r>
                      <a:endParaRPr sz="1200">
                        <a:latin typeface="Calibri"/>
                        <a:cs typeface="Calibri"/>
                      </a:endParaRPr>
                    </a:p>
                  </a:txBody>
                  <a:tcPr marL="0" marR="0" marT="1905" marB="0">
                    <a:solidFill>
                      <a:srgbClr val="F5F5F5"/>
                    </a:solidFill>
                  </a:tcPr>
                </a:tc>
                <a:tc>
                  <a:txBody>
                    <a:bodyPr/>
                    <a:lstStyle/>
                    <a:p>
                      <a:pPr marL="8890" algn="ctr">
                        <a:lnSpc>
                          <a:spcPct val="100000"/>
                        </a:lnSpc>
                        <a:spcBef>
                          <a:spcPts val="15"/>
                        </a:spcBef>
                      </a:pPr>
                      <a:r>
                        <a:rPr sz="1200" dirty="0">
                          <a:latin typeface="Calibri"/>
                          <a:cs typeface="Calibri"/>
                        </a:rPr>
                        <a:t>E85</a:t>
                      </a:r>
                      <a:endParaRPr sz="1200">
                        <a:latin typeface="Calibri"/>
                        <a:cs typeface="Calibri"/>
                      </a:endParaRPr>
                    </a:p>
                  </a:txBody>
                  <a:tcPr marL="0" marR="0" marT="1905" marB="0">
                    <a:solidFill>
                      <a:srgbClr val="F5F5F5"/>
                    </a:solidFill>
                  </a:tcPr>
                </a:tc>
                <a:tc>
                  <a:txBody>
                    <a:bodyPr/>
                    <a:lstStyle/>
                    <a:p>
                      <a:pPr marL="32384" algn="ctr">
                        <a:lnSpc>
                          <a:spcPct val="100000"/>
                        </a:lnSpc>
                        <a:spcBef>
                          <a:spcPts val="15"/>
                        </a:spcBef>
                      </a:pPr>
                      <a:r>
                        <a:rPr sz="1200" dirty="0">
                          <a:latin typeface="Calibri"/>
                          <a:cs typeface="Calibri"/>
                        </a:rPr>
                        <a:t>160</a:t>
                      </a:r>
                      <a:endParaRPr sz="1200">
                        <a:latin typeface="Calibri"/>
                        <a:cs typeface="Calibri"/>
                      </a:endParaRPr>
                    </a:p>
                  </a:txBody>
                  <a:tcPr marL="0" marR="0" marT="1905" marB="0">
                    <a:solidFill>
                      <a:srgbClr val="F5F5F5"/>
                    </a:solidFill>
                  </a:tcPr>
                </a:tc>
                <a:extLst>
                  <a:ext uri="{0D108BD9-81ED-4DB2-BD59-A6C34878D82A}">
                    <a16:rowId xmlns:a16="http://schemas.microsoft.com/office/drawing/2014/main" val="10001"/>
                  </a:ext>
                </a:extLst>
              </a:tr>
              <a:tr h="202692">
                <a:tc>
                  <a:txBody>
                    <a:bodyPr/>
                    <a:lstStyle/>
                    <a:p>
                      <a:pPr marR="36195" algn="ctr">
                        <a:lnSpc>
                          <a:spcPct val="100000"/>
                        </a:lnSpc>
                      </a:pPr>
                      <a:r>
                        <a:rPr sz="1200" dirty="0">
                          <a:latin typeface="Calibri"/>
                          <a:cs typeface="Calibri"/>
                        </a:rPr>
                        <a:t>2</a:t>
                      </a:r>
                      <a:endParaRPr sz="1200">
                        <a:latin typeface="Calibri"/>
                        <a:cs typeface="Calibri"/>
                      </a:endParaRPr>
                    </a:p>
                  </a:txBody>
                  <a:tcPr marL="0" marR="0" marT="0" marB="0">
                    <a:solidFill>
                      <a:srgbClr val="F5F5F5"/>
                    </a:solidFill>
                  </a:tcPr>
                </a:tc>
                <a:tc>
                  <a:txBody>
                    <a:bodyPr/>
                    <a:lstStyle/>
                    <a:p>
                      <a:pPr marL="8890" algn="ctr">
                        <a:lnSpc>
                          <a:spcPct val="100000"/>
                        </a:lnSpc>
                      </a:pPr>
                      <a:r>
                        <a:rPr sz="1200" dirty="0">
                          <a:latin typeface="Calibri"/>
                          <a:cs typeface="Calibri"/>
                        </a:rPr>
                        <a:t>Diesel</a:t>
                      </a:r>
                      <a:endParaRPr sz="1200">
                        <a:latin typeface="Calibri"/>
                        <a:cs typeface="Calibri"/>
                      </a:endParaRPr>
                    </a:p>
                  </a:txBody>
                  <a:tcPr marL="0" marR="0" marT="0" marB="0">
                    <a:solidFill>
                      <a:srgbClr val="F5F5F5"/>
                    </a:solidFill>
                  </a:tcPr>
                </a:tc>
                <a:tc>
                  <a:txBody>
                    <a:bodyPr/>
                    <a:lstStyle/>
                    <a:p>
                      <a:pPr marL="32384" algn="ctr">
                        <a:lnSpc>
                          <a:spcPct val="100000"/>
                        </a:lnSpc>
                      </a:pPr>
                      <a:r>
                        <a:rPr sz="1200" dirty="0">
                          <a:latin typeface="Calibri"/>
                          <a:cs typeface="Calibri"/>
                        </a:rPr>
                        <a:t>144</a:t>
                      </a:r>
                      <a:endParaRPr sz="1200">
                        <a:latin typeface="Calibri"/>
                        <a:cs typeface="Calibri"/>
                      </a:endParaRPr>
                    </a:p>
                  </a:txBody>
                  <a:tcPr marL="0" marR="0" marT="0" marB="0">
                    <a:solidFill>
                      <a:srgbClr val="F5F5F5"/>
                    </a:solidFill>
                  </a:tcPr>
                </a:tc>
                <a:extLst>
                  <a:ext uri="{0D108BD9-81ED-4DB2-BD59-A6C34878D82A}">
                    <a16:rowId xmlns:a16="http://schemas.microsoft.com/office/drawing/2014/main" val="10002"/>
                  </a:ext>
                </a:extLst>
              </a:tr>
              <a:tr h="204216">
                <a:tc>
                  <a:txBody>
                    <a:bodyPr/>
                    <a:lstStyle/>
                    <a:p>
                      <a:pPr marR="36195" algn="ctr">
                        <a:lnSpc>
                          <a:spcPct val="100000"/>
                        </a:lnSpc>
                        <a:spcBef>
                          <a:spcPts val="15"/>
                        </a:spcBef>
                      </a:pPr>
                      <a:r>
                        <a:rPr sz="1200" dirty="0">
                          <a:latin typeface="Calibri"/>
                          <a:cs typeface="Calibri"/>
                        </a:rPr>
                        <a:t>3</a:t>
                      </a:r>
                      <a:endParaRPr sz="1200">
                        <a:latin typeface="Calibri"/>
                        <a:cs typeface="Calibri"/>
                      </a:endParaRPr>
                    </a:p>
                  </a:txBody>
                  <a:tcPr marL="0" marR="0" marT="1905" marB="0">
                    <a:solidFill>
                      <a:srgbClr val="F5F5F5"/>
                    </a:solidFill>
                  </a:tcPr>
                </a:tc>
                <a:tc>
                  <a:txBody>
                    <a:bodyPr/>
                    <a:lstStyle/>
                    <a:p>
                      <a:pPr marL="9525" algn="ctr">
                        <a:lnSpc>
                          <a:spcPct val="100000"/>
                        </a:lnSpc>
                        <a:spcBef>
                          <a:spcPts val="15"/>
                        </a:spcBef>
                      </a:pPr>
                      <a:r>
                        <a:rPr sz="1200" spc="-10" dirty="0">
                          <a:latin typeface="Calibri"/>
                          <a:cs typeface="Calibri"/>
                        </a:rPr>
                        <a:t>Petrol</a:t>
                      </a:r>
                      <a:endParaRPr sz="1200">
                        <a:latin typeface="Calibri"/>
                        <a:cs typeface="Calibri"/>
                      </a:endParaRPr>
                    </a:p>
                  </a:txBody>
                  <a:tcPr marL="0" marR="0" marT="1905" marB="0">
                    <a:solidFill>
                      <a:srgbClr val="F5F5F5"/>
                    </a:solidFill>
                  </a:tcPr>
                </a:tc>
                <a:tc>
                  <a:txBody>
                    <a:bodyPr/>
                    <a:lstStyle/>
                    <a:p>
                      <a:pPr marL="32384" algn="ctr">
                        <a:lnSpc>
                          <a:spcPct val="100000"/>
                        </a:lnSpc>
                        <a:spcBef>
                          <a:spcPts val="15"/>
                        </a:spcBef>
                      </a:pPr>
                      <a:r>
                        <a:rPr sz="1200" dirty="0">
                          <a:latin typeface="Calibri"/>
                          <a:cs typeface="Calibri"/>
                        </a:rPr>
                        <a:t>135</a:t>
                      </a:r>
                      <a:endParaRPr sz="1200">
                        <a:latin typeface="Calibri"/>
                        <a:cs typeface="Calibri"/>
                      </a:endParaRPr>
                    </a:p>
                  </a:txBody>
                  <a:tcPr marL="0" marR="0" marT="1905" marB="0">
                    <a:solidFill>
                      <a:srgbClr val="F5F5F5"/>
                    </a:solidFill>
                  </a:tcPr>
                </a:tc>
                <a:extLst>
                  <a:ext uri="{0D108BD9-81ED-4DB2-BD59-A6C34878D82A}">
                    <a16:rowId xmlns:a16="http://schemas.microsoft.com/office/drawing/2014/main" val="10003"/>
                  </a:ext>
                </a:extLst>
              </a:tr>
              <a:tr h="202691">
                <a:tc>
                  <a:txBody>
                    <a:bodyPr/>
                    <a:lstStyle/>
                    <a:p>
                      <a:pPr marR="36195" algn="ctr">
                        <a:lnSpc>
                          <a:spcPct val="100000"/>
                        </a:lnSpc>
                        <a:spcBef>
                          <a:spcPts val="15"/>
                        </a:spcBef>
                      </a:pPr>
                      <a:r>
                        <a:rPr sz="1200" dirty="0">
                          <a:latin typeface="Calibri"/>
                          <a:cs typeface="Calibri"/>
                        </a:rPr>
                        <a:t>4</a:t>
                      </a:r>
                      <a:endParaRPr sz="1200">
                        <a:latin typeface="Calibri"/>
                        <a:cs typeface="Calibri"/>
                      </a:endParaRPr>
                    </a:p>
                  </a:txBody>
                  <a:tcPr marL="0" marR="0" marT="1905" marB="0">
                    <a:solidFill>
                      <a:srgbClr val="F5F5F5"/>
                    </a:solidFill>
                  </a:tcPr>
                </a:tc>
                <a:tc>
                  <a:txBody>
                    <a:bodyPr/>
                    <a:lstStyle/>
                    <a:p>
                      <a:pPr marL="8255" algn="ctr">
                        <a:lnSpc>
                          <a:spcPct val="100000"/>
                        </a:lnSpc>
                        <a:spcBef>
                          <a:spcPts val="15"/>
                        </a:spcBef>
                      </a:pPr>
                      <a:r>
                        <a:rPr sz="1200" spc="-5" dirty="0">
                          <a:latin typeface="Calibri"/>
                          <a:cs typeface="Calibri"/>
                        </a:rPr>
                        <a:t>LPG</a:t>
                      </a:r>
                      <a:endParaRPr sz="1200">
                        <a:latin typeface="Calibri"/>
                        <a:cs typeface="Calibri"/>
                      </a:endParaRPr>
                    </a:p>
                  </a:txBody>
                  <a:tcPr marL="0" marR="0" marT="1905" marB="0">
                    <a:solidFill>
                      <a:srgbClr val="F5F5F5"/>
                    </a:solidFill>
                  </a:tcPr>
                </a:tc>
                <a:tc>
                  <a:txBody>
                    <a:bodyPr/>
                    <a:lstStyle/>
                    <a:p>
                      <a:pPr marL="32384" algn="ctr">
                        <a:lnSpc>
                          <a:spcPct val="100000"/>
                        </a:lnSpc>
                        <a:spcBef>
                          <a:spcPts val="15"/>
                        </a:spcBef>
                      </a:pPr>
                      <a:r>
                        <a:rPr sz="1200" dirty="0">
                          <a:latin typeface="Calibri"/>
                          <a:cs typeface="Calibri"/>
                        </a:rPr>
                        <a:t>121</a:t>
                      </a:r>
                      <a:endParaRPr sz="1200">
                        <a:latin typeface="Calibri"/>
                        <a:cs typeface="Calibri"/>
                      </a:endParaRPr>
                    </a:p>
                  </a:txBody>
                  <a:tcPr marL="0" marR="0" marT="1905" marB="0">
                    <a:solidFill>
                      <a:srgbClr val="F5F5F5"/>
                    </a:solidFill>
                  </a:tcPr>
                </a:tc>
                <a:extLst>
                  <a:ext uri="{0D108BD9-81ED-4DB2-BD59-A6C34878D82A}">
                    <a16:rowId xmlns:a16="http://schemas.microsoft.com/office/drawing/2014/main" val="10004"/>
                  </a:ext>
                </a:extLst>
              </a:tr>
              <a:tr h="225351">
                <a:tc>
                  <a:txBody>
                    <a:bodyPr/>
                    <a:lstStyle/>
                    <a:p>
                      <a:pPr marR="36195" algn="ctr">
                        <a:lnSpc>
                          <a:spcPct val="100000"/>
                        </a:lnSpc>
                      </a:pPr>
                      <a:r>
                        <a:rPr sz="1200" dirty="0">
                          <a:latin typeface="Calibri"/>
                          <a:cs typeface="Calibri"/>
                        </a:rPr>
                        <a:t>5</a:t>
                      </a:r>
                      <a:endParaRPr sz="1200">
                        <a:latin typeface="Calibri"/>
                        <a:cs typeface="Calibri"/>
                      </a:endParaRPr>
                    </a:p>
                  </a:txBody>
                  <a:tcPr marL="0" marR="0" marT="0" marB="0">
                    <a:solidFill>
                      <a:srgbClr val="F5F5F5"/>
                    </a:solidFill>
                  </a:tcPr>
                </a:tc>
                <a:tc>
                  <a:txBody>
                    <a:bodyPr/>
                    <a:lstStyle/>
                    <a:p>
                      <a:pPr marL="8890" algn="ctr">
                        <a:lnSpc>
                          <a:spcPct val="100000"/>
                        </a:lnSpc>
                      </a:pPr>
                      <a:r>
                        <a:rPr sz="1200" spc="-5" dirty="0">
                          <a:latin typeface="Calibri"/>
                          <a:cs typeface="Calibri"/>
                        </a:rPr>
                        <a:t>NG/Biomethane</a:t>
                      </a:r>
                      <a:endParaRPr sz="1200">
                        <a:latin typeface="Calibri"/>
                        <a:cs typeface="Calibri"/>
                      </a:endParaRPr>
                    </a:p>
                  </a:txBody>
                  <a:tcPr marL="0" marR="0" marT="0" marB="0">
                    <a:solidFill>
                      <a:srgbClr val="F5F5F5"/>
                    </a:solidFill>
                  </a:tcPr>
                </a:tc>
                <a:tc>
                  <a:txBody>
                    <a:bodyPr/>
                    <a:lstStyle/>
                    <a:p>
                      <a:pPr marL="32384" algn="ctr">
                        <a:lnSpc>
                          <a:spcPct val="100000"/>
                        </a:lnSpc>
                      </a:pPr>
                      <a:r>
                        <a:rPr sz="1200" dirty="0">
                          <a:latin typeface="Calibri"/>
                          <a:cs typeface="Calibri"/>
                        </a:rPr>
                        <a:t>113</a:t>
                      </a:r>
                    </a:p>
                  </a:txBody>
                  <a:tcPr marL="0" marR="0" marT="0" marB="0">
                    <a:solidFill>
                      <a:srgbClr val="F5F5F5"/>
                    </a:solidFill>
                  </a:tcPr>
                </a:tc>
                <a:extLst>
                  <a:ext uri="{0D108BD9-81ED-4DB2-BD59-A6C34878D82A}">
                    <a16:rowId xmlns:a16="http://schemas.microsoft.com/office/drawing/2014/main" val="10005"/>
                  </a:ext>
                </a:extLst>
              </a:tr>
            </a:tbl>
          </a:graphicData>
        </a:graphic>
      </p:graphicFrame>
      <p:sp>
        <p:nvSpPr>
          <p:cNvPr id="16" name="object 16"/>
          <p:cNvSpPr txBox="1"/>
          <p:nvPr/>
        </p:nvSpPr>
        <p:spPr>
          <a:xfrm>
            <a:off x="8472318" y="4126483"/>
            <a:ext cx="2740025" cy="208279"/>
          </a:xfrm>
          <a:prstGeom prst="rect">
            <a:avLst/>
          </a:prstGeom>
        </p:spPr>
        <p:txBody>
          <a:bodyPr vert="horz" wrap="square" lIns="0" tIns="12700" rIns="0" bIns="0" rtlCol="0">
            <a:spAutoFit/>
          </a:bodyPr>
          <a:lstStyle/>
          <a:p>
            <a:pPr marL="12700">
              <a:lnSpc>
                <a:spcPct val="100000"/>
              </a:lnSpc>
              <a:spcBef>
                <a:spcPts val="100"/>
              </a:spcBef>
              <a:tabLst>
                <a:tab pos="386080" algn="l"/>
                <a:tab pos="1271905" algn="l"/>
                <a:tab pos="2197100" algn="l"/>
                <a:tab pos="2726690" algn="l"/>
              </a:tabLst>
            </a:pPr>
            <a:r>
              <a:rPr sz="1200" u="heavy" dirty="0">
                <a:uFill>
                  <a:solidFill>
                    <a:srgbClr val="ED7D31"/>
                  </a:solidFill>
                </a:uFill>
                <a:latin typeface="Times New Roman"/>
                <a:cs typeface="Times New Roman"/>
              </a:rPr>
              <a:t> 	</a:t>
            </a:r>
            <a:r>
              <a:rPr sz="1200" u="heavy" dirty="0">
                <a:uFill>
                  <a:solidFill>
                    <a:srgbClr val="ED7D31"/>
                  </a:solidFill>
                </a:uFill>
                <a:latin typeface="Calibri"/>
                <a:cs typeface="Calibri"/>
              </a:rPr>
              <a:t>6	NG	105	</a:t>
            </a:r>
            <a:endParaRPr sz="1200">
              <a:latin typeface="Calibri"/>
              <a:cs typeface="Calibri"/>
            </a:endParaRPr>
          </a:p>
        </p:txBody>
      </p:sp>
      <p:sp>
        <p:nvSpPr>
          <p:cNvPr id="17" name="object 17"/>
          <p:cNvSpPr txBox="1"/>
          <p:nvPr/>
        </p:nvSpPr>
        <p:spPr>
          <a:xfrm>
            <a:off x="8846308" y="4312411"/>
            <a:ext cx="102870" cy="836294"/>
          </a:xfrm>
          <a:prstGeom prst="rect">
            <a:avLst/>
          </a:prstGeom>
        </p:spPr>
        <p:txBody>
          <a:bodyPr vert="horz" wrap="square" lIns="0" tIns="30480" rIns="0" bIns="0" rtlCol="0">
            <a:spAutoFit/>
          </a:bodyPr>
          <a:lstStyle/>
          <a:p>
            <a:pPr marL="12700">
              <a:lnSpc>
                <a:spcPct val="100000"/>
              </a:lnSpc>
              <a:spcBef>
                <a:spcPts val="240"/>
              </a:spcBef>
            </a:pPr>
            <a:r>
              <a:rPr sz="1200" dirty="0">
                <a:latin typeface="Calibri"/>
                <a:cs typeface="Calibri"/>
              </a:rPr>
              <a:t>7</a:t>
            </a:r>
            <a:endParaRPr sz="1200">
              <a:latin typeface="Calibri"/>
              <a:cs typeface="Calibri"/>
            </a:endParaRPr>
          </a:p>
          <a:p>
            <a:pPr marL="12700">
              <a:lnSpc>
                <a:spcPct val="100000"/>
              </a:lnSpc>
              <a:spcBef>
                <a:spcPts val="145"/>
              </a:spcBef>
            </a:pPr>
            <a:r>
              <a:rPr sz="1200" dirty="0">
                <a:latin typeface="Calibri"/>
                <a:cs typeface="Calibri"/>
              </a:rPr>
              <a:t>8</a:t>
            </a:r>
            <a:endParaRPr sz="1200">
              <a:latin typeface="Calibri"/>
              <a:cs typeface="Calibri"/>
            </a:endParaRPr>
          </a:p>
          <a:p>
            <a:pPr marL="12700">
              <a:lnSpc>
                <a:spcPct val="100000"/>
              </a:lnSpc>
              <a:spcBef>
                <a:spcPts val="170"/>
              </a:spcBef>
            </a:pPr>
            <a:r>
              <a:rPr sz="1200" dirty="0">
                <a:latin typeface="Calibri"/>
                <a:cs typeface="Calibri"/>
              </a:rPr>
              <a:t>9</a:t>
            </a:r>
            <a:endParaRPr sz="1200">
              <a:latin typeface="Calibri"/>
              <a:cs typeface="Calibri"/>
            </a:endParaRPr>
          </a:p>
          <a:p>
            <a:pPr marL="12700">
              <a:lnSpc>
                <a:spcPct val="100000"/>
              </a:lnSpc>
              <a:spcBef>
                <a:spcPts val="165"/>
              </a:spcBef>
            </a:pPr>
            <a:r>
              <a:rPr sz="1200" dirty="0">
                <a:latin typeface="Calibri"/>
                <a:cs typeface="Calibri"/>
              </a:rPr>
              <a:t>9</a:t>
            </a:r>
            <a:endParaRPr sz="1200">
              <a:latin typeface="Calibri"/>
              <a:cs typeface="Calibri"/>
            </a:endParaRPr>
          </a:p>
        </p:txBody>
      </p:sp>
      <p:sp>
        <p:nvSpPr>
          <p:cNvPr id="18" name="object 18"/>
          <p:cNvSpPr txBox="1"/>
          <p:nvPr/>
        </p:nvSpPr>
        <p:spPr>
          <a:xfrm>
            <a:off x="9384985" y="4312411"/>
            <a:ext cx="914400" cy="836294"/>
          </a:xfrm>
          <a:prstGeom prst="rect">
            <a:avLst/>
          </a:prstGeom>
        </p:spPr>
        <p:txBody>
          <a:bodyPr vert="horz" wrap="square" lIns="0" tIns="10795" rIns="0" bIns="0" rtlCol="0">
            <a:spAutoFit/>
          </a:bodyPr>
          <a:lstStyle/>
          <a:p>
            <a:pPr marL="12065" marR="5080" indent="-635" algn="ctr">
              <a:lnSpc>
                <a:spcPct val="111100"/>
              </a:lnSpc>
              <a:spcBef>
                <a:spcPts val="85"/>
              </a:spcBef>
            </a:pPr>
            <a:r>
              <a:rPr sz="1200" spc="-10" dirty="0">
                <a:latin typeface="Calibri"/>
                <a:cs typeface="Calibri"/>
              </a:rPr>
              <a:t>Petrol/Electric </a:t>
            </a:r>
            <a:r>
              <a:rPr sz="1200" spc="-260" dirty="0">
                <a:latin typeface="Calibri"/>
                <a:cs typeface="Calibri"/>
              </a:rPr>
              <a:t> </a:t>
            </a:r>
            <a:r>
              <a:rPr sz="1200" spc="-5" dirty="0">
                <a:latin typeface="Calibri"/>
                <a:cs typeface="Calibri"/>
              </a:rPr>
              <a:t>D</a:t>
            </a:r>
            <a:r>
              <a:rPr sz="1200" dirty="0">
                <a:latin typeface="Calibri"/>
                <a:cs typeface="Calibri"/>
              </a:rPr>
              <a:t>ie</a:t>
            </a:r>
            <a:r>
              <a:rPr sz="1200" spc="5" dirty="0">
                <a:latin typeface="Calibri"/>
                <a:cs typeface="Calibri"/>
              </a:rPr>
              <a:t>s</a:t>
            </a:r>
            <a:r>
              <a:rPr sz="1200" dirty="0">
                <a:latin typeface="Calibri"/>
                <a:cs typeface="Calibri"/>
              </a:rPr>
              <a:t>el</a:t>
            </a:r>
            <a:r>
              <a:rPr sz="1200" spc="-5" dirty="0">
                <a:latin typeface="Calibri"/>
                <a:cs typeface="Calibri"/>
              </a:rPr>
              <a:t>/</a:t>
            </a:r>
            <a:r>
              <a:rPr sz="1200" dirty="0">
                <a:latin typeface="Calibri"/>
                <a:cs typeface="Calibri"/>
              </a:rPr>
              <a:t>Ele</a:t>
            </a:r>
            <a:r>
              <a:rPr sz="1200" spc="5" dirty="0">
                <a:latin typeface="Calibri"/>
                <a:cs typeface="Calibri"/>
              </a:rPr>
              <a:t>c</a:t>
            </a:r>
            <a:r>
              <a:rPr sz="1200" spc="-5" dirty="0">
                <a:latin typeface="Calibri"/>
                <a:cs typeface="Calibri"/>
              </a:rPr>
              <a:t>t</a:t>
            </a:r>
            <a:r>
              <a:rPr sz="1200" spc="-10" dirty="0">
                <a:latin typeface="Calibri"/>
                <a:cs typeface="Calibri"/>
              </a:rPr>
              <a:t>r</a:t>
            </a:r>
            <a:r>
              <a:rPr sz="1200" dirty="0">
                <a:latin typeface="Calibri"/>
                <a:cs typeface="Calibri"/>
              </a:rPr>
              <a:t>ic  </a:t>
            </a:r>
            <a:r>
              <a:rPr sz="1200" spc="-5" dirty="0">
                <a:latin typeface="Calibri"/>
                <a:cs typeface="Calibri"/>
              </a:rPr>
              <a:t>Electric </a:t>
            </a:r>
            <a:r>
              <a:rPr sz="1200" dirty="0">
                <a:latin typeface="Calibri"/>
                <a:cs typeface="Calibri"/>
              </a:rPr>
              <a:t> </a:t>
            </a:r>
            <a:r>
              <a:rPr sz="1200" spc="-10" dirty="0">
                <a:latin typeface="Calibri"/>
                <a:cs typeface="Calibri"/>
              </a:rPr>
              <a:t>Hydrogen</a:t>
            </a:r>
            <a:endParaRPr sz="1200" dirty="0">
              <a:latin typeface="Calibri"/>
              <a:cs typeface="Calibri"/>
            </a:endParaRPr>
          </a:p>
        </p:txBody>
      </p:sp>
      <p:sp>
        <p:nvSpPr>
          <p:cNvPr id="19" name="object 19"/>
          <p:cNvSpPr txBox="1"/>
          <p:nvPr/>
        </p:nvSpPr>
        <p:spPr>
          <a:xfrm>
            <a:off x="10695980" y="4312411"/>
            <a:ext cx="180975" cy="836294"/>
          </a:xfrm>
          <a:prstGeom prst="rect">
            <a:avLst/>
          </a:prstGeom>
        </p:spPr>
        <p:txBody>
          <a:bodyPr vert="horz" wrap="square" lIns="0" tIns="30480" rIns="0" bIns="0" rtlCol="0">
            <a:spAutoFit/>
          </a:bodyPr>
          <a:lstStyle/>
          <a:p>
            <a:pPr marL="12700">
              <a:lnSpc>
                <a:spcPct val="100000"/>
              </a:lnSpc>
              <a:spcBef>
                <a:spcPts val="240"/>
              </a:spcBef>
            </a:pPr>
            <a:r>
              <a:rPr sz="1200" dirty="0">
                <a:latin typeface="Calibri"/>
                <a:cs typeface="Calibri"/>
              </a:rPr>
              <a:t>42</a:t>
            </a:r>
            <a:endParaRPr sz="1200">
              <a:latin typeface="Calibri"/>
              <a:cs typeface="Calibri"/>
            </a:endParaRPr>
          </a:p>
          <a:p>
            <a:pPr marL="12700">
              <a:lnSpc>
                <a:spcPct val="100000"/>
              </a:lnSpc>
              <a:spcBef>
                <a:spcPts val="145"/>
              </a:spcBef>
            </a:pPr>
            <a:r>
              <a:rPr sz="1200" dirty="0">
                <a:latin typeface="Calibri"/>
                <a:cs typeface="Calibri"/>
              </a:rPr>
              <a:t>39</a:t>
            </a:r>
            <a:endParaRPr sz="1200">
              <a:latin typeface="Calibri"/>
              <a:cs typeface="Calibri"/>
            </a:endParaRPr>
          </a:p>
          <a:p>
            <a:pPr marL="51435">
              <a:lnSpc>
                <a:spcPct val="100000"/>
              </a:lnSpc>
              <a:spcBef>
                <a:spcPts val="170"/>
              </a:spcBef>
            </a:pPr>
            <a:r>
              <a:rPr sz="1200" dirty="0">
                <a:latin typeface="Calibri"/>
                <a:cs typeface="Calibri"/>
              </a:rPr>
              <a:t>0</a:t>
            </a:r>
            <a:endParaRPr sz="1200">
              <a:latin typeface="Calibri"/>
              <a:cs typeface="Calibri"/>
            </a:endParaRPr>
          </a:p>
          <a:p>
            <a:pPr marL="51435">
              <a:lnSpc>
                <a:spcPct val="100000"/>
              </a:lnSpc>
              <a:spcBef>
                <a:spcPts val="165"/>
              </a:spcBef>
            </a:pPr>
            <a:r>
              <a:rPr sz="1200" dirty="0">
                <a:latin typeface="Calibri"/>
                <a:cs typeface="Calibri"/>
              </a:rPr>
              <a:t>0</a:t>
            </a:r>
            <a:endParaRPr sz="1200">
              <a:latin typeface="Calibri"/>
              <a:cs typeface="Calibri"/>
            </a:endParaRPr>
          </a:p>
        </p:txBody>
      </p:sp>
      <p:grpSp>
        <p:nvGrpSpPr>
          <p:cNvPr id="20" name="object 20"/>
          <p:cNvGrpSpPr/>
          <p:nvPr/>
        </p:nvGrpSpPr>
        <p:grpSpPr>
          <a:xfrm>
            <a:off x="1270232" y="2709672"/>
            <a:ext cx="6392545" cy="3060700"/>
            <a:chOff x="1270232" y="2709672"/>
            <a:chExt cx="6392545" cy="3060700"/>
          </a:xfrm>
        </p:grpSpPr>
        <p:sp>
          <p:nvSpPr>
            <p:cNvPr id="21" name="object 21"/>
            <p:cNvSpPr/>
            <p:nvPr/>
          </p:nvSpPr>
          <p:spPr>
            <a:xfrm>
              <a:off x="1274994" y="3825240"/>
              <a:ext cx="106045" cy="1454150"/>
            </a:xfrm>
            <a:custGeom>
              <a:avLst/>
              <a:gdLst/>
              <a:ahLst/>
              <a:cxnLst/>
              <a:rect l="l" t="t" r="r" b="b"/>
              <a:pathLst>
                <a:path w="106044" h="1454150">
                  <a:moveTo>
                    <a:pt x="0" y="1453896"/>
                  </a:moveTo>
                  <a:lnTo>
                    <a:pt x="105749" y="1453896"/>
                  </a:lnTo>
                </a:path>
                <a:path w="106044" h="1454150">
                  <a:moveTo>
                    <a:pt x="0" y="969264"/>
                  </a:moveTo>
                  <a:lnTo>
                    <a:pt x="105749" y="969264"/>
                  </a:lnTo>
                </a:path>
                <a:path w="106044" h="1454150">
                  <a:moveTo>
                    <a:pt x="0" y="484632"/>
                  </a:moveTo>
                  <a:lnTo>
                    <a:pt x="105749" y="484632"/>
                  </a:lnTo>
                </a:path>
                <a:path w="106044" h="1454150">
                  <a:moveTo>
                    <a:pt x="0" y="0"/>
                  </a:moveTo>
                  <a:lnTo>
                    <a:pt x="105749" y="0"/>
                  </a:lnTo>
                </a:path>
              </a:pathLst>
            </a:custGeom>
            <a:ln w="9525">
              <a:solidFill>
                <a:srgbClr val="D9D9D9"/>
              </a:solidFill>
            </a:ln>
          </p:spPr>
          <p:txBody>
            <a:bodyPr wrap="square" lIns="0" tIns="0" rIns="0" bIns="0" rtlCol="0"/>
            <a:lstStyle/>
            <a:p>
              <a:endParaRPr/>
            </a:p>
          </p:txBody>
        </p:sp>
        <p:sp>
          <p:nvSpPr>
            <p:cNvPr id="22" name="object 22"/>
            <p:cNvSpPr/>
            <p:nvPr/>
          </p:nvSpPr>
          <p:spPr>
            <a:xfrm>
              <a:off x="1380744" y="3779519"/>
              <a:ext cx="143510" cy="1986280"/>
            </a:xfrm>
            <a:custGeom>
              <a:avLst/>
              <a:gdLst/>
              <a:ahLst/>
              <a:cxnLst/>
              <a:rect l="l" t="t" r="r" b="b"/>
              <a:pathLst>
                <a:path w="143509" h="1986279">
                  <a:moveTo>
                    <a:pt x="143256" y="0"/>
                  </a:moveTo>
                  <a:lnTo>
                    <a:pt x="0" y="0"/>
                  </a:lnTo>
                  <a:lnTo>
                    <a:pt x="0" y="1985839"/>
                  </a:lnTo>
                  <a:lnTo>
                    <a:pt x="143256" y="1985839"/>
                  </a:lnTo>
                  <a:lnTo>
                    <a:pt x="143256" y="0"/>
                  </a:lnTo>
                  <a:close/>
                </a:path>
              </a:pathLst>
            </a:custGeom>
            <a:solidFill>
              <a:srgbClr val="4472C4"/>
            </a:solidFill>
          </p:spPr>
          <p:txBody>
            <a:bodyPr wrap="square" lIns="0" tIns="0" rIns="0" bIns="0" rtlCol="0"/>
            <a:lstStyle/>
            <a:p>
              <a:endParaRPr/>
            </a:p>
          </p:txBody>
        </p:sp>
        <p:sp>
          <p:nvSpPr>
            <p:cNvPr id="23" name="object 23"/>
            <p:cNvSpPr/>
            <p:nvPr/>
          </p:nvSpPr>
          <p:spPr>
            <a:xfrm>
              <a:off x="1274994" y="3340608"/>
              <a:ext cx="249554" cy="0"/>
            </a:xfrm>
            <a:custGeom>
              <a:avLst/>
              <a:gdLst/>
              <a:ahLst/>
              <a:cxnLst/>
              <a:rect l="l" t="t" r="r" b="b"/>
              <a:pathLst>
                <a:path w="249555">
                  <a:moveTo>
                    <a:pt x="0" y="0"/>
                  </a:moveTo>
                  <a:lnTo>
                    <a:pt x="249005" y="0"/>
                  </a:lnTo>
                </a:path>
              </a:pathLst>
            </a:custGeom>
            <a:ln w="9525">
              <a:solidFill>
                <a:srgbClr val="D9D9D9"/>
              </a:solidFill>
            </a:ln>
          </p:spPr>
          <p:txBody>
            <a:bodyPr wrap="square" lIns="0" tIns="0" rIns="0" bIns="0" rtlCol="0"/>
            <a:lstStyle/>
            <a:p>
              <a:endParaRPr/>
            </a:p>
          </p:txBody>
        </p:sp>
        <p:sp>
          <p:nvSpPr>
            <p:cNvPr id="24" name="object 24"/>
            <p:cNvSpPr/>
            <p:nvPr/>
          </p:nvSpPr>
          <p:spPr>
            <a:xfrm>
              <a:off x="1524000" y="3157727"/>
              <a:ext cx="140335" cy="2607945"/>
            </a:xfrm>
            <a:custGeom>
              <a:avLst/>
              <a:gdLst/>
              <a:ahLst/>
              <a:cxnLst/>
              <a:rect l="l" t="t" r="r" b="b"/>
              <a:pathLst>
                <a:path w="140335" h="2607945">
                  <a:moveTo>
                    <a:pt x="140207" y="0"/>
                  </a:moveTo>
                  <a:lnTo>
                    <a:pt x="0" y="0"/>
                  </a:lnTo>
                  <a:lnTo>
                    <a:pt x="0" y="2607631"/>
                  </a:lnTo>
                  <a:lnTo>
                    <a:pt x="140207" y="2607631"/>
                  </a:lnTo>
                  <a:lnTo>
                    <a:pt x="140207" y="0"/>
                  </a:lnTo>
                  <a:close/>
                </a:path>
              </a:pathLst>
            </a:custGeom>
            <a:solidFill>
              <a:srgbClr val="ED7D31"/>
            </a:solidFill>
          </p:spPr>
          <p:txBody>
            <a:bodyPr wrap="square" lIns="0" tIns="0" rIns="0" bIns="0" rtlCol="0"/>
            <a:lstStyle/>
            <a:p>
              <a:endParaRPr/>
            </a:p>
          </p:txBody>
        </p:sp>
        <p:sp>
          <p:nvSpPr>
            <p:cNvPr id="25" name="object 25"/>
            <p:cNvSpPr/>
            <p:nvPr/>
          </p:nvSpPr>
          <p:spPr>
            <a:xfrm>
              <a:off x="1274994" y="2855976"/>
              <a:ext cx="532765" cy="0"/>
            </a:xfrm>
            <a:custGeom>
              <a:avLst/>
              <a:gdLst/>
              <a:ahLst/>
              <a:cxnLst/>
              <a:rect l="l" t="t" r="r" b="b"/>
              <a:pathLst>
                <a:path w="532764">
                  <a:moveTo>
                    <a:pt x="0" y="0"/>
                  </a:moveTo>
                  <a:lnTo>
                    <a:pt x="532469" y="0"/>
                  </a:lnTo>
                </a:path>
              </a:pathLst>
            </a:custGeom>
            <a:ln w="9525">
              <a:solidFill>
                <a:srgbClr val="D9D9D9"/>
              </a:solidFill>
            </a:ln>
          </p:spPr>
          <p:txBody>
            <a:bodyPr wrap="square" lIns="0" tIns="0" rIns="0" bIns="0" rtlCol="0"/>
            <a:lstStyle/>
            <a:p>
              <a:endParaRPr/>
            </a:p>
          </p:txBody>
        </p:sp>
        <p:sp>
          <p:nvSpPr>
            <p:cNvPr id="26" name="object 26"/>
            <p:cNvSpPr/>
            <p:nvPr/>
          </p:nvSpPr>
          <p:spPr>
            <a:xfrm>
              <a:off x="1664208" y="2877312"/>
              <a:ext cx="143510" cy="2888615"/>
            </a:xfrm>
            <a:custGeom>
              <a:avLst/>
              <a:gdLst/>
              <a:ahLst/>
              <a:cxnLst/>
              <a:rect l="l" t="t" r="r" b="b"/>
              <a:pathLst>
                <a:path w="143510" h="2888615">
                  <a:moveTo>
                    <a:pt x="143256" y="0"/>
                  </a:moveTo>
                  <a:lnTo>
                    <a:pt x="0" y="0"/>
                  </a:lnTo>
                  <a:lnTo>
                    <a:pt x="0" y="2888047"/>
                  </a:lnTo>
                  <a:lnTo>
                    <a:pt x="143256" y="2888047"/>
                  </a:lnTo>
                  <a:lnTo>
                    <a:pt x="143256" y="0"/>
                  </a:lnTo>
                  <a:close/>
                </a:path>
              </a:pathLst>
            </a:custGeom>
            <a:solidFill>
              <a:srgbClr val="A5A5A5"/>
            </a:solidFill>
          </p:spPr>
          <p:txBody>
            <a:bodyPr wrap="square" lIns="0" tIns="0" rIns="0" bIns="0" rtlCol="0"/>
            <a:lstStyle/>
            <a:p>
              <a:endParaRPr/>
            </a:p>
          </p:txBody>
        </p:sp>
        <p:sp>
          <p:nvSpPr>
            <p:cNvPr id="27" name="object 27"/>
            <p:cNvSpPr/>
            <p:nvPr/>
          </p:nvSpPr>
          <p:spPr>
            <a:xfrm>
              <a:off x="1947672" y="2855976"/>
              <a:ext cx="5710555" cy="0"/>
            </a:xfrm>
            <a:custGeom>
              <a:avLst/>
              <a:gdLst/>
              <a:ahLst/>
              <a:cxnLst/>
              <a:rect l="l" t="t" r="r" b="b"/>
              <a:pathLst>
                <a:path w="5710555">
                  <a:moveTo>
                    <a:pt x="0" y="0"/>
                  </a:moveTo>
                  <a:lnTo>
                    <a:pt x="5710139" y="0"/>
                  </a:lnTo>
                </a:path>
              </a:pathLst>
            </a:custGeom>
            <a:ln w="9525">
              <a:solidFill>
                <a:srgbClr val="D9D9D9"/>
              </a:solidFill>
            </a:ln>
          </p:spPr>
          <p:txBody>
            <a:bodyPr wrap="square" lIns="0" tIns="0" rIns="0" bIns="0" rtlCol="0"/>
            <a:lstStyle/>
            <a:p>
              <a:endParaRPr/>
            </a:p>
          </p:txBody>
        </p:sp>
        <p:sp>
          <p:nvSpPr>
            <p:cNvPr id="28" name="object 28"/>
            <p:cNvSpPr/>
            <p:nvPr/>
          </p:nvSpPr>
          <p:spPr>
            <a:xfrm>
              <a:off x="1807464" y="2709672"/>
              <a:ext cx="140335" cy="3056255"/>
            </a:xfrm>
            <a:custGeom>
              <a:avLst/>
              <a:gdLst/>
              <a:ahLst/>
              <a:cxnLst/>
              <a:rect l="l" t="t" r="r" b="b"/>
              <a:pathLst>
                <a:path w="140335" h="3056254">
                  <a:moveTo>
                    <a:pt x="140208" y="0"/>
                  </a:moveTo>
                  <a:lnTo>
                    <a:pt x="0" y="0"/>
                  </a:lnTo>
                  <a:lnTo>
                    <a:pt x="0" y="3055687"/>
                  </a:lnTo>
                  <a:lnTo>
                    <a:pt x="140208" y="3055687"/>
                  </a:lnTo>
                  <a:lnTo>
                    <a:pt x="140208" y="0"/>
                  </a:lnTo>
                  <a:close/>
                </a:path>
              </a:pathLst>
            </a:custGeom>
            <a:solidFill>
              <a:srgbClr val="FFC000"/>
            </a:solidFill>
          </p:spPr>
          <p:txBody>
            <a:bodyPr wrap="square" lIns="0" tIns="0" rIns="0" bIns="0" rtlCol="0"/>
            <a:lstStyle/>
            <a:p>
              <a:endParaRPr/>
            </a:p>
          </p:txBody>
        </p:sp>
        <p:sp>
          <p:nvSpPr>
            <p:cNvPr id="29" name="object 29"/>
            <p:cNvSpPr/>
            <p:nvPr/>
          </p:nvSpPr>
          <p:spPr>
            <a:xfrm>
              <a:off x="2231136" y="3340608"/>
              <a:ext cx="5426710" cy="1938655"/>
            </a:xfrm>
            <a:custGeom>
              <a:avLst/>
              <a:gdLst/>
              <a:ahLst/>
              <a:cxnLst/>
              <a:rect l="l" t="t" r="r" b="b"/>
              <a:pathLst>
                <a:path w="5426709" h="1938654">
                  <a:moveTo>
                    <a:pt x="0" y="1938528"/>
                  </a:moveTo>
                  <a:lnTo>
                    <a:pt x="213359" y="1938528"/>
                  </a:lnTo>
                </a:path>
                <a:path w="5426709" h="1938654">
                  <a:moveTo>
                    <a:pt x="0" y="1453896"/>
                  </a:moveTo>
                  <a:lnTo>
                    <a:pt x="213359" y="1453896"/>
                  </a:lnTo>
                </a:path>
                <a:path w="5426709" h="1938654">
                  <a:moveTo>
                    <a:pt x="0" y="969264"/>
                  </a:moveTo>
                  <a:lnTo>
                    <a:pt x="213359" y="969264"/>
                  </a:lnTo>
                </a:path>
                <a:path w="5426709" h="1938654">
                  <a:moveTo>
                    <a:pt x="0" y="484632"/>
                  </a:moveTo>
                  <a:lnTo>
                    <a:pt x="213359" y="484632"/>
                  </a:lnTo>
                </a:path>
                <a:path w="5426709" h="1938654">
                  <a:moveTo>
                    <a:pt x="0" y="0"/>
                  </a:moveTo>
                  <a:lnTo>
                    <a:pt x="213359" y="0"/>
                  </a:lnTo>
                </a:path>
                <a:path w="5426709" h="1938654">
                  <a:moveTo>
                    <a:pt x="356615" y="0"/>
                  </a:moveTo>
                  <a:lnTo>
                    <a:pt x="5426675" y="0"/>
                  </a:lnTo>
                </a:path>
              </a:pathLst>
            </a:custGeom>
            <a:ln w="9525">
              <a:solidFill>
                <a:srgbClr val="D9D9D9"/>
              </a:solidFill>
            </a:ln>
          </p:spPr>
          <p:txBody>
            <a:bodyPr wrap="square" lIns="0" tIns="0" rIns="0" bIns="0" rtlCol="0"/>
            <a:lstStyle/>
            <a:p>
              <a:endParaRPr/>
            </a:p>
          </p:txBody>
        </p:sp>
        <p:sp>
          <p:nvSpPr>
            <p:cNvPr id="30" name="object 30"/>
            <p:cNvSpPr/>
            <p:nvPr/>
          </p:nvSpPr>
          <p:spPr>
            <a:xfrm>
              <a:off x="2444496" y="3002279"/>
              <a:ext cx="4398645" cy="2763520"/>
            </a:xfrm>
            <a:custGeom>
              <a:avLst/>
              <a:gdLst/>
              <a:ahLst/>
              <a:cxnLst/>
              <a:rect l="l" t="t" r="r" b="b"/>
              <a:pathLst>
                <a:path w="4398645" h="2763520">
                  <a:moveTo>
                    <a:pt x="143256" y="0"/>
                  </a:moveTo>
                  <a:lnTo>
                    <a:pt x="0" y="0"/>
                  </a:lnTo>
                  <a:lnTo>
                    <a:pt x="0" y="2763088"/>
                  </a:lnTo>
                  <a:lnTo>
                    <a:pt x="143256" y="2763088"/>
                  </a:lnTo>
                  <a:lnTo>
                    <a:pt x="143256" y="0"/>
                  </a:lnTo>
                  <a:close/>
                </a:path>
                <a:path w="4398645" h="2763520">
                  <a:moveTo>
                    <a:pt x="1207008" y="2743200"/>
                  </a:moveTo>
                  <a:lnTo>
                    <a:pt x="1063752" y="2743200"/>
                  </a:lnTo>
                  <a:lnTo>
                    <a:pt x="1063752" y="2763088"/>
                  </a:lnTo>
                  <a:lnTo>
                    <a:pt x="1207008" y="2763088"/>
                  </a:lnTo>
                  <a:lnTo>
                    <a:pt x="1207008" y="2743200"/>
                  </a:lnTo>
                  <a:close/>
                </a:path>
                <a:path w="4398645" h="2763520">
                  <a:moveTo>
                    <a:pt x="2270760" y="2737104"/>
                  </a:moveTo>
                  <a:lnTo>
                    <a:pt x="2127504" y="2737104"/>
                  </a:lnTo>
                  <a:lnTo>
                    <a:pt x="2127504" y="2763088"/>
                  </a:lnTo>
                  <a:lnTo>
                    <a:pt x="2270760" y="2763088"/>
                  </a:lnTo>
                  <a:lnTo>
                    <a:pt x="2270760" y="2737104"/>
                  </a:lnTo>
                  <a:close/>
                </a:path>
                <a:path w="4398645" h="2763520">
                  <a:moveTo>
                    <a:pt x="3334512" y="2724912"/>
                  </a:moveTo>
                  <a:lnTo>
                    <a:pt x="3191256" y="2724912"/>
                  </a:lnTo>
                  <a:lnTo>
                    <a:pt x="3191256" y="2763088"/>
                  </a:lnTo>
                  <a:lnTo>
                    <a:pt x="3334512" y="2763088"/>
                  </a:lnTo>
                  <a:lnTo>
                    <a:pt x="3334512" y="2724912"/>
                  </a:lnTo>
                  <a:close/>
                </a:path>
                <a:path w="4398645" h="2763520">
                  <a:moveTo>
                    <a:pt x="4398264" y="2746248"/>
                  </a:moveTo>
                  <a:lnTo>
                    <a:pt x="4255008" y="2746248"/>
                  </a:lnTo>
                  <a:lnTo>
                    <a:pt x="4255008" y="2763088"/>
                  </a:lnTo>
                  <a:lnTo>
                    <a:pt x="4398264" y="2763088"/>
                  </a:lnTo>
                  <a:lnTo>
                    <a:pt x="4398264" y="2746248"/>
                  </a:lnTo>
                  <a:close/>
                </a:path>
              </a:pathLst>
            </a:custGeom>
            <a:solidFill>
              <a:srgbClr val="4472C4"/>
            </a:solidFill>
          </p:spPr>
          <p:txBody>
            <a:bodyPr wrap="square" lIns="0" tIns="0" rIns="0" bIns="0" rtlCol="0"/>
            <a:lstStyle/>
            <a:p>
              <a:endParaRPr/>
            </a:p>
          </p:txBody>
        </p:sp>
        <p:sp>
          <p:nvSpPr>
            <p:cNvPr id="31" name="object 31"/>
            <p:cNvSpPr/>
            <p:nvPr/>
          </p:nvSpPr>
          <p:spPr>
            <a:xfrm>
              <a:off x="2727960" y="3825240"/>
              <a:ext cx="4930140" cy="0"/>
            </a:xfrm>
            <a:custGeom>
              <a:avLst/>
              <a:gdLst/>
              <a:ahLst/>
              <a:cxnLst/>
              <a:rect l="l" t="t" r="r" b="b"/>
              <a:pathLst>
                <a:path w="4930140">
                  <a:moveTo>
                    <a:pt x="0" y="0"/>
                  </a:moveTo>
                  <a:lnTo>
                    <a:pt x="4929851" y="0"/>
                  </a:lnTo>
                </a:path>
              </a:pathLst>
            </a:custGeom>
            <a:ln w="9525">
              <a:solidFill>
                <a:srgbClr val="D9D9D9"/>
              </a:solidFill>
            </a:ln>
          </p:spPr>
          <p:txBody>
            <a:bodyPr wrap="square" lIns="0" tIns="0" rIns="0" bIns="0" rtlCol="0"/>
            <a:lstStyle/>
            <a:p>
              <a:endParaRPr/>
            </a:p>
          </p:txBody>
        </p:sp>
        <p:sp>
          <p:nvSpPr>
            <p:cNvPr id="32" name="object 32"/>
            <p:cNvSpPr/>
            <p:nvPr/>
          </p:nvSpPr>
          <p:spPr>
            <a:xfrm>
              <a:off x="2587752" y="3630167"/>
              <a:ext cx="4395470" cy="2135505"/>
            </a:xfrm>
            <a:custGeom>
              <a:avLst/>
              <a:gdLst/>
              <a:ahLst/>
              <a:cxnLst/>
              <a:rect l="l" t="t" r="r" b="b"/>
              <a:pathLst>
                <a:path w="4395470" h="2135504">
                  <a:moveTo>
                    <a:pt x="140208" y="0"/>
                  </a:moveTo>
                  <a:lnTo>
                    <a:pt x="0" y="0"/>
                  </a:lnTo>
                  <a:lnTo>
                    <a:pt x="0" y="2135200"/>
                  </a:lnTo>
                  <a:lnTo>
                    <a:pt x="140208" y="2135200"/>
                  </a:lnTo>
                  <a:lnTo>
                    <a:pt x="140208" y="0"/>
                  </a:lnTo>
                  <a:close/>
                </a:path>
                <a:path w="4395470" h="2135504">
                  <a:moveTo>
                    <a:pt x="1203960" y="2093976"/>
                  </a:moveTo>
                  <a:lnTo>
                    <a:pt x="1063752" y="2093976"/>
                  </a:lnTo>
                  <a:lnTo>
                    <a:pt x="1063752" y="2135200"/>
                  </a:lnTo>
                  <a:lnTo>
                    <a:pt x="1203960" y="2135200"/>
                  </a:lnTo>
                  <a:lnTo>
                    <a:pt x="1203960" y="2093976"/>
                  </a:lnTo>
                  <a:close/>
                </a:path>
                <a:path w="4395470" h="2135504">
                  <a:moveTo>
                    <a:pt x="2267712" y="2106168"/>
                  </a:moveTo>
                  <a:lnTo>
                    <a:pt x="2127504" y="2106168"/>
                  </a:lnTo>
                  <a:lnTo>
                    <a:pt x="2127504" y="2135200"/>
                  </a:lnTo>
                  <a:lnTo>
                    <a:pt x="2267712" y="2135200"/>
                  </a:lnTo>
                  <a:lnTo>
                    <a:pt x="2267712" y="2106168"/>
                  </a:lnTo>
                  <a:close/>
                </a:path>
                <a:path w="4395470" h="2135504">
                  <a:moveTo>
                    <a:pt x="3331464" y="2112264"/>
                  </a:moveTo>
                  <a:lnTo>
                    <a:pt x="3191256" y="2112264"/>
                  </a:lnTo>
                  <a:lnTo>
                    <a:pt x="3191256" y="2135200"/>
                  </a:lnTo>
                  <a:lnTo>
                    <a:pt x="3331464" y="2135200"/>
                  </a:lnTo>
                  <a:lnTo>
                    <a:pt x="3331464" y="2112264"/>
                  </a:lnTo>
                  <a:close/>
                </a:path>
                <a:path w="4395470" h="2135504">
                  <a:moveTo>
                    <a:pt x="4395216" y="2124456"/>
                  </a:moveTo>
                  <a:lnTo>
                    <a:pt x="4255008" y="2124456"/>
                  </a:lnTo>
                  <a:lnTo>
                    <a:pt x="4255008" y="2135200"/>
                  </a:lnTo>
                  <a:lnTo>
                    <a:pt x="4395216" y="2135200"/>
                  </a:lnTo>
                  <a:lnTo>
                    <a:pt x="4395216" y="2124456"/>
                  </a:lnTo>
                  <a:close/>
                </a:path>
              </a:pathLst>
            </a:custGeom>
            <a:solidFill>
              <a:srgbClr val="ED7D31"/>
            </a:solidFill>
          </p:spPr>
          <p:txBody>
            <a:bodyPr wrap="square" lIns="0" tIns="0" rIns="0" bIns="0" rtlCol="0"/>
            <a:lstStyle/>
            <a:p>
              <a:endParaRPr/>
            </a:p>
          </p:txBody>
        </p:sp>
        <p:sp>
          <p:nvSpPr>
            <p:cNvPr id="33" name="object 33"/>
            <p:cNvSpPr/>
            <p:nvPr/>
          </p:nvSpPr>
          <p:spPr>
            <a:xfrm>
              <a:off x="2727960" y="4011167"/>
              <a:ext cx="4398645" cy="1754505"/>
            </a:xfrm>
            <a:custGeom>
              <a:avLst/>
              <a:gdLst/>
              <a:ahLst/>
              <a:cxnLst/>
              <a:rect l="l" t="t" r="r" b="b"/>
              <a:pathLst>
                <a:path w="4398645" h="1754504">
                  <a:moveTo>
                    <a:pt x="143256" y="0"/>
                  </a:moveTo>
                  <a:lnTo>
                    <a:pt x="0" y="0"/>
                  </a:lnTo>
                  <a:lnTo>
                    <a:pt x="0" y="1754200"/>
                  </a:lnTo>
                  <a:lnTo>
                    <a:pt x="143256" y="1754200"/>
                  </a:lnTo>
                  <a:lnTo>
                    <a:pt x="143256" y="0"/>
                  </a:lnTo>
                  <a:close/>
                </a:path>
                <a:path w="4398645" h="1754504">
                  <a:moveTo>
                    <a:pt x="1207008" y="1706880"/>
                  </a:moveTo>
                  <a:lnTo>
                    <a:pt x="1063752" y="1706880"/>
                  </a:lnTo>
                  <a:lnTo>
                    <a:pt x="1063752" y="1754200"/>
                  </a:lnTo>
                  <a:lnTo>
                    <a:pt x="1207008" y="1754200"/>
                  </a:lnTo>
                  <a:lnTo>
                    <a:pt x="1207008" y="1706880"/>
                  </a:lnTo>
                  <a:close/>
                </a:path>
                <a:path w="4398645" h="1754504">
                  <a:moveTo>
                    <a:pt x="2270760" y="1706880"/>
                  </a:moveTo>
                  <a:lnTo>
                    <a:pt x="2127504" y="1706880"/>
                  </a:lnTo>
                  <a:lnTo>
                    <a:pt x="2127504" y="1754200"/>
                  </a:lnTo>
                  <a:lnTo>
                    <a:pt x="2270760" y="1754200"/>
                  </a:lnTo>
                  <a:lnTo>
                    <a:pt x="2270760" y="1706880"/>
                  </a:lnTo>
                  <a:close/>
                </a:path>
                <a:path w="4398645" h="1754504">
                  <a:moveTo>
                    <a:pt x="3334512" y="1685544"/>
                  </a:moveTo>
                  <a:lnTo>
                    <a:pt x="3191256" y="1685544"/>
                  </a:lnTo>
                  <a:lnTo>
                    <a:pt x="3191256" y="1754200"/>
                  </a:lnTo>
                  <a:lnTo>
                    <a:pt x="3334512" y="1754200"/>
                  </a:lnTo>
                  <a:lnTo>
                    <a:pt x="3334512" y="1685544"/>
                  </a:lnTo>
                  <a:close/>
                </a:path>
                <a:path w="4398645" h="1754504">
                  <a:moveTo>
                    <a:pt x="4398264" y="1712976"/>
                  </a:moveTo>
                  <a:lnTo>
                    <a:pt x="4255008" y="1712976"/>
                  </a:lnTo>
                  <a:lnTo>
                    <a:pt x="4255008" y="1754200"/>
                  </a:lnTo>
                  <a:lnTo>
                    <a:pt x="4398264" y="1754200"/>
                  </a:lnTo>
                  <a:lnTo>
                    <a:pt x="4398264" y="1712976"/>
                  </a:lnTo>
                  <a:close/>
                </a:path>
              </a:pathLst>
            </a:custGeom>
            <a:solidFill>
              <a:srgbClr val="A5A5A5"/>
            </a:solidFill>
          </p:spPr>
          <p:txBody>
            <a:bodyPr wrap="square" lIns="0" tIns="0" rIns="0" bIns="0" rtlCol="0"/>
            <a:lstStyle/>
            <a:p>
              <a:endParaRPr/>
            </a:p>
          </p:txBody>
        </p:sp>
        <p:sp>
          <p:nvSpPr>
            <p:cNvPr id="34" name="object 34"/>
            <p:cNvSpPr/>
            <p:nvPr/>
          </p:nvSpPr>
          <p:spPr>
            <a:xfrm>
              <a:off x="3011424" y="4309872"/>
              <a:ext cx="4646930" cy="0"/>
            </a:xfrm>
            <a:custGeom>
              <a:avLst/>
              <a:gdLst/>
              <a:ahLst/>
              <a:cxnLst/>
              <a:rect l="l" t="t" r="r" b="b"/>
              <a:pathLst>
                <a:path w="4646930">
                  <a:moveTo>
                    <a:pt x="0" y="0"/>
                  </a:moveTo>
                  <a:lnTo>
                    <a:pt x="4646387" y="0"/>
                  </a:lnTo>
                </a:path>
              </a:pathLst>
            </a:custGeom>
            <a:ln w="9525">
              <a:solidFill>
                <a:srgbClr val="D9D9D9"/>
              </a:solidFill>
            </a:ln>
          </p:spPr>
          <p:txBody>
            <a:bodyPr wrap="square" lIns="0" tIns="0" rIns="0" bIns="0" rtlCol="0"/>
            <a:lstStyle/>
            <a:p>
              <a:endParaRPr/>
            </a:p>
          </p:txBody>
        </p:sp>
        <p:sp>
          <p:nvSpPr>
            <p:cNvPr id="35" name="object 35"/>
            <p:cNvSpPr/>
            <p:nvPr/>
          </p:nvSpPr>
          <p:spPr>
            <a:xfrm>
              <a:off x="2871216" y="4221479"/>
              <a:ext cx="4395470" cy="1544320"/>
            </a:xfrm>
            <a:custGeom>
              <a:avLst/>
              <a:gdLst/>
              <a:ahLst/>
              <a:cxnLst/>
              <a:rect l="l" t="t" r="r" b="b"/>
              <a:pathLst>
                <a:path w="4395470" h="1544320">
                  <a:moveTo>
                    <a:pt x="140208" y="0"/>
                  </a:moveTo>
                  <a:lnTo>
                    <a:pt x="0" y="0"/>
                  </a:lnTo>
                  <a:lnTo>
                    <a:pt x="0" y="1543888"/>
                  </a:lnTo>
                  <a:lnTo>
                    <a:pt x="140208" y="1543888"/>
                  </a:lnTo>
                  <a:lnTo>
                    <a:pt x="140208" y="0"/>
                  </a:lnTo>
                  <a:close/>
                </a:path>
                <a:path w="4395470" h="1544320">
                  <a:moveTo>
                    <a:pt x="1203960" y="1435608"/>
                  </a:moveTo>
                  <a:lnTo>
                    <a:pt x="1063752" y="1435608"/>
                  </a:lnTo>
                  <a:lnTo>
                    <a:pt x="1063752" y="1543888"/>
                  </a:lnTo>
                  <a:lnTo>
                    <a:pt x="1203960" y="1543888"/>
                  </a:lnTo>
                  <a:lnTo>
                    <a:pt x="1203960" y="1435608"/>
                  </a:lnTo>
                  <a:close/>
                </a:path>
                <a:path w="4395470" h="1544320">
                  <a:moveTo>
                    <a:pt x="2267712" y="1487424"/>
                  </a:moveTo>
                  <a:lnTo>
                    <a:pt x="2127504" y="1487424"/>
                  </a:lnTo>
                  <a:lnTo>
                    <a:pt x="2127504" y="1543888"/>
                  </a:lnTo>
                  <a:lnTo>
                    <a:pt x="2267712" y="1543888"/>
                  </a:lnTo>
                  <a:lnTo>
                    <a:pt x="2267712" y="1487424"/>
                  </a:lnTo>
                  <a:close/>
                </a:path>
                <a:path w="4395470" h="1544320">
                  <a:moveTo>
                    <a:pt x="3331464" y="1487424"/>
                  </a:moveTo>
                  <a:lnTo>
                    <a:pt x="3191256" y="1487424"/>
                  </a:lnTo>
                  <a:lnTo>
                    <a:pt x="3191256" y="1543888"/>
                  </a:lnTo>
                  <a:lnTo>
                    <a:pt x="3331464" y="1543888"/>
                  </a:lnTo>
                  <a:lnTo>
                    <a:pt x="3331464" y="1487424"/>
                  </a:lnTo>
                  <a:close/>
                </a:path>
                <a:path w="4395470" h="1544320">
                  <a:moveTo>
                    <a:pt x="4395216" y="1514856"/>
                  </a:moveTo>
                  <a:lnTo>
                    <a:pt x="4255008" y="1514856"/>
                  </a:lnTo>
                  <a:lnTo>
                    <a:pt x="4255008" y="1543888"/>
                  </a:lnTo>
                  <a:lnTo>
                    <a:pt x="4395216" y="1543888"/>
                  </a:lnTo>
                  <a:lnTo>
                    <a:pt x="4395216" y="1514856"/>
                  </a:lnTo>
                  <a:close/>
                </a:path>
              </a:pathLst>
            </a:custGeom>
            <a:solidFill>
              <a:srgbClr val="FFC000"/>
            </a:solidFill>
          </p:spPr>
          <p:txBody>
            <a:bodyPr wrap="square" lIns="0" tIns="0" rIns="0" bIns="0" rtlCol="0"/>
            <a:lstStyle/>
            <a:p>
              <a:endParaRPr/>
            </a:p>
          </p:txBody>
        </p:sp>
        <p:sp>
          <p:nvSpPr>
            <p:cNvPr id="36" name="object 36"/>
            <p:cNvSpPr/>
            <p:nvPr/>
          </p:nvSpPr>
          <p:spPr>
            <a:xfrm>
              <a:off x="1947672" y="2935223"/>
              <a:ext cx="5462270" cy="2830195"/>
            </a:xfrm>
            <a:custGeom>
              <a:avLst/>
              <a:gdLst/>
              <a:ahLst/>
              <a:cxnLst/>
              <a:rect l="l" t="t" r="r" b="b"/>
              <a:pathLst>
                <a:path w="5462270" h="2830195">
                  <a:moveTo>
                    <a:pt x="143256" y="0"/>
                  </a:moveTo>
                  <a:lnTo>
                    <a:pt x="0" y="0"/>
                  </a:lnTo>
                  <a:lnTo>
                    <a:pt x="0" y="2830144"/>
                  </a:lnTo>
                  <a:lnTo>
                    <a:pt x="143256" y="2830144"/>
                  </a:lnTo>
                  <a:lnTo>
                    <a:pt x="143256" y="0"/>
                  </a:lnTo>
                  <a:close/>
                </a:path>
                <a:path w="5462270" h="2830195">
                  <a:moveTo>
                    <a:pt x="1207008" y="1444752"/>
                  </a:moveTo>
                  <a:lnTo>
                    <a:pt x="1063752" y="1444752"/>
                  </a:lnTo>
                  <a:lnTo>
                    <a:pt x="1063752" y="2830144"/>
                  </a:lnTo>
                  <a:lnTo>
                    <a:pt x="1207008" y="2830144"/>
                  </a:lnTo>
                  <a:lnTo>
                    <a:pt x="1207008" y="1444752"/>
                  </a:lnTo>
                  <a:close/>
                </a:path>
                <a:path w="5462270" h="2830195">
                  <a:moveTo>
                    <a:pt x="2270760" y="2529840"/>
                  </a:moveTo>
                  <a:lnTo>
                    <a:pt x="2127504" y="2529840"/>
                  </a:lnTo>
                  <a:lnTo>
                    <a:pt x="2127504" y="2830144"/>
                  </a:lnTo>
                  <a:lnTo>
                    <a:pt x="2270760" y="2830144"/>
                  </a:lnTo>
                  <a:lnTo>
                    <a:pt x="2270760" y="2529840"/>
                  </a:lnTo>
                  <a:close/>
                </a:path>
                <a:path w="5462270" h="2830195">
                  <a:moveTo>
                    <a:pt x="3334512" y="2602992"/>
                  </a:moveTo>
                  <a:lnTo>
                    <a:pt x="3191256" y="2602992"/>
                  </a:lnTo>
                  <a:lnTo>
                    <a:pt x="3191256" y="2830144"/>
                  </a:lnTo>
                  <a:lnTo>
                    <a:pt x="3334512" y="2830144"/>
                  </a:lnTo>
                  <a:lnTo>
                    <a:pt x="3334512" y="2602992"/>
                  </a:lnTo>
                  <a:close/>
                </a:path>
                <a:path w="5462270" h="2830195">
                  <a:moveTo>
                    <a:pt x="4398264" y="2767584"/>
                  </a:moveTo>
                  <a:lnTo>
                    <a:pt x="4255008" y="2767584"/>
                  </a:lnTo>
                  <a:lnTo>
                    <a:pt x="4255008" y="2830144"/>
                  </a:lnTo>
                  <a:lnTo>
                    <a:pt x="4398264" y="2830144"/>
                  </a:lnTo>
                  <a:lnTo>
                    <a:pt x="4398264" y="2767584"/>
                  </a:lnTo>
                  <a:close/>
                </a:path>
                <a:path w="5462270" h="2830195">
                  <a:moveTo>
                    <a:pt x="5462016" y="2788920"/>
                  </a:moveTo>
                  <a:lnTo>
                    <a:pt x="5318760" y="2788920"/>
                  </a:lnTo>
                  <a:lnTo>
                    <a:pt x="5318760" y="2830144"/>
                  </a:lnTo>
                  <a:lnTo>
                    <a:pt x="5462016" y="2830144"/>
                  </a:lnTo>
                  <a:lnTo>
                    <a:pt x="5462016" y="2788920"/>
                  </a:lnTo>
                  <a:close/>
                </a:path>
              </a:pathLst>
            </a:custGeom>
            <a:solidFill>
              <a:srgbClr val="5B9BD5"/>
            </a:solidFill>
          </p:spPr>
          <p:txBody>
            <a:bodyPr wrap="square" lIns="0" tIns="0" rIns="0" bIns="0" rtlCol="0"/>
            <a:lstStyle/>
            <a:p>
              <a:endParaRPr/>
            </a:p>
          </p:txBody>
        </p:sp>
        <p:sp>
          <p:nvSpPr>
            <p:cNvPr id="37" name="object 37"/>
            <p:cNvSpPr/>
            <p:nvPr/>
          </p:nvSpPr>
          <p:spPr>
            <a:xfrm>
              <a:off x="2090927" y="3075431"/>
              <a:ext cx="140335" cy="2690495"/>
            </a:xfrm>
            <a:custGeom>
              <a:avLst/>
              <a:gdLst/>
              <a:ahLst/>
              <a:cxnLst/>
              <a:rect l="l" t="t" r="r" b="b"/>
              <a:pathLst>
                <a:path w="140335" h="2690495">
                  <a:moveTo>
                    <a:pt x="140208" y="0"/>
                  </a:moveTo>
                  <a:lnTo>
                    <a:pt x="0" y="0"/>
                  </a:lnTo>
                  <a:lnTo>
                    <a:pt x="0" y="2689927"/>
                  </a:lnTo>
                  <a:lnTo>
                    <a:pt x="140208" y="2689927"/>
                  </a:lnTo>
                  <a:lnTo>
                    <a:pt x="140208" y="0"/>
                  </a:lnTo>
                  <a:close/>
                </a:path>
              </a:pathLst>
            </a:custGeom>
            <a:solidFill>
              <a:srgbClr val="70AD47"/>
            </a:solidFill>
          </p:spPr>
          <p:txBody>
            <a:bodyPr wrap="square" lIns="0" tIns="0" rIns="0" bIns="0" rtlCol="0"/>
            <a:lstStyle/>
            <a:p>
              <a:endParaRPr/>
            </a:p>
          </p:txBody>
        </p:sp>
        <p:sp>
          <p:nvSpPr>
            <p:cNvPr id="38" name="object 38"/>
            <p:cNvSpPr/>
            <p:nvPr/>
          </p:nvSpPr>
          <p:spPr>
            <a:xfrm>
              <a:off x="3294888" y="5275231"/>
              <a:ext cx="4363085" cy="5080"/>
            </a:xfrm>
            <a:custGeom>
              <a:avLst/>
              <a:gdLst/>
              <a:ahLst/>
              <a:cxnLst/>
              <a:rect l="l" t="t" r="r" b="b"/>
              <a:pathLst>
                <a:path w="4363084" h="5079">
                  <a:moveTo>
                    <a:pt x="0" y="4762"/>
                  </a:moveTo>
                  <a:lnTo>
                    <a:pt x="4362923" y="4762"/>
                  </a:lnTo>
                </a:path>
                <a:path w="4363084" h="5079">
                  <a:moveTo>
                    <a:pt x="0" y="0"/>
                  </a:moveTo>
                  <a:lnTo>
                    <a:pt x="4362923" y="0"/>
                  </a:lnTo>
                </a:path>
              </a:pathLst>
            </a:custGeom>
            <a:ln w="7811">
              <a:solidFill>
                <a:srgbClr val="D9D9D9"/>
              </a:solidFill>
            </a:ln>
          </p:spPr>
          <p:txBody>
            <a:bodyPr wrap="square" lIns="0" tIns="0" rIns="0" bIns="0" rtlCol="0"/>
            <a:lstStyle/>
            <a:p>
              <a:endParaRPr/>
            </a:p>
          </p:txBody>
        </p:sp>
        <p:sp>
          <p:nvSpPr>
            <p:cNvPr id="39" name="object 39"/>
            <p:cNvSpPr/>
            <p:nvPr/>
          </p:nvSpPr>
          <p:spPr>
            <a:xfrm>
              <a:off x="3294888" y="4794504"/>
              <a:ext cx="4363085" cy="0"/>
            </a:xfrm>
            <a:custGeom>
              <a:avLst/>
              <a:gdLst/>
              <a:ahLst/>
              <a:cxnLst/>
              <a:rect l="l" t="t" r="r" b="b"/>
              <a:pathLst>
                <a:path w="4363084">
                  <a:moveTo>
                    <a:pt x="0" y="0"/>
                  </a:moveTo>
                  <a:lnTo>
                    <a:pt x="4362923" y="0"/>
                  </a:lnTo>
                </a:path>
              </a:pathLst>
            </a:custGeom>
            <a:ln w="9525">
              <a:solidFill>
                <a:srgbClr val="D9D9D9"/>
              </a:solidFill>
            </a:ln>
          </p:spPr>
          <p:txBody>
            <a:bodyPr wrap="square" lIns="0" tIns="0" rIns="0" bIns="0" rtlCol="0"/>
            <a:lstStyle/>
            <a:p>
              <a:endParaRPr/>
            </a:p>
          </p:txBody>
        </p:sp>
        <p:sp>
          <p:nvSpPr>
            <p:cNvPr id="40" name="object 40"/>
            <p:cNvSpPr/>
            <p:nvPr/>
          </p:nvSpPr>
          <p:spPr>
            <a:xfrm>
              <a:off x="3154680" y="4669535"/>
              <a:ext cx="4398645" cy="1096010"/>
            </a:xfrm>
            <a:custGeom>
              <a:avLst/>
              <a:gdLst/>
              <a:ahLst/>
              <a:cxnLst/>
              <a:rect l="l" t="t" r="r" b="b"/>
              <a:pathLst>
                <a:path w="4398645" h="1096010">
                  <a:moveTo>
                    <a:pt x="140208" y="0"/>
                  </a:moveTo>
                  <a:lnTo>
                    <a:pt x="0" y="0"/>
                  </a:lnTo>
                  <a:lnTo>
                    <a:pt x="0" y="1095832"/>
                  </a:lnTo>
                  <a:lnTo>
                    <a:pt x="140208" y="1095832"/>
                  </a:lnTo>
                  <a:lnTo>
                    <a:pt x="140208" y="0"/>
                  </a:lnTo>
                  <a:close/>
                </a:path>
                <a:path w="4398645" h="1096010">
                  <a:moveTo>
                    <a:pt x="1203960" y="606552"/>
                  </a:moveTo>
                  <a:lnTo>
                    <a:pt x="1063752" y="606552"/>
                  </a:lnTo>
                  <a:lnTo>
                    <a:pt x="1063752" y="1095832"/>
                  </a:lnTo>
                  <a:lnTo>
                    <a:pt x="1203960" y="1095832"/>
                  </a:lnTo>
                  <a:lnTo>
                    <a:pt x="1203960" y="606552"/>
                  </a:lnTo>
                  <a:close/>
                </a:path>
                <a:path w="4398645" h="1096010">
                  <a:moveTo>
                    <a:pt x="2267712" y="685800"/>
                  </a:moveTo>
                  <a:lnTo>
                    <a:pt x="2127504" y="685800"/>
                  </a:lnTo>
                  <a:lnTo>
                    <a:pt x="2127504" y="1095832"/>
                  </a:lnTo>
                  <a:lnTo>
                    <a:pt x="2267712" y="1095832"/>
                  </a:lnTo>
                  <a:lnTo>
                    <a:pt x="2267712" y="685800"/>
                  </a:lnTo>
                  <a:close/>
                </a:path>
                <a:path w="4398645" h="1096010">
                  <a:moveTo>
                    <a:pt x="3331464" y="987552"/>
                  </a:moveTo>
                  <a:lnTo>
                    <a:pt x="3191256" y="987552"/>
                  </a:lnTo>
                  <a:lnTo>
                    <a:pt x="3191256" y="1095832"/>
                  </a:lnTo>
                  <a:lnTo>
                    <a:pt x="3331464" y="1095832"/>
                  </a:lnTo>
                  <a:lnTo>
                    <a:pt x="3331464" y="987552"/>
                  </a:lnTo>
                  <a:close/>
                </a:path>
                <a:path w="4398645" h="1096010">
                  <a:moveTo>
                    <a:pt x="4398264" y="1042416"/>
                  </a:moveTo>
                  <a:lnTo>
                    <a:pt x="4255008" y="1042416"/>
                  </a:lnTo>
                  <a:lnTo>
                    <a:pt x="4255008" y="1095832"/>
                  </a:lnTo>
                  <a:lnTo>
                    <a:pt x="4398264" y="1095832"/>
                  </a:lnTo>
                  <a:lnTo>
                    <a:pt x="4398264" y="1042416"/>
                  </a:lnTo>
                  <a:close/>
                </a:path>
              </a:pathLst>
            </a:custGeom>
            <a:solidFill>
              <a:srgbClr val="70AD47"/>
            </a:solidFill>
          </p:spPr>
          <p:txBody>
            <a:bodyPr wrap="square" lIns="0" tIns="0" rIns="0" bIns="0" rtlCol="0"/>
            <a:lstStyle/>
            <a:p>
              <a:endParaRPr/>
            </a:p>
          </p:txBody>
        </p:sp>
        <p:sp>
          <p:nvSpPr>
            <p:cNvPr id="41" name="object 41"/>
            <p:cNvSpPr/>
            <p:nvPr/>
          </p:nvSpPr>
          <p:spPr>
            <a:xfrm>
              <a:off x="1274994" y="5765359"/>
              <a:ext cx="6383020" cy="0"/>
            </a:xfrm>
            <a:custGeom>
              <a:avLst/>
              <a:gdLst/>
              <a:ahLst/>
              <a:cxnLst/>
              <a:rect l="l" t="t" r="r" b="b"/>
              <a:pathLst>
                <a:path w="6383020">
                  <a:moveTo>
                    <a:pt x="0" y="0"/>
                  </a:moveTo>
                  <a:lnTo>
                    <a:pt x="6382816" y="1"/>
                  </a:lnTo>
                </a:path>
              </a:pathLst>
            </a:custGeom>
            <a:ln w="9525">
              <a:solidFill>
                <a:srgbClr val="D9D9D9"/>
              </a:solidFill>
            </a:ln>
          </p:spPr>
          <p:txBody>
            <a:bodyPr wrap="square" lIns="0" tIns="0" rIns="0" bIns="0" rtlCol="0"/>
            <a:lstStyle/>
            <a:p>
              <a:endParaRPr/>
            </a:p>
          </p:txBody>
        </p:sp>
        <p:sp>
          <p:nvSpPr>
            <p:cNvPr id="42" name="object 42"/>
            <p:cNvSpPr/>
            <p:nvPr/>
          </p:nvSpPr>
          <p:spPr>
            <a:xfrm>
              <a:off x="2035813" y="2755903"/>
              <a:ext cx="259715" cy="269875"/>
            </a:xfrm>
            <a:custGeom>
              <a:avLst/>
              <a:gdLst/>
              <a:ahLst/>
              <a:cxnLst/>
              <a:rect l="l" t="t" r="r" b="b"/>
              <a:pathLst>
                <a:path w="259714" h="269875">
                  <a:moveTo>
                    <a:pt x="204229" y="216971"/>
                  </a:moveTo>
                  <a:lnTo>
                    <a:pt x="179044" y="241167"/>
                  </a:lnTo>
                  <a:lnTo>
                    <a:pt x="259311" y="269720"/>
                  </a:lnTo>
                  <a:lnTo>
                    <a:pt x="245743" y="226128"/>
                  </a:lnTo>
                  <a:lnTo>
                    <a:pt x="213027" y="226128"/>
                  </a:lnTo>
                  <a:lnTo>
                    <a:pt x="204229" y="216971"/>
                  </a:lnTo>
                  <a:close/>
                </a:path>
                <a:path w="259714" h="269875">
                  <a:moveTo>
                    <a:pt x="208808" y="212571"/>
                  </a:moveTo>
                  <a:lnTo>
                    <a:pt x="204229" y="216971"/>
                  </a:lnTo>
                  <a:lnTo>
                    <a:pt x="213027" y="226128"/>
                  </a:lnTo>
                  <a:lnTo>
                    <a:pt x="217606" y="221729"/>
                  </a:lnTo>
                  <a:lnTo>
                    <a:pt x="208808" y="212571"/>
                  </a:lnTo>
                  <a:close/>
                </a:path>
                <a:path w="259714" h="269875">
                  <a:moveTo>
                    <a:pt x="233993" y="188375"/>
                  </a:moveTo>
                  <a:lnTo>
                    <a:pt x="208808" y="212571"/>
                  </a:lnTo>
                  <a:lnTo>
                    <a:pt x="217606" y="221729"/>
                  </a:lnTo>
                  <a:lnTo>
                    <a:pt x="213027" y="226128"/>
                  </a:lnTo>
                  <a:lnTo>
                    <a:pt x="245743" y="226128"/>
                  </a:lnTo>
                  <a:lnTo>
                    <a:pt x="233993" y="188375"/>
                  </a:lnTo>
                  <a:close/>
                </a:path>
                <a:path w="259714" h="269875">
                  <a:moveTo>
                    <a:pt x="4578" y="0"/>
                  </a:moveTo>
                  <a:lnTo>
                    <a:pt x="0" y="4399"/>
                  </a:lnTo>
                  <a:lnTo>
                    <a:pt x="204229" y="216971"/>
                  </a:lnTo>
                  <a:lnTo>
                    <a:pt x="208808" y="212571"/>
                  </a:lnTo>
                  <a:lnTo>
                    <a:pt x="4578" y="0"/>
                  </a:lnTo>
                  <a:close/>
                </a:path>
              </a:pathLst>
            </a:custGeom>
            <a:solidFill>
              <a:srgbClr val="000000"/>
            </a:solidFill>
          </p:spPr>
          <p:txBody>
            <a:bodyPr wrap="square" lIns="0" tIns="0" rIns="0" bIns="0" rtlCol="0"/>
            <a:lstStyle/>
            <a:p>
              <a:endParaRPr/>
            </a:p>
          </p:txBody>
        </p:sp>
      </p:grpSp>
      <p:sp>
        <p:nvSpPr>
          <p:cNvPr id="43" name="object 43"/>
          <p:cNvSpPr/>
          <p:nvPr/>
        </p:nvSpPr>
        <p:spPr>
          <a:xfrm>
            <a:off x="1274994" y="2371520"/>
            <a:ext cx="6383020" cy="0"/>
          </a:xfrm>
          <a:custGeom>
            <a:avLst/>
            <a:gdLst/>
            <a:ahLst/>
            <a:cxnLst/>
            <a:rect l="l" t="t" r="r" b="b"/>
            <a:pathLst>
              <a:path w="6383020">
                <a:moveTo>
                  <a:pt x="0" y="0"/>
                </a:moveTo>
                <a:lnTo>
                  <a:pt x="6382816" y="0"/>
                </a:lnTo>
              </a:path>
            </a:pathLst>
          </a:custGeom>
          <a:ln w="9525">
            <a:solidFill>
              <a:srgbClr val="D9D9D9"/>
            </a:solidFill>
          </a:ln>
        </p:spPr>
        <p:txBody>
          <a:bodyPr wrap="square" lIns="0" tIns="0" rIns="0" bIns="0" rtlCol="0"/>
          <a:lstStyle/>
          <a:p>
            <a:endParaRPr/>
          </a:p>
        </p:txBody>
      </p:sp>
      <p:sp>
        <p:nvSpPr>
          <p:cNvPr id="44" name="object 44"/>
          <p:cNvSpPr txBox="1"/>
          <p:nvPr/>
        </p:nvSpPr>
        <p:spPr>
          <a:xfrm>
            <a:off x="872024" y="5673344"/>
            <a:ext cx="31623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0</a:t>
            </a:r>
            <a:r>
              <a:rPr sz="900" spc="-30" dirty="0">
                <a:solidFill>
                  <a:srgbClr val="595959"/>
                </a:solidFill>
                <a:latin typeface="Calibri"/>
                <a:cs typeface="Calibri"/>
              </a:rPr>
              <a:t>.</a:t>
            </a:r>
            <a:r>
              <a:rPr sz="900" spc="-60" dirty="0">
                <a:solidFill>
                  <a:srgbClr val="595959"/>
                </a:solidFill>
                <a:latin typeface="Calibri"/>
                <a:cs typeface="Calibri"/>
              </a:rPr>
              <a:t>0</a:t>
            </a:r>
            <a:r>
              <a:rPr sz="900" spc="40" dirty="0">
                <a:solidFill>
                  <a:srgbClr val="595959"/>
                </a:solidFill>
                <a:latin typeface="Calibri"/>
                <a:cs typeface="Calibri"/>
              </a:rPr>
              <a:t>0%</a:t>
            </a:r>
            <a:endParaRPr sz="900">
              <a:latin typeface="Calibri"/>
              <a:cs typeface="Calibri"/>
            </a:endParaRPr>
          </a:p>
        </p:txBody>
      </p:sp>
      <p:sp>
        <p:nvSpPr>
          <p:cNvPr id="45" name="object 45"/>
          <p:cNvSpPr txBox="1"/>
          <p:nvPr/>
        </p:nvSpPr>
        <p:spPr>
          <a:xfrm>
            <a:off x="814112" y="5188711"/>
            <a:ext cx="37973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46" name="object 46"/>
          <p:cNvSpPr txBox="1"/>
          <p:nvPr/>
        </p:nvSpPr>
        <p:spPr>
          <a:xfrm>
            <a:off x="814112" y="4704079"/>
            <a:ext cx="37973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47" name="object 47"/>
          <p:cNvSpPr txBox="1"/>
          <p:nvPr/>
        </p:nvSpPr>
        <p:spPr>
          <a:xfrm>
            <a:off x="814112" y="4219447"/>
            <a:ext cx="37973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3</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48" name="object 48"/>
          <p:cNvSpPr txBox="1"/>
          <p:nvPr/>
        </p:nvSpPr>
        <p:spPr>
          <a:xfrm>
            <a:off x="814112" y="3734816"/>
            <a:ext cx="37973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4</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49" name="object 49"/>
          <p:cNvSpPr txBox="1"/>
          <p:nvPr/>
        </p:nvSpPr>
        <p:spPr>
          <a:xfrm>
            <a:off x="814112" y="3250184"/>
            <a:ext cx="37973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5</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50" name="object 50"/>
          <p:cNvSpPr txBox="1"/>
          <p:nvPr/>
        </p:nvSpPr>
        <p:spPr>
          <a:xfrm>
            <a:off x="814112" y="2765552"/>
            <a:ext cx="37973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6</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51" name="object 51"/>
          <p:cNvSpPr txBox="1"/>
          <p:nvPr/>
        </p:nvSpPr>
        <p:spPr>
          <a:xfrm>
            <a:off x="814112" y="2280920"/>
            <a:ext cx="379730"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7</a:t>
            </a:r>
            <a:r>
              <a:rPr sz="900" spc="-60" dirty="0">
                <a:solidFill>
                  <a:srgbClr val="595959"/>
                </a:solidFill>
                <a:latin typeface="Calibri"/>
                <a:cs typeface="Calibri"/>
              </a:rPr>
              <a:t>0</a:t>
            </a:r>
            <a:r>
              <a:rPr sz="900" spc="-30" dirty="0">
                <a:solidFill>
                  <a:srgbClr val="595959"/>
                </a:solidFill>
                <a:latin typeface="Calibri"/>
                <a:cs typeface="Calibri"/>
              </a:rPr>
              <a:t>.</a:t>
            </a:r>
            <a:r>
              <a:rPr sz="900" spc="40" dirty="0">
                <a:solidFill>
                  <a:srgbClr val="595959"/>
                </a:solidFill>
                <a:latin typeface="Calibri"/>
                <a:cs typeface="Calibri"/>
              </a:rPr>
              <a:t>00%</a:t>
            </a:r>
            <a:endParaRPr sz="900">
              <a:latin typeface="Calibri"/>
              <a:cs typeface="Calibri"/>
            </a:endParaRPr>
          </a:p>
        </p:txBody>
      </p:sp>
      <p:sp>
        <p:nvSpPr>
          <p:cNvPr id="52" name="object 52"/>
          <p:cNvSpPr txBox="1"/>
          <p:nvPr/>
        </p:nvSpPr>
        <p:spPr>
          <a:xfrm>
            <a:off x="1653891" y="5825744"/>
            <a:ext cx="306070"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595959"/>
                </a:solidFill>
                <a:latin typeface="Calibri"/>
                <a:cs typeface="Calibri"/>
              </a:rPr>
              <a:t>P</a:t>
            </a:r>
            <a:r>
              <a:rPr sz="900" spc="-50" dirty="0">
                <a:solidFill>
                  <a:srgbClr val="595959"/>
                </a:solidFill>
                <a:latin typeface="Calibri"/>
                <a:cs typeface="Calibri"/>
              </a:rPr>
              <a:t>e</a:t>
            </a:r>
            <a:r>
              <a:rPr sz="900" spc="-5" dirty="0">
                <a:solidFill>
                  <a:srgbClr val="595959"/>
                </a:solidFill>
                <a:latin typeface="Calibri"/>
                <a:cs typeface="Calibri"/>
              </a:rPr>
              <a:t>t</a:t>
            </a:r>
            <a:r>
              <a:rPr sz="900" spc="-15" dirty="0">
                <a:solidFill>
                  <a:srgbClr val="595959"/>
                </a:solidFill>
                <a:latin typeface="Calibri"/>
                <a:cs typeface="Calibri"/>
              </a:rPr>
              <a:t>r</a:t>
            </a:r>
            <a:r>
              <a:rPr sz="900" spc="25" dirty="0">
                <a:solidFill>
                  <a:srgbClr val="595959"/>
                </a:solidFill>
                <a:latin typeface="Calibri"/>
                <a:cs typeface="Calibri"/>
              </a:rPr>
              <a:t>o</a:t>
            </a:r>
            <a:r>
              <a:rPr sz="900" dirty="0">
                <a:solidFill>
                  <a:srgbClr val="595959"/>
                </a:solidFill>
                <a:latin typeface="Calibri"/>
                <a:cs typeface="Calibri"/>
              </a:rPr>
              <a:t>l</a:t>
            </a:r>
            <a:endParaRPr sz="900">
              <a:latin typeface="Calibri"/>
              <a:cs typeface="Calibri"/>
            </a:endParaRPr>
          </a:p>
        </p:txBody>
      </p:sp>
      <p:sp>
        <p:nvSpPr>
          <p:cNvPr id="53" name="object 53"/>
          <p:cNvSpPr txBox="1"/>
          <p:nvPr/>
        </p:nvSpPr>
        <p:spPr>
          <a:xfrm>
            <a:off x="2717378" y="5825744"/>
            <a:ext cx="306070" cy="162560"/>
          </a:xfrm>
          <a:prstGeom prst="rect">
            <a:avLst/>
          </a:prstGeom>
        </p:spPr>
        <p:txBody>
          <a:bodyPr vert="horz" wrap="square" lIns="0" tIns="12700" rIns="0" bIns="0" rtlCol="0">
            <a:spAutoFit/>
          </a:bodyPr>
          <a:lstStyle/>
          <a:p>
            <a:pPr marL="12700">
              <a:lnSpc>
                <a:spcPct val="100000"/>
              </a:lnSpc>
              <a:spcBef>
                <a:spcPts val="100"/>
              </a:spcBef>
            </a:pPr>
            <a:r>
              <a:rPr sz="900" spc="45" dirty="0">
                <a:solidFill>
                  <a:srgbClr val="595959"/>
                </a:solidFill>
                <a:latin typeface="Calibri"/>
                <a:cs typeface="Calibri"/>
              </a:rPr>
              <a:t>D</a:t>
            </a:r>
            <a:r>
              <a:rPr sz="900" spc="-10" dirty="0">
                <a:solidFill>
                  <a:srgbClr val="595959"/>
                </a:solidFill>
                <a:latin typeface="Calibri"/>
                <a:cs typeface="Calibri"/>
              </a:rPr>
              <a:t>i</a:t>
            </a:r>
            <a:r>
              <a:rPr sz="900" spc="-50" dirty="0">
                <a:solidFill>
                  <a:srgbClr val="595959"/>
                </a:solidFill>
                <a:latin typeface="Calibri"/>
                <a:cs typeface="Calibri"/>
              </a:rPr>
              <a:t>e</a:t>
            </a:r>
            <a:r>
              <a:rPr sz="900" spc="45" dirty="0">
                <a:solidFill>
                  <a:srgbClr val="595959"/>
                </a:solidFill>
                <a:latin typeface="Calibri"/>
                <a:cs typeface="Calibri"/>
              </a:rPr>
              <a:t>s</a:t>
            </a:r>
            <a:r>
              <a:rPr sz="900" spc="-50" dirty="0">
                <a:solidFill>
                  <a:srgbClr val="595959"/>
                </a:solidFill>
                <a:latin typeface="Calibri"/>
                <a:cs typeface="Calibri"/>
              </a:rPr>
              <a:t>e</a:t>
            </a:r>
            <a:r>
              <a:rPr sz="900" dirty="0">
                <a:solidFill>
                  <a:srgbClr val="595959"/>
                </a:solidFill>
                <a:latin typeface="Calibri"/>
                <a:cs typeface="Calibri"/>
              </a:rPr>
              <a:t>l</a:t>
            </a:r>
            <a:endParaRPr sz="900">
              <a:latin typeface="Calibri"/>
              <a:cs typeface="Calibri"/>
            </a:endParaRPr>
          </a:p>
        </p:txBody>
      </p:sp>
      <p:sp>
        <p:nvSpPr>
          <p:cNvPr id="54" name="object 54"/>
          <p:cNvSpPr txBox="1"/>
          <p:nvPr/>
        </p:nvSpPr>
        <p:spPr>
          <a:xfrm>
            <a:off x="5959777" y="5825744"/>
            <a:ext cx="19939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595959"/>
                </a:solidFill>
                <a:latin typeface="Calibri"/>
                <a:cs typeface="Calibri"/>
              </a:rPr>
              <a:t>L</a:t>
            </a:r>
            <a:r>
              <a:rPr sz="900" spc="-70" dirty="0">
                <a:solidFill>
                  <a:srgbClr val="595959"/>
                </a:solidFill>
                <a:latin typeface="Calibri"/>
                <a:cs typeface="Calibri"/>
              </a:rPr>
              <a:t>P</a:t>
            </a:r>
            <a:r>
              <a:rPr sz="900" dirty="0">
                <a:solidFill>
                  <a:srgbClr val="595959"/>
                </a:solidFill>
                <a:latin typeface="Calibri"/>
                <a:cs typeface="Calibri"/>
              </a:rPr>
              <a:t>G</a:t>
            </a:r>
            <a:endParaRPr sz="900">
              <a:latin typeface="Calibri"/>
              <a:cs typeface="Calibri"/>
            </a:endParaRPr>
          </a:p>
        </p:txBody>
      </p:sp>
      <p:sp>
        <p:nvSpPr>
          <p:cNvPr id="55" name="object 55"/>
          <p:cNvSpPr txBox="1"/>
          <p:nvPr/>
        </p:nvSpPr>
        <p:spPr>
          <a:xfrm>
            <a:off x="6955443" y="5825744"/>
            <a:ext cx="33718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95959"/>
                </a:solidFill>
                <a:latin typeface="Calibri"/>
                <a:cs typeface="Calibri"/>
              </a:rPr>
              <a:t>O</a:t>
            </a:r>
            <a:r>
              <a:rPr sz="900" spc="-5" dirty="0">
                <a:solidFill>
                  <a:srgbClr val="595959"/>
                </a:solidFill>
                <a:latin typeface="Calibri"/>
                <a:cs typeface="Calibri"/>
              </a:rPr>
              <a:t>t</a:t>
            </a:r>
            <a:r>
              <a:rPr sz="900" spc="25" dirty="0">
                <a:solidFill>
                  <a:srgbClr val="595959"/>
                </a:solidFill>
                <a:latin typeface="Calibri"/>
                <a:cs typeface="Calibri"/>
              </a:rPr>
              <a:t>h</a:t>
            </a:r>
            <a:r>
              <a:rPr sz="900" spc="-50" dirty="0">
                <a:solidFill>
                  <a:srgbClr val="595959"/>
                </a:solidFill>
                <a:latin typeface="Calibri"/>
                <a:cs typeface="Calibri"/>
              </a:rPr>
              <a:t>e</a:t>
            </a:r>
            <a:r>
              <a:rPr sz="900" spc="-15" dirty="0">
                <a:solidFill>
                  <a:srgbClr val="595959"/>
                </a:solidFill>
                <a:latin typeface="Calibri"/>
                <a:cs typeface="Calibri"/>
              </a:rPr>
              <a:t>r</a:t>
            </a:r>
            <a:r>
              <a:rPr sz="900" dirty="0">
                <a:solidFill>
                  <a:srgbClr val="595959"/>
                </a:solidFill>
                <a:latin typeface="Calibri"/>
                <a:cs typeface="Calibri"/>
              </a:rPr>
              <a:t>s</a:t>
            </a:r>
            <a:endParaRPr sz="900">
              <a:latin typeface="Calibri"/>
              <a:cs typeface="Calibri"/>
            </a:endParaRPr>
          </a:p>
        </p:txBody>
      </p:sp>
      <p:sp>
        <p:nvSpPr>
          <p:cNvPr id="56" name="object 56"/>
          <p:cNvSpPr txBox="1"/>
          <p:nvPr/>
        </p:nvSpPr>
        <p:spPr>
          <a:xfrm>
            <a:off x="627085" y="3267157"/>
            <a:ext cx="180975" cy="1601470"/>
          </a:xfrm>
          <a:prstGeom prst="rect">
            <a:avLst/>
          </a:prstGeom>
        </p:spPr>
        <p:txBody>
          <a:bodyPr vert="vert270" wrap="square" lIns="0" tIns="6350" rIns="0" bIns="0" rtlCol="0">
            <a:spAutoFit/>
          </a:bodyPr>
          <a:lstStyle/>
          <a:p>
            <a:pPr marL="12700">
              <a:lnSpc>
                <a:spcPct val="100000"/>
              </a:lnSpc>
              <a:spcBef>
                <a:spcPts val="50"/>
              </a:spcBef>
            </a:pPr>
            <a:r>
              <a:rPr sz="1000" spc="-5" dirty="0">
                <a:solidFill>
                  <a:srgbClr val="595959"/>
                </a:solidFill>
                <a:latin typeface="Calibri"/>
                <a:cs typeface="Calibri"/>
              </a:rPr>
              <a:t>%Registrations</a:t>
            </a:r>
            <a:r>
              <a:rPr sz="1000" spc="-15" dirty="0">
                <a:solidFill>
                  <a:srgbClr val="595959"/>
                </a:solidFill>
                <a:latin typeface="Calibri"/>
                <a:cs typeface="Calibri"/>
              </a:rPr>
              <a:t> </a:t>
            </a:r>
            <a:r>
              <a:rPr sz="1000" dirty="0">
                <a:solidFill>
                  <a:srgbClr val="595959"/>
                </a:solidFill>
                <a:latin typeface="Calibri"/>
                <a:cs typeface="Calibri"/>
              </a:rPr>
              <a:t>by</a:t>
            </a:r>
            <a:r>
              <a:rPr sz="1000" spc="-10" dirty="0">
                <a:solidFill>
                  <a:srgbClr val="595959"/>
                </a:solidFill>
                <a:latin typeface="Calibri"/>
                <a:cs typeface="Calibri"/>
              </a:rPr>
              <a:t> </a:t>
            </a:r>
            <a:r>
              <a:rPr sz="1000" spc="-5" dirty="0">
                <a:solidFill>
                  <a:srgbClr val="595959"/>
                </a:solidFill>
                <a:latin typeface="Calibri"/>
                <a:cs typeface="Calibri"/>
              </a:rPr>
              <a:t>Type</a:t>
            </a:r>
            <a:r>
              <a:rPr sz="1000" spc="-10" dirty="0">
                <a:solidFill>
                  <a:srgbClr val="595959"/>
                </a:solidFill>
                <a:latin typeface="Calibri"/>
                <a:cs typeface="Calibri"/>
              </a:rPr>
              <a:t> </a:t>
            </a:r>
            <a:r>
              <a:rPr sz="1000" dirty="0">
                <a:solidFill>
                  <a:srgbClr val="595959"/>
                </a:solidFill>
                <a:latin typeface="Calibri"/>
                <a:cs typeface="Calibri"/>
              </a:rPr>
              <a:t>of</a:t>
            </a:r>
            <a:r>
              <a:rPr sz="1000" spc="-10" dirty="0">
                <a:solidFill>
                  <a:srgbClr val="595959"/>
                </a:solidFill>
                <a:latin typeface="Calibri"/>
                <a:cs typeface="Calibri"/>
              </a:rPr>
              <a:t> </a:t>
            </a:r>
            <a:r>
              <a:rPr sz="1000" spc="-5" dirty="0">
                <a:solidFill>
                  <a:srgbClr val="595959"/>
                </a:solidFill>
                <a:latin typeface="Calibri"/>
                <a:cs typeface="Calibri"/>
              </a:rPr>
              <a:t>Fuel</a:t>
            </a:r>
            <a:endParaRPr sz="1000">
              <a:latin typeface="Calibri"/>
              <a:cs typeface="Calibri"/>
            </a:endParaRPr>
          </a:p>
        </p:txBody>
      </p:sp>
      <p:sp>
        <p:nvSpPr>
          <p:cNvPr id="57" name="object 57"/>
          <p:cNvSpPr txBox="1"/>
          <p:nvPr/>
        </p:nvSpPr>
        <p:spPr>
          <a:xfrm>
            <a:off x="1937674" y="1970532"/>
            <a:ext cx="4397375" cy="238760"/>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595959"/>
                </a:solidFill>
                <a:latin typeface="Calibri"/>
                <a:cs typeface="Calibri"/>
              </a:rPr>
              <a:t>Percentage</a:t>
            </a:r>
            <a:r>
              <a:rPr sz="1400" dirty="0">
                <a:solidFill>
                  <a:srgbClr val="595959"/>
                </a:solidFill>
                <a:latin typeface="Calibri"/>
                <a:cs typeface="Calibri"/>
              </a:rPr>
              <a:t> of</a:t>
            </a:r>
            <a:r>
              <a:rPr sz="1400" spc="-5" dirty="0">
                <a:solidFill>
                  <a:srgbClr val="595959"/>
                </a:solidFill>
                <a:latin typeface="Calibri"/>
                <a:cs typeface="Calibri"/>
              </a:rPr>
              <a:t> New</a:t>
            </a:r>
            <a:r>
              <a:rPr sz="1400" dirty="0">
                <a:solidFill>
                  <a:srgbClr val="595959"/>
                </a:solidFill>
                <a:latin typeface="Calibri"/>
                <a:cs typeface="Calibri"/>
              </a:rPr>
              <a:t> </a:t>
            </a:r>
            <a:r>
              <a:rPr sz="1400" spc="-5" dirty="0">
                <a:solidFill>
                  <a:srgbClr val="595959"/>
                </a:solidFill>
                <a:latin typeface="Calibri"/>
                <a:cs typeface="Calibri"/>
              </a:rPr>
              <a:t>Car</a:t>
            </a:r>
            <a:r>
              <a:rPr sz="1400" dirty="0">
                <a:solidFill>
                  <a:srgbClr val="595959"/>
                </a:solidFill>
                <a:latin typeface="Calibri"/>
                <a:cs typeface="Calibri"/>
              </a:rPr>
              <a:t> </a:t>
            </a:r>
            <a:r>
              <a:rPr sz="1400" spc="-10" dirty="0">
                <a:solidFill>
                  <a:srgbClr val="595959"/>
                </a:solidFill>
                <a:latin typeface="Calibri"/>
                <a:cs typeface="Calibri"/>
              </a:rPr>
              <a:t>Registrations</a:t>
            </a:r>
            <a:r>
              <a:rPr sz="1400" dirty="0">
                <a:solidFill>
                  <a:srgbClr val="595959"/>
                </a:solidFill>
                <a:latin typeface="Calibri"/>
                <a:cs typeface="Calibri"/>
              </a:rPr>
              <a:t> </a:t>
            </a:r>
            <a:r>
              <a:rPr sz="1400" spc="-5" dirty="0">
                <a:solidFill>
                  <a:srgbClr val="595959"/>
                </a:solidFill>
                <a:latin typeface="Calibri"/>
                <a:cs typeface="Calibri"/>
              </a:rPr>
              <a:t>by Fuel</a:t>
            </a:r>
            <a:r>
              <a:rPr sz="1400" dirty="0">
                <a:solidFill>
                  <a:srgbClr val="595959"/>
                </a:solidFill>
                <a:latin typeface="Calibri"/>
                <a:cs typeface="Calibri"/>
              </a:rPr>
              <a:t> </a:t>
            </a:r>
            <a:r>
              <a:rPr sz="1400" spc="-20" dirty="0">
                <a:solidFill>
                  <a:srgbClr val="595959"/>
                </a:solidFill>
                <a:latin typeface="Calibri"/>
                <a:cs typeface="Calibri"/>
              </a:rPr>
              <a:t>Type</a:t>
            </a:r>
            <a:r>
              <a:rPr sz="1400" dirty="0">
                <a:solidFill>
                  <a:srgbClr val="595959"/>
                </a:solidFill>
                <a:latin typeface="Calibri"/>
                <a:cs typeface="Calibri"/>
              </a:rPr>
              <a:t> </a:t>
            </a:r>
            <a:r>
              <a:rPr sz="1400" spc="-5" dirty="0">
                <a:solidFill>
                  <a:srgbClr val="595959"/>
                </a:solidFill>
                <a:latin typeface="Calibri"/>
                <a:cs typeface="Calibri"/>
              </a:rPr>
              <a:t>2016-2021</a:t>
            </a:r>
            <a:endParaRPr sz="1400" dirty="0">
              <a:latin typeface="Calibri"/>
              <a:cs typeface="Calibri"/>
            </a:endParaRPr>
          </a:p>
        </p:txBody>
      </p:sp>
      <p:sp>
        <p:nvSpPr>
          <p:cNvPr id="58" name="object 58"/>
          <p:cNvSpPr/>
          <p:nvPr/>
        </p:nvSpPr>
        <p:spPr>
          <a:xfrm>
            <a:off x="2952619" y="6135622"/>
            <a:ext cx="62865" cy="62865"/>
          </a:xfrm>
          <a:custGeom>
            <a:avLst/>
            <a:gdLst/>
            <a:ahLst/>
            <a:cxnLst/>
            <a:rect l="l" t="t" r="r" b="b"/>
            <a:pathLst>
              <a:path w="62864" h="62864">
                <a:moveTo>
                  <a:pt x="62750" y="0"/>
                </a:moveTo>
                <a:lnTo>
                  <a:pt x="0" y="0"/>
                </a:lnTo>
                <a:lnTo>
                  <a:pt x="0" y="62750"/>
                </a:lnTo>
                <a:lnTo>
                  <a:pt x="62750" y="62750"/>
                </a:lnTo>
                <a:lnTo>
                  <a:pt x="62750" y="0"/>
                </a:lnTo>
                <a:close/>
              </a:path>
            </a:pathLst>
          </a:custGeom>
          <a:solidFill>
            <a:srgbClr val="4472C4"/>
          </a:solidFill>
        </p:spPr>
        <p:txBody>
          <a:bodyPr wrap="square" lIns="0" tIns="0" rIns="0" bIns="0" rtlCol="0"/>
          <a:lstStyle/>
          <a:p>
            <a:endParaRPr/>
          </a:p>
        </p:txBody>
      </p:sp>
      <p:sp>
        <p:nvSpPr>
          <p:cNvPr id="59" name="object 59"/>
          <p:cNvSpPr/>
          <p:nvPr/>
        </p:nvSpPr>
        <p:spPr>
          <a:xfrm>
            <a:off x="3370992" y="6135622"/>
            <a:ext cx="62865" cy="62865"/>
          </a:xfrm>
          <a:custGeom>
            <a:avLst/>
            <a:gdLst/>
            <a:ahLst/>
            <a:cxnLst/>
            <a:rect l="l" t="t" r="r" b="b"/>
            <a:pathLst>
              <a:path w="62864" h="62864">
                <a:moveTo>
                  <a:pt x="62750" y="0"/>
                </a:moveTo>
                <a:lnTo>
                  <a:pt x="0" y="0"/>
                </a:lnTo>
                <a:lnTo>
                  <a:pt x="0" y="62750"/>
                </a:lnTo>
                <a:lnTo>
                  <a:pt x="62750" y="62750"/>
                </a:lnTo>
                <a:lnTo>
                  <a:pt x="62750" y="0"/>
                </a:lnTo>
                <a:close/>
              </a:path>
            </a:pathLst>
          </a:custGeom>
          <a:solidFill>
            <a:srgbClr val="ED7D31"/>
          </a:solidFill>
        </p:spPr>
        <p:txBody>
          <a:bodyPr wrap="square" lIns="0" tIns="0" rIns="0" bIns="0" rtlCol="0"/>
          <a:lstStyle/>
          <a:p>
            <a:endParaRPr/>
          </a:p>
        </p:txBody>
      </p:sp>
      <p:sp>
        <p:nvSpPr>
          <p:cNvPr id="60" name="object 60"/>
          <p:cNvSpPr/>
          <p:nvPr/>
        </p:nvSpPr>
        <p:spPr>
          <a:xfrm>
            <a:off x="3789366" y="6135622"/>
            <a:ext cx="62865" cy="62865"/>
          </a:xfrm>
          <a:custGeom>
            <a:avLst/>
            <a:gdLst/>
            <a:ahLst/>
            <a:cxnLst/>
            <a:rect l="l" t="t" r="r" b="b"/>
            <a:pathLst>
              <a:path w="62864" h="62864">
                <a:moveTo>
                  <a:pt x="62751" y="0"/>
                </a:moveTo>
                <a:lnTo>
                  <a:pt x="0" y="0"/>
                </a:lnTo>
                <a:lnTo>
                  <a:pt x="0" y="62750"/>
                </a:lnTo>
                <a:lnTo>
                  <a:pt x="62751" y="62750"/>
                </a:lnTo>
                <a:lnTo>
                  <a:pt x="62751" y="0"/>
                </a:lnTo>
                <a:close/>
              </a:path>
            </a:pathLst>
          </a:custGeom>
          <a:solidFill>
            <a:srgbClr val="A5A5A5"/>
          </a:solidFill>
        </p:spPr>
        <p:txBody>
          <a:bodyPr wrap="square" lIns="0" tIns="0" rIns="0" bIns="0" rtlCol="0"/>
          <a:lstStyle/>
          <a:p>
            <a:endParaRPr/>
          </a:p>
        </p:txBody>
      </p:sp>
      <p:sp>
        <p:nvSpPr>
          <p:cNvPr id="61" name="object 61"/>
          <p:cNvSpPr/>
          <p:nvPr/>
        </p:nvSpPr>
        <p:spPr>
          <a:xfrm>
            <a:off x="4207741" y="6135622"/>
            <a:ext cx="62865" cy="62865"/>
          </a:xfrm>
          <a:custGeom>
            <a:avLst/>
            <a:gdLst/>
            <a:ahLst/>
            <a:cxnLst/>
            <a:rect l="l" t="t" r="r" b="b"/>
            <a:pathLst>
              <a:path w="62864" h="62864">
                <a:moveTo>
                  <a:pt x="62750" y="0"/>
                </a:moveTo>
                <a:lnTo>
                  <a:pt x="0" y="0"/>
                </a:lnTo>
                <a:lnTo>
                  <a:pt x="0" y="62750"/>
                </a:lnTo>
                <a:lnTo>
                  <a:pt x="62750" y="62750"/>
                </a:lnTo>
                <a:lnTo>
                  <a:pt x="62750" y="0"/>
                </a:lnTo>
                <a:close/>
              </a:path>
            </a:pathLst>
          </a:custGeom>
          <a:solidFill>
            <a:srgbClr val="FFC000"/>
          </a:solidFill>
        </p:spPr>
        <p:txBody>
          <a:bodyPr wrap="square" lIns="0" tIns="0" rIns="0" bIns="0" rtlCol="0"/>
          <a:lstStyle/>
          <a:p>
            <a:endParaRPr/>
          </a:p>
        </p:txBody>
      </p:sp>
      <p:sp>
        <p:nvSpPr>
          <p:cNvPr id="62" name="object 62"/>
          <p:cNvSpPr/>
          <p:nvPr/>
        </p:nvSpPr>
        <p:spPr>
          <a:xfrm>
            <a:off x="4626114" y="6135622"/>
            <a:ext cx="62865" cy="62865"/>
          </a:xfrm>
          <a:custGeom>
            <a:avLst/>
            <a:gdLst/>
            <a:ahLst/>
            <a:cxnLst/>
            <a:rect l="l" t="t" r="r" b="b"/>
            <a:pathLst>
              <a:path w="62864" h="62864">
                <a:moveTo>
                  <a:pt x="62750" y="0"/>
                </a:moveTo>
                <a:lnTo>
                  <a:pt x="0" y="0"/>
                </a:lnTo>
                <a:lnTo>
                  <a:pt x="0" y="62750"/>
                </a:lnTo>
                <a:lnTo>
                  <a:pt x="62750" y="62750"/>
                </a:lnTo>
                <a:lnTo>
                  <a:pt x="62750" y="0"/>
                </a:lnTo>
                <a:close/>
              </a:path>
            </a:pathLst>
          </a:custGeom>
          <a:solidFill>
            <a:srgbClr val="5B9BD5"/>
          </a:solidFill>
        </p:spPr>
        <p:txBody>
          <a:bodyPr wrap="square" lIns="0" tIns="0" rIns="0" bIns="0" rtlCol="0"/>
          <a:lstStyle/>
          <a:p>
            <a:endParaRPr/>
          </a:p>
        </p:txBody>
      </p:sp>
      <p:sp>
        <p:nvSpPr>
          <p:cNvPr id="63" name="object 63"/>
          <p:cNvSpPr/>
          <p:nvPr/>
        </p:nvSpPr>
        <p:spPr>
          <a:xfrm>
            <a:off x="5044489" y="6135622"/>
            <a:ext cx="62865" cy="62865"/>
          </a:xfrm>
          <a:custGeom>
            <a:avLst/>
            <a:gdLst/>
            <a:ahLst/>
            <a:cxnLst/>
            <a:rect l="l" t="t" r="r" b="b"/>
            <a:pathLst>
              <a:path w="62864" h="62864">
                <a:moveTo>
                  <a:pt x="62750" y="0"/>
                </a:moveTo>
                <a:lnTo>
                  <a:pt x="0" y="0"/>
                </a:lnTo>
                <a:lnTo>
                  <a:pt x="0" y="62750"/>
                </a:lnTo>
                <a:lnTo>
                  <a:pt x="62750" y="62750"/>
                </a:lnTo>
                <a:lnTo>
                  <a:pt x="62750" y="0"/>
                </a:lnTo>
                <a:close/>
              </a:path>
            </a:pathLst>
          </a:custGeom>
          <a:solidFill>
            <a:srgbClr val="70AD47"/>
          </a:solidFill>
        </p:spPr>
        <p:txBody>
          <a:bodyPr wrap="square" lIns="0" tIns="0" rIns="0" bIns="0" rtlCol="0"/>
          <a:lstStyle/>
          <a:p>
            <a:endParaRPr/>
          </a:p>
        </p:txBody>
      </p:sp>
      <p:sp>
        <p:nvSpPr>
          <p:cNvPr id="64" name="object 64"/>
          <p:cNvSpPr txBox="1"/>
          <p:nvPr/>
        </p:nvSpPr>
        <p:spPr>
          <a:xfrm>
            <a:off x="3029282" y="5825744"/>
            <a:ext cx="2359025" cy="412750"/>
          </a:xfrm>
          <a:prstGeom prst="rect">
            <a:avLst/>
          </a:prstGeom>
        </p:spPr>
        <p:txBody>
          <a:bodyPr vert="horz" wrap="square" lIns="0" tIns="12700" rIns="0" bIns="0" rtlCol="0">
            <a:spAutoFit/>
          </a:bodyPr>
          <a:lstStyle/>
          <a:p>
            <a:pPr marR="43180" algn="r">
              <a:lnSpc>
                <a:spcPct val="100000"/>
              </a:lnSpc>
              <a:spcBef>
                <a:spcPts val="100"/>
              </a:spcBef>
              <a:tabLst>
                <a:tab pos="901065" algn="l"/>
              </a:tabLst>
            </a:pPr>
            <a:r>
              <a:rPr sz="900" spc="-5" dirty="0">
                <a:solidFill>
                  <a:srgbClr val="595959"/>
                </a:solidFill>
                <a:latin typeface="Calibri"/>
                <a:cs typeface="Calibri"/>
              </a:rPr>
              <a:t>Electric	</a:t>
            </a:r>
            <a:r>
              <a:rPr sz="900" dirty="0">
                <a:solidFill>
                  <a:srgbClr val="595959"/>
                </a:solidFill>
                <a:latin typeface="Calibri"/>
                <a:cs typeface="Calibri"/>
              </a:rPr>
              <a:t>Petrol/Electric</a:t>
            </a:r>
            <a:endParaRPr sz="900">
              <a:latin typeface="Calibri"/>
              <a:cs typeface="Calibri"/>
            </a:endParaRPr>
          </a:p>
          <a:p>
            <a:pPr marR="5080" algn="r">
              <a:lnSpc>
                <a:spcPct val="100000"/>
              </a:lnSpc>
              <a:spcBef>
                <a:spcPts val="885"/>
              </a:spcBef>
              <a:tabLst>
                <a:tab pos="417830" algn="l"/>
                <a:tab pos="836294" algn="l"/>
                <a:tab pos="1254760" algn="l"/>
                <a:tab pos="1673225" algn="l"/>
                <a:tab pos="2091689" algn="l"/>
              </a:tabLst>
            </a:pP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1</a:t>
            </a:r>
            <a:r>
              <a:rPr sz="900" dirty="0">
                <a:solidFill>
                  <a:srgbClr val="595959"/>
                </a:solidFill>
                <a:latin typeface="Calibri"/>
                <a:cs typeface="Calibri"/>
              </a:rPr>
              <a:t>6	</a:t>
            </a: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1</a:t>
            </a:r>
            <a:r>
              <a:rPr sz="900" dirty="0">
                <a:solidFill>
                  <a:srgbClr val="595959"/>
                </a:solidFill>
                <a:latin typeface="Calibri"/>
                <a:cs typeface="Calibri"/>
              </a:rPr>
              <a:t>7	</a:t>
            </a: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1</a:t>
            </a:r>
            <a:r>
              <a:rPr sz="900" dirty="0">
                <a:solidFill>
                  <a:srgbClr val="595959"/>
                </a:solidFill>
                <a:latin typeface="Calibri"/>
                <a:cs typeface="Calibri"/>
              </a:rPr>
              <a:t>8	</a:t>
            </a: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1</a:t>
            </a:r>
            <a:r>
              <a:rPr sz="900" dirty="0">
                <a:solidFill>
                  <a:srgbClr val="595959"/>
                </a:solidFill>
                <a:latin typeface="Calibri"/>
                <a:cs typeface="Calibri"/>
              </a:rPr>
              <a:t>9	</a:t>
            </a: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2</a:t>
            </a:r>
            <a:r>
              <a:rPr sz="900" dirty="0">
                <a:solidFill>
                  <a:srgbClr val="595959"/>
                </a:solidFill>
                <a:latin typeface="Calibri"/>
                <a:cs typeface="Calibri"/>
              </a:rPr>
              <a:t>0	</a:t>
            </a: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21</a:t>
            </a:r>
            <a:endParaRPr sz="900">
              <a:latin typeface="Calibri"/>
              <a:cs typeface="Calibri"/>
            </a:endParaRPr>
          </a:p>
        </p:txBody>
      </p:sp>
      <p:grpSp>
        <p:nvGrpSpPr>
          <p:cNvPr id="65" name="object 65"/>
          <p:cNvGrpSpPr/>
          <p:nvPr/>
        </p:nvGrpSpPr>
        <p:grpSpPr>
          <a:xfrm>
            <a:off x="8470233" y="988180"/>
            <a:ext cx="3050540" cy="652145"/>
            <a:chOff x="8470233" y="988180"/>
            <a:chExt cx="3050540" cy="652145"/>
          </a:xfrm>
        </p:grpSpPr>
        <p:sp>
          <p:nvSpPr>
            <p:cNvPr id="66" name="object 66"/>
            <p:cNvSpPr/>
            <p:nvPr/>
          </p:nvSpPr>
          <p:spPr>
            <a:xfrm>
              <a:off x="8474995" y="1033271"/>
              <a:ext cx="3041015" cy="591820"/>
            </a:xfrm>
            <a:custGeom>
              <a:avLst/>
              <a:gdLst/>
              <a:ahLst/>
              <a:cxnLst/>
              <a:rect l="l" t="t" r="r" b="b"/>
              <a:pathLst>
                <a:path w="3041015" h="591819">
                  <a:moveTo>
                    <a:pt x="0" y="591312"/>
                  </a:moveTo>
                  <a:lnTo>
                    <a:pt x="3040409" y="591312"/>
                  </a:lnTo>
                </a:path>
                <a:path w="3041015" h="591819">
                  <a:moveTo>
                    <a:pt x="0" y="295656"/>
                  </a:moveTo>
                  <a:lnTo>
                    <a:pt x="3040409" y="295656"/>
                  </a:lnTo>
                </a:path>
                <a:path w="3041015" h="591819">
                  <a:moveTo>
                    <a:pt x="0" y="0"/>
                  </a:moveTo>
                  <a:lnTo>
                    <a:pt x="3040409" y="0"/>
                  </a:lnTo>
                </a:path>
              </a:pathLst>
            </a:custGeom>
            <a:ln/>
          </p:spPr>
          <p:style>
            <a:lnRef idx="1">
              <a:schemeClr val="accent6"/>
            </a:lnRef>
            <a:fillRef idx="0">
              <a:schemeClr val="accent6"/>
            </a:fillRef>
            <a:effectRef idx="0">
              <a:schemeClr val="accent6"/>
            </a:effectRef>
            <a:fontRef idx="minor">
              <a:schemeClr val="tx1"/>
            </a:fontRef>
          </p:style>
          <p:txBody>
            <a:bodyPr wrap="square" lIns="0" tIns="0" rIns="0" bIns="0" rtlCol="0"/>
            <a:lstStyle/>
            <a:p>
              <a:endParaRPr/>
            </a:p>
          </p:txBody>
        </p:sp>
        <p:sp>
          <p:nvSpPr>
            <p:cNvPr id="67" name="object 67"/>
            <p:cNvSpPr/>
            <p:nvPr/>
          </p:nvSpPr>
          <p:spPr>
            <a:xfrm>
              <a:off x="8779036" y="1002468"/>
              <a:ext cx="2432685" cy="623570"/>
            </a:xfrm>
            <a:custGeom>
              <a:avLst/>
              <a:gdLst/>
              <a:ahLst/>
              <a:cxnLst/>
              <a:rect l="l" t="t" r="r" b="b"/>
              <a:pathLst>
                <a:path w="2432684" h="623569">
                  <a:moveTo>
                    <a:pt x="0" y="623378"/>
                  </a:moveTo>
                  <a:lnTo>
                    <a:pt x="608803" y="12516"/>
                  </a:lnTo>
                  <a:lnTo>
                    <a:pt x="1215355" y="0"/>
                  </a:lnTo>
                  <a:lnTo>
                    <a:pt x="1824955" y="231972"/>
                  </a:lnTo>
                  <a:lnTo>
                    <a:pt x="2432327" y="332556"/>
                  </a:lnTo>
                </a:path>
              </a:pathLst>
            </a:custGeom>
            <a:ln/>
          </p:spPr>
          <p:style>
            <a:lnRef idx="1">
              <a:schemeClr val="accent6"/>
            </a:lnRef>
            <a:fillRef idx="0">
              <a:schemeClr val="accent6"/>
            </a:fillRef>
            <a:effectRef idx="0">
              <a:schemeClr val="accent6"/>
            </a:effectRef>
            <a:fontRef idx="minor">
              <a:schemeClr val="tx1"/>
            </a:fontRef>
          </p:style>
          <p:txBody>
            <a:bodyPr wrap="square" lIns="0" tIns="0" rIns="0" bIns="0" rtlCol="0"/>
            <a:lstStyle/>
            <a:p>
              <a:endParaRPr/>
            </a:p>
          </p:txBody>
        </p:sp>
      </p:grpSp>
      <p:sp>
        <p:nvSpPr>
          <p:cNvPr id="68" name="object 68"/>
          <p:cNvSpPr/>
          <p:nvPr/>
        </p:nvSpPr>
        <p:spPr>
          <a:xfrm>
            <a:off x="8474995" y="1922315"/>
            <a:ext cx="3041015" cy="0"/>
          </a:xfrm>
          <a:custGeom>
            <a:avLst/>
            <a:gdLst/>
            <a:ahLst/>
            <a:cxnLst/>
            <a:rect l="l" t="t" r="r" b="b"/>
            <a:pathLst>
              <a:path w="3041015">
                <a:moveTo>
                  <a:pt x="0" y="0"/>
                </a:moveTo>
                <a:lnTo>
                  <a:pt x="3040409" y="1"/>
                </a:lnTo>
              </a:path>
            </a:pathLst>
          </a:custGeom>
          <a:ln w="9525">
            <a:solidFill>
              <a:srgbClr val="D9D9D9"/>
            </a:solidFill>
          </a:ln>
        </p:spPr>
        <p:txBody>
          <a:bodyPr wrap="square" lIns="0" tIns="0" rIns="0" bIns="0" rtlCol="0"/>
          <a:lstStyle/>
          <a:p>
            <a:endParaRPr/>
          </a:p>
        </p:txBody>
      </p:sp>
      <p:sp>
        <p:nvSpPr>
          <p:cNvPr id="69" name="object 69"/>
          <p:cNvSpPr txBox="1"/>
          <p:nvPr/>
        </p:nvSpPr>
        <p:spPr>
          <a:xfrm>
            <a:off x="8874287" y="1543303"/>
            <a:ext cx="22860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5</a:t>
            </a:r>
            <a:r>
              <a:rPr sz="900" dirty="0">
                <a:solidFill>
                  <a:srgbClr val="404040"/>
                </a:solidFill>
                <a:latin typeface="Calibri"/>
                <a:cs typeface="Calibri"/>
              </a:rPr>
              <a:t>.</a:t>
            </a:r>
            <a:r>
              <a:rPr sz="900" spc="-5" dirty="0">
                <a:solidFill>
                  <a:srgbClr val="404040"/>
                </a:solidFill>
                <a:latin typeface="Calibri"/>
                <a:cs typeface="Calibri"/>
              </a:rPr>
              <a:t>00</a:t>
            </a:r>
            <a:endParaRPr sz="900">
              <a:latin typeface="Calibri"/>
              <a:cs typeface="Calibri"/>
            </a:endParaRPr>
          </a:p>
        </p:txBody>
      </p:sp>
      <p:sp>
        <p:nvSpPr>
          <p:cNvPr id="70" name="object 70"/>
          <p:cNvSpPr txBox="1"/>
          <p:nvPr/>
        </p:nvSpPr>
        <p:spPr>
          <a:xfrm>
            <a:off x="9252972" y="863600"/>
            <a:ext cx="28638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15</a:t>
            </a:r>
            <a:r>
              <a:rPr sz="900" dirty="0">
                <a:solidFill>
                  <a:srgbClr val="404040"/>
                </a:solidFill>
                <a:latin typeface="Calibri"/>
                <a:cs typeface="Calibri"/>
              </a:rPr>
              <a:t>.</a:t>
            </a:r>
            <a:r>
              <a:rPr sz="900" spc="-5" dirty="0">
                <a:solidFill>
                  <a:srgbClr val="404040"/>
                </a:solidFill>
                <a:latin typeface="Calibri"/>
                <a:cs typeface="Calibri"/>
              </a:rPr>
              <a:t>27</a:t>
            </a:r>
            <a:endParaRPr sz="900">
              <a:latin typeface="Calibri"/>
              <a:cs typeface="Calibri"/>
            </a:endParaRPr>
          </a:p>
        </p:txBody>
      </p:sp>
      <p:sp>
        <p:nvSpPr>
          <p:cNvPr id="71" name="object 71"/>
          <p:cNvSpPr txBox="1"/>
          <p:nvPr/>
        </p:nvSpPr>
        <p:spPr>
          <a:xfrm>
            <a:off x="9923617" y="830071"/>
            <a:ext cx="28638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15</a:t>
            </a:r>
            <a:r>
              <a:rPr sz="900" dirty="0">
                <a:solidFill>
                  <a:srgbClr val="404040"/>
                </a:solidFill>
                <a:latin typeface="Calibri"/>
                <a:cs typeface="Calibri"/>
              </a:rPr>
              <a:t>.</a:t>
            </a:r>
            <a:r>
              <a:rPr sz="900" spc="-5" dirty="0">
                <a:solidFill>
                  <a:srgbClr val="404040"/>
                </a:solidFill>
                <a:latin typeface="Calibri"/>
                <a:cs typeface="Calibri"/>
              </a:rPr>
              <a:t>50</a:t>
            </a:r>
            <a:endParaRPr sz="900">
              <a:latin typeface="Calibri"/>
              <a:cs typeface="Calibri"/>
            </a:endParaRPr>
          </a:p>
        </p:txBody>
      </p:sp>
      <p:sp>
        <p:nvSpPr>
          <p:cNvPr id="72" name="object 72"/>
          <p:cNvSpPr txBox="1"/>
          <p:nvPr/>
        </p:nvSpPr>
        <p:spPr>
          <a:xfrm>
            <a:off x="10531698" y="1019047"/>
            <a:ext cx="28638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11</a:t>
            </a:r>
            <a:r>
              <a:rPr sz="900" dirty="0">
                <a:solidFill>
                  <a:srgbClr val="404040"/>
                </a:solidFill>
                <a:latin typeface="Calibri"/>
                <a:cs typeface="Calibri"/>
              </a:rPr>
              <a:t>.</a:t>
            </a:r>
            <a:r>
              <a:rPr sz="900" spc="-5" dirty="0">
                <a:solidFill>
                  <a:srgbClr val="404040"/>
                </a:solidFill>
                <a:latin typeface="Calibri"/>
                <a:cs typeface="Calibri"/>
              </a:rPr>
              <a:t>60</a:t>
            </a:r>
            <a:endParaRPr sz="900">
              <a:latin typeface="Calibri"/>
              <a:cs typeface="Calibri"/>
            </a:endParaRPr>
          </a:p>
        </p:txBody>
      </p:sp>
      <p:sp>
        <p:nvSpPr>
          <p:cNvPr id="73" name="object 73"/>
          <p:cNvSpPr txBox="1"/>
          <p:nvPr/>
        </p:nvSpPr>
        <p:spPr>
          <a:xfrm>
            <a:off x="11139779" y="1320800"/>
            <a:ext cx="22860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Calibri"/>
                <a:cs typeface="Calibri"/>
              </a:rPr>
              <a:t>9</a:t>
            </a:r>
            <a:r>
              <a:rPr sz="900" dirty="0">
                <a:solidFill>
                  <a:srgbClr val="404040"/>
                </a:solidFill>
                <a:latin typeface="Calibri"/>
                <a:cs typeface="Calibri"/>
              </a:rPr>
              <a:t>.</a:t>
            </a:r>
            <a:r>
              <a:rPr sz="900" spc="-5" dirty="0">
                <a:solidFill>
                  <a:srgbClr val="404040"/>
                </a:solidFill>
                <a:latin typeface="Calibri"/>
                <a:cs typeface="Calibri"/>
              </a:rPr>
              <a:t>92</a:t>
            </a:r>
            <a:endParaRPr sz="900">
              <a:latin typeface="Calibri"/>
              <a:cs typeface="Calibri"/>
            </a:endParaRPr>
          </a:p>
        </p:txBody>
      </p:sp>
      <p:sp>
        <p:nvSpPr>
          <p:cNvPr id="74" name="object 74"/>
          <p:cNvSpPr txBox="1"/>
          <p:nvPr/>
        </p:nvSpPr>
        <p:spPr>
          <a:xfrm>
            <a:off x="8298402" y="1829815"/>
            <a:ext cx="8382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95959"/>
                </a:solidFill>
                <a:latin typeface="Calibri"/>
                <a:cs typeface="Calibri"/>
              </a:rPr>
              <a:t>0</a:t>
            </a:r>
            <a:endParaRPr sz="900">
              <a:latin typeface="Calibri"/>
              <a:cs typeface="Calibri"/>
            </a:endParaRPr>
          </a:p>
        </p:txBody>
      </p:sp>
      <p:sp>
        <p:nvSpPr>
          <p:cNvPr id="75" name="object 75"/>
          <p:cNvSpPr txBox="1"/>
          <p:nvPr/>
        </p:nvSpPr>
        <p:spPr>
          <a:xfrm>
            <a:off x="8298402" y="1534159"/>
            <a:ext cx="8382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595959"/>
                </a:solidFill>
                <a:latin typeface="Calibri"/>
                <a:cs typeface="Calibri"/>
              </a:rPr>
              <a:t>5</a:t>
            </a:r>
            <a:endParaRPr sz="900">
              <a:latin typeface="Calibri"/>
              <a:cs typeface="Calibri"/>
            </a:endParaRPr>
          </a:p>
        </p:txBody>
      </p:sp>
      <p:sp>
        <p:nvSpPr>
          <p:cNvPr id="76" name="object 76"/>
          <p:cNvSpPr txBox="1"/>
          <p:nvPr/>
        </p:nvSpPr>
        <p:spPr>
          <a:xfrm>
            <a:off x="8240490" y="1238503"/>
            <a:ext cx="1530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10</a:t>
            </a:r>
            <a:endParaRPr sz="900">
              <a:latin typeface="Calibri"/>
              <a:cs typeface="Calibri"/>
            </a:endParaRPr>
          </a:p>
        </p:txBody>
      </p:sp>
      <p:sp>
        <p:nvSpPr>
          <p:cNvPr id="77" name="object 77"/>
          <p:cNvSpPr txBox="1"/>
          <p:nvPr/>
        </p:nvSpPr>
        <p:spPr>
          <a:xfrm>
            <a:off x="8240490" y="939800"/>
            <a:ext cx="1530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15</a:t>
            </a:r>
            <a:endParaRPr sz="900" dirty="0">
              <a:latin typeface="Calibri"/>
              <a:cs typeface="Calibri"/>
            </a:endParaRPr>
          </a:p>
        </p:txBody>
      </p:sp>
      <p:sp>
        <p:nvSpPr>
          <p:cNvPr id="78" name="object 78"/>
          <p:cNvSpPr txBox="1"/>
          <p:nvPr/>
        </p:nvSpPr>
        <p:spPr>
          <a:xfrm>
            <a:off x="8240490" y="644144"/>
            <a:ext cx="1530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20</a:t>
            </a:r>
            <a:endParaRPr sz="900">
              <a:latin typeface="Calibri"/>
              <a:cs typeface="Calibri"/>
            </a:endParaRPr>
          </a:p>
        </p:txBody>
      </p:sp>
      <p:sp>
        <p:nvSpPr>
          <p:cNvPr id="79" name="object 79"/>
          <p:cNvSpPr txBox="1"/>
          <p:nvPr/>
        </p:nvSpPr>
        <p:spPr>
          <a:xfrm>
            <a:off x="8650512" y="1982215"/>
            <a:ext cx="2673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17</a:t>
            </a:r>
            <a:endParaRPr sz="900">
              <a:latin typeface="Calibri"/>
              <a:cs typeface="Calibri"/>
            </a:endParaRPr>
          </a:p>
        </p:txBody>
      </p:sp>
      <p:sp>
        <p:nvSpPr>
          <p:cNvPr id="80" name="object 80"/>
          <p:cNvSpPr txBox="1"/>
          <p:nvPr/>
        </p:nvSpPr>
        <p:spPr>
          <a:xfrm>
            <a:off x="9258594" y="1982215"/>
            <a:ext cx="2673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18</a:t>
            </a:r>
            <a:endParaRPr sz="900">
              <a:latin typeface="Calibri"/>
              <a:cs typeface="Calibri"/>
            </a:endParaRPr>
          </a:p>
        </p:txBody>
      </p:sp>
      <p:sp>
        <p:nvSpPr>
          <p:cNvPr id="81" name="object 81"/>
          <p:cNvSpPr txBox="1"/>
          <p:nvPr/>
        </p:nvSpPr>
        <p:spPr>
          <a:xfrm>
            <a:off x="9866676" y="1947011"/>
            <a:ext cx="267335" cy="389890"/>
          </a:xfrm>
          <a:prstGeom prst="rect">
            <a:avLst/>
          </a:prstGeom>
        </p:spPr>
        <p:txBody>
          <a:bodyPr vert="horz" wrap="square" lIns="0" tIns="47625" rIns="0" bIns="0" rtlCol="0">
            <a:spAutoFit/>
          </a:bodyPr>
          <a:lstStyle/>
          <a:p>
            <a:pPr marL="12700">
              <a:lnSpc>
                <a:spcPct val="100000"/>
              </a:lnSpc>
              <a:spcBef>
                <a:spcPts val="375"/>
              </a:spcBef>
            </a:pP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19</a:t>
            </a:r>
            <a:endParaRPr sz="900">
              <a:latin typeface="Calibri"/>
              <a:cs typeface="Calibri"/>
            </a:endParaRPr>
          </a:p>
          <a:p>
            <a:pPr marL="13335">
              <a:lnSpc>
                <a:spcPct val="100000"/>
              </a:lnSpc>
              <a:spcBef>
                <a:spcPts val="310"/>
              </a:spcBef>
            </a:pPr>
            <a:r>
              <a:rPr sz="1000" spc="-5" dirty="0">
                <a:solidFill>
                  <a:srgbClr val="595959"/>
                </a:solidFill>
                <a:latin typeface="Calibri"/>
                <a:cs typeface="Calibri"/>
              </a:rPr>
              <a:t>Year</a:t>
            </a:r>
            <a:endParaRPr sz="1000">
              <a:latin typeface="Calibri"/>
              <a:cs typeface="Calibri"/>
            </a:endParaRPr>
          </a:p>
        </p:txBody>
      </p:sp>
      <p:sp>
        <p:nvSpPr>
          <p:cNvPr id="82" name="object 82"/>
          <p:cNvSpPr txBox="1"/>
          <p:nvPr/>
        </p:nvSpPr>
        <p:spPr>
          <a:xfrm>
            <a:off x="10474758" y="1982215"/>
            <a:ext cx="2673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20</a:t>
            </a:r>
            <a:endParaRPr sz="900">
              <a:latin typeface="Calibri"/>
              <a:cs typeface="Calibri"/>
            </a:endParaRPr>
          </a:p>
        </p:txBody>
      </p:sp>
      <p:sp>
        <p:nvSpPr>
          <p:cNvPr id="83" name="object 83"/>
          <p:cNvSpPr txBox="1"/>
          <p:nvPr/>
        </p:nvSpPr>
        <p:spPr>
          <a:xfrm>
            <a:off x="11082840" y="1982215"/>
            <a:ext cx="267335" cy="162560"/>
          </a:xfrm>
          <a:prstGeom prst="rect">
            <a:avLst/>
          </a:prstGeom>
        </p:spPr>
        <p:txBody>
          <a:bodyPr vert="horz" wrap="square" lIns="0" tIns="12700" rIns="0" bIns="0" rtlCol="0">
            <a:spAutoFit/>
          </a:bodyPr>
          <a:lstStyle/>
          <a:p>
            <a:pPr marL="12700">
              <a:lnSpc>
                <a:spcPct val="100000"/>
              </a:lnSpc>
              <a:spcBef>
                <a:spcPts val="100"/>
              </a:spcBef>
            </a:pPr>
            <a:r>
              <a:rPr sz="900" spc="40" dirty="0">
                <a:solidFill>
                  <a:srgbClr val="595959"/>
                </a:solidFill>
                <a:latin typeface="Calibri"/>
                <a:cs typeface="Calibri"/>
              </a:rPr>
              <a:t>2</a:t>
            </a:r>
            <a:r>
              <a:rPr sz="900" spc="-60" dirty="0">
                <a:solidFill>
                  <a:srgbClr val="595959"/>
                </a:solidFill>
                <a:latin typeface="Calibri"/>
                <a:cs typeface="Calibri"/>
              </a:rPr>
              <a:t>0</a:t>
            </a:r>
            <a:r>
              <a:rPr sz="900" spc="40" dirty="0">
                <a:solidFill>
                  <a:srgbClr val="595959"/>
                </a:solidFill>
                <a:latin typeface="Calibri"/>
                <a:cs typeface="Calibri"/>
              </a:rPr>
              <a:t>21</a:t>
            </a:r>
            <a:endParaRPr sz="900">
              <a:latin typeface="Calibri"/>
              <a:cs typeface="Calibri"/>
            </a:endParaRPr>
          </a:p>
        </p:txBody>
      </p:sp>
      <p:sp>
        <p:nvSpPr>
          <p:cNvPr id="84" name="object 84"/>
          <p:cNvSpPr txBox="1"/>
          <p:nvPr/>
        </p:nvSpPr>
        <p:spPr>
          <a:xfrm>
            <a:off x="8053470" y="760001"/>
            <a:ext cx="180975" cy="1270635"/>
          </a:xfrm>
          <a:prstGeom prst="rect">
            <a:avLst/>
          </a:prstGeom>
        </p:spPr>
        <p:txBody>
          <a:bodyPr vert="vert270" wrap="square" lIns="0" tIns="6350" rIns="0" bIns="0" rtlCol="0">
            <a:spAutoFit/>
          </a:bodyPr>
          <a:lstStyle/>
          <a:p>
            <a:pPr marL="12700">
              <a:lnSpc>
                <a:spcPct val="100000"/>
              </a:lnSpc>
              <a:spcBef>
                <a:spcPts val="50"/>
              </a:spcBef>
            </a:pPr>
            <a:r>
              <a:rPr sz="1000" dirty="0">
                <a:solidFill>
                  <a:srgbClr val="595959"/>
                </a:solidFill>
                <a:latin typeface="Calibri"/>
                <a:cs typeface="Calibri"/>
              </a:rPr>
              <a:t>Millions</a:t>
            </a:r>
            <a:r>
              <a:rPr sz="1000" spc="-30" dirty="0">
                <a:solidFill>
                  <a:srgbClr val="595959"/>
                </a:solidFill>
                <a:latin typeface="Calibri"/>
                <a:cs typeface="Calibri"/>
              </a:rPr>
              <a:t> </a:t>
            </a:r>
            <a:r>
              <a:rPr sz="1000" dirty="0">
                <a:solidFill>
                  <a:srgbClr val="595959"/>
                </a:solidFill>
                <a:latin typeface="Calibri"/>
                <a:cs typeface="Calibri"/>
              </a:rPr>
              <a:t>of</a:t>
            </a:r>
            <a:r>
              <a:rPr sz="1000" spc="-30" dirty="0">
                <a:solidFill>
                  <a:srgbClr val="595959"/>
                </a:solidFill>
                <a:latin typeface="Calibri"/>
                <a:cs typeface="Calibri"/>
              </a:rPr>
              <a:t> </a:t>
            </a:r>
            <a:r>
              <a:rPr sz="1000" spc="-5" dirty="0">
                <a:solidFill>
                  <a:srgbClr val="595959"/>
                </a:solidFill>
                <a:latin typeface="Calibri"/>
                <a:cs typeface="Calibri"/>
              </a:rPr>
              <a:t>Registrations</a:t>
            </a:r>
            <a:endParaRPr sz="1000" dirty="0">
              <a:latin typeface="Calibri"/>
              <a:cs typeface="Calibri"/>
            </a:endParaRPr>
          </a:p>
        </p:txBody>
      </p:sp>
      <p:sp>
        <p:nvSpPr>
          <p:cNvPr id="85" name="object 85"/>
          <p:cNvSpPr txBox="1"/>
          <p:nvPr/>
        </p:nvSpPr>
        <p:spPr>
          <a:xfrm>
            <a:off x="11278092" y="4228084"/>
            <a:ext cx="839469"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ED7D31"/>
                </a:solidFill>
                <a:latin typeface="Calibri"/>
                <a:cs typeface="Calibri"/>
              </a:rPr>
              <a:t>Target</a:t>
            </a:r>
            <a:r>
              <a:rPr sz="1000" spc="-25" dirty="0">
                <a:solidFill>
                  <a:srgbClr val="ED7D31"/>
                </a:solidFill>
                <a:latin typeface="Calibri"/>
                <a:cs typeface="Calibri"/>
              </a:rPr>
              <a:t> </a:t>
            </a:r>
            <a:r>
              <a:rPr sz="1000" dirty="0">
                <a:solidFill>
                  <a:srgbClr val="ED7D31"/>
                </a:solidFill>
                <a:latin typeface="Calibri"/>
                <a:cs typeface="Calibri"/>
              </a:rPr>
              <a:t>2021:</a:t>
            </a:r>
            <a:r>
              <a:rPr sz="1000" spc="-25" dirty="0">
                <a:solidFill>
                  <a:srgbClr val="ED7D31"/>
                </a:solidFill>
                <a:latin typeface="Calibri"/>
                <a:cs typeface="Calibri"/>
              </a:rPr>
              <a:t> </a:t>
            </a:r>
            <a:r>
              <a:rPr sz="1000" dirty="0">
                <a:solidFill>
                  <a:srgbClr val="ED7D31"/>
                </a:solidFill>
                <a:latin typeface="Calibri"/>
                <a:cs typeface="Calibri"/>
              </a:rPr>
              <a:t>95</a:t>
            </a:r>
            <a:endParaRPr sz="1000">
              <a:latin typeface="Calibri"/>
              <a:cs typeface="Calibri"/>
            </a:endParaRPr>
          </a:p>
        </p:txBody>
      </p:sp>
      <p:sp>
        <p:nvSpPr>
          <p:cNvPr id="86" name="object 86"/>
          <p:cNvSpPr/>
          <p:nvPr/>
        </p:nvSpPr>
        <p:spPr>
          <a:xfrm>
            <a:off x="10868165" y="4827561"/>
            <a:ext cx="439420" cy="247015"/>
          </a:xfrm>
          <a:custGeom>
            <a:avLst/>
            <a:gdLst/>
            <a:ahLst/>
            <a:cxnLst/>
            <a:rect l="l" t="t" r="r" b="b"/>
            <a:pathLst>
              <a:path w="439420" h="247014">
                <a:moveTo>
                  <a:pt x="439267" y="86766"/>
                </a:moveTo>
                <a:lnTo>
                  <a:pt x="438150" y="83794"/>
                </a:lnTo>
                <a:lnTo>
                  <a:pt x="438556" y="80632"/>
                </a:lnTo>
                <a:lnTo>
                  <a:pt x="75996" y="34645"/>
                </a:lnTo>
                <a:lnTo>
                  <a:pt x="76200" y="33045"/>
                </a:lnTo>
                <a:lnTo>
                  <a:pt x="80391" y="0"/>
                </a:lnTo>
                <a:lnTo>
                  <a:pt x="0" y="28206"/>
                </a:lnTo>
                <a:lnTo>
                  <a:pt x="70802" y="75590"/>
                </a:lnTo>
                <a:lnTo>
                  <a:pt x="75196" y="40944"/>
                </a:lnTo>
                <a:lnTo>
                  <a:pt x="424967" y="85318"/>
                </a:lnTo>
                <a:lnTo>
                  <a:pt x="95694" y="208051"/>
                </a:lnTo>
                <a:lnTo>
                  <a:pt x="83489" y="175323"/>
                </a:lnTo>
                <a:lnTo>
                  <a:pt x="25400" y="237642"/>
                </a:lnTo>
                <a:lnTo>
                  <a:pt x="110109" y="246722"/>
                </a:lnTo>
                <a:lnTo>
                  <a:pt x="99568" y="218440"/>
                </a:lnTo>
                <a:lnTo>
                  <a:pt x="97917" y="214007"/>
                </a:lnTo>
                <a:lnTo>
                  <a:pt x="439267" y="86766"/>
                </a:lnTo>
                <a:close/>
              </a:path>
            </a:pathLst>
          </a:custGeom>
          <a:solidFill>
            <a:srgbClr val="70AD47"/>
          </a:solidFill>
        </p:spPr>
        <p:txBody>
          <a:bodyPr wrap="square" lIns="0" tIns="0" rIns="0" bIns="0" rtlCol="0"/>
          <a:lstStyle/>
          <a:p>
            <a:endParaRPr/>
          </a:p>
        </p:txBody>
      </p:sp>
      <p:sp>
        <p:nvSpPr>
          <p:cNvPr id="87" name="object 87"/>
          <p:cNvSpPr txBox="1"/>
          <p:nvPr/>
        </p:nvSpPr>
        <p:spPr>
          <a:xfrm>
            <a:off x="11303492" y="4759452"/>
            <a:ext cx="544195" cy="272415"/>
          </a:xfrm>
          <a:prstGeom prst="rect">
            <a:avLst/>
          </a:prstGeom>
        </p:spPr>
        <p:txBody>
          <a:bodyPr vert="horz" wrap="square" lIns="0" tIns="9525" rIns="0" bIns="0" rtlCol="0">
            <a:spAutoFit/>
          </a:bodyPr>
          <a:lstStyle/>
          <a:p>
            <a:pPr marL="12700" marR="5080">
              <a:lnSpc>
                <a:spcPct val="102499"/>
              </a:lnSpc>
              <a:spcBef>
                <a:spcPts val="75"/>
              </a:spcBef>
            </a:pPr>
            <a:r>
              <a:rPr sz="800" spc="-5" dirty="0">
                <a:solidFill>
                  <a:srgbClr val="92D050"/>
                </a:solidFill>
                <a:latin typeface="Calibri"/>
                <a:cs typeface="Calibri"/>
              </a:rPr>
              <a:t>A</a:t>
            </a:r>
            <a:r>
              <a:rPr sz="800" dirty="0">
                <a:solidFill>
                  <a:srgbClr val="92D050"/>
                </a:solidFill>
                <a:latin typeface="Calibri"/>
                <a:cs typeface="Calibri"/>
              </a:rPr>
              <a:t>li</a:t>
            </a:r>
            <a:r>
              <a:rPr sz="800" spc="-5" dirty="0">
                <a:solidFill>
                  <a:srgbClr val="92D050"/>
                </a:solidFill>
                <a:latin typeface="Calibri"/>
                <a:cs typeface="Calibri"/>
              </a:rPr>
              <a:t>g</a:t>
            </a:r>
            <a:r>
              <a:rPr sz="800" dirty="0">
                <a:solidFill>
                  <a:srgbClr val="92D050"/>
                </a:solidFill>
                <a:latin typeface="Calibri"/>
                <a:cs typeface="Calibri"/>
              </a:rPr>
              <a:t>ned</a:t>
            </a:r>
            <a:r>
              <a:rPr sz="800" spc="-5" dirty="0">
                <a:solidFill>
                  <a:srgbClr val="92D050"/>
                </a:solidFill>
                <a:latin typeface="Calibri"/>
                <a:cs typeface="Calibri"/>
              </a:rPr>
              <a:t> </a:t>
            </a:r>
            <a:r>
              <a:rPr sz="800" dirty="0">
                <a:solidFill>
                  <a:srgbClr val="92D050"/>
                </a:solidFill>
                <a:latin typeface="Calibri"/>
                <a:cs typeface="Calibri"/>
              </a:rPr>
              <a:t>wi</a:t>
            </a:r>
            <a:r>
              <a:rPr sz="800" spc="-10" dirty="0">
                <a:solidFill>
                  <a:srgbClr val="92D050"/>
                </a:solidFill>
                <a:latin typeface="Calibri"/>
                <a:cs typeface="Calibri"/>
              </a:rPr>
              <a:t>t</a:t>
            </a:r>
            <a:r>
              <a:rPr sz="800" dirty="0">
                <a:solidFill>
                  <a:srgbClr val="92D050"/>
                </a:solidFill>
                <a:latin typeface="Calibri"/>
                <a:cs typeface="Calibri"/>
              </a:rPr>
              <a:t>h  </a:t>
            </a:r>
            <a:r>
              <a:rPr sz="800" spc="-5" dirty="0">
                <a:solidFill>
                  <a:srgbClr val="92D050"/>
                </a:solidFill>
                <a:latin typeface="Calibri"/>
                <a:cs typeface="Calibri"/>
              </a:rPr>
              <a:t>goal</a:t>
            </a:r>
            <a:r>
              <a:rPr sz="800" spc="-30" dirty="0">
                <a:solidFill>
                  <a:srgbClr val="92D050"/>
                </a:solidFill>
                <a:latin typeface="Calibri"/>
                <a:cs typeface="Calibri"/>
              </a:rPr>
              <a:t> </a:t>
            </a:r>
            <a:r>
              <a:rPr sz="800" dirty="0">
                <a:solidFill>
                  <a:srgbClr val="92D050"/>
                </a:solidFill>
                <a:latin typeface="Calibri"/>
                <a:cs typeface="Calibri"/>
              </a:rPr>
              <a:t>in</a:t>
            </a:r>
            <a:r>
              <a:rPr sz="800" spc="-30" dirty="0">
                <a:solidFill>
                  <a:srgbClr val="92D050"/>
                </a:solidFill>
                <a:latin typeface="Calibri"/>
                <a:cs typeface="Calibri"/>
              </a:rPr>
              <a:t> </a:t>
            </a:r>
            <a:r>
              <a:rPr sz="800" spc="-10" dirty="0">
                <a:solidFill>
                  <a:srgbClr val="92D050"/>
                </a:solidFill>
                <a:latin typeface="Calibri"/>
                <a:cs typeface="Calibri"/>
              </a:rPr>
              <a:t>2035</a:t>
            </a:r>
            <a:endParaRPr sz="800">
              <a:latin typeface="Calibri"/>
              <a:cs typeface="Calibri"/>
            </a:endParaRPr>
          </a:p>
        </p:txBody>
      </p:sp>
      <p:pic>
        <p:nvPicPr>
          <p:cNvPr id="88" name="object 88"/>
          <p:cNvPicPr/>
          <p:nvPr/>
        </p:nvPicPr>
        <p:blipFill>
          <a:blip r:embed="rId5" cstate="print"/>
          <a:stretch>
            <a:fillRect/>
          </a:stretch>
        </p:blipFill>
        <p:spPr>
          <a:xfrm>
            <a:off x="11448936" y="4999121"/>
            <a:ext cx="289208" cy="289208"/>
          </a:xfrm>
          <a:prstGeom prst="rect">
            <a:avLst/>
          </a:prstGeom>
        </p:spPr>
      </p:pic>
      <p:sp>
        <p:nvSpPr>
          <p:cNvPr id="89" name="object 89"/>
          <p:cNvSpPr/>
          <p:nvPr/>
        </p:nvSpPr>
        <p:spPr>
          <a:xfrm>
            <a:off x="10640049" y="820768"/>
            <a:ext cx="559435" cy="244475"/>
          </a:xfrm>
          <a:custGeom>
            <a:avLst/>
            <a:gdLst/>
            <a:ahLst/>
            <a:cxnLst/>
            <a:rect l="l" t="t" r="r" b="b"/>
            <a:pathLst>
              <a:path w="559434" h="244475">
                <a:moveTo>
                  <a:pt x="487883" y="212160"/>
                </a:moveTo>
                <a:lnTo>
                  <a:pt x="474281" y="244327"/>
                </a:lnTo>
                <a:lnTo>
                  <a:pt x="559302" y="238913"/>
                </a:lnTo>
                <a:lnTo>
                  <a:pt x="540669" y="217106"/>
                </a:lnTo>
                <a:lnTo>
                  <a:pt x="499579" y="217106"/>
                </a:lnTo>
                <a:lnTo>
                  <a:pt x="487883" y="212160"/>
                </a:lnTo>
                <a:close/>
              </a:path>
              <a:path w="559434" h="244475">
                <a:moveTo>
                  <a:pt x="490356" y="206311"/>
                </a:moveTo>
                <a:lnTo>
                  <a:pt x="487883" y="212160"/>
                </a:lnTo>
                <a:lnTo>
                  <a:pt x="499579" y="217106"/>
                </a:lnTo>
                <a:lnTo>
                  <a:pt x="502053" y="211258"/>
                </a:lnTo>
                <a:lnTo>
                  <a:pt x="490356" y="206311"/>
                </a:lnTo>
                <a:close/>
              </a:path>
              <a:path w="559434" h="244475">
                <a:moveTo>
                  <a:pt x="503958" y="174143"/>
                </a:moveTo>
                <a:lnTo>
                  <a:pt x="490356" y="206311"/>
                </a:lnTo>
                <a:lnTo>
                  <a:pt x="502053" y="211258"/>
                </a:lnTo>
                <a:lnTo>
                  <a:pt x="499579" y="217106"/>
                </a:lnTo>
                <a:lnTo>
                  <a:pt x="540669" y="217106"/>
                </a:lnTo>
                <a:lnTo>
                  <a:pt x="503958" y="174143"/>
                </a:lnTo>
                <a:close/>
              </a:path>
              <a:path w="559434" h="244475">
                <a:moveTo>
                  <a:pt x="2472" y="0"/>
                </a:moveTo>
                <a:lnTo>
                  <a:pt x="0" y="5848"/>
                </a:lnTo>
                <a:lnTo>
                  <a:pt x="487883" y="212160"/>
                </a:lnTo>
                <a:lnTo>
                  <a:pt x="490356" y="206311"/>
                </a:lnTo>
                <a:lnTo>
                  <a:pt x="2472" y="0"/>
                </a:lnTo>
                <a:close/>
              </a:path>
            </a:pathLst>
          </a:custGeom>
          <a:solidFill>
            <a:srgbClr val="000000"/>
          </a:solidFill>
        </p:spPr>
        <p:txBody>
          <a:bodyPr wrap="square" lIns="0" tIns="0" rIns="0" bIns="0" rtlCol="0"/>
          <a:lstStyle/>
          <a:p>
            <a:endParaRPr/>
          </a:p>
        </p:txBody>
      </p:sp>
      <p:sp>
        <p:nvSpPr>
          <p:cNvPr id="90" name="object 90"/>
          <p:cNvSpPr txBox="1"/>
          <p:nvPr/>
        </p:nvSpPr>
        <p:spPr>
          <a:xfrm>
            <a:off x="8462295" y="365251"/>
            <a:ext cx="3583940" cy="426720"/>
          </a:xfrm>
          <a:prstGeom prst="rect">
            <a:avLst/>
          </a:prstGeom>
        </p:spPr>
        <p:txBody>
          <a:bodyPr vert="horz" wrap="square" lIns="0" tIns="12700" rIns="0" bIns="0" rtlCol="0">
            <a:spAutoFit/>
          </a:bodyPr>
          <a:lstStyle/>
          <a:p>
            <a:pPr marL="30480">
              <a:lnSpc>
                <a:spcPct val="100000"/>
              </a:lnSpc>
              <a:spcBef>
                <a:spcPts val="100"/>
              </a:spcBef>
            </a:pPr>
            <a:r>
              <a:rPr sz="1200" spc="-5" dirty="0">
                <a:latin typeface="Calibri"/>
                <a:cs typeface="Calibri"/>
              </a:rPr>
              <a:t>Number</a:t>
            </a:r>
            <a:r>
              <a:rPr sz="1200" spc="-10" dirty="0">
                <a:latin typeface="Calibri"/>
                <a:cs typeface="Calibri"/>
              </a:rPr>
              <a:t> </a:t>
            </a:r>
            <a:r>
              <a:rPr sz="1200" dirty="0">
                <a:latin typeface="Calibri"/>
                <a:cs typeface="Calibri"/>
              </a:rPr>
              <a:t>of</a:t>
            </a:r>
            <a:r>
              <a:rPr sz="1200" spc="-10" dirty="0">
                <a:latin typeface="Calibri"/>
                <a:cs typeface="Calibri"/>
              </a:rPr>
              <a:t> </a:t>
            </a:r>
            <a:r>
              <a:rPr sz="1200" spc="-5" dirty="0">
                <a:latin typeface="Calibri"/>
                <a:cs typeface="Calibri"/>
              </a:rPr>
              <a:t>new passenger </a:t>
            </a:r>
            <a:r>
              <a:rPr sz="1200" spc="-10" dirty="0">
                <a:latin typeface="Calibri"/>
                <a:cs typeface="Calibri"/>
              </a:rPr>
              <a:t>cars</a:t>
            </a:r>
            <a:r>
              <a:rPr sz="1200" spc="-5" dirty="0">
                <a:latin typeface="Calibri"/>
                <a:cs typeface="Calibri"/>
              </a:rPr>
              <a:t> </a:t>
            </a:r>
            <a:r>
              <a:rPr sz="1200" spc="-10" dirty="0">
                <a:latin typeface="Calibri"/>
                <a:cs typeface="Calibri"/>
              </a:rPr>
              <a:t>registered</a:t>
            </a:r>
            <a:endParaRPr sz="1200" dirty="0">
              <a:latin typeface="Calibri"/>
              <a:cs typeface="Calibri"/>
            </a:endParaRPr>
          </a:p>
          <a:p>
            <a:pPr marL="12700">
              <a:lnSpc>
                <a:spcPct val="100000"/>
              </a:lnSpc>
              <a:spcBef>
                <a:spcPts val="760"/>
              </a:spcBef>
              <a:tabLst>
                <a:tab pos="2506980" algn="l"/>
              </a:tabLst>
            </a:pPr>
            <a:r>
              <a:rPr sz="800" strike="sngStrike" dirty="0">
                <a:latin typeface="Times New Roman"/>
                <a:cs typeface="Times New Roman"/>
              </a:rPr>
              <a:t> 	</a:t>
            </a:r>
            <a:r>
              <a:rPr sz="800" strike="sngStrike" spc="-5" dirty="0">
                <a:latin typeface="Calibri"/>
                <a:cs typeface="Calibri"/>
              </a:rPr>
              <a:t>Reduction</a:t>
            </a:r>
            <a:r>
              <a:rPr sz="800" strike="sngStrike" spc="-20" dirty="0">
                <a:latin typeface="Calibri"/>
                <a:cs typeface="Calibri"/>
              </a:rPr>
              <a:t> </a:t>
            </a:r>
            <a:r>
              <a:rPr sz="800" strike="sngStrike" dirty="0">
                <a:latin typeface="Calibri"/>
                <a:cs typeface="Calibri"/>
              </a:rPr>
              <a:t>in</a:t>
            </a:r>
            <a:r>
              <a:rPr sz="800" strike="noStrike" spc="-20" dirty="0">
                <a:latin typeface="Calibri"/>
                <a:cs typeface="Calibri"/>
              </a:rPr>
              <a:t> </a:t>
            </a:r>
            <a:r>
              <a:rPr sz="800" strike="noStrike" spc="-5" dirty="0">
                <a:latin typeface="Calibri"/>
                <a:cs typeface="Calibri"/>
              </a:rPr>
              <a:t>registrations</a:t>
            </a:r>
            <a:endParaRPr sz="800" dirty="0">
              <a:latin typeface="Calibri"/>
              <a:cs typeface="Calibri"/>
            </a:endParaRPr>
          </a:p>
        </p:txBody>
      </p:sp>
      <p:sp>
        <p:nvSpPr>
          <p:cNvPr id="91" name="object 91"/>
          <p:cNvSpPr txBox="1"/>
          <p:nvPr/>
        </p:nvSpPr>
        <p:spPr>
          <a:xfrm>
            <a:off x="10957077" y="772667"/>
            <a:ext cx="660400"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Calibri"/>
                <a:cs typeface="Calibri"/>
              </a:rPr>
              <a:t>last</a:t>
            </a:r>
            <a:r>
              <a:rPr sz="800" spc="-35" dirty="0">
                <a:latin typeface="Calibri"/>
                <a:cs typeface="Calibri"/>
              </a:rPr>
              <a:t> </a:t>
            </a:r>
            <a:r>
              <a:rPr sz="800" spc="-5" dirty="0">
                <a:latin typeface="Calibri"/>
                <a:cs typeface="Calibri"/>
              </a:rPr>
              <a:t>three</a:t>
            </a:r>
            <a:r>
              <a:rPr sz="800" spc="-25" dirty="0">
                <a:latin typeface="Calibri"/>
                <a:cs typeface="Calibri"/>
              </a:rPr>
              <a:t> </a:t>
            </a:r>
            <a:r>
              <a:rPr sz="800" spc="-5" dirty="0">
                <a:latin typeface="Calibri"/>
                <a:cs typeface="Calibri"/>
              </a:rPr>
              <a:t>years</a:t>
            </a:r>
            <a:endParaRPr sz="800" dirty="0">
              <a:latin typeface="Calibri"/>
              <a:cs typeface="Calibri"/>
            </a:endParaRPr>
          </a:p>
        </p:txBody>
      </p:sp>
      <p:sp>
        <p:nvSpPr>
          <p:cNvPr id="92" name="object 92"/>
          <p:cNvSpPr txBox="1"/>
          <p:nvPr/>
        </p:nvSpPr>
        <p:spPr>
          <a:xfrm>
            <a:off x="2146156" y="2683764"/>
            <a:ext cx="4144010"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Calibri"/>
                <a:cs typeface="Calibri"/>
              </a:rPr>
              <a:t>Reduction</a:t>
            </a:r>
            <a:r>
              <a:rPr sz="800" dirty="0">
                <a:latin typeface="Calibri"/>
                <a:cs typeface="Calibri"/>
              </a:rPr>
              <a:t> in </a:t>
            </a:r>
            <a:r>
              <a:rPr sz="800" spc="-5" dirty="0">
                <a:latin typeface="Calibri"/>
                <a:cs typeface="Calibri"/>
              </a:rPr>
              <a:t>petrol</a:t>
            </a:r>
            <a:r>
              <a:rPr sz="800" dirty="0">
                <a:latin typeface="Calibri"/>
                <a:cs typeface="Calibri"/>
              </a:rPr>
              <a:t> </a:t>
            </a:r>
            <a:r>
              <a:rPr sz="800" spc="-5" dirty="0">
                <a:latin typeface="Calibri"/>
                <a:cs typeface="Calibri"/>
              </a:rPr>
              <a:t>car registration</a:t>
            </a:r>
            <a:r>
              <a:rPr sz="800" dirty="0">
                <a:latin typeface="Calibri"/>
                <a:cs typeface="Calibri"/>
              </a:rPr>
              <a:t> </a:t>
            </a:r>
            <a:r>
              <a:rPr sz="800" spc="-5" dirty="0">
                <a:latin typeface="Calibri"/>
                <a:cs typeface="Calibri"/>
              </a:rPr>
              <a:t>last</a:t>
            </a:r>
            <a:r>
              <a:rPr sz="800" spc="-10" dirty="0">
                <a:latin typeface="Calibri"/>
                <a:cs typeface="Calibri"/>
              </a:rPr>
              <a:t> </a:t>
            </a:r>
            <a:r>
              <a:rPr sz="800" spc="-5" dirty="0">
                <a:latin typeface="Calibri"/>
                <a:cs typeface="Calibri"/>
              </a:rPr>
              <a:t>three</a:t>
            </a:r>
            <a:r>
              <a:rPr sz="800" spc="5" dirty="0">
                <a:latin typeface="Calibri"/>
                <a:cs typeface="Calibri"/>
              </a:rPr>
              <a:t> </a:t>
            </a:r>
            <a:r>
              <a:rPr sz="800" spc="-5" dirty="0">
                <a:latin typeface="Calibri"/>
                <a:cs typeface="Calibri"/>
              </a:rPr>
              <a:t>years,</a:t>
            </a:r>
            <a:r>
              <a:rPr sz="800" dirty="0">
                <a:latin typeface="Calibri"/>
                <a:cs typeface="Calibri"/>
              </a:rPr>
              <a:t> but</a:t>
            </a:r>
            <a:r>
              <a:rPr sz="800" spc="-10" dirty="0">
                <a:latin typeface="Calibri"/>
                <a:cs typeface="Calibri"/>
              </a:rPr>
              <a:t> </a:t>
            </a:r>
            <a:r>
              <a:rPr sz="800" spc="-5" dirty="0">
                <a:latin typeface="Calibri"/>
                <a:cs typeface="Calibri"/>
              </a:rPr>
              <a:t>they keep</a:t>
            </a:r>
            <a:r>
              <a:rPr sz="800" dirty="0">
                <a:latin typeface="Calibri"/>
                <a:cs typeface="Calibri"/>
              </a:rPr>
              <a:t> at</a:t>
            </a:r>
            <a:r>
              <a:rPr sz="800" spc="-10" dirty="0">
                <a:latin typeface="Calibri"/>
                <a:cs typeface="Calibri"/>
              </a:rPr>
              <a:t> </a:t>
            </a:r>
            <a:r>
              <a:rPr sz="800" spc="-5" dirty="0">
                <a:latin typeface="Calibri"/>
                <a:cs typeface="Calibri"/>
              </a:rPr>
              <a:t>least</a:t>
            </a:r>
            <a:r>
              <a:rPr sz="800" spc="-10" dirty="0">
                <a:latin typeface="Calibri"/>
                <a:cs typeface="Calibri"/>
              </a:rPr>
              <a:t> 50%</a:t>
            </a:r>
            <a:r>
              <a:rPr sz="800" dirty="0">
                <a:latin typeface="Calibri"/>
                <a:cs typeface="Calibri"/>
              </a:rPr>
              <a:t> of</a:t>
            </a:r>
            <a:r>
              <a:rPr sz="800" spc="10" dirty="0">
                <a:latin typeface="Calibri"/>
                <a:cs typeface="Calibri"/>
              </a:rPr>
              <a:t> </a:t>
            </a:r>
            <a:r>
              <a:rPr sz="800" dirty="0">
                <a:latin typeface="Calibri"/>
                <a:cs typeface="Calibri"/>
              </a:rPr>
              <a:t>new </a:t>
            </a:r>
            <a:r>
              <a:rPr sz="800" spc="-5" dirty="0">
                <a:latin typeface="Calibri"/>
                <a:cs typeface="Calibri"/>
              </a:rPr>
              <a:t>registrations.</a:t>
            </a:r>
            <a:endParaRPr sz="800">
              <a:latin typeface="Calibri"/>
              <a:cs typeface="Calibri"/>
            </a:endParaRPr>
          </a:p>
        </p:txBody>
      </p:sp>
      <p:sp>
        <p:nvSpPr>
          <p:cNvPr id="93" name="object 93"/>
          <p:cNvSpPr txBox="1"/>
          <p:nvPr/>
        </p:nvSpPr>
        <p:spPr>
          <a:xfrm>
            <a:off x="3106927" y="3729228"/>
            <a:ext cx="1184910"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Calibri"/>
                <a:cs typeface="Calibri"/>
              </a:rPr>
              <a:t>Diesel</a:t>
            </a:r>
            <a:r>
              <a:rPr sz="800" spc="-10" dirty="0">
                <a:latin typeface="Calibri"/>
                <a:cs typeface="Calibri"/>
              </a:rPr>
              <a:t> </a:t>
            </a:r>
            <a:r>
              <a:rPr sz="800" spc="-5" dirty="0">
                <a:latin typeface="Calibri"/>
                <a:cs typeface="Calibri"/>
              </a:rPr>
              <a:t>car</a:t>
            </a:r>
            <a:r>
              <a:rPr sz="800" spc="-15" dirty="0">
                <a:latin typeface="Calibri"/>
                <a:cs typeface="Calibri"/>
              </a:rPr>
              <a:t> </a:t>
            </a:r>
            <a:r>
              <a:rPr sz="800" spc="-5" dirty="0">
                <a:latin typeface="Calibri"/>
                <a:cs typeface="Calibri"/>
              </a:rPr>
              <a:t>usage</a:t>
            </a:r>
            <a:r>
              <a:rPr sz="800" spc="-10" dirty="0">
                <a:latin typeface="Calibri"/>
                <a:cs typeface="Calibri"/>
              </a:rPr>
              <a:t> </a:t>
            </a:r>
            <a:r>
              <a:rPr sz="800" dirty="0">
                <a:latin typeface="Calibri"/>
                <a:cs typeface="Calibri"/>
              </a:rPr>
              <a:t>is</a:t>
            </a:r>
            <a:r>
              <a:rPr sz="800" spc="-15" dirty="0">
                <a:latin typeface="Calibri"/>
                <a:cs typeface="Calibri"/>
              </a:rPr>
              <a:t> </a:t>
            </a:r>
            <a:r>
              <a:rPr sz="800" spc="-5" dirty="0">
                <a:latin typeface="Calibri"/>
                <a:cs typeface="Calibri"/>
              </a:rPr>
              <a:t>reducing.</a:t>
            </a:r>
            <a:endParaRPr sz="800">
              <a:latin typeface="Calibri"/>
              <a:cs typeface="Calibri"/>
            </a:endParaRPr>
          </a:p>
        </p:txBody>
      </p:sp>
      <p:sp>
        <p:nvSpPr>
          <p:cNvPr id="94" name="object 94"/>
          <p:cNvSpPr txBox="1"/>
          <p:nvPr/>
        </p:nvSpPr>
        <p:spPr>
          <a:xfrm>
            <a:off x="3492037" y="4850892"/>
            <a:ext cx="1936750" cy="403860"/>
          </a:xfrm>
          <a:prstGeom prst="rect">
            <a:avLst/>
          </a:prstGeom>
        </p:spPr>
        <p:txBody>
          <a:bodyPr vert="horz" wrap="square" lIns="0" tIns="6350" rIns="0" bIns="0" rtlCol="0">
            <a:spAutoFit/>
          </a:bodyPr>
          <a:lstStyle/>
          <a:p>
            <a:pPr marL="12700" marR="5080">
              <a:lnSpc>
                <a:spcPct val="105000"/>
              </a:lnSpc>
              <a:spcBef>
                <a:spcPts val="50"/>
              </a:spcBef>
            </a:pPr>
            <a:r>
              <a:rPr sz="800" spc="-5" dirty="0">
                <a:latin typeface="Calibri"/>
                <a:cs typeface="Calibri"/>
              </a:rPr>
              <a:t>Electric cars are more required </a:t>
            </a:r>
            <a:r>
              <a:rPr sz="800" dirty="0">
                <a:latin typeface="Calibri"/>
                <a:cs typeface="Calibri"/>
              </a:rPr>
              <a:t>for </a:t>
            </a:r>
            <a:r>
              <a:rPr sz="800" spc="-5" dirty="0">
                <a:latin typeface="Calibri"/>
                <a:cs typeface="Calibri"/>
              </a:rPr>
              <a:t>consumers, </a:t>
            </a:r>
            <a:r>
              <a:rPr sz="800" spc="-170" dirty="0">
                <a:latin typeface="Calibri"/>
                <a:cs typeface="Calibri"/>
              </a:rPr>
              <a:t> </a:t>
            </a:r>
            <a:r>
              <a:rPr sz="800" dirty="0">
                <a:latin typeface="Calibri"/>
                <a:cs typeface="Calibri"/>
              </a:rPr>
              <a:t>as well as </a:t>
            </a:r>
            <a:r>
              <a:rPr sz="800" spc="-5" dirty="0">
                <a:latin typeface="Calibri"/>
                <a:cs typeface="Calibri"/>
              </a:rPr>
              <a:t>variants such </a:t>
            </a:r>
            <a:r>
              <a:rPr sz="800" dirty="0">
                <a:latin typeface="Calibri"/>
                <a:cs typeface="Calibri"/>
              </a:rPr>
              <a:t>as </a:t>
            </a:r>
            <a:r>
              <a:rPr sz="800" spc="-5" dirty="0">
                <a:latin typeface="Calibri"/>
                <a:cs typeface="Calibri"/>
              </a:rPr>
              <a:t>petrol/electric </a:t>
            </a:r>
            <a:r>
              <a:rPr sz="800" dirty="0">
                <a:latin typeface="Calibri"/>
                <a:cs typeface="Calibri"/>
              </a:rPr>
              <a:t>and </a:t>
            </a:r>
            <a:r>
              <a:rPr sz="800" spc="5" dirty="0">
                <a:latin typeface="Calibri"/>
                <a:cs typeface="Calibri"/>
              </a:rPr>
              <a:t> </a:t>
            </a:r>
            <a:r>
              <a:rPr sz="800" spc="-5" dirty="0">
                <a:latin typeface="Calibri"/>
                <a:cs typeface="Calibri"/>
              </a:rPr>
              <a:t>diesel/electric.</a:t>
            </a:r>
            <a:endParaRPr sz="800">
              <a:latin typeface="Calibri"/>
              <a:cs typeface="Calibri"/>
            </a:endParaRPr>
          </a:p>
        </p:txBody>
      </p:sp>
      <p:sp>
        <p:nvSpPr>
          <p:cNvPr id="95" name="object 95"/>
          <p:cNvSpPr txBox="1"/>
          <p:nvPr/>
        </p:nvSpPr>
        <p:spPr>
          <a:xfrm>
            <a:off x="5691685" y="5283708"/>
            <a:ext cx="205358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Calibri"/>
                <a:cs typeface="Calibri"/>
              </a:rPr>
              <a:t>Other</a:t>
            </a:r>
            <a:r>
              <a:rPr sz="800" spc="-10" dirty="0">
                <a:latin typeface="Calibri"/>
                <a:cs typeface="Calibri"/>
              </a:rPr>
              <a:t> </a:t>
            </a:r>
            <a:r>
              <a:rPr sz="800" spc="-5" dirty="0">
                <a:latin typeface="Calibri"/>
                <a:cs typeface="Calibri"/>
              </a:rPr>
              <a:t>alternatives</a:t>
            </a:r>
            <a:r>
              <a:rPr sz="800" spc="-10" dirty="0">
                <a:latin typeface="Calibri"/>
                <a:cs typeface="Calibri"/>
              </a:rPr>
              <a:t> </a:t>
            </a:r>
            <a:r>
              <a:rPr sz="800" dirty="0">
                <a:latin typeface="Calibri"/>
                <a:cs typeface="Calibri"/>
              </a:rPr>
              <a:t>as</a:t>
            </a:r>
            <a:r>
              <a:rPr sz="800" spc="-10" dirty="0">
                <a:latin typeface="Calibri"/>
                <a:cs typeface="Calibri"/>
              </a:rPr>
              <a:t> </a:t>
            </a:r>
            <a:r>
              <a:rPr sz="800" spc="-5" dirty="0">
                <a:latin typeface="Calibri"/>
                <a:cs typeface="Calibri"/>
              </a:rPr>
              <a:t>LPG</a:t>
            </a:r>
            <a:r>
              <a:rPr sz="800" spc="-15" dirty="0">
                <a:latin typeface="Calibri"/>
                <a:cs typeface="Calibri"/>
              </a:rPr>
              <a:t> </a:t>
            </a:r>
            <a:r>
              <a:rPr sz="800" dirty="0">
                <a:latin typeface="Calibri"/>
                <a:cs typeface="Calibri"/>
              </a:rPr>
              <a:t>and</a:t>
            </a:r>
            <a:r>
              <a:rPr sz="800" spc="-5" dirty="0">
                <a:latin typeface="Calibri"/>
                <a:cs typeface="Calibri"/>
              </a:rPr>
              <a:t> Hydrogen </a:t>
            </a:r>
            <a:r>
              <a:rPr sz="800" dirty="0">
                <a:latin typeface="Calibri"/>
                <a:cs typeface="Calibri"/>
              </a:rPr>
              <a:t>fuels</a:t>
            </a:r>
            <a:r>
              <a:rPr sz="800" spc="-10" dirty="0">
                <a:latin typeface="Calibri"/>
                <a:cs typeface="Calibri"/>
              </a:rPr>
              <a:t> </a:t>
            </a:r>
            <a:r>
              <a:rPr sz="800" spc="-5" dirty="0">
                <a:latin typeface="Calibri"/>
                <a:cs typeface="Calibri"/>
              </a:rPr>
              <a:t>are</a:t>
            </a:r>
            <a:endParaRPr sz="800">
              <a:latin typeface="Calibri"/>
              <a:cs typeface="Calibri"/>
            </a:endParaRPr>
          </a:p>
        </p:txBody>
      </p:sp>
      <p:sp>
        <p:nvSpPr>
          <p:cNvPr id="96" name="object 96"/>
          <p:cNvSpPr txBox="1"/>
          <p:nvPr/>
        </p:nvSpPr>
        <p:spPr>
          <a:xfrm>
            <a:off x="5691685" y="5411723"/>
            <a:ext cx="1932305"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Calibri"/>
                <a:cs typeface="Calibri"/>
              </a:rPr>
              <a:t>demanded</a:t>
            </a:r>
            <a:r>
              <a:rPr sz="800" spc="-10" dirty="0">
                <a:latin typeface="Calibri"/>
                <a:cs typeface="Calibri"/>
              </a:rPr>
              <a:t> </a:t>
            </a:r>
            <a:r>
              <a:rPr sz="800" dirty="0">
                <a:latin typeface="Calibri"/>
                <a:cs typeface="Calibri"/>
              </a:rPr>
              <a:t>for</a:t>
            </a:r>
            <a:r>
              <a:rPr sz="800" spc="-10" dirty="0">
                <a:latin typeface="Calibri"/>
                <a:cs typeface="Calibri"/>
              </a:rPr>
              <a:t> </a:t>
            </a:r>
            <a:r>
              <a:rPr sz="800" spc="-5" dirty="0">
                <a:latin typeface="Calibri"/>
                <a:cs typeface="Calibri"/>
              </a:rPr>
              <a:t>car</a:t>
            </a:r>
            <a:r>
              <a:rPr sz="800" spc="-10" dirty="0">
                <a:latin typeface="Calibri"/>
                <a:cs typeface="Calibri"/>
              </a:rPr>
              <a:t> </a:t>
            </a:r>
            <a:r>
              <a:rPr sz="800" spc="-5" dirty="0">
                <a:latin typeface="Calibri"/>
                <a:cs typeface="Calibri"/>
              </a:rPr>
              <a:t>users,</a:t>
            </a:r>
            <a:r>
              <a:rPr sz="800" spc="-10" dirty="0">
                <a:latin typeface="Calibri"/>
                <a:cs typeface="Calibri"/>
              </a:rPr>
              <a:t> </a:t>
            </a:r>
            <a:r>
              <a:rPr sz="800" dirty="0">
                <a:latin typeface="Calibri"/>
                <a:cs typeface="Calibri"/>
              </a:rPr>
              <a:t>but</a:t>
            </a:r>
            <a:r>
              <a:rPr sz="800" spc="-15" dirty="0">
                <a:latin typeface="Calibri"/>
                <a:cs typeface="Calibri"/>
              </a:rPr>
              <a:t> </a:t>
            </a:r>
            <a:r>
              <a:rPr sz="800" dirty="0">
                <a:latin typeface="Calibri"/>
                <a:cs typeface="Calibri"/>
              </a:rPr>
              <a:t>in</a:t>
            </a:r>
            <a:r>
              <a:rPr sz="800" spc="-5" dirty="0">
                <a:latin typeface="Calibri"/>
                <a:cs typeface="Calibri"/>
              </a:rPr>
              <a:t> </a:t>
            </a:r>
            <a:r>
              <a:rPr sz="800" dirty="0">
                <a:latin typeface="Calibri"/>
                <a:cs typeface="Calibri"/>
              </a:rPr>
              <a:t>low</a:t>
            </a:r>
            <a:r>
              <a:rPr sz="800" spc="-5" dirty="0">
                <a:latin typeface="Calibri"/>
                <a:cs typeface="Calibri"/>
              </a:rPr>
              <a:t> quantities.</a:t>
            </a:r>
            <a:endParaRPr sz="800">
              <a:latin typeface="Calibri"/>
              <a:cs typeface="Calibri"/>
            </a:endParaRPr>
          </a:p>
        </p:txBody>
      </p:sp>
      <p:grpSp>
        <p:nvGrpSpPr>
          <p:cNvPr id="97" name="object 97"/>
          <p:cNvGrpSpPr/>
          <p:nvPr/>
        </p:nvGrpSpPr>
        <p:grpSpPr>
          <a:xfrm>
            <a:off x="2831457" y="3618519"/>
            <a:ext cx="2350770" cy="2009139"/>
            <a:chOff x="2831457" y="3618519"/>
            <a:chExt cx="2350770" cy="2009139"/>
          </a:xfrm>
        </p:grpSpPr>
        <p:sp>
          <p:nvSpPr>
            <p:cNvPr id="98" name="object 98"/>
            <p:cNvSpPr/>
            <p:nvPr/>
          </p:nvSpPr>
          <p:spPr>
            <a:xfrm>
              <a:off x="2831457" y="3618519"/>
              <a:ext cx="451484" cy="604520"/>
            </a:xfrm>
            <a:custGeom>
              <a:avLst/>
              <a:gdLst/>
              <a:ahLst/>
              <a:cxnLst/>
              <a:rect l="l" t="t" r="r" b="b"/>
              <a:pathLst>
                <a:path w="451485" h="604520">
                  <a:moveTo>
                    <a:pt x="403175" y="545080"/>
                  </a:moveTo>
                  <a:lnTo>
                    <a:pt x="375165" y="565943"/>
                  </a:lnTo>
                  <a:lnTo>
                    <a:pt x="451238" y="604295"/>
                  </a:lnTo>
                  <a:lnTo>
                    <a:pt x="442491" y="555265"/>
                  </a:lnTo>
                  <a:lnTo>
                    <a:pt x="410761" y="555265"/>
                  </a:lnTo>
                  <a:lnTo>
                    <a:pt x="403175" y="545080"/>
                  </a:lnTo>
                  <a:close/>
                </a:path>
                <a:path w="451485" h="604520">
                  <a:moveTo>
                    <a:pt x="408266" y="541288"/>
                  </a:moveTo>
                  <a:lnTo>
                    <a:pt x="403175" y="545080"/>
                  </a:lnTo>
                  <a:lnTo>
                    <a:pt x="410761" y="555265"/>
                  </a:lnTo>
                  <a:lnTo>
                    <a:pt x="415852" y="551473"/>
                  </a:lnTo>
                  <a:lnTo>
                    <a:pt x="408266" y="541288"/>
                  </a:lnTo>
                  <a:close/>
                </a:path>
                <a:path w="451485" h="604520">
                  <a:moveTo>
                    <a:pt x="436275" y="520425"/>
                  </a:moveTo>
                  <a:lnTo>
                    <a:pt x="408266" y="541288"/>
                  </a:lnTo>
                  <a:lnTo>
                    <a:pt x="415852" y="551473"/>
                  </a:lnTo>
                  <a:lnTo>
                    <a:pt x="410761" y="555265"/>
                  </a:lnTo>
                  <a:lnTo>
                    <a:pt x="442491" y="555265"/>
                  </a:lnTo>
                  <a:lnTo>
                    <a:pt x="436275" y="520425"/>
                  </a:lnTo>
                  <a:close/>
                </a:path>
                <a:path w="451485" h="604520">
                  <a:moveTo>
                    <a:pt x="5092" y="0"/>
                  </a:moveTo>
                  <a:lnTo>
                    <a:pt x="0" y="3793"/>
                  </a:lnTo>
                  <a:lnTo>
                    <a:pt x="403175" y="545080"/>
                  </a:lnTo>
                  <a:lnTo>
                    <a:pt x="408266" y="541288"/>
                  </a:lnTo>
                  <a:lnTo>
                    <a:pt x="5092" y="0"/>
                  </a:lnTo>
                  <a:close/>
                </a:path>
              </a:pathLst>
            </a:custGeom>
            <a:solidFill>
              <a:srgbClr val="000000"/>
            </a:solidFill>
          </p:spPr>
          <p:txBody>
            <a:bodyPr wrap="square" lIns="0" tIns="0" rIns="0" bIns="0" rtlCol="0"/>
            <a:lstStyle/>
            <a:p>
              <a:endParaRPr/>
            </a:p>
          </p:txBody>
        </p:sp>
        <p:sp>
          <p:nvSpPr>
            <p:cNvPr id="99" name="object 99"/>
            <p:cNvSpPr/>
            <p:nvPr/>
          </p:nvSpPr>
          <p:spPr>
            <a:xfrm>
              <a:off x="3577501" y="5319013"/>
              <a:ext cx="1604645" cy="308610"/>
            </a:xfrm>
            <a:custGeom>
              <a:avLst/>
              <a:gdLst/>
              <a:ahLst/>
              <a:cxnLst/>
              <a:rect l="l" t="t" r="r" b="b"/>
              <a:pathLst>
                <a:path w="1604645" h="308610">
                  <a:moveTo>
                    <a:pt x="558723" y="4064"/>
                  </a:moveTo>
                  <a:lnTo>
                    <a:pt x="473633" y="0"/>
                  </a:lnTo>
                  <a:lnTo>
                    <a:pt x="487743" y="31953"/>
                  </a:lnTo>
                  <a:lnTo>
                    <a:pt x="0" y="247383"/>
                  </a:lnTo>
                  <a:lnTo>
                    <a:pt x="2565" y="253187"/>
                  </a:lnTo>
                  <a:lnTo>
                    <a:pt x="490308" y="37757"/>
                  </a:lnTo>
                  <a:lnTo>
                    <a:pt x="504418" y="69697"/>
                  </a:lnTo>
                  <a:lnTo>
                    <a:pt x="539902" y="26809"/>
                  </a:lnTo>
                  <a:lnTo>
                    <a:pt x="558723" y="4064"/>
                  </a:lnTo>
                  <a:close/>
                </a:path>
                <a:path w="1604645" h="308610">
                  <a:moveTo>
                    <a:pt x="1604479" y="58953"/>
                  </a:moveTo>
                  <a:lnTo>
                    <a:pt x="1519389" y="54889"/>
                  </a:lnTo>
                  <a:lnTo>
                    <a:pt x="1533499" y="86829"/>
                  </a:lnTo>
                  <a:lnTo>
                    <a:pt x="1045756" y="302272"/>
                  </a:lnTo>
                  <a:lnTo>
                    <a:pt x="1048321" y="308076"/>
                  </a:lnTo>
                  <a:lnTo>
                    <a:pt x="1536065" y="92646"/>
                  </a:lnTo>
                  <a:lnTo>
                    <a:pt x="1550174" y="124587"/>
                  </a:lnTo>
                  <a:lnTo>
                    <a:pt x="1585658" y="81699"/>
                  </a:lnTo>
                  <a:lnTo>
                    <a:pt x="1604479" y="58953"/>
                  </a:lnTo>
                  <a:close/>
                </a:path>
              </a:pathLst>
            </a:custGeom>
            <a:solidFill>
              <a:srgbClr val="70AD47"/>
            </a:solidFill>
          </p:spPr>
          <p:txBody>
            <a:bodyPr wrap="square" lIns="0" tIns="0" rIns="0" bIns="0" rtlCol="0"/>
            <a:lstStyle/>
            <a:p>
              <a:endParaRPr/>
            </a:p>
          </p:txBody>
        </p:sp>
      </p:grpSp>
      <p:sp>
        <p:nvSpPr>
          <p:cNvPr id="100" name="object 100"/>
          <p:cNvSpPr txBox="1"/>
          <p:nvPr/>
        </p:nvSpPr>
        <p:spPr>
          <a:xfrm>
            <a:off x="8267292" y="5495035"/>
            <a:ext cx="3606800" cy="754380"/>
          </a:xfrm>
          <a:prstGeom prst="rect">
            <a:avLst/>
          </a:prstGeom>
        </p:spPr>
        <p:txBody>
          <a:bodyPr vert="horz" wrap="square" lIns="0" tIns="13335" rIns="0" bIns="0" rtlCol="0">
            <a:spAutoFit/>
          </a:bodyPr>
          <a:lstStyle/>
          <a:p>
            <a:pPr marL="38100" marR="30480" algn="ctr">
              <a:lnSpc>
                <a:spcPct val="99400"/>
              </a:lnSpc>
              <a:spcBef>
                <a:spcPts val="105"/>
              </a:spcBef>
            </a:pPr>
            <a:r>
              <a:rPr sz="1200" spc="-20" dirty="0">
                <a:solidFill>
                  <a:srgbClr val="C55A11"/>
                </a:solidFill>
                <a:latin typeface="Calibri"/>
                <a:cs typeface="Calibri"/>
              </a:rPr>
              <a:t>IMPORTANT:</a:t>
            </a:r>
            <a:r>
              <a:rPr sz="1200" dirty="0">
                <a:solidFill>
                  <a:srgbClr val="C55A11"/>
                </a:solidFill>
                <a:latin typeface="Calibri"/>
                <a:cs typeface="Calibri"/>
              </a:rPr>
              <a:t> </a:t>
            </a:r>
            <a:r>
              <a:rPr sz="1200" spc="-5" dirty="0">
                <a:solidFill>
                  <a:srgbClr val="C55A11"/>
                </a:solidFill>
                <a:latin typeface="Calibri"/>
                <a:cs typeface="Calibri"/>
              </a:rPr>
              <a:t>Considering </a:t>
            </a:r>
            <a:r>
              <a:rPr sz="1200" dirty="0">
                <a:solidFill>
                  <a:srgbClr val="C55A11"/>
                </a:solidFill>
                <a:latin typeface="Calibri"/>
                <a:cs typeface="Calibri"/>
              </a:rPr>
              <a:t>social</a:t>
            </a:r>
            <a:r>
              <a:rPr sz="1200" spc="-5" dirty="0">
                <a:solidFill>
                  <a:srgbClr val="C55A11"/>
                </a:solidFill>
                <a:latin typeface="Calibri"/>
                <a:cs typeface="Calibri"/>
              </a:rPr>
              <a:t> cost </a:t>
            </a:r>
            <a:r>
              <a:rPr sz="1200" dirty="0">
                <a:solidFill>
                  <a:srgbClr val="C55A11"/>
                </a:solidFill>
                <a:latin typeface="Calibri"/>
                <a:cs typeface="Calibri"/>
              </a:rPr>
              <a:t>of</a:t>
            </a:r>
            <a:r>
              <a:rPr sz="1200" spc="-5" dirty="0">
                <a:solidFill>
                  <a:srgbClr val="C55A11"/>
                </a:solidFill>
                <a:latin typeface="Calibri"/>
                <a:cs typeface="Calibri"/>
              </a:rPr>
              <a:t> </a:t>
            </a:r>
            <a:r>
              <a:rPr sz="1200" dirty="0">
                <a:solidFill>
                  <a:srgbClr val="C55A11"/>
                </a:solidFill>
                <a:latin typeface="Calibri"/>
                <a:cs typeface="Calibri"/>
              </a:rPr>
              <a:t>$185 </a:t>
            </a:r>
            <a:r>
              <a:rPr sz="1200" spc="-10" dirty="0">
                <a:solidFill>
                  <a:srgbClr val="C55A11"/>
                </a:solidFill>
                <a:latin typeface="Calibri"/>
                <a:cs typeface="Calibri"/>
              </a:rPr>
              <a:t>for </a:t>
            </a:r>
            <a:r>
              <a:rPr sz="1200" dirty="0">
                <a:solidFill>
                  <a:srgbClr val="C55A11"/>
                </a:solidFill>
                <a:latin typeface="Calibri"/>
                <a:cs typeface="Calibri"/>
              </a:rPr>
              <a:t>each </a:t>
            </a:r>
            <a:r>
              <a:rPr sz="1200" spc="5" dirty="0">
                <a:solidFill>
                  <a:srgbClr val="C55A11"/>
                </a:solidFill>
                <a:latin typeface="Calibri"/>
                <a:cs typeface="Calibri"/>
              </a:rPr>
              <a:t> </a:t>
            </a:r>
            <a:r>
              <a:rPr sz="1200" spc="-10" dirty="0">
                <a:solidFill>
                  <a:srgbClr val="C55A11"/>
                </a:solidFill>
                <a:latin typeface="Calibri"/>
                <a:cs typeface="Calibri"/>
              </a:rPr>
              <a:t>ton/CO2</a:t>
            </a:r>
            <a:r>
              <a:rPr sz="1200" dirty="0">
                <a:solidFill>
                  <a:srgbClr val="C55A11"/>
                </a:solidFill>
                <a:latin typeface="Calibri"/>
                <a:cs typeface="Calibri"/>
              </a:rPr>
              <a:t> </a:t>
            </a:r>
            <a:r>
              <a:rPr sz="1200" spc="-10" dirty="0">
                <a:solidFill>
                  <a:srgbClr val="C55A11"/>
                </a:solidFill>
                <a:latin typeface="Calibri"/>
                <a:cs typeface="Calibri"/>
              </a:rPr>
              <a:t>produced,</a:t>
            </a:r>
            <a:r>
              <a:rPr sz="1200" dirty="0">
                <a:solidFill>
                  <a:srgbClr val="C55A11"/>
                </a:solidFill>
                <a:latin typeface="Calibri"/>
                <a:cs typeface="Calibri"/>
              </a:rPr>
              <a:t> </a:t>
            </a:r>
            <a:r>
              <a:rPr sz="1200" spc="-5" dirty="0">
                <a:solidFill>
                  <a:srgbClr val="C55A11"/>
                </a:solidFill>
                <a:latin typeface="Calibri"/>
                <a:cs typeface="Calibri"/>
              </a:rPr>
              <a:t>and</a:t>
            </a:r>
            <a:r>
              <a:rPr sz="1200" spc="-10" dirty="0">
                <a:solidFill>
                  <a:srgbClr val="C55A11"/>
                </a:solidFill>
                <a:latin typeface="Calibri"/>
                <a:cs typeface="Calibri"/>
              </a:rPr>
              <a:t> </a:t>
            </a:r>
            <a:r>
              <a:rPr sz="1200" dirty="0">
                <a:solidFill>
                  <a:srgbClr val="C55A11"/>
                </a:solidFill>
                <a:latin typeface="Calibri"/>
                <a:cs typeface="Calibri"/>
              </a:rPr>
              <a:t>a mean</a:t>
            </a:r>
            <a:r>
              <a:rPr sz="1200" spc="-5" dirty="0">
                <a:solidFill>
                  <a:srgbClr val="C55A11"/>
                </a:solidFill>
                <a:latin typeface="Calibri"/>
                <a:cs typeface="Calibri"/>
              </a:rPr>
              <a:t> </a:t>
            </a:r>
            <a:r>
              <a:rPr sz="1200" dirty="0">
                <a:solidFill>
                  <a:srgbClr val="C55A11"/>
                </a:solidFill>
                <a:latin typeface="Calibri"/>
                <a:cs typeface="Calibri"/>
              </a:rPr>
              <a:t>of</a:t>
            </a:r>
            <a:r>
              <a:rPr sz="1200" spc="-5" dirty="0">
                <a:solidFill>
                  <a:srgbClr val="C55A11"/>
                </a:solidFill>
                <a:latin typeface="Calibri"/>
                <a:cs typeface="Calibri"/>
              </a:rPr>
              <a:t> </a:t>
            </a:r>
            <a:r>
              <a:rPr sz="1200" dirty="0">
                <a:solidFill>
                  <a:srgbClr val="C55A11"/>
                </a:solidFill>
                <a:latin typeface="Calibri"/>
                <a:cs typeface="Calibri"/>
              </a:rPr>
              <a:t>20,000</a:t>
            </a:r>
            <a:r>
              <a:rPr sz="1200" spc="5" dirty="0">
                <a:solidFill>
                  <a:srgbClr val="C55A11"/>
                </a:solidFill>
                <a:latin typeface="Calibri"/>
                <a:cs typeface="Calibri"/>
              </a:rPr>
              <a:t> </a:t>
            </a:r>
            <a:r>
              <a:rPr sz="1200" dirty="0">
                <a:solidFill>
                  <a:srgbClr val="C55A11"/>
                </a:solidFill>
                <a:latin typeface="Calibri"/>
                <a:cs typeface="Calibri"/>
              </a:rPr>
              <a:t>km </a:t>
            </a:r>
            <a:r>
              <a:rPr sz="1200" spc="-10" dirty="0">
                <a:solidFill>
                  <a:srgbClr val="C55A11"/>
                </a:solidFill>
                <a:latin typeface="Calibri"/>
                <a:cs typeface="Calibri"/>
              </a:rPr>
              <a:t>covered</a:t>
            </a:r>
            <a:r>
              <a:rPr sz="1200" spc="-5" dirty="0">
                <a:solidFill>
                  <a:srgbClr val="C55A11"/>
                </a:solidFill>
                <a:latin typeface="Calibri"/>
                <a:cs typeface="Calibri"/>
              </a:rPr>
              <a:t> </a:t>
            </a:r>
            <a:r>
              <a:rPr sz="1200" spc="-10" dirty="0">
                <a:solidFill>
                  <a:srgbClr val="C55A11"/>
                </a:solidFill>
                <a:latin typeface="Calibri"/>
                <a:cs typeface="Calibri"/>
              </a:rPr>
              <a:t>by </a:t>
            </a:r>
            <a:r>
              <a:rPr sz="1200" spc="-5" dirty="0">
                <a:solidFill>
                  <a:srgbClr val="C55A11"/>
                </a:solidFill>
                <a:latin typeface="Calibri"/>
                <a:cs typeface="Calibri"/>
              </a:rPr>
              <a:t> car</a:t>
            </a:r>
            <a:r>
              <a:rPr sz="1200" spc="-10" dirty="0">
                <a:solidFill>
                  <a:srgbClr val="C55A11"/>
                </a:solidFill>
                <a:latin typeface="Calibri"/>
                <a:cs typeface="Calibri"/>
              </a:rPr>
              <a:t> </a:t>
            </a:r>
            <a:r>
              <a:rPr sz="1200" spc="-5" dirty="0">
                <a:solidFill>
                  <a:srgbClr val="C55A11"/>
                </a:solidFill>
                <a:latin typeface="Calibri"/>
                <a:cs typeface="Calibri"/>
              </a:rPr>
              <a:t>and</a:t>
            </a:r>
            <a:r>
              <a:rPr sz="1200" spc="-10" dirty="0">
                <a:solidFill>
                  <a:srgbClr val="C55A11"/>
                </a:solidFill>
                <a:latin typeface="Calibri"/>
                <a:cs typeface="Calibri"/>
              </a:rPr>
              <a:t> </a:t>
            </a:r>
            <a:r>
              <a:rPr sz="1200" spc="-5" dirty="0">
                <a:solidFill>
                  <a:srgbClr val="C55A11"/>
                </a:solidFill>
                <a:latin typeface="Calibri"/>
                <a:cs typeface="Calibri"/>
              </a:rPr>
              <a:t>the</a:t>
            </a:r>
            <a:r>
              <a:rPr sz="1200" spc="5" dirty="0">
                <a:solidFill>
                  <a:srgbClr val="C55A11"/>
                </a:solidFill>
                <a:latin typeface="Calibri"/>
                <a:cs typeface="Calibri"/>
              </a:rPr>
              <a:t> </a:t>
            </a:r>
            <a:r>
              <a:rPr sz="1200" spc="-5" dirty="0">
                <a:solidFill>
                  <a:srgbClr val="C55A11"/>
                </a:solidFill>
                <a:latin typeface="Calibri"/>
                <a:cs typeface="Calibri"/>
              </a:rPr>
              <a:t>almost </a:t>
            </a:r>
            <a:r>
              <a:rPr sz="1200" dirty="0">
                <a:solidFill>
                  <a:srgbClr val="C55A11"/>
                </a:solidFill>
                <a:latin typeface="Calibri"/>
                <a:cs typeface="Calibri"/>
              </a:rPr>
              <a:t>10</a:t>
            </a:r>
            <a:r>
              <a:rPr sz="1200" spc="5" dirty="0">
                <a:solidFill>
                  <a:srgbClr val="C55A11"/>
                </a:solidFill>
                <a:latin typeface="Calibri"/>
                <a:cs typeface="Calibri"/>
              </a:rPr>
              <a:t> </a:t>
            </a:r>
            <a:r>
              <a:rPr sz="1200" spc="-5" dirty="0">
                <a:solidFill>
                  <a:srgbClr val="C55A11"/>
                </a:solidFill>
                <a:latin typeface="Calibri"/>
                <a:cs typeface="Calibri"/>
              </a:rPr>
              <a:t>million</a:t>
            </a:r>
            <a:r>
              <a:rPr sz="1200" spc="-10" dirty="0">
                <a:solidFill>
                  <a:srgbClr val="C55A11"/>
                </a:solidFill>
                <a:latin typeface="Calibri"/>
                <a:cs typeface="Calibri"/>
              </a:rPr>
              <a:t> </a:t>
            </a:r>
            <a:r>
              <a:rPr sz="1200" spc="-5" dirty="0">
                <a:solidFill>
                  <a:srgbClr val="C55A11"/>
                </a:solidFill>
                <a:latin typeface="Calibri"/>
                <a:cs typeface="Calibri"/>
              </a:rPr>
              <a:t>new</a:t>
            </a:r>
            <a:r>
              <a:rPr sz="1200" dirty="0">
                <a:solidFill>
                  <a:srgbClr val="C55A11"/>
                </a:solidFill>
                <a:latin typeface="Calibri"/>
                <a:cs typeface="Calibri"/>
              </a:rPr>
              <a:t> </a:t>
            </a:r>
            <a:r>
              <a:rPr sz="1200" spc="-5" dirty="0">
                <a:solidFill>
                  <a:srgbClr val="C55A11"/>
                </a:solidFill>
                <a:latin typeface="Calibri"/>
                <a:cs typeface="Calibri"/>
              </a:rPr>
              <a:t>car </a:t>
            </a:r>
            <a:r>
              <a:rPr sz="1200" spc="-10" dirty="0">
                <a:solidFill>
                  <a:srgbClr val="C55A11"/>
                </a:solidFill>
                <a:latin typeface="Calibri"/>
                <a:cs typeface="Calibri"/>
              </a:rPr>
              <a:t>registers</a:t>
            </a:r>
            <a:r>
              <a:rPr sz="1200" dirty="0">
                <a:solidFill>
                  <a:srgbClr val="C55A11"/>
                </a:solidFill>
                <a:latin typeface="Calibri"/>
                <a:cs typeface="Calibri"/>
              </a:rPr>
              <a:t> </a:t>
            </a:r>
            <a:r>
              <a:rPr sz="1200" spc="-5" dirty="0">
                <a:solidFill>
                  <a:srgbClr val="C55A11"/>
                </a:solidFill>
                <a:latin typeface="Calibri"/>
                <a:cs typeface="Calibri"/>
              </a:rPr>
              <a:t>in </a:t>
            </a:r>
            <a:r>
              <a:rPr sz="1200" dirty="0">
                <a:solidFill>
                  <a:srgbClr val="C55A11"/>
                </a:solidFill>
                <a:latin typeface="Calibri"/>
                <a:cs typeface="Calibri"/>
              </a:rPr>
              <a:t>2021, </a:t>
            </a:r>
            <a:r>
              <a:rPr sz="1200" spc="5" dirty="0">
                <a:solidFill>
                  <a:srgbClr val="C55A11"/>
                </a:solidFill>
                <a:latin typeface="Calibri"/>
                <a:cs typeface="Calibri"/>
              </a:rPr>
              <a:t> </a:t>
            </a:r>
            <a:r>
              <a:rPr sz="1200" spc="-5" dirty="0">
                <a:solidFill>
                  <a:srgbClr val="C55A11"/>
                </a:solidFill>
                <a:latin typeface="Calibri"/>
                <a:cs typeface="Calibri"/>
              </a:rPr>
              <a:t>the</a:t>
            </a:r>
            <a:r>
              <a:rPr sz="1200" dirty="0">
                <a:solidFill>
                  <a:srgbClr val="C55A11"/>
                </a:solidFill>
                <a:latin typeface="Calibri"/>
                <a:cs typeface="Calibri"/>
              </a:rPr>
              <a:t> </a:t>
            </a:r>
            <a:r>
              <a:rPr sz="1200" spc="-5" dirty="0">
                <a:solidFill>
                  <a:srgbClr val="C55A11"/>
                </a:solidFill>
                <a:latin typeface="Calibri"/>
                <a:cs typeface="Calibri"/>
              </a:rPr>
              <a:t>CO</a:t>
            </a:r>
            <a:r>
              <a:rPr sz="1200" spc="-7" baseline="-13888" dirty="0">
                <a:solidFill>
                  <a:srgbClr val="C55A11"/>
                </a:solidFill>
                <a:latin typeface="Calibri"/>
                <a:cs typeface="Calibri"/>
              </a:rPr>
              <a:t>2</a:t>
            </a:r>
            <a:r>
              <a:rPr sz="1200" spc="-22" baseline="-13888" dirty="0">
                <a:solidFill>
                  <a:srgbClr val="C55A11"/>
                </a:solidFill>
                <a:latin typeface="Calibri"/>
                <a:cs typeface="Calibri"/>
              </a:rPr>
              <a:t> </a:t>
            </a:r>
            <a:r>
              <a:rPr sz="1200" spc="-5" dirty="0">
                <a:solidFill>
                  <a:srgbClr val="C55A11"/>
                </a:solidFill>
                <a:latin typeface="Calibri"/>
                <a:cs typeface="Calibri"/>
              </a:rPr>
              <a:t>cost</a:t>
            </a:r>
            <a:r>
              <a:rPr sz="1200" dirty="0">
                <a:solidFill>
                  <a:srgbClr val="C55A11"/>
                </a:solidFill>
                <a:latin typeface="Calibri"/>
                <a:cs typeface="Calibri"/>
              </a:rPr>
              <a:t> </a:t>
            </a:r>
            <a:r>
              <a:rPr sz="1200" spc="-5" dirty="0">
                <a:solidFill>
                  <a:srgbClr val="C55A11"/>
                </a:solidFill>
                <a:latin typeface="Calibri"/>
                <a:cs typeface="Calibri"/>
              </a:rPr>
              <a:t>was</a:t>
            </a:r>
            <a:r>
              <a:rPr sz="1200" spc="5" dirty="0">
                <a:solidFill>
                  <a:srgbClr val="C55A11"/>
                </a:solidFill>
                <a:latin typeface="Calibri"/>
                <a:cs typeface="Calibri"/>
              </a:rPr>
              <a:t> </a:t>
            </a:r>
            <a:r>
              <a:rPr sz="1200" spc="-10" dirty="0">
                <a:solidFill>
                  <a:srgbClr val="C55A11"/>
                </a:solidFill>
                <a:latin typeface="Calibri"/>
                <a:cs typeface="Calibri"/>
              </a:rPr>
              <a:t>around</a:t>
            </a:r>
            <a:r>
              <a:rPr sz="1200" spc="-15" dirty="0">
                <a:solidFill>
                  <a:srgbClr val="C55A11"/>
                </a:solidFill>
                <a:latin typeface="Calibri"/>
                <a:cs typeface="Calibri"/>
              </a:rPr>
              <a:t> </a:t>
            </a:r>
            <a:r>
              <a:rPr sz="1200" spc="-5" dirty="0">
                <a:solidFill>
                  <a:srgbClr val="FF0000"/>
                </a:solidFill>
                <a:latin typeface="Calibri"/>
                <a:cs typeface="Calibri"/>
              </a:rPr>
              <a:t>3.91</a:t>
            </a:r>
            <a:r>
              <a:rPr sz="1200" spc="5" dirty="0">
                <a:solidFill>
                  <a:srgbClr val="FF0000"/>
                </a:solidFill>
                <a:latin typeface="Calibri"/>
                <a:cs typeface="Calibri"/>
              </a:rPr>
              <a:t> </a:t>
            </a:r>
            <a:r>
              <a:rPr sz="1200" spc="-5" dirty="0">
                <a:solidFill>
                  <a:srgbClr val="FF0000"/>
                </a:solidFill>
                <a:latin typeface="Calibri"/>
                <a:cs typeface="Calibri"/>
              </a:rPr>
              <a:t>billion </a:t>
            </a:r>
            <a:r>
              <a:rPr sz="1200" dirty="0">
                <a:solidFill>
                  <a:srgbClr val="FF0000"/>
                </a:solidFill>
                <a:latin typeface="Calibri"/>
                <a:cs typeface="Calibri"/>
              </a:rPr>
              <a:t>of</a:t>
            </a:r>
            <a:r>
              <a:rPr sz="1200" spc="-5" dirty="0">
                <a:solidFill>
                  <a:srgbClr val="FF0000"/>
                </a:solidFill>
                <a:latin typeface="Calibri"/>
                <a:cs typeface="Calibri"/>
              </a:rPr>
              <a:t> </a:t>
            </a:r>
            <a:r>
              <a:rPr sz="1200" spc="-10" dirty="0">
                <a:solidFill>
                  <a:srgbClr val="FF0000"/>
                </a:solidFill>
                <a:latin typeface="Calibri"/>
                <a:cs typeface="Calibri"/>
              </a:rPr>
              <a:t>euros</a:t>
            </a:r>
            <a:r>
              <a:rPr sz="1200" spc="5" dirty="0">
                <a:solidFill>
                  <a:srgbClr val="FF0000"/>
                </a:solidFill>
                <a:latin typeface="Calibri"/>
                <a:cs typeface="Calibri"/>
              </a:rPr>
              <a:t> </a:t>
            </a:r>
            <a:r>
              <a:rPr sz="1200" spc="-5" dirty="0">
                <a:solidFill>
                  <a:srgbClr val="C55A11"/>
                </a:solidFill>
                <a:latin typeface="Calibri"/>
                <a:cs typeface="Calibri"/>
              </a:rPr>
              <a:t>in </a:t>
            </a:r>
            <a:r>
              <a:rPr sz="1200" spc="-10" dirty="0">
                <a:solidFill>
                  <a:srgbClr val="C55A11"/>
                </a:solidFill>
                <a:latin typeface="Calibri"/>
                <a:cs typeface="Calibri"/>
              </a:rPr>
              <a:t>that</a:t>
            </a:r>
            <a:r>
              <a:rPr sz="1200" dirty="0">
                <a:solidFill>
                  <a:srgbClr val="C55A11"/>
                </a:solidFill>
                <a:latin typeface="Calibri"/>
                <a:cs typeface="Calibri"/>
              </a:rPr>
              <a:t> </a:t>
            </a:r>
            <a:r>
              <a:rPr sz="1200" spc="-30" dirty="0">
                <a:solidFill>
                  <a:srgbClr val="C55A11"/>
                </a:solidFill>
                <a:latin typeface="Calibri"/>
                <a:cs typeface="Calibri"/>
              </a:rPr>
              <a:t>year.</a:t>
            </a:r>
            <a:endParaRPr sz="1200">
              <a:latin typeface="Calibri"/>
              <a:cs typeface="Calibri"/>
            </a:endParaRPr>
          </a:p>
        </p:txBody>
      </p:sp>
      <p:sp>
        <p:nvSpPr>
          <p:cNvPr id="101" name="object 101"/>
          <p:cNvSpPr txBox="1"/>
          <p:nvPr/>
        </p:nvSpPr>
        <p:spPr>
          <a:xfrm>
            <a:off x="954278" y="6213653"/>
            <a:ext cx="78168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a:t>
            </a:r>
            <a:r>
              <a:rPr sz="1000" dirty="0">
                <a:latin typeface="Calibri"/>
                <a:cs typeface="Calibri"/>
              </a:rPr>
              <a:t>N</a:t>
            </a:r>
            <a:r>
              <a:rPr sz="1000" spc="-5" dirty="0">
                <a:latin typeface="Calibri"/>
                <a:cs typeface="Calibri"/>
              </a:rPr>
              <a:t>A</a:t>
            </a:r>
            <a:r>
              <a:rPr sz="1000" spc="5" dirty="0">
                <a:latin typeface="Calibri"/>
                <a:cs typeface="Calibri"/>
              </a:rPr>
              <a:t>L</a:t>
            </a:r>
            <a:r>
              <a:rPr sz="1000" dirty="0">
                <a:latin typeface="Calibri"/>
                <a:cs typeface="Calibri"/>
              </a:rPr>
              <a:t>YS</a:t>
            </a:r>
            <a:r>
              <a:rPr sz="1000" spc="-5" dirty="0">
                <a:latin typeface="Calibri"/>
                <a:cs typeface="Calibri"/>
              </a:rPr>
              <a:t>I</a:t>
            </a:r>
            <a:r>
              <a:rPr sz="1000" dirty="0">
                <a:latin typeface="Calibri"/>
                <a:cs typeface="Calibri"/>
              </a:rPr>
              <a:t>S </a:t>
            </a:r>
            <a:r>
              <a:rPr sz="1000" spc="-5" dirty="0">
                <a:latin typeface="Calibri"/>
                <a:cs typeface="Calibri"/>
              </a:rPr>
              <a:t>A</a:t>
            </a:r>
            <a:r>
              <a:rPr sz="1000" dirty="0">
                <a:latin typeface="Calibri"/>
                <a:cs typeface="Calibri"/>
              </a:rPr>
              <a:t>ND  </a:t>
            </a:r>
            <a:r>
              <a:rPr sz="1000" spc="-5" dirty="0">
                <a:latin typeface="Calibri"/>
                <a:cs typeface="Calibri"/>
              </a:rPr>
              <a:t>FRAMEWORK</a:t>
            </a:r>
            <a:endParaRPr sz="1000" dirty="0">
              <a:latin typeface="Calibri"/>
              <a:cs typeface="Calibri"/>
            </a:endParaRPr>
          </a:p>
        </p:txBody>
      </p:sp>
      <p:sp>
        <p:nvSpPr>
          <p:cNvPr id="103" name="Slide Number Placeholder 102">
            <a:extLst>
              <a:ext uri="{FF2B5EF4-FFF2-40B4-BE49-F238E27FC236}">
                <a16:creationId xmlns:a16="http://schemas.microsoft.com/office/drawing/2014/main" id="{E19AC861-ADC5-44A5-A07C-33CCF596BCBF}"/>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365254"/>
            <a:ext cx="2248896" cy="566822"/>
          </a:xfrm>
          <a:prstGeom prst="rect">
            <a:avLst/>
          </a:prstGeom>
        </p:spPr>
        <p:txBody>
          <a:bodyPr vert="horz" wrap="square" lIns="0" tIns="12700" rIns="0" bIns="0" rtlCol="0">
            <a:spAutoFit/>
          </a:bodyPr>
          <a:lstStyle/>
          <a:p>
            <a:pPr marL="12700">
              <a:lnSpc>
                <a:spcPct val="100000"/>
              </a:lnSpc>
              <a:spcBef>
                <a:spcPts val="100"/>
              </a:spcBef>
            </a:pPr>
            <a:r>
              <a:rPr sz="3600" spc="-40" dirty="0"/>
              <a:t>Key</a:t>
            </a:r>
            <a:r>
              <a:rPr sz="3600" spc="-80" dirty="0"/>
              <a:t> </a:t>
            </a:r>
            <a:r>
              <a:rPr sz="3600" spc="-35" dirty="0"/>
              <a:t>Factors</a:t>
            </a:r>
          </a:p>
        </p:txBody>
      </p:sp>
      <p:grpSp>
        <p:nvGrpSpPr>
          <p:cNvPr id="3" name="object 3"/>
          <p:cNvGrpSpPr/>
          <p:nvPr/>
        </p:nvGrpSpPr>
        <p:grpSpPr>
          <a:xfrm>
            <a:off x="474958" y="6279438"/>
            <a:ext cx="423545" cy="396875"/>
            <a:chOff x="474958" y="6279438"/>
            <a:chExt cx="423545" cy="396875"/>
          </a:xfrm>
        </p:grpSpPr>
        <p:sp>
          <p:nvSpPr>
            <p:cNvPr id="4" name="object 4"/>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5" name="object 5"/>
            <p:cNvPicPr/>
            <p:nvPr/>
          </p:nvPicPr>
          <p:blipFill>
            <a:blip r:embed="rId2" cstate="print"/>
            <a:stretch>
              <a:fillRect/>
            </a:stretch>
          </p:blipFill>
          <p:spPr>
            <a:xfrm>
              <a:off x="579119" y="6348983"/>
              <a:ext cx="243839" cy="231648"/>
            </a:xfrm>
            <a:prstGeom prst="rect">
              <a:avLst/>
            </a:prstGeom>
          </p:spPr>
        </p:pic>
        <p:sp>
          <p:nvSpPr>
            <p:cNvPr id="6" name="object 6"/>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sp>
          <p:nvSpPr>
            <p:cNvPr id="7" name="object 7"/>
            <p:cNvSpPr/>
            <p:nvPr/>
          </p:nvSpPr>
          <p:spPr>
            <a:xfrm>
              <a:off x="474958" y="6279438"/>
              <a:ext cx="423545" cy="396875"/>
            </a:xfrm>
            <a:custGeom>
              <a:avLst/>
              <a:gdLst/>
              <a:ahLst/>
              <a:cxnLst/>
              <a:rect l="l" t="t" r="r" b="b"/>
              <a:pathLst>
                <a:path w="423544" h="396875">
                  <a:moveTo>
                    <a:pt x="211480" y="0"/>
                  </a:moveTo>
                  <a:lnTo>
                    <a:pt x="162989" y="5234"/>
                  </a:lnTo>
                  <a:lnTo>
                    <a:pt x="118476" y="20144"/>
                  </a:lnTo>
                  <a:lnTo>
                    <a:pt x="79210" y="43539"/>
                  </a:lnTo>
                  <a:lnTo>
                    <a:pt x="46459" y="74231"/>
                  </a:lnTo>
                  <a:lnTo>
                    <a:pt x="21495" y="111030"/>
                  </a:lnTo>
                  <a:lnTo>
                    <a:pt x="5585" y="152746"/>
                  </a:lnTo>
                  <a:lnTo>
                    <a:pt x="0" y="198189"/>
                  </a:lnTo>
                  <a:lnTo>
                    <a:pt x="5585" y="243631"/>
                  </a:lnTo>
                  <a:lnTo>
                    <a:pt x="21495" y="285347"/>
                  </a:lnTo>
                  <a:lnTo>
                    <a:pt x="46459" y="322146"/>
                  </a:lnTo>
                  <a:lnTo>
                    <a:pt x="79210" y="352838"/>
                  </a:lnTo>
                  <a:lnTo>
                    <a:pt x="118476" y="376233"/>
                  </a:lnTo>
                  <a:lnTo>
                    <a:pt x="162989" y="391143"/>
                  </a:lnTo>
                  <a:lnTo>
                    <a:pt x="211480" y="396378"/>
                  </a:lnTo>
                  <a:lnTo>
                    <a:pt x="259970" y="391143"/>
                  </a:lnTo>
                  <a:lnTo>
                    <a:pt x="304484" y="376233"/>
                  </a:lnTo>
                  <a:lnTo>
                    <a:pt x="343750" y="352838"/>
                  </a:lnTo>
                  <a:lnTo>
                    <a:pt x="376501" y="322146"/>
                  </a:lnTo>
                  <a:lnTo>
                    <a:pt x="401465" y="285347"/>
                  </a:lnTo>
                  <a:lnTo>
                    <a:pt x="417375" y="243631"/>
                  </a:lnTo>
                  <a:lnTo>
                    <a:pt x="422960" y="198189"/>
                  </a:lnTo>
                  <a:lnTo>
                    <a:pt x="417375" y="152746"/>
                  </a:lnTo>
                  <a:lnTo>
                    <a:pt x="401465" y="111030"/>
                  </a:lnTo>
                  <a:lnTo>
                    <a:pt x="376501" y="74231"/>
                  </a:lnTo>
                  <a:lnTo>
                    <a:pt x="343750" y="43539"/>
                  </a:lnTo>
                  <a:lnTo>
                    <a:pt x="304484" y="20144"/>
                  </a:lnTo>
                  <a:lnTo>
                    <a:pt x="259970" y="5234"/>
                  </a:lnTo>
                  <a:lnTo>
                    <a:pt x="211480" y="0"/>
                  </a:lnTo>
                  <a:close/>
                </a:path>
              </a:pathLst>
            </a:custGeom>
            <a:solidFill>
              <a:srgbClr val="D5E3CF"/>
            </a:solidFill>
          </p:spPr>
          <p:txBody>
            <a:bodyPr wrap="square" lIns="0" tIns="0" rIns="0" bIns="0" rtlCol="0"/>
            <a:lstStyle/>
            <a:p>
              <a:endParaRPr/>
            </a:p>
          </p:txBody>
        </p:sp>
        <p:pic>
          <p:nvPicPr>
            <p:cNvPr id="8" name="object 8"/>
            <p:cNvPicPr/>
            <p:nvPr/>
          </p:nvPicPr>
          <p:blipFill>
            <a:blip r:embed="rId3" cstate="print"/>
            <a:stretch>
              <a:fillRect/>
            </a:stretch>
          </p:blipFill>
          <p:spPr>
            <a:xfrm>
              <a:off x="579119" y="6348983"/>
              <a:ext cx="243839" cy="231648"/>
            </a:xfrm>
            <a:prstGeom prst="rect">
              <a:avLst/>
            </a:prstGeom>
          </p:spPr>
        </p:pic>
        <p:sp>
          <p:nvSpPr>
            <p:cNvPr id="9" name="object 9"/>
            <p:cNvSpPr/>
            <p:nvPr/>
          </p:nvSpPr>
          <p:spPr>
            <a:xfrm>
              <a:off x="579265" y="6350324"/>
              <a:ext cx="243204" cy="227965"/>
            </a:xfrm>
            <a:custGeom>
              <a:avLst/>
              <a:gdLst/>
              <a:ahLst/>
              <a:cxnLst/>
              <a:rect l="l" t="t" r="r" b="b"/>
              <a:pathLst>
                <a:path w="243205" h="227965">
                  <a:moveTo>
                    <a:pt x="0" y="0"/>
                  </a:moveTo>
                  <a:lnTo>
                    <a:pt x="242682" y="0"/>
                  </a:lnTo>
                  <a:lnTo>
                    <a:pt x="242682" y="227430"/>
                  </a:lnTo>
                  <a:lnTo>
                    <a:pt x="0" y="227430"/>
                  </a:lnTo>
                  <a:lnTo>
                    <a:pt x="0" y="0"/>
                  </a:lnTo>
                  <a:close/>
                </a:path>
              </a:pathLst>
            </a:custGeom>
            <a:ln w="12700">
              <a:solidFill>
                <a:srgbClr val="FFFFFF"/>
              </a:solidFill>
            </a:ln>
          </p:spPr>
          <p:txBody>
            <a:bodyPr wrap="square" lIns="0" tIns="0" rIns="0" bIns="0" rtlCol="0"/>
            <a:lstStyle/>
            <a:p>
              <a:endParaRPr/>
            </a:p>
          </p:txBody>
        </p:sp>
      </p:grpSp>
      <p:sp>
        <p:nvSpPr>
          <p:cNvPr id="10" name="object 10"/>
          <p:cNvSpPr/>
          <p:nvPr/>
        </p:nvSpPr>
        <p:spPr>
          <a:xfrm>
            <a:off x="1822509" y="1937396"/>
            <a:ext cx="2094230" cy="1256665"/>
          </a:xfrm>
          <a:custGeom>
            <a:avLst/>
            <a:gdLst/>
            <a:ahLst/>
            <a:cxnLst/>
            <a:rect l="l" t="t" r="r" b="b"/>
            <a:pathLst>
              <a:path w="2094229" h="1256664">
                <a:moveTo>
                  <a:pt x="1968205" y="0"/>
                </a:moveTo>
                <a:lnTo>
                  <a:pt x="125630" y="0"/>
                </a:lnTo>
                <a:lnTo>
                  <a:pt x="76729" y="9872"/>
                </a:lnTo>
                <a:lnTo>
                  <a:pt x="36796" y="36795"/>
                </a:lnTo>
                <a:lnTo>
                  <a:pt x="9872" y="76728"/>
                </a:lnTo>
                <a:lnTo>
                  <a:pt x="0" y="125629"/>
                </a:lnTo>
                <a:lnTo>
                  <a:pt x="0" y="1130668"/>
                </a:lnTo>
                <a:lnTo>
                  <a:pt x="9872" y="1179569"/>
                </a:lnTo>
                <a:lnTo>
                  <a:pt x="36796" y="1219502"/>
                </a:lnTo>
                <a:lnTo>
                  <a:pt x="76729" y="1246425"/>
                </a:lnTo>
                <a:lnTo>
                  <a:pt x="125630" y="1256297"/>
                </a:lnTo>
                <a:lnTo>
                  <a:pt x="1968205" y="1256297"/>
                </a:lnTo>
                <a:lnTo>
                  <a:pt x="2017105" y="1246425"/>
                </a:lnTo>
                <a:lnTo>
                  <a:pt x="2057038" y="1219502"/>
                </a:lnTo>
                <a:lnTo>
                  <a:pt x="2083962" y="1179569"/>
                </a:lnTo>
                <a:lnTo>
                  <a:pt x="2093835" y="1130668"/>
                </a:lnTo>
                <a:lnTo>
                  <a:pt x="2093835" y="125629"/>
                </a:lnTo>
                <a:lnTo>
                  <a:pt x="2083962" y="76728"/>
                </a:lnTo>
                <a:lnTo>
                  <a:pt x="2057038" y="36795"/>
                </a:lnTo>
                <a:lnTo>
                  <a:pt x="2017105" y="9872"/>
                </a:lnTo>
                <a:lnTo>
                  <a:pt x="1968205" y="0"/>
                </a:lnTo>
                <a:close/>
              </a:path>
            </a:pathLst>
          </a:custGeom>
          <a:solidFill>
            <a:srgbClr val="4472C4"/>
          </a:solidFill>
        </p:spPr>
        <p:txBody>
          <a:bodyPr wrap="square" lIns="0" tIns="0" rIns="0" bIns="0" rtlCol="0"/>
          <a:lstStyle/>
          <a:p>
            <a:endParaRPr/>
          </a:p>
        </p:txBody>
      </p:sp>
      <p:sp>
        <p:nvSpPr>
          <p:cNvPr id="11" name="object 11"/>
          <p:cNvSpPr txBox="1"/>
          <p:nvPr/>
        </p:nvSpPr>
        <p:spPr>
          <a:xfrm>
            <a:off x="1929405" y="2139188"/>
            <a:ext cx="1880235" cy="793750"/>
          </a:xfrm>
          <a:prstGeom prst="rect">
            <a:avLst/>
          </a:prstGeom>
        </p:spPr>
        <p:txBody>
          <a:bodyPr vert="horz" wrap="square" lIns="0" tIns="40005" rIns="0" bIns="0" rtlCol="0">
            <a:spAutoFit/>
          </a:bodyPr>
          <a:lstStyle/>
          <a:p>
            <a:pPr marL="12700" marR="5080" algn="ctr">
              <a:lnSpc>
                <a:spcPct val="90000"/>
              </a:lnSpc>
              <a:spcBef>
                <a:spcPts val="315"/>
              </a:spcBef>
            </a:pPr>
            <a:r>
              <a:rPr sz="1800" spc="-5" dirty="0">
                <a:solidFill>
                  <a:srgbClr val="FFFFFF"/>
                </a:solidFill>
                <a:latin typeface="Calibri"/>
                <a:cs typeface="Calibri"/>
              </a:rPr>
              <a:t>Identify </a:t>
            </a:r>
            <a:r>
              <a:rPr sz="1800" spc="-10" dirty="0">
                <a:solidFill>
                  <a:srgbClr val="FFFFFF"/>
                </a:solidFill>
                <a:latin typeface="Calibri"/>
                <a:cs typeface="Calibri"/>
              </a:rPr>
              <a:t>significative </a:t>
            </a:r>
            <a:r>
              <a:rPr sz="1800" spc="-395" dirty="0">
                <a:solidFill>
                  <a:srgbClr val="FFFFFF"/>
                </a:solidFill>
                <a:latin typeface="Calibri"/>
                <a:cs typeface="Calibri"/>
              </a:rPr>
              <a:t> </a:t>
            </a:r>
            <a:r>
              <a:rPr sz="1800" spc="-5" dirty="0">
                <a:solidFill>
                  <a:srgbClr val="FFFFFF"/>
                </a:solidFill>
                <a:latin typeface="Calibri"/>
                <a:cs typeface="Calibri"/>
              </a:rPr>
              <a:t>variables </a:t>
            </a:r>
            <a:r>
              <a:rPr sz="1800" dirty="0">
                <a:solidFill>
                  <a:srgbClr val="FFFFFF"/>
                </a:solidFill>
                <a:latin typeface="Calibri"/>
                <a:cs typeface="Calibri"/>
              </a:rPr>
              <a:t>in </a:t>
            </a:r>
            <a:r>
              <a:rPr sz="1800" spc="-10" dirty="0">
                <a:solidFill>
                  <a:srgbClr val="FFFFFF"/>
                </a:solidFill>
                <a:latin typeface="Calibri"/>
                <a:cs typeface="Calibri"/>
              </a:rPr>
              <a:t>car CO2 </a:t>
            </a:r>
            <a:r>
              <a:rPr sz="1800" spc="-395" dirty="0">
                <a:solidFill>
                  <a:srgbClr val="FFFFFF"/>
                </a:solidFill>
                <a:latin typeface="Calibri"/>
                <a:cs typeface="Calibri"/>
              </a:rPr>
              <a:t> </a:t>
            </a:r>
            <a:r>
              <a:rPr sz="1800" spc="-5" dirty="0">
                <a:solidFill>
                  <a:srgbClr val="FFFFFF"/>
                </a:solidFill>
                <a:latin typeface="Calibri"/>
                <a:cs typeface="Calibri"/>
              </a:rPr>
              <a:t>emissions</a:t>
            </a:r>
            <a:endParaRPr sz="1800">
              <a:latin typeface="Calibri"/>
              <a:cs typeface="Calibri"/>
            </a:endParaRPr>
          </a:p>
        </p:txBody>
      </p:sp>
      <p:sp>
        <p:nvSpPr>
          <p:cNvPr id="12" name="object 12"/>
          <p:cNvSpPr/>
          <p:nvPr/>
        </p:nvSpPr>
        <p:spPr>
          <a:xfrm>
            <a:off x="4125728" y="2305910"/>
            <a:ext cx="444500" cy="519430"/>
          </a:xfrm>
          <a:custGeom>
            <a:avLst/>
            <a:gdLst/>
            <a:ahLst/>
            <a:cxnLst/>
            <a:rect l="l" t="t" r="r" b="b"/>
            <a:pathLst>
              <a:path w="444500" h="519430">
                <a:moveTo>
                  <a:pt x="221946" y="0"/>
                </a:moveTo>
                <a:lnTo>
                  <a:pt x="221946" y="103854"/>
                </a:lnTo>
                <a:lnTo>
                  <a:pt x="0" y="103854"/>
                </a:lnTo>
                <a:lnTo>
                  <a:pt x="0" y="415417"/>
                </a:lnTo>
                <a:lnTo>
                  <a:pt x="221946" y="415417"/>
                </a:lnTo>
                <a:lnTo>
                  <a:pt x="221946" y="519271"/>
                </a:lnTo>
                <a:lnTo>
                  <a:pt x="443892" y="259634"/>
                </a:lnTo>
                <a:lnTo>
                  <a:pt x="221946" y="0"/>
                </a:lnTo>
                <a:close/>
              </a:path>
            </a:pathLst>
          </a:custGeom>
          <a:solidFill>
            <a:srgbClr val="B0BCDE"/>
          </a:solidFill>
        </p:spPr>
        <p:txBody>
          <a:bodyPr wrap="square" lIns="0" tIns="0" rIns="0" bIns="0" rtlCol="0"/>
          <a:lstStyle/>
          <a:p>
            <a:endParaRPr/>
          </a:p>
        </p:txBody>
      </p:sp>
      <p:sp>
        <p:nvSpPr>
          <p:cNvPr id="13" name="object 13"/>
          <p:cNvSpPr/>
          <p:nvPr/>
        </p:nvSpPr>
        <p:spPr>
          <a:xfrm>
            <a:off x="4753879" y="1937396"/>
            <a:ext cx="2094230" cy="1256665"/>
          </a:xfrm>
          <a:custGeom>
            <a:avLst/>
            <a:gdLst/>
            <a:ahLst/>
            <a:cxnLst/>
            <a:rect l="l" t="t" r="r" b="b"/>
            <a:pathLst>
              <a:path w="2094229" h="1256664">
                <a:moveTo>
                  <a:pt x="1968205" y="0"/>
                </a:moveTo>
                <a:lnTo>
                  <a:pt x="125630" y="0"/>
                </a:lnTo>
                <a:lnTo>
                  <a:pt x="76729" y="9872"/>
                </a:lnTo>
                <a:lnTo>
                  <a:pt x="36796" y="36795"/>
                </a:lnTo>
                <a:lnTo>
                  <a:pt x="9872" y="76728"/>
                </a:lnTo>
                <a:lnTo>
                  <a:pt x="0" y="125629"/>
                </a:lnTo>
                <a:lnTo>
                  <a:pt x="0" y="1130668"/>
                </a:lnTo>
                <a:lnTo>
                  <a:pt x="9872" y="1179569"/>
                </a:lnTo>
                <a:lnTo>
                  <a:pt x="36796" y="1219502"/>
                </a:lnTo>
                <a:lnTo>
                  <a:pt x="76729" y="1246425"/>
                </a:lnTo>
                <a:lnTo>
                  <a:pt x="125630" y="1256297"/>
                </a:lnTo>
                <a:lnTo>
                  <a:pt x="1968205" y="1256297"/>
                </a:lnTo>
                <a:lnTo>
                  <a:pt x="2017106" y="1246425"/>
                </a:lnTo>
                <a:lnTo>
                  <a:pt x="2057039" y="1219502"/>
                </a:lnTo>
                <a:lnTo>
                  <a:pt x="2083962" y="1179569"/>
                </a:lnTo>
                <a:lnTo>
                  <a:pt x="2093835" y="1130668"/>
                </a:lnTo>
                <a:lnTo>
                  <a:pt x="2093835" y="125629"/>
                </a:lnTo>
                <a:lnTo>
                  <a:pt x="2083962" y="76728"/>
                </a:lnTo>
                <a:lnTo>
                  <a:pt x="2057039" y="36795"/>
                </a:lnTo>
                <a:lnTo>
                  <a:pt x="2017106" y="9872"/>
                </a:lnTo>
                <a:lnTo>
                  <a:pt x="1968205" y="0"/>
                </a:lnTo>
                <a:close/>
              </a:path>
            </a:pathLst>
          </a:custGeom>
          <a:solidFill>
            <a:srgbClr val="4472C4"/>
          </a:solidFill>
        </p:spPr>
        <p:txBody>
          <a:bodyPr wrap="square" lIns="0" tIns="0" rIns="0" bIns="0" rtlCol="0"/>
          <a:lstStyle/>
          <a:p>
            <a:endParaRPr/>
          </a:p>
        </p:txBody>
      </p:sp>
      <p:sp>
        <p:nvSpPr>
          <p:cNvPr id="14" name="object 14"/>
          <p:cNvSpPr txBox="1"/>
          <p:nvPr/>
        </p:nvSpPr>
        <p:spPr>
          <a:xfrm>
            <a:off x="4942150" y="2139188"/>
            <a:ext cx="1717675" cy="871392"/>
          </a:xfrm>
          <a:prstGeom prst="rect">
            <a:avLst/>
          </a:prstGeom>
        </p:spPr>
        <p:txBody>
          <a:bodyPr vert="horz" wrap="square" lIns="0" tIns="40005" rIns="0" bIns="0" rtlCol="0">
            <a:spAutoFit/>
          </a:bodyPr>
          <a:lstStyle/>
          <a:p>
            <a:pPr marL="12700" marR="5080" indent="-1270" algn="ctr">
              <a:spcBef>
                <a:spcPts val="315"/>
              </a:spcBef>
            </a:pPr>
            <a:r>
              <a:rPr sz="1800" spc="-5" dirty="0">
                <a:solidFill>
                  <a:srgbClr val="FFFFFF"/>
                </a:solidFill>
                <a:latin typeface="Calibri"/>
                <a:cs typeface="Calibri"/>
              </a:rPr>
              <a:t>Significance of </a:t>
            </a:r>
            <a:r>
              <a:rPr sz="1800" dirty="0">
                <a:solidFill>
                  <a:srgbClr val="FFFFFF"/>
                </a:solidFill>
                <a:latin typeface="Calibri"/>
                <a:cs typeface="Calibri"/>
              </a:rPr>
              <a:t> </a:t>
            </a:r>
            <a:r>
              <a:rPr sz="1800" spc="-10" dirty="0">
                <a:solidFill>
                  <a:srgbClr val="FFFFFF"/>
                </a:solidFill>
                <a:latin typeface="Calibri"/>
                <a:cs typeface="Calibri"/>
              </a:rPr>
              <a:t>independent </a:t>
            </a:r>
            <a:r>
              <a:rPr sz="1800" spc="-5" dirty="0">
                <a:solidFill>
                  <a:srgbClr val="FFFFFF"/>
                </a:solidFill>
                <a:latin typeface="Calibri"/>
                <a:cs typeface="Calibri"/>
              </a:rPr>
              <a:t> variables</a:t>
            </a:r>
            <a:r>
              <a:rPr sz="1800" spc="-75" dirty="0">
                <a:solidFill>
                  <a:srgbClr val="FFFFFF"/>
                </a:solidFill>
                <a:latin typeface="Calibri"/>
                <a:cs typeface="Calibri"/>
              </a:rPr>
              <a:t> </a:t>
            </a:r>
            <a:r>
              <a:rPr sz="1800" spc="-15" dirty="0">
                <a:solidFill>
                  <a:srgbClr val="FFFFFF"/>
                </a:solidFill>
                <a:latin typeface="Calibri"/>
                <a:cs typeface="Calibri"/>
              </a:rPr>
              <a:t>(P-value)</a:t>
            </a:r>
            <a:endParaRPr sz="1800" dirty="0">
              <a:latin typeface="Calibri"/>
              <a:cs typeface="Calibri"/>
            </a:endParaRPr>
          </a:p>
        </p:txBody>
      </p:sp>
      <p:pic>
        <p:nvPicPr>
          <p:cNvPr id="15" name="object 15"/>
          <p:cNvPicPr/>
          <p:nvPr/>
        </p:nvPicPr>
        <p:blipFill>
          <a:blip r:embed="rId4" cstate="print"/>
          <a:stretch>
            <a:fillRect/>
          </a:stretch>
        </p:blipFill>
        <p:spPr>
          <a:xfrm>
            <a:off x="9528797" y="2016735"/>
            <a:ext cx="1467596" cy="1227577"/>
          </a:xfrm>
          <a:prstGeom prst="rect">
            <a:avLst/>
          </a:prstGeom>
        </p:spPr>
      </p:pic>
      <p:sp>
        <p:nvSpPr>
          <p:cNvPr id="16" name="object 16"/>
          <p:cNvSpPr txBox="1"/>
          <p:nvPr/>
        </p:nvSpPr>
        <p:spPr>
          <a:xfrm>
            <a:off x="1900269" y="1441196"/>
            <a:ext cx="183705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Key</a:t>
            </a:r>
            <a:r>
              <a:rPr sz="1800" spc="-25" dirty="0">
                <a:latin typeface="Calibri"/>
                <a:cs typeface="Calibri"/>
              </a:rPr>
              <a:t> </a:t>
            </a:r>
            <a:r>
              <a:rPr sz="1800" spc="-5" dirty="0">
                <a:latin typeface="Calibri"/>
                <a:cs typeface="Calibri"/>
              </a:rPr>
              <a:t>Success</a:t>
            </a:r>
            <a:r>
              <a:rPr sz="1800" spc="-20" dirty="0">
                <a:latin typeface="Calibri"/>
                <a:cs typeface="Calibri"/>
              </a:rPr>
              <a:t> Factors</a:t>
            </a:r>
            <a:endParaRPr sz="1800">
              <a:latin typeface="Calibri"/>
              <a:cs typeface="Calibri"/>
            </a:endParaRPr>
          </a:p>
        </p:txBody>
      </p:sp>
      <p:sp>
        <p:nvSpPr>
          <p:cNvPr id="17" name="object 17"/>
          <p:cNvSpPr txBox="1"/>
          <p:nvPr/>
        </p:nvSpPr>
        <p:spPr>
          <a:xfrm>
            <a:off x="4579302" y="1441196"/>
            <a:ext cx="256921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Key</a:t>
            </a:r>
            <a:r>
              <a:rPr sz="1800" spc="-25" dirty="0">
                <a:latin typeface="Calibri"/>
                <a:cs typeface="Calibri"/>
              </a:rPr>
              <a:t> </a:t>
            </a:r>
            <a:r>
              <a:rPr sz="1800" spc="-10" dirty="0">
                <a:latin typeface="Calibri"/>
                <a:cs typeface="Calibri"/>
              </a:rPr>
              <a:t>Performance</a:t>
            </a:r>
            <a:r>
              <a:rPr sz="1800" spc="-15" dirty="0">
                <a:latin typeface="Calibri"/>
                <a:cs typeface="Calibri"/>
              </a:rPr>
              <a:t> Indicators</a:t>
            </a:r>
            <a:endParaRPr sz="1800">
              <a:latin typeface="Calibri"/>
              <a:cs typeface="Calibri"/>
            </a:endParaRPr>
          </a:p>
        </p:txBody>
      </p:sp>
      <p:sp>
        <p:nvSpPr>
          <p:cNvPr id="18" name="object 18"/>
          <p:cNvSpPr/>
          <p:nvPr/>
        </p:nvSpPr>
        <p:spPr>
          <a:xfrm>
            <a:off x="1822509" y="4952670"/>
            <a:ext cx="2094230" cy="1256665"/>
          </a:xfrm>
          <a:custGeom>
            <a:avLst/>
            <a:gdLst/>
            <a:ahLst/>
            <a:cxnLst/>
            <a:rect l="l" t="t" r="r" b="b"/>
            <a:pathLst>
              <a:path w="2094229" h="1256664">
                <a:moveTo>
                  <a:pt x="1968205" y="0"/>
                </a:moveTo>
                <a:lnTo>
                  <a:pt x="125630" y="0"/>
                </a:lnTo>
                <a:lnTo>
                  <a:pt x="76729" y="9872"/>
                </a:lnTo>
                <a:lnTo>
                  <a:pt x="36796" y="36796"/>
                </a:lnTo>
                <a:lnTo>
                  <a:pt x="9872" y="76729"/>
                </a:lnTo>
                <a:lnTo>
                  <a:pt x="0" y="125629"/>
                </a:lnTo>
                <a:lnTo>
                  <a:pt x="0" y="1130668"/>
                </a:lnTo>
                <a:lnTo>
                  <a:pt x="9872" y="1179569"/>
                </a:lnTo>
                <a:lnTo>
                  <a:pt x="36796" y="1219502"/>
                </a:lnTo>
                <a:lnTo>
                  <a:pt x="76729" y="1246425"/>
                </a:lnTo>
                <a:lnTo>
                  <a:pt x="125630" y="1256298"/>
                </a:lnTo>
                <a:lnTo>
                  <a:pt x="1968205" y="1256298"/>
                </a:lnTo>
                <a:lnTo>
                  <a:pt x="2017105" y="1246425"/>
                </a:lnTo>
                <a:lnTo>
                  <a:pt x="2057038" y="1219502"/>
                </a:lnTo>
                <a:lnTo>
                  <a:pt x="2083962" y="1179569"/>
                </a:lnTo>
                <a:lnTo>
                  <a:pt x="2093835" y="1130668"/>
                </a:lnTo>
                <a:lnTo>
                  <a:pt x="2093835" y="125629"/>
                </a:lnTo>
                <a:lnTo>
                  <a:pt x="2083962" y="76729"/>
                </a:lnTo>
                <a:lnTo>
                  <a:pt x="2057038" y="36796"/>
                </a:lnTo>
                <a:lnTo>
                  <a:pt x="2017105" y="9872"/>
                </a:lnTo>
                <a:lnTo>
                  <a:pt x="1968205" y="0"/>
                </a:lnTo>
                <a:close/>
              </a:path>
            </a:pathLst>
          </a:custGeom>
          <a:solidFill>
            <a:srgbClr val="4472C4"/>
          </a:solidFill>
        </p:spPr>
        <p:txBody>
          <a:bodyPr wrap="square" lIns="0" tIns="0" rIns="0" bIns="0" rtlCol="0"/>
          <a:lstStyle/>
          <a:p>
            <a:endParaRPr/>
          </a:p>
        </p:txBody>
      </p:sp>
      <p:sp>
        <p:nvSpPr>
          <p:cNvPr id="19" name="object 19"/>
          <p:cNvSpPr txBox="1"/>
          <p:nvPr/>
        </p:nvSpPr>
        <p:spPr>
          <a:xfrm>
            <a:off x="2029100" y="5035296"/>
            <a:ext cx="1681480" cy="812017"/>
          </a:xfrm>
          <a:prstGeom prst="rect">
            <a:avLst/>
          </a:prstGeom>
        </p:spPr>
        <p:txBody>
          <a:bodyPr vert="horz" wrap="square" lIns="0" tIns="38735" rIns="0" bIns="0" rtlCol="0">
            <a:spAutoFit/>
          </a:bodyPr>
          <a:lstStyle/>
          <a:p>
            <a:pPr marL="12700" marR="5080" algn="ctr">
              <a:lnSpc>
                <a:spcPct val="92600"/>
              </a:lnSpc>
              <a:spcBef>
                <a:spcPts val="305"/>
              </a:spcBef>
            </a:pPr>
            <a:r>
              <a:rPr spc="-10" dirty="0">
                <a:solidFill>
                  <a:srgbClr val="FFFFFF"/>
                </a:solidFill>
                <a:latin typeface="Calibri"/>
                <a:cs typeface="Calibri"/>
              </a:rPr>
              <a:t>Propose</a:t>
            </a:r>
            <a:r>
              <a:rPr spc="-65" dirty="0">
                <a:solidFill>
                  <a:srgbClr val="FFFFFF"/>
                </a:solidFill>
                <a:latin typeface="Calibri"/>
                <a:cs typeface="Calibri"/>
              </a:rPr>
              <a:t> </a:t>
            </a:r>
            <a:r>
              <a:rPr spc="-5" dirty="0">
                <a:solidFill>
                  <a:srgbClr val="FFFFFF"/>
                </a:solidFill>
                <a:latin typeface="Calibri"/>
                <a:cs typeface="Calibri"/>
              </a:rPr>
              <a:t>ideas </a:t>
            </a:r>
            <a:r>
              <a:rPr spc="-505" dirty="0">
                <a:solidFill>
                  <a:srgbClr val="FFFFFF"/>
                </a:solidFill>
                <a:latin typeface="Calibri"/>
                <a:cs typeface="Calibri"/>
              </a:rPr>
              <a:t> </a:t>
            </a:r>
            <a:r>
              <a:rPr spc="-15" dirty="0">
                <a:solidFill>
                  <a:srgbClr val="FFFFFF"/>
                </a:solidFill>
                <a:latin typeface="Calibri"/>
                <a:cs typeface="Calibri"/>
              </a:rPr>
              <a:t>to</a:t>
            </a:r>
            <a:r>
              <a:rPr spc="-45" dirty="0">
                <a:solidFill>
                  <a:srgbClr val="FFFFFF"/>
                </a:solidFill>
                <a:latin typeface="Calibri"/>
                <a:cs typeface="Calibri"/>
              </a:rPr>
              <a:t> </a:t>
            </a:r>
            <a:r>
              <a:rPr spc="-10" dirty="0">
                <a:solidFill>
                  <a:srgbClr val="FFFFFF"/>
                </a:solidFill>
                <a:latin typeface="Calibri"/>
                <a:cs typeface="Calibri"/>
              </a:rPr>
              <a:t>reach</a:t>
            </a:r>
            <a:r>
              <a:rPr spc="-40" dirty="0">
                <a:solidFill>
                  <a:srgbClr val="FFFFFF"/>
                </a:solidFill>
                <a:latin typeface="Calibri"/>
                <a:cs typeface="Calibri"/>
              </a:rPr>
              <a:t> </a:t>
            </a:r>
            <a:r>
              <a:rPr spc="-5" dirty="0">
                <a:solidFill>
                  <a:srgbClr val="FFFFFF"/>
                </a:solidFill>
                <a:latin typeface="Calibri"/>
                <a:cs typeface="Calibri"/>
              </a:rPr>
              <a:t>goals </a:t>
            </a:r>
            <a:r>
              <a:rPr spc="-505" dirty="0">
                <a:solidFill>
                  <a:srgbClr val="FFFFFF"/>
                </a:solidFill>
                <a:latin typeface="Calibri"/>
                <a:cs typeface="Calibri"/>
              </a:rPr>
              <a:t> </a:t>
            </a:r>
            <a:r>
              <a:rPr spc="-5" dirty="0">
                <a:solidFill>
                  <a:srgbClr val="FFFFFF"/>
                </a:solidFill>
                <a:latin typeface="Calibri"/>
                <a:cs typeface="Calibri"/>
              </a:rPr>
              <a:t>2025-2035</a:t>
            </a:r>
            <a:endParaRPr dirty="0">
              <a:latin typeface="Calibri"/>
              <a:cs typeface="Calibri"/>
            </a:endParaRPr>
          </a:p>
        </p:txBody>
      </p:sp>
      <p:sp>
        <p:nvSpPr>
          <p:cNvPr id="20" name="object 20"/>
          <p:cNvSpPr/>
          <p:nvPr/>
        </p:nvSpPr>
        <p:spPr>
          <a:xfrm>
            <a:off x="4125728" y="5321185"/>
            <a:ext cx="444500" cy="519430"/>
          </a:xfrm>
          <a:custGeom>
            <a:avLst/>
            <a:gdLst/>
            <a:ahLst/>
            <a:cxnLst/>
            <a:rect l="l" t="t" r="r" b="b"/>
            <a:pathLst>
              <a:path w="444500" h="519429">
                <a:moveTo>
                  <a:pt x="221946" y="0"/>
                </a:moveTo>
                <a:lnTo>
                  <a:pt x="221946" y="103854"/>
                </a:lnTo>
                <a:lnTo>
                  <a:pt x="0" y="103854"/>
                </a:lnTo>
                <a:lnTo>
                  <a:pt x="0" y="415416"/>
                </a:lnTo>
                <a:lnTo>
                  <a:pt x="221946" y="415416"/>
                </a:lnTo>
                <a:lnTo>
                  <a:pt x="221946" y="519270"/>
                </a:lnTo>
                <a:lnTo>
                  <a:pt x="443892" y="259634"/>
                </a:lnTo>
                <a:lnTo>
                  <a:pt x="221946" y="0"/>
                </a:lnTo>
                <a:close/>
              </a:path>
            </a:pathLst>
          </a:custGeom>
          <a:solidFill>
            <a:srgbClr val="B0BCDE"/>
          </a:solidFill>
        </p:spPr>
        <p:txBody>
          <a:bodyPr wrap="square" lIns="0" tIns="0" rIns="0" bIns="0" rtlCol="0"/>
          <a:lstStyle/>
          <a:p>
            <a:endParaRPr/>
          </a:p>
        </p:txBody>
      </p:sp>
      <p:sp>
        <p:nvSpPr>
          <p:cNvPr id="21" name="object 21"/>
          <p:cNvSpPr/>
          <p:nvPr/>
        </p:nvSpPr>
        <p:spPr>
          <a:xfrm>
            <a:off x="4753879" y="4952670"/>
            <a:ext cx="2094230" cy="1256665"/>
          </a:xfrm>
          <a:custGeom>
            <a:avLst/>
            <a:gdLst/>
            <a:ahLst/>
            <a:cxnLst/>
            <a:rect l="l" t="t" r="r" b="b"/>
            <a:pathLst>
              <a:path w="2094229" h="1256664">
                <a:moveTo>
                  <a:pt x="1968205" y="0"/>
                </a:moveTo>
                <a:lnTo>
                  <a:pt x="125630" y="0"/>
                </a:lnTo>
                <a:lnTo>
                  <a:pt x="76729" y="9872"/>
                </a:lnTo>
                <a:lnTo>
                  <a:pt x="36796" y="36796"/>
                </a:lnTo>
                <a:lnTo>
                  <a:pt x="9872" y="76729"/>
                </a:lnTo>
                <a:lnTo>
                  <a:pt x="0" y="125629"/>
                </a:lnTo>
                <a:lnTo>
                  <a:pt x="0" y="1130668"/>
                </a:lnTo>
                <a:lnTo>
                  <a:pt x="9872" y="1179569"/>
                </a:lnTo>
                <a:lnTo>
                  <a:pt x="36796" y="1219502"/>
                </a:lnTo>
                <a:lnTo>
                  <a:pt x="76729" y="1246425"/>
                </a:lnTo>
                <a:lnTo>
                  <a:pt x="125630" y="1256298"/>
                </a:lnTo>
                <a:lnTo>
                  <a:pt x="1968205" y="1256298"/>
                </a:lnTo>
                <a:lnTo>
                  <a:pt x="2017106" y="1246425"/>
                </a:lnTo>
                <a:lnTo>
                  <a:pt x="2057039" y="1219502"/>
                </a:lnTo>
                <a:lnTo>
                  <a:pt x="2083962" y="1179569"/>
                </a:lnTo>
                <a:lnTo>
                  <a:pt x="2093835" y="1130668"/>
                </a:lnTo>
                <a:lnTo>
                  <a:pt x="2093835" y="125629"/>
                </a:lnTo>
                <a:lnTo>
                  <a:pt x="2083962" y="76729"/>
                </a:lnTo>
                <a:lnTo>
                  <a:pt x="2057039" y="36796"/>
                </a:lnTo>
                <a:lnTo>
                  <a:pt x="2017106" y="9872"/>
                </a:lnTo>
                <a:lnTo>
                  <a:pt x="1968205" y="0"/>
                </a:lnTo>
                <a:close/>
              </a:path>
            </a:pathLst>
          </a:custGeom>
          <a:solidFill>
            <a:srgbClr val="4472C4"/>
          </a:solidFill>
        </p:spPr>
        <p:txBody>
          <a:bodyPr wrap="square" lIns="0" tIns="0" rIns="0" bIns="0" rtlCol="0"/>
          <a:lstStyle/>
          <a:p>
            <a:endParaRPr/>
          </a:p>
        </p:txBody>
      </p:sp>
      <p:sp>
        <p:nvSpPr>
          <p:cNvPr id="22" name="object 22"/>
          <p:cNvSpPr txBox="1"/>
          <p:nvPr/>
        </p:nvSpPr>
        <p:spPr>
          <a:xfrm>
            <a:off x="4868331" y="5035296"/>
            <a:ext cx="1864995" cy="843821"/>
          </a:xfrm>
          <a:prstGeom prst="rect">
            <a:avLst/>
          </a:prstGeom>
        </p:spPr>
        <p:txBody>
          <a:bodyPr vert="horz" wrap="square" lIns="0" tIns="12700" rIns="0" bIns="0" rtlCol="0">
            <a:spAutoFit/>
          </a:bodyPr>
          <a:lstStyle/>
          <a:p>
            <a:pPr algn="ctr">
              <a:spcBef>
                <a:spcPts val="100"/>
              </a:spcBef>
            </a:pPr>
            <a:r>
              <a:rPr dirty="0">
                <a:solidFill>
                  <a:srgbClr val="FFFFFF"/>
                </a:solidFill>
                <a:latin typeface="Calibri"/>
                <a:cs typeface="Calibri"/>
              </a:rPr>
              <a:t>3</a:t>
            </a:r>
            <a:r>
              <a:rPr spc="-35" dirty="0">
                <a:solidFill>
                  <a:srgbClr val="FFFFFF"/>
                </a:solidFill>
                <a:latin typeface="Calibri"/>
                <a:cs typeface="Calibri"/>
              </a:rPr>
              <a:t> </a:t>
            </a:r>
            <a:r>
              <a:rPr dirty="0">
                <a:solidFill>
                  <a:srgbClr val="FFFFFF"/>
                </a:solidFill>
                <a:latin typeface="Calibri"/>
                <a:cs typeface="Calibri"/>
              </a:rPr>
              <a:t>ideas</a:t>
            </a:r>
            <a:r>
              <a:rPr spc="-25" dirty="0">
                <a:solidFill>
                  <a:srgbClr val="FFFFFF"/>
                </a:solidFill>
                <a:latin typeface="Calibri"/>
                <a:cs typeface="Calibri"/>
              </a:rPr>
              <a:t> </a:t>
            </a:r>
            <a:r>
              <a:rPr spc="-15" dirty="0">
                <a:solidFill>
                  <a:srgbClr val="FFFFFF"/>
                </a:solidFill>
                <a:latin typeface="Calibri"/>
                <a:cs typeface="Calibri"/>
              </a:rPr>
              <a:t>to</a:t>
            </a:r>
            <a:endParaRPr dirty="0">
              <a:latin typeface="Calibri"/>
              <a:cs typeface="Calibri"/>
            </a:endParaRPr>
          </a:p>
          <a:p>
            <a:pPr algn="ctr"/>
            <a:r>
              <a:rPr spc="-10" dirty="0">
                <a:solidFill>
                  <a:srgbClr val="FFFFFF"/>
                </a:solidFill>
                <a:latin typeface="Calibri"/>
                <a:cs typeface="Calibri"/>
              </a:rPr>
              <a:t>reach</a:t>
            </a:r>
            <a:r>
              <a:rPr spc="-25" dirty="0">
                <a:solidFill>
                  <a:srgbClr val="FFFFFF"/>
                </a:solidFill>
                <a:latin typeface="Calibri"/>
                <a:cs typeface="Calibri"/>
              </a:rPr>
              <a:t> </a:t>
            </a:r>
            <a:r>
              <a:rPr spc="-5" dirty="0">
                <a:solidFill>
                  <a:srgbClr val="FFFFFF"/>
                </a:solidFill>
                <a:latin typeface="Calibri"/>
                <a:cs typeface="Calibri"/>
              </a:rPr>
              <a:t>81,</a:t>
            </a:r>
            <a:r>
              <a:rPr spc="-25" dirty="0">
                <a:solidFill>
                  <a:srgbClr val="FFFFFF"/>
                </a:solidFill>
                <a:latin typeface="Calibri"/>
                <a:cs typeface="Calibri"/>
              </a:rPr>
              <a:t> </a:t>
            </a:r>
            <a:r>
              <a:rPr spc="-5" dirty="0">
                <a:solidFill>
                  <a:srgbClr val="FFFFFF"/>
                </a:solidFill>
                <a:latin typeface="Calibri"/>
                <a:cs typeface="Calibri"/>
              </a:rPr>
              <a:t>59</a:t>
            </a:r>
            <a:endParaRPr dirty="0">
              <a:latin typeface="Calibri"/>
              <a:cs typeface="Calibri"/>
            </a:endParaRPr>
          </a:p>
          <a:p>
            <a:pPr algn="ctr"/>
            <a:r>
              <a:rPr spc="-5" dirty="0">
                <a:solidFill>
                  <a:srgbClr val="FFFFFF"/>
                </a:solidFill>
                <a:latin typeface="Calibri"/>
                <a:cs typeface="Calibri"/>
              </a:rPr>
              <a:t>and</a:t>
            </a:r>
            <a:r>
              <a:rPr spc="-25" dirty="0">
                <a:solidFill>
                  <a:srgbClr val="FFFFFF"/>
                </a:solidFill>
                <a:latin typeface="Calibri"/>
                <a:cs typeface="Calibri"/>
              </a:rPr>
              <a:t> </a:t>
            </a:r>
            <a:r>
              <a:rPr dirty="0">
                <a:solidFill>
                  <a:srgbClr val="FFFFFF"/>
                </a:solidFill>
                <a:latin typeface="Calibri"/>
                <a:cs typeface="Calibri"/>
              </a:rPr>
              <a:t>0</a:t>
            </a:r>
            <a:r>
              <a:rPr spc="-25" dirty="0">
                <a:solidFill>
                  <a:srgbClr val="FFFFFF"/>
                </a:solidFill>
                <a:latin typeface="Calibri"/>
                <a:cs typeface="Calibri"/>
              </a:rPr>
              <a:t> </a:t>
            </a:r>
            <a:r>
              <a:rPr spc="-5" dirty="0">
                <a:solidFill>
                  <a:srgbClr val="FFFFFF"/>
                </a:solidFill>
                <a:latin typeface="Calibri"/>
                <a:cs typeface="Calibri"/>
              </a:rPr>
              <a:t>gCO</a:t>
            </a:r>
            <a:r>
              <a:rPr spc="-7" baseline="-18518" dirty="0">
                <a:solidFill>
                  <a:srgbClr val="FFFFFF"/>
                </a:solidFill>
                <a:latin typeface="Calibri"/>
                <a:cs typeface="Calibri"/>
              </a:rPr>
              <a:t>2</a:t>
            </a:r>
            <a:r>
              <a:rPr spc="-5" dirty="0">
                <a:solidFill>
                  <a:srgbClr val="FFFFFF"/>
                </a:solidFill>
                <a:latin typeface="Calibri"/>
                <a:cs typeface="Calibri"/>
              </a:rPr>
              <a:t>/km</a:t>
            </a:r>
            <a:endParaRPr dirty="0">
              <a:latin typeface="Calibri"/>
              <a:cs typeface="Calibri"/>
            </a:endParaRPr>
          </a:p>
        </p:txBody>
      </p:sp>
      <p:sp>
        <p:nvSpPr>
          <p:cNvPr id="23" name="object 23"/>
          <p:cNvSpPr/>
          <p:nvPr/>
        </p:nvSpPr>
        <p:spPr>
          <a:xfrm>
            <a:off x="1822509" y="3423761"/>
            <a:ext cx="2094230" cy="1256665"/>
          </a:xfrm>
          <a:custGeom>
            <a:avLst/>
            <a:gdLst/>
            <a:ahLst/>
            <a:cxnLst/>
            <a:rect l="l" t="t" r="r" b="b"/>
            <a:pathLst>
              <a:path w="2094229" h="1256664">
                <a:moveTo>
                  <a:pt x="1968205" y="0"/>
                </a:moveTo>
                <a:lnTo>
                  <a:pt x="125630" y="0"/>
                </a:lnTo>
                <a:lnTo>
                  <a:pt x="76729" y="9872"/>
                </a:lnTo>
                <a:lnTo>
                  <a:pt x="36796" y="36795"/>
                </a:lnTo>
                <a:lnTo>
                  <a:pt x="9872" y="76728"/>
                </a:lnTo>
                <a:lnTo>
                  <a:pt x="0" y="125629"/>
                </a:lnTo>
                <a:lnTo>
                  <a:pt x="0" y="1130668"/>
                </a:lnTo>
                <a:lnTo>
                  <a:pt x="9872" y="1179569"/>
                </a:lnTo>
                <a:lnTo>
                  <a:pt x="36796" y="1219502"/>
                </a:lnTo>
                <a:lnTo>
                  <a:pt x="76729" y="1246425"/>
                </a:lnTo>
                <a:lnTo>
                  <a:pt x="125630" y="1256297"/>
                </a:lnTo>
                <a:lnTo>
                  <a:pt x="1968205" y="1256297"/>
                </a:lnTo>
                <a:lnTo>
                  <a:pt x="2017105" y="1246425"/>
                </a:lnTo>
                <a:lnTo>
                  <a:pt x="2057038" y="1219502"/>
                </a:lnTo>
                <a:lnTo>
                  <a:pt x="2083962" y="1179569"/>
                </a:lnTo>
                <a:lnTo>
                  <a:pt x="2093835" y="1130668"/>
                </a:lnTo>
                <a:lnTo>
                  <a:pt x="2093835" y="125629"/>
                </a:lnTo>
                <a:lnTo>
                  <a:pt x="2083962" y="76728"/>
                </a:lnTo>
                <a:lnTo>
                  <a:pt x="2057038" y="36795"/>
                </a:lnTo>
                <a:lnTo>
                  <a:pt x="2017105" y="9872"/>
                </a:lnTo>
                <a:lnTo>
                  <a:pt x="1968205" y="0"/>
                </a:lnTo>
                <a:close/>
              </a:path>
            </a:pathLst>
          </a:custGeom>
          <a:solidFill>
            <a:srgbClr val="4472C4"/>
          </a:solidFill>
        </p:spPr>
        <p:txBody>
          <a:bodyPr wrap="square" lIns="0" tIns="0" rIns="0" bIns="0" rtlCol="0"/>
          <a:lstStyle/>
          <a:p>
            <a:endParaRPr/>
          </a:p>
        </p:txBody>
      </p:sp>
      <p:sp>
        <p:nvSpPr>
          <p:cNvPr id="24" name="object 24"/>
          <p:cNvSpPr txBox="1"/>
          <p:nvPr/>
        </p:nvSpPr>
        <p:spPr>
          <a:xfrm>
            <a:off x="1925500" y="3498595"/>
            <a:ext cx="1887855" cy="1049655"/>
          </a:xfrm>
          <a:prstGeom prst="rect">
            <a:avLst/>
          </a:prstGeom>
        </p:spPr>
        <p:txBody>
          <a:bodyPr vert="horz" wrap="square" lIns="0" tIns="36830" rIns="0" bIns="0" rtlCol="0">
            <a:spAutoFit/>
          </a:bodyPr>
          <a:lstStyle/>
          <a:p>
            <a:pPr marL="12700" marR="5080" algn="ctr">
              <a:lnSpc>
                <a:spcPct val="91100"/>
              </a:lnSpc>
              <a:spcBef>
                <a:spcPts val="290"/>
              </a:spcBef>
            </a:pPr>
            <a:r>
              <a:rPr sz="1800" spc="-10" dirty="0">
                <a:solidFill>
                  <a:srgbClr val="FFFFFF"/>
                </a:solidFill>
                <a:latin typeface="Calibri"/>
                <a:cs typeface="Calibri"/>
              </a:rPr>
              <a:t>Develop </a:t>
            </a:r>
            <a:r>
              <a:rPr sz="1800" dirty="0">
                <a:solidFill>
                  <a:srgbClr val="FFFFFF"/>
                </a:solidFill>
                <a:latin typeface="Calibri"/>
                <a:cs typeface="Calibri"/>
              </a:rPr>
              <a:t>a 3- </a:t>
            </a:r>
            <a:r>
              <a:rPr sz="1800" spc="5" dirty="0">
                <a:solidFill>
                  <a:srgbClr val="FFFFFF"/>
                </a:solidFill>
                <a:latin typeface="Calibri"/>
                <a:cs typeface="Calibri"/>
              </a:rPr>
              <a:t> </a:t>
            </a:r>
            <a:r>
              <a:rPr sz="1800" spc="-5" dirty="0">
                <a:solidFill>
                  <a:srgbClr val="FFFFFF"/>
                </a:solidFill>
                <a:latin typeface="Calibri"/>
                <a:cs typeface="Calibri"/>
              </a:rPr>
              <a:t>Scenario Analysis </a:t>
            </a:r>
            <a:r>
              <a:rPr sz="1800" spc="-10" dirty="0">
                <a:solidFill>
                  <a:srgbClr val="FFFFFF"/>
                </a:solidFill>
                <a:latin typeface="Calibri"/>
                <a:cs typeface="Calibri"/>
              </a:rPr>
              <a:t>to </a:t>
            </a:r>
            <a:r>
              <a:rPr sz="1800" spc="-395" dirty="0">
                <a:solidFill>
                  <a:srgbClr val="FFFFFF"/>
                </a:solidFill>
                <a:latin typeface="Calibri"/>
                <a:cs typeface="Calibri"/>
              </a:rPr>
              <a:t> </a:t>
            </a:r>
            <a:r>
              <a:rPr sz="1800" spc="-10" dirty="0">
                <a:solidFill>
                  <a:srgbClr val="FFFFFF"/>
                </a:solidFill>
                <a:latin typeface="Calibri"/>
                <a:cs typeface="Calibri"/>
              </a:rPr>
              <a:t>reach</a:t>
            </a:r>
            <a:r>
              <a:rPr sz="1800" spc="-30" dirty="0">
                <a:solidFill>
                  <a:srgbClr val="FFFFFF"/>
                </a:solidFill>
                <a:latin typeface="Calibri"/>
                <a:cs typeface="Calibri"/>
              </a:rPr>
              <a:t> </a:t>
            </a:r>
            <a:r>
              <a:rPr sz="1800" spc="-15" dirty="0">
                <a:solidFill>
                  <a:srgbClr val="FFFFFF"/>
                </a:solidFill>
                <a:latin typeface="Calibri"/>
                <a:cs typeface="Calibri"/>
              </a:rPr>
              <a:t>target</a:t>
            </a:r>
            <a:r>
              <a:rPr sz="1800" spc="-25" dirty="0">
                <a:solidFill>
                  <a:srgbClr val="FFFFFF"/>
                </a:solidFill>
                <a:latin typeface="Calibri"/>
                <a:cs typeface="Calibri"/>
              </a:rPr>
              <a:t> </a:t>
            </a:r>
            <a:r>
              <a:rPr sz="1800" spc="-5" dirty="0">
                <a:solidFill>
                  <a:srgbClr val="FFFFFF"/>
                </a:solidFill>
                <a:latin typeface="Calibri"/>
                <a:cs typeface="Calibri"/>
              </a:rPr>
              <a:t>in</a:t>
            </a:r>
            <a:r>
              <a:rPr sz="1800" spc="-30" dirty="0">
                <a:solidFill>
                  <a:srgbClr val="FFFFFF"/>
                </a:solidFill>
                <a:latin typeface="Calibri"/>
                <a:cs typeface="Calibri"/>
              </a:rPr>
              <a:t> </a:t>
            </a:r>
            <a:r>
              <a:rPr sz="1800" dirty="0">
                <a:solidFill>
                  <a:srgbClr val="FFFFFF"/>
                </a:solidFill>
                <a:latin typeface="Calibri"/>
                <a:cs typeface="Calibri"/>
              </a:rPr>
              <a:t>2023 </a:t>
            </a:r>
            <a:r>
              <a:rPr sz="1800" spc="-390" dirty="0">
                <a:solidFill>
                  <a:srgbClr val="FFFFFF"/>
                </a:solidFill>
                <a:latin typeface="Calibri"/>
                <a:cs typeface="Calibri"/>
              </a:rPr>
              <a:t> </a:t>
            </a:r>
            <a:r>
              <a:rPr sz="1800" spc="-5" dirty="0">
                <a:solidFill>
                  <a:srgbClr val="FFFFFF"/>
                </a:solidFill>
                <a:latin typeface="Calibri"/>
                <a:cs typeface="Calibri"/>
              </a:rPr>
              <a:t>using</a:t>
            </a:r>
            <a:r>
              <a:rPr sz="1800" spc="-35" dirty="0">
                <a:solidFill>
                  <a:srgbClr val="FFFFFF"/>
                </a:solidFill>
                <a:latin typeface="Calibri"/>
                <a:cs typeface="Calibri"/>
              </a:rPr>
              <a:t> </a:t>
            </a:r>
            <a:r>
              <a:rPr sz="1800" spc="-10" dirty="0">
                <a:solidFill>
                  <a:srgbClr val="FFFFFF"/>
                </a:solidFill>
                <a:latin typeface="Calibri"/>
                <a:cs typeface="Calibri"/>
              </a:rPr>
              <a:t>historical</a:t>
            </a:r>
            <a:r>
              <a:rPr sz="1800" spc="-30" dirty="0">
                <a:solidFill>
                  <a:srgbClr val="FFFFFF"/>
                </a:solidFill>
                <a:latin typeface="Calibri"/>
                <a:cs typeface="Calibri"/>
              </a:rPr>
              <a:t> </a:t>
            </a:r>
            <a:r>
              <a:rPr sz="1800" spc="-15" dirty="0">
                <a:solidFill>
                  <a:srgbClr val="FFFFFF"/>
                </a:solidFill>
                <a:latin typeface="Calibri"/>
                <a:cs typeface="Calibri"/>
              </a:rPr>
              <a:t>data</a:t>
            </a:r>
            <a:endParaRPr sz="1800" dirty="0">
              <a:latin typeface="Calibri"/>
              <a:cs typeface="Calibri"/>
            </a:endParaRPr>
          </a:p>
        </p:txBody>
      </p:sp>
      <p:sp>
        <p:nvSpPr>
          <p:cNvPr id="25" name="object 25"/>
          <p:cNvSpPr/>
          <p:nvPr/>
        </p:nvSpPr>
        <p:spPr>
          <a:xfrm>
            <a:off x="4125728" y="3792275"/>
            <a:ext cx="444500" cy="519430"/>
          </a:xfrm>
          <a:custGeom>
            <a:avLst/>
            <a:gdLst/>
            <a:ahLst/>
            <a:cxnLst/>
            <a:rect l="l" t="t" r="r" b="b"/>
            <a:pathLst>
              <a:path w="444500" h="519429">
                <a:moveTo>
                  <a:pt x="221946" y="0"/>
                </a:moveTo>
                <a:lnTo>
                  <a:pt x="221946" y="103854"/>
                </a:lnTo>
                <a:lnTo>
                  <a:pt x="0" y="103854"/>
                </a:lnTo>
                <a:lnTo>
                  <a:pt x="0" y="415417"/>
                </a:lnTo>
                <a:lnTo>
                  <a:pt x="221946" y="415417"/>
                </a:lnTo>
                <a:lnTo>
                  <a:pt x="221946" y="519271"/>
                </a:lnTo>
                <a:lnTo>
                  <a:pt x="443892" y="259634"/>
                </a:lnTo>
                <a:lnTo>
                  <a:pt x="221946" y="0"/>
                </a:lnTo>
                <a:close/>
              </a:path>
            </a:pathLst>
          </a:custGeom>
          <a:solidFill>
            <a:srgbClr val="B0BCDE"/>
          </a:solidFill>
        </p:spPr>
        <p:txBody>
          <a:bodyPr wrap="square" lIns="0" tIns="0" rIns="0" bIns="0" rtlCol="0"/>
          <a:lstStyle/>
          <a:p>
            <a:endParaRPr/>
          </a:p>
        </p:txBody>
      </p:sp>
      <p:sp>
        <p:nvSpPr>
          <p:cNvPr id="26" name="object 26"/>
          <p:cNvSpPr/>
          <p:nvPr/>
        </p:nvSpPr>
        <p:spPr>
          <a:xfrm>
            <a:off x="4753879" y="3423761"/>
            <a:ext cx="2094230" cy="1256665"/>
          </a:xfrm>
          <a:custGeom>
            <a:avLst/>
            <a:gdLst/>
            <a:ahLst/>
            <a:cxnLst/>
            <a:rect l="l" t="t" r="r" b="b"/>
            <a:pathLst>
              <a:path w="2094229" h="1256664">
                <a:moveTo>
                  <a:pt x="1968205" y="0"/>
                </a:moveTo>
                <a:lnTo>
                  <a:pt x="125630" y="0"/>
                </a:lnTo>
                <a:lnTo>
                  <a:pt x="76729" y="9872"/>
                </a:lnTo>
                <a:lnTo>
                  <a:pt x="36796" y="36795"/>
                </a:lnTo>
                <a:lnTo>
                  <a:pt x="9872" y="76728"/>
                </a:lnTo>
                <a:lnTo>
                  <a:pt x="0" y="125629"/>
                </a:lnTo>
                <a:lnTo>
                  <a:pt x="0" y="1130668"/>
                </a:lnTo>
                <a:lnTo>
                  <a:pt x="9872" y="1179569"/>
                </a:lnTo>
                <a:lnTo>
                  <a:pt x="36796" y="1219502"/>
                </a:lnTo>
                <a:lnTo>
                  <a:pt x="76729" y="1246425"/>
                </a:lnTo>
                <a:lnTo>
                  <a:pt x="125630" y="1256297"/>
                </a:lnTo>
                <a:lnTo>
                  <a:pt x="1968205" y="1256297"/>
                </a:lnTo>
                <a:lnTo>
                  <a:pt x="2017106" y="1246425"/>
                </a:lnTo>
                <a:lnTo>
                  <a:pt x="2057039" y="1219502"/>
                </a:lnTo>
                <a:lnTo>
                  <a:pt x="2083962" y="1179569"/>
                </a:lnTo>
                <a:lnTo>
                  <a:pt x="2093835" y="1130668"/>
                </a:lnTo>
                <a:lnTo>
                  <a:pt x="2093835" y="125629"/>
                </a:lnTo>
                <a:lnTo>
                  <a:pt x="2083962" y="76728"/>
                </a:lnTo>
                <a:lnTo>
                  <a:pt x="2057039" y="36795"/>
                </a:lnTo>
                <a:lnTo>
                  <a:pt x="2017106" y="9872"/>
                </a:lnTo>
                <a:lnTo>
                  <a:pt x="1968205" y="0"/>
                </a:lnTo>
                <a:close/>
              </a:path>
            </a:pathLst>
          </a:custGeom>
          <a:solidFill>
            <a:srgbClr val="4472C4"/>
          </a:solidFill>
        </p:spPr>
        <p:txBody>
          <a:bodyPr wrap="square" lIns="0" tIns="0" rIns="0" bIns="0" rtlCol="0"/>
          <a:lstStyle/>
          <a:p>
            <a:endParaRPr/>
          </a:p>
        </p:txBody>
      </p:sp>
      <p:sp>
        <p:nvSpPr>
          <p:cNvPr id="27" name="object 27"/>
          <p:cNvSpPr txBox="1"/>
          <p:nvPr/>
        </p:nvSpPr>
        <p:spPr>
          <a:xfrm>
            <a:off x="4875475" y="3623564"/>
            <a:ext cx="1851025" cy="796925"/>
          </a:xfrm>
          <a:prstGeom prst="rect">
            <a:avLst/>
          </a:prstGeom>
        </p:spPr>
        <p:txBody>
          <a:bodyPr vert="horz" wrap="square" lIns="0" tIns="38100" rIns="0" bIns="0" rtlCol="0">
            <a:spAutoFit/>
          </a:bodyPr>
          <a:lstStyle/>
          <a:p>
            <a:pPr marL="38100" marR="30480" algn="ctr">
              <a:lnSpc>
                <a:spcPct val="90600"/>
              </a:lnSpc>
              <a:spcBef>
                <a:spcPts val="300"/>
              </a:spcBef>
            </a:pPr>
            <a:r>
              <a:rPr sz="1800" dirty="0">
                <a:solidFill>
                  <a:srgbClr val="FFFFFF"/>
                </a:solidFill>
                <a:latin typeface="Calibri"/>
                <a:cs typeface="Calibri"/>
              </a:rPr>
              <a:t>3 </a:t>
            </a:r>
            <a:r>
              <a:rPr sz="1800" spc="-15" dirty="0">
                <a:solidFill>
                  <a:srgbClr val="FFFFFF"/>
                </a:solidFill>
                <a:latin typeface="Calibri"/>
                <a:cs typeface="Calibri"/>
              </a:rPr>
              <a:t>different </a:t>
            </a:r>
            <a:r>
              <a:rPr sz="1800" spc="-10" dirty="0">
                <a:solidFill>
                  <a:srgbClr val="FFFFFF"/>
                </a:solidFill>
                <a:latin typeface="Calibri"/>
                <a:cs typeface="Calibri"/>
              </a:rPr>
              <a:t> </a:t>
            </a:r>
            <a:r>
              <a:rPr sz="1800" spc="-5" dirty="0">
                <a:solidFill>
                  <a:srgbClr val="FFFFFF"/>
                </a:solidFill>
                <a:latin typeface="Calibri"/>
                <a:cs typeface="Calibri"/>
              </a:rPr>
              <a:t>scenarios</a:t>
            </a:r>
            <a:r>
              <a:rPr sz="1800" spc="-35" dirty="0">
                <a:solidFill>
                  <a:srgbClr val="FFFFFF"/>
                </a:solidFill>
                <a:latin typeface="Calibri"/>
                <a:cs typeface="Calibri"/>
              </a:rPr>
              <a:t> </a:t>
            </a:r>
            <a:r>
              <a:rPr sz="1800" spc="-5" dirty="0">
                <a:solidFill>
                  <a:srgbClr val="FFFFFF"/>
                </a:solidFill>
                <a:latin typeface="Calibri"/>
                <a:cs typeface="Calibri"/>
              </a:rPr>
              <a:t>with</a:t>
            </a:r>
            <a:r>
              <a:rPr sz="1800" spc="-35" dirty="0">
                <a:solidFill>
                  <a:srgbClr val="FFFFFF"/>
                </a:solidFill>
                <a:latin typeface="Calibri"/>
                <a:cs typeface="Calibri"/>
              </a:rPr>
              <a:t> </a:t>
            </a:r>
            <a:r>
              <a:rPr sz="1800" spc="-10" dirty="0">
                <a:solidFill>
                  <a:srgbClr val="FFFFFF"/>
                </a:solidFill>
                <a:latin typeface="Calibri"/>
                <a:cs typeface="Calibri"/>
              </a:rPr>
              <a:t>CO2 </a:t>
            </a:r>
            <a:r>
              <a:rPr sz="1800" spc="-390" dirty="0">
                <a:solidFill>
                  <a:srgbClr val="FFFFFF"/>
                </a:solidFill>
                <a:latin typeface="Calibri"/>
                <a:cs typeface="Calibri"/>
              </a:rPr>
              <a:t> </a:t>
            </a:r>
            <a:r>
              <a:rPr sz="1800" spc="-5" dirty="0">
                <a:solidFill>
                  <a:srgbClr val="FFFFFF"/>
                </a:solidFill>
                <a:latin typeface="Calibri"/>
                <a:cs typeface="Calibri"/>
              </a:rPr>
              <a:t>below</a:t>
            </a:r>
            <a:r>
              <a:rPr sz="1800" spc="-40" dirty="0">
                <a:solidFill>
                  <a:srgbClr val="FFFFFF"/>
                </a:solidFill>
                <a:latin typeface="Calibri"/>
                <a:cs typeface="Calibri"/>
              </a:rPr>
              <a:t> </a:t>
            </a:r>
            <a:r>
              <a:rPr sz="1800" spc="-5" dirty="0">
                <a:solidFill>
                  <a:srgbClr val="FFFFFF"/>
                </a:solidFill>
                <a:latin typeface="Calibri"/>
                <a:cs typeface="Calibri"/>
              </a:rPr>
              <a:t>95gCO</a:t>
            </a:r>
            <a:r>
              <a:rPr sz="1800" spc="-7" baseline="-13888" dirty="0">
                <a:solidFill>
                  <a:srgbClr val="FFFFFF"/>
                </a:solidFill>
                <a:latin typeface="Calibri"/>
                <a:cs typeface="Calibri"/>
              </a:rPr>
              <a:t>2</a:t>
            </a:r>
            <a:r>
              <a:rPr sz="1800" spc="-5" dirty="0">
                <a:solidFill>
                  <a:srgbClr val="FFFFFF"/>
                </a:solidFill>
                <a:latin typeface="Calibri"/>
                <a:cs typeface="Calibri"/>
              </a:rPr>
              <a:t>/km</a:t>
            </a:r>
            <a:endParaRPr sz="1800" dirty="0">
              <a:latin typeface="Calibri"/>
              <a:cs typeface="Calibri"/>
            </a:endParaRPr>
          </a:p>
        </p:txBody>
      </p:sp>
      <p:sp>
        <p:nvSpPr>
          <p:cNvPr id="32" name="object 32"/>
          <p:cNvSpPr txBox="1"/>
          <p:nvPr/>
        </p:nvSpPr>
        <p:spPr>
          <a:xfrm>
            <a:off x="916939" y="6300705"/>
            <a:ext cx="831215" cy="333375"/>
          </a:xfrm>
          <a:prstGeom prst="rect">
            <a:avLst/>
          </a:prstGeom>
        </p:spPr>
        <p:txBody>
          <a:bodyPr vert="horz" wrap="square" lIns="0" tIns="6350" rIns="0" bIns="0" rtlCol="0">
            <a:spAutoFit/>
          </a:bodyPr>
          <a:lstStyle/>
          <a:p>
            <a:pPr marL="12700" marR="5080">
              <a:lnSpc>
                <a:spcPct val="100000"/>
              </a:lnSpc>
              <a:spcBef>
                <a:spcPts val="50"/>
              </a:spcBef>
            </a:pPr>
            <a:r>
              <a:rPr sz="1000" spc="-5" dirty="0">
                <a:latin typeface="Calibri"/>
                <a:cs typeface="Calibri"/>
              </a:rPr>
              <a:t>AM</a:t>
            </a:r>
            <a:r>
              <a:rPr sz="1000" spc="5" dirty="0">
                <a:latin typeface="Calibri"/>
                <a:cs typeface="Calibri"/>
              </a:rPr>
              <a:t>B</a:t>
            </a:r>
            <a:r>
              <a:rPr sz="1000" spc="-5" dirty="0">
                <a:latin typeface="Calibri"/>
                <a:cs typeface="Calibri"/>
              </a:rPr>
              <a:t>I</a:t>
            </a:r>
            <a:r>
              <a:rPr sz="1000" dirty="0">
                <a:latin typeface="Calibri"/>
                <a:cs typeface="Calibri"/>
              </a:rPr>
              <a:t>T</a:t>
            </a:r>
            <a:r>
              <a:rPr sz="1000" spc="-5" dirty="0">
                <a:latin typeface="Calibri"/>
                <a:cs typeface="Calibri"/>
              </a:rPr>
              <a:t>I</a:t>
            </a:r>
            <a:r>
              <a:rPr sz="1000" dirty="0">
                <a:latin typeface="Calibri"/>
                <a:cs typeface="Calibri"/>
              </a:rPr>
              <a:t>ON </a:t>
            </a:r>
            <a:r>
              <a:rPr sz="1000" spc="-5" dirty="0">
                <a:latin typeface="Calibri"/>
                <a:cs typeface="Calibri"/>
              </a:rPr>
              <a:t>A</a:t>
            </a:r>
            <a:r>
              <a:rPr sz="1000" dirty="0">
                <a:latin typeface="Calibri"/>
                <a:cs typeface="Calibri"/>
              </a:rPr>
              <a:t>ND  </a:t>
            </a:r>
            <a:r>
              <a:rPr sz="1000" spc="-5" dirty="0">
                <a:latin typeface="Calibri"/>
                <a:cs typeface="Calibri"/>
              </a:rPr>
              <a:t>ADDED</a:t>
            </a:r>
            <a:r>
              <a:rPr sz="1000" spc="-30" dirty="0">
                <a:latin typeface="Calibri"/>
                <a:cs typeface="Calibri"/>
              </a:rPr>
              <a:t> </a:t>
            </a:r>
            <a:r>
              <a:rPr sz="1000" spc="-5" dirty="0">
                <a:latin typeface="Calibri"/>
                <a:cs typeface="Calibri"/>
              </a:rPr>
              <a:t>VALUE</a:t>
            </a:r>
            <a:endParaRPr sz="1000">
              <a:latin typeface="Calibri"/>
              <a:cs typeface="Calibri"/>
            </a:endParaRPr>
          </a:p>
        </p:txBody>
      </p:sp>
      <p:sp>
        <p:nvSpPr>
          <p:cNvPr id="28" name="object 28"/>
          <p:cNvSpPr txBox="1"/>
          <p:nvPr/>
        </p:nvSpPr>
        <p:spPr>
          <a:xfrm>
            <a:off x="9641172" y="1446056"/>
            <a:ext cx="9836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Main</a:t>
            </a:r>
            <a:r>
              <a:rPr sz="1800" spc="-65" dirty="0">
                <a:latin typeface="Calibri"/>
                <a:cs typeface="Calibri"/>
              </a:rPr>
              <a:t> </a:t>
            </a:r>
            <a:r>
              <a:rPr sz="1800" dirty="0">
                <a:latin typeface="Calibri"/>
                <a:cs typeface="Calibri"/>
              </a:rPr>
              <a:t>Goal</a:t>
            </a:r>
          </a:p>
        </p:txBody>
      </p:sp>
      <p:sp>
        <p:nvSpPr>
          <p:cNvPr id="29" name="object 29"/>
          <p:cNvSpPr txBox="1"/>
          <p:nvPr/>
        </p:nvSpPr>
        <p:spPr>
          <a:xfrm>
            <a:off x="9387565" y="3464785"/>
            <a:ext cx="1750060" cy="845819"/>
          </a:xfrm>
          <a:prstGeom prst="rect">
            <a:avLst/>
          </a:prstGeom>
        </p:spPr>
        <p:txBody>
          <a:bodyPr vert="horz" wrap="square" lIns="0" tIns="13970" rIns="0" bIns="0" rtlCol="0">
            <a:spAutoFit/>
          </a:bodyPr>
          <a:lstStyle/>
          <a:p>
            <a:pPr marL="38100" marR="30480" algn="just">
              <a:lnSpc>
                <a:spcPct val="99400"/>
              </a:lnSpc>
              <a:spcBef>
                <a:spcPts val="110"/>
              </a:spcBef>
            </a:pPr>
            <a:r>
              <a:rPr sz="1800" spc="-5" dirty="0">
                <a:latin typeface="Calibri"/>
                <a:cs typeface="Calibri"/>
              </a:rPr>
              <a:t>Reduction </a:t>
            </a:r>
            <a:r>
              <a:rPr sz="1800" dirty="0">
                <a:latin typeface="Calibri"/>
                <a:cs typeface="Calibri"/>
              </a:rPr>
              <a:t>of new </a:t>
            </a:r>
            <a:r>
              <a:rPr sz="1800" spc="-395" dirty="0">
                <a:latin typeface="Calibri"/>
                <a:cs typeface="Calibri"/>
              </a:rPr>
              <a:t> </a:t>
            </a:r>
            <a:r>
              <a:rPr sz="1800" spc="-15" dirty="0">
                <a:latin typeface="Calibri"/>
                <a:cs typeface="Calibri"/>
              </a:rPr>
              <a:t>registered </a:t>
            </a:r>
            <a:r>
              <a:rPr sz="1800" spc="-5" dirty="0">
                <a:latin typeface="Calibri"/>
                <a:cs typeface="Calibri"/>
              </a:rPr>
              <a:t>car </a:t>
            </a:r>
            <a:r>
              <a:rPr sz="1800" spc="-10" dirty="0">
                <a:latin typeface="Calibri"/>
                <a:cs typeface="Calibri"/>
              </a:rPr>
              <a:t>CO</a:t>
            </a:r>
            <a:r>
              <a:rPr sz="1800" spc="-15" baseline="-13888" dirty="0">
                <a:latin typeface="Calibri"/>
                <a:cs typeface="Calibri"/>
              </a:rPr>
              <a:t>2 </a:t>
            </a:r>
            <a:r>
              <a:rPr sz="1800" spc="-390" baseline="-13888" dirty="0">
                <a:latin typeface="Calibri"/>
                <a:cs typeface="Calibri"/>
              </a:rPr>
              <a:t> </a:t>
            </a:r>
            <a:r>
              <a:rPr sz="1800" spc="-5" dirty="0">
                <a:latin typeface="Calibri"/>
                <a:cs typeface="Calibri"/>
              </a:rPr>
              <a:t>emissions</a:t>
            </a:r>
            <a:endParaRPr sz="1800" dirty="0">
              <a:latin typeface="Calibri"/>
              <a:cs typeface="Calibri"/>
            </a:endParaRPr>
          </a:p>
        </p:txBody>
      </p:sp>
      <p:sp>
        <p:nvSpPr>
          <p:cNvPr id="30" name="object 30"/>
          <p:cNvSpPr txBox="1"/>
          <p:nvPr/>
        </p:nvSpPr>
        <p:spPr>
          <a:xfrm>
            <a:off x="9209688" y="5690755"/>
            <a:ext cx="2191385" cy="289823"/>
          </a:xfrm>
          <a:prstGeom prst="rect">
            <a:avLst/>
          </a:prstGeom>
        </p:spPr>
        <p:txBody>
          <a:bodyPr vert="horz" wrap="square" lIns="0" tIns="12700" rIns="0" bIns="0" rtlCol="0">
            <a:spAutoFit/>
          </a:bodyPr>
          <a:lstStyle/>
          <a:p>
            <a:pPr marL="12700">
              <a:lnSpc>
                <a:spcPct val="100000"/>
              </a:lnSpc>
              <a:spcBef>
                <a:spcPts val="100"/>
              </a:spcBef>
              <a:tabLst>
                <a:tab pos="1717675" algn="l"/>
              </a:tabLst>
            </a:pPr>
            <a:r>
              <a:rPr sz="1800" dirty="0">
                <a:latin typeface="Calibri"/>
                <a:cs typeface="Calibri"/>
              </a:rPr>
              <a:t>2035</a:t>
            </a:r>
            <a:r>
              <a:rPr sz="1800" spc="-5" dirty="0">
                <a:latin typeface="Calibri"/>
                <a:cs typeface="Calibri"/>
              </a:rPr>
              <a:t>-</a:t>
            </a:r>
            <a:r>
              <a:rPr sz="1800" dirty="0">
                <a:latin typeface="Calibri"/>
                <a:cs typeface="Calibri"/>
              </a:rPr>
              <a:t>o</a:t>
            </a:r>
            <a:r>
              <a:rPr sz="1800" spc="-10" dirty="0">
                <a:latin typeface="Calibri"/>
                <a:cs typeface="Calibri"/>
              </a:rPr>
              <a:t>n</a:t>
            </a:r>
            <a:r>
              <a:rPr sz="1800" spc="-20" dirty="0">
                <a:latin typeface="Calibri"/>
                <a:cs typeface="Calibri"/>
              </a:rPr>
              <a:t>w</a:t>
            </a:r>
            <a:r>
              <a:rPr sz="1800" spc="-5" dirty="0">
                <a:latin typeface="Calibri"/>
                <a:cs typeface="Calibri"/>
              </a:rPr>
              <a:t>a</a:t>
            </a:r>
            <a:r>
              <a:rPr sz="1800" spc="-30" dirty="0">
                <a:latin typeface="Calibri"/>
                <a:cs typeface="Calibri"/>
              </a:rPr>
              <a:t>r</a:t>
            </a:r>
            <a:r>
              <a:rPr sz="1800" dirty="0">
                <a:latin typeface="Calibri"/>
                <a:cs typeface="Calibri"/>
              </a:rPr>
              <a:t>d</a:t>
            </a:r>
            <a:r>
              <a:rPr sz="1800" spc="-5" dirty="0">
                <a:latin typeface="Calibri"/>
                <a:cs typeface="Calibri"/>
              </a:rPr>
              <a:t>s</a:t>
            </a:r>
            <a:r>
              <a:rPr sz="1800" dirty="0">
                <a:solidFill>
                  <a:srgbClr val="E2F0D9"/>
                </a:solidFill>
                <a:latin typeface="Calibri"/>
                <a:cs typeface="Calibri"/>
              </a:rPr>
              <a:t>:	0</a:t>
            </a:r>
            <a:endParaRPr sz="1800" dirty="0">
              <a:latin typeface="Calibri"/>
              <a:cs typeface="Calibri"/>
            </a:endParaRPr>
          </a:p>
        </p:txBody>
      </p:sp>
      <p:sp>
        <p:nvSpPr>
          <p:cNvPr id="31" name="object 31"/>
          <p:cNvSpPr txBox="1"/>
          <p:nvPr/>
        </p:nvSpPr>
        <p:spPr>
          <a:xfrm>
            <a:off x="9166902" y="4417679"/>
            <a:ext cx="2191385" cy="1168400"/>
          </a:xfrm>
          <a:prstGeom prst="rect">
            <a:avLst/>
          </a:prstGeom>
        </p:spPr>
        <p:txBody>
          <a:bodyPr vert="horz" wrap="square" lIns="0" tIns="36830" rIns="0" bIns="0" rtlCol="0">
            <a:spAutoFit/>
          </a:bodyPr>
          <a:lstStyle/>
          <a:p>
            <a:pPr marL="285115">
              <a:lnSpc>
                <a:spcPct val="100000"/>
              </a:lnSpc>
              <a:spcBef>
                <a:spcPts val="290"/>
              </a:spcBef>
              <a:tabLst>
                <a:tab pos="1287145" algn="l"/>
              </a:tabLst>
            </a:pPr>
            <a:r>
              <a:rPr sz="1800" b="1" spc="-40" dirty="0">
                <a:latin typeface="Calibri"/>
                <a:cs typeface="Calibri"/>
              </a:rPr>
              <a:t>Years	</a:t>
            </a:r>
            <a:r>
              <a:rPr sz="1800" b="1" spc="-5" dirty="0">
                <a:latin typeface="Calibri"/>
                <a:cs typeface="Calibri"/>
              </a:rPr>
              <a:t>gCO</a:t>
            </a:r>
            <a:r>
              <a:rPr sz="1800" b="1" spc="-7" baseline="-13888" dirty="0">
                <a:latin typeface="Calibri"/>
                <a:cs typeface="Calibri"/>
              </a:rPr>
              <a:t>2</a:t>
            </a:r>
            <a:r>
              <a:rPr sz="1800" b="1" spc="-5" dirty="0">
                <a:latin typeface="Calibri"/>
                <a:cs typeface="Calibri"/>
              </a:rPr>
              <a:t>/km</a:t>
            </a:r>
            <a:endParaRPr sz="1800" dirty="0">
              <a:latin typeface="Calibri"/>
              <a:cs typeface="Calibri"/>
            </a:endParaRPr>
          </a:p>
          <a:p>
            <a:pPr marL="38100">
              <a:lnSpc>
                <a:spcPts val="2125"/>
              </a:lnSpc>
              <a:spcBef>
                <a:spcPts val="195"/>
              </a:spcBef>
              <a:tabLst>
                <a:tab pos="1672589" algn="l"/>
              </a:tabLst>
            </a:pPr>
            <a:r>
              <a:rPr sz="1800" spc="-5" dirty="0">
                <a:latin typeface="Calibri"/>
                <a:cs typeface="Calibri"/>
              </a:rPr>
              <a:t>2023-2024:	</a:t>
            </a:r>
            <a:r>
              <a:rPr sz="1800" dirty="0">
                <a:solidFill>
                  <a:srgbClr val="548235"/>
                </a:solidFill>
                <a:latin typeface="Calibri"/>
                <a:cs typeface="Calibri"/>
              </a:rPr>
              <a:t>95</a:t>
            </a:r>
            <a:endParaRPr sz="1800" dirty="0">
              <a:latin typeface="Calibri"/>
              <a:cs typeface="Calibri"/>
            </a:endParaRPr>
          </a:p>
          <a:p>
            <a:pPr marL="38100">
              <a:lnSpc>
                <a:spcPts val="2125"/>
              </a:lnSpc>
              <a:tabLst>
                <a:tab pos="1672589" algn="l"/>
              </a:tabLst>
            </a:pPr>
            <a:r>
              <a:rPr sz="1800" spc="-5" dirty="0">
                <a:latin typeface="Calibri"/>
                <a:cs typeface="Calibri"/>
              </a:rPr>
              <a:t>2025-2029:	</a:t>
            </a:r>
            <a:r>
              <a:rPr sz="1800" dirty="0">
                <a:solidFill>
                  <a:srgbClr val="A9D18E"/>
                </a:solidFill>
                <a:latin typeface="Calibri"/>
                <a:cs typeface="Calibri"/>
              </a:rPr>
              <a:t>81</a:t>
            </a:r>
            <a:endParaRPr sz="1800" dirty="0">
              <a:latin typeface="Calibri"/>
              <a:cs typeface="Calibri"/>
            </a:endParaRPr>
          </a:p>
          <a:p>
            <a:pPr marL="38100">
              <a:lnSpc>
                <a:spcPct val="100000"/>
              </a:lnSpc>
              <a:spcBef>
                <a:spcPts val="45"/>
              </a:spcBef>
              <a:tabLst>
                <a:tab pos="1672589" algn="l"/>
              </a:tabLst>
            </a:pPr>
            <a:r>
              <a:rPr sz="1800" spc="-5" dirty="0">
                <a:latin typeface="Calibri"/>
                <a:cs typeface="Calibri"/>
              </a:rPr>
              <a:t>2029-2034:	</a:t>
            </a:r>
            <a:r>
              <a:rPr sz="1800" dirty="0">
                <a:solidFill>
                  <a:srgbClr val="C5E0B4"/>
                </a:solidFill>
                <a:latin typeface="Calibri"/>
                <a:cs typeface="Calibri"/>
              </a:rPr>
              <a:t>59</a:t>
            </a:r>
            <a:endParaRPr sz="1800" dirty="0">
              <a:latin typeface="Calibri"/>
              <a:cs typeface="Calibri"/>
            </a:endParaRPr>
          </a:p>
        </p:txBody>
      </p:sp>
      <p:sp>
        <p:nvSpPr>
          <p:cNvPr id="34" name="Slide Number Placeholder 33">
            <a:extLst>
              <a:ext uri="{FF2B5EF4-FFF2-40B4-BE49-F238E27FC236}">
                <a16:creationId xmlns:a16="http://schemas.microsoft.com/office/drawing/2014/main" id="{CA490F6E-E8FB-4E34-84C0-7FCB3D5DC8B2}"/>
              </a:ext>
            </a:extLst>
          </p:cNvPr>
          <p:cNvSpPr>
            <a:spLocks noGrp="1"/>
          </p:cNvSpPr>
          <p:nvPr>
            <p:ph type="sldNum" sz="quarter" idx="12"/>
          </p:nvPr>
        </p:nvSpPr>
        <p:spPr/>
        <p:txBody>
          <a:bodyPr/>
          <a:lstStyle/>
          <a:p>
            <a:pPr marL="38100">
              <a:lnSpc>
                <a:spcPct val="100000"/>
              </a:lnSpc>
              <a:spcBef>
                <a:spcPts val="40"/>
              </a:spcBef>
            </a:pPr>
            <a:fld id="{81D60167-4931-47E6-BA6A-407CBD079E47}" type="slidenum">
              <a:rPr lang="en-IN" smtClean="0"/>
              <a:t>9</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TotalTime>
  <Words>2798</Words>
  <Application>Microsoft Office PowerPoint</Application>
  <PresentationFormat>Widescreen</PresentationFormat>
  <Paragraphs>612</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Arial MT</vt:lpstr>
      <vt:lpstr>Calibri</vt:lpstr>
      <vt:lpstr>Calibri (Body)</vt:lpstr>
      <vt:lpstr>Calibri Light</vt:lpstr>
      <vt:lpstr>Calibri Light </vt:lpstr>
      <vt:lpstr>Courier New</vt:lpstr>
      <vt:lpstr>Microsoft Sans Serif</vt:lpstr>
      <vt:lpstr>Open Sans</vt:lpstr>
      <vt:lpstr>Tahoma</vt:lpstr>
      <vt:lpstr>Times New Roman</vt:lpstr>
      <vt:lpstr>Office Theme</vt:lpstr>
      <vt:lpstr>PowerPoint Presentation</vt:lpstr>
      <vt:lpstr>Executive Summary</vt:lpstr>
      <vt:lpstr>Painpoint</vt:lpstr>
      <vt:lpstr>Historical CO2 New Registered Passenger Car Emissions in gCO2/km and Targets</vt:lpstr>
      <vt:lpstr>Stakeholders</vt:lpstr>
      <vt:lpstr>Ambition and  added value</vt:lpstr>
      <vt:lpstr>Data Universes and Sets</vt:lpstr>
      <vt:lpstr>Insights from Analysis of Data</vt:lpstr>
      <vt:lpstr>Key Factors</vt:lpstr>
      <vt:lpstr>Hypothesis</vt:lpstr>
      <vt:lpstr>Objective 1: Identify significative  variables in car CO2 emissions</vt:lpstr>
      <vt:lpstr>Countries grouped and sorted by their average emissions to identify market trends and opportunities.</vt:lpstr>
      <vt:lpstr>Objective 2: Develop a 3- Scenario Analysis to  reach target in 2023 using historical data</vt:lpstr>
      <vt:lpstr>Objective 3: Propose ideas to reach goals  2025-2035</vt:lpstr>
      <vt:lpstr>Success defined by 3 key factors that are measurable</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CO2</dc:title>
  <dc:creator>Sethuraman B</dc:creator>
  <cp:lastModifiedBy>Sethuraman B</cp:lastModifiedBy>
  <cp:revision>31</cp:revision>
  <dcterms:created xsi:type="dcterms:W3CDTF">2023-05-29T10:21:20Z</dcterms:created>
  <dcterms:modified xsi:type="dcterms:W3CDTF">2023-05-30T07:11:33Z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2023-05-22T00:00:00Z</vt:filetime>
  </property>
  <property fmtid="{D5CDD505-2E9C-101B-9397-08002B2CF9AE}" pid="3" name="LastSaved">
    <vt:filetime>2023-05-29T00:00:00Z</vt:filetime>
  </property>
</Properties>
</file>