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4"/>
    <p:sldMasterId id="2147483970" r:id="rId5"/>
  </p:sldMasterIdLst>
  <p:notesMasterIdLst>
    <p:notesMasterId r:id="rId37"/>
  </p:notesMasterIdLst>
  <p:sldIdLst>
    <p:sldId id="273" r:id="rId6"/>
    <p:sldId id="262" r:id="rId7"/>
    <p:sldId id="263" r:id="rId8"/>
    <p:sldId id="259" r:id="rId9"/>
    <p:sldId id="264" r:id="rId10"/>
    <p:sldId id="261" r:id="rId11"/>
    <p:sldId id="274" r:id="rId12"/>
    <p:sldId id="260" r:id="rId13"/>
    <p:sldId id="315" r:id="rId14"/>
    <p:sldId id="285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6" r:id="rId24"/>
    <p:sldId id="287" r:id="rId25"/>
    <p:sldId id="288" r:id="rId26"/>
    <p:sldId id="289" r:id="rId27"/>
    <p:sldId id="316" r:id="rId28"/>
    <p:sldId id="291" r:id="rId29"/>
    <p:sldId id="292" r:id="rId30"/>
    <p:sldId id="293" r:id="rId31"/>
    <p:sldId id="297" r:id="rId32"/>
    <p:sldId id="317" r:id="rId33"/>
    <p:sldId id="318" r:id="rId34"/>
    <p:sldId id="299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BE1FA-7A60-7CC8-5856-665F5EE697C9}" v="3" dt="2022-11-14T16:30:07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SHYAM SHENOY - 122109662 - MITMPL" userId="S::meghashyam.mitmpl2022@learner.manipal.edu::bf212b6e-66e5-4863-a8c7-50c12ff06afc" providerId="AD" clId="Web-{49FBE1FA-7A60-7CC8-5856-665F5EE697C9}"/>
    <pc:docChg chg="modSld">
      <pc:chgData name="MEGHASHYAM SHENOY - 122109662 - MITMPL" userId="S::meghashyam.mitmpl2022@learner.manipal.edu::bf212b6e-66e5-4863-a8c7-50c12ff06afc" providerId="AD" clId="Web-{49FBE1FA-7A60-7CC8-5856-665F5EE697C9}" dt="2022-11-14T16:30:07.700" v="2" actId="14100"/>
      <pc:docMkLst>
        <pc:docMk/>
      </pc:docMkLst>
      <pc:sldChg chg="modSp">
        <pc:chgData name="MEGHASHYAM SHENOY - 122109662 - MITMPL" userId="S::meghashyam.mitmpl2022@learner.manipal.edu::bf212b6e-66e5-4863-a8c7-50c12ff06afc" providerId="AD" clId="Web-{49FBE1FA-7A60-7CC8-5856-665F5EE697C9}" dt="2022-11-14T16:30:07.700" v="2" actId="14100"/>
        <pc:sldMkLst>
          <pc:docMk/>
          <pc:sldMk cId="2780324202" sldId="259"/>
        </pc:sldMkLst>
        <pc:picChg chg="mod">
          <ac:chgData name="MEGHASHYAM SHENOY - 122109662 - MITMPL" userId="S::meghashyam.mitmpl2022@learner.manipal.edu::bf212b6e-66e5-4863-a8c7-50c12ff06afc" providerId="AD" clId="Web-{49FBE1FA-7A60-7CC8-5856-665F5EE697C9}" dt="2022-11-14T16:30:07.700" v="2" actId="14100"/>
          <ac:picMkLst>
            <pc:docMk/>
            <pc:sldMk cId="2780324202" sldId="259"/>
            <ac:picMk id="4119" creationId="{00000000-0000-0000-0000-000000000000}"/>
          </ac:picMkLst>
        </pc:picChg>
      </pc:sldChg>
    </pc:docChg>
  </pc:docChgLst>
  <pc:docChgLst>
    <pc:chgData name="Vedavyasa Kamath [MAHE-MIT]" userId="fa77eba4-a931-466e-8f99-19090464cb9f" providerId="ADAL" clId="{0809678E-86DD-4E87-87A2-670E408C3A60}"/>
    <pc:docChg chg="modSld sldOrd">
      <pc:chgData name="Vedavyasa Kamath [MAHE-MIT]" userId="fa77eba4-a931-466e-8f99-19090464cb9f" providerId="ADAL" clId="{0809678E-86DD-4E87-87A2-670E408C3A60}" dt="2022-10-29T05:06:44.797" v="1"/>
      <pc:docMkLst>
        <pc:docMk/>
      </pc:docMkLst>
      <pc:sldChg chg="ord">
        <pc:chgData name="Vedavyasa Kamath [MAHE-MIT]" userId="fa77eba4-a931-466e-8f99-19090464cb9f" providerId="ADAL" clId="{0809678E-86DD-4E87-87A2-670E408C3A60}" dt="2022-10-29T05:06:44.797" v="1"/>
        <pc:sldMkLst>
          <pc:docMk/>
          <pc:sldMk cId="3459361494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791B-2B40-4DE6-AF35-CA437C48B9EC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6E783-A24E-4D74-A690-F3DF2C04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6E783-A24E-4D74-A690-F3DF2C042C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18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5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6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2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7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6E783-A24E-4D74-A690-F3DF2C042C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020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187700"/>
            <a:ext cx="10058400" cy="113741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51395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51395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1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800" kern="1200" spc="-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 lang="en-US" sz="4800" kern="1200" spc="-50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2623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289" y="51399"/>
            <a:ext cx="1130591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5" y="51398"/>
            <a:ext cx="9060963" cy="1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10" y="1197735"/>
            <a:ext cx="11728361" cy="50796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9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9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Electrical &amp; Electronics Engineering, MIT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8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ELE 1071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Electrical &amp; Electronics Engineering, MIT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3800"/>
            <a:ext cx="10058400" cy="51155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3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6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8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44600"/>
            <a:ext cx="4937760" cy="4624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608"/>
            <a:ext cx="4937760" cy="46244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95199"/>
            <a:ext cx="10058400" cy="930381"/>
          </a:xfrm>
        </p:spPr>
        <p:txBody>
          <a:bodyPr>
            <a:normAutofit/>
          </a:bodyPr>
          <a:lstStyle>
            <a:lvl1pPr>
              <a:defRPr lang="en-US" sz="3600" kern="1200" spc="-37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68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48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80419"/>
            <a:ext cx="4937760" cy="39801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302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80419"/>
            <a:ext cx="4937760" cy="398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7280" y="95199"/>
            <a:ext cx="10058400" cy="930381"/>
          </a:xfrm>
        </p:spPr>
        <p:txBody>
          <a:bodyPr>
            <a:normAutofit/>
          </a:bodyPr>
          <a:lstStyle>
            <a:lvl1pPr>
              <a:defRPr lang="en-US" sz="3600" kern="1200" spc="-37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51553"/>
            <a:ext cx="10058400" cy="954895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10801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3906448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72" y="126489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44599"/>
            <a:ext cx="4937760" cy="5077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600"/>
            <a:ext cx="4937760" cy="5077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</p:spPr>
        <p:txBody>
          <a:bodyPr>
            <a:normAutofit/>
          </a:bodyPr>
          <a:lstStyle>
            <a:lvl1pPr>
              <a:defRPr lang="en-US" sz="4800" kern="1200" spc="-5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48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80417"/>
            <a:ext cx="4937760" cy="42897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302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80418"/>
            <a:ext cx="4937760" cy="4289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</p:spPr>
        <p:txBody>
          <a:bodyPr>
            <a:normAutofit/>
          </a:bodyPr>
          <a:lstStyle>
            <a:lvl1pPr>
              <a:defRPr lang="en-US" sz="4800" kern="1200" spc="-5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4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800" kern="1200" spc="-50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Electrical &amp; Electronics Engineering, MIT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ELE 1071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Electrical &amp; Electronics Engineering, MIT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5187"/>
            <a:ext cx="10058400" cy="930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8530"/>
            <a:ext cx="10058400" cy="4750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52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72" y="126489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" y="6334322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405" y="126499"/>
            <a:ext cx="10915275" cy="864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10" y="1049589"/>
            <a:ext cx="11728361" cy="52277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37971" y="99087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7" y="126498"/>
            <a:ext cx="979516" cy="8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frm=1&amp;source=images&amp;cd=&amp;cad=rja&amp;uact=8&amp;docid=fMRJuCvu063MPM&amp;tbnid=j2guJsz5-zOXhM:&amp;ved=&amp;url=http://www.cyberphysics.co.uk/topics/magnetsm/electro/EMI.htm&amp;ei=05PMU9LVL5GzuATa9YDYDA&amp;bvm=bv.71198958,d.c2E&amp;psig=AFQjCNG0w-AF_FoU9DK6iVmExM-dTYWeug&amp;ust=14060025159653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0" Type="http://schemas.openxmlformats.org/officeDocument/2006/relationships/image" Target="../media/image44.wmf"/><Relationship Id="rId9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2.png"/><Relationship Id="rId10" Type="http://schemas.openxmlformats.org/officeDocument/2006/relationships/image" Target="../media/image46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1" y="1333321"/>
            <a:ext cx="7543800" cy="15921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B</a:t>
            </a:r>
            <a:r>
              <a:rPr lang="en-US" sz="5000" b="1" dirty="0">
                <a:solidFill>
                  <a:schemeClr val="accent2"/>
                </a:solidFill>
              </a:rPr>
              <a:t>asic </a:t>
            </a:r>
            <a:r>
              <a:rPr lang="en-US" sz="6000" b="1" dirty="0">
                <a:solidFill>
                  <a:schemeClr val="accent1"/>
                </a:solidFill>
              </a:rPr>
              <a:t>E</a:t>
            </a:r>
            <a:r>
              <a:rPr lang="en-US" sz="5000" b="1" dirty="0">
                <a:solidFill>
                  <a:schemeClr val="accent2"/>
                </a:solidFill>
              </a:rPr>
              <a:t>lectrical </a:t>
            </a:r>
            <a:r>
              <a:rPr lang="en-US" sz="6000" b="1" dirty="0">
                <a:solidFill>
                  <a:schemeClr val="accent1"/>
                </a:solidFill>
              </a:rPr>
              <a:t>T</a:t>
            </a:r>
            <a:r>
              <a:rPr lang="en-US" sz="5000" b="1" dirty="0">
                <a:solidFill>
                  <a:schemeClr val="accent2"/>
                </a:solidFill>
              </a:rPr>
              <a:t>echnology</a:t>
            </a:r>
            <a:endParaRPr 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39" y="4455629"/>
            <a:ext cx="7543800" cy="154023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Lecture **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cap="none" spc="0" dirty="0">
                <a:solidFill>
                  <a:srgbClr val="C00000"/>
                </a:solidFill>
                <a:latin typeface="Gill Sans MT"/>
              </a:rPr>
              <a:t>Parallel Magnetic Circuits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latin typeface="Calibri" panose="020F0502020204030204"/>
              </a:rPr>
              <a:t>ELE 1071</a:t>
            </a:r>
            <a:endParaRPr lang="en-US" dirty="0"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latin typeface="Calibri" panose="020F0502020204030204"/>
              </a:rPr>
              <a:t>Electrical &amp; Electronics Engineering, MIT Manipal</a:t>
            </a:r>
            <a:endParaRPr lang="en-IN" dirty="0"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CFDA33F-2302-48BF-B9E4-DD1AAB99CA9D}" type="slidenum">
              <a:rPr lang="en-US">
                <a:latin typeface="Calibri" panose="020F0502020204030204"/>
              </a:rPr>
              <a:pPr defTabSz="457200"/>
              <a:t>1</a:t>
            </a:fld>
            <a:endParaRPr lang="en-US"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5161" y="3389365"/>
            <a:ext cx="6947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b="1" dirty="0">
                <a:solidFill>
                  <a:srgbClr val="0070C0"/>
                </a:solidFill>
                <a:latin typeface="Calibri" panose="020F0502020204030204"/>
              </a:rPr>
              <a:t>2. Magnetic Circuits &amp; Electromagnetism</a:t>
            </a:r>
          </a:p>
        </p:txBody>
      </p:sp>
    </p:spTree>
    <p:extLst>
      <p:ext uri="{BB962C8B-B14F-4D97-AF65-F5344CB8AC3E}">
        <p14:creationId xmlns:p14="http://schemas.microsoft.com/office/powerpoint/2010/main" val="318941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58" y="1156857"/>
            <a:ext cx="7543800" cy="15921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B</a:t>
            </a:r>
            <a:r>
              <a:rPr lang="en-US" sz="5000" b="1" dirty="0">
                <a:solidFill>
                  <a:schemeClr val="accent2"/>
                </a:solidFill>
              </a:rPr>
              <a:t>asic </a:t>
            </a:r>
            <a:r>
              <a:rPr lang="en-US" sz="6000" b="1" dirty="0">
                <a:solidFill>
                  <a:schemeClr val="accent1"/>
                </a:solidFill>
              </a:rPr>
              <a:t>E</a:t>
            </a:r>
            <a:r>
              <a:rPr lang="en-US" sz="5000" b="1" dirty="0">
                <a:solidFill>
                  <a:schemeClr val="accent2"/>
                </a:solidFill>
              </a:rPr>
              <a:t>lectrical </a:t>
            </a:r>
            <a:r>
              <a:rPr lang="en-US" sz="6000" b="1" dirty="0">
                <a:solidFill>
                  <a:schemeClr val="accent1"/>
                </a:solidFill>
              </a:rPr>
              <a:t>T</a:t>
            </a:r>
            <a:r>
              <a:rPr lang="en-US" sz="5000" b="1" dirty="0">
                <a:solidFill>
                  <a:schemeClr val="accent2"/>
                </a:solidFill>
              </a:rPr>
              <a:t>echnology</a:t>
            </a:r>
            <a:endParaRPr 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5161" y="4471563"/>
            <a:ext cx="7543800" cy="1540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Lecture **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600" cap="none" spc="0" dirty="0">
                <a:solidFill>
                  <a:srgbClr val="C00000"/>
                </a:solidFill>
                <a:latin typeface="Arial Nova" panose="020B0504020202020204" pitchFamily="34" charset="0"/>
              </a:rPr>
              <a:t>Electromagnetic Induction and Coupled Circuits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latin typeface="Calibri" panose="020F0502020204030204"/>
              </a:rPr>
              <a:t>ELE 1071</a:t>
            </a:r>
            <a:endParaRPr lang="en-US" dirty="0"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latin typeface="Calibri" panose="020F0502020204030204"/>
              </a:rPr>
              <a:t>Electrical &amp; Electronics Engineering, MIT Manipal</a:t>
            </a:r>
            <a:endParaRPr lang="en-IN" dirty="0"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CFDA33F-2302-48BF-B9E4-DD1AAB99CA9D}" type="slidenum">
              <a:rPr lang="en-US">
                <a:latin typeface="Calibri" panose="020F0502020204030204"/>
              </a:rPr>
              <a:pPr defTabSz="457200"/>
              <a:t>10</a:t>
            </a:fld>
            <a:endParaRPr lang="en-US"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5161" y="3180817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b="1" dirty="0">
                <a:solidFill>
                  <a:srgbClr val="0070C0"/>
                </a:solidFill>
                <a:latin typeface="Calibri" panose="020F0502020204030204"/>
              </a:rPr>
              <a:t>2. Magnetic Circuits &amp; Electromagnetism</a:t>
            </a:r>
          </a:p>
        </p:txBody>
      </p:sp>
    </p:spTree>
    <p:extLst>
      <p:ext uri="{BB962C8B-B14F-4D97-AF65-F5344CB8AC3E}">
        <p14:creationId xmlns:p14="http://schemas.microsoft.com/office/powerpoint/2010/main" val="83382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Faraday’s Laws </a:t>
            </a:r>
            <a:r>
              <a:rPr lang="en-US" sz="3100" b="1" dirty="0"/>
              <a:t>of Electromagnetic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1250" y="1447800"/>
                <a:ext cx="6161024" cy="46482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srgbClr val="0070C0"/>
                    </a:solidFill>
                    <a:ea typeface="MingLiU_HKSCS" pitchFamily="18" charset="-120"/>
                    <a:cs typeface="Arial" charset="0"/>
                  </a:rPr>
                  <a:t>First Law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300" dirty="0">
                    <a:solidFill>
                      <a:schemeClr val="tx1"/>
                    </a:solidFill>
                    <a:ea typeface="MingLiU_HKSCS" pitchFamily="18" charset="-120"/>
                    <a:cs typeface="Arial" charset="0"/>
                  </a:rPr>
                  <a:t>Whenever the magnetic field linking with a conductor changes, an EMF will be induced in that conductor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dirty="0">
                  <a:latin typeface="Arial" charset="0"/>
                  <a:ea typeface="MingLiU_HKSCS" pitchFamily="18" charset="-120"/>
                  <a:cs typeface="Arial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srgbClr val="0070C0"/>
                    </a:solidFill>
                    <a:ea typeface="MingLiU_HKSCS" pitchFamily="18" charset="-120"/>
                    <a:cs typeface="Arial" charset="0"/>
                  </a:rPr>
                  <a:t>Second Law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300" dirty="0">
                    <a:solidFill>
                      <a:schemeClr val="tx1"/>
                    </a:solidFill>
                    <a:ea typeface="MingLiU_HKSCS" pitchFamily="18" charset="-120"/>
                    <a:cs typeface="Arial" charset="0"/>
                  </a:rPr>
                  <a:t>The magnitude of the induced EMF is proportional to the rate of change of the magnetic flux linking the conductor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28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>
                        <a:latin typeface="Cambria Math" panose="02040503050406030204" pitchFamily="18" charset="0"/>
                      </a:rPr>
                      <m:t>𝐍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𝛟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en-US" altLang="en-US" sz="2800" b="1" dirty="0">
                  <a:ea typeface="MingLiU_HKSCS" pitchFamily="18" charset="-120"/>
                  <a:cs typeface="Arial" charset="0"/>
                </a:endParaRPr>
              </a:p>
              <a:p>
                <a:pPr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en-US" dirty="0">
                  <a:ea typeface="MingLiU_HKSCS" pitchFamily="18" charset="-120"/>
                  <a:cs typeface="Arial" charset="0"/>
                </a:endParaRPr>
              </a:p>
              <a:p>
                <a:pPr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200" dirty="0">
                    <a:ea typeface="MingLiU_HKSCS" pitchFamily="18" charset="-120"/>
                    <a:cs typeface="Arial" charset="0"/>
                  </a:rPr>
                  <a:t>N = number of turns in the coil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50" y="1447800"/>
                <a:ext cx="6161024" cy="4648200"/>
              </a:xfrm>
              <a:blipFill>
                <a:blip r:embed="rId3"/>
                <a:stretch>
                  <a:fillRect l="-1484" t="-1050" r="-2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56" y="1860885"/>
            <a:ext cx="412050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15CFC-115A-AB20-7BD6-2AFB3BF4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Lenz’s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4821" y="1449390"/>
                <a:ext cx="10411325" cy="1859319"/>
              </a:xfrm>
            </p:spPr>
            <p:txBody>
              <a:bodyPr>
                <a:normAutofit fontScale="25000" lnSpcReduction="20000"/>
              </a:bodyPr>
              <a:lstStyle/>
              <a:p>
                <a:pPr marL="0" lvl="1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9600" dirty="0">
                    <a:solidFill>
                      <a:schemeClr val="tx1"/>
                    </a:solidFill>
                  </a:rPr>
                  <a:t>The electro-magnetically induced </a:t>
                </a:r>
                <a:r>
                  <a:rPr lang="en-US" altLang="en-US" sz="9600" dirty="0" err="1">
                    <a:solidFill>
                      <a:schemeClr val="tx1"/>
                    </a:solidFill>
                  </a:rPr>
                  <a:t>emf</a:t>
                </a:r>
                <a:r>
                  <a:rPr lang="en-US" altLang="en-US" sz="9600" dirty="0">
                    <a:solidFill>
                      <a:schemeClr val="tx1"/>
                    </a:solidFill>
                  </a:rPr>
                  <a:t> always acts in such a direction to set up a current opposing the motion or change of flux responsible for inducing the </a:t>
                </a:r>
                <a:r>
                  <a:rPr lang="en-US" altLang="en-US" sz="9600" dirty="0" err="1">
                    <a:solidFill>
                      <a:schemeClr val="tx1"/>
                    </a:solidFill>
                  </a:rPr>
                  <a:t>emf</a:t>
                </a:r>
                <a:r>
                  <a:rPr lang="en-US" altLang="en-US" sz="9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1" indent="-342900" algn="just"/>
                <a:endParaRPr lang="en-US" altLang="en-US" sz="9600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9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f>
                        <m:fPr>
                          <m:ctrlPr>
                            <a:rPr lang="en-US" sz="9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9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num>
                        <m:den>
                          <m:r>
                            <a:rPr lang="en-US" sz="9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9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4821" y="1449390"/>
                <a:ext cx="10411325" cy="1859319"/>
              </a:xfrm>
              <a:blipFill>
                <a:blip r:embed="rId3"/>
                <a:stretch>
                  <a:fillRect l="-1756" t="-2623" r="-1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B6875FA-D27C-32ED-A265-3B5BDCC1E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3149405"/>
            <a:ext cx="4076978" cy="2627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2154D-4FBB-47A7-61CA-21BDB69EE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69" y="3149405"/>
            <a:ext cx="4076977" cy="272632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39983-4624-4ED4-B181-96BD700C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0332" y="5334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Fleming’s Right Hand Rule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0480" y="1423150"/>
            <a:ext cx="5871410" cy="4175545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If the first, second and the thumb of the right hand are held at right angles to each other,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first</a:t>
            </a: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 finger indicates the direction of the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magnetic flux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0070C0"/>
                </a:solidFill>
                <a:cs typeface="Arial" charset="0"/>
              </a:rPr>
              <a:t>and 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thumb</a:t>
            </a: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 finger indicates the direction of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motion</a:t>
            </a: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 of the conductor relative to the magnetic field,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0070C0"/>
                </a:solidFill>
                <a:cs typeface="Arial" charset="0"/>
              </a:rPr>
              <a:t>then 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second</a:t>
            </a: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 finger represents the direction of induced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EMF</a:t>
            </a: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pic>
        <p:nvPicPr>
          <p:cNvPr id="8" name="Picture 13" descr="https://encrypted-tbn2.gstatic.com/images?q=tbn:ANd9GcSV-BLKFAkLFKzU-vS5sXngjel7B_wBl5_n-B_kyYuUy5r4NffDZ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5" y="1834561"/>
            <a:ext cx="3819290" cy="318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01472-F896-5DCE-1ABA-DBBB47AC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Induced EMF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90" y="1347536"/>
            <a:ext cx="6898360" cy="454309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7D8B4-450D-64B8-4984-C42C48D0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Induced EMF</a:t>
            </a:r>
          </a:p>
        </p:txBody>
      </p:sp>
      <p:pic>
        <p:nvPicPr>
          <p:cNvPr id="8" name="Picture 10" descr="http://ffden-2.phys.uaf.edu/212_fall2009.web/michael_porreca/mo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90" y="1297174"/>
            <a:ext cx="3849631" cy="271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579" y="1297174"/>
                <a:ext cx="5804182" cy="4570411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600" b="1" dirty="0">
                    <a:solidFill>
                      <a:srgbClr val="0070C0"/>
                    </a:solidFill>
                  </a:rPr>
                  <a:t>Dynamically Induced EMF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The voltage induced in the conductor due to </a:t>
                </a:r>
                <a:r>
                  <a:rPr lang="en-US" altLang="en-US" sz="2200" b="1" dirty="0">
                    <a:solidFill>
                      <a:schemeClr val="tx1"/>
                    </a:solidFill>
                  </a:rPr>
                  <a:t>relative motion of conductor and  magnetic field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𝐒𝐢𝐧</m:t>
                      </m:r>
                      <m:r>
                        <a:rPr lang="en-US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Either conductor or magnetic field is moving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The magnetic field system is kept stationary, and the conductor is moving, or the magnetic field system is moving, and the conductor is stationary.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en-US" altLang="en-US" sz="2200" b="1" dirty="0">
                    <a:solidFill>
                      <a:schemeClr val="tx1"/>
                    </a:solidFill>
                  </a:rPr>
                  <a:t>Example: Principle of electric generator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579" y="1297174"/>
                <a:ext cx="5804182" cy="4570411"/>
              </a:xfrm>
              <a:blipFill>
                <a:blip r:embed="rId4"/>
                <a:stretch>
                  <a:fillRect l="-1891" t="-1067" r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95" y="4124920"/>
            <a:ext cx="2033092" cy="192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458" y="4124920"/>
            <a:ext cx="1890496" cy="192732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0525-6889-3903-17CD-C691F539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844" y="1143000"/>
            <a:ext cx="5059898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b="1" dirty="0">
                <a:solidFill>
                  <a:srgbClr val="0070C0"/>
                </a:solidFill>
              </a:rPr>
              <a:t>Statically induced EMF</a:t>
            </a:r>
            <a:endParaRPr lang="en-US" b="1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voltage induced in the conductor due to change in the magnetic field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Conductor is stationary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Magnetic field is changing in a stationary magnetic system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change of flux produced by the field system linking with the coil is obtained by changing the electric current in the field system.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Example:  Transformer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Induced EMF</a:t>
            </a:r>
          </a:p>
        </p:txBody>
      </p:sp>
      <p:pic>
        <p:nvPicPr>
          <p:cNvPr id="12290" name="Picture 2" descr="To perform Open and Short Circuit test of a Single phase transformer -  Electrical Pract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72" y="1683151"/>
            <a:ext cx="5762884" cy="20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92" y="3271724"/>
            <a:ext cx="587589" cy="54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339" y="3154615"/>
            <a:ext cx="706867" cy="7500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7056-6541-7922-B067-98BC75E4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3764" y="449317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Statically Induced EMF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885" y="1363483"/>
                <a:ext cx="8172104" cy="178649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400" b="1" dirty="0">
                    <a:solidFill>
                      <a:srgbClr val="002060"/>
                    </a:solidFill>
                  </a:rPr>
                  <a:t>Self Induced EMF</a:t>
                </a:r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300" dirty="0"/>
                  <a:t>The induced </a:t>
                </a:r>
                <a:r>
                  <a:rPr lang="en-US" altLang="en-US" sz="2300" dirty="0" err="1"/>
                  <a:t>emf</a:t>
                </a:r>
                <a:r>
                  <a:rPr lang="en-US" altLang="en-US" sz="2300" dirty="0"/>
                  <a:t> in a coil proportional to the rate of the change of the magnetic flux passing through it due to its own current. </a:t>
                </a:r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𝐋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altLang="en-US" sz="22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5" y="1363483"/>
                <a:ext cx="8172104" cy="1786498"/>
              </a:xfrm>
              <a:blipFill>
                <a:blip r:embed="rId3"/>
                <a:stretch>
                  <a:fillRect l="-2237" t="-2730" r="-895" b="-2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36" y="1118150"/>
            <a:ext cx="3314700" cy="220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36885" y="3333677"/>
                <a:ext cx="10516447" cy="269815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0488" indent="-90488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1700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400" b="1" dirty="0">
                    <a:solidFill>
                      <a:srgbClr val="006600"/>
                    </a:solidFill>
                  </a:rPr>
                  <a:t>Self Inductance (L)</a:t>
                </a:r>
                <a:endParaRPr lang="en-US" altLang="en-US" sz="1800" b="1" dirty="0">
                  <a:solidFill>
                    <a:srgbClr val="006600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300" dirty="0"/>
                  <a:t>The proportionality constant is called the </a:t>
                </a:r>
                <a:r>
                  <a:rPr lang="en-US" altLang="en-US" sz="2300" b="1" dirty="0">
                    <a:solidFill>
                      <a:schemeClr val="tx1"/>
                    </a:solidFill>
                  </a:rPr>
                  <a:t>Self Inductance, L</a:t>
                </a:r>
                <a:r>
                  <a:rPr lang="en-US" altLang="en-US" sz="2300" dirty="0"/>
                  <a:t>. Unit is </a:t>
                </a:r>
                <a:r>
                  <a:rPr lang="en-US" altLang="en-US" sz="2300" b="1" dirty="0">
                    <a:solidFill>
                      <a:schemeClr val="tx1"/>
                    </a:solidFill>
                  </a:rPr>
                  <a:t>Henry (H)</a:t>
                </a:r>
                <a:endParaRPr lang="en-US" sz="2300" b="1" dirty="0">
                  <a:solidFill>
                    <a:schemeClr val="tx1"/>
                  </a:solidFill>
                </a:endParaRPr>
              </a:p>
              <a:p>
                <a:pPr marL="1525587" lvl="4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f>
                        <m:fPr>
                          <m:ctrlPr>
                            <a:rPr lang="en-US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3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num>
                        <m:den>
                          <m:r>
                            <a:rPr lang="en-US" sz="23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3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3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</m:t>
                      </m:r>
                      <m:f>
                        <m:fPr>
                          <m:ctrlPr>
                            <a:rPr lang="en-US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3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𝐰𝐡𝐞𝐫𝐞</m:t>
                      </m:r>
                      <m:r>
                        <a:rPr lang="en-US" sz="2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3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3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1" i="0" smtClean="0">
                          <a:latin typeface="Cambria Math" panose="02040503050406030204" pitchFamily="18" charset="0"/>
                        </a:rPr>
                        <m:t>𝐍</m:t>
                      </m:r>
                      <m:f>
                        <m:f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num>
                        <m:den>
                          <m:r>
                            <a:rPr lang="en-US" sz="23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1524000" lvl="4" indent="-10731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dirty="0"/>
                  <a:t>(</a:t>
                </a:r>
                <a:r>
                  <a:rPr lang="en-US" sz="2300" dirty="0" err="1"/>
                  <a:t>i</a:t>
                </a:r>
                <a:r>
                  <a:rPr lang="en-US" sz="23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3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300" b="0" i="0">
                        <a:latin typeface="Cambria Math" panose="02040503050406030204" pitchFamily="18" charset="0"/>
                      </a:rPr>
                      <m:t>L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300" b="0" i="0">
                            <a:latin typeface="Cambria Math" panose="02040503050406030204" pitchFamily="18" charset="0"/>
                          </a:rPr>
                          <m:t>di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300" b="0" i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2300" dirty="0"/>
                  <a:t>		        (ii)  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2300" dirty="0"/>
                  <a:t> = L I		         (iii) 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3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sz="23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2300" b="0" i="0">
                            <a:latin typeface="Cambria Math" panose="02040503050406030204" pitchFamily="18" charset="0"/>
                          </a:rPr>
                          <m:t>Reluctance</m:t>
                        </m:r>
                      </m:den>
                    </m:f>
                  </m:oMath>
                </a14:m>
                <a:r>
                  <a:rPr lang="en-US" sz="23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5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IN" sz="25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500" b="0" i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IN" sz="2500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5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500" b="0" i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500" b="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IN" sz="25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500" b="0" i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latin typeface="Cambria Math" panose="02040503050406030204" pitchFamily="18" charset="0"/>
                              </a:rPr>
                              <m:t>length</m:t>
                            </m:r>
                          </m:sub>
                        </m:sSub>
                      </m:den>
                    </m:f>
                  </m:oMath>
                </a14:m>
                <a:endParaRPr lang="en-US" sz="2500" dirty="0"/>
              </a:p>
              <a:p>
                <a:pPr marL="1525587" lvl="4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5" y="3333677"/>
                <a:ext cx="10516447" cy="2698155"/>
              </a:xfrm>
              <a:prstGeom prst="rect">
                <a:avLst/>
              </a:prstGeom>
              <a:blipFill>
                <a:blip r:embed="rId5"/>
                <a:stretch>
                  <a:fillRect l="-1739" t="-1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46047-299B-5D0B-7222-14F4B97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6391" y="1239497"/>
            <a:ext cx="6718320" cy="12108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Mutually Induced EMF</a:t>
            </a: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The induced </a:t>
            </a:r>
            <a:r>
              <a:rPr lang="en-US" sz="2300" dirty="0" err="1"/>
              <a:t>emf</a:t>
            </a:r>
            <a:r>
              <a:rPr lang="en-US" sz="2300" dirty="0"/>
              <a:t> in a coil due to the change of  flux produced by the change of current in the nearby coil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36" y="1168657"/>
            <a:ext cx="3719580" cy="20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66391" y="2940382"/>
                <a:ext cx="9531414" cy="319202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0488" indent="-90488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1700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US" sz="2400" b="1" dirty="0">
                    <a:solidFill>
                      <a:srgbClr val="006600"/>
                    </a:solidFill>
                  </a:rPr>
                  <a:t>Mutual Inductance (M)</a:t>
                </a:r>
                <a:endParaRPr lang="en-US" dirty="0">
                  <a:solidFill>
                    <a:srgbClr val="006600"/>
                  </a:solidFill>
                </a:endParaRPr>
              </a:p>
              <a:p>
                <a:pPr marL="0" lvl="1" indent="0">
                  <a:spcAft>
                    <a:spcPts val="12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This proportionality constant is called the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Mutual Inductance, M. </a:t>
                </a:r>
                <a:r>
                  <a:rPr lang="en-US" altLang="en-US" dirty="0"/>
                  <a:t>Unit is 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Henry (H)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altLang="en-US" sz="2300" b="1" dirty="0">
                    <a:solidFill>
                      <a:schemeClr val="tx1"/>
                    </a:solidFill>
                  </a:rPr>
                  <a:t>If coil 1 is excited:  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Mutually induced emf e</a:t>
                </a:r>
                <a:r>
                  <a:rPr lang="en-US" altLang="en-US" sz="23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 in</a:t>
                </a:r>
                <a:r>
                  <a:rPr lang="en-US" altLang="en-US" sz="23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Coil 2,  </a:t>
                </a:r>
              </a:p>
              <a:p>
                <a:pPr marL="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b="1" i="1" dirty="0">
                  <a:latin typeface="Cambria Math" panose="02040503050406030204" pitchFamily="18" charset="0"/>
                </a:endParaRPr>
              </a:p>
              <a:p>
                <a:pPr marL="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𝐝𝐢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r>
                  <a:rPr lang="en-US" sz="23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en-US" sz="2200" b="1" dirty="0">
                    <a:solidFill>
                      <a:schemeClr val="tx1"/>
                    </a:solidFill>
                  </a:rPr>
                  <a:t>Mutual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en-US" sz="2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num>
                      <m:den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sz="2400" b="1" dirty="0"/>
              </a:p>
              <a:p>
                <a:pPr marL="0" lvl="1" indent="0">
                  <a:spcAft>
                    <a:spcPts val="1200"/>
                  </a:spcAft>
                  <a:buNone/>
                </a:pPr>
                <a:r>
                  <a:rPr lang="en-US" sz="2300" b="1" dirty="0">
                    <a:solidFill>
                      <a:schemeClr val="tx1"/>
                    </a:solidFill>
                  </a:rPr>
                  <a:t>If coil 2 is excited: 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Mutually induced </a:t>
                </a:r>
                <a:r>
                  <a:rPr lang="en-US" altLang="en-US" sz="2300" dirty="0" err="1">
                    <a:solidFill>
                      <a:schemeClr val="tx1"/>
                    </a:solidFill>
                  </a:rPr>
                  <a:t>emf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 e</a:t>
                </a:r>
                <a:r>
                  <a:rPr lang="en-US" altLang="en-US" sz="23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 in</a:t>
                </a:r>
                <a:r>
                  <a:rPr lang="en-US" altLang="en-US" sz="23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300" dirty="0">
                    <a:solidFill>
                      <a:schemeClr val="tx1"/>
                    </a:solidFill>
                  </a:rPr>
                  <a:t>Coil 1, 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en-US" sz="23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𝐝𝐢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en-US" altLang="en-US" sz="23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f>
                      <m:fPr>
                        <m:ctrlPr>
                          <a:rPr lang="en-US" altLang="en-US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3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en-US" sz="23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r>
                  <a:rPr lang="en-US" sz="2300" b="1" dirty="0">
                    <a:solidFill>
                      <a:schemeClr val="tx1"/>
                    </a:solidFill>
                  </a:rPr>
                  <a:t> ,  </a:t>
                </a:r>
                <a:r>
                  <a:rPr lang="en-US" altLang="en-US" sz="2200" b="1" dirty="0">
                    <a:solidFill>
                      <a:schemeClr val="tx1"/>
                    </a:solidFill>
                  </a:rPr>
                  <a:t>Mutual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en-US" sz="2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b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num>
                      <m:den>
                        <m:r>
                          <a:rPr lang="en-US" alt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91" y="2940382"/>
                <a:ext cx="9531414" cy="3192027"/>
              </a:xfrm>
              <a:prstGeom prst="rect">
                <a:avLst/>
              </a:prstGeom>
              <a:blipFill>
                <a:blip r:embed="rId4"/>
                <a:stretch>
                  <a:fillRect l="-1983" t="-3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2BFE65E-6ABB-ADE5-1850-BD203CB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64" y="449317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Statically Induced EMF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22559-5F6A-8C0A-433E-92A5051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0758" y="401974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Coupling Coefficient 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995" y="2138508"/>
                <a:ext cx="6240379" cy="388030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en-US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en-US" sz="27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en-US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en-US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en-US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en-US" sz="27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en-U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en-US" sz="2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en-US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7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en-US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en-US" sz="27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altLang="en-US" sz="2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en-US" sz="25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en-US" sz="25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5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2437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en-US" sz="25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en-US" alt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en-US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en-US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en-US" sz="25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en-US" alt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en-US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en-US" sz="25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en-US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en-US" sz="25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5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5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26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2600" b="1" i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2600" b="1" i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995" y="2138508"/>
                <a:ext cx="6240379" cy="388030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796725"/>
              </p:ext>
            </p:extLst>
          </p:nvPr>
        </p:nvGraphicFramePr>
        <p:xfrm>
          <a:off x="7379608" y="2071313"/>
          <a:ext cx="4095482" cy="350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5" imgW="2962440" imgH="2372760" progId="SmartDraw.2">
                  <p:embed/>
                </p:oleObj>
              </mc:Choice>
              <mc:Fallback>
                <p:oleObj name="SmartDraw" r:id="rId5" imgW="2962440" imgH="2372760" progId="SmartDraw.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9608" y="2071313"/>
                        <a:ext cx="4095482" cy="3506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F82F32-E0C2-9306-2B11-DF87011EC875}"/>
              </a:ext>
            </a:extLst>
          </p:cNvPr>
          <p:cNvSpPr txBox="1"/>
          <p:nvPr/>
        </p:nvSpPr>
        <p:spPr>
          <a:xfrm>
            <a:off x="716910" y="1332649"/>
            <a:ext cx="930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cs typeface="Times New Roman" pitchFamily="18" charset="0"/>
              </a:rPr>
              <a:t>Gives an idea about the </a:t>
            </a:r>
            <a:r>
              <a:rPr lang="en-US" altLang="en-US" sz="2400" b="1" dirty="0">
                <a:cs typeface="Times New Roman" pitchFamily="18" charset="0"/>
              </a:rPr>
              <a:t>degree of magnetic coupling</a:t>
            </a:r>
            <a:r>
              <a:rPr lang="en-US" altLang="en-US" sz="2400" dirty="0">
                <a:cs typeface="Times New Roman" pitchFamily="18" charset="0"/>
              </a:rPr>
              <a:t> between two coils</a:t>
            </a:r>
            <a:r>
              <a:rPr lang="en-US" altLang="en-US" sz="1800" dirty="0">
                <a:cs typeface="Times New Roman" pitchFamily="18" charset="0"/>
              </a:rPr>
              <a:t>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5F450-9AD8-B44C-EC01-0B395C91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63678" y="1112880"/>
                <a:ext cx="6354967" cy="4870894"/>
              </a:xfrm>
            </p:spPr>
            <p:txBody>
              <a:bodyPr>
                <a:normAutofit/>
              </a:bodyPr>
              <a:lstStyle/>
              <a:p>
                <a:pPr lvl="1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300" b="1" dirty="0">
                    <a:solidFill>
                      <a:schemeClr val="tx1"/>
                    </a:solidFill>
                  </a:rPr>
                  <a:t>More than one path for flux</a:t>
                </a:r>
              </a:p>
              <a:p>
                <a:pPr lvl="1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tx1"/>
                    </a:solidFill>
                  </a:rPr>
                  <a:t>Can be compared to a parallel electric circuit which has more than one path for electric current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4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4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400" b="1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sz="24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400" b="1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b="1" baseline="-25000" dirty="0">
                  <a:solidFill>
                    <a:schemeClr val="tx1"/>
                  </a:solidFill>
                </a:endParaRPr>
              </a:p>
              <a:p>
                <a:pPr marL="228600" indent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𝐀𝐁</m:t>
                        </m:r>
                      </m:sub>
                    </m:sSub>
                    <m:r>
                      <a:rPr lang="en-US" sz="2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𝐫𝐀𝐁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𝐀𝐁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228600" indent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28600" indent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𝐀𝐃𝐂𝐁</m:t>
                        </m:r>
                      </m:sub>
                    </m:sSub>
                    <m:r>
                      <a:rPr lang="en-US" sz="2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𝐀𝐃𝐂𝐁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𝐫𝐀𝐃𝐂𝐁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𝐀𝐃𝐂𝐁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228600" indent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28600" indent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𝐀𝐅𝐄𝐁</m:t>
                        </m:r>
                      </m:sub>
                    </m:sSub>
                    <m:r>
                      <a:rPr lang="en-US" sz="2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𝐀𝐅𝐄𝐁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𝐫𝐀𝐅𝐄𝐁</m:t>
                            </m:r>
                          </m:sub>
                        </m:s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𝐀𝐅𝐄𝐁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3678" y="1112880"/>
                <a:ext cx="6354967" cy="4870894"/>
              </a:xfrm>
              <a:blipFill>
                <a:blip r:embed="rId2"/>
                <a:stretch>
                  <a:fillRect t="-751" r="-2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 1071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Electrical &amp; Electronics Engineering, MIT Manipal</a:t>
            </a:r>
            <a:endParaRPr kumimoji="0" lang="en-IN" sz="11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DA33F-2302-48BF-B9E4-DD1AAB99CA9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Magnetic Circuit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1657" y="1112880"/>
            <a:ext cx="3600827" cy="2820034"/>
            <a:chOff x="4034162" y="2288396"/>
            <a:chExt cx="4017144" cy="3552176"/>
          </a:xfrm>
          <a:noFill/>
        </p:grpSpPr>
        <p:grpSp>
          <p:nvGrpSpPr>
            <p:cNvPr id="13" name="Group 12"/>
            <p:cNvGrpSpPr/>
            <p:nvPr/>
          </p:nvGrpSpPr>
          <p:grpSpPr>
            <a:xfrm>
              <a:off x="4034162" y="2288396"/>
              <a:ext cx="4017144" cy="3552176"/>
              <a:chOff x="4034161" y="2288396"/>
              <a:chExt cx="5081474" cy="3914419"/>
            </a:xfrm>
            <a:grpFill/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034161" y="2288396"/>
                <a:ext cx="5081474" cy="3914419"/>
                <a:chOff x="1659" y="1296"/>
                <a:chExt cx="1932" cy="1596"/>
              </a:xfrm>
              <a:grpFill/>
            </p:grpSpPr>
            <p:grpSp>
              <p:nvGrpSpPr>
                <p:cNvPr id="19" name="Group 10"/>
                <p:cNvGrpSpPr>
                  <a:grpSpLocks/>
                </p:cNvGrpSpPr>
                <p:nvPr/>
              </p:nvGrpSpPr>
              <p:grpSpPr bwMode="auto">
                <a:xfrm>
                  <a:off x="1680" y="1392"/>
                  <a:ext cx="1911" cy="1392"/>
                  <a:chOff x="1824" y="1104"/>
                  <a:chExt cx="2458" cy="1632"/>
                </a:xfrm>
                <a:grpFill/>
              </p:grpSpPr>
              <p:sp>
                <p:nvSpPr>
                  <p:cNvPr id="2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04"/>
                    <a:ext cx="2208" cy="1632"/>
                  </a:xfrm>
                  <a:prstGeom prst="rect">
                    <a:avLst/>
                  </a:prstGeom>
                  <a:grpFill/>
                  <a:ln w="38100">
                    <a:solidFill>
                      <a:srgbClr val="C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charset="0"/>
                      <a:buChar char="•"/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charset="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charset="0"/>
                      <a:buChar char="•"/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charset="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endParaRPr>
                  </a:p>
                </p:txBody>
              </p:sp>
              <p:grpSp>
                <p:nvGrpSpPr>
                  <p:cNvPr id="3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140" y="1426"/>
                    <a:ext cx="2142" cy="1008"/>
                    <a:chOff x="2112" y="1776"/>
                    <a:chExt cx="2142" cy="1008"/>
                  </a:xfrm>
                  <a:grpFill/>
                </p:grpSpPr>
                <p:sp>
                  <p:nvSpPr>
                    <p:cNvPr id="3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624" cy="100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p:txBody>
                </p:sp>
                <p:sp>
                  <p:nvSpPr>
                    <p:cNvPr id="3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1776"/>
                      <a:ext cx="624" cy="100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p:txBody>
                </p:sp>
                <p:grpSp>
                  <p:nvGrpSpPr>
                    <p:cNvPr id="4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0" y="1861"/>
                      <a:ext cx="1744" cy="837"/>
                      <a:chOff x="2510" y="1861"/>
                      <a:chExt cx="1744" cy="837"/>
                    </a:xfrm>
                    <a:grpFill/>
                  </p:grpSpPr>
                  <p:grpSp>
                    <p:nvGrpSpPr>
                      <p:cNvPr id="41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10" y="1861"/>
                        <a:ext cx="1744" cy="779"/>
                        <a:chOff x="2510" y="1861"/>
                        <a:chExt cx="1744" cy="779"/>
                      </a:xfrm>
                      <a:grpFill/>
                    </p:grpSpPr>
                    <p:grpSp>
                      <p:nvGrpSpPr>
                        <p:cNvPr id="45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13" y="1861"/>
                          <a:ext cx="1741" cy="633"/>
                          <a:chOff x="2513" y="1959"/>
                          <a:chExt cx="1741" cy="633"/>
                        </a:xfrm>
                        <a:grpFill/>
                      </p:grpSpPr>
                      <p:sp>
                        <p:nvSpPr>
                          <p:cNvPr id="47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72" y="1959"/>
                            <a:ext cx="1182" cy="9"/>
                          </a:xfrm>
                          <a:prstGeom prst="line">
                            <a:avLst/>
                          </a:prstGeom>
                          <a:grpFill/>
                          <a:ln w="38100">
                            <a:solidFill>
                              <a:srgbClr val="C00000"/>
                            </a:solidFill>
                            <a:miter lim="800000"/>
                            <a:headEnd type="stealth"/>
                            <a:tailEnd/>
                          </a:ln>
                        </p:spPr>
                        <p:txBody>
                          <a:bodyPr wrap="none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48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13" y="1964"/>
                            <a:ext cx="799" cy="628"/>
                            <a:chOff x="2513" y="1964"/>
                            <a:chExt cx="799" cy="628"/>
                          </a:xfrm>
                          <a:grpFill/>
                        </p:grpSpPr>
                        <p:sp>
                          <p:nvSpPr>
                            <p:cNvPr id="49" name="Freeform 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3" y="1964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 type="stealth"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50" name="Freeform 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0" y="2112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51" name="Freeform 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8" y="2255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52" name="Freeform 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0" y="2400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46" name="Freeform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10" y="2448"/>
                          <a:ext cx="792" cy="192"/>
                        </a:xfrm>
                        <a:custGeom>
                          <a:avLst/>
                          <a:gdLst>
                            <a:gd name="T0" fmla="*/ 1 w 1104"/>
                            <a:gd name="T1" fmla="*/ 0 h 336"/>
                            <a:gd name="T2" fmla="*/ 1 w 1104"/>
                            <a:gd name="T3" fmla="*/ 1 h 336"/>
                            <a:gd name="T4" fmla="*/ 1 w 1104"/>
                            <a:gd name="T5" fmla="*/ 1 h 336"/>
                            <a:gd name="T6" fmla="*/ 1 w 1104"/>
                            <a:gd name="T7" fmla="*/ 1 h 336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104"/>
                            <a:gd name="T13" fmla="*/ 0 h 336"/>
                            <a:gd name="T14" fmla="*/ 1104 w 1104"/>
                            <a:gd name="T15" fmla="*/ 336 h 3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104" h="336">
                              <a:moveTo>
                                <a:pt x="264" y="0"/>
                              </a:moveTo>
                              <a:cubicBezTo>
                                <a:pt x="132" y="32"/>
                                <a:pt x="0" y="64"/>
                                <a:pt x="120" y="96"/>
                              </a:cubicBezTo>
                              <a:cubicBezTo>
                                <a:pt x="240" y="128"/>
                                <a:pt x="864" y="152"/>
                                <a:pt x="984" y="192"/>
                              </a:cubicBezTo>
                              <a:cubicBezTo>
                                <a:pt x="1104" y="232"/>
                                <a:pt x="972" y="284"/>
                                <a:pt x="840" y="336"/>
                              </a:cubicBezTo>
                            </a:path>
                          </a:pathLst>
                        </a:custGeom>
                        <a:grp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2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58" y="2586"/>
                        <a:ext cx="1696" cy="112"/>
                        <a:chOff x="2558" y="2586"/>
                        <a:chExt cx="1696" cy="112"/>
                      </a:xfrm>
                      <a:grpFill/>
                    </p:grpSpPr>
                    <p:sp>
                      <p:nvSpPr>
                        <p:cNvPr id="4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4" y="2688"/>
                          <a:ext cx="1470" cy="7"/>
                        </a:xfrm>
                        <a:prstGeom prst="line">
                          <a:avLst/>
                        </a:prstGeom>
                        <a:grpFill/>
                        <a:ln w="38100" cap="flat">
                          <a:solidFill>
                            <a:srgbClr val="C00000"/>
                          </a:solidFill>
                          <a:round/>
                          <a:headEnd/>
                          <a:tailEnd type="stealth"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58" y="2586"/>
                          <a:ext cx="248" cy="112"/>
                        </a:xfrm>
                        <a:custGeom>
                          <a:avLst/>
                          <a:gdLst>
                            <a:gd name="T0" fmla="*/ 200 w 248"/>
                            <a:gd name="T1" fmla="*/ 0 h 112"/>
                            <a:gd name="T2" fmla="*/ 8 w 248"/>
                            <a:gd name="T3" fmla="*/ 96 h 112"/>
                            <a:gd name="T4" fmla="*/ 248 w 248"/>
                            <a:gd name="T5" fmla="*/ 96 h 112"/>
                            <a:gd name="T6" fmla="*/ 0 60000 65536"/>
                            <a:gd name="T7" fmla="*/ 0 60000 65536"/>
                            <a:gd name="T8" fmla="*/ 0 60000 65536"/>
                            <a:gd name="T9" fmla="*/ 0 w 248"/>
                            <a:gd name="T10" fmla="*/ 0 h 112"/>
                            <a:gd name="T11" fmla="*/ 248 w 248"/>
                            <a:gd name="T12" fmla="*/ 112 h 112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48" h="112">
                              <a:moveTo>
                                <a:pt x="200" y="0"/>
                              </a:moveTo>
                              <a:cubicBezTo>
                                <a:pt x="100" y="40"/>
                                <a:pt x="0" y="80"/>
                                <a:pt x="8" y="96"/>
                              </a:cubicBezTo>
                              <a:cubicBezTo>
                                <a:pt x="16" y="112"/>
                                <a:pt x="132" y="104"/>
                                <a:pt x="248" y="96"/>
                              </a:cubicBezTo>
                            </a:path>
                          </a:pathLst>
                        </a:custGeom>
                        <a:grp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69" y="1296"/>
                    <a:ext cx="749" cy="20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 type="none" w="med" len="med"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0" y="1296"/>
                    <a:ext cx="740" cy="18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129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2592"/>
                    <a:ext cx="787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96"/>
                    <a:ext cx="0" cy="129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21" y="1426"/>
                    <a:ext cx="6" cy="1022"/>
                  </a:xfrm>
                  <a:prstGeom prst="line">
                    <a:avLst/>
                  </a:prstGeom>
                  <a:grpFill/>
                  <a:ln w="38100">
                    <a:noFill/>
                    <a:prstDash val="dashDot"/>
                    <a:round/>
                    <a:headEnd type="triangle" w="med" len="med"/>
                    <a:tailEnd type="none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2" y="2592"/>
                    <a:ext cx="724" cy="1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431" y="1425"/>
                  <a:ext cx="291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A</a:t>
                  </a:r>
                </a:p>
              </p:txBody>
            </p:sp>
            <p:sp>
              <p:nvSpPr>
                <p:cNvPr id="2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36" y="2511"/>
                  <a:ext cx="382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B</a:t>
                  </a:r>
                </a:p>
              </p:txBody>
            </p:sp>
            <p:sp>
              <p:nvSpPr>
                <p:cNvPr id="2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13" y="2555"/>
                  <a:ext cx="290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C</a:t>
                  </a:r>
                </a:p>
              </p:txBody>
            </p:sp>
            <p:sp>
              <p:nvSpPr>
                <p:cNvPr id="2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13" y="1382"/>
                  <a:ext cx="230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2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59" y="2598"/>
                  <a:ext cx="279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2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666" y="1339"/>
                  <a:ext cx="266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25" y="2055"/>
                  <a:ext cx="624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Φ</a:t>
                  </a:r>
                  <a:endParaRPr kumimoji="0" lang="en-US" altLang="en-US" sz="2400" b="0" i="0" u="none" strike="noStrike" kern="1200" cap="none" spc="0" normalizeH="0" baseline="-2500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7" name="Rectangle 42"/>
                <p:cNvSpPr>
                  <a:spLocks noChangeArrowheads="1"/>
                </p:cNvSpPr>
                <p:nvPr/>
              </p:nvSpPr>
              <p:spPr bwMode="auto">
                <a:xfrm>
                  <a:off x="2840" y="1338"/>
                  <a:ext cx="488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Φ</a:t>
                  </a:r>
                  <a:r>
                    <a:rPr kumimoji="0" lang="en-US" altLang="en-US" sz="2400" b="0" i="0" u="none" strike="noStrike" kern="1200" cap="none" spc="0" normalizeH="0" baseline="-2500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832" y="1296"/>
                  <a:ext cx="490" cy="21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99014" y="3928782"/>
                <a:ext cx="981670" cy="81998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N</a:t>
                </a:r>
              </a:p>
            </p:txBody>
          </p:sp>
          <p:sp>
            <p:nvSpPr>
              <p:cNvPr id="18" name="Rectangle 47"/>
              <p:cNvSpPr>
                <a:spLocks noChangeArrowheads="1"/>
              </p:cNvSpPr>
              <p:nvPr/>
            </p:nvSpPr>
            <p:spPr bwMode="auto">
              <a:xfrm>
                <a:off x="4836467" y="2394942"/>
                <a:ext cx="722080" cy="6408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Φ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V="1">
              <a:off x="5479332" y="5312715"/>
              <a:ext cx="225709" cy="1974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prstDash val="dashDot"/>
              <a:round/>
              <a:headEnd type="none" w="med" len="med"/>
              <a:tailEnd type="triangle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 flipV="1">
              <a:off x="6049860" y="5360710"/>
              <a:ext cx="279573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prstDash val="dashDot"/>
              <a:round/>
              <a:headEnd type="none" w="med" len="med"/>
              <a:tailEnd type="triangle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13980" y="4038983"/>
            <a:ext cx="3441700" cy="2076510"/>
            <a:chOff x="5105400" y="4191000"/>
            <a:chExt cx="3441700" cy="2076510"/>
          </a:xfrm>
        </p:grpSpPr>
        <p:graphicFrame>
          <p:nvGraphicFramePr>
            <p:cNvPr id="54" name="Object 4"/>
            <p:cNvGraphicFramePr>
              <a:graphicFrameLocks noChangeAspect="1"/>
            </p:cNvGraphicFramePr>
            <p:nvPr/>
          </p:nvGraphicFramePr>
          <p:xfrm>
            <a:off x="5181600" y="4191000"/>
            <a:ext cx="3365500" cy="158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5175360" imgH="2637720" progId="SmartDraw.2">
                    <p:embed/>
                  </p:oleObj>
                </mc:Choice>
                <mc:Fallback>
                  <p:oleObj name="SmartDraw" r:id="rId3" imgW="5175360" imgH="2637720" progId="SmartDraw.2">
                    <p:embed/>
                    <p:pic>
                      <p:nvPicPr>
                        <p:cNvPr id="5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4191000"/>
                          <a:ext cx="3365500" cy="158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5105400" y="5867400"/>
              <a:ext cx="3059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Analogous Electrical Circuit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3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6774" y="379819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Coupled Circuits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9931" y="1231115"/>
            <a:ext cx="9796406" cy="2209800"/>
          </a:xfrm>
        </p:spPr>
        <p:txBody>
          <a:bodyPr>
            <a:normAutofit lnSpcReduction="1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r>
              <a:rPr lang="en-US" sz="2300" b="1" dirty="0">
                <a:solidFill>
                  <a:schemeClr val="tx1"/>
                </a:solidFill>
              </a:rPr>
              <a:t>Polarity of mutually induced EMF depends on</a:t>
            </a:r>
          </a:p>
          <a:p>
            <a:pPr marL="1263650" lvl="1" indent="-357188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current direction</a:t>
            </a:r>
          </a:p>
          <a:p>
            <a:pPr marL="1263650" lvl="1" indent="-357188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physical construction of the coils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sz="2300" b="1" dirty="0">
                <a:solidFill>
                  <a:schemeClr val="tx1"/>
                </a:solidFill>
              </a:rPr>
              <a:t>Obtaining the dotted equivalent: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rgbClr val="006600"/>
                </a:solidFill>
              </a:rPr>
              <a:t>Right Hand Grip Rule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r>
              <a:rPr lang="en-US" sz="2300" dirty="0">
                <a:solidFill>
                  <a:srgbClr val="0070C0"/>
                </a:solidFill>
              </a:rPr>
              <a:t>	</a:t>
            </a:r>
            <a:r>
              <a:rPr lang="en-US" sz="2300" dirty="0">
                <a:solidFill>
                  <a:srgbClr val="006600"/>
                </a:solidFill>
              </a:rPr>
              <a:t>Place the dot at the terminal directed by the thumb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19699"/>
              </p:ext>
            </p:extLst>
          </p:nvPr>
        </p:nvGraphicFramePr>
        <p:xfrm>
          <a:off x="839511" y="3689708"/>
          <a:ext cx="208196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1444680" imgH="864000" progId="SmartDraw.2">
                  <p:embed/>
                </p:oleObj>
              </mc:Choice>
              <mc:Fallback>
                <p:oleObj name="SmartDraw" r:id="rId3" imgW="1444680" imgH="864000" progId="SmartDraw.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511" y="3689708"/>
                        <a:ext cx="208196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11631"/>
              </p:ext>
            </p:extLst>
          </p:nvPr>
        </p:nvGraphicFramePr>
        <p:xfrm>
          <a:off x="3567980" y="3689708"/>
          <a:ext cx="2109891" cy="127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5" imgW="1444680" imgH="873000" progId="SmartDraw.2">
                  <p:embed/>
                </p:oleObj>
              </mc:Choice>
              <mc:Fallback>
                <p:oleObj name="SmartDraw" r:id="rId5" imgW="1444680" imgH="873000" progId="SmartDraw.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7980" y="3689708"/>
                        <a:ext cx="2109891" cy="1275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1718"/>
              </p:ext>
            </p:extLst>
          </p:nvPr>
        </p:nvGraphicFramePr>
        <p:xfrm>
          <a:off x="6297046" y="3673253"/>
          <a:ext cx="2200262" cy="132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7" imgW="1444680" imgH="868680" progId="SmartDraw.2">
                  <p:embed/>
                </p:oleObj>
              </mc:Choice>
              <mc:Fallback>
                <p:oleObj name="SmartDraw" r:id="rId7" imgW="1444680" imgH="868680" progId="SmartDraw.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7046" y="3673253"/>
                        <a:ext cx="2200262" cy="1322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91721"/>
              </p:ext>
            </p:extLst>
          </p:nvPr>
        </p:nvGraphicFramePr>
        <p:xfrm>
          <a:off x="9158728" y="3636617"/>
          <a:ext cx="2311377" cy="138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9" imgW="1444680" imgH="864000" progId="SmartDraw.2">
                  <p:embed/>
                </p:oleObj>
              </mc:Choice>
              <mc:Fallback>
                <p:oleObj name="SmartDraw" r:id="rId9" imgW="1444680" imgH="864000" progId="SmartDraw.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8728" y="3636617"/>
                        <a:ext cx="2311377" cy="138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24069"/>
              </p:ext>
            </p:extLst>
          </p:nvPr>
        </p:nvGraphicFramePr>
        <p:xfrm>
          <a:off x="729023" y="5251279"/>
          <a:ext cx="2224532" cy="76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1" imgW="1202400" imgH="411480" progId="SmartDraw.2">
                  <p:embed/>
                </p:oleObj>
              </mc:Choice>
              <mc:Fallback>
                <p:oleObj name="SmartDraw" r:id="rId11" imgW="1202400" imgH="411480" progId="SmartDraw.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023" y="5251279"/>
                        <a:ext cx="2224532" cy="761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15379"/>
              </p:ext>
            </p:extLst>
          </p:nvPr>
        </p:nvGraphicFramePr>
        <p:xfrm>
          <a:off x="3461473" y="5204033"/>
          <a:ext cx="2126027" cy="7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3" imgW="1202400" imgH="429480" progId="SmartDraw.2">
                  <p:embed/>
                </p:oleObj>
              </mc:Choice>
              <mc:Fallback>
                <p:oleObj name="SmartDraw" r:id="rId13" imgW="1202400" imgH="429480" progId="SmartDraw.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1473" y="5204033"/>
                        <a:ext cx="2126027" cy="76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68995"/>
              </p:ext>
            </p:extLst>
          </p:nvPr>
        </p:nvGraphicFramePr>
        <p:xfrm>
          <a:off x="6387416" y="5251376"/>
          <a:ext cx="2151192" cy="7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5" imgW="1188720" imgH="420480" progId="SmartDraw.2">
                  <p:embed/>
                </p:oleObj>
              </mc:Choice>
              <mc:Fallback>
                <p:oleObj name="SmartDraw" r:id="rId15" imgW="1188720" imgH="420480" progId="SmartDraw.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7416" y="5251376"/>
                        <a:ext cx="2151192" cy="76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69519"/>
              </p:ext>
            </p:extLst>
          </p:nvPr>
        </p:nvGraphicFramePr>
        <p:xfrm>
          <a:off x="9269187" y="5219908"/>
          <a:ext cx="2065454" cy="7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7" imgW="1188720" imgH="438840" progId="SmartDraw.2">
                  <p:embed/>
                </p:oleObj>
              </mc:Choice>
              <mc:Fallback>
                <p:oleObj name="SmartDraw" r:id="rId17" imgW="1188720" imgH="438840" progId="SmartDraw.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69187" y="5219908"/>
                        <a:ext cx="2065454" cy="76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BC664B8-53DB-9E39-0EDA-6D5247B3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4689" y="449015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Dot Rule </a:t>
            </a:r>
            <a:r>
              <a:rPr lang="en-US" sz="3200" b="1" dirty="0"/>
              <a:t>for coupled coils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2946" y="1295400"/>
            <a:ext cx="9946108" cy="46080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Clr>
                <a:srgbClr val="0070C0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Dot Rule helps in determining the sign of mutually induced </a:t>
            </a:r>
            <a:r>
              <a:rPr lang="en-US" sz="2400" dirty="0" err="1">
                <a:solidFill>
                  <a:schemeClr val="tx1"/>
                </a:solidFill>
              </a:rPr>
              <a:t>emf</a:t>
            </a:r>
            <a:r>
              <a:rPr lang="en-US" sz="2400" dirty="0">
                <a:solidFill>
                  <a:schemeClr val="tx1"/>
                </a:solidFill>
              </a:rPr>
              <a:t> without going into the details of physical construction</a:t>
            </a:r>
          </a:p>
          <a:p>
            <a:pPr marL="0" indent="0" algn="ctr">
              <a:buClr>
                <a:srgbClr val="0070C0"/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Dot Rule</a:t>
            </a:r>
          </a:p>
          <a:p>
            <a:pPr marL="806450" indent="-349250"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300" dirty="0">
                <a:solidFill>
                  <a:schemeClr val="tx1"/>
                </a:solidFill>
              </a:rPr>
              <a:t>If </a:t>
            </a:r>
            <a:r>
              <a:rPr lang="en-US" sz="2300" b="1" dirty="0">
                <a:solidFill>
                  <a:schemeClr val="tx1"/>
                </a:solidFill>
              </a:rPr>
              <a:t>currents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chemeClr val="tx1"/>
                </a:solidFill>
              </a:rPr>
              <a:t>enters (or leaves) the dotted terminals in both the coils, </a:t>
            </a:r>
            <a:r>
              <a:rPr lang="en-US" sz="2300" dirty="0">
                <a:solidFill>
                  <a:schemeClr val="tx1"/>
                </a:solidFill>
              </a:rPr>
              <a:t>the sign of mutually induced EMF is same as that of sign of self-induced EMF. </a:t>
            </a:r>
            <a:r>
              <a:rPr lang="en-US" sz="2300" b="1" dirty="0">
                <a:solidFill>
                  <a:srgbClr val="006600"/>
                </a:solidFill>
              </a:rPr>
              <a:t>(Additive Coupling)</a:t>
            </a:r>
          </a:p>
          <a:p>
            <a:pPr marL="806450" indent="-349250"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300" dirty="0">
                <a:solidFill>
                  <a:schemeClr val="tx1"/>
                </a:solidFill>
              </a:rPr>
              <a:t>If the </a:t>
            </a:r>
            <a:r>
              <a:rPr lang="en-US" sz="2300" b="1" dirty="0">
                <a:solidFill>
                  <a:schemeClr val="tx1"/>
                </a:solidFill>
              </a:rPr>
              <a:t>current enters the dotted terminal in one coil and leaves the dotted terminal in the other coil, </a:t>
            </a:r>
            <a:r>
              <a:rPr lang="en-US" sz="2300" dirty="0">
                <a:solidFill>
                  <a:schemeClr val="tx1"/>
                </a:solidFill>
              </a:rPr>
              <a:t>the sign of mutually induced emf is opposite to that of sign of self induced emf. </a:t>
            </a:r>
            <a:r>
              <a:rPr lang="en-US" sz="2300" b="1" dirty="0">
                <a:solidFill>
                  <a:srgbClr val="006600"/>
                </a:solidFill>
              </a:rPr>
              <a:t>(Subtractive Coupling)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A8766-0CA8-B411-3B20-BF1E3399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472221" y="1519453"/>
            <a:ext cx="303676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Self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72221" y="2460475"/>
            <a:ext cx="371312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Mutually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72221" y="3603840"/>
            <a:ext cx="323686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Total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663" y="339488"/>
            <a:ext cx="7934160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Additive Coupling: (</a:t>
            </a:r>
            <a:r>
              <a:rPr lang="en-US" altLang="en-US" sz="43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Fluxes are aiding)</a:t>
            </a:r>
            <a:endParaRPr lang="en-US" sz="4300" b="1" spc="-5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46531"/>
              </p:ext>
            </p:extLst>
          </p:nvPr>
        </p:nvGraphicFramePr>
        <p:xfrm>
          <a:off x="549687" y="1443647"/>
          <a:ext cx="4532027" cy="247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145320" imgH="1719000" progId="SmartDraw.2">
                  <p:embed/>
                </p:oleObj>
              </mc:Choice>
              <mc:Fallback>
                <p:oleObj name="SmartDraw" r:id="rId3" imgW="3145320" imgH="1719000" progId="SmartDraw.2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687" y="1443647"/>
                        <a:ext cx="4532027" cy="2477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52784" y="1360307"/>
                <a:ext cx="1095348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84" y="1360307"/>
                <a:ext cx="10953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74276" y="2301329"/>
                <a:ext cx="97385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3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76" y="2301329"/>
                <a:ext cx="973856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25206" y="3409820"/>
                <a:ext cx="216604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IN" sz="2300" b="1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3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206" y="3409820"/>
                <a:ext cx="2166042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313E-8B2C-BF6B-2C0F-BC1CC48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/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472221" y="1519453"/>
            <a:ext cx="303676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Self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72221" y="2460475"/>
            <a:ext cx="371312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Mutually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72221" y="3603840"/>
            <a:ext cx="323686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2300" b="1" dirty="0"/>
              <a:t>Total induced </a:t>
            </a:r>
            <a:r>
              <a:rPr lang="en-IN" altLang="en-US" sz="2300" b="1" dirty="0" err="1"/>
              <a:t>emf</a:t>
            </a:r>
            <a:r>
              <a:rPr lang="en-IN" altLang="en-US" sz="2300" b="1" dirty="0"/>
              <a:t> in L</a:t>
            </a:r>
            <a:r>
              <a:rPr lang="en-IN" altLang="en-US" sz="2300" b="1" baseline="-25000" dirty="0"/>
              <a:t>1</a:t>
            </a:r>
            <a:r>
              <a:rPr lang="en-IN" altLang="en-US" sz="2300" b="1" dirty="0"/>
              <a:t> =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663" y="339488"/>
            <a:ext cx="923836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Subtractive Coupling: (</a:t>
            </a:r>
            <a:r>
              <a:rPr lang="en-US" altLang="en-US" sz="43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Fluxes are opposing)</a:t>
            </a:r>
            <a:endParaRPr lang="en-US" sz="4300" b="1" spc="-5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52784" y="1360307"/>
                <a:ext cx="1095348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84" y="1360307"/>
                <a:ext cx="10953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74276" y="2301329"/>
                <a:ext cx="97385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3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76" y="2301329"/>
                <a:ext cx="973856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25206" y="3409820"/>
                <a:ext cx="216604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3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3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3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IN" sz="2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IN" sz="23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IN" sz="23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IN" sz="23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206" y="3409820"/>
                <a:ext cx="2166042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FD8941-CFC8-3F19-E755-9711EFB48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752087"/>
              </p:ext>
            </p:extLst>
          </p:nvPr>
        </p:nvGraphicFramePr>
        <p:xfrm>
          <a:off x="368710" y="1360307"/>
          <a:ext cx="4675387" cy="25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9" imgW="3145320" imgH="1719000" progId="SmartDraw.2">
                  <p:embed/>
                </p:oleObj>
              </mc:Choice>
              <mc:Fallback>
                <p:oleObj name="SmartDraw" r:id="rId9" imgW="3145320" imgH="1719000" progId="SmartDraw.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6FD8941-CFC8-3F19-E755-9711EFB487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710" y="1360307"/>
                        <a:ext cx="4675387" cy="255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DCDD-FDC6-C85C-E55F-BF5911BC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/>
      <p:bldP spid="3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1944" y="444500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Coupled Coils in Series - Aiding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83228"/>
              </p:ext>
            </p:extLst>
          </p:nvPr>
        </p:nvGraphicFramePr>
        <p:xfrm>
          <a:off x="914400" y="1195814"/>
          <a:ext cx="4290003" cy="1416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649960" imgH="874440" progId="SmartDraw.2">
                  <p:embed/>
                </p:oleObj>
              </mc:Choice>
              <mc:Fallback>
                <p:oleObj name="SmartDraw" r:id="rId3" imgW="2649960" imgH="874440" progId="SmartDraw.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5814"/>
                        <a:ext cx="4290003" cy="1416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1944" y="2728421"/>
                <a:ext cx="7090611" cy="3302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b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𝐞𝐪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num>
                            <m:den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𝟐𝐌</m:t>
                      </m:r>
                      <m:r>
                        <a:rPr lang="en-US" sz="22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latin typeface="Arial Nova" panose="020B05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𝟐𝐌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944" y="2728421"/>
                <a:ext cx="7090611" cy="3302000"/>
              </a:xfrm>
              <a:blipFill>
                <a:blip r:embed="rId6"/>
                <a:stretch>
                  <a:fillRect l="-1460" b="-4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95154"/>
              </p:ext>
            </p:extLst>
          </p:nvPr>
        </p:nvGraphicFramePr>
        <p:xfrm>
          <a:off x="5907377" y="1817051"/>
          <a:ext cx="62865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377" y="1817051"/>
                        <a:ext cx="62865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89345"/>
              </p:ext>
            </p:extLst>
          </p:nvPr>
        </p:nvGraphicFramePr>
        <p:xfrm>
          <a:off x="7477433" y="1475899"/>
          <a:ext cx="2423026" cy="107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9" imgW="1536120" imgH="682560" progId="SmartDraw.2">
                  <p:embed/>
                </p:oleObj>
              </mc:Choice>
              <mc:Fallback>
                <p:oleObj name="SmartDraw" r:id="rId9" imgW="1536120" imgH="682560" progId="SmartDraw.2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7433" y="1475899"/>
                        <a:ext cx="2423026" cy="107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D0A71-4917-8C39-8809-C6A16A64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22216"/>
              </p:ext>
            </p:extLst>
          </p:nvPr>
        </p:nvGraphicFramePr>
        <p:xfrm>
          <a:off x="1747073" y="1125652"/>
          <a:ext cx="4348927" cy="157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649960" imgH="956880" progId="SmartDraw.2">
                  <p:embed/>
                </p:oleObj>
              </mc:Choice>
              <mc:Fallback>
                <p:oleObj name="SmartDraw" r:id="rId3" imgW="2649960" imgH="956880" progId="SmartDraw.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073" y="1125652"/>
                        <a:ext cx="4348927" cy="1571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5345" y="424447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Coupled Coils in Series - Opposing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505" y="2781968"/>
                <a:ext cx="6737448" cy="34494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b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𝐞𝐪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num>
                            <m:den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𝐝𝐭</m:t>
                              </m:r>
                            </m:den>
                          </m:f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2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𝟐𝐌</m:t>
                      </m:r>
                      <m:r>
                        <a:rPr lang="en-US" sz="2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</m:t>
                          </m:r>
                        </m:num>
                        <m:den>
                          <m:r>
                            <a:rPr lang="en-US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𝟐𝐌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05" y="2781968"/>
                <a:ext cx="6737448" cy="3449423"/>
              </a:xfrm>
              <a:blipFill>
                <a:blip r:embed="rId6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217070"/>
              </p:ext>
            </p:extLst>
          </p:nvPr>
        </p:nvGraphicFramePr>
        <p:xfrm>
          <a:off x="8431842" y="1607573"/>
          <a:ext cx="2380246" cy="117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7" imgW="1581840" imgH="777240" progId="SmartDraw.2">
                  <p:embed/>
                </p:oleObj>
              </mc:Choice>
              <mc:Fallback>
                <p:oleObj name="SmartDraw" r:id="rId7" imgW="1581840" imgH="777240" progId="SmartDraw.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1842" y="1607573"/>
                        <a:ext cx="2380246" cy="1170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50449"/>
              </p:ext>
            </p:extLst>
          </p:nvPr>
        </p:nvGraphicFramePr>
        <p:xfrm>
          <a:off x="6760243" y="1965582"/>
          <a:ext cx="62865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0243" y="1965582"/>
                        <a:ext cx="62865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74568" y="3508836"/>
                <a:ext cx="4617118" cy="2518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6600"/>
                    </a:solidFill>
                  </a:rPr>
                  <a:t>Inductances in Series: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IN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IN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  <m:r>
                        <a:rPr lang="en-US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IN" sz="2200" dirty="0">
                  <a:solidFill>
                    <a:srgbClr val="006600"/>
                  </a:solidFill>
                </a:endParaRPr>
              </a:p>
              <a:p>
                <a:endParaRPr lang="en-US" sz="22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6600"/>
                    </a:solidFill>
                  </a:rPr>
                  <a:t>Inductances in Parallel: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</m:den>
                      </m:f>
                      <m:r>
                        <a:rPr lang="en-IN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  <m:r>
                        <a:rPr lang="en-US" sz="2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2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3508836"/>
                <a:ext cx="4617118" cy="2518959"/>
              </a:xfrm>
              <a:prstGeom prst="rect">
                <a:avLst/>
              </a:prstGeom>
              <a:blipFill>
                <a:blip r:embed="rId11"/>
                <a:stretch>
                  <a:fillRect l="-1717" t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B1BA89-7E16-6306-897D-905B35BB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6083" y="415765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Illustration 8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83" y="1260252"/>
            <a:ext cx="10206737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/>
              <a:t>Three magnetically coupled inductive coils having the following data are connected as shown. </a:t>
            </a:r>
            <a:r>
              <a:rPr lang="en-IN" sz="2400" b="1" dirty="0"/>
              <a:t>L</a:t>
            </a:r>
            <a:r>
              <a:rPr lang="en-IN" sz="2400" b="1" baseline="-25000" dirty="0"/>
              <a:t>1</a:t>
            </a:r>
            <a:r>
              <a:rPr lang="en-IN" sz="2400" b="1" dirty="0"/>
              <a:t> = 0.1 H; L</a:t>
            </a:r>
            <a:r>
              <a:rPr lang="en-IN" sz="2400" b="1" baseline="-25000" dirty="0"/>
              <a:t>2</a:t>
            </a:r>
            <a:r>
              <a:rPr lang="en-IN" sz="2400" b="1" dirty="0"/>
              <a:t> = 0.2 H; L</a:t>
            </a:r>
            <a:r>
              <a:rPr lang="en-IN" sz="2400" b="1" baseline="-25000" dirty="0"/>
              <a:t>3</a:t>
            </a:r>
            <a:r>
              <a:rPr lang="en-IN" sz="2400" b="1" dirty="0"/>
              <a:t> = 0.4 H; k</a:t>
            </a:r>
            <a:r>
              <a:rPr lang="en-IN" sz="2400" b="1" baseline="-25000" dirty="0"/>
              <a:t>12</a:t>
            </a:r>
            <a:r>
              <a:rPr lang="en-IN" sz="2400" b="1" dirty="0"/>
              <a:t> = 0.4; k</a:t>
            </a:r>
            <a:r>
              <a:rPr lang="en-IN" sz="2400" b="1" baseline="-25000" dirty="0"/>
              <a:t>23</a:t>
            </a:r>
            <a:r>
              <a:rPr lang="en-IN" sz="2400" b="1" dirty="0"/>
              <a:t> = 0.5; k</a:t>
            </a:r>
            <a:r>
              <a:rPr lang="en-IN" sz="2400" b="1" baseline="-25000" dirty="0"/>
              <a:t>31</a:t>
            </a:r>
            <a:r>
              <a:rPr lang="en-IN" sz="2400" b="1" dirty="0"/>
              <a:t> = 0.5​. </a:t>
            </a:r>
            <a:r>
              <a:rPr lang="en-IN" sz="2400" dirty="0"/>
              <a:t>Find the equivalent inductance of the circuit.​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56083" y="2886365"/>
            <a:ext cx="3998443" cy="32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11296" y="5134483"/>
                <a:ext cx="199176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: 0.5041 </m:t>
                      </m:r>
                      <m:r>
                        <m:rPr>
                          <m:sty m:val="p"/>
                        </m:rPr>
                        <a:rPr lang="en-IN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2200" dirty="0">
                  <a:solidFill>
                    <a:srgbClr val="0066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96" y="5134483"/>
                <a:ext cx="199176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36F74-BC7C-66BB-7430-0F5DA43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1017641" y="1111984"/>
            <a:ext cx="10530346" cy="168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en-US" sz="2300" dirty="0"/>
              <a:t>Three magnetically coupled inductive coils having the following data are connected in series as shown in Figure. </a:t>
            </a:r>
            <a:r>
              <a:rPr lang="en-US" altLang="en-US" sz="2300" b="1" dirty="0"/>
              <a:t>L</a:t>
            </a:r>
            <a:r>
              <a:rPr lang="en-US" altLang="en-US" sz="2300" b="1" baseline="-25000" dirty="0"/>
              <a:t>1</a:t>
            </a:r>
            <a:r>
              <a:rPr lang="en-US" altLang="en-US" sz="2300" b="1" dirty="0"/>
              <a:t> = 0.3 H; L</a:t>
            </a:r>
            <a:r>
              <a:rPr lang="en-US" altLang="en-US" sz="2300" b="1" baseline="-25000" dirty="0"/>
              <a:t>2</a:t>
            </a:r>
            <a:r>
              <a:rPr lang="en-US" altLang="en-US" sz="2300" b="1" dirty="0"/>
              <a:t> = 0.6 H; L</a:t>
            </a:r>
            <a:r>
              <a:rPr lang="en-US" altLang="en-US" sz="2300" b="1" baseline="-25000" dirty="0"/>
              <a:t>3</a:t>
            </a:r>
            <a:r>
              <a:rPr lang="en-US" altLang="en-US" sz="2300" b="1" dirty="0"/>
              <a:t> = 0.8 H  </a:t>
            </a:r>
            <a:r>
              <a:rPr lang="en-US" altLang="en-US" sz="2300" dirty="0"/>
              <a:t>and the coefficients of coupling are, </a:t>
            </a:r>
            <a:r>
              <a:rPr lang="en-US" altLang="en-US" sz="2300" b="1" dirty="0"/>
              <a:t>k</a:t>
            </a:r>
            <a:r>
              <a:rPr lang="en-US" altLang="en-US" sz="2300" b="1" baseline="-25000" dirty="0"/>
              <a:t>12</a:t>
            </a:r>
            <a:r>
              <a:rPr lang="en-US" altLang="en-US" sz="2300" b="1" dirty="0"/>
              <a:t> = 0.8; k</a:t>
            </a:r>
            <a:r>
              <a:rPr lang="en-US" altLang="en-US" sz="2300" b="1" baseline="-25000" dirty="0"/>
              <a:t>23</a:t>
            </a:r>
            <a:r>
              <a:rPr lang="en-US" altLang="en-US" sz="2300" b="1" dirty="0"/>
              <a:t> = 0.75; k</a:t>
            </a:r>
            <a:r>
              <a:rPr lang="en-US" altLang="en-US" sz="2300" b="1" baseline="-25000" dirty="0"/>
              <a:t>31</a:t>
            </a:r>
            <a:r>
              <a:rPr lang="en-US" altLang="en-US" sz="2300" b="1" dirty="0"/>
              <a:t> = 0.5.</a:t>
            </a:r>
            <a:r>
              <a:rPr lang="en-US" altLang="en-US" sz="2300" dirty="0"/>
              <a:t> Draw the dotted equivalent circuit of the figure, also find the equivalent inductance of the circuit.</a:t>
            </a:r>
            <a:endParaRPr lang="en-US" sz="23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79873" y="3158535"/>
            <a:ext cx="5102941" cy="2909810"/>
            <a:chOff x="1676400" y="3166154"/>
            <a:chExt cx="5672743" cy="3082246"/>
          </a:xfrm>
        </p:grpSpPr>
        <p:grpSp>
          <p:nvGrpSpPr>
            <p:cNvPr id="3" name="Group 2"/>
            <p:cNvGrpSpPr/>
            <p:nvPr/>
          </p:nvGrpSpPr>
          <p:grpSpPr>
            <a:xfrm>
              <a:off x="1676400" y="3166154"/>
              <a:ext cx="5672743" cy="3082246"/>
              <a:chOff x="1676400" y="3013754"/>
              <a:chExt cx="5672743" cy="3082246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76400" y="3013754"/>
                <a:ext cx="5672743" cy="3082246"/>
                <a:chOff x="304799" y="377827"/>
                <a:chExt cx="8071996" cy="438081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1981200" y="3478971"/>
                  <a:ext cx="4620561" cy="236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23040" y="4075795"/>
                  <a:ext cx="590415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Freeform 10"/>
                <p:cNvSpPr/>
                <p:nvPr/>
              </p:nvSpPr>
              <p:spPr>
                <a:xfrm>
                  <a:off x="2794715" y="3321112"/>
                  <a:ext cx="426108" cy="941907"/>
                </a:xfrm>
                <a:custGeom>
                  <a:avLst/>
                  <a:gdLst>
                    <a:gd name="connsiteX0" fmla="*/ 0 w 426108"/>
                    <a:gd name="connsiteY0" fmla="*/ 189086 h 941907"/>
                    <a:gd name="connsiteX1" fmla="*/ 193184 w 426108"/>
                    <a:gd name="connsiteY1" fmla="*/ 47418 h 941907"/>
                    <a:gd name="connsiteX2" fmla="*/ 296215 w 426108"/>
                    <a:gd name="connsiteY2" fmla="*/ 910303 h 941907"/>
                    <a:gd name="connsiteX3" fmla="*/ 425003 w 426108"/>
                    <a:gd name="connsiteY3" fmla="*/ 755756 h 941907"/>
                    <a:gd name="connsiteX4" fmla="*/ 360609 w 426108"/>
                    <a:gd name="connsiteY4" fmla="*/ 768635 h 94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08" h="941907">
                      <a:moveTo>
                        <a:pt x="0" y="189086"/>
                      </a:moveTo>
                      <a:cubicBezTo>
                        <a:pt x="71907" y="58150"/>
                        <a:pt x="143815" y="-72785"/>
                        <a:pt x="193184" y="47418"/>
                      </a:cubicBezTo>
                      <a:cubicBezTo>
                        <a:pt x="242553" y="167621"/>
                        <a:pt x="257579" y="792247"/>
                        <a:pt x="296215" y="910303"/>
                      </a:cubicBezTo>
                      <a:cubicBezTo>
                        <a:pt x="334851" y="1028359"/>
                        <a:pt x="414271" y="779367"/>
                        <a:pt x="425003" y="755756"/>
                      </a:cubicBezTo>
                      <a:cubicBezTo>
                        <a:pt x="435735" y="732145"/>
                        <a:pt x="364902" y="766489"/>
                        <a:pt x="360609" y="76863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213833" y="3313118"/>
                  <a:ext cx="426108" cy="941907"/>
                </a:xfrm>
                <a:custGeom>
                  <a:avLst/>
                  <a:gdLst>
                    <a:gd name="connsiteX0" fmla="*/ 0 w 426108"/>
                    <a:gd name="connsiteY0" fmla="*/ 189086 h 941907"/>
                    <a:gd name="connsiteX1" fmla="*/ 193184 w 426108"/>
                    <a:gd name="connsiteY1" fmla="*/ 47418 h 941907"/>
                    <a:gd name="connsiteX2" fmla="*/ 296215 w 426108"/>
                    <a:gd name="connsiteY2" fmla="*/ 910303 h 941907"/>
                    <a:gd name="connsiteX3" fmla="*/ 425003 w 426108"/>
                    <a:gd name="connsiteY3" fmla="*/ 755756 h 941907"/>
                    <a:gd name="connsiteX4" fmla="*/ 360609 w 426108"/>
                    <a:gd name="connsiteY4" fmla="*/ 768635 h 94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08" h="941907">
                      <a:moveTo>
                        <a:pt x="0" y="189086"/>
                      </a:moveTo>
                      <a:cubicBezTo>
                        <a:pt x="71907" y="58150"/>
                        <a:pt x="143815" y="-72785"/>
                        <a:pt x="193184" y="47418"/>
                      </a:cubicBezTo>
                      <a:cubicBezTo>
                        <a:pt x="242553" y="167621"/>
                        <a:pt x="257579" y="792247"/>
                        <a:pt x="296215" y="910303"/>
                      </a:cubicBezTo>
                      <a:cubicBezTo>
                        <a:pt x="334851" y="1028359"/>
                        <a:pt x="414271" y="779367"/>
                        <a:pt x="425003" y="755756"/>
                      </a:cubicBezTo>
                      <a:cubicBezTo>
                        <a:pt x="435735" y="732145"/>
                        <a:pt x="364902" y="766489"/>
                        <a:pt x="360609" y="76863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628038" y="3309408"/>
                  <a:ext cx="426108" cy="941907"/>
                </a:xfrm>
                <a:custGeom>
                  <a:avLst/>
                  <a:gdLst>
                    <a:gd name="connsiteX0" fmla="*/ 0 w 426108"/>
                    <a:gd name="connsiteY0" fmla="*/ 189086 h 941907"/>
                    <a:gd name="connsiteX1" fmla="*/ 193184 w 426108"/>
                    <a:gd name="connsiteY1" fmla="*/ 47418 h 941907"/>
                    <a:gd name="connsiteX2" fmla="*/ 296215 w 426108"/>
                    <a:gd name="connsiteY2" fmla="*/ 910303 h 941907"/>
                    <a:gd name="connsiteX3" fmla="*/ 425003 w 426108"/>
                    <a:gd name="connsiteY3" fmla="*/ 755756 h 941907"/>
                    <a:gd name="connsiteX4" fmla="*/ 360609 w 426108"/>
                    <a:gd name="connsiteY4" fmla="*/ 768635 h 94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08" h="941907">
                      <a:moveTo>
                        <a:pt x="0" y="189086"/>
                      </a:moveTo>
                      <a:cubicBezTo>
                        <a:pt x="71907" y="58150"/>
                        <a:pt x="143815" y="-72785"/>
                        <a:pt x="193184" y="47418"/>
                      </a:cubicBezTo>
                      <a:cubicBezTo>
                        <a:pt x="242553" y="167621"/>
                        <a:pt x="257579" y="792247"/>
                        <a:pt x="296215" y="910303"/>
                      </a:cubicBezTo>
                      <a:cubicBezTo>
                        <a:pt x="334851" y="1028359"/>
                        <a:pt x="414271" y="779367"/>
                        <a:pt x="425003" y="755756"/>
                      </a:cubicBezTo>
                      <a:cubicBezTo>
                        <a:pt x="435735" y="732145"/>
                        <a:pt x="364902" y="766489"/>
                        <a:pt x="360609" y="76863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076162" y="3307161"/>
                  <a:ext cx="426108" cy="941907"/>
                </a:xfrm>
                <a:custGeom>
                  <a:avLst/>
                  <a:gdLst>
                    <a:gd name="connsiteX0" fmla="*/ 0 w 426108"/>
                    <a:gd name="connsiteY0" fmla="*/ 189086 h 941907"/>
                    <a:gd name="connsiteX1" fmla="*/ 193184 w 426108"/>
                    <a:gd name="connsiteY1" fmla="*/ 47418 h 941907"/>
                    <a:gd name="connsiteX2" fmla="*/ 296215 w 426108"/>
                    <a:gd name="connsiteY2" fmla="*/ 910303 h 941907"/>
                    <a:gd name="connsiteX3" fmla="*/ 425003 w 426108"/>
                    <a:gd name="connsiteY3" fmla="*/ 755756 h 941907"/>
                    <a:gd name="connsiteX4" fmla="*/ 360609 w 426108"/>
                    <a:gd name="connsiteY4" fmla="*/ 768635 h 94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08" h="941907">
                      <a:moveTo>
                        <a:pt x="0" y="189086"/>
                      </a:moveTo>
                      <a:cubicBezTo>
                        <a:pt x="71907" y="58150"/>
                        <a:pt x="143815" y="-72785"/>
                        <a:pt x="193184" y="47418"/>
                      </a:cubicBezTo>
                      <a:cubicBezTo>
                        <a:pt x="242553" y="167621"/>
                        <a:pt x="257579" y="792247"/>
                        <a:pt x="296215" y="910303"/>
                      </a:cubicBezTo>
                      <a:cubicBezTo>
                        <a:pt x="334851" y="1028359"/>
                        <a:pt x="414271" y="779367"/>
                        <a:pt x="425003" y="755756"/>
                      </a:cubicBezTo>
                      <a:cubicBezTo>
                        <a:pt x="435735" y="732145"/>
                        <a:pt x="364902" y="766489"/>
                        <a:pt x="360609" y="76863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4521038" y="3312046"/>
                  <a:ext cx="426108" cy="941907"/>
                </a:xfrm>
                <a:custGeom>
                  <a:avLst/>
                  <a:gdLst>
                    <a:gd name="connsiteX0" fmla="*/ 0 w 426108"/>
                    <a:gd name="connsiteY0" fmla="*/ 189086 h 941907"/>
                    <a:gd name="connsiteX1" fmla="*/ 193184 w 426108"/>
                    <a:gd name="connsiteY1" fmla="*/ 47418 h 941907"/>
                    <a:gd name="connsiteX2" fmla="*/ 296215 w 426108"/>
                    <a:gd name="connsiteY2" fmla="*/ 910303 h 941907"/>
                    <a:gd name="connsiteX3" fmla="*/ 425003 w 426108"/>
                    <a:gd name="connsiteY3" fmla="*/ 755756 h 941907"/>
                    <a:gd name="connsiteX4" fmla="*/ 360609 w 426108"/>
                    <a:gd name="connsiteY4" fmla="*/ 768635 h 94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08" h="941907">
                      <a:moveTo>
                        <a:pt x="0" y="189086"/>
                      </a:moveTo>
                      <a:cubicBezTo>
                        <a:pt x="71907" y="58150"/>
                        <a:pt x="143815" y="-72785"/>
                        <a:pt x="193184" y="47418"/>
                      </a:cubicBezTo>
                      <a:cubicBezTo>
                        <a:pt x="242553" y="167621"/>
                        <a:pt x="257579" y="792247"/>
                        <a:pt x="296215" y="910303"/>
                      </a:cubicBezTo>
                      <a:cubicBezTo>
                        <a:pt x="334851" y="1028359"/>
                        <a:pt x="414271" y="779367"/>
                        <a:pt x="425003" y="755756"/>
                      </a:cubicBezTo>
                      <a:cubicBezTo>
                        <a:pt x="435735" y="732145"/>
                        <a:pt x="364902" y="766489"/>
                        <a:pt x="360609" y="76863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214316" y="396023"/>
                  <a:ext cx="0" cy="36797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588882" y="377827"/>
                  <a:ext cx="0" cy="31088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335919" y="383143"/>
                  <a:ext cx="0" cy="3692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981200" y="396021"/>
                  <a:ext cx="0" cy="30959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1322894" y="381000"/>
                  <a:ext cx="671332" cy="160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575858" y="383024"/>
                  <a:ext cx="65133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1110041" y="1155991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04800" y="923098"/>
                  <a:ext cx="16894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1111575" y="1616411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1110041" y="2070391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1115212" y="2594132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235831">
                  <a:off x="1962906" y="924171"/>
                  <a:ext cx="221282" cy="153356"/>
                </a:xfrm>
                <a:custGeom>
                  <a:avLst/>
                  <a:gdLst>
                    <a:gd name="connsiteX0" fmla="*/ 51515 w 270913"/>
                    <a:gd name="connsiteY0" fmla="*/ 0 h 141668"/>
                    <a:gd name="connsiteX1" fmla="*/ 270456 w 270913"/>
                    <a:gd name="connsiteY1" fmla="*/ 64394 h 141668"/>
                    <a:gd name="connsiteX2" fmla="*/ 0 w 270913"/>
                    <a:gd name="connsiteY2" fmla="*/ 141668 h 141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913" h="141668">
                      <a:moveTo>
                        <a:pt x="51515" y="0"/>
                      </a:moveTo>
                      <a:cubicBezTo>
                        <a:pt x="165278" y="20391"/>
                        <a:pt x="279042" y="40783"/>
                        <a:pt x="270456" y="64394"/>
                      </a:cubicBezTo>
                      <a:cubicBezTo>
                        <a:pt x="261870" y="88005"/>
                        <a:pt x="130935" y="114836"/>
                        <a:pt x="0" y="14166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6354962" y="1062619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6345864" y="1523039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6354962" y="1977019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6360133" y="2490128"/>
                  <a:ext cx="1068830" cy="386366"/>
                </a:xfrm>
                <a:custGeom>
                  <a:avLst/>
                  <a:gdLst>
                    <a:gd name="connsiteX0" fmla="*/ 229362 w 1068830"/>
                    <a:gd name="connsiteY0" fmla="*/ 0 h 386366"/>
                    <a:gd name="connsiteX1" fmla="*/ 49058 w 1068830"/>
                    <a:gd name="connsiteY1" fmla="*/ 167425 h 386366"/>
                    <a:gd name="connsiteX2" fmla="*/ 1014973 w 1068830"/>
                    <a:gd name="connsiteY2" fmla="*/ 244698 h 386366"/>
                    <a:gd name="connsiteX3" fmla="*/ 860427 w 1068830"/>
                    <a:gd name="connsiteY3" fmla="*/ 386366 h 38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8830" h="386366">
                      <a:moveTo>
                        <a:pt x="229362" y="0"/>
                      </a:moveTo>
                      <a:cubicBezTo>
                        <a:pt x="73742" y="63321"/>
                        <a:pt x="-81877" y="126642"/>
                        <a:pt x="49058" y="167425"/>
                      </a:cubicBezTo>
                      <a:cubicBezTo>
                        <a:pt x="179993" y="208208"/>
                        <a:pt x="879745" y="208208"/>
                        <a:pt x="1014973" y="244698"/>
                      </a:cubicBezTo>
                      <a:cubicBezTo>
                        <a:pt x="1150201" y="281188"/>
                        <a:pt x="1005314" y="333777"/>
                        <a:pt x="860427" y="386366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10335583">
                  <a:off x="6415576" y="2971178"/>
                  <a:ext cx="194570" cy="162541"/>
                </a:xfrm>
                <a:custGeom>
                  <a:avLst/>
                  <a:gdLst>
                    <a:gd name="connsiteX0" fmla="*/ 51515 w 270913"/>
                    <a:gd name="connsiteY0" fmla="*/ 0 h 141668"/>
                    <a:gd name="connsiteX1" fmla="*/ 270456 w 270913"/>
                    <a:gd name="connsiteY1" fmla="*/ 64394 h 141668"/>
                    <a:gd name="connsiteX2" fmla="*/ 0 w 270913"/>
                    <a:gd name="connsiteY2" fmla="*/ 141668 h 141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913" h="141668">
                      <a:moveTo>
                        <a:pt x="51515" y="0"/>
                      </a:moveTo>
                      <a:cubicBezTo>
                        <a:pt x="165278" y="20391"/>
                        <a:pt x="279042" y="40783"/>
                        <a:pt x="270456" y="64394"/>
                      </a:cubicBezTo>
                      <a:cubicBezTo>
                        <a:pt x="261870" y="88005"/>
                        <a:pt x="130935" y="114836"/>
                        <a:pt x="0" y="14166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568200" y="3112886"/>
                  <a:ext cx="1295425" cy="4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214316" y="1062619"/>
                  <a:ext cx="10914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609600" y="2980498"/>
                  <a:ext cx="71329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09600" y="2980498"/>
                  <a:ext cx="0" cy="177073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09600" y="4751232"/>
                  <a:ext cx="218511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794715" y="4075795"/>
                  <a:ext cx="0" cy="675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Freeform 80"/>
                <p:cNvSpPr/>
                <p:nvPr/>
              </p:nvSpPr>
              <p:spPr>
                <a:xfrm rot="16200000">
                  <a:off x="4969092" y="3325494"/>
                  <a:ext cx="221282" cy="153356"/>
                </a:xfrm>
                <a:custGeom>
                  <a:avLst/>
                  <a:gdLst>
                    <a:gd name="connsiteX0" fmla="*/ 51515 w 270913"/>
                    <a:gd name="connsiteY0" fmla="*/ 0 h 141668"/>
                    <a:gd name="connsiteX1" fmla="*/ 270456 w 270913"/>
                    <a:gd name="connsiteY1" fmla="*/ 64394 h 141668"/>
                    <a:gd name="connsiteX2" fmla="*/ 0 w 270913"/>
                    <a:gd name="connsiteY2" fmla="*/ 141668 h 141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913" h="141668">
                      <a:moveTo>
                        <a:pt x="51515" y="0"/>
                      </a:moveTo>
                      <a:cubicBezTo>
                        <a:pt x="165278" y="20391"/>
                        <a:pt x="279042" y="40783"/>
                        <a:pt x="270456" y="64394"/>
                      </a:cubicBezTo>
                      <a:cubicBezTo>
                        <a:pt x="261870" y="88005"/>
                        <a:pt x="130935" y="114836"/>
                        <a:pt x="0" y="14166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156411" y="3491549"/>
                  <a:ext cx="0" cy="1264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169991" y="4748014"/>
                  <a:ext cx="269363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863625" y="3102254"/>
                  <a:ext cx="0" cy="16563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/>
                <p:nvPr/>
              </p:nvSpPr>
              <p:spPr>
                <a:xfrm>
                  <a:off x="304799" y="884460"/>
                  <a:ext cx="82800" cy="82800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293995" y="1029237"/>
                  <a:ext cx="82800" cy="82800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27485" y="830030"/>
                  <a:ext cx="163115" cy="930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827485" y="928089"/>
                  <a:ext cx="153630" cy="958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2667000" y="4383793"/>
                  <a:ext cx="142741" cy="1536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5400000" flipH="1">
                  <a:off x="2770210" y="4418008"/>
                  <a:ext cx="153630" cy="958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7488474" y="3000192"/>
                  <a:ext cx="194311" cy="12330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7484531" y="3115157"/>
                  <a:ext cx="196283" cy="1153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/>
              <p:cNvSpPr txBox="1"/>
              <p:nvPr/>
            </p:nvSpPr>
            <p:spPr>
              <a:xfrm>
                <a:off x="3016189" y="3960372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endParaRPr lang="en-US" baseline="30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029631" y="4717824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endParaRPr lang="en-US" baseline="30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0053" y="384323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endParaRPr lang="en-US" baseline="300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823835" y="3214303"/>
              <a:ext cx="243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US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303790" y="392799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Illustration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/>
              <p:nvPr/>
            </p:nvSpPr>
            <p:spPr>
              <a:xfrm>
                <a:off x="9152396" y="5193922"/>
                <a:ext cx="17737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:0.472 </m:t>
                      </m:r>
                      <m:r>
                        <m:rPr>
                          <m:sty m:val="p"/>
                        </m:rPr>
                        <a:rPr lang="en-IN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2200" dirty="0">
                  <a:solidFill>
                    <a:srgbClr val="0066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96" y="5193922"/>
                <a:ext cx="17737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0D6D75B-F96F-9493-2B8F-6F30E280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884903" y="1346503"/>
            <a:ext cx="10736826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altLang="en-US" sz="2400" dirty="0"/>
              <a:t>Two coils with inductances in the ratio </a:t>
            </a:r>
            <a:r>
              <a:rPr lang="en-IN" altLang="en-US" sz="2400" b="1" dirty="0"/>
              <a:t>4:1</a:t>
            </a:r>
            <a:r>
              <a:rPr lang="en-IN" altLang="en-US" sz="2400" dirty="0"/>
              <a:t> have a coupling coefficient </a:t>
            </a:r>
            <a:r>
              <a:rPr lang="en-IN" altLang="en-US" sz="2400" b="1" dirty="0"/>
              <a:t>k = 0.6. </a:t>
            </a:r>
            <a:r>
              <a:rPr lang="en-IN" altLang="en-US" sz="2400" dirty="0"/>
              <a:t>When these coils are connected in series aiding the equivalent inductance is </a:t>
            </a:r>
            <a:r>
              <a:rPr lang="en-IN" altLang="en-US" sz="2400" b="1" dirty="0"/>
              <a:t>44.4 </a:t>
            </a:r>
            <a:r>
              <a:rPr lang="en-IN" altLang="en-US" sz="2400" b="1" dirty="0" err="1"/>
              <a:t>mH</a:t>
            </a:r>
            <a:r>
              <a:rPr lang="en-IN" altLang="en-US" sz="2400" b="1" dirty="0"/>
              <a:t>. </a:t>
            </a:r>
            <a:r>
              <a:rPr lang="en-IN" altLang="en-US" sz="2400" dirty="0"/>
              <a:t>Find </a:t>
            </a:r>
            <a:r>
              <a:rPr lang="en-IN" altLang="en-US" sz="2400" b="1" dirty="0"/>
              <a:t>L</a:t>
            </a:r>
            <a:r>
              <a:rPr lang="en-IN" altLang="en-US" sz="2400" b="1" baseline="-25000" dirty="0"/>
              <a:t>1</a:t>
            </a:r>
            <a:r>
              <a:rPr lang="en-IN" altLang="en-US" sz="2400" b="1" dirty="0"/>
              <a:t>, L</a:t>
            </a:r>
            <a:r>
              <a:rPr lang="en-IN" altLang="en-US" sz="2400" b="1" baseline="-25000" dirty="0"/>
              <a:t>2</a:t>
            </a:r>
            <a:r>
              <a:rPr lang="en-IN" altLang="en-US" sz="2400" dirty="0"/>
              <a:t>, and </a:t>
            </a:r>
            <a:r>
              <a:rPr lang="en-IN" altLang="en-US" sz="2400" b="1" dirty="0"/>
              <a:t>M.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303790" y="392799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Illustration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/>
              <p:nvPr/>
            </p:nvSpPr>
            <p:spPr>
              <a:xfrm>
                <a:off x="5937248" y="4983231"/>
                <a:ext cx="588225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altLang="en-US" sz="2200" baseline="-250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= 6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mH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altLang="en-US" sz="2200" baseline="-250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= 24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mH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= 7.2 </m:t>
                      </m:r>
                      <m:r>
                        <m:rPr>
                          <m:nor/>
                        </m:rPr>
                        <a:rPr lang="en-IN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mH</m:t>
                      </m:r>
                    </m:oMath>
                  </m:oMathPara>
                </a14:m>
                <a:endParaRPr lang="en-IN" sz="2200" dirty="0">
                  <a:solidFill>
                    <a:srgbClr val="0066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48" y="4983231"/>
                <a:ext cx="5882251" cy="430887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DDD7F-4E18-2188-956E-6D41563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884903" y="1346503"/>
            <a:ext cx="10439793" cy="183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2400" dirty="0"/>
              <a:t>When two identical coils are connected in series, the inductance of the combination is found to be </a:t>
            </a:r>
            <a:r>
              <a:rPr lang="en-US" altLang="en-US" sz="2400" b="1" dirty="0"/>
              <a:t>80 </a:t>
            </a:r>
            <a:r>
              <a:rPr lang="en-US" altLang="en-US" sz="2400" b="1" dirty="0" err="1"/>
              <a:t>mH</a:t>
            </a:r>
            <a:r>
              <a:rPr lang="en-US" altLang="en-US" sz="2400" b="1" dirty="0"/>
              <a:t>. </a:t>
            </a:r>
            <a:r>
              <a:rPr lang="en-US" altLang="en-US" sz="2400" dirty="0"/>
              <a:t>When the connections to one of the coils are reversed, a similar measurement indicates </a:t>
            </a:r>
            <a:r>
              <a:rPr lang="en-US" altLang="en-US" sz="2400" b="1" dirty="0"/>
              <a:t>20 </a:t>
            </a:r>
            <a:r>
              <a:rPr lang="en-US" altLang="en-US" sz="2400" b="1" dirty="0" err="1"/>
              <a:t>mH</a:t>
            </a:r>
            <a:r>
              <a:rPr lang="en-US" altLang="en-US" sz="2400" b="1" dirty="0"/>
              <a:t>. </a:t>
            </a:r>
            <a:r>
              <a:rPr lang="en-US" altLang="en-US" sz="2400" dirty="0"/>
              <a:t>Find the mutual inductance and coupling co-efficient between the coil. 	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303790" y="392799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Illustration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/>
              <p:nvPr/>
            </p:nvSpPr>
            <p:spPr>
              <a:xfrm>
                <a:off x="8508989" y="5080610"/>
                <a:ext cx="28157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0.015 </m:t>
                      </m:r>
                      <m:r>
                        <m:rPr>
                          <m:nor/>
                        </m:rPr>
                        <a:rPr lang="en-US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en-US" sz="2200" dirty="0">
                          <a:solidFill>
                            <a:srgbClr val="006600"/>
                          </a:solidFill>
                          <a:latin typeface="Arial Nova" panose="020B0504020202020204" pitchFamily="34" charset="0"/>
                        </a:rPr>
                        <m:t> 0.6</m:t>
                      </m:r>
                    </m:oMath>
                  </m:oMathPara>
                </a14:m>
                <a:endParaRPr lang="en-IN" sz="2200" dirty="0">
                  <a:solidFill>
                    <a:srgbClr val="0066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EB0C8E-052D-4C60-D8D9-FA6F0F959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989" y="5080610"/>
                <a:ext cx="2815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55900-6736-E889-90EC-8E55E22F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2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97278" y="1244600"/>
            <a:ext cx="4937760" cy="447078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(MMF)</a:t>
            </a:r>
            <a:r>
              <a:rPr lang="en-US" sz="2400" b="1" baseline="-25000" dirty="0"/>
              <a:t>Total</a:t>
            </a:r>
            <a:r>
              <a:rPr lang="en-US" sz="2400" b="1" dirty="0"/>
              <a:t> = (MMF)</a:t>
            </a:r>
            <a:r>
              <a:rPr lang="en-US" sz="2400" b="1" baseline="-25000" dirty="0"/>
              <a:t>AB</a:t>
            </a:r>
            <a:r>
              <a:rPr lang="en-US" sz="2400" b="1" dirty="0"/>
              <a:t> + (MMF)</a:t>
            </a:r>
            <a:r>
              <a:rPr lang="en-US" sz="2400" b="1" baseline="-25000" dirty="0"/>
              <a:t>ADCB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(MMF)</a:t>
            </a:r>
            <a:r>
              <a:rPr lang="en-US" sz="2400" b="1" baseline="-25000" dirty="0"/>
              <a:t>Total</a:t>
            </a:r>
            <a:r>
              <a:rPr lang="en-US" sz="2400" b="1" dirty="0"/>
              <a:t> = (MMF)</a:t>
            </a:r>
            <a:r>
              <a:rPr lang="en-US" sz="2400" b="1" baseline="-25000" dirty="0"/>
              <a:t>AB</a:t>
            </a:r>
            <a:r>
              <a:rPr lang="en-US" sz="2400" b="1" dirty="0"/>
              <a:t> + (MMF)</a:t>
            </a:r>
            <a:r>
              <a:rPr lang="en-US" sz="2400" b="1" baseline="-25000" dirty="0"/>
              <a:t>AFEB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(MMF)</a:t>
            </a:r>
            <a:r>
              <a:rPr lang="en-US" sz="2400" b="1" baseline="-25000" dirty="0"/>
              <a:t>Total</a:t>
            </a:r>
            <a:r>
              <a:rPr lang="en-US" sz="2400" b="1" dirty="0"/>
              <a:t> = </a:t>
            </a:r>
            <a:r>
              <a:rPr lang="el-GR" sz="2400" b="1" dirty="0"/>
              <a:t>Φ</a:t>
            </a:r>
            <a:r>
              <a:rPr lang="en-US" sz="2400" b="1" dirty="0"/>
              <a:t> S</a:t>
            </a:r>
            <a:r>
              <a:rPr lang="en-US" sz="2400" b="1" baseline="-25000" dirty="0"/>
              <a:t>AB</a:t>
            </a:r>
            <a:r>
              <a:rPr lang="en-US" sz="2400" b="1" dirty="0"/>
              <a:t> + </a:t>
            </a:r>
            <a:r>
              <a:rPr lang="el-GR" sz="2400" b="1" dirty="0"/>
              <a:t>Φ</a:t>
            </a:r>
            <a:r>
              <a:rPr lang="en-US" sz="2400" b="1" baseline="-25000" dirty="0"/>
              <a:t>1</a:t>
            </a:r>
            <a:r>
              <a:rPr lang="en-US" sz="2400" b="1" dirty="0"/>
              <a:t> S</a:t>
            </a:r>
            <a:r>
              <a:rPr lang="en-US" sz="2400" b="1" baseline="-25000" dirty="0"/>
              <a:t>ADCB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 OR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(MMF)</a:t>
            </a:r>
            <a:r>
              <a:rPr lang="en-US" sz="2400" b="1" baseline="-25000" dirty="0"/>
              <a:t>Total</a:t>
            </a:r>
            <a:r>
              <a:rPr lang="en-US" sz="2400" b="1" dirty="0"/>
              <a:t> = </a:t>
            </a:r>
            <a:r>
              <a:rPr lang="el-GR" sz="2400" b="1" dirty="0"/>
              <a:t>Φ</a:t>
            </a:r>
            <a:r>
              <a:rPr lang="en-US" sz="2400" b="1" dirty="0"/>
              <a:t> S</a:t>
            </a:r>
            <a:r>
              <a:rPr lang="en-US" sz="2400" b="1" baseline="-25000" dirty="0"/>
              <a:t>AB</a:t>
            </a:r>
            <a:r>
              <a:rPr lang="en-US" sz="2400" b="1" dirty="0"/>
              <a:t> + </a:t>
            </a:r>
            <a:r>
              <a:rPr lang="el-GR" sz="2400" b="1" dirty="0"/>
              <a:t>Φ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AFEB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 1071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DA33F-2302-48BF-B9E4-DD1AAB99CA9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Magnetic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611657" y="1112880"/>
            <a:ext cx="3600827" cy="2820034"/>
            <a:chOff x="4034162" y="2288396"/>
            <a:chExt cx="4017144" cy="3552176"/>
          </a:xfrm>
          <a:noFill/>
        </p:grpSpPr>
        <p:grpSp>
          <p:nvGrpSpPr>
            <p:cNvPr id="50" name="Group 49"/>
            <p:cNvGrpSpPr/>
            <p:nvPr/>
          </p:nvGrpSpPr>
          <p:grpSpPr>
            <a:xfrm>
              <a:off x="4034162" y="2288396"/>
              <a:ext cx="4017144" cy="3552176"/>
              <a:chOff x="4034161" y="2288396"/>
              <a:chExt cx="5081474" cy="3914419"/>
            </a:xfrm>
            <a:grpFill/>
          </p:grpSpPr>
          <p:grpSp>
            <p:nvGrpSpPr>
              <p:cNvPr id="53" name="Group 9"/>
              <p:cNvGrpSpPr>
                <a:grpSpLocks/>
              </p:cNvGrpSpPr>
              <p:nvPr/>
            </p:nvGrpSpPr>
            <p:grpSpPr bwMode="auto">
              <a:xfrm>
                <a:off x="4034161" y="2288396"/>
                <a:ext cx="5081474" cy="3914419"/>
                <a:chOff x="1659" y="1296"/>
                <a:chExt cx="1932" cy="1596"/>
              </a:xfrm>
              <a:grpFill/>
            </p:grpSpPr>
            <p:grpSp>
              <p:nvGrpSpPr>
                <p:cNvPr id="56" name="Group 10"/>
                <p:cNvGrpSpPr>
                  <a:grpSpLocks/>
                </p:cNvGrpSpPr>
                <p:nvPr/>
              </p:nvGrpSpPr>
              <p:grpSpPr bwMode="auto">
                <a:xfrm>
                  <a:off x="1680" y="1392"/>
                  <a:ext cx="1911" cy="1392"/>
                  <a:chOff x="1824" y="1104"/>
                  <a:chExt cx="2458" cy="1632"/>
                </a:xfrm>
                <a:grpFill/>
              </p:grpSpPr>
              <p:sp>
                <p:nvSpPr>
                  <p:cNvPr id="6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04"/>
                    <a:ext cx="2208" cy="1632"/>
                  </a:xfrm>
                  <a:prstGeom prst="rect">
                    <a:avLst/>
                  </a:prstGeom>
                  <a:grpFill/>
                  <a:ln w="38100">
                    <a:solidFill>
                      <a:srgbClr val="C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charset="0"/>
                      <a:buChar char="•"/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charset="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charset="0"/>
                      <a:buChar char="•"/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charset="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endParaRPr>
                  </a:p>
                </p:txBody>
              </p:sp>
              <p:grpSp>
                <p:nvGrpSpPr>
                  <p:cNvPr id="6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140" y="1426"/>
                    <a:ext cx="2142" cy="1008"/>
                    <a:chOff x="2112" y="1776"/>
                    <a:chExt cx="2142" cy="1008"/>
                  </a:xfrm>
                  <a:grpFill/>
                </p:grpSpPr>
                <p:sp>
                  <p:nvSpPr>
                    <p:cNvPr id="7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624" cy="100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p:txBody>
                </p:sp>
                <p:sp>
                  <p:nvSpPr>
                    <p:cNvPr id="7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1776"/>
                      <a:ext cx="624" cy="100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p:txBody>
                </p:sp>
                <p:grpSp>
                  <p:nvGrpSpPr>
                    <p:cNvPr id="7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0" y="1861"/>
                      <a:ext cx="1744" cy="837"/>
                      <a:chOff x="2510" y="1861"/>
                      <a:chExt cx="1744" cy="837"/>
                    </a:xfrm>
                    <a:grpFill/>
                  </p:grpSpPr>
                  <p:grpSp>
                    <p:nvGrpSpPr>
                      <p:cNvPr id="78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10" y="1861"/>
                        <a:ext cx="1744" cy="779"/>
                        <a:chOff x="2510" y="1861"/>
                        <a:chExt cx="1744" cy="779"/>
                      </a:xfrm>
                      <a:grpFill/>
                    </p:grpSpPr>
                    <p:grpSp>
                      <p:nvGrpSpPr>
                        <p:cNvPr id="82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13" y="1861"/>
                          <a:ext cx="1741" cy="633"/>
                          <a:chOff x="2513" y="1959"/>
                          <a:chExt cx="1741" cy="633"/>
                        </a:xfrm>
                        <a:grpFill/>
                      </p:grpSpPr>
                      <p:sp>
                        <p:nvSpPr>
                          <p:cNvPr id="84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72" y="1959"/>
                            <a:ext cx="1182" cy="9"/>
                          </a:xfrm>
                          <a:prstGeom prst="line">
                            <a:avLst/>
                          </a:prstGeom>
                          <a:grpFill/>
                          <a:ln w="38100">
                            <a:solidFill>
                              <a:srgbClr val="C00000"/>
                            </a:solidFill>
                            <a:miter lim="800000"/>
                            <a:headEnd type="stealth"/>
                            <a:tailEnd/>
                          </a:ln>
                        </p:spPr>
                        <p:txBody>
                          <a:bodyPr wrap="none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85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13" y="1964"/>
                            <a:ext cx="799" cy="628"/>
                            <a:chOff x="2513" y="1964"/>
                            <a:chExt cx="799" cy="628"/>
                          </a:xfrm>
                          <a:grpFill/>
                        </p:grpSpPr>
                        <p:sp>
                          <p:nvSpPr>
                            <p:cNvPr id="86" name="Freeform 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3" y="1964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 type="stealth"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87" name="Freeform 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0" y="2112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88" name="Freeform 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8" y="2255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89" name="Freeform 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0" y="2400"/>
                              <a:ext cx="792" cy="192"/>
                            </a:xfrm>
                            <a:custGeom>
                              <a:avLst/>
                              <a:gdLst>
                                <a:gd name="T0" fmla="*/ 1 w 1104"/>
                                <a:gd name="T1" fmla="*/ 0 h 336"/>
                                <a:gd name="T2" fmla="*/ 1 w 1104"/>
                                <a:gd name="T3" fmla="*/ 1 h 336"/>
                                <a:gd name="T4" fmla="*/ 1 w 1104"/>
                                <a:gd name="T5" fmla="*/ 1 h 336"/>
                                <a:gd name="T6" fmla="*/ 1 w 1104"/>
                                <a:gd name="T7" fmla="*/ 1 h 336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1104"/>
                                <a:gd name="T13" fmla="*/ 0 h 336"/>
                                <a:gd name="T14" fmla="*/ 1104 w 1104"/>
                                <a:gd name="T15" fmla="*/ 336 h 336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1104" h="336">
                                  <a:moveTo>
                                    <a:pt x="264" y="0"/>
                                  </a:moveTo>
                                  <a:cubicBezTo>
                                    <a:pt x="132" y="32"/>
                                    <a:pt x="0" y="64"/>
                                    <a:pt x="120" y="96"/>
                                  </a:cubicBezTo>
                                  <a:cubicBezTo>
                                    <a:pt x="240" y="128"/>
                                    <a:pt x="864" y="152"/>
                                    <a:pt x="984" y="192"/>
                                  </a:cubicBezTo>
                                  <a:cubicBezTo>
                                    <a:pt x="1104" y="232"/>
                                    <a:pt x="972" y="284"/>
                                    <a:pt x="840" y="336"/>
                                  </a:cubicBezTo>
                                </a:path>
                              </a:pathLst>
                            </a:custGeom>
                            <a:grpFill/>
                            <a:ln w="38100">
                              <a:solidFill>
                                <a:srgbClr val="C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83" name="Freeform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10" y="2448"/>
                          <a:ext cx="792" cy="192"/>
                        </a:xfrm>
                        <a:custGeom>
                          <a:avLst/>
                          <a:gdLst>
                            <a:gd name="T0" fmla="*/ 1 w 1104"/>
                            <a:gd name="T1" fmla="*/ 0 h 336"/>
                            <a:gd name="T2" fmla="*/ 1 w 1104"/>
                            <a:gd name="T3" fmla="*/ 1 h 336"/>
                            <a:gd name="T4" fmla="*/ 1 w 1104"/>
                            <a:gd name="T5" fmla="*/ 1 h 336"/>
                            <a:gd name="T6" fmla="*/ 1 w 1104"/>
                            <a:gd name="T7" fmla="*/ 1 h 336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104"/>
                            <a:gd name="T13" fmla="*/ 0 h 336"/>
                            <a:gd name="T14" fmla="*/ 1104 w 1104"/>
                            <a:gd name="T15" fmla="*/ 336 h 3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104" h="336">
                              <a:moveTo>
                                <a:pt x="264" y="0"/>
                              </a:moveTo>
                              <a:cubicBezTo>
                                <a:pt x="132" y="32"/>
                                <a:pt x="0" y="64"/>
                                <a:pt x="120" y="96"/>
                              </a:cubicBezTo>
                              <a:cubicBezTo>
                                <a:pt x="240" y="128"/>
                                <a:pt x="864" y="152"/>
                                <a:pt x="984" y="192"/>
                              </a:cubicBezTo>
                              <a:cubicBezTo>
                                <a:pt x="1104" y="232"/>
                                <a:pt x="972" y="284"/>
                                <a:pt x="840" y="336"/>
                              </a:cubicBezTo>
                            </a:path>
                          </a:pathLst>
                        </a:custGeom>
                        <a:grp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7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58" y="2586"/>
                        <a:ext cx="1696" cy="112"/>
                        <a:chOff x="2558" y="2586"/>
                        <a:chExt cx="1696" cy="112"/>
                      </a:xfrm>
                      <a:grpFill/>
                    </p:grpSpPr>
                    <p:sp>
                      <p:nvSpPr>
                        <p:cNvPr id="80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4" y="2688"/>
                          <a:ext cx="1470" cy="7"/>
                        </a:xfrm>
                        <a:prstGeom prst="line">
                          <a:avLst/>
                        </a:prstGeom>
                        <a:grpFill/>
                        <a:ln w="38100" cap="flat">
                          <a:solidFill>
                            <a:srgbClr val="C00000"/>
                          </a:solidFill>
                          <a:round/>
                          <a:headEnd/>
                          <a:tailEnd type="stealth"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58" y="2586"/>
                          <a:ext cx="248" cy="112"/>
                        </a:xfrm>
                        <a:custGeom>
                          <a:avLst/>
                          <a:gdLst>
                            <a:gd name="T0" fmla="*/ 200 w 248"/>
                            <a:gd name="T1" fmla="*/ 0 h 112"/>
                            <a:gd name="T2" fmla="*/ 8 w 248"/>
                            <a:gd name="T3" fmla="*/ 96 h 112"/>
                            <a:gd name="T4" fmla="*/ 248 w 248"/>
                            <a:gd name="T5" fmla="*/ 96 h 112"/>
                            <a:gd name="T6" fmla="*/ 0 60000 65536"/>
                            <a:gd name="T7" fmla="*/ 0 60000 65536"/>
                            <a:gd name="T8" fmla="*/ 0 60000 65536"/>
                            <a:gd name="T9" fmla="*/ 0 w 248"/>
                            <a:gd name="T10" fmla="*/ 0 h 112"/>
                            <a:gd name="T11" fmla="*/ 248 w 248"/>
                            <a:gd name="T12" fmla="*/ 112 h 112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48" h="112">
                              <a:moveTo>
                                <a:pt x="200" y="0"/>
                              </a:moveTo>
                              <a:cubicBezTo>
                                <a:pt x="100" y="40"/>
                                <a:pt x="0" y="80"/>
                                <a:pt x="8" y="96"/>
                              </a:cubicBezTo>
                              <a:cubicBezTo>
                                <a:pt x="16" y="112"/>
                                <a:pt x="132" y="104"/>
                                <a:pt x="248" y="96"/>
                              </a:cubicBezTo>
                            </a:path>
                          </a:pathLst>
                        </a:custGeom>
                        <a:grp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69" y="1296"/>
                    <a:ext cx="749" cy="20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 type="none" w="med" len="med"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0" y="1296"/>
                    <a:ext cx="740" cy="18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129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2592"/>
                    <a:ext cx="787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96"/>
                    <a:ext cx="0" cy="129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21" y="1426"/>
                    <a:ext cx="6" cy="1022"/>
                  </a:xfrm>
                  <a:prstGeom prst="line">
                    <a:avLst/>
                  </a:prstGeom>
                  <a:grpFill/>
                  <a:ln w="38100">
                    <a:noFill/>
                    <a:prstDash val="dashDot"/>
                    <a:round/>
                    <a:headEnd type="triangle" w="med" len="med"/>
                    <a:tailEnd type="none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2" y="2592"/>
                    <a:ext cx="724" cy="16"/>
                  </a:xfrm>
                  <a:prstGeom prst="line">
                    <a:avLst/>
                  </a:prstGeom>
                  <a:grpFill/>
                  <a:ln w="38100">
                    <a:solidFill>
                      <a:srgbClr val="C00000"/>
                    </a:solidFill>
                    <a:prstDash val="dashDot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431" y="1425"/>
                  <a:ext cx="291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A</a:t>
                  </a:r>
                </a:p>
              </p:txBody>
            </p:sp>
            <p:sp>
              <p:nvSpPr>
                <p:cNvPr id="5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36" y="2511"/>
                  <a:ext cx="382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B</a:t>
                  </a:r>
                </a:p>
              </p:txBody>
            </p:sp>
            <p:sp>
              <p:nvSpPr>
                <p:cNvPr id="5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13" y="2555"/>
                  <a:ext cx="290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C</a:t>
                  </a:r>
                </a:p>
              </p:txBody>
            </p:sp>
            <p:sp>
              <p:nvSpPr>
                <p:cNvPr id="6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13" y="1382"/>
                  <a:ext cx="230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6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59" y="2598"/>
                  <a:ext cx="279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6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666" y="1339"/>
                  <a:ext cx="266" cy="2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25" y="2055"/>
                  <a:ext cx="624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Φ</a:t>
                  </a:r>
                  <a:endParaRPr kumimoji="0" lang="en-US" altLang="en-US" sz="2400" b="0" i="0" u="none" strike="noStrike" kern="1200" cap="none" spc="0" normalizeH="0" baseline="-2500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4" name="Rectangle 42"/>
                <p:cNvSpPr>
                  <a:spLocks noChangeArrowheads="1"/>
                </p:cNvSpPr>
                <p:nvPr/>
              </p:nvSpPr>
              <p:spPr bwMode="auto">
                <a:xfrm>
                  <a:off x="2927" y="1337"/>
                  <a:ext cx="488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Φ</a:t>
                  </a:r>
                  <a:r>
                    <a:rPr kumimoji="0" lang="en-US" altLang="en-US" sz="2400" b="0" i="0" u="none" strike="noStrike" kern="1200" cap="none" spc="0" normalizeH="0" baseline="-2500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Times New Roman" pitchFamily="18" charset="0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32" y="1296"/>
                  <a:ext cx="490" cy="21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5199014" y="3928782"/>
                <a:ext cx="981670" cy="81998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N</a:t>
                </a: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4851141" y="2376329"/>
                <a:ext cx="722080" cy="6408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Φ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V="1">
              <a:off x="5479332" y="5312715"/>
              <a:ext cx="225709" cy="1974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prstDash val="dashDot"/>
              <a:round/>
              <a:headEnd type="none" w="med" len="med"/>
              <a:tailEnd type="triangle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H="1" flipV="1">
              <a:off x="6049860" y="5360710"/>
              <a:ext cx="279573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prstDash val="dashDot"/>
              <a:round/>
              <a:headEnd type="none" w="med" len="med"/>
              <a:tailEnd type="triangle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713980" y="4038983"/>
            <a:ext cx="3441700" cy="2076510"/>
            <a:chOff x="5105400" y="4191000"/>
            <a:chExt cx="3441700" cy="2076510"/>
          </a:xfrm>
        </p:grpSpPr>
        <p:graphicFrame>
          <p:nvGraphicFramePr>
            <p:cNvPr id="91" name="Object 4"/>
            <p:cNvGraphicFramePr>
              <a:graphicFrameLocks noChangeAspect="1"/>
            </p:cNvGraphicFramePr>
            <p:nvPr/>
          </p:nvGraphicFramePr>
          <p:xfrm>
            <a:off x="5181600" y="4191000"/>
            <a:ext cx="3365500" cy="158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2" imgW="5175360" imgH="2637720" progId="SmartDraw.2">
                    <p:embed/>
                  </p:oleObj>
                </mc:Choice>
                <mc:Fallback>
                  <p:oleObj name="SmartDraw" r:id="rId2" imgW="5175360" imgH="2637720" progId="SmartDraw.2">
                    <p:embed/>
                    <p:pic>
                      <p:nvPicPr>
                        <p:cNvPr id="9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4191000"/>
                          <a:ext cx="3365500" cy="158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Box 91"/>
            <p:cNvSpPr txBox="1"/>
            <p:nvPr/>
          </p:nvSpPr>
          <p:spPr>
            <a:xfrm>
              <a:off x="5105400" y="5867400"/>
              <a:ext cx="3059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Analogous Electrical Circuit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0710" y="355460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Self-Practice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648929" y="1295400"/>
            <a:ext cx="10757057" cy="249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Two similar coils have a coupling coefficient of </a:t>
            </a:r>
            <a:r>
              <a:rPr lang="en-US" sz="23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0.4. </a:t>
            </a: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When they are connected in series aiding, the equivalent inductance is </a:t>
            </a:r>
            <a:r>
              <a:rPr lang="en-US" sz="23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560 </a:t>
            </a:r>
            <a:r>
              <a:rPr lang="en-US" sz="23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r>
              <a:rPr lang="en-US" sz="23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Calculate: 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lphaLcParenR"/>
            </a:pP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Self-inductance of both the coils. 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lphaLcParenR"/>
            </a:pP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inductance when the coils are connected in series opposition. 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lphaLcParenR"/>
            </a:pP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energy stored due to a current of </a:t>
            </a:r>
            <a:r>
              <a:rPr lang="en-US" sz="23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 when the coils are connected in series opposition.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680" y="5284068"/>
            <a:ext cx="4822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600"/>
                </a:solidFill>
                <a:latin typeface="Arial Nova" panose="020B0504020202020204" pitchFamily="34" charset="0"/>
              </a:rPr>
              <a:t>Ans: a) 0.2 H, b) 0.24 H, and c) 1.08 J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FD149-AC95-CB0E-B269-392963AA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5961" y="326137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Self-Practice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961" y="1411074"/>
            <a:ext cx="8368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For the three coupled coils, calculate the total inductance.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27" y="2216879"/>
            <a:ext cx="6040280" cy="2487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86058" y="5231482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6600"/>
                </a:solidFill>
                <a:latin typeface="Arial Nova" panose="020B0504020202020204" pitchFamily="34" charset="0"/>
              </a:rPr>
              <a:t>Ans</a:t>
            </a:r>
            <a:r>
              <a:rPr lang="en-US" sz="2200" dirty="0">
                <a:solidFill>
                  <a:srgbClr val="006600"/>
                </a:solidFill>
                <a:latin typeface="Arial Nova" panose="020B0504020202020204" pitchFamily="34" charset="0"/>
              </a:rPr>
              <a:t>: 10 H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230E47-EBFD-B0E0-6CDE-A5813902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Magnetic Circuit with Air Gap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4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9529" y="4656429"/>
            <a:ext cx="10893901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MMF required for this circuit would be the sum of: </a:t>
            </a: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200" b="1" dirty="0">
                <a:solidFill>
                  <a:srgbClr val="002060"/>
                </a:solidFill>
              </a:rPr>
              <a:t>that required for central limb (air-gap + core material) and, </a:t>
            </a: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200" b="1" dirty="0">
                <a:solidFill>
                  <a:srgbClr val="002060"/>
                </a:solidFill>
              </a:rPr>
              <a:t>that required for either of two parts (not both)</a:t>
            </a:r>
          </a:p>
        </p:txBody>
      </p:sp>
      <p:pic>
        <p:nvPicPr>
          <p:cNvPr id="4119" name="Picture 23" descr="https://lh3.googleusercontent.com/proxy/8vTUX5IyKTA0f6SguMtIzkd3L_X3OgvnL6y_gJN0_FaOsPidToDvR3EQCAf8fl2lwsHmvXN5AW3DcwJOjFNbKAumLLdlMBEID4x7pR0lj-40VSoH_-todvMTLnloQqiy7Oo4Y13xCO4J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71122"/>
            <a:ext cx="4903028" cy="336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58" y="1265547"/>
            <a:ext cx="3733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Magnetic Circuit with Air Gap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 1071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Electrical &amp; Electronics Engineering, MIT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DA33F-2302-48BF-B9E4-DD1AAB99CA9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7280" y="1325157"/>
            <a:ext cx="3813933" cy="2627411"/>
            <a:chOff x="677334" y="1519268"/>
            <a:chExt cx="5460849" cy="3404424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77334" y="1519268"/>
              <a:ext cx="5460849" cy="3404424"/>
              <a:chOff x="2832" y="1056"/>
              <a:chExt cx="2928" cy="1680"/>
            </a:xfrm>
          </p:grpSpPr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5351" y="1056"/>
                <a:ext cx="0" cy="168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251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832" y="2736"/>
                <a:ext cx="251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0" cy="549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832" y="1913"/>
                <a:ext cx="0" cy="82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3411" y="1330"/>
                <a:ext cx="1533" cy="14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3411" y="1330"/>
                <a:ext cx="0" cy="275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832" y="1605"/>
                <a:ext cx="57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2832" y="1913"/>
                <a:ext cx="57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3411" y="1913"/>
                <a:ext cx="0" cy="514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3411" y="2427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" name="Group 16"/>
              <p:cNvGrpSpPr>
                <a:grpSpLocks/>
              </p:cNvGrpSpPr>
              <p:nvPr/>
            </p:nvGrpSpPr>
            <p:grpSpPr bwMode="auto">
              <a:xfrm>
                <a:off x="3693" y="1616"/>
                <a:ext cx="2067" cy="743"/>
                <a:chOff x="2510" y="1861"/>
                <a:chExt cx="2002" cy="837"/>
              </a:xfrm>
            </p:grpSpPr>
            <p:grpSp>
              <p:nvGrpSpPr>
                <p:cNvPr id="51" name="Group 17"/>
                <p:cNvGrpSpPr>
                  <a:grpSpLocks/>
                </p:cNvGrpSpPr>
                <p:nvPr/>
              </p:nvGrpSpPr>
              <p:grpSpPr bwMode="auto">
                <a:xfrm>
                  <a:off x="2510" y="1861"/>
                  <a:ext cx="1906" cy="779"/>
                  <a:chOff x="2510" y="1861"/>
                  <a:chExt cx="1906" cy="779"/>
                </a:xfrm>
              </p:grpSpPr>
              <p:grpSp>
                <p:nvGrpSpPr>
                  <p:cNvPr id="5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513" y="1861"/>
                    <a:ext cx="1903" cy="633"/>
                    <a:chOff x="2513" y="1959"/>
                    <a:chExt cx="1903" cy="633"/>
                  </a:xfrm>
                </p:grpSpPr>
                <p:sp>
                  <p:nvSpPr>
                    <p:cNvPr id="57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72" y="1959"/>
                      <a:ext cx="1344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C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8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3" y="1964"/>
                      <a:ext cx="799" cy="628"/>
                      <a:chOff x="2513" y="1964"/>
                      <a:chExt cx="799" cy="628"/>
                    </a:xfrm>
                  </p:grpSpPr>
                  <p:sp>
                    <p:nvSpPr>
                      <p:cNvPr id="59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13" y="1964"/>
                        <a:ext cx="792" cy="192"/>
                      </a:xfrm>
                      <a:custGeom>
                        <a:avLst/>
                        <a:gdLst>
                          <a:gd name="T0" fmla="*/ 1 w 1104"/>
                          <a:gd name="T1" fmla="*/ 0 h 336"/>
                          <a:gd name="T2" fmla="*/ 1 w 1104"/>
                          <a:gd name="T3" fmla="*/ 1 h 336"/>
                          <a:gd name="T4" fmla="*/ 1 w 1104"/>
                          <a:gd name="T5" fmla="*/ 1 h 336"/>
                          <a:gd name="T6" fmla="*/ 1 w 1104"/>
                          <a:gd name="T7" fmla="*/ 1 h 336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04"/>
                          <a:gd name="T13" fmla="*/ 0 h 336"/>
                          <a:gd name="T14" fmla="*/ 1104 w 1104"/>
                          <a:gd name="T15" fmla="*/ 336 h 3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04" h="336">
                            <a:moveTo>
                              <a:pt x="264" y="0"/>
                            </a:moveTo>
                            <a:cubicBezTo>
                              <a:pt x="132" y="32"/>
                              <a:pt x="0" y="64"/>
                              <a:pt x="120" y="96"/>
                            </a:cubicBezTo>
                            <a:cubicBezTo>
                              <a:pt x="240" y="128"/>
                              <a:pt x="864" y="152"/>
                              <a:pt x="984" y="192"/>
                            </a:cubicBezTo>
                            <a:cubicBezTo>
                              <a:pt x="1104" y="232"/>
                              <a:pt x="972" y="284"/>
                              <a:pt x="840" y="33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20" y="2112"/>
                        <a:ext cx="792" cy="192"/>
                      </a:xfrm>
                      <a:custGeom>
                        <a:avLst/>
                        <a:gdLst>
                          <a:gd name="T0" fmla="*/ 1 w 1104"/>
                          <a:gd name="T1" fmla="*/ 0 h 336"/>
                          <a:gd name="T2" fmla="*/ 1 w 1104"/>
                          <a:gd name="T3" fmla="*/ 1 h 336"/>
                          <a:gd name="T4" fmla="*/ 1 w 1104"/>
                          <a:gd name="T5" fmla="*/ 1 h 336"/>
                          <a:gd name="T6" fmla="*/ 1 w 1104"/>
                          <a:gd name="T7" fmla="*/ 1 h 336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04"/>
                          <a:gd name="T13" fmla="*/ 0 h 336"/>
                          <a:gd name="T14" fmla="*/ 1104 w 1104"/>
                          <a:gd name="T15" fmla="*/ 336 h 3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04" h="336">
                            <a:moveTo>
                              <a:pt x="264" y="0"/>
                            </a:moveTo>
                            <a:cubicBezTo>
                              <a:pt x="132" y="32"/>
                              <a:pt x="0" y="64"/>
                              <a:pt x="120" y="96"/>
                            </a:cubicBezTo>
                            <a:cubicBezTo>
                              <a:pt x="240" y="128"/>
                              <a:pt x="864" y="152"/>
                              <a:pt x="984" y="192"/>
                            </a:cubicBezTo>
                            <a:cubicBezTo>
                              <a:pt x="1104" y="232"/>
                              <a:pt x="972" y="284"/>
                              <a:pt x="840" y="33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18" y="2255"/>
                        <a:ext cx="792" cy="192"/>
                      </a:xfrm>
                      <a:custGeom>
                        <a:avLst/>
                        <a:gdLst>
                          <a:gd name="T0" fmla="*/ 1 w 1104"/>
                          <a:gd name="T1" fmla="*/ 0 h 336"/>
                          <a:gd name="T2" fmla="*/ 1 w 1104"/>
                          <a:gd name="T3" fmla="*/ 1 h 336"/>
                          <a:gd name="T4" fmla="*/ 1 w 1104"/>
                          <a:gd name="T5" fmla="*/ 1 h 336"/>
                          <a:gd name="T6" fmla="*/ 1 w 1104"/>
                          <a:gd name="T7" fmla="*/ 1 h 336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04"/>
                          <a:gd name="T13" fmla="*/ 0 h 336"/>
                          <a:gd name="T14" fmla="*/ 1104 w 1104"/>
                          <a:gd name="T15" fmla="*/ 336 h 3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04" h="336">
                            <a:moveTo>
                              <a:pt x="264" y="0"/>
                            </a:moveTo>
                            <a:cubicBezTo>
                              <a:pt x="132" y="32"/>
                              <a:pt x="0" y="64"/>
                              <a:pt x="120" y="96"/>
                            </a:cubicBezTo>
                            <a:cubicBezTo>
                              <a:pt x="240" y="128"/>
                              <a:pt x="864" y="152"/>
                              <a:pt x="984" y="192"/>
                            </a:cubicBezTo>
                            <a:cubicBezTo>
                              <a:pt x="1104" y="232"/>
                              <a:pt x="972" y="284"/>
                              <a:pt x="840" y="33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20" y="2400"/>
                        <a:ext cx="792" cy="192"/>
                      </a:xfrm>
                      <a:custGeom>
                        <a:avLst/>
                        <a:gdLst>
                          <a:gd name="T0" fmla="*/ 1 w 1104"/>
                          <a:gd name="T1" fmla="*/ 0 h 336"/>
                          <a:gd name="T2" fmla="*/ 1 w 1104"/>
                          <a:gd name="T3" fmla="*/ 1 h 336"/>
                          <a:gd name="T4" fmla="*/ 1 w 1104"/>
                          <a:gd name="T5" fmla="*/ 1 h 336"/>
                          <a:gd name="T6" fmla="*/ 1 w 1104"/>
                          <a:gd name="T7" fmla="*/ 1 h 336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04"/>
                          <a:gd name="T13" fmla="*/ 0 h 336"/>
                          <a:gd name="T14" fmla="*/ 1104 w 1104"/>
                          <a:gd name="T15" fmla="*/ 336 h 3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04" h="336">
                            <a:moveTo>
                              <a:pt x="264" y="0"/>
                            </a:moveTo>
                            <a:cubicBezTo>
                              <a:pt x="132" y="32"/>
                              <a:pt x="0" y="64"/>
                              <a:pt x="120" y="96"/>
                            </a:cubicBezTo>
                            <a:cubicBezTo>
                              <a:pt x="240" y="128"/>
                              <a:pt x="864" y="152"/>
                              <a:pt x="984" y="192"/>
                            </a:cubicBezTo>
                            <a:cubicBezTo>
                              <a:pt x="1104" y="232"/>
                              <a:pt x="972" y="284"/>
                              <a:pt x="840" y="33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6" name="Freeform 25"/>
                  <p:cNvSpPr>
                    <a:spLocks/>
                  </p:cNvSpPr>
                  <p:nvPr/>
                </p:nvSpPr>
                <p:spPr bwMode="auto">
                  <a:xfrm>
                    <a:off x="2510" y="2448"/>
                    <a:ext cx="792" cy="192"/>
                  </a:xfrm>
                  <a:custGeom>
                    <a:avLst/>
                    <a:gdLst>
                      <a:gd name="T0" fmla="*/ 1 w 1104"/>
                      <a:gd name="T1" fmla="*/ 0 h 336"/>
                      <a:gd name="T2" fmla="*/ 1 w 1104"/>
                      <a:gd name="T3" fmla="*/ 1 h 336"/>
                      <a:gd name="T4" fmla="*/ 1 w 1104"/>
                      <a:gd name="T5" fmla="*/ 1 h 336"/>
                      <a:gd name="T6" fmla="*/ 1 w 1104"/>
                      <a:gd name="T7" fmla="*/ 1 h 33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04"/>
                      <a:gd name="T13" fmla="*/ 0 h 336"/>
                      <a:gd name="T14" fmla="*/ 1104 w 1104"/>
                      <a:gd name="T15" fmla="*/ 336 h 3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04" h="336">
                        <a:moveTo>
                          <a:pt x="264" y="0"/>
                        </a:moveTo>
                        <a:cubicBezTo>
                          <a:pt x="132" y="32"/>
                          <a:pt x="0" y="64"/>
                          <a:pt x="120" y="96"/>
                        </a:cubicBezTo>
                        <a:cubicBezTo>
                          <a:pt x="240" y="128"/>
                          <a:pt x="864" y="152"/>
                          <a:pt x="984" y="192"/>
                        </a:cubicBezTo>
                        <a:cubicBezTo>
                          <a:pt x="1104" y="232"/>
                          <a:pt x="972" y="284"/>
                          <a:pt x="840" y="336"/>
                        </a:cubicBezTo>
                      </a:path>
                    </a:pathLst>
                  </a:custGeom>
                  <a:noFill/>
                  <a:ln w="57150">
                    <a:solidFill>
                      <a:srgbClr val="C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" name="Group 26"/>
                <p:cNvGrpSpPr>
                  <a:grpSpLocks/>
                </p:cNvGrpSpPr>
                <p:nvPr/>
              </p:nvGrpSpPr>
              <p:grpSpPr bwMode="auto">
                <a:xfrm>
                  <a:off x="2558" y="2586"/>
                  <a:ext cx="1954" cy="112"/>
                  <a:chOff x="2558" y="2586"/>
                  <a:chExt cx="1954" cy="112"/>
                </a:xfrm>
              </p:grpSpPr>
              <p:sp>
                <p:nvSpPr>
                  <p:cNvPr id="5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4" y="2688"/>
                    <a:ext cx="1728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C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Freeform 28"/>
                  <p:cNvSpPr>
                    <a:spLocks/>
                  </p:cNvSpPr>
                  <p:nvPr/>
                </p:nvSpPr>
                <p:spPr bwMode="auto">
                  <a:xfrm>
                    <a:off x="2558" y="2586"/>
                    <a:ext cx="248" cy="112"/>
                  </a:xfrm>
                  <a:custGeom>
                    <a:avLst/>
                    <a:gdLst>
                      <a:gd name="T0" fmla="*/ 200 w 248"/>
                      <a:gd name="T1" fmla="*/ 0 h 112"/>
                      <a:gd name="T2" fmla="*/ 8 w 248"/>
                      <a:gd name="T3" fmla="*/ 96 h 112"/>
                      <a:gd name="T4" fmla="*/ 248 w 248"/>
                      <a:gd name="T5" fmla="*/ 96 h 112"/>
                      <a:gd name="T6" fmla="*/ 0 60000 65536"/>
                      <a:gd name="T7" fmla="*/ 0 60000 65536"/>
                      <a:gd name="T8" fmla="*/ 0 60000 65536"/>
                      <a:gd name="T9" fmla="*/ 0 w 248"/>
                      <a:gd name="T10" fmla="*/ 0 h 112"/>
                      <a:gd name="T11" fmla="*/ 248 w 248"/>
                      <a:gd name="T12" fmla="*/ 112 h 1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8" h="112">
                        <a:moveTo>
                          <a:pt x="200" y="0"/>
                        </a:moveTo>
                        <a:cubicBezTo>
                          <a:pt x="100" y="40"/>
                          <a:pt x="0" y="80"/>
                          <a:pt x="8" y="96"/>
                        </a:cubicBezTo>
                        <a:cubicBezTo>
                          <a:pt x="16" y="112"/>
                          <a:pt x="132" y="104"/>
                          <a:pt x="248" y="96"/>
                        </a:cubicBezTo>
                      </a:path>
                    </a:pathLst>
                  </a:custGeom>
                  <a:noFill/>
                  <a:ln w="57150">
                    <a:solidFill>
                      <a:srgbClr val="C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H="1" flipV="1">
                <a:off x="4116" y="1330"/>
                <a:ext cx="3" cy="1097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none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3138" y="1226"/>
                <a:ext cx="836" cy="1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4273" y="1204"/>
                <a:ext cx="806" cy="7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3138" y="1227"/>
                <a:ext cx="0" cy="1338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V="1">
                <a:off x="5079" y="1193"/>
                <a:ext cx="0" cy="1337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 flipV="1">
                <a:off x="3135" y="2542"/>
                <a:ext cx="849" cy="2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none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4179" y="2544"/>
                <a:ext cx="89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987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10" cy="95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4330" y="2393"/>
                <a:ext cx="579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443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4909" y="1536"/>
                <a:ext cx="0" cy="857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3888" y="1536"/>
                <a:ext cx="0" cy="10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4909" y="1330"/>
                <a:ext cx="0" cy="275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840" y="1440"/>
                <a:ext cx="307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2000" b="0" i="0" u="none" strike="noStrike" kern="1200" cap="none" spc="0" normalizeH="0" baseline="-2500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138" y="1296"/>
                <a:ext cx="33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Φ</a:t>
                </a:r>
                <a:r>
                  <a:rPr kumimoji="0" lang="en-US" altLang="en-US" sz="2000" b="0" i="0" u="none" strike="noStrike" kern="1200" cap="none" spc="0" normalizeH="0" baseline="-2500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5045" y="1296"/>
                <a:ext cx="33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Φ</a:t>
                </a:r>
                <a:r>
                  <a:rPr kumimoji="0" lang="en-US" altLang="en-US" sz="2000" b="0" i="0" u="none" strike="noStrike" kern="1200" cap="none" spc="0" normalizeH="0" baseline="-2500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5" name="Text Box 46"/>
              <p:cNvSpPr txBox="1">
                <a:spLocks noChangeArrowheads="1"/>
              </p:cNvSpPr>
              <p:nvPr/>
            </p:nvSpPr>
            <p:spPr bwMode="auto">
              <a:xfrm>
                <a:off x="4012" y="1102"/>
                <a:ext cx="24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A</a:t>
                </a:r>
              </a:p>
            </p:txBody>
          </p:sp>
          <p:sp>
            <p:nvSpPr>
              <p:cNvPr id="46" name="Text Box 47"/>
              <p:cNvSpPr txBox="1">
                <a:spLocks noChangeArrowheads="1"/>
              </p:cNvSpPr>
              <p:nvPr/>
            </p:nvSpPr>
            <p:spPr bwMode="auto">
              <a:xfrm>
                <a:off x="4012" y="2435"/>
                <a:ext cx="2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48"/>
              <p:cNvSpPr txBox="1">
                <a:spLocks noChangeArrowheads="1"/>
              </p:cNvSpPr>
              <p:nvPr/>
            </p:nvSpPr>
            <p:spPr bwMode="auto">
              <a:xfrm>
                <a:off x="5078" y="1140"/>
                <a:ext cx="52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C</a:t>
                </a:r>
              </a:p>
            </p:txBody>
          </p:sp>
          <p:sp>
            <p:nvSpPr>
              <p:cNvPr id="48" name="Text Box 49"/>
              <p:cNvSpPr txBox="1">
                <a:spLocks noChangeArrowheads="1"/>
              </p:cNvSpPr>
              <p:nvPr/>
            </p:nvSpPr>
            <p:spPr bwMode="auto">
              <a:xfrm>
                <a:off x="5087" y="2474"/>
                <a:ext cx="2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D</a:t>
                </a: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2888" y="2446"/>
                <a:ext cx="192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E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2888" y="1188"/>
                <a:ext cx="192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2762453" y="2338593"/>
              <a:ext cx="511885" cy="457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Φ</a:t>
              </a:r>
              <a:endParaRPr kumimoji="0" lang="en-US" altLang="en-US" sz="2000" b="0" i="0" u="none" strike="noStrike" kern="1200" cap="none" spc="0" normalizeH="0" baseline="-2500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20694" y="2631785"/>
              <a:ext cx="0" cy="632990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47808" y="2749038"/>
              <a:ext cx="776777" cy="4224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  <a:r>
                <a:rPr kumimoji="0" lang="en-US" sz="1800" b="0" i="0" u="none" strike="noStrike" kern="1200" cap="none" spc="0" normalizeH="0" baseline="-2500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-left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226849" y="2086673"/>
              <a:ext cx="0" cy="210749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61663" y="2060649"/>
              <a:ext cx="1041140" cy="4224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  <a:r>
                <a:rPr kumimoji="0" lang="en-US" sz="1800" b="0" i="0" u="none" strike="noStrike" kern="1200" cap="none" spc="0" normalizeH="0" baseline="-2500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-center</a:t>
              </a:r>
            </a:p>
          </p:txBody>
        </p:sp>
      </p:grp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8772"/>
              </p:ext>
            </p:extLst>
          </p:nvPr>
        </p:nvGraphicFramePr>
        <p:xfrm>
          <a:off x="7545868" y="1318628"/>
          <a:ext cx="4225561" cy="290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2806920" imgH="1932120" progId="SmartDraw.2">
                  <p:embed/>
                </p:oleObj>
              </mc:Choice>
              <mc:Fallback>
                <p:oleObj name="SmartDraw" r:id="rId2" imgW="2806920" imgH="1932120" progId="SmartDraw.2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5868" y="1318628"/>
                        <a:ext cx="4225561" cy="2908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04822" y="4377890"/>
                <a:ext cx="11281355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𝐀𝐅𝐄𝐁</m:t>
                        </m:r>
                      </m:sub>
                    </m:sSub>
                    <m:r>
                      <a:rPr kumimoji="0" lang="en-US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3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sz="23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𝐀𝐅𝐄𝐁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𝐠𝐥𝐞𝐟𝐭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𝐫𝐀𝐅𝐄𝐁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𝐀𝐅𝐄𝐁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23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3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𝐀𝐁</m:t>
                        </m:r>
                      </m:sub>
                    </m:sSub>
                    <m:r>
                      <a:rPr kumimoji="0" lang="en-US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3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sz="23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𝐀𝐁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𝐠𝐜𝐞𝐧𝐭𝐞𝐫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𝐫𝐀𝐁</m:t>
                            </m:r>
                          </m:sub>
                        </m:sSub>
                        <m:r>
                          <a:rPr kumimoji="0" lang="en-US" sz="23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23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kumimoji="0" lang="en-US" sz="23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𝐀𝐁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23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3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3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𝐀𝐂𝐃𝐁</m:t>
                        </m:r>
                      </m:sub>
                    </m:sSub>
                    <m:r>
                      <a:rPr lang="en-US" sz="2300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sz="23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𝐂𝐃𝐁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3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23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sz="23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𝐀𝐂𝐃𝐁</m:t>
                            </m:r>
                          </m:sub>
                        </m:sSub>
                        <m:r>
                          <a:rPr lang="en-US" sz="23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3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300" b="1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sz="23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𝐂𝐃𝐁</m:t>
                            </m:r>
                          </m:sub>
                        </m:sSub>
                      </m:den>
                    </m:f>
                  </m:oMath>
                </a14:m>
                <a:endParaRPr kumimoji="0" lang="en-US" sz="23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2" y="4377890"/>
                <a:ext cx="1128135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7031" y="5265410"/>
                <a:ext cx="3004605" cy="807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𝐜𝐞𝐧𝐭𝐞𝐫</m:t>
                          </m:r>
                        </m:sub>
                      </m:sSub>
                      <m:r>
                        <a:rPr lang="en-US" sz="2100" b="1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𝐠𝐜𝐞𝐧𝐭𝐞𝐫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𝐜𝐞𝐧𝐭𝐞𝐫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1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31" y="5265410"/>
                <a:ext cx="3004605" cy="807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749250" y="5251553"/>
                <a:ext cx="2462790" cy="807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𝐥𝐞𝐟𝐭</m:t>
                          </m:r>
                        </m:sub>
                      </m:sSub>
                      <m:r>
                        <a:rPr lang="en-US" sz="2100" b="1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sz="2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𝐥𝐞𝐟𝐭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1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sz="2100" b="1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𝐥𝐞𝐟𝐭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1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250" y="5251553"/>
                <a:ext cx="2462790" cy="8072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Illustration 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76" y="1075816"/>
            <a:ext cx="10499118" cy="166597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coil carrying a current of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2.8 A</a:t>
            </a: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is wound on the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left limb </a:t>
            </a: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of the cast steel symmetrical frame of uniform square cross section of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16 cm</a:t>
            </a:r>
            <a:r>
              <a:rPr lang="en-US" sz="2300" b="1" baseline="30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as shown. Calculate the number of turns in the coil to produce a flux of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1.8 </a:t>
            </a:r>
            <a:r>
              <a:rPr lang="en-US" sz="2300" b="1" dirty="0" err="1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mWb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 the air gap of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0.2 cm </a:t>
            </a:r>
            <a:r>
              <a:rPr 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length. The relative permeability of cast steel is </a:t>
            </a:r>
            <a:r>
              <a:rPr 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1200.</a:t>
            </a:r>
            <a:endParaRPr lang="en-US" sz="2300" b="1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88227"/>
              </p:ext>
            </p:extLst>
          </p:nvPr>
        </p:nvGraphicFramePr>
        <p:xfrm>
          <a:off x="1171020" y="2815534"/>
          <a:ext cx="4474222" cy="333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2157840" imgH="1613880" progId="SmartDraw.2">
                  <p:embed/>
                </p:oleObj>
              </mc:Choice>
              <mc:Fallback>
                <p:oleObj name="SmartDraw" r:id="rId2" imgW="2157840" imgH="1613880" progId="SmartDraw.2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20" y="2815534"/>
                        <a:ext cx="4474222" cy="333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91484" y="5521719"/>
                <a:ext cx="241873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sz="2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:1481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  <a:latin typeface="Arial Nova" panose="020B0504020202020204" pitchFamily="34" charset="0"/>
                    <a:ea typeface="Times New Roman" panose="02020603050405020304" pitchFamily="18" charset="0"/>
                  </a:rPr>
                  <a:t> Turns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484" y="5521719"/>
                <a:ext cx="2418735" cy="430887"/>
              </a:xfrm>
              <a:prstGeom prst="rect">
                <a:avLst/>
              </a:prstGeom>
              <a:blipFill>
                <a:blip r:embed="rId5"/>
                <a:stretch>
                  <a:fillRect l="-252" t="-10000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9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Illustration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5" y="1058938"/>
            <a:ext cx="10810567" cy="122493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The magnetic circuit shown is made of a material having relative permeability of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2000. 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The limb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AB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 is wound with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1000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 turns. Find the current through the coil to produce a flux of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4 </a:t>
            </a:r>
            <a:r>
              <a:rPr lang="en-IN" sz="2200" b="1" dirty="0" err="1">
                <a:solidFill>
                  <a:schemeClr val="tx1"/>
                </a:solidFill>
                <a:cs typeface="Calibri" panose="020F0502020204030204" pitchFamily="34" charset="0"/>
              </a:rPr>
              <a:t>mWb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 in the limb AB. The length of each air gap is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2 mm 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and the square cross-sectional area of the frame is </a:t>
            </a:r>
            <a:r>
              <a:rPr lang="en-IN" sz="2200" b="1" dirty="0">
                <a:solidFill>
                  <a:schemeClr val="tx1"/>
                </a:solidFill>
                <a:cs typeface="Calibri" panose="020F0502020204030204" pitchFamily="34" charset="0"/>
              </a:rPr>
              <a:t>9 cm</a:t>
            </a:r>
            <a:r>
              <a:rPr lang="en-IN" sz="2200" b="1" baseline="30000" dirty="0">
                <a:solidFill>
                  <a:schemeClr val="tx1"/>
                </a:solidFill>
                <a:cs typeface="Calibri" panose="020F0502020204030204" pitchFamily="34" charset="0"/>
              </a:rPr>
              <a:t>2</a:t>
            </a:r>
            <a:r>
              <a:rPr lang="en-IN" sz="2200" dirty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77256" y="5413837"/>
                <a:ext cx="235598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200" b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255</m:t>
                      </m:r>
                      <m:r>
                        <a:rPr lang="en-IN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b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200" dirty="0">
                  <a:solidFill>
                    <a:srgbClr val="00B050"/>
                  </a:solidFill>
                  <a:latin typeface="Arial Nova" panose="020B05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256" y="5413837"/>
                <a:ext cx="2355983" cy="430887"/>
              </a:xfrm>
              <a:prstGeom prst="rect">
                <a:avLst/>
              </a:prstGeom>
              <a:blipFill>
                <a:blip r:embed="rId2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49480A-204F-4E54-A92F-6A661D329A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599738"/>
            <a:ext cx="3916906" cy="35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Self-Practice 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093480"/>
            <a:ext cx="10058400" cy="2036098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200" dirty="0"/>
              <a:t>The magnetic circuit shown is made of a material having relative permeability of </a:t>
            </a:r>
            <a:r>
              <a:rPr lang="en-US" sz="2200" b="1" dirty="0"/>
              <a:t>2000. </a:t>
            </a:r>
            <a:r>
              <a:rPr lang="en-US" sz="2200" dirty="0"/>
              <a:t>The central limb is wound with </a:t>
            </a:r>
            <a:r>
              <a:rPr lang="en-US" sz="2200" b="1" dirty="0"/>
              <a:t>1000 turns </a:t>
            </a:r>
            <a:r>
              <a:rPr lang="en-US" sz="2200" dirty="0"/>
              <a:t>and has an air gap of length </a:t>
            </a:r>
            <a:r>
              <a:rPr lang="en-US" sz="2200" b="1" dirty="0"/>
              <a:t>of 2 mm. </a:t>
            </a:r>
            <a:r>
              <a:rPr lang="en-US" sz="2200" dirty="0"/>
              <a:t>The side limb air gap is </a:t>
            </a:r>
            <a:r>
              <a:rPr lang="en-US" sz="2200" b="1" dirty="0"/>
              <a:t>8 mm</a:t>
            </a:r>
            <a:r>
              <a:rPr lang="en-US" sz="2200" dirty="0"/>
              <a:t>. Calculate the current required to set up a flux of </a:t>
            </a:r>
            <a:r>
              <a:rPr lang="en-US" sz="2200" b="1" dirty="0"/>
              <a:t>2.6 </a:t>
            </a:r>
            <a:r>
              <a:rPr lang="en-US" sz="2200" b="1" dirty="0" err="1"/>
              <a:t>mWb</a:t>
            </a:r>
            <a:r>
              <a:rPr lang="en-US" sz="2200" b="1" dirty="0"/>
              <a:t> </a:t>
            </a:r>
            <a:r>
              <a:rPr lang="en-US" sz="2200" dirty="0"/>
              <a:t>in the central limb. Mean lengths of various sections are as follows:  </a:t>
            </a:r>
            <a:r>
              <a:rPr lang="en-US" sz="2200" b="1" dirty="0"/>
              <a:t>AB = 24 cm</a:t>
            </a:r>
            <a:r>
              <a:rPr lang="en-US" sz="2200" dirty="0"/>
              <a:t>, </a:t>
            </a:r>
            <a:r>
              <a:rPr lang="en-US" sz="2200" b="1" dirty="0"/>
              <a:t>ACDB = AFGHEB = 60 cm. </a:t>
            </a:r>
            <a:r>
              <a:rPr lang="en-US" sz="2200" dirty="0"/>
              <a:t>Cross sectional area of the structure is </a:t>
            </a:r>
            <a:r>
              <a:rPr lang="en-US" sz="2200" b="1" dirty="0"/>
              <a:t>10 cm</a:t>
            </a:r>
            <a:r>
              <a:rPr lang="en-US" sz="2200" b="1" baseline="30000" dirty="0"/>
              <a:t>2</a:t>
            </a:r>
            <a:r>
              <a:rPr lang="en-US" sz="2200" b="1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18802"/>
              </p:ext>
            </p:extLst>
          </p:nvPr>
        </p:nvGraphicFramePr>
        <p:xfrm>
          <a:off x="1248183" y="3442169"/>
          <a:ext cx="3654132" cy="268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1683720" imgH="1235880" progId="SmartDraw.2">
                  <p:embed/>
                </p:oleObj>
              </mc:Choice>
              <mc:Fallback>
                <p:oleObj name="SmartDraw" r:id="rId2" imgW="1683720" imgH="1235880" progId="SmartDraw.2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183" y="3442169"/>
                        <a:ext cx="3654132" cy="268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86710" y="5533687"/>
                <a:ext cx="1988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𝐀𝐧𝐬</m:t>
                      </m:r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  <m:r>
                        <a:rPr lang="en-US" sz="23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sz="2300" b="1" dirty="0">
                  <a:solidFill>
                    <a:srgbClr val="00B050"/>
                  </a:solidFill>
                  <a:latin typeface="Arial Nova" panose="020B05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10" y="5533687"/>
                <a:ext cx="1988006" cy="461665"/>
              </a:xfrm>
              <a:prstGeom prst="rect">
                <a:avLst/>
              </a:prstGeom>
              <a:blipFill>
                <a:blip r:embed="rId5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Self-Practice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11" y="1193800"/>
            <a:ext cx="10976157" cy="492473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710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turns coil is wound on the  central limb of the cast steel symmetrical frame of uniform cross section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16 cm</a:t>
            </a:r>
            <a:r>
              <a:rPr lang="en-US" altLang="en-US" sz="2300" b="1" baseline="30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is as shown. Calculate the current required to produce a flux of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1.8 </a:t>
            </a:r>
            <a:r>
              <a:rPr lang="en-US" altLang="en-US" sz="2300" b="1" dirty="0" err="1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mWb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 an air gap of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0.2 cm  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length. Given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altLang="en-US" sz="2300" b="1" baseline="-25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AFEB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= L</a:t>
            </a:r>
            <a:r>
              <a:rPr lang="en-US" altLang="en-US" sz="2300" b="1" baseline="-25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ACDB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= 25 cm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altLang="en-US" sz="2300" b="1" baseline="-25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AB</a:t>
            </a:r>
            <a:r>
              <a:rPr lang="en-US" altLang="en-US" sz="2300" b="1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= 12.5 cm</a:t>
            </a:r>
            <a:r>
              <a:rPr lang="en-US" altLang="en-US" sz="23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 The magnetization details is as follows.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 1071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Engineering, MIT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9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832824" y="5718424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Ans: 2.92 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39745" y="2487587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/>
              <a:t>.</a:t>
            </a:r>
            <a:endParaRPr lang="en-US" sz="1350" dirty="0"/>
          </a:p>
        </p:txBody>
      </p:sp>
      <p:graphicFrame>
        <p:nvGraphicFramePr>
          <p:cNvPr id="57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9289"/>
              </p:ext>
            </p:extLst>
          </p:nvPr>
        </p:nvGraphicFramePr>
        <p:xfrm>
          <a:off x="706597" y="2950628"/>
          <a:ext cx="6091468" cy="883848"/>
        </p:xfrm>
        <a:graphic>
          <a:graphicData uri="http://schemas.openxmlformats.org/drawingml/2006/table">
            <a:tbl>
              <a:tblPr/>
              <a:tblGrid>
                <a:gridCol w="64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300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700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900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1092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0.45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0.562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0.775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1.125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Group 27"/>
          <p:cNvGrpSpPr>
            <a:grpSpLocks/>
          </p:cNvGrpSpPr>
          <p:nvPr/>
        </p:nvGrpSpPr>
        <p:grpSpPr bwMode="auto">
          <a:xfrm>
            <a:off x="7601181" y="2505422"/>
            <a:ext cx="4261733" cy="2871747"/>
            <a:chOff x="2928" y="1008"/>
            <a:chExt cx="2928" cy="1767"/>
          </a:xfrm>
        </p:grpSpPr>
        <p:sp>
          <p:nvSpPr>
            <p:cNvPr id="60" name="Line 28"/>
            <p:cNvSpPr>
              <a:spLocks noChangeShapeType="1"/>
            </p:cNvSpPr>
            <p:nvPr/>
          </p:nvSpPr>
          <p:spPr bwMode="auto">
            <a:xfrm>
              <a:off x="5447" y="1056"/>
              <a:ext cx="0" cy="168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>
              <a:off x="2928" y="1056"/>
              <a:ext cx="2519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2928" y="2736"/>
              <a:ext cx="2519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2928" y="1056"/>
              <a:ext cx="0" cy="549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2928" y="1913"/>
              <a:ext cx="0" cy="823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3456" y="1344"/>
              <a:ext cx="1584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3456" y="1330"/>
              <a:ext cx="0" cy="275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>
              <a:off x="3456" y="1584"/>
              <a:ext cx="3" cy="843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3456" y="2448"/>
              <a:ext cx="528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37"/>
            <p:cNvGrpSpPr>
              <a:grpSpLocks/>
            </p:cNvGrpSpPr>
            <p:nvPr/>
          </p:nvGrpSpPr>
          <p:grpSpPr bwMode="auto">
            <a:xfrm>
              <a:off x="3789" y="1618"/>
              <a:ext cx="2067" cy="744"/>
              <a:chOff x="2510" y="1861"/>
              <a:chExt cx="2002" cy="837"/>
            </a:xfrm>
          </p:grpSpPr>
          <p:grpSp>
            <p:nvGrpSpPr>
              <p:cNvPr id="94" name="Group 38"/>
              <p:cNvGrpSpPr>
                <a:grpSpLocks/>
              </p:cNvGrpSpPr>
              <p:nvPr/>
            </p:nvGrpSpPr>
            <p:grpSpPr bwMode="auto">
              <a:xfrm>
                <a:off x="2510" y="1861"/>
                <a:ext cx="1906" cy="779"/>
                <a:chOff x="2510" y="1861"/>
                <a:chExt cx="1906" cy="779"/>
              </a:xfrm>
            </p:grpSpPr>
            <p:grpSp>
              <p:nvGrpSpPr>
                <p:cNvPr id="98" name="Group 39"/>
                <p:cNvGrpSpPr>
                  <a:grpSpLocks/>
                </p:cNvGrpSpPr>
                <p:nvPr/>
              </p:nvGrpSpPr>
              <p:grpSpPr bwMode="auto">
                <a:xfrm>
                  <a:off x="2513" y="1861"/>
                  <a:ext cx="1903" cy="633"/>
                  <a:chOff x="2513" y="1959"/>
                  <a:chExt cx="1903" cy="633"/>
                </a:xfrm>
              </p:grpSpPr>
              <p:sp>
                <p:nvSpPr>
                  <p:cNvPr id="100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1959"/>
                    <a:ext cx="134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0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513" y="1964"/>
                    <a:ext cx="799" cy="628"/>
                    <a:chOff x="2513" y="1964"/>
                    <a:chExt cx="799" cy="628"/>
                  </a:xfrm>
                </p:grpSpPr>
                <p:sp>
                  <p:nvSpPr>
                    <p:cNvPr id="102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513" y="1964"/>
                      <a:ext cx="792" cy="192"/>
                    </a:xfrm>
                    <a:custGeom>
                      <a:avLst/>
                      <a:gdLst>
                        <a:gd name="T0" fmla="*/ 19 w 1104"/>
                        <a:gd name="T1" fmla="*/ 0 h 336"/>
                        <a:gd name="T2" fmla="*/ 8 w 1104"/>
                        <a:gd name="T3" fmla="*/ 1 h 336"/>
                        <a:gd name="T4" fmla="*/ 69 w 1104"/>
                        <a:gd name="T5" fmla="*/ 2 h 336"/>
                        <a:gd name="T6" fmla="*/ 59 w 1104"/>
                        <a:gd name="T7" fmla="*/ 4 h 33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4"/>
                        <a:gd name="T13" fmla="*/ 0 h 336"/>
                        <a:gd name="T14" fmla="*/ 1104 w 1104"/>
                        <a:gd name="T15" fmla="*/ 336 h 3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4" h="336">
                          <a:moveTo>
                            <a:pt x="264" y="0"/>
                          </a:moveTo>
                          <a:cubicBezTo>
                            <a:pt x="132" y="32"/>
                            <a:pt x="0" y="64"/>
                            <a:pt x="120" y="96"/>
                          </a:cubicBezTo>
                          <a:cubicBezTo>
                            <a:pt x="240" y="128"/>
                            <a:pt x="864" y="152"/>
                            <a:pt x="984" y="192"/>
                          </a:cubicBezTo>
                          <a:cubicBezTo>
                            <a:pt x="1104" y="232"/>
                            <a:pt x="972" y="284"/>
                            <a:pt x="840" y="336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520" y="2112"/>
                      <a:ext cx="792" cy="192"/>
                    </a:xfrm>
                    <a:custGeom>
                      <a:avLst/>
                      <a:gdLst>
                        <a:gd name="T0" fmla="*/ 19 w 1104"/>
                        <a:gd name="T1" fmla="*/ 0 h 336"/>
                        <a:gd name="T2" fmla="*/ 8 w 1104"/>
                        <a:gd name="T3" fmla="*/ 1 h 336"/>
                        <a:gd name="T4" fmla="*/ 69 w 1104"/>
                        <a:gd name="T5" fmla="*/ 2 h 336"/>
                        <a:gd name="T6" fmla="*/ 59 w 1104"/>
                        <a:gd name="T7" fmla="*/ 4 h 33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4"/>
                        <a:gd name="T13" fmla="*/ 0 h 336"/>
                        <a:gd name="T14" fmla="*/ 1104 w 1104"/>
                        <a:gd name="T15" fmla="*/ 336 h 3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4" h="336">
                          <a:moveTo>
                            <a:pt x="264" y="0"/>
                          </a:moveTo>
                          <a:cubicBezTo>
                            <a:pt x="132" y="32"/>
                            <a:pt x="0" y="64"/>
                            <a:pt x="120" y="96"/>
                          </a:cubicBezTo>
                          <a:cubicBezTo>
                            <a:pt x="240" y="128"/>
                            <a:pt x="864" y="152"/>
                            <a:pt x="984" y="192"/>
                          </a:cubicBezTo>
                          <a:cubicBezTo>
                            <a:pt x="1104" y="232"/>
                            <a:pt x="972" y="284"/>
                            <a:pt x="840" y="336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2518" y="2255"/>
                      <a:ext cx="792" cy="192"/>
                    </a:xfrm>
                    <a:custGeom>
                      <a:avLst/>
                      <a:gdLst>
                        <a:gd name="T0" fmla="*/ 19 w 1104"/>
                        <a:gd name="T1" fmla="*/ 0 h 336"/>
                        <a:gd name="T2" fmla="*/ 8 w 1104"/>
                        <a:gd name="T3" fmla="*/ 1 h 336"/>
                        <a:gd name="T4" fmla="*/ 69 w 1104"/>
                        <a:gd name="T5" fmla="*/ 2 h 336"/>
                        <a:gd name="T6" fmla="*/ 59 w 1104"/>
                        <a:gd name="T7" fmla="*/ 4 h 33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4"/>
                        <a:gd name="T13" fmla="*/ 0 h 336"/>
                        <a:gd name="T14" fmla="*/ 1104 w 1104"/>
                        <a:gd name="T15" fmla="*/ 336 h 3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4" h="336">
                          <a:moveTo>
                            <a:pt x="264" y="0"/>
                          </a:moveTo>
                          <a:cubicBezTo>
                            <a:pt x="132" y="32"/>
                            <a:pt x="0" y="64"/>
                            <a:pt x="120" y="96"/>
                          </a:cubicBezTo>
                          <a:cubicBezTo>
                            <a:pt x="240" y="128"/>
                            <a:pt x="864" y="152"/>
                            <a:pt x="984" y="192"/>
                          </a:cubicBezTo>
                          <a:cubicBezTo>
                            <a:pt x="1104" y="232"/>
                            <a:pt x="972" y="284"/>
                            <a:pt x="840" y="336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5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520" y="2400"/>
                      <a:ext cx="792" cy="192"/>
                    </a:xfrm>
                    <a:custGeom>
                      <a:avLst/>
                      <a:gdLst>
                        <a:gd name="T0" fmla="*/ 19 w 1104"/>
                        <a:gd name="T1" fmla="*/ 0 h 336"/>
                        <a:gd name="T2" fmla="*/ 8 w 1104"/>
                        <a:gd name="T3" fmla="*/ 1 h 336"/>
                        <a:gd name="T4" fmla="*/ 69 w 1104"/>
                        <a:gd name="T5" fmla="*/ 2 h 336"/>
                        <a:gd name="T6" fmla="*/ 59 w 1104"/>
                        <a:gd name="T7" fmla="*/ 4 h 33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4"/>
                        <a:gd name="T13" fmla="*/ 0 h 336"/>
                        <a:gd name="T14" fmla="*/ 1104 w 1104"/>
                        <a:gd name="T15" fmla="*/ 336 h 3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4" h="336">
                          <a:moveTo>
                            <a:pt x="264" y="0"/>
                          </a:moveTo>
                          <a:cubicBezTo>
                            <a:pt x="132" y="32"/>
                            <a:pt x="0" y="64"/>
                            <a:pt x="120" y="96"/>
                          </a:cubicBezTo>
                          <a:cubicBezTo>
                            <a:pt x="240" y="128"/>
                            <a:pt x="864" y="152"/>
                            <a:pt x="984" y="192"/>
                          </a:cubicBezTo>
                          <a:cubicBezTo>
                            <a:pt x="1104" y="232"/>
                            <a:pt x="972" y="284"/>
                            <a:pt x="840" y="336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99" name="Freeform 46"/>
                <p:cNvSpPr>
                  <a:spLocks/>
                </p:cNvSpPr>
                <p:nvPr/>
              </p:nvSpPr>
              <p:spPr bwMode="auto">
                <a:xfrm>
                  <a:off x="2510" y="2448"/>
                  <a:ext cx="792" cy="192"/>
                </a:xfrm>
                <a:custGeom>
                  <a:avLst/>
                  <a:gdLst>
                    <a:gd name="T0" fmla="*/ 19 w 1104"/>
                    <a:gd name="T1" fmla="*/ 0 h 336"/>
                    <a:gd name="T2" fmla="*/ 8 w 1104"/>
                    <a:gd name="T3" fmla="*/ 1 h 336"/>
                    <a:gd name="T4" fmla="*/ 69 w 1104"/>
                    <a:gd name="T5" fmla="*/ 2 h 336"/>
                    <a:gd name="T6" fmla="*/ 59 w 1104"/>
                    <a:gd name="T7" fmla="*/ 4 h 3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04"/>
                    <a:gd name="T13" fmla="*/ 0 h 336"/>
                    <a:gd name="T14" fmla="*/ 1104 w 1104"/>
                    <a:gd name="T15" fmla="*/ 336 h 3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04" h="336">
                      <a:moveTo>
                        <a:pt x="264" y="0"/>
                      </a:moveTo>
                      <a:cubicBezTo>
                        <a:pt x="132" y="32"/>
                        <a:pt x="0" y="64"/>
                        <a:pt x="120" y="96"/>
                      </a:cubicBezTo>
                      <a:cubicBezTo>
                        <a:pt x="240" y="128"/>
                        <a:pt x="864" y="152"/>
                        <a:pt x="984" y="192"/>
                      </a:cubicBezTo>
                      <a:cubicBezTo>
                        <a:pt x="1104" y="232"/>
                        <a:pt x="972" y="284"/>
                        <a:pt x="840" y="336"/>
                      </a:cubicBez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up 47"/>
              <p:cNvGrpSpPr>
                <a:grpSpLocks/>
              </p:cNvGrpSpPr>
              <p:nvPr/>
            </p:nvGrpSpPr>
            <p:grpSpPr bwMode="auto">
              <a:xfrm>
                <a:off x="2558" y="2586"/>
                <a:ext cx="1954" cy="112"/>
                <a:chOff x="2558" y="2586"/>
                <a:chExt cx="1954" cy="112"/>
              </a:xfrm>
            </p:grpSpPr>
            <p:sp>
              <p:nvSpPr>
                <p:cNvPr id="9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784" y="2688"/>
                  <a:ext cx="1728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7" name="Freeform 49"/>
                <p:cNvSpPr>
                  <a:spLocks/>
                </p:cNvSpPr>
                <p:nvPr/>
              </p:nvSpPr>
              <p:spPr bwMode="auto">
                <a:xfrm>
                  <a:off x="2558" y="2586"/>
                  <a:ext cx="248" cy="112"/>
                </a:xfrm>
                <a:custGeom>
                  <a:avLst/>
                  <a:gdLst>
                    <a:gd name="T0" fmla="*/ 200 w 248"/>
                    <a:gd name="T1" fmla="*/ 0 h 112"/>
                    <a:gd name="T2" fmla="*/ 8 w 248"/>
                    <a:gd name="T3" fmla="*/ 96 h 112"/>
                    <a:gd name="T4" fmla="*/ 248 w 248"/>
                    <a:gd name="T5" fmla="*/ 96 h 112"/>
                    <a:gd name="T6" fmla="*/ 0 60000 65536"/>
                    <a:gd name="T7" fmla="*/ 0 60000 65536"/>
                    <a:gd name="T8" fmla="*/ 0 60000 65536"/>
                    <a:gd name="T9" fmla="*/ 0 w 248"/>
                    <a:gd name="T10" fmla="*/ 0 h 112"/>
                    <a:gd name="T11" fmla="*/ 248 w 248"/>
                    <a:gd name="T12" fmla="*/ 112 h 1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8" h="112">
                      <a:moveTo>
                        <a:pt x="200" y="0"/>
                      </a:moveTo>
                      <a:cubicBezTo>
                        <a:pt x="100" y="40"/>
                        <a:pt x="0" y="80"/>
                        <a:pt x="8" y="96"/>
                      </a:cubicBezTo>
                      <a:cubicBezTo>
                        <a:pt x="16" y="112"/>
                        <a:pt x="132" y="104"/>
                        <a:pt x="248" y="96"/>
                      </a:cubicBez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 flipV="1">
              <a:off x="4222" y="1227"/>
              <a:ext cx="0" cy="1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3234" y="1227"/>
              <a:ext cx="98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>
              <a:off x="4222" y="1227"/>
              <a:ext cx="98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 flipV="1">
              <a:off x="3234" y="1227"/>
              <a:ext cx="0" cy="1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flipV="1">
              <a:off x="5175" y="1193"/>
              <a:ext cx="0" cy="13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>
              <a:off x="3264" y="2544"/>
              <a:ext cx="98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>
              <a:off x="4222" y="2565"/>
              <a:ext cx="98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>
              <a:off x="3984" y="1440"/>
              <a:ext cx="0" cy="987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8"/>
            <p:cNvSpPr>
              <a:spLocks noChangeShapeType="1"/>
            </p:cNvSpPr>
            <p:nvPr/>
          </p:nvSpPr>
          <p:spPr bwMode="auto">
            <a:xfrm>
              <a:off x="4416" y="1440"/>
              <a:ext cx="10" cy="953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9"/>
            <p:cNvSpPr>
              <a:spLocks noChangeShapeType="1"/>
            </p:cNvSpPr>
            <p:nvPr/>
          </p:nvSpPr>
          <p:spPr bwMode="auto">
            <a:xfrm>
              <a:off x="4426" y="2393"/>
              <a:ext cx="579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>
              <a:off x="3984" y="1440"/>
              <a:ext cx="443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1"/>
            <p:cNvSpPr>
              <a:spLocks noChangeShapeType="1"/>
            </p:cNvSpPr>
            <p:nvPr/>
          </p:nvSpPr>
          <p:spPr bwMode="auto">
            <a:xfrm>
              <a:off x="5005" y="1536"/>
              <a:ext cx="0" cy="857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3984" y="1536"/>
              <a:ext cx="0" cy="103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>
              <a:off x="5005" y="1330"/>
              <a:ext cx="0" cy="275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64"/>
            <p:cNvSpPr>
              <a:spLocks noChangeArrowheads="1"/>
            </p:cNvSpPr>
            <p:nvPr/>
          </p:nvSpPr>
          <p:spPr bwMode="auto">
            <a:xfrm>
              <a:off x="3936" y="1440"/>
              <a:ext cx="30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en-US" sz="2000" b="1" baseline="-25000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3234" y="1296"/>
              <a:ext cx="35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en-US" sz="2000" b="1" baseline="-25000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6" name="Rectangle 66"/>
            <p:cNvSpPr>
              <a:spLocks noChangeArrowheads="1"/>
            </p:cNvSpPr>
            <p:nvPr/>
          </p:nvSpPr>
          <p:spPr bwMode="auto">
            <a:xfrm>
              <a:off x="5141" y="1296"/>
              <a:ext cx="35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en-US" sz="2000" b="1" baseline="-25000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" name="Text Box 67"/>
            <p:cNvSpPr txBox="1">
              <a:spLocks noChangeArrowheads="1"/>
            </p:cNvSpPr>
            <p:nvPr/>
          </p:nvSpPr>
          <p:spPr bwMode="auto">
            <a:xfrm>
              <a:off x="4080" y="1008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4032" y="2543"/>
              <a:ext cx="2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9" name="Text Box 69"/>
            <p:cNvSpPr txBox="1">
              <a:spLocks noChangeArrowheads="1"/>
            </p:cNvSpPr>
            <p:nvPr/>
          </p:nvSpPr>
          <p:spPr bwMode="auto">
            <a:xfrm>
              <a:off x="4992" y="100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5088" y="24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1" name="Text Box 71"/>
            <p:cNvSpPr txBox="1">
              <a:spLocks noChangeArrowheads="1"/>
            </p:cNvSpPr>
            <p:nvPr/>
          </p:nvSpPr>
          <p:spPr bwMode="auto">
            <a:xfrm>
              <a:off x="3024" y="24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2" name="Text Box 72"/>
            <p:cNvSpPr txBox="1">
              <a:spLocks noChangeArrowheads="1"/>
            </p:cNvSpPr>
            <p:nvPr/>
          </p:nvSpPr>
          <p:spPr bwMode="auto">
            <a:xfrm>
              <a:off x="302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3" name="Line 73"/>
            <p:cNvSpPr>
              <a:spLocks noChangeShapeType="1"/>
            </p:cNvSpPr>
            <p:nvPr/>
          </p:nvSpPr>
          <p:spPr bwMode="auto">
            <a:xfrm>
              <a:off x="2928" y="1536"/>
              <a:ext cx="0" cy="48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d9ac070-dd2e-4d8a-adb8-7caff59214ab">
      <UserInfo>
        <DisplayName>ISHAN - 122100041 - MITMPL</DisplayName>
        <AccountId>102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636960-7907-4C7A-8010-E86FDB9EF90A}">
  <ds:schemaRefs>
    <ds:schemaRef ds:uri="67ac4517-e70a-4403-b222-116627c207ea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a1143d92-422d-4fb4-bd9d-13313861f4c7"/>
    <ds:schemaRef ds:uri="fd9ac070-dd2e-4d8a-adb8-7caff59214ab"/>
  </ds:schemaRefs>
</ds:datastoreItem>
</file>

<file path=customXml/itemProps2.xml><?xml version="1.0" encoding="utf-8"?>
<ds:datastoreItem xmlns:ds="http://schemas.openxmlformats.org/officeDocument/2006/customXml" ds:itemID="{21439D75-C97E-476F-BBE6-ADB7C1E7FB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96891-DF33-4155-9BFA-669875E5B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30dbe5-62fd-4b4e-80be-1611e95c75b4"/>
    <ds:schemaRef ds:uri="fd9ac070-dd2e-4d8a-adb8-7caff5921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2703</TotalTime>
  <Words>2185</Words>
  <Application>Microsoft Macintosh PowerPoint</Application>
  <PresentationFormat>Widescreen</PresentationFormat>
  <Paragraphs>371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Nova</vt:lpstr>
      <vt:lpstr>Calibri</vt:lpstr>
      <vt:lpstr>Calibri Light</vt:lpstr>
      <vt:lpstr>Cambria Math</vt:lpstr>
      <vt:lpstr>Gill Sans MT</vt:lpstr>
      <vt:lpstr>Times New Roman</vt:lpstr>
      <vt:lpstr>Trebuchet MS</vt:lpstr>
      <vt:lpstr>Wingdings</vt:lpstr>
      <vt:lpstr>Retrospect</vt:lpstr>
      <vt:lpstr>1_Retrospect</vt:lpstr>
      <vt:lpstr>SmartDraw</vt:lpstr>
      <vt:lpstr>Equation</vt:lpstr>
      <vt:lpstr>Basic Electrical Technology</vt:lpstr>
      <vt:lpstr>Parallel Magnetic Circuit</vt:lpstr>
      <vt:lpstr>Parallel Magnetic Circuit</vt:lpstr>
      <vt:lpstr>Parallel Magnetic Circuit with Air Gap</vt:lpstr>
      <vt:lpstr>Parallel Magnetic Circuit with Air Gap</vt:lpstr>
      <vt:lpstr>Illustration 6 </vt:lpstr>
      <vt:lpstr>Illustration 7 </vt:lpstr>
      <vt:lpstr>Self-Practice 3</vt:lpstr>
      <vt:lpstr>Self-Practice 4</vt:lpstr>
      <vt:lpstr>Basic Electrical Technology</vt:lpstr>
      <vt:lpstr>Faraday’s Laws of Electromagnetic Induction</vt:lpstr>
      <vt:lpstr>Lenz’s Law</vt:lpstr>
      <vt:lpstr>Fleming’s Right Hand Rule</vt:lpstr>
      <vt:lpstr>Types of Induced EMF</vt:lpstr>
      <vt:lpstr>Types of Induced EMF</vt:lpstr>
      <vt:lpstr>Types of Induced EMF</vt:lpstr>
      <vt:lpstr>Types of Statically Induced EMF</vt:lpstr>
      <vt:lpstr>Types of Statically Induced EMF</vt:lpstr>
      <vt:lpstr>Coupling Coefficient (k)</vt:lpstr>
      <vt:lpstr>Coupled Circuits</vt:lpstr>
      <vt:lpstr>Dot Rule for coupled coils</vt:lpstr>
      <vt:lpstr>PowerPoint Presentation</vt:lpstr>
      <vt:lpstr>PowerPoint Presentation</vt:lpstr>
      <vt:lpstr>Coupled Coils in Series - Aiding</vt:lpstr>
      <vt:lpstr>Coupled Coils in Series - Opposing</vt:lpstr>
      <vt:lpstr>Illustration 8</vt:lpstr>
      <vt:lpstr>Illustration 9</vt:lpstr>
      <vt:lpstr>Illustration 10</vt:lpstr>
      <vt:lpstr>Illustration 11</vt:lpstr>
      <vt:lpstr>Self-Practice 1</vt:lpstr>
      <vt:lpstr>Self-Practice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Electrical Technology [ELE 1051]</dc:title>
  <dc:creator>SATYAKAM</dc:creator>
  <cp:lastModifiedBy>Microsoft Office User</cp:lastModifiedBy>
  <cp:revision>425</cp:revision>
  <dcterms:created xsi:type="dcterms:W3CDTF">2019-07-11T04:58:38Z</dcterms:created>
  <dcterms:modified xsi:type="dcterms:W3CDTF">2022-11-26T04:05:59Z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  <property fmtid="{D5CDD505-2E9C-101B-9397-08002B2CF9AE}" pid="3" name="MediaServiceImageTags">
    <vt:lpwstr/>
  </property>
</Properties>
</file>