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sldIdLst>
    <p:sldId id="317" r:id="rId5"/>
    <p:sldId id="314" r:id="rId6"/>
    <p:sldId id="315" r:id="rId7"/>
    <p:sldId id="281" r:id="rId8"/>
    <p:sldId id="316" r:id="rId9"/>
    <p:sldId id="283" r:id="rId10"/>
    <p:sldId id="320" r:id="rId11"/>
    <p:sldId id="285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B4B0E-4454-433A-8EBC-18BE834AD220}" v="4" dt="2022-11-22T15:26:38.251"/>
    <p1510:client id="{2928543C-0CDB-49ED-98AB-EDA5F3641791}" v="242" dt="2021-12-31T09:57:57.950"/>
    <p1510:client id="{BB880B8C-D509-4EDD-8E22-1CAE624EDD5A}" v="15" dt="2022-11-22T15:23:38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A V - 122136991 - MITMPL" userId="S::srirama.mitmpl2022@learner.manipal.edu::e8358c22-5244-4368-8196-b2fe4f9afcfe" providerId="AD" clId="Web-{BB880B8C-D509-4EDD-8E22-1CAE624EDD5A}"/>
    <pc:docChg chg="modSld">
      <pc:chgData name="SRIRAMA V - 122136991 - MITMPL" userId="S::srirama.mitmpl2022@learner.manipal.edu::e8358c22-5244-4368-8196-b2fe4f9afcfe" providerId="AD" clId="Web-{BB880B8C-D509-4EDD-8E22-1CAE624EDD5A}" dt="2022-11-22T15:23:09.663" v="1" actId="20577"/>
      <pc:docMkLst>
        <pc:docMk/>
      </pc:docMkLst>
      <pc:sldChg chg="modSp">
        <pc:chgData name="SRIRAMA V - 122136991 - MITMPL" userId="S::srirama.mitmpl2022@learner.manipal.edu::e8358c22-5244-4368-8196-b2fe4f9afcfe" providerId="AD" clId="Web-{BB880B8C-D509-4EDD-8E22-1CAE624EDD5A}" dt="2022-11-22T15:23:09.663" v="1" actId="20577"/>
        <pc:sldMkLst>
          <pc:docMk/>
          <pc:sldMk cId="1444803130" sldId="317"/>
        </pc:sldMkLst>
        <pc:spChg chg="mod">
          <ac:chgData name="SRIRAMA V - 122136991 - MITMPL" userId="S::srirama.mitmpl2022@learner.manipal.edu::e8358c22-5244-4368-8196-b2fe4f9afcfe" providerId="AD" clId="Web-{BB880B8C-D509-4EDD-8E22-1CAE624EDD5A}" dt="2022-11-22T15:23:09.663" v="1" actId="20577"/>
          <ac:spMkLst>
            <pc:docMk/>
            <pc:sldMk cId="1444803130" sldId="317"/>
            <ac:spMk id="2" creationId="{00000000-0000-0000-0000-000000000000}"/>
          </ac:spMkLst>
        </pc:spChg>
      </pc:sldChg>
    </pc:docChg>
  </pc:docChgLst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  <pc:docChgLst>
    <pc:chgData name="SRIRAMA V - 122136991 - MITMPL" userId="S::srirama.mitmpl2022@learner.manipal.edu::e8358c22-5244-4368-8196-b2fe4f9afcfe" providerId="AD" clId="Web-{19EB4B0E-4454-433A-8EBC-18BE834AD220}"/>
    <pc:docChg chg="modSld">
      <pc:chgData name="SRIRAMA V - 122136991 - MITMPL" userId="S::srirama.mitmpl2022@learner.manipal.edu::e8358c22-5244-4368-8196-b2fe4f9afcfe" providerId="AD" clId="Web-{19EB4B0E-4454-433A-8EBC-18BE834AD220}" dt="2022-11-22T15:26:38.251" v="3"/>
      <pc:docMkLst>
        <pc:docMk/>
      </pc:docMkLst>
      <pc:sldChg chg="delAnim modAnim">
        <pc:chgData name="SRIRAMA V - 122136991 - MITMPL" userId="S::srirama.mitmpl2022@learner.manipal.edu::e8358c22-5244-4368-8196-b2fe4f9afcfe" providerId="AD" clId="Web-{19EB4B0E-4454-433A-8EBC-18BE834AD220}" dt="2022-11-22T15:26:38.251" v="3"/>
        <pc:sldMkLst>
          <pc:docMk/>
          <pc:sldMk cId="3496969737" sldId="314"/>
        </pc:sldMkLst>
      </pc:sldChg>
    </pc:docChg>
  </pc:docChgLst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1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Parker Smith’s 500 solutions</a:t>
            </a:r>
            <a:r>
              <a:rPr lang="en-IN" baseline="0"/>
              <a:t> of problems in electrical engineering – solved by V. C. </a:t>
            </a:r>
            <a:r>
              <a:rPr lang="en-IN" baseline="0" err="1"/>
              <a:t>Natesan</a:t>
            </a:r>
            <a:endParaRPr lang="en-IN" baseline="0"/>
          </a:p>
          <a:p>
            <a:r>
              <a:rPr lang="en-IN" baseline="0"/>
              <a:t>Page No. 192, Problem 6.75</a:t>
            </a:r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24" Type="http://schemas.openxmlformats.org/officeDocument/2006/relationships/image" Target="../media/image2.png"/><Relationship Id="rId5" Type="http://schemas.openxmlformats.org/officeDocument/2006/relationships/image" Target="../media/image22.png"/><Relationship Id="rId15" Type="http://schemas.openxmlformats.org/officeDocument/2006/relationships/image" Target="../media/image8.png"/><Relationship Id="rId23" Type="http://schemas.openxmlformats.org/officeDocument/2006/relationships/image" Target="../media/image53.png"/><Relationship Id="rId28" Type="http://schemas.openxmlformats.org/officeDocument/2006/relationships/image" Target="../media/image57.png"/><Relationship Id="rId10" Type="http://schemas.openxmlformats.org/officeDocument/2006/relationships/image" Target="../media/image5.png"/><Relationship Id="rId19" Type="http://schemas.openxmlformats.org/officeDocument/2006/relationships/image" Target="../media/image50.png"/><Relationship Id="rId4" Type="http://schemas.openxmlformats.org/officeDocument/2006/relationships/image" Target="../media/image39.wmf"/><Relationship Id="rId9" Type="http://schemas.openxmlformats.org/officeDocument/2006/relationships/image" Target="../media/image6.png"/><Relationship Id="rId14" Type="http://schemas.openxmlformats.org/officeDocument/2006/relationships/image" Target="../media/image46.png"/><Relationship Id="rId22" Type="http://schemas.openxmlformats.org/officeDocument/2006/relationships/image" Target="../media/image52.png"/><Relationship Id="rId27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wmf"/><Relationship Id="rId10" Type="http://schemas.openxmlformats.org/officeDocument/2006/relationships/image" Target="../media/image7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6.png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rgbClr val="C00000"/>
                </a:solidFill>
              </a:rPr>
              <a:t>B</a:t>
            </a:r>
            <a:r>
              <a:rPr lang="en-US" sz="4500"/>
              <a:t>asic </a:t>
            </a:r>
            <a:r>
              <a:rPr lang="en-US" sz="6600">
                <a:solidFill>
                  <a:srgbClr val="C00000"/>
                </a:solidFill>
              </a:rPr>
              <a:t>E</a:t>
            </a:r>
            <a:r>
              <a:rPr lang="en-US" sz="4500"/>
              <a:t>lectrical </a:t>
            </a:r>
            <a:r>
              <a:rPr lang="en-US" sz="6600">
                <a:solidFill>
                  <a:srgbClr val="C00000"/>
                </a:solidFill>
              </a:rPr>
              <a:t>T</a:t>
            </a:r>
            <a:r>
              <a:rPr lang="en-US" sz="4500"/>
              <a:t>echnology</a:t>
            </a:r>
            <a:br>
              <a:rPr lang="en-US" sz="4400"/>
            </a:br>
            <a:r>
              <a:rPr lang="en-US" sz="240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>
                <a:latin typeface="+mn-lt"/>
              </a:rPr>
              <a:t>Chapter 3 -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>
                <a:latin typeface="+mn-lt"/>
              </a:rPr>
              <a:t>(</a:t>
            </a:r>
            <a:r>
              <a:rPr lang="en-US" sz="1800" b="1" i="1" spc="0">
                <a:latin typeface="+mn-lt"/>
              </a:rPr>
              <a:t>3.3)</a:t>
            </a:r>
            <a:endParaRPr lang="en-US" sz="1800" i="1" cap="none" spc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031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96484" y="4964693"/>
                <a:ext cx="24308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𝐼𝑚𝑝𝑒𝑑𝑎𝑛𝑐𝑒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𝑐𝑖𝑟𝑐𝑢𝑖𝑡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484" y="4964693"/>
                <a:ext cx="2430857" cy="215444"/>
              </a:xfrm>
              <a:prstGeom prst="rect">
                <a:avLst/>
              </a:prstGeom>
              <a:blipFill>
                <a:blip r:embed="rId4"/>
                <a:stretch>
                  <a:fillRect l="-1003" r="-75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RL circuit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dirty="0" smtClean="0"/>
              <a:pPr/>
              <a:t>2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14252" y="5020270"/>
                <a:ext cx="25687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i="1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2" y="5020270"/>
                <a:ext cx="256879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621010" y="1591320"/>
            <a:ext cx="6046990" cy="2371080"/>
            <a:chOff x="3097010" y="1451940"/>
            <a:chExt cx="6046990" cy="2371080"/>
          </a:xfrm>
        </p:grpSpPr>
        <p:sp>
          <p:nvSpPr>
            <p:cNvPr id="28" name="TextBox 27"/>
            <p:cNvSpPr txBox="1"/>
            <p:nvPr/>
          </p:nvSpPr>
          <p:spPr>
            <a:xfrm rot="16200000">
              <a:off x="2556958" y="2232643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Amplitude </a:t>
              </a:r>
              <a:r>
                <a:rPr lang="en-IN">
                  <a:latin typeface="Calibri" panose="020F0502020204030204" pitchFamily="34" charset="0"/>
                </a:rPr>
                <a:t>→</a:t>
              </a:r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85083" y="345368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Time </a:t>
              </a:r>
              <a:r>
                <a:rPr lang="en-IN">
                  <a:latin typeface="Calibri" panose="020F0502020204030204" pitchFamily="34" charset="0"/>
                </a:rPr>
                <a:t>→</a:t>
              </a:r>
              <a:endParaRPr lang="en-IN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5" t="3709" r="8130" b="4263"/>
            <a:stretch/>
          </p:blipFill>
          <p:spPr>
            <a:xfrm>
              <a:off x="3520194" y="1451940"/>
              <a:ext cx="5489628" cy="209398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495800" y="1787963"/>
                  <a:ext cx="622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787963"/>
                  <a:ext cx="62228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4303495" y="1462370"/>
                  <a:ext cx="54964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95" y="1462370"/>
                  <a:ext cx="54964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44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4907269" y="2836049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269" y="2836049"/>
                  <a:ext cx="393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6205516" y="2836049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6" y="2836049"/>
                  <a:ext cx="393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7528722" y="2836049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722" y="2836049"/>
                  <a:ext cx="3930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6606857" y="1173642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Graphical Representation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6667" y="4726443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Mathematical Representation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93567" y="406198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Phasor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33038" y="2986993"/>
                <a:ext cx="3148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𝑟𝑒𝑓𝑒𝑟𝑒𝑛𝑐𝑒</m:t>
                      </m:r>
                    </m:oMath>
                  </m:oMathPara>
                </a14:m>
                <a:endParaRPr lang="en-IN" b="1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" y="2986993"/>
                <a:ext cx="3148362" cy="276999"/>
              </a:xfrm>
              <a:prstGeom prst="rect">
                <a:avLst/>
              </a:prstGeom>
              <a:blipFill>
                <a:blip r:embed="rId11"/>
                <a:stretch>
                  <a:fillRect t="-6667" r="-1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608122" y="3769174"/>
                <a:ext cx="1003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acc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22" y="3769174"/>
                <a:ext cx="1003415" cy="276999"/>
              </a:xfrm>
              <a:prstGeom prst="rect">
                <a:avLst/>
              </a:prstGeom>
              <a:blipFill>
                <a:blip r:embed="rId12"/>
                <a:stretch>
                  <a:fillRect l="-4878" t="-4348" r="-91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1525310" y="3331916"/>
                <a:ext cx="1012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10" y="3331916"/>
                <a:ext cx="1012328" cy="369332"/>
              </a:xfrm>
              <a:prstGeom prst="rect">
                <a:avLst/>
              </a:prstGeom>
              <a:blipFill>
                <a:blip r:embed="rId13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67183" y="4108147"/>
                <a:ext cx="2213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|∠∅</m:t>
                      </m:r>
                    </m:oMath>
                  </m:oMathPara>
                </a14:m>
                <a:endParaRPr lang="en-IN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3" y="4108147"/>
                <a:ext cx="2213619" cy="276999"/>
              </a:xfrm>
              <a:prstGeom prst="rect">
                <a:avLst/>
              </a:prstGeom>
              <a:blipFill>
                <a:blip r:embed="rId14"/>
                <a:stretch>
                  <a:fillRect l="-1928" t="-6667" r="-24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810000" y="5865487"/>
            <a:ext cx="3200400" cy="17184"/>
          </a:xfrm>
          <a:prstGeom prst="line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10000" y="5856688"/>
            <a:ext cx="2788572" cy="402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273389" y="5531575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∅</m:t>
                      </m:r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89" y="5531575"/>
                <a:ext cx="393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57228" y="4559253"/>
                <a:ext cx="552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8" y="4559253"/>
                <a:ext cx="552972" cy="276999"/>
              </a:xfrm>
              <a:prstGeom prst="rect">
                <a:avLst/>
              </a:prstGeom>
              <a:blipFill>
                <a:blip r:embed="rId15"/>
                <a:stretch>
                  <a:fillRect l="-879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218975" y="5900908"/>
                <a:ext cx="504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IN" b="1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75" y="5900908"/>
                <a:ext cx="504882" cy="276999"/>
              </a:xfrm>
              <a:prstGeom prst="rect">
                <a:avLst/>
              </a:prstGeom>
              <a:blipFill>
                <a:blip r:embed="rId16"/>
                <a:stretch>
                  <a:fillRect l="-8434" r="-24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3810000" y="5874079"/>
            <a:ext cx="1676400" cy="19584"/>
          </a:xfrm>
          <a:prstGeom prst="line">
            <a:avLst/>
          </a:prstGeom>
          <a:ln w="38100">
            <a:solidFill>
              <a:srgbClr val="FFC000"/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486400" y="4808100"/>
            <a:ext cx="0" cy="1050786"/>
          </a:xfrm>
          <a:prstGeom prst="line">
            <a:avLst/>
          </a:prstGeom>
          <a:ln w="38100">
            <a:solidFill>
              <a:srgbClr val="FFC000"/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10000" y="4853474"/>
            <a:ext cx="1676400" cy="1043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63965" y="583562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Ref.</a:t>
            </a:r>
          </a:p>
        </p:txBody>
      </p:sp>
      <p:sp>
        <p:nvSpPr>
          <p:cNvPr id="74" name="Freeform 73"/>
          <p:cNvSpPr/>
          <p:nvPr/>
        </p:nvSpPr>
        <p:spPr>
          <a:xfrm>
            <a:off x="4238307" y="5630268"/>
            <a:ext cx="101289" cy="235047"/>
          </a:xfrm>
          <a:custGeom>
            <a:avLst/>
            <a:gdLst>
              <a:gd name="connsiteX0" fmla="*/ 0 w 137074"/>
              <a:gd name="connsiteY0" fmla="*/ 0 h 271463"/>
              <a:gd name="connsiteX1" fmla="*/ 128588 w 137074"/>
              <a:gd name="connsiteY1" fmla="*/ 128588 h 271463"/>
              <a:gd name="connsiteX2" fmla="*/ 114300 w 137074"/>
              <a:gd name="connsiteY2" fmla="*/ 271463 h 271463"/>
              <a:gd name="connsiteX0" fmla="*/ 0 w 130397"/>
              <a:gd name="connsiteY0" fmla="*/ 0 h 310709"/>
              <a:gd name="connsiteX1" fmla="*/ 128588 w 130397"/>
              <a:gd name="connsiteY1" fmla="*/ 128588 h 310709"/>
              <a:gd name="connsiteX2" fmla="*/ 72385 w 130397"/>
              <a:gd name="connsiteY2" fmla="*/ 310709 h 310709"/>
              <a:gd name="connsiteX0" fmla="*/ 0 w 102148"/>
              <a:gd name="connsiteY0" fmla="*/ 0 h 310709"/>
              <a:gd name="connsiteX1" fmla="*/ 98647 w 102148"/>
              <a:gd name="connsiteY1" fmla="*/ 128588 h 310709"/>
              <a:gd name="connsiteX2" fmla="*/ 72385 w 102148"/>
              <a:gd name="connsiteY2" fmla="*/ 310709 h 31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48" h="310709">
                <a:moveTo>
                  <a:pt x="0" y="0"/>
                </a:moveTo>
                <a:cubicBezTo>
                  <a:pt x="54769" y="41672"/>
                  <a:pt x="86583" y="76803"/>
                  <a:pt x="98647" y="128588"/>
                </a:cubicBezTo>
                <a:cubicBezTo>
                  <a:pt x="110711" y="180373"/>
                  <a:pt x="89054" y="261893"/>
                  <a:pt x="72385" y="310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328223" y="5974484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23" y="5974484"/>
                <a:ext cx="302967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559099" y="475402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99" y="4754025"/>
                <a:ext cx="283154" cy="276999"/>
              </a:xfrm>
              <a:prstGeom prst="rect">
                <a:avLst/>
              </a:prstGeom>
              <a:blipFill>
                <a:blip r:embed="rId1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9558702" y="39738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Impedance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8766724" y="4356239"/>
                <a:ext cx="2727221" cy="436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den>
                      </m:f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n-IN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IN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IN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den>
                      </m:f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1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14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|∠∅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724" y="4356239"/>
                <a:ext cx="2727221" cy="4360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8610600" y="5300012"/>
                <a:ext cx="30026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1400" b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300012"/>
                <a:ext cx="3002624" cy="215444"/>
              </a:xfrm>
              <a:prstGeom prst="rect">
                <a:avLst/>
              </a:prstGeom>
              <a:blipFill>
                <a:blip r:embed="rId2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8683749" y="5733810"/>
                <a:ext cx="1282722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IN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N" sz="1400" b="1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49" y="5733810"/>
                <a:ext cx="1282722" cy="438390"/>
              </a:xfrm>
              <a:prstGeom prst="rect">
                <a:avLst/>
              </a:prstGeom>
              <a:blipFill>
                <a:blip r:embed="rId21"/>
                <a:stretch>
                  <a:fillRect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10332808" y="5724019"/>
                <a:ext cx="1091966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func>
                        <m:funcPr>
                          <m:ctrlP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1400" b="1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08" y="5724019"/>
                <a:ext cx="1091966" cy="401905"/>
              </a:xfrm>
              <a:prstGeom prst="rect">
                <a:avLst/>
              </a:prstGeom>
              <a:blipFill>
                <a:blip r:embed="rId22"/>
                <a:stretch>
                  <a:fillRect l="-3352" r="-111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6408" y="5904804"/>
                <a:ext cx="1604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 −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𝑃h𝑎𝑠𝑒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8" y="5904804"/>
                <a:ext cx="1604478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6536" y="1264037"/>
            <a:ext cx="2994031" cy="1554605"/>
            <a:chOff x="63497" y="1264036"/>
            <a:chExt cx="2994031" cy="1554605"/>
          </a:xfrm>
        </p:grpSpPr>
        <p:grpSp>
          <p:nvGrpSpPr>
            <p:cNvPr id="8" name="Group 7"/>
            <p:cNvGrpSpPr/>
            <p:nvPr/>
          </p:nvGrpSpPr>
          <p:grpSpPr>
            <a:xfrm>
              <a:off x="63497" y="1264036"/>
              <a:ext cx="2994031" cy="1554605"/>
              <a:chOff x="63497" y="1264036"/>
              <a:chExt cx="2994031" cy="1554605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" name="Object 2"/>
                  <p:cNvGraphicFramePr>
                    <a:graphicFrameLocks noChangeAspect="1"/>
                  </p:cNvGraphicFramePr>
                  <p:nvPr/>
                </p:nvGraphicFramePr>
                <p:xfrm>
                  <a:off x="623891" y="1513716"/>
                  <a:ext cx="2433637" cy="13049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385" name="SmartDraw" r:id="rId24" imgW="2433600" imgH="1304280" progId="SmartDraw.2">
                          <p:embed/>
                        </p:oleObj>
                      </mc:Choice>
                      <mc:Fallback>
                        <p:oleObj name="SmartDraw" r:id="rId24" imgW="2433600" imgH="1304280" progId="SmartDraw.2">
                          <p:embed/>
                          <p:pic>
                            <p:nvPicPr>
                              <p:cNvPr id="3" name="Object 2"/>
                              <p:cNvPicPr/>
                              <p:nvPr/>
                            </p:nvPicPr>
                            <p:blipFill>
                              <a:blip r:embed="rId2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23891" y="1513716"/>
                                <a:ext cx="2433637" cy="13049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" name="Object 2"/>
                  <p:cNvGraphicFramePr>
                    <a:graphicFrameLocks noChangeAspect="1"/>
                  </p:cNvGraphicFramePr>
                  <p:nvPr/>
                </p:nvGraphicFramePr>
                <p:xfrm>
                  <a:off x="623891" y="1513716"/>
                  <a:ext cx="2433637" cy="13049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385" name="SmartDraw" r:id="rId24" imgW="2433600" imgH="1304280" progId="SmartDraw.2">
                          <p:embed/>
                        </p:oleObj>
                      </mc:Choice>
                      <mc:Fallback>
                        <p:oleObj name="SmartDraw" r:id="rId24" imgW="2433600" imgH="1304280" progId="SmartDraw.2">
                          <p:embed/>
                          <p:pic>
                            <p:nvPicPr>
                              <p:cNvPr id="3" name="Object 2"/>
                              <p:cNvPicPr/>
                              <p:nvPr/>
                            </p:nvPicPr>
                            <p:blipFill>
                              <a:blip r:embed="rId2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23891" y="1513716"/>
                                <a:ext cx="2433637" cy="13049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49565" y="2456953"/>
                <a:ext cx="720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/>
                  <a:t>f = 50 Hz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63497" y="2021075"/>
                    <a:ext cx="66992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/>
                  </a:p>
                </p:txBody>
              </p:sp>
            </mc:Choice>
            <mc:Fallback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97" y="2021075"/>
                    <a:ext cx="66992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984203" y="1365990"/>
                    <a:ext cx="6192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b="1"/>
                  </a:p>
                </p:txBody>
              </p:sp>
            </mc:Choice>
            <mc:Fallback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03" y="1365990"/>
                    <a:ext cx="6192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679326" y="1384300"/>
                    <a:ext cx="2244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oMath>
                      </m:oMathPara>
                    </a14:m>
                    <a:endParaRPr lang="en-IN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326" y="1384300"/>
                    <a:ext cx="224420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5000" r="-2222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421039" y="1264036"/>
                    <a:ext cx="1939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IN" b="1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039" y="1264036"/>
                    <a:ext cx="193964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5000" r="-2812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547719" y="1819085"/>
                  <a:ext cx="487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719" y="1819085"/>
                  <a:ext cx="487633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2306011" y="1816469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IN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011" y="1816469"/>
                  <a:ext cx="46782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9697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9" grpId="0"/>
      <p:bldP spid="68" grpId="0"/>
      <p:bldP spid="69" grpId="0"/>
      <p:bldP spid="70" grpId="0"/>
      <p:bldP spid="73" grpId="0"/>
      <p:bldP spid="46" grpId="0"/>
      <p:bldP spid="37" grpId="0"/>
      <p:bldP spid="41" grpId="0"/>
      <p:bldP spid="67" grpId="0"/>
      <p:bldP spid="74" grpId="0" animBg="1"/>
      <p:bldP spid="75" grpId="0"/>
      <p:bldP spid="76" grpId="0"/>
      <p:bldP spid="77" grpId="0"/>
      <p:bldP spid="78" grpId="0"/>
      <p:bldP spid="80" grpId="0"/>
      <p:bldP spid="81" grpId="0"/>
      <p:bldP spid="8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Power associated - RL circuit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33555" y="4373562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Instantaneous power,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643144" y="4760069"/>
                <a:ext cx="1988051" cy="27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44" y="4760069"/>
                <a:ext cx="1988051" cy="274828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2196704" y="5070123"/>
                <a:ext cx="2902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04" y="5070123"/>
                <a:ext cx="290233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2196703" y="5486238"/>
                <a:ext cx="3635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+∅)]</m:t>
                          </m:r>
                        </m:e>
                      </m:func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03" y="5486238"/>
                <a:ext cx="363522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502304" y="4515639"/>
                <a:ext cx="4993418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∅ 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04" y="4515639"/>
                <a:ext cx="4993418" cy="840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523802" y="5520090"/>
                <a:ext cx="2950423" cy="40440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𝐚𝐯𝐠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𝐫𝐦𝐬</m:t>
                          </m:r>
                        </m:sub>
                      </m:sSub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𝐫𝐦𝐬</m:t>
                          </m:r>
                        </m:sub>
                      </m:sSub>
                      <m:func>
                        <m:func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4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02" y="5520090"/>
                <a:ext cx="2950423" cy="404406"/>
              </a:xfrm>
              <a:prstGeom prst="rect">
                <a:avLst/>
              </a:prstGeom>
              <a:blipFill>
                <a:blip r:embed="rId6"/>
                <a:stretch>
                  <a:fillRect l="-1437" r="-1848" b="-1594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210683" y="5981700"/>
                <a:ext cx="372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𝑭𝒂𝒄𝒕𝒐𝒓</m:t>
                      </m:r>
                    </m:oMath>
                  </m:oMathPara>
                </a14:m>
                <a:endParaRPr lang="en-IN" sz="1200" b="1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83" y="5981700"/>
                <a:ext cx="37219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431530" y="1302604"/>
            <a:ext cx="2210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R</a:t>
            </a:r>
            <a:r>
              <a:rPr lang="en-US" sz="1600"/>
              <a:t> (t)</a:t>
            </a:r>
            <a:r>
              <a:rPr lang="en-US" sz="1600">
                <a:sym typeface="Wingdings" panose="05000000000000000000" pitchFamily="2" charset="2"/>
              </a:rPr>
              <a:t> Active Power</a:t>
            </a:r>
          </a:p>
          <a:p>
            <a:r>
              <a:rPr lang="en-US" sz="1600"/>
              <a:t>P</a:t>
            </a:r>
            <a:r>
              <a:rPr lang="en-US" sz="1600" baseline="-25000"/>
              <a:t>L</a:t>
            </a:r>
            <a:r>
              <a:rPr lang="en-US" sz="1600"/>
              <a:t> (t)</a:t>
            </a:r>
            <a:r>
              <a:rPr lang="en-US" sz="1600">
                <a:sym typeface="Wingdings" panose="05000000000000000000" pitchFamily="2" charset="2"/>
              </a:rPr>
              <a:t> Reactive Power</a:t>
            </a:r>
            <a:endParaRPr lang="en-US" sz="1600" baseline="-25000"/>
          </a:p>
          <a:p>
            <a:r>
              <a:rPr lang="en-US" sz="1600"/>
              <a:t>P (t) </a:t>
            </a:r>
            <a:r>
              <a:rPr lang="en-US" sz="1600">
                <a:sym typeface="Wingdings" panose="05000000000000000000" pitchFamily="2" charset="2"/>
              </a:rPr>
              <a:t> Apparent Power</a:t>
            </a:r>
            <a:endParaRPr lang="en-US" sz="1600" baseline="-25000"/>
          </a:p>
        </p:txBody>
      </p:sp>
      <p:grpSp>
        <p:nvGrpSpPr>
          <p:cNvPr id="111" name="Group 110"/>
          <p:cNvGrpSpPr/>
          <p:nvPr/>
        </p:nvGrpSpPr>
        <p:grpSpPr>
          <a:xfrm>
            <a:off x="1584958" y="2000922"/>
            <a:ext cx="7346800" cy="1015274"/>
            <a:chOff x="585951" y="2991522"/>
            <a:chExt cx="7346800" cy="1015274"/>
          </a:xfrm>
        </p:grpSpPr>
        <p:grpSp>
          <p:nvGrpSpPr>
            <p:cNvPr id="112" name="Group 111"/>
            <p:cNvGrpSpPr/>
            <p:nvPr/>
          </p:nvGrpSpPr>
          <p:grpSpPr>
            <a:xfrm>
              <a:off x="585951" y="3016196"/>
              <a:ext cx="7346800" cy="990600"/>
              <a:chOff x="932427" y="3006609"/>
              <a:chExt cx="7346800" cy="990600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2427" y="3006609"/>
                <a:ext cx="1066800" cy="990600"/>
              </a:xfrm>
              <a:prstGeom prst="rect">
                <a:avLst/>
              </a:prstGeom>
            </p:spPr>
          </p:pic>
          <p:sp>
            <p:nvSpPr>
              <p:cNvPr id="115" name="Freeform 114"/>
              <p:cNvSpPr/>
              <p:nvPr/>
            </p:nvSpPr>
            <p:spPr>
              <a:xfrm>
                <a:off x="1986377" y="3049224"/>
                <a:ext cx="6292850" cy="934441"/>
              </a:xfrm>
              <a:custGeom>
                <a:avLst/>
                <a:gdLst>
                  <a:gd name="connsiteX0" fmla="*/ 0 w 6292850"/>
                  <a:gd name="connsiteY0" fmla="*/ 2127250 h 2133600"/>
                  <a:gd name="connsiteX1" fmla="*/ 514350 w 6292850"/>
                  <a:gd name="connsiteY1" fmla="*/ 6350 h 2133600"/>
                  <a:gd name="connsiteX2" fmla="*/ 1054100 w 6292850"/>
                  <a:gd name="connsiteY2" fmla="*/ 2127250 h 2133600"/>
                  <a:gd name="connsiteX3" fmla="*/ 1568450 w 6292850"/>
                  <a:gd name="connsiteY3" fmla="*/ 6350 h 2133600"/>
                  <a:gd name="connsiteX4" fmla="*/ 2101850 w 6292850"/>
                  <a:gd name="connsiteY4" fmla="*/ 2127250 h 2133600"/>
                  <a:gd name="connsiteX5" fmla="*/ 2622550 w 6292850"/>
                  <a:gd name="connsiteY5" fmla="*/ 6350 h 2133600"/>
                  <a:gd name="connsiteX6" fmla="*/ 3143250 w 6292850"/>
                  <a:gd name="connsiteY6" fmla="*/ 2127250 h 2133600"/>
                  <a:gd name="connsiteX7" fmla="*/ 3670300 w 6292850"/>
                  <a:gd name="connsiteY7" fmla="*/ 0 h 2133600"/>
                  <a:gd name="connsiteX8" fmla="*/ 4197350 w 6292850"/>
                  <a:gd name="connsiteY8" fmla="*/ 2133600 h 2133600"/>
                  <a:gd name="connsiteX9" fmla="*/ 4705350 w 6292850"/>
                  <a:gd name="connsiteY9" fmla="*/ 6350 h 2133600"/>
                  <a:gd name="connsiteX10" fmla="*/ 5251450 w 6292850"/>
                  <a:gd name="connsiteY10" fmla="*/ 2120900 h 2133600"/>
                  <a:gd name="connsiteX11" fmla="*/ 5772150 w 6292850"/>
                  <a:gd name="connsiteY11" fmla="*/ 6350 h 2133600"/>
                  <a:gd name="connsiteX12" fmla="*/ 6292850 w 6292850"/>
                  <a:gd name="connsiteY12" fmla="*/ 211455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92850" h="2133600">
                    <a:moveTo>
                      <a:pt x="0" y="2127250"/>
                    </a:moveTo>
                    <a:cubicBezTo>
                      <a:pt x="169333" y="1066800"/>
                      <a:pt x="338667" y="6350"/>
                      <a:pt x="514350" y="6350"/>
                    </a:cubicBezTo>
                    <a:cubicBezTo>
                      <a:pt x="690033" y="6350"/>
                      <a:pt x="878417" y="2127250"/>
                      <a:pt x="1054100" y="2127250"/>
                    </a:cubicBezTo>
                    <a:cubicBezTo>
                      <a:pt x="1229783" y="2127250"/>
                      <a:pt x="1393825" y="6350"/>
                      <a:pt x="1568450" y="6350"/>
                    </a:cubicBezTo>
                    <a:cubicBezTo>
                      <a:pt x="1743075" y="6350"/>
                      <a:pt x="1926167" y="2127250"/>
                      <a:pt x="2101850" y="2127250"/>
                    </a:cubicBezTo>
                    <a:cubicBezTo>
                      <a:pt x="2277533" y="2127250"/>
                      <a:pt x="2448983" y="6350"/>
                      <a:pt x="2622550" y="6350"/>
                    </a:cubicBezTo>
                    <a:cubicBezTo>
                      <a:pt x="2796117" y="6350"/>
                      <a:pt x="2968625" y="2128308"/>
                      <a:pt x="3143250" y="2127250"/>
                    </a:cubicBezTo>
                    <a:cubicBezTo>
                      <a:pt x="3317875" y="2126192"/>
                      <a:pt x="3494617" y="-1058"/>
                      <a:pt x="3670300" y="0"/>
                    </a:cubicBezTo>
                    <a:cubicBezTo>
                      <a:pt x="3845983" y="1058"/>
                      <a:pt x="4024842" y="2132542"/>
                      <a:pt x="4197350" y="2133600"/>
                    </a:cubicBezTo>
                    <a:cubicBezTo>
                      <a:pt x="4369858" y="2134658"/>
                      <a:pt x="4529667" y="8467"/>
                      <a:pt x="4705350" y="6350"/>
                    </a:cubicBezTo>
                    <a:cubicBezTo>
                      <a:pt x="4881033" y="4233"/>
                      <a:pt x="5073650" y="2120900"/>
                      <a:pt x="5251450" y="2120900"/>
                    </a:cubicBezTo>
                    <a:cubicBezTo>
                      <a:pt x="5429250" y="2120900"/>
                      <a:pt x="5598583" y="7408"/>
                      <a:pt x="5772150" y="6350"/>
                    </a:cubicBezTo>
                    <a:cubicBezTo>
                      <a:pt x="5945717" y="5292"/>
                      <a:pt x="6292850" y="2114550"/>
                      <a:pt x="6292850" y="211455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451501" y="3051619"/>
                    <a:ext cx="780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1501" y="3051619"/>
                    <a:ext cx="7804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3" name="Rectangle 112"/>
            <p:cNvSpPr/>
            <p:nvPr/>
          </p:nvSpPr>
          <p:spPr>
            <a:xfrm>
              <a:off x="649779" y="2991522"/>
              <a:ext cx="614809" cy="988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895931" y="2379034"/>
            <a:ext cx="7082810" cy="1354767"/>
            <a:chOff x="896924" y="3369633"/>
            <a:chExt cx="7082810" cy="1354767"/>
          </a:xfrm>
        </p:grpSpPr>
        <p:grpSp>
          <p:nvGrpSpPr>
            <p:cNvPr id="128" name="Group 127"/>
            <p:cNvGrpSpPr/>
            <p:nvPr/>
          </p:nvGrpSpPr>
          <p:grpSpPr>
            <a:xfrm>
              <a:off x="896924" y="3369633"/>
              <a:ext cx="7082810" cy="1318585"/>
              <a:chOff x="896924" y="3369633"/>
              <a:chExt cx="7082810" cy="131858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107761" y="3369633"/>
                <a:ext cx="6871973" cy="1243476"/>
                <a:chOff x="1107761" y="3369633"/>
                <a:chExt cx="6871973" cy="1243476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633991" y="3369633"/>
                  <a:ext cx="5265953" cy="1243476"/>
                  <a:chOff x="1633991" y="3369633"/>
                  <a:chExt cx="5265953" cy="1243476"/>
                </a:xfrm>
              </p:grpSpPr>
              <p:sp>
                <p:nvSpPr>
                  <p:cNvPr id="136" name="Freeform 135"/>
                  <p:cNvSpPr/>
                  <p:nvPr/>
                </p:nvSpPr>
                <p:spPr>
                  <a:xfrm>
                    <a:off x="1633991" y="3378305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 136"/>
                  <p:cNvSpPr/>
                  <p:nvPr/>
                </p:nvSpPr>
                <p:spPr>
                  <a:xfrm rot="10800000">
                    <a:off x="2157238" y="4000344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Freeform 137"/>
                  <p:cNvSpPr/>
                  <p:nvPr/>
                </p:nvSpPr>
                <p:spPr>
                  <a:xfrm>
                    <a:off x="2700160" y="3369633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>
                  <a:xfrm rot="10800000">
                    <a:off x="3223407" y="4002305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>
                  <a:xfrm>
                    <a:off x="3736799" y="3376864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>
                  <a:xfrm rot="10800000">
                    <a:off x="4260046" y="3998903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4805491" y="3375558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Freeform 142"/>
                  <p:cNvSpPr/>
                  <p:nvPr/>
                </p:nvSpPr>
                <p:spPr>
                  <a:xfrm rot="10800000">
                    <a:off x="5328738" y="3997597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 143"/>
                  <p:cNvSpPr/>
                  <p:nvPr/>
                </p:nvSpPr>
                <p:spPr>
                  <a:xfrm>
                    <a:off x="5853450" y="3371532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 144"/>
                  <p:cNvSpPr/>
                  <p:nvPr/>
                </p:nvSpPr>
                <p:spPr>
                  <a:xfrm rot="10800000">
                    <a:off x="6376697" y="3993571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" name="Freeform 132"/>
                <p:cNvSpPr/>
                <p:nvPr/>
              </p:nvSpPr>
              <p:spPr>
                <a:xfrm rot="10800000">
                  <a:off x="1107761" y="3994898"/>
                  <a:ext cx="523247" cy="610804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>
                  <a:off x="6933240" y="3374066"/>
                  <a:ext cx="523247" cy="610804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rot="10800000">
                  <a:off x="7456487" y="3996105"/>
                  <a:ext cx="523247" cy="610804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Rectangle 130"/>
              <p:cNvSpPr/>
              <p:nvPr/>
            </p:nvSpPr>
            <p:spPr>
              <a:xfrm>
                <a:off x="896924" y="4011680"/>
                <a:ext cx="367202" cy="676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125544" y="4355068"/>
                  <a:ext cx="760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544" y="4355068"/>
                  <a:ext cx="7606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2280610" y="1111989"/>
            <a:ext cx="6695219" cy="2364636"/>
            <a:chOff x="1281602" y="2097754"/>
            <a:chExt cx="6695219" cy="2364636"/>
          </a:xfrm>
        </p:grpSpPr>
        <p:grpSp>
          <p:nvGrpSpPr>
            <p:cNvPr id="147" name="Group 146"/>
            <p:cNvGrpSpPr/>
            <p:nvPr/>
          </p:nvGrpSpPr>
          <p:grpSpPr>
            <a:xfrm>
              <a:off x="1281602" y="2275367"/>
              <a:ext cx="6695219" cy="2187023"/>
              <a:chOff x="1281602" y="2275367"/>
              <a:chExt cx="6695219" cy="218702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1281602" y="2275367"/>
                <a:ext cx="6338398" cy="2187023"/>
                <a:chOff x="1281602" y="2289062"/>
                <a:chExt cx="6338398" cy="2187023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1281602" y="2298031"/>
                  <a:ext cx="1052839" cy="2161173"/>
                  <a:chOff x="1802631" y="2278160"/>
                  <a:chExt cx="1052839" cy="2161173"/>
                </a:xfrm>
              </p:grpSpPr>
              <p:sp>
                <p:nvSpPr>
                  <p:cNvPr id="174" name="Freeform 173"/>
                  <p:cNvSpPr/>
                  <p:nvPr/>
                </p:nvSpPr>
                <p:spPr>
                  <a:xfrm rot="10800000">
                    <a:off x="1802631" y="3988826"/>
                    <a:ext cx="332713" cy="450507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Freeform 174"/>
                  <p:cNvSpPr/>
                  <p:nvPr/>
                </p:nvSpPr>
                <p:spPr>
                  <a:xfrm>
                    <a:off x="2151069" y="2278160"/>
                    <a:ext cx="704401" cy="1700977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2" name="Freeform 151"/>
                <p:cNvSpPr/>
                <p:nvPr/>
              </p:nvSpPr>
              <p:spPr>
                <a:xfrm rot="10800000">
                  <a:off x="2342380" y="4009541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>
                  <a:off x="2679649" y="2298031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 rot="10800000">
                  <a:off x="3388295" y="4025578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3725564" y="2295484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 rot="10800000">
                  <a:off x="4435043" y="4014945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4772312" y="2295484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10800000">
                  <a:off x="5489898" y="4025578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5827167" y="2289062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 rot="10800000">
                  <a:off x="6544166" y="4013016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>
                  <a:off x="6915599" y="2304188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Freeform 149"/>
              <p:cNvSpPr/>
              <p:nvPr/>
            </p:nvSpPr>
            <p:spPr>
              <a:xfrm rot="10800000">
                <a:off x="7612912" y="4001377"/>
                <a:ext cx="363909" cy="450507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016098" y="2097754"/>
                  <a:ext cx="68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098" y="2097754"/>
                  <a:ext cx="6857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1484776" y="1219200"/>
            <a:ext cx="8726024" cy="3352800"/>
            <a:chOff x="485769" y="2209800"/>
            <a:chExt cx="8726024" cy="3352800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5769" y="2209800"/>
              <a:ext cx="8726024" cy="3352800"/>
              <a:chOff x="485769" y="2209800"/>
              <a:chExt cx="8726024" cy="335280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485769" y="2209800"/>
                <a:ext cx="8726024" cy="3352800"/>
                <a:chOff x="497023" y="2223654"/>
                <a:chExt cx="8726024" cy="3352800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497023" y="4006796"/>
                  <a:ext cx="8189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 rot="16200000">
                  <a:off x="468546" y="3115999"/>
                  <a:ext cx="1154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Amplitude</a:t>
                  </a: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flipV="1">
                  <a:off x="925654" y="2723423"/>
                  <a:ext cx="0" cy="101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8108639" y="4114800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Time(sec)</a:t>
                  </a:r>
                </a:p>
              </p:txBody>
            </p:sp>
            <p:cxnSp>
              <p:nvCxnSpPr>
                <p:cNvPr id="186" name="Straight Arrow Connector 185"/>
                <p:cNvCxnSpPr/>
                <p:nvPr/>
              </p:nvCxnSpPr>
              <p:spPr>
                <a:xfrm flipV="1">
                  <a:off x="1295400" y="2223654"/>
                  <a:ext cx="0" cy="3352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/>
              <p:cNvCxnSpPr/>
              <p:nvPr/>
            </p:nvCxnSpPr>
            <p:spPr>
              <a:xfrm>
                <a:off x="8012008" y="4138497"/>
                <a:ext cx="686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5188277" y="3989696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0.04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354554" y="3994679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0.06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285699" y="1580701"/>
            <a:ext cx="6286209" cy="2840234"/>
            <a:chOff x="1286691" y="2571301"/>
            <a:chExt cx="6286209" cy="28402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2021062" y="2630992"/>
                  <a:ext cx="669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062" y="2630992"/>
                  <a:ext cx="66915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9" name="Group 188"/>
            <p:cNvGrpSpPr/>
            <p:nvPr/>
          </p:nvGrpSpPr>
          <p:grpSpPr>
            <a:xfrm>
              <a:off x="1286691" y="2571301"/>
              <a:ext cx="6286209" cy="2840234"/>
              <a:chOff x="1286691" y="2571301"/>
              <a:chExt cx="6286209" cy="2840234"/>
            </a:xfrm>
          </p:grpSpPr>
          <p:sp>
            <p:nvSpPr>
              <p:cNvPr id="190" name="Freeform 189"/>
              <p:cNvSpPr/>
              <p:nvPr/>
            </p:nvSpPr>
            <p:spPr>
              <a:xfrm rot="10800000">
                <a:off x="2332606" y="3991803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3381273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 rot="10800000">
                <a:off x="4431741" y="3987042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5477988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 rot="10800000">
                <a:off x="6525150" y="3989109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1286691" y="258209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3141545" y="4000500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0.02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554387" y="2312444"/>
            <a:ext cx="7348154" cy="1536213"/>
            <a:chOff x="30387" y="2312443"/>
            <a:chExt cx="7348154" cy="1536213"/>
          </a:xfrm>
        </p:grpSpPr>
        <p:grpSp>
          <p:nvGrpSpPr>
            <p:cNvPr id="197" name="Group 196"/>
            <p:cNvGrpSpPr/>
            <p:nvPr/>
          </p:nvGrpSpPr>
          <p:grpSpPr>
            <a:xfrm>
              <a:off x="30387" y="2312443"/>
              <a:ext cx="7348154" cy="1536213"/>
              <a:chOff x="729046" y="3303043"/>
              <a:chExt cx="7348154" cy="153621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1793189" y="3303043"/>
                <a:ext cx="6284011" cy="1389679"/>
                <a:chOff x="1298961" y="3303043"/>
                <a:chExt cx="6284011" cy="1389679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298961" y="3303043"/>
                  <a:ext cx="6284011" cy="1389679"/>
                  <a:chOff x="1298961" y="3303043"/>
                  <a:chExt cx="6284011" cy="1389679"/>
                </a:xfrm>
              </p:grpSpPr>
              <p:sp>
                <p:nvSpPr>
                  <p:cNvPr id="203" name="Freeform 202"/>
                  <p:cNvSpPr/>
                  <p:nvPr/>
                </p:nvSpPr>
                <p:spPr>
                  <a:xfrm>
                    <a:off x="1298961" y="3304564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 rot="10800000">
                    <a:off x="2341895" y="3994575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Freeform 204"/>
                  <p:cNvSpPr/>
                  <p:nvPr/>
                </p:nvSpPr>
                <p:spPr>
                  <a:xfrm>
                    <a:off x="3390558" y="3303043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Freeform 205"/>
                  <p:cNvSpPr/>
                  <p:nvPr/>
                </p:nvSpPr>
                <p:spPr>
                  <a:xfrm rot="10800000">
                    <a:off x="4436583" y="3999236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>
                    <a:off x="5489197" y="3304725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Freeform 207"/>
                  <p:cNvSpPr/>
                  <p:nvPr/>
                </p:nvSpPr>
                <p:spPr>
                  <a:xfrm rot="10800000">
                    <a:off x="6535222" y="4004177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4013999" y="3313152"/>
                      <a:ext cx="618439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00CC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CC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CC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>
                        <a:solidFill>
                          <a:srgbClr val="00CC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3999" y="3313152"/>
                      <a:ext cx="618439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9" name="Freeform 198"/>
              <p:cNvSpPr/>
              <p:nvPr/>
            </p:nvSpPr>
            <p:spPr>
              <a:xfrm rot="10800000">
                <a:off x="746763" y="4009728"/>
                <a:ext cx="1047750" cy="688545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29046" y="4017032"/>
                <a:ext cx="718953" cy="82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9" name="Straight Arrow Connector 208"/>
            <p:cNvCxnSpPr/>
            <p:nvPr/>
          </p:nvCxnSpPr>
          <p:spPr>
            <a:xfrm>
              <a:off x="409130" y="3048000"/>
              <a:ext cx="36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H="1">
              <a:off x="1098699" y="3037367"/>
              <a:ext cx="38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838108" y="290623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ym typeface="Symbol" panose="05050102010706020507" pitchFamily="18" charset="2"/>
                </a:rPr>
                <a:t>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1033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 animBg="1"/>
      <p:bldP spid="89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RC circuit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37890" y="1521001"/>
          <a:ext cx="2433637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SmartDraw" r:id="rId3" imgW="2433600" imgH="1274040" progId="SmartDraw.2">
                  <p:embed/>
                </p:oleObj>
              </mc:Choice>
              <mc:Fallback>
                <p:oleObj name="SmartDraw" r:id="rId3" imgW="2433600" imgH="1274040" progId="SmartDraw.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7890" y="1521001"/>
                        <a:ext cx="2433637" cy="127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1507" y="245695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f = 50 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85439" y="2021075"/>
                <a:ext cx="669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9" y="2021075"/>
                <a:ext cx="66992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506145" y="1365990"/>
                <a:ext cx="619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45" y="1365990"/>
                <a:ext cx="61920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01267" y="1384301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67" y="1384301"/>
                <a:ext cx="224420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942980" y="1264037"/>
            <a:ext cx="1779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06857" y="1173642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Graphical Representation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21010" y="1540750"/>
            <a:ext cx="6046990" cy="2421651"/>
            <a:chOff x="3097010" y="1540749"/>
            <a:chExt cx="6046990" cy="2421651"/>
          </a:xfrm>
        </p:grpSpPr>
        <p:sp>
          <p:nvSpPr>
            <p:cNvPr id="54" name="TextBox 53"/>
            <p:cNvSpPr txBox="1"/>
            <p:nvPr/>
          </p:nvSpPr>
          <p:spPr>
            <a:xfrm rot="16200000">
              <a:off x="2556958" y="2372023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Amplitude </a:t>
              </a:r>
              <a:r>
                <a:rPr lang="en-IN">
                  <a:latin typeface="Calibri" panose="020F0502020204030204" pitchFamily="34" charset="0"/>
                </a:rPr>
                <a:t>→</a:t>
              </a:r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85083" y="359306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Time </a:t>
              </a:r>
              <a:r>
                <a:rPr lang="en-IN">
                  <a:latin typeface="Calibri" panose="020F0502020204030204" pitchFamily="34" charset="0"/>
                </a:rPr>
                <a:t>→</a:t>
              </a:r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3" t="5002" r="7500" b="5002"/>
            <a:stretch/>
          </p:blipFill>
          <p:spPr>
            <a:xfrm>
              <a:off x="3434410" y="1551628"/>
              <a:ext cx="5516067" cy="21388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4195077" y="1540749"/>
                  <a:ext cx="54964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077" y="1540749"/>
                  <a:ext cx="549647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444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273091" y="1988056"/>
                  <a:ext cx="622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091" y="1988056"/>
                  <a:ext cx="62228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/>
                <p:cNvSpPr/>
                <p:nvPr/>
              </p:nvSpPr>
              <p:spPr>
                <a:xfrm>
                  <a:off x="4564825" y="2478639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25" y="2478639"/>
                  <a:ext cx="3930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5871952" y="2478639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952" y="2478639"/>
                  <a:ext cx="3930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7166269" y="2466522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b="1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69" y="2466522"/>
                  <a:ext cx="3930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42852" y="5020270"/>
                <a:ext cx="256879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i="1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2" y="5020270"/>
                <a:ext cx="2568793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35267" y="4726443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Mathematical Representation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3922" y="406198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Phasor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95013" y="4191001"/>
                <a:ext cx="2548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acc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∠−∅</m:t>
                      </m:r>
                    </m:oMath>
                  </m:oMathPara>
                </a14:m>
                <a:endParaRPr lang="en-IN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13" y="4191001"/>
                <a:ext cx="2548839" cy="276999"/>
              </a:xfrm>
              <a:prstGeom prst="rect">
                <a:avLst/>
              </a:prstGeom>
              <a:blipFill>
                <a:blip r:embed="rId14"/>
                <a:stretch>
                  <a:fillRect l="-478" t="-6667" r="-11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V="1">
            <a:off x="4124643" y="4678063"/>
            <a:ext cx="3200400" cy="17184"/>
          </a:xfrm>
          <a:prstGeom prst="line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24643" y="4669264"/>
            <a:ext cx="2788572" cy="402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4529996" y="4690035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∅</m:t>
                      </m:r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96" y="4690035"/>
                <a:ext cx="3930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148534" y="5615224"/>
                <a:ext cx="552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34" y="5615224"/>
                <a:ext cx="552972" cy="276999"/>
              </a:xfrm>
              <a:prstGeom prst="rect">
                <a:avLst/>
              </a:prstGeom>
              <a:blipFill>
                <a:blip r:embed="rId16"/>
                <a:stretch>
                  <a:fillRect l="-8889" r="-111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533618" y="4713484"/>
                <a:ext cx="504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IN" b="1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18" y="4713484"/>
                <a:ext cx="504882" cy="276999"/>
              </a:xfrm>
              <a:prstGeom prst="rect">
                <a:avLst/>
              </a:prstGeom>
              <a:blipFill>
                <a:blip r:embed="rId17"/>
                <a:stretch>
                  <a:fillRect l="-9639" r="-120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4124643" y="4686655"/>
            <a:ext cx="1676400" cy="19584"/>
          </a:xfrm>
          <a:prstGeom prst="line">
            <a:avLst/>
          </a:prstGeom>
          <a:ln w="38100">
            <a:solidFill>
              <a:srgbClr val="FFC000"/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88150" y="4702937"/>
            <a:ext cx="0" cy="1050786"/>
          </a:xfrm>
          <a:prstGeom prst="line">
            <a:avLst/>
          </a:prstGeom>
          <a:ln w="38100">
            <a:solidFill>
              <a:srgbClr val="FFC000"/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24330" y="4695326"/>
            <a:ext cx="1663820" cy="1059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78608" y="464820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Ref.</a:t>
            </a:r>
          </a:p>
        </p:txBody>
      </p:sp>
      <p:sp>
        <p:nvSpPr>
          <p:cNvPr id="50" name="Freeform 49"/>
          <p:cNvSpPr/>
          <p:nvPr/>
        </p:nvSpPr>
        <p:spPr>
          <a:xfrm flipV="1">
            <a:off x="4519619" y="4700715"/>
            <a:ext cx="101289" cy="235047"/>
          </a:xfrm>
          <a:custGeom>
            <a:avLst/>
            <a:gdLst>
              <a:gd name="connsiteX0" fmla="*/ 0 w 137074"/>
              <a:gd name="connsiteY0" fmla="*/ 0 h 271463"/>
              <a:gd name="connsiteX1" fmla="*/ 128588 w 137074"/>
              <a:gd name="connsiteY1" fmla="*/ 128588 h 271463"/>
              <a:gd name="connsiteX2" fmla="*/ 114300 w 137074"/>
              <a:gd name="connsiteY2" fmla="*/ 271463 h 271463"/>
              <a:gd name="connsiteX0" fmla="*/ 0 w 130397"/>
              <a:gd name="connsiteY0" fmla="*/ 0 h 310709"/>
              <a:gd name="connsiteX1" fmla="*/ 128588 w 130397"/>
              <a:gd name="connsiteY1" fmla="*/ 128588 h 310709"/>
              <a:gd name="connsiteX2" fmla="*/ 72385 w 130397"/>
              <a:gd name="connsiteY2" fmla="*/ 310709 h 310709"/>
              <a:gd name="connsiteX0" fmla="*/ 0 w 102148"/>
              <a:gd name="connsiteY0" fmla="*/ 0 h 310709"/>
              <a:gd name="connsiteX1" fmla="*/ 98647 w 102148"/>
              <a:gd name="connsiteY1" fmla="*/ 128588 h 310709"/>
              <a:gd name="connsiteX2" fmla="*/ 72385 w 102148"/>
              <a:gd name="connsiteY2" fmla="*/ 310709 h 31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48" h="310709">
                <a:moveTo>
                  <a:pt x="0" y="0"/>
                </a:moveTo>
                <a:cubicBezTo>
                  <a:pt x="54769" y="41672"/>
                  <a:pt x="86583" y="76803"/>
                  <a:pt x="98647" y="128588"/>
                </a:cubicBezTo>
                <a:cubicBezTo>
                  <a:pt x="110711" y="180373"/>
                  <a:pt x="89054" y="261893"/>
                  <a:pt x="72385" y="310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428533" y="4745007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33" y="4745007"/>
                <a:ext cx="302967" cy="276999"/>
              </a:xfrm>
              <a:prstGeom prst="rect">
                <a:avLst/>
              </a:prstGeom>
              <a:blipFill>
                <a:blip r:embed="rId18"/>
                <a:stretch>
                  <a:fillRect l="-18367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925952" y="5458431"/>
                <a:ext cx="297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52" y="5458431"/>
                <a:ext cx="297261" cy="276999"/>
              </a:xfrm>
              <a:prstGeom prst="rect">
                <a:avLst/>
              </a:prstGeom>
              <a:blipFill>
                <a:blip r:embed="rId19"/>
                <a:stretch>
                  <a:fillRect l="-16327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9357056" y="389277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/>
              <a:t>Impedance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225008" y="5904804"/>
                <a:ext cx="1604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 −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𝑃h𝑎𝑠𝑒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𝐴𝑛𝑔𝑙𝑒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08" y="5904804"/>
                <a:ext cx="1604478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61638" y="2986993"/>
                <a:ext cx="3148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I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𝑟𝑒𝑓𝑒𝑟𝑒𝑛𝑐𝑒</m:t>
                      </m:r>
                    </m:oMath>
                  </m:oMathPara>
                </a14:m>
                <a:endParaRPr lang="en-IN" b="1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8" y="2986993"/>
                <a:ext cx="3148362" cy="276999"/>
              </a:xfrm>
              <a:prstGeom prst="rect">
                <a:avLst/>
              </a:prstGeom>
              <a:blipFill>
                <a:blip r:embed="rId21"/>
                <a:stretch>
                  <a:fillRect t="-6667" r="-38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836721" y="3769174"/>
                <a:ext cx="1189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e>
                      </m:acc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21" y="3769174"/>
                <a:ext cx="1189364" cy="276999"/>
              </a:xfrm>
              <a:prstGeom prst="rect">
                <a:avLst/>
              </a:prstGeom>
              <a:blipFill>
                <a:blip r:embed="rId22"/>
                <a:stretch>
                  <a:fillRect l="-3590" t="-4348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753910" y="3331916"/>
                <a:ext cx="1012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10" y="3331916"/>
                <a:ext cx="1012328" cy="369332"/>
              </a:xfrm>
              <a:prstGeom prst="rect">
                <a:avLst/>
              </a:prstGeom>
              <a:blipFill>
                <a:blip r:embed="rId23"/>
                <a:stretch>
                  <a:fillRect r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8713260" y="4964693"/>
                <a:ext cx="24308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𝐼𝑚𝑝𝑒𝑑𝑎𝑛𝑐𝑒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𝑐𝑖𝑟𝑐𝑢𝑖𝑡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60" y="4964693"/>
                <a:ext cx="2430857" cy="215444"/>
              </a:xfrm>
              <a:prstGeom prst="rect">
                <a:avLst/>
              </a:prstGeom>
              <a:blipFill>
                <a:blip r:embed="rId24"/>
                <a:stretch>
                  <a:fillRect l="-1003" r="-75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427376" y="5300012"/>
                <a:ext cx="30026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1400" b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6" y="5300012"/>
                <a:ext cx="3002624" cy="215444"/>
              </a:xfrm>
              <a:prstGeom prst="rect">
                <a:avLst/>
              </a:prstGeom>
              <a:blipFill>
                <a:blip r:embed="rId25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8500525" y="5733810"/>
                <a:ext cx="1324402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IN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N" sz="1400" b="1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25" y="5733810"/>
                <a:ext cx="1324402" cy="43839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0149584" y="5724019"/>
                <a:ext cx="1099980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func>
                        <m:funcPr>
                          <m:ctrlPr>
                            <a:rPr lang="en-I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I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1400" b="1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84" y="5724019"/>
                <a:ext cx="1099980" cy="401905"/>
              </a:xfrm>
              <a:prstGeom prst="rect">
                <a:avLst/>
              </a:prstGeom>
              <a:blipFill>
                <a:blip r:embed="rId27"/>
                <a:stretch>
                  <a:fillRect l="-3889" r="-55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8445446" y="4356239"/>
                <a:ext cx="2920415" cy="436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den>
                      </m:f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n-IN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IN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den>
                      </m:f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1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IN" sz="1400" i="1">
                          <a:latin typeface="Cambria Math" panose="02040503050406030204" pitchFamily="18" charset="0"/>
                        </a:rPr>
                        <m:t>∠−∅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446" y="4356239"/>
                <a:ext cx="2920415" cy="43608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926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2" grpId="0"/>
      <p:bldP spid="51" grpId="0"/>
      <p:bldP spid="31" grpId="0"/>
      <p:bldP spid="33" grpId="0"/>
      <p:bldP spid="37" grpId="0"/>
      <p:bldP spid="40" grpId="0"/>
      <p:bldP spid="41" grpId="0"/>
      <p:bldP spid="42" grpId="0"/>
      <p:bldP spid="49" grpId="0"/>
      <p:bldP spid="50" grpId="0" animBg="1"/>
      <p:bldP spid="64" grpId="0"/>
      <p:bldP spid="65" grpId="0"/>
      <p:bldP spid="66" grpId="0"/>
      <p:bldP spid="83" grpId="0"/>
      <p:bldP spid="61" grpId="0"/>
      <p:bldP spid="62" grpId="0"/>
      <p:bldP spid="63" grpId="0"/>
      <p:bldP spid="72" grpId="0"/>
      <p:bldP spid="85" grpId="0"/>
      <p:bldP spid="86" grpId="0"/>
      <p:bldP spid="87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Power associated - RC circuit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76401" y="4736068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Instantaneous power,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1785990" y="5122575"/>
                <a:ext cx="1988051" cy="27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90" y="5122575"/>
                <a:ext cx="1988051" cy="274828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2339550" y="5432629"/>
                <a:ext cx="2902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50" y="5432629"/>
                <a:ext cx="290233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2339550" y="5802868"/>
                <a:ext cx="3601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−∅)]</m:t>
                          </m:r>
                        </m:e>
                      </m:func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50" y="5802868"/>
                <a:ext cx="360156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5645150" y="4618988"/>
                <a:ext cx="4993418" cy="840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 ∅ 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50" y="4618988"/>
                <a:ext cx="4993418" cy="840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666648" y="5623439"/>
                <a:ext cx="2950423" cy="40440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𝐚𝐯𝐠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𝐫𝐦𝐬</m:t>
                          </m:r>
                        </m:sub>
                      </m:sSub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𝐫𝐦𝐬</m:t>
                          </m:r>
                        </m:sub>
                      </m:sSub>
                      <m:func>
                        <m:func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4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48" y="5623439"/>
                <a:ext cx="2950423" cy="404406"/>
              </a:xfrm>
              <a:prstGeom prst="rect">
                <a:avLst/>
              </a:prstGeom>
              <a:blipFill>
                <a:blip r:embed="rId6"/>
                <a:stretch>
                  <a:fillRect l="-1643" r="-1643" b="-1571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8479658" y="1302604"/>
            <a:ext cx="2217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R</a:t>
            </a:r>
            <a:r>
              <a:rPr lang="en-US" sz="1600"/>
              <a:t> (t)</a:t>
            </a:r>
            <a:r>
              <a:rPr lang="en-US" sz="1600">
                <a:sym typeface="Wingdings" panose="05000000000000000000" pitchFamily="2" charset="2"/>
              </a:rPr>
              <a:t> Active Power</a:t>
            </a:r>
          </a:p>
          <a:p>
            <a:r>
              <a:rPr lang="en-US" sz="1600"/>
              <a:t>P</a:t>
            </a:r>
            <a:r>
              <a:rPr lang="en-US" sz="1600" baseline="-25000"/>
              <a:t>L</a:t>
            </a:r>
            <a:r>
              <a:rPr lang="en-US" sz="1600"/>
              <a:t> (t)</a:t>
            </a:r>
            <a:r>
              <a:rPr lang="en-US" sz="1600">
                <a:sym typeface="Wingdings" panose="05000000000000000000" pitchFamily="2" charset="2"/>
              </a:rPr>
              <a:t> Reactive Power</a:t>
            </a:r>
            <a:endParaRPr lang="en-US" sz="1600" baseline="-25000"/>
          </a:p>
          <a:p>
            <a:r>
              <a:rPr lang="en-US" sz="1600"/>
              <a:t>P  (t)</a:t>
            </a:r>
            <a:r>
              <a:rPr lang="en-US" sz="1600">
                <a:sym typeface="Wingdings" panose="05000000000000000000" pitchFamily="2" charset="2"/>
              </a:rPr>
              <a:t> Apparent Power</a:t>
            </a:r>
            <a:endParaRPr lang="en-US" sz="1600" baseline="-25000"/>
          </a:p>
        </p:txBody>
      </p:sp>
      <p:grpSp>
        <p:nvGrpSpPr>
          <p:cNvPr id="113" name="Group 112"/>
          <p:cNvGrpSpPr/>
          <p:nvPr/>
        </p:nvGrpSpPr>
        <p:grpSpPr>
          <a:xfrm>
            <a:off x="2007857" y="2194514"/>
            <a:ext cx="7346800" cy="832995"/>
            <a:chOff x="932427" y="2989284"/>
            <a:chExt cx="7346800" cy="1007925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427" y="3006609"/>
              <a:ext cx="1066800" cy="990600"/>
            </a:xfrm>
            <a:prstGeom prst="rect">
              <a:avLst/>
            </a:prstGeom>
          </p:spPr>
        </p:pic>
        <p:sp>
          <p:nvSpPr>
            <p:cNvPr id="115" name="Freeform 114"/>
            <p:cNvSpPr/>
            <p:nvPr/>
          </p:nvSpPr>
          <p:spPr>
            <a:xfrm>
              <a:off x="1986377" y="3049224"/>
              <a:ext cx="6292850" cy="934441"/>
            </a:xfrm>
            <a:custGeom>
              <a:avLst/>
              <a:gdLst>
                <a:gd name="connsiteX0" fmla="*/ 0 w 6292850"/>
                <a:gd name="connsiteY0" fmla="*/ 2127250 h 2133600"/>
                <a:gd name="connsiteX1" fmla="*/ 514350 w 6292850"/>
                <a:gd name="connsiteY1" fmla="*/ 6350 h 2133600"/>
                <a:gd name="connsiteX2" fmla="*/ 1054100 w 6292850"/>
                <a:gd name="connsiteY2" fmla="*/ 2127250 h 2133600"/>
                <a:gd name="connsiteX3" fmla="*/ 1568450 w 6292850"/>
                <a:gd name="connsiteY3" fmla="*/ 6350 h 2133600"/>
                <a:gd name="connsiteX4" fmla="*/ 2101850 w 6292850"/>
                <a:gd name="connsiteY4" fmla="*/ 2127250 h 2133600"/>
                <a:gd name="connsiteX5" fmla="*/ 2622550 w 6292850"/>
                <a:gd name="connsiteY5" fmla="*/ 6350 h 2133600"/>
                <a:gd name="connsiteX6" fmla="*/ 3143250 w 6292850"/>
                <a:gd name="connsiteY6" fmla="*/ 2127250 h 2133600"/>
                <a:gd name="connsiteX7" fmla="*/ 3670300 w 6292850"/>
                <a:gd name="connsiteY7" fmla="*/ 0 h 2133600"/>
                <a:gd name="connsiteX8" fmla="*/ 4197350 w 6292850"/>
                <a:gd name="connsiteY8" fmla="*/ 2133600 h 2133600"/>
                <a:gd name="connsiteX9" fmla="*/ 4705350 w 6292850"/>
                <a:gd name="connsiteY9" fmla="*/ 6350 h 2133600"/>
                <a:gd name="connsiteX10" fmla="*/ 5251450 w 6292850"/>
                <a:gd name="connsiteY10" fmla="*/ 2120900 h 2133600"/>
                <a:gd name="connsiteX11" fmla="*/ 5772150 w 6292850"/>
                <a:gd name="connsiteY11" fmla="*/ 6350 h 2133600"/>
                <a:gd name="connsiteX12" fmla="*/ 6292850 w 6292850"/>
                <a:gd name="connsiteY12" fmla="*/ 211455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92850" h="2133600">
                  <a:moveTo>
                    <a:pt x="0" y="2127250"/>
                  </a:moveTo>
                  <a:cubicBezTo>
                    <a:pt x="169333" y="1066800"/>
                    <a:pt x="338667" y="6350"/>
                    <a:pt x="514350" y="6350"/>
                  </a:cubicBezTo>
                  <a:cubicBezTo>
                    <a:pt x="690033" y="6350"/>
                    <a:pt x="878417" y="2127250"/>
                    <a:pt x="1054100" y="2127250"/>
                  </a:cubicBezTo>
                  <a:cubicBezTo>
                    <a:pt x="1229783" y="2127250"/>
                    <a:pt x="1393825" y="6350"/>
                    <a:pt x="1568450" y="6350"/>
                  </a:cubicBezTo>
                  <a:cubicBezTo>
                    <a:pt x="1743075" y="6350"/>
                    <a:pt x="1926167" y="2127250"/>
                    <a:pt x="2101850" y="2127250"/>
                  </a:cubicBezTo>
                  <a:cubicBezTo>
                    <a:pt x="2277533" y="2127250"/>
                    <a:pt x="2448983" y="6350"/>
                    <a:pt x="2622550" y="6350"/>
                  </a:cubicBezTo>
                  <a:cubicBezTo>
                    <a:pt x="2796117" y="6350"/>
                    <a:pt x="2968625" y="2128308"/>
                    <a:pt x="3143250" y="2127250"/>
                  </a:cubicBezTo>
                  <a:cubicBezTo>
                    <a:pt x="3317875" y="2126192"/>
                    <a:pt x="3494617" y="-1058"/>
                    <a:pt x="3670300" y="0"/>
                  </a:cubicBezTo>
                  <a:cubicBezTo>
                    <a:pt x="3845983" y="1058"/>
                    <a:pt x="4024842" y="2132542"/>
                    <a:pt x="4197350" y="2133600"/>
                  </a:cubicBezTo>
                  <a:cubicBezTo>
                    <a:pt x="4369858" y="2134658"/>
                    <a:pt x="4529667" y="8467"/>
                    <a:pt x="4705350" y="6350"/>
                  </a:cubicBezTo>
                  <a:cubicBezTo>
                    <a:pt x="4881033" y="4233"/>
                    <a:pt x="5073650" y="2120900"/>
                    <a:pt x="5251450" y="2120900"/>
                  </a:cubicBezTo>
                  <a:cubicBezTo>
                    <a:pt x="5429250" y="2120900"/>
                    <a:pt x="5598583" y="7408"/>
                    <a:pt x="5772150" y="6350"/>
                  </a:cubicBezTo>
                  <a:cubicBezTo>
                    <a:pt x="5945717" y="5292"/>
                    <a:pt x="6292850" y="2114550"/>
                    <a:pt x="6292850" y="211455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810770" y="2989284"/>
                  <a:ext cx="780470" cy="44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770" y="2989284"/>
                  <a:ext cx="780470" cy="4468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/>
          <p:cNvGrpSpPr/>
          <p:nvPr/>
        </p:nvGrpSpPr>
        <p:grpSpPr>
          <a:xfrm>
            <a:off x="1524001" y="2121569"/>
            <a:ext cx="7922347" cy="1732617"/>
            <a:chOff x="480469" y="2121568"/>
            <a:chExt cx="7922347" cy="173261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64657" y="2121568"/>
              <a:ext cx="7438159" cy="1514161"/>
              <a:chOff x="410441" y="3110347"/>
              <a:chExt cx="7438159" cy="1514161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410441" y="3381074"/>
                <a:ext cx="7403432" cy="1243434"/>
                <a:chOff x="410441" y="3381074"/>
                <a:chExt cx="7403432" cy="1243434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>
                  <a:off x="936840" y="3387272"/>
                  <a:ext cx="523247" cy="610804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410441" y="3381074"/>
                  <a:ext cx="7403432" cy="1243434"/>
                  <a:chOff x="53055" y="3378305"/>
                  <a:chExt cx="7403432" cy="1243434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1633991" y="3378305"/>
                    <a:ext cx="5265953" cy="1243434"/>
                    <a:chOff x="1633991" y="3378305"/>
                    <a:chExt cx="5265953" cy="1243434"/>
                  </a:xfrm>
                </p:grpSpPr>
                <p:sp>
                  <p:nvSpPr>
                    <p:cNvPr id="138" name="Freeform 137"/>
                    <p:cNvSpPr/>
                    <p:nvPr/>
                  </p:nvSpPr>
                  <p:spPr>
                    <a:xfrm>
                      <a:off x="1633991" y="3378305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Freeform 138"/>
                    <p:cNvSpPr/>
                    <p:nvPr/>
                  </p:nvSpPr>
                  <p:spPr>
                    <a:xfrm rot="10800000">
                      <a:off x="2157238" y="4000344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Freeform 139"/>
                    <p:cNvSpPr/>
                    <p:nvPr/>
                  </p:nvSpPr>
                  <p:spPr>
                    <a:xfrm>
                      <a:off x="2700160" y="3381665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Freeform 140"/>
                    <p:cNvSpPr/>
                    <p:nvPr/>
                  </p:nvSpPr>
                  <p:spPr>
                    <a:xfrm rot="10800000">
                      <a:off x="3223407" y="4002305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Freeform 141"/>
                    <p:cNvSpPr/>
                    <p:nvPr/>
                  </p:nvSpPr>
                  <p:spPr>
                    <a:xfrm>
                      <a:off x="3736799" y="3388896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Freeform 142"/>
                    <p:cNvSpPr/>
                    <p:nvPr/>
                  </p:nvSpPr>
                  <p:spPr>
                    <a:xfrm rot="10800000">
                      <a:off x="4260046" y="4010935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Freeform 143"/>
                    <p:cNvSpPr/>
                    <p:nvPr/>
                  </p:nvSpPr>
                  <p:spPr>
                    <a:xfrm>
                      <a:off x="4805491" y="3387590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Freeform 144"/>
                    <p:cNvSpPr/>
                    <p:nvPr/>
                  </p:nvSpPr>
                  <p:spPr>
                    <a:xfrm rot="10800000">
                      <a:off x="5328738" y="4009629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Freeform 145"/>
                    <p:cNvSpPr/>
                    <p:nvPr/>
                  </p:nvSpPr>
                  <p:spPr>
                    <a:xfrm>
                      <a:off x="5853450" y="3383564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Freeform 146"/>
                    <p:cNvSpPr/>
                    <p:nvPr/>
                  </p:nvSpPr>
                  <p:spPr>
                    <a:xfrm rot="10800000">
                      <a:off x="6376697" y="4005603"/>
                      <a:ext cx="523247" cy="610804"/>
                    </a:xfrm>
                    <a:custGeom>
                      <a:avLst/>
                      <a:gdLst>
                        <a:gd name="connsiteX0" fmla="*/ 0 w 1047750"/>
                        <a:gd name="connsiteY0" fmla="*/ 762000 h 762000"/>
                        <a:gd name="connsiteX1" fmla="*/ 521970 w 1047750"/>
                        <a:gd name="connsiteY1" fmla="*/ 0 h 762000"/>
                        <a:gd name="connsiteX2" fmla="*/ 1047750 w 1047750"/>
                        <a:gd name="connsiteY2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47750" h="762000">
                          <a:moveTo>
                            <a:pt x="0" y="762000"/>
                          </a:moveTo>
                          <a:cubicBezTo>
                            <a:pt x="173672" y="381000"/>
                            <a:pt x="347345" y="0"/>
                            <a:pt x="521970" y="0"/>
                          </a:cubicBezTo>
                          <a:cubicBezTo>
                            <a:pt x="696595" y="0"/>
                            <a:pt x="1047750" y="762000"/>
                            <a:pt x="1047750" y="762000"/>
                          </a:cubicBezTo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Freeform 134"/>
                  <p:cNvSpPr/>
                  <p:nvPr/>
                </p:nvSpPr>
                <p:spPr>
                  <a:xfrm rot="10800000">
                    <a:off x="1107761" y="3994898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Freeform 135"/>
                  <p:cNvSpPr/>
                  <p:nvPr/>
                </p:nvSpPr>
                <p:spPr>
                  <a:xfrm>
                    <a:off x="6933240" y="3386098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 136"/>
                  <p:cNvSpPr/>
                  <p:nvPr/>
                </p:nvSpPr>
                <p:spPr>
                  <a:xfrm rot="10800000">
                    <a:off x="53055" y="4004267"/>
                    <a:ext cx="523247" cy="610804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7068130" y="3110347"/>
                    <a:ext cx="780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30" y="3110347"/>
                    <a:ext cx="7804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/>
            <p:cNvSpPr/>
            <p:nvPr/>
          </p:nvSpPr>
          <p:spPr>
            <a:xfrm>
              <a:off x="480469" y="3031961"/>
              <a:ext cx="822766" cy="822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362201" y="1293387"/>
            <a:ext cx="6323123" cy="2183855"/>
            <a:chOff x="1276405" y="2269917"/>
            <a:chExt cx="6323123" cy="2183855"/>
          </a:xfrm>
        </p:grpSpPr>
        <p:grpSp>
          <p:nvGrpSpPr>
            <p:cNvPr id="149" name="Group 148"/>
            <p:cNvGrpSpPr/>
            <p:nvPr/>
          </p:nvGrpSpPr>
          <p:grpSpPr>
            <a:xfrm>
              <a:off x="1276405" y="2287127"/>
              <a:ext cx="6323123" cy="2166645"/>
              <a:chOff x="1022500" y="189396"/>
              <a:chExt cx="6323123" cy="2166645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022500" y="189396"/>
                <a:ext cx="5966302" cy="2166645"/>
                <a:chOff x="1022500" y="203091"/>
                <a:chExt cx="5966302" cy="2166645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072829" y="210291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022500" y="209805"/>
                  <a:ext cx="1066800" cy="2159931"/>
                  <a:chOff x="1543529" y="189934"/>
                  <a:chExt cx="1066800" cy="2159931"/>
                </a:xfrm>
              </p:grpSpPr>
              <p:sp>
                <p:nvSpPr>
                  <p:cNvPr id="167" name="Freeform 166"/>
                  <p:cNvSpPr/>
                  <p:nvPr/>
                </p:nvSpPr>
                <p:spPr>
                  <a:xfrm>
                    <a:off x="1543529" y="189934"/>
                    <a:ext cx="704401" cy="1700977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>
                  <a:xfrm rot="10800000">
                    <a:off x="2277616" y="1899358"/>
                    <a:ext cx="332713" cy="450507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9" name="Freeform 158"/>
                <p:cNvSpPr/>
                <p:nvPr/>
              </p:nvSpPr>
              <p:spPr>
                <a:xfrm rot="10800000">
                  <a:off x="2781475" y="1915112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3118744" y="210426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rot="10800000">
                  <a:off x="3828223" y="1911303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4165492" y="210426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10800000">
                  <a:off x="4883078" y="1915112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5220347" y="204004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 rot="10800000">
                  <a:off x="5937346" y="1917325"/>
                  <a:ext cx="332713" cy="45050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>
                <a:xfrm>
                  <a:off x="6284401" y="203091"/>
                  <a:ext cx="704401" cy="1700977"/>
                </a:xfrm>
                <a:custGeom>
                  <a:avLst/>
                  <a:gdLst>
                    <a:gd name="connsiteX0" fmla="*/ 0 w 1047750"/>
                    <a:gd name="connsiteY0" fmla="*/ 762000 h 762000"/>
                    <a:gd name="connsiteX1" fmla="*/ 521970 w 1047750"/>
                    <a:gd name="connsiteY1" fmla="*/ 0 h 762000"/>
                    <a:gd name="connsiteX2" fmla="*/ 1047750 w 1047750"/>
                    <a:gd name="connsiteY2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0" h="762000">
                      <a:moveTo>
                        <a:pt x="0" y="762000"/>
                      </a:moveTo>
                      <a:cubicBezTo>
                        <a:pt x="173672" y="381000"/>
                        <a:pt x="347345" y="0"/>
                        <a:pt x="521970" y="0"/>
                      </a:cubicBezTo>
                      <a:cubicBezTo>
                        <a:pt x="696595" y="0"/>
                        <a:pt x="1047750" y="762000"/>
                        <a:pt x="1047750" y="76200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Freeform 151"/>
              <p:cNvSpPr/>
              <p:nvPr/>
            </p:nvSpPr>
            <p:spPr>
              <a:xfrm rot="10800000">
                <a:off x="6981714" y="1891996"/>
                <a:ext cx="363909" cy="450507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678397" y="2269917"/>
                  <a:ext cx="68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397" y="2269917"/>
                  <a:ext cx="6857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Group 168"/>
          <p:cNvGrpSpPr/>
          <p:nvPr/>
        </p:nvGrpSpPr>
        <p:grpSpPr>
          <a:xfrm>
            <a:off x="2362122" y="1594554"/>
            <a:ext cx="6286209" cy="2840234"/>
            <a:chOff x="1286691" y="2571301"/>
            <a:chExt cx="6286209" cy="28402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1676400" y="2630992"/>
                  <a:ext cx="669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630992"/>
                  <a:ext cx="66915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1286691" y="2571301"/>
              <a:ext cx="6286209" cy="2840234"/>
              <a:chOff x="1286691" y="2571301"/>
              <a:chExt cx="6286209" cy="2840234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3141545" y="4000500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0.02</a:t>
                </a:r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10800000">
                <a:off x="2332606" y="3991803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3381273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0800000">
                <a:off x="4431741" y="3987042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5477988" y="257130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0800000">
                <a:off x="6525150" y="3989109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1286691" y="2582091"/>
                <a:ext cx="1047750" cy="1419732"/>
              </a:xfrm>
              <a:custGeom>
                <a:avLst/>
                <a:gdLst>
                  <a:gd name="connsiteX0" fmla="*/ 0 w 1047750"/>
                  <a:gd name="connsiteY0" fmla="*/ 762000 h 762000"/>
                  <a:gd name="connsiteX1" fmla="*/ 521970 w 1047750"/>
                  <a:gd name="connsiteY1" fmla="*/ 0 h 762000"/>
                  <a:gd name="connsiteX2" fmla="*/ 1047750 w 104775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762000">
                    <a:moveTo>
                      <a:pt x="0" y="762000"/>
                    </a:moveTo>
                    <a:cubicBezTo>
                      <a:pt x="173672" y="381000"/>
                      <a:pt x="347345" y="0"/>
                      <a:pt x="521970" y="0"/>
                    </a:cubicBezTo>
                    <a:cubicBezTo>
                      <a:pt x="696595" y="0"/>
                      <a:pt x="1047750" y="762000"/>
                      <a:pt x="1047750" y="762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1561199" y="1078910"/>
            <a:ext cx="8726024" cy="3304090"/>
            <a:chOff x="485769" y="2055657"/>
            <a:chExt cx="8726024" cy="3304090"/>
          </a:xfrm>
        </p:grpSpPr>
        <p:grpSp>
          <p:nvGrpSpPr>
            <p:cNvPr id="191" name="Group 190"/>
            <p:cNvGrpSpPr/>
            <p:nvPr/>
          </p:nvGrpSpPr>
          <p:grpSpPr>
            <a:xfrm>
              <a:off x="485769" y="2055657"/>
              <a:ext cx="8726024" cy="3304090"/>
              <a:chOff x="485769" y="2055657"/>
              <a:chExt cx="8726024" cy="3304090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485769" y="2055657"/>
                <a:ext cx="8726024" cy="3304090"/>
                <a:chOff x="497023" y="2069511"/>
                <a:chExt cx="8726024" cy="3304090"/>
              </a:xfrm>
            </p:grpSpPr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497023" y="4006796"/>
                  <a:ext cx="8189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1001854" y="2190024"/>
                  <a:ext cx="0" cy="1010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Box 197"/>
                <p:cNvSpPr txBox="1"/>
                <p:nvPr/>
              </p:nvSpPr>
              <p:spPr>
                <a:xfrm>
                  <a:off x="8108639" y="4114800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Time(sec)</a:t>
                  </a:r>
                </a:p>
              </p:txBody>
            </p:sp>
            <p:cxnSp>
              <p:nvCxnSpPr>
                <p:cNvPr id="199" name="Straight Arrow Connector 198"/>
                <p:cNvCxnSpPr/>
                <p:nvPr/>
              </p:nvCxnSpPr>
              <p:spPr>
                <a:xfrm flipV="1">
                  <a:off x="1295400" y="2133601"/>
                  <a:ext cx="0" cy="32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 rot="16200000">
                  <a:off x="537688" y="2457620"/>
                  <a:ext cx="11455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Amplitude</a:t>
                  </a:r>
                </a:p>
              </p:txBody>
            </p:sp>
          </p:grpSp>
          <p:cxnSp>
            <p:nvCxnSpPr>
              <p:cNvPr id="195" name="Straight Arrow Connector 194"/>
              <p:cNvCxnSpPr/>
              <p:nvPr/>
            </p:nvCxnSpPr>
            <p:spPr>
              <a:xfrm>
                <a:off x="8012008" y="4138497"/>
                <a:ext cx="686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5188277" y="3989696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0.04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54554" y="3994679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0.06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29185" y="2227267"/>
            <a:ext cx="6789848" cy="1488709"/>
            <a:chOff x="5185" y="2227266"/>
            <a:chExt cx="6789848" cy="1488709"/>
          </a:xfrm>
        </p:grpSpPr>
        <p:grpSp>
          <p:nvGrpSpPr>
            <p:cNvPr id="179" name="Group 178"/>
            <p:cNvGrpSpPr/>
            <p:nvPr/>
          </p:nvGrpSpPr>
          <p:grpSpPr>
            <a:xfrm>
              <a:off x="5185" y="2227266"/>
              <a:ext cx="6789848" cy="1488709"/>
              <a:chOff x="1287352" y="3204013"/>
              <a:chExt cx="6789848" cy="1488709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793189" y="3303043"/>
                <a:ext cx="6284011" cy="1389679"/>
                <a:chOff x="1298961" y="3303043"/>
                <a:chExt cx="6284011" cy="1389679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298961" y="3303043"/>
                  <a:ext cx="6284011" cy="1389679"/>
                  <a:chOff x="1298961" y="3303043"/>
                  <a:chExt cx="6284011" cy="1389679"/>
                </a:xfrm>
              </p:grpSpPr>
              <p:sp>
                <p:nvSpPr>
                  <p:cNvPr id="184" name="Freeform 183"/>
                  <p:cNvSpPr/>
                  <p:nvPr/>
                </p:nvSpPr>
                <p:spPr>
                  <a:xfrm>
                    <a:off x="1298961" y="3304564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 rot="10800000">
                    <a:off x="2341895" y="3994575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3390558" y="3303043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 186"/>
                  <p:cNvSpPr/>
                  <p:nvPr/>
                </p:nvSpPr>
                <p:spPr>
                  <a:xfrm rot="10800000">
                    <a:off x="4436583" y="3999236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Freeform 187"/>
                  <p:cNvSpPr/>
                  <p:nvPr/>
                </p:nvSpPr>
                <p:spPr>
                  <a:xfrm>
                    <a:off x="5489197" y="3304725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Freeform 188"/>
                  <p:cNvSpPr/>
                  <p:nvPr/>
                </p:nvSpPr>
                <p:spPr>
                  <a:xfrm rot="10800000">
                    <a:off x="6535222" y="4004177"/>
                    <a:ext cx="1047750" cy="688545"/>
                  </a:xfrm>
                  <a:custGeom>
                    <a:avLst/>
                    <a:gdLst>
                      <a:gd name="connsiteX0" fmla="*/ 0 w 1047750"/>
                      <a:gd name="connsiteY0" fmla="*/ 762000 h 762000"/>
                      <a:gd name="connsiteX1" fmla="*/ 521970 w 1047750"/>
                      <a:gd name="connsiteY1" fmla="*/ 0 h 762000"/>
                      <a:gd name="connsiteX2" fmla="*/ 1047750 w 1047750"/>
                      <a:gd name="connsiteY2" fmla="*/ 76200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0" h="762000">
                        <a:moveTo>
                          <a:pt x="0" y="762000"/>
                        </a:moveTo>
                        <a:cubicBezTo>
                          <a:pt x="173672" y="381000"/>
                          <a:pt x="347345" y="0"/>
                          <a:pt x="521970" y="0"/>
                        </a:cubicBezTo>
                        <a:cubicBezTo>
                          <a:pt x="696595" y="0"/>
                          <a:pt x="1047750" y="762000"/>
                          <a:pt x="1047750" y="762000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1939569" y="3313152"/>
                      <a:ext cx="618439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20BEF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20BEF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20BEF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>
                        <a:solidFill>
                          <a:srgbClr val="20BEF6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9569" y="3313152"/>
                      <a:ext cx="61843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1" name="Rectangle 180"/>
              <p:cNvSpPr/>
              <p:nvPr/>
            </p:nvSpPr>
            <p:spPr>
              <a:xfrm>
                <a:off x="1287352" y="3204013"/>
                <a:ext cx="822766" cy="82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1203252" y="3053317"/>
              <a:ext cx="36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871590" y="3048000"/>
              <a:ext cx="38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600200" y="292749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ym typeface="Symbol" panose="05050102010706020507" pitchFamily="18" charset="2"/>
                </a:rPr>
                <a:t>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7046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4" grpId="0"/>
      <p:bldP spid="105" grpId="0"/>
      <p:bldP spid="106" grpId="0"/>
      <p:bldP spid="107" grpId="0"/>
      <p:bldP spid="108" grpId="0" animBg="1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RLC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dirty="0" smtClean="0"/>
              <a:pPr/>
              <a:t>6</a:t>
            </a:fld>
            <a:endParaRPr lang="en-I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91001" y="1524001"/>
          <a:ext cx="32210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SmartDraw" r:id="rId4" imgW="3221640" imgH="1304280" progId="SmartDraw.2">
                  <p:embed/>
                </p:oleObj>
              </mc:Choice>
              <mc:Fallback>
                <p:oleObj name="SmartDraw" r:id="rId4" imgW="3221640" imgH="1304280" progId="SmartDraw.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1" y="1524001"/>
                        <a:ext cx="3221037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30966" y="249111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/>
              <a:t>f = 50 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44898" y="2055234"/>
                <a:ext cx="669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8" y="2055234"/>
                <a:ext cx="66992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565604" y="1400149"/>
                <a:ext cx="619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04" y="1400149"/>
                <a:ext cx="61920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60726" y="141846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26" y="1418460"/>
                <a:ext cx="224420" cy="276999"/>
              </a:xfrm>
              <a:prstGeom prst="rect">
                <a:avLst/>
              </a:prstGeom>
              <a:blipFill>
                <a:blip r:embed="rId8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81800" y="1337837"/>
            <a:ext cx="1779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1249" y="1247002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1">
                <a:solidFill>
                  <a:srgbClr val="C00000"/>
                </a:solidFill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84507" y="3215922"/>
                <a:ext cx="259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𝑟𝑒𝑓𝑒𝑟𝑒𝑛𝑐𝑒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07" y="3215922"/>
                <a:ext cx="2599430" cy="276999"/>
              </a:xfrm>
              <a:prstGeom prst="rect">
                <a:avLst/>
              </a:prstGeom>
              <a:blipFill>
                <a:blip r:embed="rId9"/>
                <a:stretch>
                  <a:fillRect l="-1405" t="-4444" r="-23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84507" y="3682577"/>
                <a:ext cx="36291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𝑰𝒎𝒑𝒆𝒅𝒂𝒏𝒄𝒆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07" y="3682577"/>
                <a:ext cx="3629134" cy="307777"/>
              </a:xfrm>
              <a:prstGeom prst="rect">
                <a:avLst/>
              </a:prstGeom>
              <a:blipFill>
                <a:blip r:embed="rId10"/>
                <a:stretch>
                  <a:fillRect l="-1846" t="-1961" r="-20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9E29B50C-0A52-4C01-8F28-D355DB7B32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13861" y="4276145"/>
              <a:ext cx="5177445" cy="1493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26583">
                      <a:extLst>
                        <a:ext uri="{9D8B030D-6E8A-4147-A177-3AD203B41FA5}">
                          <a16:colId xmlns:a16="http://schemas.microsoft.com/office/drawing/2014/main" val="790411907"/>
                        </a:ext>
                      </a:extLst>
                    </a:gridCol>
                    <a:gridCol w="660508">
                      <a:extLst>
                        <a:ext uri="{9D8B030D-6E8A-4147-A177-3AD203B41FA5}">
                          <a16:colId xmlns:a16="http://schemas.microsoft.com/office/drawing/2014/main" val="1344300944"/>
                        </a:ext>
                      </a:extLst>
                    </a:gridCol>
                    <a:gridCol w="2790354">
                      <a:extLst>
                        <a:ext uri="{9D8B030D-6E8A-4147-A177-3AD203B41FA5}">
                          <a16:colId xmlns:a16="http://schemas.microsoft.com/office/drawing/2014/main" val="1742367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𝑅𝑒𝑠𝑖𝑠𝑡𝑖𝑣𝑒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𝑐𝑖𝑟𝑐𝑢𝑖𝑡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𝑒𝑠𝑜𝑛𝑎𝑛𝑐𝑒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𝑐𝑜𝑛𝑑𝑖𝑡𝑖𝑜𝑛</m:t>
                              </m:r>
                            </m:oMath>
                          </a14:m>
                          <a:r>
                            <a:rPr lang="en-IN" sz="200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590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𝑅𝐿</m:t>
                              </m:r>
                              <m:r>
                                <a:rPr lang="en-I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𝑠𝑒𝑟𝑖𝑒𝑠</m:t>
                              </m:r>
                              <m:r>
                                <a:rPr lang="en-I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𝑐𝑖𝑟𝑐𝑢𝑖𝑡</m:t>
                              </m:r>
                            </m:oMath>
                          </a14:m>
                          <a:r>
                            <a:rPr lang="en-IN" sz="200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IN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374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𝑅𝐶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𝑠𝑒𝑟𝑖𝑒𝑠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𝑐𝑖𝑟𝑐𝑢𝑖𝑡</m:t>
                                </m:r>
                                <m:r>
                                  <a:rPr lang="en-I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91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9E29B50C-0A52-4C01-8F28-D355DB7B32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13861" y="4276145"/>
              <a:ext cx="5177445" cy="1493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26583">
                      <a:extLst>
                        <a:ext uri="{9D8B030D-6E8A-4147-A177-3AD203B41FA5}">
                          <a16:colId xmlns:a16="http://schemas.microsoft.com/office/drawing/2014/main" val="790411907"/>
                        </a:ext>
                      </a:extLst>
                    </a:gridCol>
                    <a:gridCol w="660508">
                      <a:extLst>
                        <a:ext uri="{9D8B030D-6E8A-4147-A177-3AD203B41FA5}">
                          <a16:colId xmlns:a16="http://schemas.microsoft.com/office/drawing/2014/main" val="1344300944"/>
                        </a:ext>
                      </a:extLst>
                    </a:gridCol>
                    <a:gridCol w="2790354">
                      <a:extLst>
                        <a:ext uri="{9D8B030D-6E8A-4147-A177-3AD203B41FA5}">
                          <a16:colId xmlns:a16="http://schemas.microsoft.com/office/drawing/2014/main" val="174236726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53" t="-870" r="-201060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0550" t="-870" r="-422018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85808" t="-870" r="-437" b="-1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5902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53" t="-175758" r="-201060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0550" t="-175758" r="-422018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85808" t="-175758" r="-437" b="-1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3744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53" t="-280000" r="-201060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0550" t="-280000" r="-422018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85808" t="-280000" r="-437" b="-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91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2612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Illustration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A resistance of </a:t>
                </a:r>
                <a:r>
                  <a:rPr lang="en-IN">
                    <a:solidFill>
                      <a:srgbClr val="C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/>
                  <a:t> is connected in series with an inductance of </a:t>
                </a:r>
                <a:r>
                  <a:rPr lang="en-IN">
                    <a:solidFill>
                      <a:srgbClr val="C00000"/>
                    </a:solidFill>
                  </a:rPr>
                  <a:t>200mH</a:t>
                </a:r>
                <a:r>
                  <a:rPr lang="en-IN"/>
                  <a:t> and capacitance of </a:t>
                </a:r>
                <a:r>
                  <a:rPr lang="en-IN">
                    <a:solidFill>
                      <a:srgbClr val="C00000"/>
                    </a:solidFill>
                  </a:rPr>
                  <a:t>101.321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>
                    <a:solidFill>
                      <a:srgbClr val="C00000"/>
                    </a:solidFill>
                  </a:rPr>
                  <a:t>F</a:t>
                </a:r>
                <a:r>
                  <a:rPr lang="en-IN"/>
                  <a:t> across a </a:t>
                </a:r>
                <a:r>
                  <a:rPr lang="en-IN">
                    <a:solidFill>
                      <a:srgbClr val="C00000"/>
                    </a:solidFill>
                  </a:rPr>
                  <a:t>230V, 50 Hz</a:t>
                </a:r>
                <a:r>
                  <a:rPr lang="en-IN"/>
                  <a:t>, single phase AC supply. Obtain,</a:t>
                </a:r>
              </a:p>
              <a:p>
                <a:pPr marL="457200" indent="-274638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IN" sz="1800" i="1"/>
                  <a:t>Impedance of the circuit </a:t>
                </a:r>
              </a:p>
              <a:p>
                <a:pPr marL="457200" indent="-274638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IN" sz="1800" i="1"/>
                  <a:t>Current drawn </a:t>
                </a:r>
              </a:p>
              <a:p>
                <a:pPr marL="457200" indent="-274638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IN" sz="1800" i="1"/>
                  <a:t>Power factor    </a:t>
                </a:r>
              </a:p>
              <a:p>
                <a:pPr marL="457200" indent="-274638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IN" sz="1800" i="1"/>
                  <a:t>Power consumed </a:t>
                </a:r>
              </a:p>
              <a:p>
                <a:pPr marL="457200" indent="-274638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IN" sz="1800" i="1"/>
                  <a:t>Phasor diagram</a:t>
                </a:r>
              </a:p>
              <a:p>
                <a:endParaRPr lang="en-IN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6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dirty="0" smtClean="0"/>
              <a:pPr/>
              <a:t>7</a:t>
            </a:fld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97E42B-6519-4D69-A455-C6AC93BF479E}"/>
              </a:ext>
            </a:extLst>
          </p:cNvPr>
          <p:cNvGrpSpPr/>
          <p:nvPr/>
        </p:nvGrpSpPr>
        <p:grpSpPr>
          <a:xfrm>
            <a:off x="8694668" y="4209679"/>
            <a:ext cx="2901950" cy="1998140"/>
            <a:chOff x="8575862" y="1946398"/>
            <a:chExt cx="2901950" cy="1998140"/>
          </a:xfrm>
        </p:grpSpPr>
        <p:sp>
          <p:nvSpPr>
            <p:cNvPr id="9" name="Line 58"/>
            <p:cNvSpPr>
              <a:spLocks noChangeShapeType="1"/>
            </p:cNvSpPr>
            <p:nvPr/>
          </p:nvSpPr>
          <p:spPr bwMode="auto">
            <a:xfrm>
              <a:off x="8575862" y="3100511"/>
              <a:ext cx="2881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11192062" y="3049711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>
              <a:off x="8634600" y="3100511"/>
              <a:ext cx="1150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9112437" y="3029074"/>
              <a:ext cx="484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V</a:t>
              </a:r>
              <a:r>
                <a:rPr lang="en-US" sz="2000" baseline="-250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 flipV="1">
              <a:off x="9785537" y="1946398"/>
              <a:ext cx="0" cy="1711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9752200" y="2003548"/>
              <a:ext cx="4748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V</a:t>
              </a:r>
              <a:r>
                <a:rPr lang="en-US" sz="2000" baseline="-25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 flipV="1">
              <a:off x="8575862" y="1949573"/>
              <a:ext cx="1209675" cy="1150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9060050" y="194639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" name="Freeform 66"/>
            <p:cNvSpPr>
              <a:spLocks/>
            </p:cNvSpPr>
            <p:nvPr/>
          </p:nvSpPr>
          <p:spPr bwMode="auto">
            <a:xfrm>
              <a:off x="8806050" y="2870324"/>
              <a:ext cx="134938" cy="230188"/>
            </a:xfrm>
            <a:custGeom>
              <a:avLst/>
              <a:gdLst>
                <a:gd name="T0" fmla="*/ 0 w 85"/>
                <a:gd name="T1" fmla="*/ 0 h 145"/>
                <a:gd name="T2" fmla="*/ 73 w 85"/>
                <a:gd name="T3" fmla="*/ 36 h 145"/>
                <a:gd name="T4" fmla="*/ 73 w 85"/>
                <a:gd name="T5" fmla="*/ 145 h 145"/>
                <a:gd name="T6" fmla="*/ 0 60000 65536"/>
                <a:gd name="T7" fmla="*/ 0 60000 65536"/>
                <a:gd name="T8" fmla="*/ 0 60000 65536"/>
                <a:gd name="T9" fmla="*/ 0 w 85"/>
                <a:gd name="T10" fmla="*/ 0 h 145"/>
                <a:gd name="T11" fmla="*/ 85 w 8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5">
                  <a:moveTo>
                    <a:pt x="0" y="0"/>
                  </a:moveTo>
                  <a:cubicBezTo>
                    <a:pt x="30" y="6"/>
                    <a:pt x="61" y="12"/>
                    <a:pt x="73" y="36"/>
                  </a:cubicBezTo>
                  <a:cubicBezTo>
                    <a:pt x="85" y="60"/>
                    <a:pt x="79" y="102"/>
                    <a:pt x="73" y="14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9002900" y="2695698"/>
              <a:ext cx="841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32.14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º</a:t>
              </a:r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9785537" y="3140084"/>
              <a:ext cx="0" cy="565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9375666" y="3544428"/>
              <a:ext cx="484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V</a:t>
              </a:r>
              <a:r>
                <a:rPr lang="en-US" sz="2000" baseline="-2500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33B194-50AF-40D6-8873-5B69DD0840FA}"/>
              </a:ext>
            </a:extLst>
          </p:cNvPr>
          <p:cNvGrpSpPr/>
          <p:nvPr/>
        </p:nvGrpSpPr>
        <p:grpSpPr>
          <a:xfrm>
            <a:off x="446935" y="3724240"/>
            <a:ext cx="11034022" cy="2160588"/>
            <a:chOff x="2994642" y="2671619"/>
            <a:chExt cx="8606681" cy="1304925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B49D130C-8A5B-4F9E-8D84-3BE00C456F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94642" y="2671619"/>
                <a:ext cx="3221037" cy="1304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53" name="SmartDraw" r:id="rId4" imgW="3221640" imgH="1304280" progId="SmartDraw.2">
                        <p:embed/>
                      </p:oleObj>
                    </mc:Choice>
                    <mc:Fallback>
                      <p:oleObj name="SmartDraw" r:id="rId4" imgW="3221640" imgH="1304280" progId="SmartDraw.2">
                        <p:embed/>
                        <p:pic>
                          <p:nvPicPr>
                            <p:cNvPr id="23" name="Object 22">
                              <a:extLst>
                                <a:ext uri="{FF2B5EF4-FFF2-40B4-BE49-F238E27FC236}">
                                  <a16:creationId xmlns:a16="http://schemas.microsoft.com/office/drawing/2014/main" id="{B49D130C-8A5B-4F9E-8D84-3BE00C456F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94642" y="2671619"/>
                              <a:ext cx="3221037" cy="1304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B49D130C-8A5B-4F9E-8D84-3BE00C456F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94642" y="2671619"/>
                <a:ext cx="3221037" cy="1304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53" name="SmartDraw" r:id="rId4" imgW="3221640" imgH="1304280" progId="SmartDraw.2">
                        <p:embed/>
                      </p:oleObj>
                    </mc:Choice>
                    <mc:Fallback>
                      <p:oleObj name="SmartDraw" r:id="rId4" imgW="3221640" imgH="1304280" progId="SmartDraw.2">
                        <p:embed/>
                        <p:pic>
                          <p:nvPicPr>
                            <p:cNvPr id="23" name="Object 22">
                              <a:extLst>
                                <a:ext uri="{FF2B5EF4-FFF2-40B4-BE49-F238E27FC236}">
                                  <a16:creationId xmlns:a16="http://schemas.microsoft.com/office/drawing/2014/main" id="{B49D130C-8A5B-4F9E-8D84-3BE00C456F5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94642" y="2671619"/>
                              <a:ext cx="3221037" cy="1304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BA57BAF-8AB0-45CB-8E1E-3BA04806B3BC}"/>
                    </a:ext>
                  </a:extLst>
                </p:cNvPr>
                <p:cNvSpPr txBox="1"/>
                <p:nvPr/>
              </p:nvSpPr>
              <p:spPr>
                <a:xfrm>
                  <a:off x="3885979" y="3000119"/>
                  <a:ext cx="62530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>
                      <a:solidFill>
                        <a:srgbClr val="C00000"/>
                      </a:solidFill>
                    </a:rPr>
                    <a:t>50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IN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BA57BAF-8AB0-45CB-8E1E-3BA04806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979" y="3000119"/>
                  <a:ext cx="625308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84" t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E7C958-8C93-4224-98C3-896D7506F0A1}"/>
                </a:ext>
              </a:extLst>
            </p:cNvPr>
            <p:cNvSpPr txBox="1"/>
            <p:nvPr/>
          </p:nvSpPr>
          <p:spPr>
            <a:xfrm>
              <a:off x="4467157" y="3011269"/>
              <a:ext cx="62530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>
                  <a:solidFill>
                    <a:srgbClr val="C00000"/>
                  </a:solidFill>
                </a:rPr>
                <a:t>200mH</a:t>
              </a:r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A69839F-B62C-45DA-88B5-A4A6BD255B9F}"/>
                    </a:ext>
                  </a:extLst>
                </p:cNvPr>
                <p:cNvSpPr txBox="1"/>
                <p:nvPr/>
              </p:nvSpPr>
              <p:spPr>
                <a:xfrm>
                  <a:off x="5348235" y="3002020"/>
                  <a:ext cx="62530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>
                      <a:solidFill>
                        <a:srgbClr val="C00000"/>
                      </a:solidFill>
                    </a:rPr>
                    <a:t>101.321</a:t>
                  </a:r>
                  <a14:m>
                    <m:oMath xmlns:m="http://schemas.openxmlformats.org/officeDocument/2006/math"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IN">
                      <a:solidFill>
                        <a:srgbClr val="C00000"/>
                      </a:solidFill>
                    </a:rPr>
                    <a:t>F</a:t>
                  </a:r>
                  <a:endParaRPr lang="en-IN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A69839F-B62C-45DA-88B5-A4A6BD255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235" y="3002020"/>
                  <a:ext cx="625308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8" t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51444B-94DC-40EB-A709-D4125DA56FC8}"/>
                </a:ext>
              </a:extLst>
            </p:cNvPr>
            <p:cNvSpPr txBox="1"/>
            <p:nvPr/>
          </p:nvSpPr>
          <p:spPr>
            <a:xfrm>
              <a:off x="3349700" y="3569102"/>
              <a:ext cx="62530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>
                  <a:solidFill>
                    <a:srgbClr val="C00000"/>
                  </a:solidFill>
                </a:rPr>
                <a:t>230V, 50 Hz</a:t>
              </a:r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898EFD-65E0-4143-8BD9-3E6134E9A91A}"/>
              </a:ext>
            </a:extLst>
          </p:cNvPr>
          <p:cNvSpPr txBox="1"/>
          <p:nvPr/>
        </p:nvSpPr>
        <p:spPr>
          <a:xfrm>
            <a:off x="7644439" y="2370797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74638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sz="1800" i="1"/>
              <a:t>𝑍 =𝟓𝟎+𝒋𝟑𝟏.𝟒𝟏𝟓𝟔𝜴 =𝟓𝟗.𝟎𝟓𝟎∠𝟑𝟐.𝟏𝟒° 𝜴</a:t>
            </a:r>
          </a:p>
          <a:p>
            <a:pPr marL="457200" indent="-274638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sz="1800" i="1"/>
              <a:t>𝐼 =𝟑.𝟖𝟗𝟖∠−𝟑𝟐.𝟏𝟒°𝑨</a:t>
            </a:r>
          </a:p>
          <a:p>
            <a:pPr marL="457200" indent="-274638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sz="1800" i="1"/>
              <a:t>𝑃𝐹 = 𝟎.𝟖𝟒𝟔 𝒍𝒂𝒈</a:t>
            </a:r>
          </a:p>
          <a:p>
            <a:pPr marL="457200" indent="-274638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IN" sz="1800" i="1"/>
              <a:t>P = 𝟕𝟓𝟗.𝟏𝟓𝑾</a:t>
            </a:r>
          </a:p>
        </p:txBody>
      </p:sp>
    </p:spTree>
    <p:extLst>
      <p:ext uri="{BB962C8B-B14F-4D97-AF65-F5344CB8AC3E}">
        <p14:creationId xmlns:p14="http://schemas.microsoft.com/office/powerpoint/2010/main" val="2844109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Illustration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circuit shown below has a source of 230V, 50 Hz. If the current through 0.05H inductor is 3.5 ∠-80 A, find the value of ‘R’ and ‘C’. 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dirty="0" smtClean="0"/>
              <a:pPr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BC2F0-F065-43AE-AC44-31BC0151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0" y="2209800"/>
            <a:ext cx="7850462" cy="3516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CF690-AB21-4C64-AB7F-E2E13FCD3E52}"/>
              </a:ext>
            </a:extLst>
          </p:cNvPr>
          <p:cNvSpPr txBox="1"/>
          <p:nvPr/>
        </p:nvSpPr>
        <p:spPr>
          <a:xfrm>
            <a:off x="9601200" y="5055970"/>
            <a:ext cx="2423222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23.58 Ω</a:t>
            </a:r>
            <a:endParaRPr lang="en-IN" sz="1600" b="1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0.104 mF</a:t>
            </a:r>
            <a:endParaRPr lang="en-IN" sz="1600" b="1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1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You!</a:t>
            </a:r>
            <a:endParaRPr lang="en-IN" sz="54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CE5A6-B233-420B-820E-CBE7CCC0EF8C}">
  <ds:schemaRefs>
    <ds:schemaRef ds:uri="ce30dbe5-62fd-4b4e-80be-1611e95c75b4"/>
    <ds:schemaRef ds:uri="fd9ac070-dd2e-4d8a-adb8-7caff59214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CD384-ACA2-4822-AAB5-11448AF15387}">
  <ds:schemaRefs>
    <ds:schemaRef ds:uri="67ac4517-e70a-4403-b222-116627c207ea"/>
    <ds:schemaRef ds:uri="a1143d92-422d-4fb4-bd9d-13313861f4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BET_VK</vt:lpstr>
      <vt:lpstr>Basic Electrical Technology [ELE 1051]</vt:lpstr>
      <vt:lpstr>RL circuit analysis</vt:lpstr>
      <vt:lpstr>Power associated - RL circuit </vt:lpstr>
      <vt:lpstr>RC circuit analysis</vt:lpstr>
      <vt:lpstr>Power associated - RC circuit </vt:lpstr>
      <vt:lpstr>RLC circuit</vt:lpstr>
      <vt:lpstr>Illustration 1</vt:lpstr>
      <vt:lpstr>Illustration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revision>1</cp:revision>
  <dcterms:created xsi:type="dcterms:W3CDTF">2014-07-18T12:25:25Z</dcterms:created>
  <dcterms:modified xsi:type="dcterms:W3CDTF">2022-11-22T15:27:01Z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