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3"/>
  </p:notesMasterIdLst>
  <p:sldIdLst>
    <p:sldId id="332" r:id="rId5"/>
    <p:sldId id="333" r:id="rId6"/>
    <p:sldId id="334" r:id="rId7"/>
    <p:sldId id="335" r:id="rId8"/>
    <p:sldId id="336" r:id="rId9"/>
    <p:sldId id="337" r:id="rId10"/>
    <p:sldId id="348" r:id="rId11"/>
    <p:sldId id="338" r:id="rId12"/>
    <p:sldId id="339" r:id="rId13"/>
    <p:sldId id="340" r:id="rId14"/>
    <p:sldId id="341" r:id="rId15"/>
    <p:sldId id="342" r:id="rId16"/>
    <p:sldId id="349" r:id="rId17"/>
    <p:sldId id="346" r:id="rId18"/>
    <p:sldId id="347" r:id="rId19"/>
    <p:sldId id="344" r:id="rId20"/>
    <p:sldId id="345" r:id="rId21"/>
    <p:sldId id="34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vyas Kamath" initials="V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79B5"/>
    <a:srgbClr val="CC00FF"/>
    <a:srgbClr val="FF33CC"/>
    <a:srgbClr val="96329E"/>
    <a:srgbClr val="009900"/>
    <a:srgbClr val="20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86323" autoAdjust="0"/>
  </p:normalViewPr>
  <p:slideViewPr>
    <p:cSldViewPr>
      <p:cViewPr varScale="1">
        <p:scale>
          <a:sx n="54" d="100"/>
          <a:sy n="54" d="100"/>
        </p:scale>
        <p:origin x="9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63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BDA2E-AC81-4CA3-B76D-3623017FA7D7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9F1E-23F5-49F0-B789-203EDBF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excitation</a:t>
            </a:r>
            <a:r>
              <a:rPr lang="en-US" baseline="0" dirty="0"/>
              <a:t> </a:t>
            </a:r>
            <a:r>
              <a:rPr lang="en-US" baseline="0" dirty="0" err="1"/>
              <a:t>emf</a:t>
            </a:r>
            <a:r>
              <a:rPr lang="en-US" baseline="0" dirty="0"/>
              <a:t> and the source impedance can now be replaced by the terminal voltage of the generator /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0A98-A56A-4CEA-9E29-86730148B5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4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V</a:t>
            </a:r>
            <a:r>
              <a:rPr lang="en-US" i="0" baseline="-25000" dirty="0"/>
              <a:t>RY</a:t>
            </a:r>
            <a:r>
              <a:rPr lang="en-US" i="0" dirty="0"/>
              <a:t>=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 err="1"/>
              <a:t>Sin</a:t>
            </a:r>
            <a:r>
              <a:rPr lang="en-US" i="0" baseline="0" dirty="0" err="1">
                <a:sym typeface="Symbol"/>
              </a:rPr>
              <a:t>t</a:t>
            </a:r>
            <a:r>
              <a:rPr lang="en-US" i="0" baseline="0" dirty="0">
                <a:sym typeface="Symbol"/>
              </a:rPr>
              <a:t> - 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/>
              <a:t>Sin (</a:t>
            </a:r>
            <a:r>
              <a:rPr lang="en-US" i="0" baseline="0" dirty="0">
                <a:sym typeface="Symbol"/>
              </a:rPr>
              <a:t>t – 120)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/>
              <a:t>     </a:t>
            </a:r>
            <a:r>
              <a:rPr lang="en-US" i="0" dirty="0"/>
              <a:t>=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 err="1"/>
              <a:t>Sin</a:t>
            </a:r>
            <a:r>
              <a:rPr lang="en-US" i="0" baseline="0" dirty="0" err="1">
                <a:sym typeface="Symbol"/>
              </a:rPr>
              <a:t>t</a:t>
            </a:r>
            <a:r>
              <a:rPr lang="en-US" i="0" baseline="0" dirty="0">
                <a:sym typeface="Symbol"/>
              </a:rPr>
              <a:t> - 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/>
              <a:t>[Sin </a:t>
            </a:r>
            <a:r>
              <a:rPr lang="en-US" i="0" baseline="0" dirty="0">
                <a:sym typeface="Symbol"/>
              </a:rPr>
              <a:t>t * Cos 120 - </a:t>
            </a:r>
            <a:r>
              <a:rPr lang="en-US" i="0" baseline="0" dirty="0"/>
              <a:t>Sin </a:t>
            </a:r>
            <a:r>
              <a:rPr lang="en-US" i="0" baseline="0" dirty="0">
                <a:sym typeface="Symbol"/>
              </a:rPr>
              <a:t>120* Cos t]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>
                <a:sym typeface="Symbol"/>
              </a:rPr>
              <a:t>     = 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 err="1"/>
              <a:t>Sin</a:t>
            </a:r>
            <a:r>
              <a:rPr lang="en-US" i="0" baseline="0" dirty="0" err="1">
                <a:sym typeface="Symbol"/>
              </a:rPr>
              <a:t>t</a:t>
            </a:r>
            <a:r>
              <a:rPr lang="en-US" i="0" baseline="0" dirty="0">
                <a:sym typeface="Symbol"/>
              </a:rPr>
              <a:t> - 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/>
              <a:t>[-Sin </a:t>
            </a:r>
            <a:r>
              <a:rPr lang="en-US" i="0" baseline="0" dirty="0">
                <a:sym typeface="Symbol"/>
              </a:rPr>
              <a:t>t * 0.5 – 0.866* Cos t]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>
                <a:sym typeface="Symbol"/>
              </a:rPr>
              <a:t>     = 3/2 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 err="1"/>
              <a:t>Sin</a:t>
            </a:r>
            <a:r>
              <a:rPr lang="en-US" i="0" baseline="0" dirty="0" err="1">
                <a:sym typeface="Symbol"/>
              </a:rPr>
              <a:t>t</a:t>
            </a:r>
            <a:r>
              <a:rPr lang="en-US" i="0" baseline="0" dirty="0">
                <a:sym typeface="Symbol"/>
              </a:rPr>
              <a:t> + 3/2* 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>
                <a:sym typeface="Symbol"/>
              </a:rPr>
              <a:t>Cos t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>
                <a:sym typeface="Symbol"/>
              </a:rPr>
              <a:t>     =  3 [3/2 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 err="1"/>
              <a:t>Sin</a:t>
            </a:r>
            <a:r>
              <a:rPr lang="en-US" i="0" baseline="0" dirty="0" err="1">
                <a:sym typeface="Symbol"/>
              </a:rPr>
              <a:t>t</a:t>
            </a:r>
            <a:r>
              <a:rPr lang="en-US" i="0" baseline="0" dirty="0">
                <a:sym typeface="Symbol"/>
              </a:rPr>
              <a:t> + 1/2* </a:t>
            </a:r>
            <a:r>
              <a:rPr lang="en-US" i="0" dirty="0" err="1"/>
              <a:t>V</a:t>
            </a:r>
            <a:r>
              <a:rPr lang="en-US" i="0" baseline="-25000" dirty="0" err="1"/>
              <a:t>m</a:t>
            </a:r>
            <a:r>
              <a:rPr lang="en-US" i="0" baseline="-25000" dirty="0"/>
              <a:t> </a:t>
            </a:r>
            <a:r>
              <a:rPr lang="en-US" i="0" baseline="0" dirty="0">
                <a:sym typeface="Symbol"/>
              </a:rPr>
              <a:t>Cos t]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>
                <a:sym typeface="Symbol"/>
              </a:rPr>
              <a:t>     = 3 [ Cos 30 * </a:t>
            </a:r>
            <a:r>
              <a:rPr lang="en-US" i="0" baseline="0" dirty="0" err="1"/>
              <a:t>Sin</a:t>
            </a:r>
            <a:r>
              <a:rPr lang="en-US" i="0" baseline="0" dirty="0" err="1">
                <a:sym typeface="Symbol"/>
              </a:rPr>
              <a:t>t</a:t>
            </a:r>
            <a:r>
              <a:rPr lang="en-US" i="0" baseline="0" dirty="0">
                <a:sym typeface="Symbol"/>
              </a:rPr>
              <a:t> + Sin 30 Cos t]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>
                <a:sym typeface="Symbol"/>
              </a:rPr>
              <a:t>     = 3 </a:t>
            </a:r>
            <a:r>
              <a:rPr lang="en-US" i="0" baseline="0" dirty="0"/>
              <a:t>Sin (</a:t>
            </a:r>
            <a:r>
              <a:rPr lang="en-US" i="0" baseline="0" dirty="0">
                <a:sym typeface="Symbol"/>
              </a:rPr>
              <a:t>t + 30)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>
              <a:sym typeface="Symbo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0A98-A56A-4CEA-9E29-86730148B5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0A98-A56A-4CEA-9E29-86730148B5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9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0A98-A56A-4CEA-9E29-86730148B5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A0A98-A56A-4CEA-9E29-86730148B5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4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48" y="1328899"/>
            <a:ext cx="8837874" cy="4859865"/>
          </a:xfrm>
        </p:spPr>
        <p:txBody>
          <a:bodyPr/>
          <a:lstStyle>
            <a:lvl1pPr marL="90488" indent="-90488">
              <a:defRPr sz="2400"/>
            </a:lvl1pPr>
            <a:lvl2pPr marL="542925" indent="-182563">
              <a:defRPr sz="2000"/>
            </a:lvl2pPr>
            <a:lvl3pPr marL="901700" indent="-182563">
              <a:defRPr sz="1800"/>
            </a:lvl3pPr>
            <a:lvl4pPr marL="1258888" indent="-182563">
              <a:defRPr sz="1600"/>
            </a:lvl4pPr>
            <a:lvl5pPr marL="1616075" indent="-182563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688C-CEC1-4B67-B575-2819AF399768}" type="datetime2">
              <a:rPr lang="en-US" smtClean="0"/>
              <a:t>Wednesday, November 30, 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r="76357"/>
          <a:stretch/>
        </p:blipFill>
        <p:spPr>
          <a:xfrm>
            <a:off x="8534295" y="76200"/>
            <a:ext cx="571605" cy="685800"/>
          </a:xfrm>
          <a:prstGeom prst="rect">
            <a:avLst/>
          </a:prstGeom>
        </p:spPr>
      </p:pic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286248" y="6477000"/>
            <a:ext cx="2330701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182504-EB51-4672-8957-71EF646720F2}" type="datetime2">
              <a:rPr lang="en-US" smtClean="0"/>
              <a:pPr/>
              <a:t>Wednesday, November 30, 2022</a:t>
            </a:fld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616949" y="6477000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7577744" y="647700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6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Segoe Print" pitchFamily="2" charset="0"/>
              </a:defRPr>
            </a:lvl1pPr>
            <a:lvl2pPr>
              <a:defRPr sz="1800">
                <a:latin typeface="Segoe Print" pitchFamily="2" charset="0"/>
              </a:defRPr>
            </a:lvl2pPr>
            <a:lvl3pPr>
              <a:defRPr sz="1800">
                <a:latin typeface="Segoe Print" pitchFamily="2" charset="0"/>
              </a:defRPr>
            </a:lvl3pPr>
            <a:lvl4pPr>
              <a:defRPr sz="1800">
                <a:latin typeface="Segoe Print" pitchFamily="2" charset="0"/>
              </a:defRPr>
            </a:lvl4pPr>
            <a:lvl5pPr>
              <a:defRPr sz="1800">
                <a:latin typeface="Segoe Prin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  <a:solidFill>
            <a:schemeClr val="tx1">
              <a:lumMod val="7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 sz="2800">
                <a:latin typeface="Kristen ITC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33848" y="6459786"/>
            <a:ext cx="1854203" cy="365125"/>
          </a:xfrm>
        </p:spPr>
        <p:txBody>
          <a:bodyPr/>
          <a:lstStyle>
            <a:lvl1pPr>
              <a:defRPr sz="1200"/>
            </a:lvl1pPr>
          </a:lstStyle>
          <a:p>
            <a:fld id="{A5ABB991-8D33-4397-9DA3-E0160A1D31D6}" type="datetime2">
              <a:rPr lang="en-US" smtClean="0"/>
              <a:t>Wednesday, November 30, 2022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4549" y="6459786"/>
            <a:ext cx="4166248" cy="365125"/>
          </a:xfrm>
        </p:spPr>
        <p:txBody>
          <a:bodyPr/>
          <a:lstStyle>
            <a:lvl1pPr>
              <a:defRPr sz="1200" cap="none">
                <a:latin typeface="+mn-lt"/>
              </a:defRPr>
            </a:lvl1pPr>
          </a:lstStyle>
          <a:p>
            <a:r>
              <a:rPr lang="en-IN" dirty="0"/>
              <a:t>Dept. of Electrical &amp; Electronics Engg., MIT - Manipal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 sz="1200"/>
            </a:lvl1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6" name="Picture 15" descr="Image result for manipal institute of technology manip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26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lh3.googleusercontent.com/NRv3pd85QFsLHVwpHkTZ2250QFlGXi4661CaYP3Zdf3SRBavzCN6ln9LkQSPPbk7i5964g=s8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91926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2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flipH="1" flipV="1">
            <a:off x="8077199" y="0"/>
            <a:ext cx="1066799" cy="609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259969" y="6477000"/>
            <a:ext cx="2178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182504-EB51-4672-8957-71EF646720F2}" type="datetime2">
              <a:rPr lang="en-US" smtClean="0"/>
              <a:pPr/>
              <a:t>Wednesday, November 30, 2022</a:t>
            </a:fld>
            <a:endParaRPr lang="en-US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616949" y="6477000"/>
            <a:ext cx="4166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Dept. of Electrical &amp; Electronics Engg., MIT - Manipal</a:t>
            </a:r>
            <a:endParaRPr lang="en-IN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7577744" y="647700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D266BE7-899D-4075-917F-DBDE33B6B69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5" name="Picture 14" descr="https://lh3.googleusercontent.com/NRv3pd85QFsLHVwpHkTZ2250QFlGXi4661CaYP3Zdf3SRBavzCN6ln9LkQSPPbk7i5964g=s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668" y="302072"/>
            <a:ext cx="839390" cy="83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Image result for manipal institute of technology manip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5645920" cy="100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5645920" y="609600"/>
            <a:ext cx="2343748" cy="531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B</a:t>
            </a:r>
            <a:r>
              <a:rPr lang="en-US" sz="4500" dirty="0"/>
              <a:t>asic </a:t>
            </a:r>
            <a:r>
              <a:rPr lang="en-US" sz="6600" dirty="0">
                <a:solidFill>
                  <a:schemeClr val="accent1"/>
                </a:solidFill>
              </a:rPr>
              <a:t>E</a:t>
            </a:r>
            <a:r>
              <a:rPr lang="en-US" sz="4500" dirty="0"/>
              <a:t>lectrical </a:t>
            </a:r>
            <a:r>
              <a:rPr lang="en-US" sz="6600" dirty="0">
                <a:solidFill>
                  <a:schemeClr val="accent1"/>
                </a:solidFill>
              </a:rPr>
              <a:t>T</a:t>
            </a:r>
            <a:r>
              <a:rPr lang="en-US" sz="4500" dirty="0"/>
              <a:t>echnology</a:t>
            </a:r>
            <a:br>
              <a:rPr lang="en-US" sz="4400" dirty="0"/>
            </a:br>
            <a:r>
              <a:rPr lang="en-US" sz="2400" dirty="0"/>
              <a:t>[ELE 1051]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i="1" spc="0" dirty="0">
                <a:latin typeface="+mn-lt"/>
              </a:rPr>
              <a:t>Electromagnetic induction &amp; Single Phase AC Circuits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i="1" cap="none" spc="0" dirty="0">
                <a:latin typeface="+mn-lt"/>
              </a:rPr>
              <a:t>Tutorial 04 :L12 – L14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22960" y="4388612"/>
            <a:ext cx="754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8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2196E-73CA-47C9-95A9-41BA6627DCC3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631B-2FB9-475A-929E-0081D1116252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0A5E0-37B8-4C99-9653-D929C69556BA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3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2D01E95-403D-4C2B-BD9C-31A285BC6D0C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9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A8-6B21-4442-84DA-84F820001018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3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A2DC-765B-4B50-BB27-26D55AF5DBC4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03BA3-60C2-4F22-B6BB-E220CD1F4CB0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B688C-CEC1-4B67-B575-2819AF399768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266BE7-899D-4075-917F-DBDE33B6B6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838200"/>
            <a:ext cx="815340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809910"/>
            <a:ext cx="8610600" cy="45719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4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62" r:id="rId10"/>
    <p:sldLayoutId id="2147483687" r:id="rId11"/>
    <p:sldLayoutId id="214748369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22960" y="1143000"/>
            <a:ext cx="7543800" cy="3182112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B</a:t>
            </a:r>
            <a:r>
              <a:rPr lang="en-US" sz="4500" dirty="0"/>
              <a:t>asic </a:t>
            </a:r>
            <a:r>
              <a:rPr lang="en-US" sz="6600" dirty="0">
                <a:solidFill>
                  <a:schemeClr val="accent1"/>
                </a:solidFill>
              </a:rPr>
              <a:t>E</a:t>
            </a:r>
            <a:r>
              <a:rPr lang="en-US" sz="4500" dirty="0"/>
              <a:t>lectrical </a:t>
            </a:r>
            <a:r>
              <a:rPr lang="en-US" sz="6600" dirty="0">
                <a:solidFill>
                  <a:schemeClr val="accent1"/>
                </a:solidFill>
              </a:rPr>
              <a:t>T</a:t>
            </a:r>
            <a:r>
              <a:rPr lang="en-US" sz="4500" dirty="0"/>
              <a:t>echnology</a:t>
            </a:r>
            <a:br>
              <a:rPr lang="en-US" sz="4400" dirty="0"/>
            </a:br>
            <a:r>
              <a:rPr lang="en-US" sz="2400" dirty="0"/>
              <a:t>[ELE 1051]</a:t>
            </a:r>
            <a:br>
              <a:rPr lang="en-US" sz="2400" dirty="0"/>
            </a:br>
            <a:br>
              <a:rPr lang="en-US" sz="2400" dirty="0"/>
            </a:br>
            <a:r>
              <a:rPr lang="en-US" sz="3600" b="1" dirty="0">
                <a:solidFill>
                  <a:srgbClr val="0070C0"/>
                </a:solidFill>
              </a:rPr>
              <a:t>4. Three Phase AC Circuits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b="1" i="1" dirty="0"/>
              <a:t>L21 – Generation &amp; Representation of three phase supply</a:t>
            </a:r>
          </a:p>
        </p:txBody>
      </p:sp>
    </p:spTree>
    <p:extLst>
      <p:ext uri="{BB962C8B-B14F-4D97-AF65-F5344CB8AC3E}">
        <p14:creationId xmlns:p14="http://schemas.microsoft.com/office/powerpoint/2010/main" val="178396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Phase Sequence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250" y="99577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1. RYB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1108500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2. RBY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453230" y="2206408"/>
            <a:ext cx="1629641" cy="94368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75894" y="180515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RY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434179" y="3150090"/>
            <a:ext cx="0" cy="1924248"/>
          </a:xfrm>
          <a:prstGeom prst="straightConnector1">
            <a:avLst/>
          </a:prstGeom>
          <a:ln w="3175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94744" y="5053795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YB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357348" y="1836514"/>
            <a:ext cx="2594771" cy="2398126"/>
            <a:chOff x="5910832" y="1053866"/>
            <a:chExt cx="2594771" cy="2398126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6977632" y="2377947"/>
              <a:ext cx="11049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7200000">
              <a:off x="6148957" y="2856382"/>
              <a:ext cx="1104900" cy="0"/>
            </a:xfrm>
            <a:prstGeom prst="straightConnector1">
              <a:avLst/>
            </a:prstGeom>
            <a:ln w="25400">
              <a:solidFill>
                <a:srgbClr val="FFCC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4400000">
              <a:off x="6139432" y="1899510"/>
              <a:ext cx="1104900" cy="0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914039" y="2400547"/>
              <a:ext cx="59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RN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10832" y="3082660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YN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56901" y="1053866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BN</a:t>
              </a:r>
            </a:p>
          </p:txBody>
        </p:sp>
      </p:grpSp>
      <p:cxnSp>
        <p:nvCxnSpPr>
          <p:cNvPr id="86" name="Straight Arrow Connector 85"/>
          <p:cNvCxnSpPr/>
          <p:nvPr/>
        </p:nvCxnSpPr>
        <p:spPr>
          <a:xfrm flipH="1" flipV="1">
            <a:off x="779037" y="2222582"/>
            <a:ext cx="1645111" cy="93801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2812" y="1865712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BR</a:t>
            </a:r>
          </a:p>
        </p:txBody>
      </p:sp>
      <p:sp>
        <p:nvSpPr>
          <p:cNvPr id="90" name="Arc 89"/>
          <p:cNvSpPr/>
          <p:nvPr/>
        </p:nvSpPr>
        <p:spPr>
          <a:xfrm rot="12547637">
            <a:off x="2075858" y="2936660"/>
            <a:ext cx="696578" cy="668352"/>
          </a:xfrm>
          <a:prstGeom prst="arc">
            <a:avLst>
              <a:gd name="adj1" fmla="val 14412491"/>
              <a:gd name="adj2" fmla="val 771901"/>
            </a:avLst>
          </a:prstGeom>
          <a:ln w="2222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473107" y="3258329"/>
            <a:ext cx="739668" cy="3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120</a:t>
            </a:r>
            <a:r>
              <a:rPr lang="en-US" i="1" baseline="30000" dirty="0">
                <a:sym typeface="Symbol"/>
              </a:rPr>
              <a:t></a:t>
            </a:r>
            <a:endParaRPr lang="en-US" i="1" baseline="30000" dirty="0"/>
          </a:p>
        </p:txBody>
      </p:sp>
      <p:sp>
        <p:nvSpPr>
          <p:cNvPr id="94" name="Arc 93"/>
          <p:cNvSpPr/>
          <p:nvPr/>
        </p:nvSpPr>
        <p:spPr>
          <a:xfrm rot="3132093">
            <a:off x="2716305" y="2869253"/>
            <a:ext cx="331622" cy="287261"/>
          </a:xfrm>
          <a:prstGeom prst="arc">
            <a:avLst>
              <a:gd name="adj1" fmla="val 14412491"/>
              <a:gd name="adj2" fmla="val 139377"/>
            </a:avLst>
          </a:prstGeom>
          <a:ln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853204" y="2759985"/>
            <a:ext cx="7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30</a:t>
            </a:r>
            <a:r>
              <a:rPr lang="en-US" i="1" baseline="30000" dirty="0">
                <a:sym typeface="Symbol"/>
              </a:rPr>
              <a:t></a:t>
            </a:r>
            <a:endParaRPr lang="en-US" i="1" baseline="300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368886" y="2206408"/>
            <a:ext cx="1629641" cy="94368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591550" y="180515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RB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349835" y="3150090"/>
            <a:ext cx="0" cy="1924248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10400" y="5053795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BY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6273004" y="1836514"/>
            <a:ext cx="2594771" cy="2398126"/>
            <a:chOff x="5910832" y="1053866"/>
            <a:chExt cx="2594771" cy="239812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6977632" y="2377947"/>
              <a:ext cx="11049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7200000">
              <a:off x="6148957" y="2856382"/>
              <a:ext cx="1104900" cy="0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4400000">
              <a:off x="6139432" y="1899510"/>
              <a:ext cx="1104900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7914039" y="2400547"/>
              <a:ext cx="59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RN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10832" y="3082660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BN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56901" y="1053866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YN</a:t>
              </a:r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 flipV="1">
            <a:off x="5694693" y="2222582"/>
            <a:ext cx="1645111" cy="938014"/>
          </a:xfrm>
          <a:prstGeom prst="straightConnector1">
            <a:avLst/>
          </a:prstGeom>
          <a:ln w="3175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418468" y="1865712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YR</a:t>
            </a:r>
          </a:p>
        </p:txBody>
      </p:sp>
      <p:sp>
        <p:nvSpPr>
          <p:cNvPr id="109" name="Arc 108"/>
          <p:cNvSpPr/>
          <p:nvPr/>
        </p:nvSpPr>
        <p:spPr>
          <a:xfrm rot="12547637">
            <a:off x="6991514" y="2936660"/>
            <a:ext cx="696578" cy="668352"/>
          </a:xfrm>
          <a:prstGeom prst="arc">
            <a:avLst>
              <a:gd name="adj1" fmla="val 14412491"/>
              <a:gd name="adj2" fmla="val 771901"/>
            </a:avLst>
          </a:prstGeom>
          <a:ln w="2222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388763" y="3258329"/>
            <a:ext cx="739668" cy="3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120</a:t>
            </a:r>
            <a:r>
              <a:rPr lang="en-US" i="1" baseline="30000" dirty="0">
                <a:sym typeface="Symbol"/>
              </a:rPr>
              <a:t></a:t>
            </a:r>
            <a:endParaRPr lang="en-US" i="1" baseline="30000" dirty="0"/>
          </a:p>
        </p:txBody>
      </p:sp>
      <p:sp>
        <p:nvSpPr>
          <p:cNvPr id="111" name="Arc 110"/>
          <p:cNvSpPr/>
          <p:nvPr/>
        </p:nvSpPr>
        <p:spPr>
          <a:xfrm rot="3132093">
            <a:off x="7631961" y="2869253"/>
            <a:ext cx="331622" cy="287261"/>
          </a:xfrm>
          <a:prstGeom prst="arc">
            <a:avLst>
              <a:gd name="adj1" fmla="val 14412491"/>
              <a:gd name="adj2" fmla="val 139377"/>
            </a:avLst>
          </a:prstGeom>
          <a:ln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768860" y="2759985"/>
            <a:ext cx="7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30</a:t>
            </a:r>
            <a:r>
              <a:rPr lang="en-US" i="1" baseline="30000" dirty="0">
                <a:sym typeface="Symbol"/>
              </a:rPr>
              <a:t></a:t>
            </a:r>
            <a:endParaRPr lang="en-US" i="1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2002829" y="5469458"/>
            <a:ext cx="58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Phase Sequence is the order in which three phases attain their peak or maximum values</a:t>
            </a:r>
          </a:p>
        </p:txBody>
      </p:sp>
    </p:spTree>
    <p:extLst>
      <p:ext uri="{BB962C8B-B14F-4D97-AF65-F5344CB8AC3E}">
        <p14:creationId xmlns:p14="http://schemas.microsoft.com/office/powerpoint/2010/main" val="3032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8" grpId="0"/>
      <p:bldP spid="74" grpId="0"/>
      <p:bldP spid="87" grpId="0"/>
      <p:bldP spid="90" grpId="0" animBg="1"/>
      <p:bldP spid="91" grpId="0"/>
      <p:bldP spid="94" grpId="0" animBg="1"/>
      <p:bldP spid="95" grpId="0"/>
      <p:bldP spid="97" grpId="0"/>
      <p:bldP spid="99" grpId="0"/>
      <p:bldP spid="108" grpId="0"/>
      <p:bldP spid="109" grpId="0" animBg="1"/>
      <p:bldP spid="110" grpId="0"/>
      <p:bldP spid="111" grpId="0" animBg="1"/>
      <p:bldP spid="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Exercise-1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Given the phase voltage V</a:t>
            </a:r>
            <a:r>
              <a:rPr lang="en-US" sz="2400" i="1" baseline="-25000" dirty="0"/>
              <a:t>RN</a:t>
            </a:r>
            <a:r>
              <a:rPr lang="en-US" sz="2400" i="1" dirty="0"/>
              <a:t> of a 3 phase balanced RYB system as 240V,  express the phase and line voltages mathematically. Also sketch the phasor diagram.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805" y="238569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BC8F00"/>
                </a:solidFill>
              </a:rPr>
              <a:t>Solution: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5568" y="3092657"/>
                <a:ext cx="3090205" cy="56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40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×√2×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68" y="3092657"/>
                <a:ext cx="3090205" cy="5636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5568" y="3471364"/>
                <a:ext cx="3817199" cy="56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𝑌𝑁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=240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×√2</m:t>
                      </m:r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−120°)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68" y="3471364"/>
                <a:ext cx="3817199" cy="5636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5568" y="3855984"/>
                <a:ext cx="3826817" cy="56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𝐵𝑁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=240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×√2</m:t>
                      </m:r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−240°)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68" y="3855984"/>
                <a:ext cx="3826817" cy="5636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75568" y="278321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BC8F00"/>
                </a:solidFill>
              </a:rPr>
              <a:t>Phase Voltages: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9668" y="4785043"/>
                <a:ext cx="4295471" cy="56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√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3×</m:t>
                      </m:r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40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×√2×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+30°)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8" y="4785043"/>
                <a:ext cx="4295471" cy="5636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9668" y="5180702"/>
                <a:ext cx="4260462" cy="56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𝑌𝐵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√3×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240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×√2×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−90°)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8" y="5180702"/>
                <a:ext cx="4260462" cy="5636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9668" y="5577259"/>
                <a:ext cx="4404732" cy="56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𝐵𝑅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√3×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240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×√2×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+150°)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8" y="5577259"/>
                <a:ext cx="4404732" cy="5636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19668" y="447559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BC8F00"/>
                </a:solidFill>
              </a:rPr>
              <a:t>Line Voltages: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963282" y="2817678"/>
            <a:ext cx="1629641" cy="94368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85946" y="241642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RY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944231" y="3761360"/>
            <a:ext cx="0" cy="1924248"/>
          </a:xfrm>
          <a:prstGeom prst="straightConnector1">
            <a:avLst/>
          </a:prstGeom>
          <a:ln w="3175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4796" y="5665065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YB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867400" y="2447784"/>
            <a:ext cx="2594771" cy="2398126"/>
            <a:chOff x="5910832" y="1053866"/>
            <a:chExt cx="2594771" cy="239812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977632" y="2377947"/>
              <a:ext cx="11049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7200000">
              <a:off x="6148957" y="2856382"/>
              <a:ext cx="1104900" cy="0"/>
            </a:xfrm>
            <a:prstGeom prst="straightConnector1">
              <a:avLst/>
            </a:prstGeom>
            <a:ln w="25400">
              <a:solidFill>
                <a:srgbClr val="FFCC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4400000">
              <a:off x="6139432" y="1899510"/>
              <a:ext cx="1104900" cy="0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914039" y="2400547"/>
              <a:ext cx="59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RN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10832" y="3082660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YN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56901" y="1053866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BN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H="1" flipV="1">
            <a:off x="5289089" y="2833852"/>
            <a:ext cx="1645111" cy="93801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12864" y="2476982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BR</a:t>
            </a:r>
          </a:p>
        </p:txBody>
      </p:sp>
      <p:sp>
        <p:nvSpPr>
          <p:cNvPr id="28" name="Arc 27"/>
          <p:cNvSpPr/>
          <p:nvPr/>
        </p:nvSpPr>
        <p:spPr>
          <a:xfrm rot="12547637">
            <a:off x="6585910" y="3547930"/>
            <a:ext cx="696578" cy="668352"/>
          </a:xfrm>
          <a:prstGeom prst="arc">
            <a:avLst>
              <a:gd name="adj1" fmla="val 14412491"/>
              <a:gd name="adj2" fmla="val 771901"/>
            </a:avLst>
          </a:prstGeom>
          <a:ln w="2222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83159" y="3869599"/>
            <a:ext cx="739668" cy="3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120</a:t>
            </a:r>
            <a:r>
              <a:rPr lang="en-US" i="1" baseline="30000" dirty="0">
                <a:sym typeface="Symbol"/>
              </a:rPr>
              <a:t></a:t>
            </a:r>
            <a:endParaRPr lang="en-US" i="1" baseline="30000" dirty="0"/>
          </a:p>
        </p:txBody>
      </p:sp>
      <p:sp>
        <p:nvSpPr>
          <p:cNvPr id="30" name="Arc 29"/>
          <p:cNvSpPr/>
          <p:nvPr/>
        </p:nvSpPr>
        <p:spPr>
          <a:xfrm rot="3132093">
            <a:off x="7226357" y="3480523"/>
            <a:ext cx="331622" cy="287261"/>
          </a:xfrm>
          <a:prstGeom prst="arc">
            <a:avLst>
              <a:gd name="adj1" fmla="val 14412491"/>
              <a:gd name="adj2" fmla="val 139377"/>
            </a:avLst>
          </a:prstGeom>
          <a:ln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363256" y="3371255"/>
            <a:ext cx="7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30</a:t>
            </a:r>
            <a:r>
              <a:rPr lang="en-US" i="1" baseline="30000" dirty="0">
                <a:sym typeface="Symbol"/>
              </a:rPr>
              <a:t>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125361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3 Phase </a:t>
            </a:r>
            <a:r>
              <a:rPr lang="en-US" dirty="0">
                <a:solidFill>
                  <a:srgbClr val="0070C0"/>
                </a:solidFill>
              </a:rPr>
              <a:t>3 Wire </a:t>
            </a:r>
            <a:r>
              <a:rPr lang="en-US" dirty="0"/>
              <a:t>&amp; </a:t>
            </a:r>
            <a:r>
              <a:rPr lang="en-US" dirty="0">
                <a:solidFill>
                  <a:srgbClr val="0070C0"/>
                </a:solidFill>
              </a:rPr>
              <a:t>4 Wire </a:t>
            </a:r>
            <a:r>
              <a:rPr lang="en-US" dirty="0">
                <a:solidFill>
                  <a:srgbClr val="FF0000"/>
                </a:solidFill>
              </a:rPr>
              <a:t>Supply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1925" y="1139308"/>
            <a:ext cx="3430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3 Phase 3 Wire Supply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391674" y="1095190"/>
            <a:ext cx="2780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3 Phase 4 Wire Supply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513574" y="1704421"/>
            <a:ext cx="3111846" cy="3858179"/>
            <a:chOff x="513574" y="1367714"/>
            <a:chExt cx="3111846" cy="3858179"/>
          </a:xfrm>
        </p:grpSpPr>
        <p:sp>
          <p:nvSpPr>
            <p:cNvPr id="87" name="TextBox 86"/>
            <p:cNvSpPr txBox="1"/>
            <p:nvPr/>
          </p:nvSpPr>
          <p:spPr>
            <a:xfrm>
              <a:off x="3293277" y="1367714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87666" y="488733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293277" y="3524779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47088" y="2898261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1547839" y="2244360"/>
              <a:ext cx="427222" cy="427222"/>
              <a:chOff x="1952138" y="2627010"/>
              <a:chExt cx="500922" cy="511819"/>
            </a:xfrm>
          </p:grpSpPr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1952138" y="2627010"/>
                <a:ext cx="500922" cy="5118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>
                <a:off x="2050256" y="2807345"/>
                <a:ext cx="299930" cy="19520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1756709" y="1694298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2188758" y="3317305"/>
              <a:ext cx="428400" cy="428400"/>
              <a:chOff x="2134191" y="2998448"/>
              <a:chExt cx="502303" cy="513230"/>
            </a:xfrm>
          </p:grpSpPr>
          <p:sp>
            <p:nvSpPr>
              <p:cNvPr id="161" name="Oval 160"/>
              <p:cNvSpPr>
                <a:spLocks noChangeAspect="1"/>
              </p:cNvSpPr>
              <p:nvPr/>
            </p:nvSpPr>
            <p:spPr>
              <a:xfrm rot="20319957">
                <a:off x="2134191" y="299844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/>
              <p:cNvSpPr/>
              <p:nvPr/>
            </p:nvSpPr>
            <p:spPr>
              <a:xfrm>
                <a:off x="2212362" y="3158345"/>
                <a:ext cx="357240" cy="210747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4" name="Straight Connector 113"/>
            <p:cNvCxnSpPr>
              <a:endCxn id="159" idx="7"/>
            </p:cNvCxnSpPr>
            <p:nvPr/>
          </p:nvCxnSpPr>
          <p:spPr>
            <a:xfrm flipH="1">
              <a:off x="1330996" y="3190026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950754" y="3389498"/>
              <a:ext cx="428400" cy="428400"/>
              <a:chOff x="1794206" y="3024078"/>
              <a:chExt cx="502303" cy="513230"/>
            </a:xfrm>
          </p:grpSpPr>
          <p:sp>
            <p:nvSpPr>
              <p:cNvPr id="159" name="Oval 158"/>
              <p:cNvSpPr>
                <a:spLocks noChangeAspect="1"/>
              </p:cNvSpPr>
              <p:nvPr/>
            </p:nvSpPr>
            <p:spPr>
              <a:xfrm rot="349261">
                <a:off x="1794206" y="302407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1888894" y="3186147"/>
                <a:ext cx="312925" cy="18909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2003305" y="2271759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RN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21770" y="300536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YN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94989" y="304907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BN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>
              <a:off x="1750278" y="1699061"/>
              <a:ext cx="183629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555868" y="4861684"/>
              <a:ext cx="303070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072789" y="3882978"/>
              <a:ext cx="513782" cy="236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65600" y="4044073"/>
              <a:ext cx="4762" cy="83228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1649864" y="3185487"/>
              <a:ext cx="230448" cy="280504"/>
              <a:chOff x="8170881" y="2297107"/>
              <a:chExt cx="269835" cy="355967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flipH="1">
                <a:off x="8307988" y="2297107"/>
                <a:ext cx="141" cy="23659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8170881" y="2539320"/>
                <a:ext cx="269835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8210266" y="2594005"/>
                <a:ext cx="1910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8247364" y="2653074"/>
                <a:ext cx="13491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Connector 150"/>
            <p:cNvCxnSpPr/>
            <p:nvPr/>
          </p:nvCxnSpPr>
          <p:spPr>
            <a:xfrm rot="-7200000" flipH="1">
              <a:off x="1773328" y="3170557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-14220000" flipH="1">
              <a:off x="1554560" y="2804224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-7680000">
              <a:off x="781461" y="3622430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7020000">
              <a:off x="2834100" y="3493473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181600" y="1704203"/>
            <a:ext cx="3174395" cy="3858179"/>
            <a:chOff x="5325965" y="1704203"/>
            <a:chExt cx="3174395" cy="3858179"/>
          </a:xfrm>
        </p:grpSpPr>
        <p:sp>
          <p:nvSpPr>
            <p:cNvPr id="166" name="TextBox 165"/>
            <p:cNvSpPr txBox="1"/>
            <p:nvPr/>
          </p:nvSpPr>
          <p:spPr>
            <a:xfrm>
              <a:off x="8105668" y="1704203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100057" y="522382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105668" y="386126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259479" y="3234750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6360230" y="2580849"/>
              <a:ext cx="427222" cy="427222"/>
              <a:chOff x="1952138" y="2627010"/>
              <a:chExt cx="500922" cy="511819"/>
            </a:xfrm>
          </p:grpSpPr>
          <p:sp>
            <p:nvSpPr>
              <p:cNvPr id="196" name="Oval 195"/>
              <p:cNvSpPr>
                <a:spLocks noChangeAspect="1"/>
              </p:cNvSpPr>
              <p:nvPr/>
            </p:nvSpPr>
            <p:spPr>
              <a:xfrm>
                <a:off x="1952138" y="2627010"/>
                <a:ext cx="500922" cy="5118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>
              <a:xfrm>
                <a:off x="2050256" y="2807345"/>
                <a:ext cx="299930" cy="19520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>
              <a:off x="6569100" y="2030787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>
              <a:off x="7001149" y="3653794"/>
              <a:ext cx="428400" cy="428400"/>
              <a:chOff x="2134191" y="2998448"/>
              <a:chExt cx="502303" cy="513230"/>
            </a:xfrm>
          </p:grpSpPr>
          <p:sp>
            <p:nvSpPr>
              <p:cNvPr id="194" name="Oval 193"/>
              <p:cNvSpPr>
                <a:spLocks noChangeAspect="1"/>
              </p:cNvSpPr>
              <p:nvPr/>
            </p:nvSpPr>
            <p:spPr>
              <a:xfrm rot="20319957">
                <a:off x="2134191" y="299844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>
              <a:xfrm>
                <a:off x="2212362" y="3158345"/>
                <a:ext cx="357240" cy="210747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3" name="Straight Connector 172"/>
            <p:cNvCxnSpPr>
              <a:endCxn id="192" idx="7"/>
            </p:cNvCxnSpPr>
            <p:nvPr/>
          </p:nvCxnSpPr>
          <p:spPr>
            <a:xfrm flipH="1">
              <a:off x="6143387" y="3526515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5763145" y="3725987"/>
              <a:ext cx="428400" cy="428400"/>
              <a:chOff x="1794206" y="3024078"/>
              <a:chExt cx="502303" cy="513230"/>
            </a:xfrm>
          </p:grpSpPr>
          <p:sp>
            <p:nvSpPr>
              <p:cNvPr id="192" name="Oval 191"/>
              <p:cNvSpPr>
                <a:spLocks noChangeAspect="1"/>
              </p:cNvSpPr>
              <p:nvPr/>
            </p:nvSpPr>
            <p:spPr>
              <a:xfrm rot="349261">
                <a:off x="1794206" y="302407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192"/>
              <p:cNvSpPr/>
              <p:nvPr/>
            </p:nvSpPr>
            <p:spPr>
              <a:xfrm>
                <a:off x="1888894" y="3186147"/>
                <a:ext cx="312925" cy="18909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6800670" y="257631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RN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234161" y="334184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YN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407380" y="3385564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BN</a:t>
              </a: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6562669" y="2035550"/>
              <a:ext cx="183629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5368259" y="5198173"/>
              <a:ext cx="303070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885180" y="4219467"/>
              <a:ext cx="513782" cy="236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377991" y="4380562"/>
              <a:ext cx="4762" cy="83228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6462255" y="3521976"/>
              <a:ext cx="230448" cy="280504"/>
              <a:chOff x="8170881" y="2297107"/>
              <a:chExt cx="269835" cy="35596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flipH="1">
                <a:off x="8307988" y="2297107"/>
                <a:ext cx="141" cy="23659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170881" y="2539320"/>
                <a:ext cx="269835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8210266" y="2594005"/>
                <a:ext cx="1910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8247364" y="2653074"/>
                <a:ext cx="13491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/>
            <p:cNvCxnSpPr/>
            <p:nvPr/>
          </p:nvCxnSpPr>
          <p:spPr>
            <a:xfrm rot="14400000" flipH="1">
              <a:off x="6585719" y="3507046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7380000" flipH="1">
              <a:off x="6366951" y="3140713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3920000">
              <a:off x="5593852" y="3958919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7020000">
              <a:off x="7646491" y="3829962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7220159" y="3091649"/>
              <a:ext cx="1280201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8088836" y="273159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6585186" y="3091649"/>
              <a:ext cx="634973" cy="435084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4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3848" y="2057400"/>
            <a:ext cx="8837874" cy="4131364"/>
          </a:xfrm>
        </p:spPr>
        <p:txBody>
          <a:bodyPr>
            <a:normAutofit/>
          </a:bodyPr>
          <a:lstStyle/>
          <a:p>
            <a:pPr lvl="4"/>
            <a:r>
              <a:rPr lang="en-US" sz="3200" dirty="0"/>
              <a:t>Star Connected Load </a:t>
            </a:r>
          </a:p>
          <a:p>
            <a:pPr lvl="4"/>
            <a:r>
              <a:rPr lang="en-US" sz="3200" dirty="0"/>
              <a:t>Delta Connected Load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Phase Load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4741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Star Connected Load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35423" y="1081627"/>
            <a:ext cx="3018638" cy="2491147"/>
            <a:chOff x="6260363" y="2706390"/>
            <a:chExt cx="2284525" cy="1875327"/>
          </a:xfrm>
        </p:grpSpPr>
        <p:sp>
          <p:nvSpPr>
            <p:cNvPr id="24" name="Rectangle 23"/>
            <p:cNvSpPr/>
            <p:nvPr/>
          </p:nvSpPr>
          <p:spPr>
            <a:xfrm>
              <a:off x="7260671" y="3046182"/>
              <a:ext cx="264107" cy="4489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7279167">
              <a:off x="7775194" y="3939745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3544054">
              <a:off x="6748579" y="3945857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endCxn id="25" idx="2"/>
            </p:cNvCxnSpPr>
            <p:nvPr/>
          </p:nvCxnSpPr>
          <p:spPr>
            <a:xfrm>
              <a:off x="7392723" y="3861612"/>
              <a:ext cx="313627" cy="18487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392723" y="3495163"/>
              <a:ext cx="1" cy="3664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6" idx="0"/>
            </p:cNvCxnSpPr>
            <p:nvPr/>
          </p:nvCxnSpPr>
          <p:spPr>
            <a:xfrm flipH="1">
              <a:off x="7073195" y="3861612"/>
              <a:ext cx="319528" cy="193341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24" idx="0"/>
            </p:cNvCxnSpPr>
            <p:nvPr/>
          </p:nvCxnSpPr>
          <p:spPr>
            <a:xfrm>
              <a:off x="7392365" y="2706390"/>
              <a:ext cx="359" cy="33979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6" idx="2"/>
            </p:cNvCxnSpPr>
            <p:nvPr/>
          </p:nvCxnSpPr>
          <p:spPr>
            <a:xfrm flipV="1">
              <a:off x="6260363" y="4285742"/>
              <a:ext cx="427707" cy="23283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5" idx="0"/>
            </p:cNvCxnSpPr>
            <p:nvPr/>
          </p:nvCxnSpPr>
          <p:spPr>
            <a:xfrm flipH="1" flipV="1">
              <a:off x="8099026" y="4280927"/>
              <a:ext cx="445862" cy="2376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235906" y="389553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19327" y="3101395"/>
              <a:ext cx="381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97163" y="4243163"/>
              <a:ext cx="381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36729" y="3789005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500471" y="1081627"/>
            <a:ext cx="2630714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54061" y="3488720"/>
            <a:ext cx="0" cy="856331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78471" y="4345051"/>
            <a:ext cx="4275590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124449" y="941606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R′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60952" y="3212592"/>
            <a:ext cx="506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B′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38799" y="344395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Y′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2535757" y="2448504"/>
            <a:ext cx="50389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726257" y="1143000"/>
            <a:ext cx="0" cy="1305505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02353" y="156454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3292474" y="2292380"/>
            <a:ext cx="192972" cy="2743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22230" y="2325633"/>
            <a:ext cx="997312" cy="617534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8681" y="22968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cxnSp>
        <p:nvCxnSpPr>
          <p:cNvPr id="69" name="Straight Connector 68"/>
          <p:cNvCxnSpPr>
            <a:endCxn id="33" idx="2"/>
          </p:cNvCxnSpPr>
          <p:nvPr/>
        </p:nvCxnSpPr>
        <p:spPr>
          <a:xfrm>
            <a:off x="2901461" y="2847361"/>
            <a:ext cx="242425" cy="2636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902478" y="3152787"/>
            <a:ext cx="1191082" cy="769535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05310" y="341881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O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887727" y="1110883"/>
            <a:ext cx="0" cy="2338663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1998" y="2000471"/>
            <a:ext cx="50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RY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885689" y="3526296"/>
            <a:ext cx="6503" cy="768111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8200" y="38329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YB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519521" y="1143000"/>
            <a:ext cx="0" cy="3151407"/>
          </a:xfrm>
          <a:prstGeom prst="straightConnector1">
            <a:avLst/>
          </a:prstGeom>
          <a:ln w="3175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-14414" y="229682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696" y="4572000"/>
            <a:ext cx="2133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Phase Voltages: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172897" y="4572000"/>
            <a:ext cx="2346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V</a:t>
            </a:r>
            <a:r>
              <a:rPr lang="en-US" sz="2200" i="1" baseline="-25000" dirty="0"/>
              <a:t>R</a:t>
            </a:r>
            <a:r>
              <a:rPr lang="en-US" sz="2200" i="1" baseline="-25000" dirty="0">
                <a:sym typeface="Symbol"/>
              </a:rPr>
              <a:t></a:t>
            </a:r>
            <a:r>
              <a:rPr lang="en-US" sz="2200" i="1" baseline="-25000" dirty="0"/>
              <a:t>O </a:t>
            </a:r>
            <a:r>
              <a:rPr lang="en-US" sz="2200" i="1" dirty="0"/>
              <a:t>, V</a:t>
            </a:r>
            <a:r>
              <a:rPr lang="en-US" sz="2200" i="1" baseline="-25000" dirty="0"/>
              <a:t>Y</a:t>
            </a:r>
            <a:r>
              <a:rPr lang="en-US" sz="2200" i="1" baseline="-25000" dirty="0">
                <a:sym typeface="Symbol"/>
              </a:rPr>
              <a:t></a:t>
            </a:r>
            <a:r>
              <a:rPr lang="en-US" sz="2200" i="1" baseline="-25000" dirty="0"/>
              <a:t>O </a:t>
            </a:r>
            <a:r>
              <a:rPr lang="en-US" sz="2200" i="1" dirty="0"/>
              <a:t>, V</a:t>
            </a:r>
            <a:r>
              <a:rPr lang="en-US" sz="2200" i="1" baseline="-25000" dirty="0"/>
              <a:t>B</a:t>
            </a:r>
            <a:r>
              <a:rPr lang="en-US" sz="2200" i="1" baseline="-25000" dirty="0">
                <a:sym typeface="Symbol"/>
              </a:rPr>
              <a:t></a:t>
            </a:r>
            <a:r>
              <a:rPr lang="en-US" sz="2200" i="1" baseline="-25000" dirty="0"/>
              <a:t>O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650594" y="3489960"/>
            <a:ext cx="987706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7200000">
            <a:off x="6904284" y="2248605"/>
            <a:ext cx="1104900" cy="0"/>
          </a:xfrm>
          <a:prstGeom prst="straightConnector1">
            <a:avLst/>
          </a:prstGeom>
          <a:ln w="31750">
            <a:solidFill>
              <a:srgbClr val="FFCC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991594" y="1585502"/>
            <a:ext cx="7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-V</a:t>
            </a:r>
            <a:r>
              <a:rPr lang="en-US" i="1" baseline="-25000" dirty="0"/>
              <a:t>Y</a:t>
            </a:r>
            <a:r>
              <a:rPr lang="en-US" i="1" baseline="-25000" dirty="0">
                <a:sym typeface="Symbol"/>
              </a:rPr>
              <a:t></a:t>
            </a:r>
            <a:r>
              <a:rPr lang="en-US" i="1" baseline="-25000" dirty="0"/>
              <a:t>O</a:t>
            </a: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7732959" y="1770169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7200000">
            <a:off x="8009184" y="2248606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7208218" y="1772854"/>
            <a:ext cx="1629641" cy="94368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430882" y="137160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RY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H="1" flipV="1">
            <a:off x="7189167" y="2727040"/>
            <a:ext cx="571501" cy="956873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43028" y="5029200"/>
            <a:ext cx="2133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Line Voltages: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2099268" y="5054329"/>
                <a:ext cx="2082557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68" y="5054329"/>
                <a:ext cx="2082557" cy="397929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/>
              <p:cNvSpPr/>
              <p:nvPr/>
            </p:nvSpPr>
            <p:spPr>
              <a:xfrm>
                <a:off x="2099268" y="5462050"/>
                <a:ext cx="2089738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𝑌𝐵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68" y="5462050"/>
                <a:ext cx="2089738" cy="397929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2099268" y="5886445"/>
                <a:ext cx="2099934" cy="3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𝐵𝑅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68" y="5886445"/>
                <a:ext cx="2099934" cy="397929"/>
              </a:xfrm>
              <a:prstGeom prst="rect">
                <a:avLst/>
              </a:prstGeom>
              <a:blipFill rotWithShape="1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/>
          <p:cNvCxnSpPr/>
          <p:nvPr/>
        </p:nvCxnSpPr>
        <p:spPr>
          <a:xfrm rot="7200000">
            <a:off x="6904286" y="4162348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14400000">
            <a:off x="6379542" y="4162348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189167" y="2716536"/>
            <a:ext cx="0" cy="1924248"/>
          </a:xfrm>
          <a:prstGeom prst="straightConnector1">
            <a:avLst/>
          </a:prstGeom>
          <a:ln w="3175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25816" y="3459948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-V</a:t>
            </a:r>
            <a:r>
              <a:rPr lang="en-US" i="1" baseline="-25000" dirty="0"/>
              <a:t>B</a:t>
            </a:r>
            <a:r>
              <a:rPr lang="en-US" i="1" baseline="-25000" dirty="0">
                <a:sym typeface="Symbol"/>
              </a:rPr>
              <a:t></a:t>
            </a:r>
            <a:r>
              <a:rPr lang="en-US" i="1" baseline="-25000" dirty="0"/>
              <a:t>O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849732" y="4620241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YB</a:t>
            </a: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6048835" y="2727041"/>
            <a:ext cx="1104900" cy="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rot="14400000">
            <a:off x="5257798" y="2267464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534024" y="1772854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6112336" y="1402960"/>
            <a:ext cx="2594771" cy="2398126"/>
            <a:chOff x="930281" y="2474987"/>
            <a:chExt cx="2594771" cy="2398126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1997081" y="3799068"/>
              <a:ext cx="11049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7200000">
              <a:off x="1168406" y="4277503"/>
              <a:ext cx="1104900" cy="0"/>
            </a:xfrm>
            <a:prstGeom prst="straightConnector1">
              <a:avLst/>
            </a:prstGeom>
            <a:ln w="3175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rot="14400000">
              <a:off x="1158881" y="3320631"/>
              <a:ext cx="1104900" cy="0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2933488" y="3821668"/>
              <a:ext cx="59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R</a:t>
              </a:r>
              <a:r>
                <a:rPr lang="en-US" i="1" baseline="-25000" dirty="0">
                  <a:sym typeface="Symbol"/>
                </a:rPr>
                <a:t></a:t>
              </a:r>
              <a:r>
                <a:rPr lang="en-US" i="1" baseline="-25000" dirty="0"/>
                <a:t>0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30281" y="4503781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Y</a:t>
              </a:r>
              <a:r>
                <a:rPr lang="en-US" i="1" baseline="-25000" dirty="0">
                  <a:sym typeface="Symbol"/>
                </a:rPr>
                <a:t></a:t>
              </a:r>
              <a:r>
                <a:rPr lang="en-US" i="1" baseline="-25000" dirty="0"/>
                <a:t>O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76350" y="2474987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B</a:t>
              </a:r>
              <a:r>
                <a:rPr lang="en-US" i="1" baseline="-25000" dirty="0">
                  <a:sym typeface="Symbol"/>
                </a:rPr>
                <a:t></a:t>
              </a:r>
              <a:r>
                <a:rPr lang="en-US" i="1" baseline="-25000" dirty="0"/>
                <a:t>O</a:t>
              </a: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5639255" y="2661773"/>
            <a:ext cx="5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-V</a:t>
            </a:r>
            <a:r>
              <a:rPr lang="en-US" i="1" baseline="-25000" dirty="0"/>
              <a:t>R</a:t>
            </a:r>
            <a:r>
              <a:rPr lang="en-US" i="1" baseline="-25000" dirty="0">
                <a:sym typeface="Symbol"/>
              </a:rPr>
              <a:t></a:t>
            </a:r>
            <a:r>
              <a:rPr lang="en-US" i="1" baseline="-25000" dirty="0"/>
              <a:t>0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 flipH="1" flipV="1">
            <a:off x="5534025" y="1789028"/>
            <a:ext cx="1645111" cy="93801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257800" y="1432158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BR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5027270"/>
            <a:ext cx="37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Line Currents = Phase Currents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610230" y="4345051"/>
            <a:ext cx="62065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92662" y="39214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478618" y="1081627"/>
            <a:ext cx="62065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822503" y="10654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70182" y="306283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89578" y="3489960"/>
            <a:ext cx="62065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884812" y="5562600"/>
            <a:ext cx="4608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For Balanced load, </a:t>
            </a:r>
          </a:p>
          <a:p>
            <a:r>
              <a:rPr lang="en-US" sz="2200" i="1" dirty="0"/>
              <a:t>Line Voltage =</a:t>
            </a:r>
            <a:r>
              <a:rPr lang="en-US" sz="2200" i="1" dirty="0">
                <a:sym typeface="Symbol"/>
              </a:rPr>
              <a:t>3 X Phase Voltage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964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61" grpId="0"/>
      <p:bldP spid="68" grpId="0"/>
      <p:bldP spid="74" grpId="0"/>
      <p:bldP spid="76" grpId="0"/>
      <p:bldP spid="80" grpId="0"/>
      <p:bldP spid="83" grpId="0"/>
      <p:bldP spid="84" grpId="0"/>
      <p:bldP spid="85" grpId="0"/>
      <p:bldP spid="131" grpId="0"/>
      <p:bldP spid="137" grpId="0"/>
      <p:bldP spid="139" grpId="0"/>
      <p:bldP spid="140" grpId="0"/>
      <p:bldP spid="141" grpId="0"/>
      <p:bldP spid="142" grpId="0"/>
      <p:bldP spid="148" grpId="0"/>
      <p:bldP spid="149" grpId="0"/>
      <p:bldP spid="154" grpId="0"/>
      <p:bldP spid="158" grpId="0"/>
      <p:bldP spid="70" grpId="0"/>
      <p:bldP spid="73" grpId="0"/>
      <p:bldP spid="82" grpId="0"/>
      <p:bldP spid="86" grpId="0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656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Delta Connected Load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66913" y="1295400"/>
            <a:ext cx="2627036" cy="2417219"/>
            <a:chOff x="10951268" y="2861998"/>
            <a:chExt cx="2627036" cy="241721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169157" y="2861998"/>
              <a:ext cx="1152123" cy="196100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1036837" y="2861999"/>
              <a:ext cx="1132321" cy="196396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036837" y="4825967"/>
              <a:ext cx="2284444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 rot="8868298">
              <a:off x="12632978" y="3658144"/>
              <a:ext cx="264097" cy="44896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798998">
              <a:off x="11422556" y="3694291"/>
              <a:ext cx="264097" cy="44896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6200000">
              <a:off x="12012820" y="4602893"/>
              <a:ext cx="264097" cy="44896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3017322" y="4296978"/>
              <a:ext cx="317165" cy="542195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1781469" y="3036054"/>
              <a:ext cx="287356" cy="496588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1040138" y="4825928"/>
              <a:ext cx="556254" cy="0"/>
            </a:xfrm>
            <a:prstGeom prst="straightConnector1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090670" y="4173275"/>
              <a:ext cx="4876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endParaRPr lang="en-US" sz="16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249185" y="4842406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endParaRPr lang="en-US" sz="16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328375" y="3048499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endParaRPr lang="en-US" sz="1600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896995" y="3617891"/>
              <a:ext cx="465193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BR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950471" y="4940664"/>
              <a:ext cx="457175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YB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51268" y="3617890"/>
              <a:ext cx="454674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RY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 flipH="1">
            <a:off x="753027" y="1295400"/>
            <a:ext cx="2641676" cy="1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97477" y="3259369"/>
            <a:ext cx="1458306" cy="593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0132" y="3259369"/>
            <a:ext cx="0" cy="762593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53027" y="4021962"/>
            <a:ext cx="3797105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14973" y="941606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R′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94251" y="324494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B′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68777" y="3291811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Y′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286427" y="1333334"/>
            <a:ext cx="0" cy="1799363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86427" y="1987120"/>
            <a:ext cx="50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1286118" y="3291811"/>
            <a:ext cx="309" cy="730151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73996" y="352795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YB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76827" y="1295402"/>
            <a:ext cx="0" cy="2726560"/>
          </a:xfrm>
          <a:prstGeom prst="straightConnector1">
            <a:avLst/>
          </a:prstGeom>
          <a:ln w="3175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200" y="240662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2897" y="4495800"/>
            <a:ext cx="1784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I</a:t>
            </a:r>
            <a:r>
              <a:rPr lang="en-US" sz="2200" i="1" baseline="-25000" dirty="0"/>
              <a:t>R</a:t>
            </a:r>
            <a:r>
              <a:rPr lang="en-US" sz="2200" i="1" baseline="-25000" dirty="0">
                <a:sym typeface="Symbol"/>
              </a:rPr>
              <a:t></a:t>
            </a:r>
            <a:r>
              <a:rPr lang="en-US" sz="2200" i="1" baseline="-25000" dirty="0"/>
              <a:t>Y</a:t>
            </a:r>
            <a:r>
              <a:rPr lang="en-US" sz="2200" i="1" baseline="-25000" dirty="0">
                <a:sym typeface="Symbol"/>
              </a:rPr>
              <a:t></a:t>
            </a:r>
            <a:r>
              <a:rPr lang="en-US" sz="2200" i="1" baseline="-25000" dirty="0"/>
              <a:t> </a:t>
            </a:r>
            <a:r>
              <a:rPr lang="en-US" sz="2200" i="1" dirty="0"/>
              <a:t>, I</a:t>
            </a:r>
            <a:r>
              <a:rPr lang="en-US" sz="2200" i="1" baseline="-25000" dirty="0"/>
              <a:t>Y</a:t>
            </a:r>
            <a:r>
              <a:rPr lang="en-US" sz="2200" i="1" baseline="-25000" dirty="0">
                <a:sym typeface="Symbol"/>
              </a:rPr>
              <a:t></a:t>
            </a:r>
            <a:r>
              <a:rPr lang="en-US" sz="2200" i="1" baseline="-25000" dirty="0"/>
              <a:t>B</a:t>
            </a:r>
            <a:r>
              <a:rPr lang="en-US" sz="2200" i="1" baseline="-25000" dirty="0">
                <a:sym typeface="Symbol"/>
              </a:rPr>
              <a:t></a:t>
            </a:r>
            <a:r>
              <a:rPr lang="en-US" sz="2200" i="1" baseline="-25000" dirty="0"/>
              <a:t> </a:t>
            </a:r>
            <a:r>
              <a:rPr lang="en-US" sz="2200" i="1" dirty="0"/>
              <a:t>, I</a:t>
            </a:r>
            <a:r>
              <a:rPr lang="en-US" sz="2200" i="1" baseline="-25000" dirty="0"/>
              <a:t>B</a:t>
            </a:r>
            <a:r>
              <a:rPr lang="en-US" sz="2200" i="1" baseline="-25000" dirty="0">
                <a:sym typeface="Symbol"/>
              </a:rPr>
              <a:t></a:t>
            </a:r>
            <a:r>
              <a:rPr lang="en-US" sz="2200" i="1" baseline="-25000" dirty="0"/>
              <a:t>R</a:t>
            </a:r>
            <a:r>
              <a:rPr lang="en-US" sz="2200" i="1" baseline="-25000" dirty="0">
                <a:sym typeface="Symbol"/>
              </a:rPr>
              <a:t></a:t>
            </a:r>
            <a:endParaRPr lang="en-US" sz="2200" i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190759" y="4912638"/>
            <a:ext cx="2133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Line Currents: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099268" y="4978129"/>
                <a:ext cx="1985800" cy="3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68" y="4978129"/>
                <a:ext cx="1985800" cy="396262"/>
              </a:xfrm>
              <a:prstGeom prst="rect">
                <a:avLst/>
              </a:prstGeom>
              <a:blipFill rotWithShape="1"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099268" y="5385850"/>
                <a:ext cx="1921936" cy="3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68" y="5385850"/>
                <a:ext cx="1921936" cy="396262"/>
              </a:xfrm>
              <a:prstGeom prst="rect">
                <a:avLst/>
              </a:prstGeom>
              <a:blipFill rotWithShape="1">
                <a:blip r:embed="rId3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099268" y="5810245"/>
                <a:ext cx="1991635" cy="3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sym typeface="Symbol"/>
                            </a:rPr>
                            <m:t>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68" y="5810245"/>
                <a:ext cx="1991635" cy="396262"/>
              </a:xfrm>
              <a:prstGeom prst="rect">
                <a:avLst/>
              </a:prstGeom>
              <a:blipFill rotWithShape="1">
                <a:blip r:embed="rId4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1227357" y="1295402"/>
            <a:ext cx="62065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09789" y="87175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67233" y="3269105"/>
            <a:ext cx="62065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49665" y="283275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52380" y="4021962"/>
            <a:ext cx="62065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34812" y="359831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05400" y="4953000"/>
            <a:ext cx="3750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Phase Voltages = Line Voltages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1220" y="4503063"/>
            <a:ext cx="2133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Phase Currents: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7200000">
            <a:off x="6904284" y="3023841"/>
            <a:ext cx="1104900" cy="0"/>
          </a:xfrm>
          <a:prstGeom prst="straightConnector1">
            <a:avLst/>
          </a:prstGeom>
          <a:ln w="31750">
            <a:solidFill>
              <a:srgbClr val="FFCC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43800" y="2479939"/>
            <a:ext cx="7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-I</a:t>
            </a:r>
            <a:r>
              <a:rPr lang="en-US" i="1" baseline="-25000" dirty="0"/>
              <a:t>Y</a:t>
            </a:r>
            <a:r>
              <a:rPr lang="en-US" i="1" baseline="-25000" dirty="0">
                <a:sym typeface="Symbol"/>
              </a:rPr>
              <a:t></a:t>
            </a:r>
            <a:r>
              <a:rPr lang="en-US" i="1" baseline="-25000" dirty="0"/>
              <a:t>B</a:t>
            </a:r>
            <a:r>
              <a:rPr lang="en-US" i="1" baseline="-25000" dirty="0">
                <a:sym typeface="Symbol"/>
              </a:rPr>
              <a:t></a:t>
            </a:r>
            <a:endParaRPr lang="en-US" i="1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7189167" y="3502276"/>
            <a:ext cx="571501" cy="956873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24092" y="4304122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-I</a:t>
            </a:r>
            <a:r>
              <a:rPr lang="en-US" i="1" baseline="-25000" dirty="0"/>
              <a:t>B</a:t>
            </a:r>
            <a:r>
              <a:rPr lang="en-US" i="1" baseline="-25000" dirty="0">
                <a:sym typeface="Symbol"/>
              </a:rPr>
              <a:t></a:t>
            </a:r>
            <a:r>
              <a:rPr lang="en-US" i="1" baseline="-25000" dirty="0"/>
              <a:t>R</a:t>
            </a:r>
            <a:r>
              <a:rPr lang="en-US" i="1" baseline="-25000" dirty="0">
                <a:sym typeface="Symbol"/>
              </a:rPr>
              <a:t></a:t>
            </a:r>
            <a:endParaRPr lang="en-US" i="1" baseline="-25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048835" y="3502277"/>
            <a:ext cx="1104900" cy="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46703" y="3101675"/>
            <a:ext cx="5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-I</a:t>
            </a:r>
            <a:r>
              <a:rPr lang="en-US" i="1" baseline="-25000" dirty="0"/>
              <a:t>R</a:t>
            </a:r>
            <a:r>
              <a:rPr lang="en-US" i="1" baseline="-25000" dirty="0">
                <a:sym typeface="Symbol"/>
              </a:rPr>
              <a:t></a:t>
            </a:r>
            <a:r>
              <a:rPr lang="en-US" i="1" baseline="-25000" dirty="0"/>
              <a:t>Y</a:t>
            </a:r>
            <a:r>
              <a:rPr lang="en-US" i="1" baseline="-25000" dirty="0">
                <a:sym typeface="Symbol"/>
              </a:rPr>
              <a:t></a:t>
            </a:r>
            <a:endParaRPr lang="en-US" i="1" baseline="-250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760668" y="4459149"/>
            <a:ext cx="11049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787776" y="4280690"/>
            <a:ext cx="42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-25000" dirty="0"/>
              <a:t>R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8283964" y="3487131"/>
            <a:ext cx="571501" cy="95687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189167" y="3502277"/>
            <a:ext cx="1666298" cy="94011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7200000">
            <a:off x="5264610" y="3980711"/>
            <a:ext cx="11049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569870" y="4459147"/>
            <a:ext cx="11049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569870" y="3502277"/>
            <a:ext cx="1609266" cy="934504"/>
          </a:xfrm>
          <a:prstGeom prst="straightConnector1">
            <a:avLst/>
          </a:prstGeom>
          <a:ln w="3175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13810" y="432264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-25000" dirty="0"/>
              <a:t>Y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rot="14400000">
            <a:off x="6893386" y="2071883"/>
            <a:ext cx="11049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7200000">
            <a:off x="6340935" y="2066968"/>
            <a:ext cx="110490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179466" y="2459457"/>
            <a:ext cx="2302099" cy="2161990"/>
            <a:chOff x="6179466" y="2110880"/>
            <a:chExt cx="2302099" cy="216199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7179136" y="3153700"/>
              <a:ext cx="11049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7200000">
              <a:off x="6350461" y="3632135"/>
              <a:ext cx="1104900" cy="0"/>
            </a:xfrm>
            <a:prstGeom prst="straightConnector1">
              <a:avLst/>
            </a:prstGeom>
            <a:ln w="3175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4400000">
              <a:off x="6340936" y="2675263"/>
              <a:ext cx="1104900" cy="0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17161" y="3903538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-25000" dirty="0"/>
                <a:t>Y</a:t>
              </a:r>
              <a:r>
                <a:rPr lang="en-US" i="1" baseline="-25000" dirty="0">
                  <a:sym typeface="Symbol"/>
                </a:rPr>
                <a:t></a:t>
              </a:r>
              <a:r>
                <a:rPr lang="en-US" i="1" baseline="-25000" dirty="0"/>
                <a:t>B</a:t>
              </a:r>
              <a:r>
                <a:rPr lang="en-US" i="1" baseline="-25000" dirty="0">
                  <a:sym typeface="Symbol"/>
                </a:rPr>
                <a:t></a:t>
              </a:r>
              <a:endParaRPr lang="en-US" i="1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90001" y="2738773"/>
              <a:ext cx="59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-25000" dirty="0"/>
                <a:t>R</a:t>
              </a:r>
              <a:r>
                <a:rPr lang="en-US" i="1" baseline="-25000" dirty="0">
                  <a:sym typeface="Symbol"/>
                </a:rPr>
                <a:t></a:t>
              </a:r>
              <a:r>
                <a:rPr lang="en-US" i="1" baseline="-25000" dirty="0"/>
                <a:t>Y</a:t>
              </a:r>
              <a:r>
                <a:rPr lang="en-US" i="1" baseline="-25000" dirty="0">
                  <a:sym typeface="Symbol"/>
                </a:rPr>
                <a:t></a:t>
              </a:r>
              <a:endParaRPr lang="en-US" i="1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79466" y="2110880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</a:t>
              </a:r>
              <a:r>
                <a:rPr lang="en-US" i="1" baseline="-25000" dirty="0"/>
                <a:t>B</a:t>
              </a:r>
              <a:r>
                <a:rPr lang="en-US" i="1" baseline="-25000" dirty="0">
                  <a:sym typeface="Symbol"/>
                </a:rPr>
                <a:t></a:t>
              </a:r>
              <a:r>
                <a:rPr lang="en-US" i="1" baseline="-25000" dirty="0"/>
                <a:t>R</a:t>
              </a:r>
              <a:r>
                <a:rPr lang="en-US" i="1" baseline="-25000" dirty="0">
                  <a:sym typeface="Symbol"/>
                </a:rPr>
                <a:t></a:t>
              </a:r>
              <a:endParaRPr lang="en-US" i="1" baseline="-25000" dirty="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 flipV="1">
            <a:off x="7169610" y="1628737"/>
            <a:ext cx="10899" cy="185839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98928" y="1219200"/>
            <a:ext cx="7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</a:t>
            </a:r>
            <a:r>
              <a:rPr lang="en-US" i="1" baseline="-25000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15503" y="5562600"/>
            <a:ext cx="402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For Balanced load, </a:t>
            </a:r>
          </a:p>
          <a:p>
            <a:r>
              <a:rPr lang="en-US" sz="2200" i="1" dirty="0"/>
              <a:t>Line Current =</a:t>
            </a:r>
            <a:r>
              <a:rPr lang="en-US" sz="2200" i="1" dirty="0">
                <a:sym typeface="Symbol"/>
              </a:rPr>
              <a:t>3 X Phase Current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79371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2" grpId="0"/>
      <p:bldP spid="44" grpId="0"/>
      <p:bldP spid="46" grpId="0"/>
      <p:bldP spid="33" grpId="0"/>
      <p:bldP spid="34" grpId="0"/>
      <p:bldP spid="35" grpId="0"/>
      <p:bldP spid="36" grpId="0"/>
      <p:bldP spid="37" grpId="0"/>
      <p:bldP spid="53" grpId="0"/>
      <p:bldP spid="54" grpId="0"/>
      <p:bldP spid="56" grpId="0"/>
      <p:bldP spid="65" grpId="0"/>
      <p:bldP spid="77" grpId="0"/>
      <p:bldP spid="81" grpId="0"/>
      <p:bldP spid="86" grpId="0"/>
      <p:bldP spid="90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147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 Phase 4 Wire System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3347" y="4468747"/>
            <a:ext cx="251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3 Phase Source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791200" y="1624429"/>
            <a:ext cx="62065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846455" y="4354938"/>
            <a:ext cx="62065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67400" y="5715000"/>
            <a:ext cx="62065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45488" y="1208432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22298" y="4011598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63105" y="5356225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248400" y="3129264"/>
            <a:ext cx="427876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78871" y="2146371"/>
            <a:ext cx="264107" cy="44898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76592" y="2140283"/>
            <a:ext cx="126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1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Load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Connector 54"/>
          <p:cNvCxnSpPr>
            <a:stCxn id="53" idx="0"/>
          </p:cNvCxnSpPr>
          <p:nvPr/>
        </p:nvCxnSpPr>
        <p:spPr>
          <a:xfrm flipV="1">
            <a:off x="5910925" y="1633954"/>
            <a:ext cx="0" cy="512417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2"/>
          </p:cNvCxnSpPr>
          <p:nvPr/>
        </p:nvCxnSpPr>
        <p:spPr>
          <a:xfrm>
            <a:off x="5910925" y="2595352"/>
            <a:ext cx="0" cy="529333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31310" y="2790770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19500" y="1401743"/>
            <a:ext cx="5310232" cy="4317030"/>
            <a:chOff x="12725400" y="1271254"/>
            <a:chExt cx="5310232" cy="4317030"/>
          </a:xfrm>
        </p:grpSpPr>
        <p:cxnSp>
          <p:nvCxnSpPr>
            <p:cNvPr id="65" name="Straight Connector 64"/>
            <p:cNvCxnSpPr>
              <a:endCxn id="70" idx="2"/>
            </p:cNvCxnSpPr>
            <p:nvPr/>
          </p:nvCxnSpPr>
          <p:spPr>
            <a:xfrm>
              <a:off x="16843688" y="3540993"/>
              <a:ext cx="313627" cy="18487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6676508" y="351461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037004" y="3888087"/>
              <a:ext cx="381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249107" y="3901994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6711636" y="2725563"/>
              <a:ext cx="264107" cy="4489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7279167">
              <a:off x="17226159" y="3619126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3544054">
              <a:off x="16199544" y="3625238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16843688" y="3174544"/>
              <a:ext cx="1" cy="3664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71" idx="0"/>
            </p:cNvCxnSpPr>
            <p:nvPr/>
          </p:nvCxnSpPr>
          <p:spPr>
            <a:xfrm flipH="1">
              <a:off x="16524160" y="3540993"/>
              <a:ext cx="319528" cy="193341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69" idx="0"/>
            </p:cNvCxnSpPr>
            <p:nvPr/>
          </p:nvCxnSpPr>
          <p:spPr>
            <a:xfrm>
              <a:off x="16843690" y="1486823"/>
              <a:ext cx="0" cy="123874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2761650" y="4229481"/>
              <a:ext cx="2988754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71" idx="2"/>
            </p:cNvCxnSpPr>
            <p:nvPr/>
          </p:nvCxnSpPr>
          <p:spPr>
            <a:xfrm flipV="1">
              <a:off x="15722539" y="3965124"/>
              <a:ext cx="416496" cy="261764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7995853" y="4182798"/>
              <a:ext cx="0" cy="1405486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endCxn id="70" idx="0"/>
            </p:cNvCxnSpPr>
            <p:nvPr/>
          </p:nvCxnSpPr>
          <p:spPr>
            <a:xfrm flipH="1" flipV="1">
              <a:off x="17549991" y="3960308"/>
              <a:ext cx="445862" cy="2376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6875741" y="1271254"/>
              <a:ext cx="372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663415" y="4175640"/>
              <a:ext cx="372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021967" y="2728534"/>
              <a:ext cx="381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84" name="Oval 83"/>
            <p:cNvSpPr/>
            <p:nvPr/>
          </p:nvSpPr>
          <p:spPr>
            <a:xfrm>
              <a:off x="15722539" y="2515711"/>
              <a:ext cx="2217635" cy="2118410"/>
            </a:xfrm>
            <a:prstGeom prst="ellipse">
              <a:avLst/>
            </a:prstGeom>
            <a:noFill/>
            <a:ln>
              <a:solidFill>
                <a:srgbClr val="990033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542041" y="4215148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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12725400" y="5588284"/>
              <a:ext cx="5284585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flipV="1">
            <a:off x="3713411" y="3129324"/>
            <a:ext cx="3532305" cy="1328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646190" y="4765619"/>
            <a:ext cx="2290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3 Phase Load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7225568" y="3124685"/>
            <a:ext cx="503970" cy="556728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715475" y="1625500"/>
            <a:ext cx="4033589" cy="1172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153656" y="3507129"/>
            <a:ext cx="264107" cy="44898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112" idx="0"/>
          </p:cNvCxnSpPr>
          <p:nvPr/>
        </p:nvCxnSpPr>
        <p:spPr>
          <a:xfrm flipV="1">
            <a:off x="5285710" y="3130534"/>
            <a:ext cx="0" cy="376595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2"/>
          </p:cNvCxnSpPr>
          <p:nvPr/>
        </p:nvCxnSpPr>
        <p:spPr>
          <a:xfrm>
            <a:off x="5285710" y="3956110"/>
            <a:ext cx="0" cy="405651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695681" y="349509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1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Load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91550" y="4659870"/>
            <a:ext cx="264107" cy="44898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118" idx="0"/>
          </p:cNvCxnSpPr>
          <p:nvPr/>
        </p:nvCxnSpPr>
        <p:spPr>
          <a:xfrm flipV="1">
            <a:off x="4623604" y="3130534"/>
            <a:ext cx="0" cy="1529336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8" idx="2"/>
          </p:cNvCxnSpPr>
          <p:nvPr/>
        </p:nvCxnSpPr>
        <p:spPr>
          <a:xfrm>
            <a:off x="4623604" y="5108851"/>
            <a:ext cx="0" cy="606149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87302" y="4659870"/>
            <a:ext cx="125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1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Load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01565" y="1295400"/>
            <a:ext cx="3111846" cy="4424050"/>
            <a:chOff x="5390374" y="992922"/>
            <a:chExt cx="3111846" cy="4424050"/>
          </a:xfrm>
        </p:grpSpPr>
        <p:sp>
          <p:nvSpPr>
            <p:cNvPr id="90" name="TextBox 89"/>
            <p:cNvSpPr txBox="1"/>
            <p:nvPr/>
          </p:nvSpPr>
          <p:spPr>
            <a:xfrm>
              <a:off x="8170077" y="992922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143875" y="499776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170077" y="370023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23888" y="3073720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6424639" y="2419819"/>
              <a:ext cx="427222" cy="427222"/>
              <a:chOff x="1952138" y="2627010"/>
              <a:chExt cx="500922" cy="511819"/>
            </a:xfrm>
          </p:grpSpPr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1952138" y="2627010"/>
                <a:ext cx="500922" cy="5118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 137"/>
              <p:cNvSpPr/>
              <p:nvPr/>
            </p:nvSpPr>
            <p:spPr>
              <a:xfrm>
                <a:off x="2050256" y="2807345"/>
                <a:ext cx="299930" cy="19520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6633509" y="1331476"/>
              <a:ext cx="0" cy="1074054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7065558" y="3492764"/>
              <a:ext cx="428400" cy="428400"/>
              <a:chOff x="2134191" y="2998448"/>
              <a:chExt cx="502303" cy="513230"/>
            </a:xfrm>
          </p:grpSpPr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 rot="20319957">
                <a:off x="2134191" y="299844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2212362" y="3158345"/>
                <a:ext cx="357240" cy="210747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0" name="Straight Connector 99"/>
            <p:cNvCxnSpPr>
              <a:endCxn id="133" idx="7"/>
            </p:cNvCxnSpPr>
            <p:nvPr/>
          </p:nvCxnSpPr>
          <p:spPr>
            <a:xfrm flipH="1">
              <a:off x="6207796" y="3365485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5827554" y="3564957"/>
              <a:ext cx="428400" cy="428400"/>
              <a:chOff x="1794206" y="3024078"/>
              <a:chExt cx="502303" cy="513230"/>
            </a:xfrm>
          </p:grpSpPr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rot="349261">
                <a:off x="1794206" y="302407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1888894" y="3186147"/>
                <a:ext cx="312925" cy="18909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6880105" y="2447218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RN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98570" y="318081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YN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471789" y="3224534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BN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6633509" y="1331476"/>
              <a:ext cx="183629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427829" y="5416972"/>
              <a:ext cx="303070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7949589" y="4058437"/>
              <a:ext cx="513782" cy="236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442400" y="4219532"/>
              <a:ext cx="0" cy="119299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6526664" y="3360946"/>
              <a:ext cx="230448" cy="280504"/>
              <a:chOff x="8170881" y="2297107"/>
              <a:chExt cx="269835" cy="355967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8307988" y="2297107"/>
                <a:ext cx="141" cy="23659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8170881" y="2539320"/>
                <a:ext cx="269835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210266" y="2594005"/>
                <a:ext cx="1910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8247364" y="2653074"/>
                <a:ext cx="13491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 rot="-7200000" flipH="1">
              <a:off x="6650128" y="3346016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-14220000" flipH="1">
              <a:off x="6431360" y="2979683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-7680000">
              <a:off x="5658261" y="3797889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7020000">
              <a:off x="7710900" y="3668932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6656031" y="2828056"/>
              <a:ext cx="1054869" cy="53228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8158856" y="246973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V="1">
              <a:off x="7684409" y="2827938"/>
              <a:ext cx="778962" cy="11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70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6" grpId="0"/>
      <p:bldP spid="47" grpId="0"/>
      <p:bldP spid="49" grpId="0"/>
      <p:bldP spid="53" grpId="0" animBg="1"/>
      <p:bldP spid="54" grpId="0"/>
      <p:bldP spid="57" grpId="0"/>
      <p:bldP spid="99" grpId="0"/>
      <p:bldP spid="112" grpId="0" animBg="1"/>
      <p:bldP spid="117" grpId="0"/>
      <p:bldP spid="118" grpId="0" animBg="1"/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266648" y="2554406"/>
            <a:ext cx="2284525" cy="1974196"/>
            <a:chOff x="6260363" y="2544379"/>
            <a:chExt cx="2284525" cy="1974196"/>
          </a:xfrm>
        </p:grpSpPr>
        <p:sp>
          <p:nvSpPr>
            <p:cNvPr id="7" name="Rectangle 6"/>
            <p:cNvSpPr/>
            <p:nvPr/>
          </p:nvSpPr>
          <p:spPr>
            <a:xfrm>
              <a:off x="7260671" y="3046182"/>
              <a:ext cx="264107" cy="4489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7279167">
              <a:off x="7775194" y="3939745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3544054">
              <a:off x="6748579" y="3945857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endCxn id="8" idx="2"/>
            </p:cNvCxnSpPr>
            <p:nvPr/>
          </p:nvCxnSpPr>
          <p:spPr>
            <a:xfrm>
              <a:off x="7392723" y="3861612"/>
              <a:ext cx="313627" cy="184875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392723" y="3495163"/>
              <a:ext cx="1" cy="3664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9" idx="0"/>
            </p:cNvCxnSpPr>
            <p:nvPr/>
          </p:nvCxnSpPr>
          <p:spPr>
            <a:xfrm flipH="1">
              <a:off x="7073195" y="3861612"/>
              <a:ext cx="319528" cy="193341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7" idx="0"/>
            </p:cNvCxnSpPr>
            <p:nvPr/>
          </p:nvCxnSpPr>
          <p:spPr>
            <a:xfrm>
              <a:off x="7392724" y="2544379"/>
              <a:ext cx="0" cy="50180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9" idx="2"/>
            </p:cNvCxnSpPr>
            <p:nvPr/>
          </p:nvCxnSpPr>
          <p:spPr>
            <a:xfrm flipV="1">
              <a:off x="6260363" y="4285742"/>
              <a:ext cx="427707" cy="23283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8" idx="0"/>
            </p:cNvCxnSpPr>
            <p:nvPr/>
          </p:nvCxnSpPr>
          <p:spPr>
            <a:xfrm flipH="1" flipV="1">
              <a:off x="8099026" y="4280927"/>
              <a:ext cx="445862" cy="237648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235906" y="389553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71002" y="3049153"/>
              <a:ext cx="381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71548" y="3726259"/>
              <a:ext cx="381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30442" y="3639843"/>
              <a:ext cx="3738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6418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 Phase 3 wire System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624494" y="1828776"/>
            <a:ext cx="1764184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48545" y="1826997"/>
            <a:ext cx="1075949" cy="1779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00600" y="4542949"/>
            <a:ext cx="838200" cy="734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569120" y="5575300"/>
            <a:ext cx="1082640" cy="0"/>
          </a:xfrm>
          <a:prstGeom prst="straightConnector1">
            <a:avLst/>
          </a:prstGeom>
          <a:ln w="2222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51760" y="5571203"/>
            <a:ext cx="2964551" cy="4097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8570491" y="4531043"/>
            <a:ext cx="27701" cy="1044257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8920" y="1828776"/>
            <a:ext cx="994" cy="2616007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229503" y="4630512"/>
            <a:ext cx="10411" cy="89398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0" y="139779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17195" y="1475628"/>
            <a:ext cx="37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R′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5118" y="449572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B′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25766" y="455610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Y′</a:t>
            </a:r>
            <a:endParaRPr lang="en-US" sz="16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230" y="41324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68306" y="51859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74633" y="481882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47538" y="2922201"/>
            <a:ext cx="50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6400" y="5802035"/>
            <a:ext cx="346450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3 Wire Star Connected Load</a:t>
            </a:r>
          </a:p>
        </p:txBody>
      </p:sp>
      <p:sp>
        <p:nvSpPr>
          <p:cNvPr id="4" name="Oval 3"/>
          <p:cNvSpPr/>
          <p:nvPr/>
        </p:nvSpPr>
        <p:spPr>
          <a:xfrm>
            <a:off x="6045425" y="2570010"/>
            <a:ext cx="2718272" cy="2575727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045425" y="2570010"/>
            <a:ext cx="2768282" cy="2575727"/>
            <a:chOff x="2299840" y="2422791"/>
            <a:chExt cx="2768282" cy="2575727"/>
          </a:xfrm>
        </p:grpSpPr>
        <p:sp>
          <p:nvSpPr>
            <p:cNvPr id="75" name="Oval 74"/>
            <p:cNvSpPr/>
            <p:nvPr/>
          </p:nvSpPr>
          <p:spPr>
            <a:xfrm>
              <a:off x="2299840" y="2422791"/>
              <a:ext cx="2718272" cy="25757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441086" y="2431790"/>
              <a:ext cx="2627036" cy="2417219"/>
              <a:chOff x="10951268" y="2861998"/>
              <a:chExt cx="2627036" cy="2417219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2169157" y="2861998"/>
                <a:ext cx="1152123" cy="1961005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11036837" y="2861999"/>
                <a:ext cx="1132321" cy="1963968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1036837" y="4825967"/>
                <a:ext cx="2284444" cy="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 rot="8868298">
                <a:off x="12632978" y="3658144"/>
                <a:ext cx="264097" cy="4489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798998">
                <a:off x="11422556" y="3694291"/>
                <a:ext cx="264097" cy="44896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6200000">
                <a:off x="12012820" y="4602893"/>
                <a:ext cx="264097" cy="44896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>
              <a:xfrm>
                <a:off x="13017322" y="4296978"/>
                <a:ext cx="317165" cy="542195"/>
              </a:xfrm>
              <a:prstGeom prst="straightConnector1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11776706" y="3041610"/>
                <a:ext cx="287356" cy="496588"/>
              </a:xfrm>
              <a:prstGeom prst="straightConnector1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H="1">
                <a:off x="11040138" y="4825928"/>
                <a:ext cx="556254" cy="0"/>
              </a:xfrm>
              <a:prstGeom prst="straightConnector1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3090670" y="4173275"/>
                <a:ext cx="4876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1249185" y="4842406"/>
                <a:ext cx="479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1328375" y="3048499"/>
                <a:ext cx="479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2896995" y="3617891"/>
                <a:ext cx="46519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BR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1950471" y="4940664"/>
                <a:ext cx="457175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YB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0951268" y="3617890"/>
                <a:ext cx="454674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latin typeface="Times New Roman" pitchFamily="18" charset="0"/>
                    <a:cs typeface="Times New Roman" pitchFamily="18" charset="0"/>
                  </a:rPr>
                  <a:t>RY</a:t>
                </a:r>
              </a:p>
            </p:txBody>
          </p:sp>
        </p:grpSp>
      </p:grpSp>
      <p:cxnSp>
        <p:nvCxnSpPr>
          <p:cNvPr id="76" name="Straight Connector 75"/>
          <p:cNvCxnSpPr/>
          <p:nvPr/>
        </p:nvCxnSpPr>
        <p:spPr>
          <a:xfrm flipV="1">
            <a:off x="5638800" y="4542979"/>
            <a:ext cx="627848" cy="1408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  <a:endCxn id="45" idx="2"/>
          </p:cNvCxnSpPr>
          <p:nvPr/>
        </p:nvCxnSpPr>
        <p:spPr>
          <a:xfrm flipV="1">
            <a:off x="7404561" y="1814182"/>
            <a:ext cx="1148" cy="755828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3747538" y="1826997"/>
            <a:ext cx="801008" cy="1779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603702" y="4543683"/>
            <a:ext cx="1196898" cy="91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3713411" y="5575300"/>
            <a:ext cx="856705" cy="1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438894" y="5838270"/>
            <a:ext cx="346450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/>
              <a:t>Delta Connected Load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4724400" y="1900992"/>
            <a:ext cx="994" cy="3623506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714385" y="304896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BR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601565" y="1476008"/>
            <a:ext cx="3111846" cy="4096221"/>
            <a:chOff x="5390374" y="992922"/>
            <a:chExt cx="3111846" cy="4096221"/>
          </a:xfrm>
        </p:grpSpPr>
        <p:sp>
          <p:nvSpPr>
            <p:cNvPr id="96" name="TextBox 95"/>
            <p:cNvSpPr txBox="1"/>
            <p:nvPr/>
          </p:nvSpPr>
          <p:spPr>
            <a:xfrm>
              <a:off x="8170077" y="992922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3875" y="466993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70077" y="370023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23888" y="3073720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6424639" y="2419819"/>
              <a:ext cx="427222" cy="427222"/>
              <a:chOff x="1952138" y="2627010"/>
              <a:chExt cx="500922" cy="511819"/>
            </a:xfrm>
          </p:grpSpPr>
          <p:sp>
            <p:nvSpPr>
              <p:cNvPr id="173" name="Oval 172"/>
              <p:cNvSpPr>
                <a:spLocks noChangeAspect="1"/>
              </p:cNvSpPr>
              <p:nvPr/>
            </p:nvSpPr>
            <p:spPr>
              <a:xfrm>
                <a:off x="1952138" y="2627010"/>
                <a:ext cx="500922" cy="5118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2050256" y="2807345"/>
                <a:ext cx="299930" cy="19520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6633509" y="1331476"/>
              <a:ext cx="0" cy="1074054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065558" y="3492764"/>
              <a:ext cx="428400" cy="428400"/>
              <a:chOff x="2134191" y="2998448"/>
              <a:chExt cx="502303" cy="513230"/>
            </a:xfrm>
          </p:grpSpPr>
          <p:sp>
            <p:nvSpPr>
              <p:cNvPr id="171" name="Oval 170"/>
              <p:cNvSpPr>
                <a:spLocks noChangeAspect="1"/>
              </p:cNvSpPr>
              <p:nvPr/>
            </p:nvSpPr>
            <p:spPr>
              <a:xfrm rot="20319957">
                <a:off x="2134191" y="299844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2212362" y="3158345"/>
                <a:ext cx="357240" cy="210747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2" name="Straight Connector 121"/>
            <p:cNvCxnSpPr>
              <a:endCxn id="169" idx="7"/>
            </p:cNvCxnSpPr>
            <p:nvPr/>
          </p:nvCxnSpPr>
          <p:spPr>
            <a:xfrm flipH="1">
              <a:off x="6207796" y="3365485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5827554" y="3564957"/>
              <a:ext cx="428400" cy="428400"/>
              <a:chOff x="1794206" y="3024078"/>
              <a:chExt cx="502303" cy="513230"/>
            </a:xfrm>
          </p:grpSpPr>
          <p:sp>
            <p:nvSpPr>
              <p:cNvPr id="169" name="Oval 168"/>
              <p:cNvSpPr>
                <a:spLocks noChangeAspect="1"/>
              </p:cNvSpPr>
              <p:nvPr/>
            </p:nvSpPr>
            <p:spPr>
              <a:xfrm rot="349261">
                <a:off x="1794206" y="302407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/>
              <p:cNvSpPr/>
              <p:nvPr/>
            </p:nvSpPr>
            <p:spPr>
              <a:xfrm>
                <a:off x="1888894" y="3186147"/>
                <a:ext cx="312925" cy="18909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6880105" y="2447218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RN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298570" y="318081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YN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71789" y="3224534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BN</a:t>
              </a: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6638250" y="1345813"/>
              <a:ext cx="186397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427829" y="5089143"/>
              <a:ext cx="303070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7949589" y="4058437"/>
              <a:ext cx="513782" cy="236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442400" y="4219532"/>
              <a:ext cx="4763" cy="869611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6526664" y="3360946"/>
              <a:ext cx="230448" cy="280504"/>
              <a:chOff x="8170881" y="2297107"/>
              <a:chExt cx="269835" cy="355967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flipH="1">
                <a:off x="8307988" y="2297107"/>
                <a:ext cx="141" cy="23659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8170881" y="2539320"/>
                <a:ext cx="269835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8210266" y="2594005"/>
                <a:ext cx="1910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8247364" y="2653074"/>
                <a:ext cx="13491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Connector 136"/>
            <p:cNvCxnSpPr/>
            <p:nvPr/>
          </p:nvCxnSpPr>
          <p:spPr>
            <a:xfrm rot="-7200000" flipH="1">
              <a:off x="6650128" y="3346016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-14220000" flipH="1">
              <a:off x="6431360" y="2979683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-7680000">
              <a:off x="5658261" y="3797889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7020000">
              <a:off x="7710900" y="3668932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TextBox 210"/>
          <p:cNvSpPr txBox="1"/>
          <p:nvPr/>
        </p:nvSpPr>
        <p:spPr>
          <a:xfrm>
            <a:off x="673347" y="4531451"/>
            <a:ext cx="2513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3 Phase Source</a:t>
            </a:r>
          </a:p>
        </p:txBody>
      </p:sp>
    </p:spTree>
    <p:extLst>
      <p:ext uri="{BB962C8B-B14F-4D97-AF65-F5344CB8AC3E}">
        <p14:creationId xmlns:p14="http://schemas.microsoft.com/office/powerpoint/2010/main" val="26887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52" grpId="0"/>
      <p:bldP spid="53" grpId="0"/>
      <p:bldP spid="54" grpId="0"/>
      <p:bldP spid="55" grpId="0"/>
      <p:bldP spid="3" grpId="0"/>
      <p:bldP spid="4" grpId="0" animBg="1"/>
      <p:bldP spid="176" grpId="0" animBg="1"/>
      <p:bldP spid="116" grpId="0"/>
      <p:bldP spid="2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237" y="917357"/>
            <a:ext cx="8458200" cy="3810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In a three phase balanced supply,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Summation of phase voltages = zero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Summation of Line voltages = zero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Line voltage is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3 x Phase Voltage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In an RYB sequence, V</a:t>
            </a:r>
            <a:r>
              <a:rPr lang="en-US" sz="2600" i="1" baseline="-25000" dirty="0">
                <a:solidFill>
                  <a:schemeClr val="tx2">
                    <a:lumMod val="75000"/>
                  </a:schemeClr>
                </a:solidFill>
                <a:sym typeface="Symbol"/>
              </a:rPr>
              <a:t>RY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 leads V</a:t>
            </a:r>
            <a:r>
              <a:rPr lang="en-US" sz="2600" i="1" baseline="-25000" dirty="0">
                <a:solidFill>
                  <a:schemeClr val="tx2">
                    <a:lumMod val="75000"/>
                  </a:schemeClr>
                </a:solidFill>
                <a:sym typeface="Symbol"/>
              </a:rPr>
              <a:t>RN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 by 30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Power transmission is generally through 3 phase 3 wire network and distribution is through 3 phase 4 wire network.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For Balanced Star connected load, the  line voltage =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3 x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phase voltage.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For Balanced Delta connected load, the line current =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3 x </a:t>
            </a: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phase current</a:t>
            </a:r>
          </a:p>
          <a:p>
            <a:pPr>
              <a:buFont typeface="Wingdings" pitchFamily="2" charset="2"/>
              <a:buChar char="ü"/>
            </a:pPr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sz="26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19400"/>
            <a:ext cx="7010400" cy="251460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Generation of Three Phase Supply</a:t>
            </a:r>
          </a:p>
          <a:p>
            <a:pPr algn="just">
              <a:buBlip>
                <a:blip r:embed="rId2"/>
              </a:buBlip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Representation of Three Phase Excitation</a:t>
            </a:r>
          </a:p>
          <a:p>
            <a:pPr algn="just">
              <a:buBlip>
                <a:blip r:embed="rId2"/>
              </a:buBlip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Relationship between Phase and Line Voltages</a:t>
            </a:r>
          </a:p>
          <a:p>
            <a:pPr algn="just">
              <a:buBlip>
                <a:blip r:embed="rId2"/>
              </a:buBlip>
            </a:pPr>
            <a:r>
              <a:rPr lang="en-US" sz="2600" i="1" dirty="0">
                <a:solidFill>
                  <a:schemeClr val="tx2">
                    <a:lumMod val="75000"/>
                  </a:schemeClr>
                </a:solidFill>
              </a:rPr>
              <a:t>3 Phase Supply &amp; Loads</a:t>
            </a:r>
          </a:p>
        </p:txBody>
      </p:sp>
    </p:spTree>
    <p:extLst>
      <p:ext uri="{BB962C8B-B14F-4D97-AF65-F5344CB8AC3E}">
        <p14:creationId xmlns:p14="http://schemas.microsoft.com/office/powerpoint/2010/main" val="12270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Generation of Three Phase</a:t>
            </a:r>
          </a:p>
        </p:txBody>
      </p:sp>
      <p:pic>
        <p:nvPicPr>
          <p:cNvPr id="1026" name="Picture 2" descr="C:\Users\ACER\Desktop\alternato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7325"/>
            <a:ext cx="9144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38800" y="5911066"/>
            <a:ext cx="2931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Courtesy : www.ece.umn.edu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10200" y="1295400"/>
            <a:ext cx="22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86400" y="108222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E</a:t>
            </a:r>
            <a:r>
              <a:rPr lang="en-US" sz="2400" b="1" i="1" baseline="-25000" dirty="0"/>
              <a:t>RN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0800" y="1295400"/>
            <a:ext cx="228600" cy="533400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77000" y="1066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E</a:t>
            </a:r>
            <a:r>
              <a:rPr lang="en-US" sz="2400" b="1" i="1" baseline="-25000" dirty="0"/>
              <a:t>YN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91400" y="1221306"/>
            <a:ext cx="228600" cy="5334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43800" y="10623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E</a:t>
            </a:r>
            <a:r>
              <a:rPr lang="en-US" sz="2400" b="1" i="1" baseline="-25000" dirty="0"/>
              <a:t>BN</a:t>
            </a:r>
          </a:p>
        </p:txBody>
      </p:sp>
    </p:spTree>
    <p:extLst>
      <p:ext uri="{BB962C8B-B14F-4D97-AF65-F5344CB8AC3E}">
        <p14:creationId xmlns:p14="http://schemas.microsoft.com/office/powerpoint/2010/main" val="181074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3 Phase Excitation (Phase Voltages)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84009" y="819150"/>
            <a:ext cx="3551956" cy="3454734"/>
            <a:chOff x="344800" y="1478026"/>
            <a:chExt cx="3551956" cy="3454734"/>
          </a:xfrm>
        </p:grpSpPr>
        <p:sp>
          <p:nvSpPr>
            <p:cNvPr id="4" name="Rectangle 3"/>
            <p:cNvSpPr/>
            <p:nvPr/>
          </p:nvSpPr>
          <p:spPr>
            <a:xfrm>
              <a:off x="2057445" y="2144980"/>
              <a:ext cx="264107" cy="4489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endCxn id="33" idx="4"/>
            </p:cNvCxnSpPr>
            <p:nvPr/>
          </p:nvCxnSpPr>
          <p:spPr>
            <a:xfrm flipH="1" flipV="1">
              <a:off x="2194241" y="3311950"/>
              <a:ext cx="3638" cy="3541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" idx="0"/>
            </p:cNvCxnSpPr>
            <p:nvPr/>
          </p:nvCxnSpPr>
          <p:spPr>
            <a:xfrm>
              <a:off x="2183069" y="1816580"/>
              <a:ext cx="6430" cy="3284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035668" y="1478026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800" y="441397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7056" y="459420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9879" y="3383051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176046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7279167">
              <a:off x="3183360" y="4056968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3544054">
              <a:off x="948295" y="4105868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980630" y="2884728"/>
              <a:ext cx="427222" cy="427222"/>
              <a:chOff x="1952138" y="2779151"/>
              <a:chExt cx="500922" cy="511819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952138" y="2779151"/>
                <a:ext cx="500922" cy="5118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2050256" y="2959486"/>
                <a:ext cx="299930" cy="19520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2189499" y="2600678"/>
              <a:ext cx="0" cy="28405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502676" y="3700046"/>
              <a:ext cx="428400" cy="428400"/>
              <a:chOff x="1994810" y="2876192"/>
              <a:chExt cx="502303" cy="513230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 rot="20319957">
                <a:off x="1994810" y="2876192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2071782" y="3027435"/>
                <a:ext cx="357240" cy="21074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" name="Straight Connector 16"/>
            <p:cNvCxnSpPr>
              <a:endCxn id="31" idx="1"/>
            </p:cNvCxnSpPr>
            <p:nvPr/>
          </p:nvCxnSpPr>
          <p:spPr>
            <a:xfrm>
              <a:off x="2194928" y="3657503"/>
              <a:ext cx="325762" cy="17076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7200000" flipV="1">
              <a:off x="3005394" y="3975211"/>
              <a:ext cx="0" cy="253557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07793" y="3886200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cxnSp>
          <p:nvCxnSpPr>
            <p:cNvPr id="20" name="Straight Connector 19"/>
            <p:cNvCxnSpPr>
              <a:endCxn id="29" idx="7"/>
            </p:cNvCxnSpPr>
            <p:nvPr/>
          </p:nvCxnSpPr>
          <p:spPr>
            <a:xfrm flipH="1">
              <a:off x="1874445" y="3668758"/>
              <a:ext cx="315054" cy="21243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464837" y="3754722"/>
              <a:ext cx="428400" cy="428400"/>
              <a:chOff x="1889521" y="2880837"/>
              <a:chExt cx="502303" cy="513230"/>
            </a:xfrm>
          </p:grpSpPr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1249261">
                <a:off x="1889521" y="2880837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984209" y="3042904"/>
                <a:ext cx="312925" cy="18909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rot="14400000" flipV="1">
              <a:off x="1390521" y="4019927"/>
              <a:ext cx="0" cy="253557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2441" y="3852446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500314" y="4405091"/>
              <a:ext cx="219588" cy="139296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4400000" flipV="1">
              <a:off x="785041" y="4384725"/>
              <a:ext cx="0" cy="253557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94988" y="2883549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46418" y="3516868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9071" y="3452131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BN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0" y="4733784"/>
            <a:ext cx="3798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Three Phase Source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6322278" y="1157388"/>
            <a:ext cx="2285368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17631" y="4738788"/>
            <a:ext cx="3790015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46411" y="3880343"/>
            <a:ext cx="761235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0935" y="1401166"/>
                <a:ext cx="2100382" cy="542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" y="1401166"/>
                <a:ext cx="2100382" cy="5428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V="1">
            <a:off x="7027895" y="1187853"/>
            <a:ext cx="994" cy="153429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83113" y="2739050"/>
            <a:ext cx="72197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966794" y="170399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497018" y="3469961"/>
            <a:ext cx="1063889" cy="60582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365790" y="3474012"/>
            <a:ext cx="0" cy="184519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93809" y="37598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YN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197159" y="3522318"/>
            <a:ext cx="998493" cy="64146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620981" y="379799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680935" y="1928653"/>
                <a:ext cx="2880276" cy="542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𝑌𝑁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−120°)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" y="1928653"/>
                <a:ext cx="2880276" cy="5428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80935" y="2465682"/>
                <a:ext cx="2889894" cy="542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𝐵𝑁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−240°)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" y="2465682"/>
                <a:ext cx="2889894" cy="5428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152400" y="972409"/>
            <a:ext cx="20313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Phase Voltages,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4827541" y="3916017"/>
            <a:ext cx="4762" cy="832283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523036" y="5857959"/>
                <a:ext cx="2428357" cy="542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𝑅𝑁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𝑌𝑁</m:t>
                              </m:r>
                            </m:sub>
                          </m:s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𝐵𝑁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9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036" y="5857959"/>
                <a:ext cx="2428357" cy="5428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4997700" y="5531367"/>
            <a:ext cx="39825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Summing up the phase voltages,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27932" y="3756907"/>
            <a:ext cx="2406387" cy="2195096"/>
            <a:chOff x="723481" y="3914178"/>
            <a:chExt cx="2406387" cy="219509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1828052" y="4998620"/>
              <a:ext cx="114402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rot="7200000">
              <a:off x="960898" y="5501909"/>
              <a:ext cx="1162299" cy="0"/>
            </a:xfrm>
            <a:prstGeom prst="straightConnector1">
              <a:avLst/>
            </a:prstGeom>
            <a:ln w="3175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14400000">
              <a:off x="951036" y="4495328"/>
              <a:ext cx="1162299" cy="0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2557858" y="4989744"/>
              <a:ext cx="57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RN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3481" y="5739942"/>
              <a:ext cx="57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YN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23481" y="3950340"/>
              <a:ext cx="57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BN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90600" y="4845566"/>
              <a:ext cx="739668" cy="38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120</a:t>
              </a:r>
              <a:r>
                <a:rPr lang="en-US" i="1" baseline="30000" dirty="0">
                  <a:sym typeface="Symbol"/>
                </a:rPr>
                <a:t></a:t>
              </a:r>
              <a:endParaRPr lang="en-US" i="1" baseline="30000" dirty="0"/>
            </a:p>
          </p:txBody>
        </p:sp>
        <p:sp>
          <p:nvSpPr>
            <p:cNvPr id="104" name="Arc 103"/>
            <p:cNvSpPr/>
            <p:nvPr/>
          </p:nvSpPr>
          <p:spPr>
            <a:xfrm rot="13711582">
              <a:off x="1644349" y="4843174"/>
              <a:ext cx="331622" cy="287261"/>
            </a:xfrm>
            <a:prstGeom prst="arc">
              <a:avLst>
                <a:gd name="adj1" fmla="val 14412491"/>
                <a:gd name="adj2" fmla="val 139377"/>
              </a:avLst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/>
            <p:cNvSpPr/>
            <p:nvPr/>
          </p:nvSpPr>
          <p:spPr>
            <a:xfrm rot="7118737">
              <a:off x="1656505" y="4896195"/>
              <a:ext cx="331622" cy="287261"/>
            </a:xfrm>
            <a:prstGeom prst="arc">
              <a:avLst>
                <a:gd name="adj1" fmla="val 14412491"/>
                <a:gd name="adj2" fmla="val 139377"/>
              </a:avLst>
            </a:prstGeom>
            <a:ln>
              <a:solidFill>
                <a:schemeClr val="tx1"/>
              </a:solidFill>
              <a:headEnd type="stealth" w="sm" len="med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60394" y="5102912"/>
              <a:ext cx="739668" cy="38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120</a:t>
              </a:r>
              <a:r>
                <a:rPr lang="en-US" i="1" baseline="30000" dirty="0">
                  <a:sym typeface="Symbol"/>
                </a:rPr>
                <a:t></a:t>
              </a:r>
              <a:endParaRPr lang="en-US" i="1" baseline="300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221864" y="3011401"/>
            <a:ext cx="230448" cy="280504"/>
            <a:chOff x="8170881" y="2297107"/>
            <a:chExt cx="269835" cy="355967"/>
          </a:xfrm>
        </p:grpSpPr>
        <p:cxnSp>
          <p:nvCxnSpPr>
            <p:cNvPr id="115" name="Straight Connector 114"/>
            <p:cNvCxnSpPr/>
            <p:nvPr/>
          </p:nvCxnSpPr>
          <p:spPr>
            <a:xfrm flipH="1">
              <a:off x="8307988" y="2297107"/>
              <a:ext cx="141" cy="23659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170881" y="2539320"/>
              <a:ext cx="26983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266" y="2594005"/>
              <a:ext cx="191063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247364" y="2653074"/>
              <a:ext cx="13491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rot="14400000">
            <a:off x="1913939" y="4328681"/>
            <a:ext cx="1162299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7200000">
            <a:off x="1321203" y="4338058"/>
            <a:ext cx="1162299" cy="0"/>
          </a:xfrm>
          <a:prstGeom prst="straightConnector1">
            <a:avLst/>
          </a:prstGeom>
          <a:ln w="19050">
            <a:solidFill>
              <a:srgbClr val="FFCC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4" grpId="0"/>
      <p:bldP spid="79" grpId="0"/>
      <p:bldP spid="82" grpId="0"/>
      <p:bldP spid="84" grpId="0"/>
      <p:bldP spid="85" grpId="0"/>
      <p:bldP spid="86" grpId="0"/>
      <p:bldP spid="87" grpId="0"/>
      <p:bldP spid="89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3 Phase Excitation (Phase Voltages)..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1250037"/>
            <a:ext cx="3551956" cy="3454734"/>
            <a:chOff x="344800" y="1478026"/>
            <a:chExt cx="3551956" cy="3454734"/>
          </a:xfrm>
        </p:grpSpPr>
        <p:sp>
          <p:nvSpPr>
            <p:cNvPr id="4" name="Rectangle 3"/>
            <p:cNvSpPr/>
            <p:nvPr/>
          </p:nvSpPr>
          <p:spPr>
            <a:xfrm>
              <a:off x="2057445" y="2144980"/>
              <a:ext cx="264107" cy="44898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endCxn id="33" idx="4"/>
            </p:cNvCxnSpPr>
            <p:nvPr/>
          </p:nvCxnSpPr>
          <p:spPr>
            <a:xfrm flipH="1" flipV="1">
              <a:off x="2194241" y="3311950"/>
              <a:ext cx="3638" cy="3541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" idx="0"/>
            </p:cNvCxnSpPr>
            <p:nvPr/>
          </p:nvCxnSpPr>
          <p:spPr>
            <a:xfrm>
              <a:off x="2183069" y="1816580"/>
              <a:ext cx="6430" cy="32840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035668" y="1478026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800" y="441397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7056" y="459420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79879" y="3383051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6000" y="2176046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7279167">
              <a:off x="3183360" y="4056968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3544054">
              <a:off x="948295" y="4105868"/>
              <a:ext cx="264107" cy="44898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980630" y="2884728"/>
              <a:ext cx="427222" cy="427222"/>
              <a:chOff x="1952138" y="2779151"/>
              <a:chExt cx="500922" cy="511819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952138" y="2779151"/>
                <a:ext cx="500922" cy="5118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2050256" y="2959486"/>
                <a:ext cx="299930" cy="19520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2189499" y="2600678"/>
              <a:ext cx="0" cy="28405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2502676" y="3700046"/>
              <a:ext cx="428400" cy="428400"/>
              <a:chOff x="1994810" y="2876192"/>
              <a:chExt cx="502303" cy="513230"/>
            </a:xfrm>
          </p:grpSpPr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 rot="20319957">
                <a:off x="1994810" y="2876192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2071782" y="3027435"/>
                <a:ext cx="357240" cy="21074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" name="Straight Connector 16"/>
            <p:cNvCxnSpPr>
              <a:endCxn id="31" idx="1"/>
            </p:cNvCxnSpPr>
            <p:nvPr/>
          </p:nvCxnSpPr>
          <p:spPr>
            <a:xfrm>
              <a:off x="2194928" y="3657503"/>
              <a:ext cx="325762" cy="17076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7200000" flipV="1">
              <a:off x="3005394" y="3975211"/>
              <a:ext cx="0" cy="253557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07793" y="3886200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cxnSp>
          <p:nvCxnSpPr>
            <p:cNvPr id="20" name="Straight Connector 19"/>
            <p:cNvCxnSpPr>
              <a:endCxn id="29" idx="7"/>
            </p:cNvCxnSpPr>
            <p:nvPr/>
          </p:nvCxnSpPr>
          <p:spPr>
            <a:xfrm flipH="1">
              <a:off x="1874445" y="3668758"/>
              <a:ext cx="315054" cy="21243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464837" y="3754722"/>
              <a:ext cx="428400" cy="428400"/>
              <a:chOff x="1889521" y="2880837"/>
              <a:chExt cx="502303" cy="513230"/>
            </a:xfrm>
          </p:grpSpPr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1249261">
                <a:off x="1889521" y="2880837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984209" y="3042904"/>
                <a:ext cx="312925" cy="18909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rot="14400000" flipV="1">
              <a:off x="1390521" y="4019927"/>
              <a:ext cx="0" cy="253557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2441" y="3852446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1600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500314" y="4405091"/>
              <a:ext cx="219588" cy="139296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4400000" flipV="1">
              <a:off x="785041" y="4384725"/>
              <a:ext cx="0" cy="253557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94988" y="2883549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46418" y="3516868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29071" y="3452131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BN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40391" y="5164671"/>
            <a:ext cx="3798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/>
              <a:t>Three Phase Source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990669" y="1588275"/>
            <a:ext cx="2285368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86022" y="5169675"/>
            <a:ext cx="3790015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514802" y="4311230"/>
            <a:ext cx="761235" cy="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696286" y="1618740"/>
            <a:ext cx="994" cy="153429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51504" y="3169937"/>
            <a:ext cx="72197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35185" y="213487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165409" y="3900848"/>
            <a:ext cx="1063889" cy="605821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034181" y="3904899"/>
            <a:ext cx="0" cy="184519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362200" y="419078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YN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865550" y="3953205"/>
            <a:ext cx="998493" cy="64146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89372" y="422888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BN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495932" y="4346904"/>
            <a:ext cx="4762" cy="832283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890255" y="3442288"/>
            <a:ext cx="230448" cy="280504"/>
            <a:chOff x="8170881" y="2297107"/>
            <a:chExt cx="269835" cy="355967"/>
          </a:xfrm>
        </p:grpSpPr>
        <p:cxnSp>
          <p:nvCxnSpPr>
            <p:cNvPr id="115" name="Straight Connector 114"/>
            <p:cNvCxnSpPr/>
            <p:nvPr/>
          </p:nvCxnSpPr>
          <p:spPr>
            <a:xfrm flipH="1">
              <a:off x="8307988" y="2297107"/>
              <a:ext cx="141" cy="23659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8170881" y="2539320"/>
              <a:ext cx="26983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266" y="2594005"/>
              <a:ext cx="191063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247364" y="2653074"/>
              <a:ext cx="134917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4876800" y="1543173"/>
            <a:ext cx="3798209" cy="3971043"/>
            <a:chOff x="4876800" y="1543173"/>
            <a:chExt cx="3798209" cy="3971043"/>
          </a:xfrm>
        </p:grpSpPr>
        <p:sp>
          <p:nvSpPr>
            <p:cNvPr id="76" name="TextBox 75"/>
            <p:cNvSpPr txBox="1"/>
            <p:nvPr/>
          </p:nvSpPr>
          <p:spPr>
            <a:xfrm>
              <a:off x="8170077" y="1543173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43875" y="4694593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170077" y="3700238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323888" y="3073720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424639" y="2419819"/>
              <a:ext cx="427222" cy="427222"/>
              <a:chOff x="1952138" y="2627010"/>
              <a:chExt cx="500922" cy="511819"/>
            </a:xfrm>
          </p:grpSpPr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1952138" y="2627010"/>
                <a:ext cx="500922" cy="5118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2050256" y="2807345"/>
                <a:ext cx="299930" cy="19520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3" name="Straight Connector 102"/>
            <p:cNvCxnSpPr/>
            <p:nvPr/>
          </p:nvCxnSpPr>
          <p:spPr>
            <a:xfrm>
              <a:off x="6633509" y="1869757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7065558" y="3492764"/>
              <a:ext cx="428400" cy="428400"/>
              <a:chOff x="2134191" y="2998448"/>
              <a:chExt cx="502303" cy="513230"/>
            </a:xfrm>
          </p:grpSpPr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 rot="20319957">
                <a:off x="2134191" y="299844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2212362" y="3158345"/>
                <a:ext cx="357240" cy="210747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2" name="Straight Connector 111"/>
            <p:cNvCxnSpPr>
              <a:endCxn id="126" idx="7"/>
            </p:cNvCxnSpPr>
            <p:nvPr/>
          </p:nvCxnSpPr>
          <p:spPr>
            <a:xfrm flipH="1">
              <a:off x="6207796" y="3365485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5827554" y="3564957"/>
              <a:ext cx="428400" cy="428400"/>
              <a:chOff x="1794206" y="3024078"/>
              <a:chExt cx="502303" cy="513230"/>
            </a:xfrm>
          </p:grpSpPr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 rot="349261">
                <a:off x="1794206" y="302407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1888894" y="3186147"/>
                <a:ext cx="312925" cy="18909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6880105" y="2447218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RN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298570" y="318081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YN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71789" y="3224534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BN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76800" y="5083329"/>
              <a:ext cx="37982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i="1" dirty="0"/>
                <a:t>Three Phase Source</a:t>
              </a:r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6627078" y="1874520"/>
              <a:ext cx="183629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5432668" y="5037143"/>
              <a:ext cx="303070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7949589" y="4058437"/>
              <a:ext cx="513782" cy="236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442400" y="4219532"/>
              <a:ext cx="4762" cy="83228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6526664" y="3360946"/>
              <a:ext cx="230448" cy="280504"/>
              <a:chOff x="8170881" y="2297107"/>
              <a:chExt cx="269835" cy="355967"/>
            </a:xfrm>
          </p:grpSpPr>
          <p:cxnSp>
            <p:nvCxnSpPr>
              <p:cNvPr id="146" name="Straight Connector 145"/>
              <p:cNvCxnSpPr/>
              <p:nvPr/>
            </p:nvCxnSpPr>
            <p:spPr>
              <a:xfrm flipH="1">
                <a:off x="8307988" y="2297107"/>
                <a:ext cx="141" cy="23659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170881" y="2539320"/>
                <a:ext cx="269835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8210266" y="2594005"/>
                <a:ext cx="1910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8247364" y="2653074"/>
                <a:ext cx="13491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 rot="-7200000" flipH="1">
              <a:off x="6650128" y="3346016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-14220000" flipH="1">
              <a:off x="6431360" y="2979683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-7680000">
              <a:off x="5658261" y="3797889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7020000">
              <a:off x="7710900" y="3668932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4276037" y="2604956"/>
            <a:ext cx="1219200" cy="404622"/>
          </a:xfrm>
          <a:prstGeom prst="rightArrow">
            <a:avLst>
              <a:gd name="adj1" fmla="val 50000"/>
              <a:gd name="adj2" fmla="val 172411"/>
            </a:avLst>
          </a:prstGeom>
          <a:solidFill>
            <a:schemeClr val="tx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2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9" grpId="0"/>
      <p:bldP spid="82" grpId="0"/>
      <p:bldP spid="84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3 Phase Excitation (Line Voltages)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800600" y="4360206"/>
                <a:ext cx="2055169" cy="542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360206"/>
                <a:ext cx="2055169" cy="5428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4800600" y="4019060"/>
            <a:ext cx="18817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Line Voltages,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323412" y="1731992"/>
            <a:ext cx="0" cy="213165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21852" y="4003405"/>
            <a:ext cx="0" cy="757435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66583" y="42345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YB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78865" y="2432594"/>
            <a:ext cx="50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RY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41538" y="285710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BR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872294" y="1696351"/>
            <a:ext cx="994" cy="3165333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7200000">
            <a:off x="6702780" y="2205838"/>
            <a:ext cx="1104900" cy="0"/>
          </a:xfrm>
          <a:prstGeom prst="straightConnector1">
            <a:avLst/>
          </a:prstGeom>
          <a:ln w="31750">
            <a:solidFill>
              <a:srgbClr val="FFCC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0090" y="1542735"/>
            <a:ext cx="7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-V</a:t>
            </a:r>
            <a:r>
              <a:rPr lang="en-US" i="1" baseline="-25000" dirty="0"/>
              <a:t>YN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531455" y="1727402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7200000">
            <a:off x="7807680" y="2205839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7006714" y="1730087"/>
            <a:ext cx="1629641" cy="94368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29378" y="132883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RY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977632" y="2684274"/>
            <a:ext cx="11049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7200000">
            <a:off x="6148957" y="3162709"/>
            <a:ext cx="1104900" cy="0"/>
          </a:xfrm>
          <a:prstGeom prst="straightConnector1">
            <a:avLst/>
          </a:prstGeom>
          <a:ln w="3175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4400000">
            <a:off x="6139432" y="2205837"/>
            <a:ext cx="1104900" cy="0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914039" y="2706874"/>
            <a:ext cx="5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RN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910832" y="3388987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YN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56901" y="136019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BN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5320682" y="4791159"/>
                <a:ext cx="3917662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/>
                      </a:rPr>
                      <m:t>𝑆𝑖𝑛</m:t>
                    </m:r>
                    <m:d>
                      <m:d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9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19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/>
                      </a:rPr>
                      <m:t>𝑆𝑖𝑛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−120°)</m:t>
                    </m:r>
                  </m:oMath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82" y="4791159"/>
                <a:ext cx="3917662" cy="530915"/>
              </a:xfrm>
              <a:prstGeom prst="rect">
                <a:avLst/>
              </a:prstGeom>
              <a:blipFill rotWithShape="1">
                <a:blip r:embed="rId4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5296285" y="5224423"/>
                <a:ext cx="3917662" cy="563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√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3×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+30</m:t>
                          </m:r>
                        </m:e>
                      </m:d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85" y="5224423"/>
                <a:ext cx="3917662" cy="5636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rc 75"/>
          <p:cNvSpPr/>
          <p:nvPr/>
        </p:nvSpPr>
        <p:spPr>
          <a:xfrm rot="3132093">
            <a:off x="7369040" y="2374834"/>
            <a:ext cx="331622" cy="287261"/>
          </a:xfrm>
          <a:prstGeom prst="arc">
            <a:avLst>
              <a:gd name="adj1" fmla="val 14412491"/>
              <a:gd name="adj2" fmla="val 139377"/>
            </a:avLst>
          </a:prstGeom>
          <a:ln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05939" y="2265566"/>
            <a:ext cx="73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30</a:t>
            </a:r>
            <a:r>
              <a:rPr lang="en-US" i="1" baseline="30000" dirty="0">
                <a:sym typeface="Symbol"/>
              </a:rPr>
              <a:t></a:t>
            </a:r>
            <a:endParaRPr lang="en-US" i="1" baseline="30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1367714"/>
            <a:ext cx="3798209" cy="4282828"/>
            <a:chOff x="0" y="1367714"/>
            <a:chExt cx="3798209" cy="4282828"/>
          </a:xfrm>
        </p:grpSpPr>
        <p:sp>
          <p:nvSpPr>
            <p:cNvPr id="78" name="TextBox 77"/>
            <p:cNvSpPr txBox="1"/>
            <p:nvPr/>
          </p:nvSpPr>
          <p:spPr>
            <a:xfrm>
              <a:off x="3293277" y="1367714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87666" y="488733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93277" y="3524779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47088" y="2898261"/>
              <a:ext cx="33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sz="1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547839" y="2244360"/>
              <a:ext cx="427222" cy="427222"/>
              <a:chOff x="1952138" y="2627010"/>
              <a:chExt cx="500922" cy="511819"/>
            </a:xfrm>
          </p:grpSpPr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>
                <a:off x="1952138" y="2627010"/>
                <a:ext cx="500922" cy="51181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2050256" y="2807345"/>
                <a:ext cx="299930" cy="19520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>
              <a:off x="1756709" y="1694298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2188758" y="3317305"/>
              <a:ext cx="428400" cy="428400"/>
              <a:chOff x="2134191" y="2998448"/>
              <a:chExt cx="502303" cy="513230"/>
            </a:xfrm>
          </p:grpSpPr>
          <p:sp>
            <p:nvSpPr>
              <p:cNvPr id="101" name="Oval 100"/>
              <p:cNvSpPr>
                <a:spLocks noChangeAspect="1"/>
              </p:cNvSpPr>
              <p:nvPr/>
            </p:nvSpPr>
            <p:spPr>
              <a:xfrm rot="20319957">
                <a:off x="2134191" y="299844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/>
              <p:cNvSpPr/>
              <p:nvPr/>
            </p:nvSpPr>
            <p:spPr>
              <a:xfrm>
                <a:off x="2212362" y="3158345"/>
                <a:ext cx="357240" cy="210747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3" name="Straight Connector 102"/>
            <p:cNvCxnSpPr>
              <a:endCxn id="112" idx="7"/>
            </p:cNvCxnSpPr>
            <p:nvPr/>
          </p:nvCxnSpPr>
          <p:spPr>
            <a:xfrm flipH="1">
              <a:off x="1330996" y="3190026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950754" y="3389498"/>
              <a:ext cx="428400" cy="428400"/>
              <a:chOff x="1794206" y="3024078"/>
              <a:chExt cx="502303" cy="513230"/>
            </a:xfrm>
          </p:grpSpPr>
          <p:sp>
            <p:nvSpPr>
              <p:cNvPr id="112" name="Oval 111"/>
              <p:cNvSpPr>
                <a:spLocks noChangeAspect="1"/>
              </p:cNvSpPr>
              <p:nvPr/>
            </p:nvSpPr>
            <p:spPr>
              <a:xfrm rot="349261">
                <a:off x="1794206" y="3024078"/>
                <a:ext cx="502303" cy="51323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>
              <a:xfrm>
                <a:off x="1888894" y="3186147"/>
                <a:ext cx="312925" cy="189095"/>
              </a:xfrm>
              <a:custGeom>
                <a:avLst/>
                <a:gdLst>
                  <a:gd name="connsiteX0" fmla="*/ 0 w 457200"/>
                  <a:gd name="connsiteY0" fmla="*/ 230219 h 496609"/>
                  <a:gd name="connsiteX1" fmla="*/ 110837 w 457200"/>
                  <a:gd name="connsiteY1" fmla="*/ 8546 h 496609"/>
                  <a:gd name="connsiteX2" fmla="*/ 332509 w 457200"/>
                  <a:gd name="connsiteY2" fmla="*/ 493455 h 496609"/>
                  <a:gd name="connsiteX3" fmla="*/ 457200 w 457200"/>
                  <a:gd name="connsiteY3" fmla="*/ 216364 h 49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96609">
                    <a:moveTo>
                      <a:pt x="0" y="230219"/>
                    </a:moveTo>
                    <a:cubicBezTo>
                      <a:pt x="27709" y="97446"/>
                      <a:pt x="55419" y="-35327"/>
                      <a:pt x="110837" y="8546"/>
                    </a:cubicBezTo>
                    <a:cubicBezTo>
                      <a:pt x="166255" y="52419"/>
                      <a:pt x="274782" y="458819"/>
                      <a:pt x="332509" y="493455"/>
                    </a:cubicBezTo>
                    <a:cubicBezTo>
                      <a:pt x="390236" y="528091"/>
                      <a:pt x="438727" y="267164"/>
                      <a:pt x="457200" y="216364"/>
                    </a:cubicBezTo>
                  </a:path>
                </a:pathLst>
              </a:cu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003305" y="2271759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RN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421770" y="300536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YN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94989" y="304907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>
                  <a:latin typeface="Times New Roman" pitchFamily="18" charset="0"/>
                  <a:cs typeface="Times New Roman" pitchFamily="18" charset="0"/>
                </a:rPr>
                <a:t>BN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0" y="5219655"/>
              <a:ext cx="37982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i="1" dirty="0"/>
                <a:t>Three Phase Source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1750278" y="1699061"/>
              <a:ext cx="183629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55868" y="4861684"/>
              <a:ext cx="3030703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072789" y="3882978"/>
              <a:ext cx="513782" cy="236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65600" y="4044073"/>
              <a:ext cx="4762" cy="83228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1649864" y="3185487"/>
              <a:ext cx="230448" cy="280504"/>
              <a:chOff x="8170881" y="2297107"/>
              <a:chExt cx="269835" cy="355967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H="1">
                <a:off x="8307988" y="2297107"/>
                <a:ext cx="141" cy="236596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170881" y="2539320"/>
                <a:ext cx="269835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210266" y="2594005"/>
                <a:ext cx="191063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8247364" y="2653074"/>
                <a:ext cx="134917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/>
            <p:cNvCxnSpPr/>
            <p:nvPr/>
          </p:nvCxnSpPr>
          <p:spPr>
            <a:xfrm rot="-7200000" flipH="1">
              <a:off x="1773328" y="3170557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-14220000" flipH="1">
              <a:off x="1554560" y="2804224"/>
              <a:ext cx="429902" cy="278352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-7680000">
              <a:off x="781461" y="3622430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7020000">
              <a:off x="2834100" y="3493473"/>
              <a:ext cx="0" cy="535773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23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7" grpId="0"/>
      <p:bldP spid="57" grpId="0"/>
      <p:bldP spid="58" grpId="0"/>
      <p:bldP spid="61" grpId="0"/>
      <p:bldP spid="67" grpId="0"/>
      <p:bldP spid="71" grpId="0"/>
      <p:bldP spid="98" grpId="0"/>
      <p:bldP spid="99" grpId="0"/>
      <p:bldP spid="100" grpId="0"/>
      <p:bldP spid="110" grpId="0"/>
      <p:bldP spid="111" grpId="0"/>
      <p:bldP spid="76" grpId="0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EEEA-B9FB-4521-A525-A257190E438F}" type="datetime2">
              <a:rPr lang="en-US" smtClean="0"/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Electrical &amp; Electronics Engg., MIT - Manipal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6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3 Phase Excitation (Line Voltages)…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68966" y="1352106"/>
                <a:ext cx="1982466" cy="542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𝑌𝐵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𝑌𝑁</m:t>
                          </m:r>
                        </m:sub>
                      </m:sSub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6" y="1352106"/>
                <a:ext cx="1982466" cy="5428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228600" y="1010960"/>
            <a:ext cx="12577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Similarly,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79252" y="1849227"/>
                <a:ext cx="463094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−120</m:t>
                          </m:r>
                        </m:e>
                      </m:d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900" dirty="0">
                          <a:solidFill>
                            <a:srgbClr val="00206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−24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0°)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52" y="1849227"/>
                <a:ext cx="4630948" cy="5309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79252" y="2367447"/>
                <a:ext cx="2785250" cy="563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√3×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−9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52" y="2367447"/>
                <a:ext cx="2785250" cy="5636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V="1">
            <a:off x="7292686" y="1696654"/>
            <a:ext cx="1629641" cy="94368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515350" y="129540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RY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7273635" y="2650840"/>
            <a:ext cx="571501" cy="956873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7200000">
            <a:off x="6988754" y="4086148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4400000">
            <a:off x="6464010" y="4086148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273635" y="2640336"/>
            <a:ext cx="0" cy="1924248"/>
          </a:xfrm>
          <a:prstGeom prst="straightConnector1">
            <a:avLst/>
          </a:prstGeom>
          <a:ln w="3175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810284" y="3383748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-V</a:t>
            </a:r>
            <a:r>
              <a:rPr lang="en-US" i="1" baseline="-25000" dirty="0"/>
              <a:t>BN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34200" y="4544041"/>
            <a:ext cx="64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YB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133303" y="2650841"/>
            <a:ext cx="1104900" cy="0"/>
          </a:xfrm>
          <a:prstGeom prst="straightConnector1">
            <a:avLst/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4400000">
            <a:off x="5342266" y="2191264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618492" y="1696654"/>
            <a:ext cx="1104900" cy="0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196804" y="1326760"/>
            <a:ext cx="2594771" cy="2398126"/>
            <a:chOff x="5910832" y="1053866"/>
            <a:chExt cx="2594771" cy="2398126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6977632" y="2377947"/>
              <a:ext cx="1104900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rot="7200000">
              <a:off x="6148957" y="2856382"/>
              <a:ext cx="1104900" cy="0"/>
            </a:xfrm>
            <a:prstGeom prst="straightConnector1">
              <a:avLst/>
            </a:prstGeom>
            <a:ln w="31750">
              <a:solidFill>
                <a:srgbClr val="FFCC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rot="14400000">
              <a:off x="6139432" y="1899510"/>
              <a:ext cx="1104900" cy="0"/>
            </a:xfrm>
            <a:prstGeom prst="straightConnector1">
              <a:avLst/>
            </a:prstGeom>
            <a:ln w="31750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914039" y="2400547"/>
              <a:ext cx="591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RN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10832" y="3082660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YN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56901" y="1053866"/>
              <a:ext cx="55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V</a:t>
              </a:r>
              <a:r>
                <a:rPr lang="en-US" i="1" baseline="-25000" dirty="0"/>
                <a:t>BN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723723" y="2585573"/>
            <a:ext cx="5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-V</a:t>
            </a:r>
            <a:r>
              <a:rPr lang="en-US" i="1" baseline="-25000" dirty="0"/>
              <a:t>RN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 flipV="1">
            <a:off x="5618493" y="1712828"/>
            <a:ext cx="1645111" cy="938014"/>
          </a:xfrm>
          <a:prstGeom prst="straightConnector1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42268" y="1355958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</a:t>
            </a:r>
            <a:r>
              <a:rPr lang="en-US" i="1" baseline="-25000" dirty="0"/>
              <a:t>BR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816508" y="2874366"/>
                <a:ext cx="242855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𝑅𝑌</m:t>
                          </m:r>
                        </m:sub>
                      </m:sSub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−120</m:t>
                          </m:r>
                        </m:e>
                      </m:d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8" y="2874366"/>
                <a:ext cx="2428550" cy="5309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368966" y="3541833"/>
                <a:ext cx="1995931" cy="542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𝐵𝑅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𝐵𝑁</m:t>
                          </m:r>
                        </m:sub>
                      </m:sSub>
                      <m:r>
                        <a:rPr lang="en-US" sz="19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𝑅𝑁</m:t>
                          </m:r>
                        </m:sub>
                      </m:sSub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6" y="3541833"/>
                <a:ext cx="1995931" cy="5428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16508" y="4038600"/>
                <a:ext cx="242855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𝑅𝑌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9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08" y="4038600"/>
                <a:ext cx="2428550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998095" y="5203392"/>
                <a:ext cx="2373791" cy="542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9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  <m:r>
                                    <a:rPr lang="en-US" sz="19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19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9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𝐵𝑅</m:t>
                          </m:r>
                        </m:sub>
                      </m:sSub>
                      <m:r>
                        <a:rPr lang="en-US" sz="19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9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9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95" y="5203392"/>
                <a:ext cx="2373791" cy="5428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472759" y="4876800"/>
            <a:ext cx="36613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Summing up the Line voltages,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08036" y="5715000"/>
            <a:ext cx="864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In a Three Phase balanced Supply, the summation of Phase voltages and summation of Line Voltages is zero.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95438" y="2775231"/>
            <a:ext cx="739668" cy="3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120</a:t>
            </a:r>
            <a:r>
              <a:rPr lang="en-US" i="1" baseline="30000" dirty="0">
                <a:sym typeface="Symbol"/>
              </a:rPr>
              <a:t></a:t>
            </a:r>
            <a:endParaRPr lang="en-US" i="1" baseline="30000" dirty="0"/>
          </a:p>
        </p:txBody>
      </p:sp>
      <p:sp>
        <p:nvSpPr>
          <p:cNvPr id="35" name="Arc 34"/>
          <p:cNvSpPr/>
          <p:nvPr/>
        </p:nvSpPr>
        <p:spPr>
          <a:xfrm rot="4921931">
            <a:off x="6905790" y="2414399"/>
            <a:ext cx="696578" cy="668352"/>
          </a:xfrm>
          <a:prstGeom prst="arc">
            <a:avLst>
              <a:gd name="adj1" fmla="val 14412491"/>
              <a:gd name="adj2" fmla="val 139377"/>
            </a:avLst>
          </a:prstGeom>
          <a:ln w="2222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12547637">
            <a:off x="6915314" y="2426906"/>
            <a:ext cx="696578" cy="668352"/>
          </a:xfrm>
          <a:prstGeom prst="arc">
            <a:avLst>
              <a:gd name="adj1" fmla="val 14412491"/>
              <a:gd name="adj2" fmla="val 771901"/>
            </a:avLst>
          </a:prstGeom>
          <a:ln w="22225"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312563" y="2748575"/>
            <a:ext cx="739668" cy="3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120</a:t>
            </a:r>
            <a:r>
              <a:rPr lang="en-US" i="1" baseline="30000" dirty="0">
                <a:sym typeface="Symbol"/>
              </a:rPr>
              <a:t>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20065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7" grpId="0"/>
      <p:bldP spid="63" grpId="0"/>
      <p:bldP spid="65" grpId="0"/>
      <p:bldP spid="71" grpId="0"/>
      <p:bldP spid="77" grpId="0"/>
      <p:bldP spid="78" grpId="0"/>
      <p:bldP spid="101" grpId="0"/>
      <p:bldP spid="103" grpId="0"/>
      <p:bldP spid="85" grpId="0"/>
      <p:bldP spid="89" grpId="0"/>
      <p:bldP spid="105" grpId="0"/>
      <p:bldP spid="106" grpId="0"/>
      <p:bldP spid="107" grpId="0"/>
      <p:bldP spid="108" grpId="0"/>
      <p:bldP spid="34" grpId="0"/>
      <p:bldP spid="35" grpId="0" animBg="1"/>
      <p:bldP spid="37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533400"/>
            <a:ext cx="8837874" cy="1450757"/>
          </a:xfrm>
        </p:spPr>
        <p:txBody>
          <a:bodyPr/>
          <a:lstStyle/>
          <a:p>
            <a:pPr algn="l"/>
            <a:r>
              <a:rPr lang="en-US" dirty="0"/>
              <a:t>Relation b/w Phase &amp; Line Voltages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4874" y="1623377"/>
                <a:ext cx="2002920" cy="51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4" y="1623377"/>
                <a:ext cx="2002920" cy="5189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4874" y="2150864"/>
                <a:ext cx="2745110" cy="51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𝑌𝑁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−120°)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4" y="2150864"/>
                <a:ext cx="2745110" cy="51898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4874" y="2687893"/>
                <a:ext cx="2753126" cy="51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𝐵𝑁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−240°)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74" y="2687893"/>
                <a:ext cx="2753126" cy="5189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6883" y="1200150"/>
            <a:ext cx="19591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Phase Voltages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791" y="3486150"/>
            <a:ext cx="17363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1" dirty="0">
                <a:solidFill>
                  <a:srgbClr val="BC8F00"/>
                </a:solidFill>
              </a:rPr>
              <a:t>Line Voltages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8882" y="3866237"/>
                <a:ext cx="3061543" cy="53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√3×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+30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2" y="3866237"/>
                <a:ext cx="3061543" cy="5388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8882" y="4393724"/>
                <a:ext cx="3065518" cy="53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𝑌𝐵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√3×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−90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82" y="4393724"/>
                <a:ext cx="3065518" cy="5388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2791" y="4930753"/>
                <a:ext cx="3214021" cy="53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𝐵𝑅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√3×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+15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1" y="4930753"/>
                <a:ext cx="3214021" cy="5388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800599" y="5642905"/>
            <a:ext cx="2635658" cy="606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FF0000"/>
                </a:solidFill>
              </a:rPr>
              <a:t>|V</a:t>
            </a:r>
            <a:r>
              <a:rPr lang="en-US" sz="2500" baseline="-25000" dirty="0">
                <a:solidFill>
                  <a:srgbClr val="FF0000"/>
                </a:solidFill>
              </a:rPr>
              <a:t>Line</a:t>
            </a:r>
            <a:r>
              <a:rPr lang="en-US" sz="2500" dirty="0">
                <a:solidFill>
                  <a:srgbClr val="FF0000"/>
                </a:solidFill>
              </a:rPr>
              <a:t>|=</a:t>
            </a:r>
            <a:r>
              <a:rPr lang="en-US" sz="2500" dirty="0">
                <a:solidFill>
                  <a:srgbClr val="FF0000"/>
                </a:solidFill>
                <a:sym typeface="Symbol"/>
              </a:rPr>
              <a:t>3 |V</a:t>
            </a:r>
            <a:r>
              <a:rPr lang="en-US" sz="2500" baseline="-25000" dirty="0">
                <a:solidFill>
                  <a:srgbClr val="FF0000"/>
                </a:solidFill>
                <a:sym typeface="Symbol"/>
              </a:rPr>
              <a:t>Phase</a:t>
            </a:r>
            <a:r>
              <a:rPr lang="en-US" sz="2500" dirty="0">
                <a:solidFill>
                  <a:srgbClr val="FF0000"/>
                </a:solidFill>
                <a:sym typeface="Symbol"/>
              </a:rPr>
              <a:t>|</a:t>
            </a:r>
            <a:endParaRPr lang="en-US" sz="25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" t="10398" r="10307" b="13360"/>
          <a:stretch/>
        </p:blipFill>
        <p:spPr>
          <a:xfrm>
            <a:off x="3867150" y="1896921"/>
            <a:ext cx="4432300" cy="3049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9060" r="10132" b="13193"/>
          <a:stretch/>
        </p:blipFill>
        <p:spPr>
          <a:xfrm>
            <a:off x="3895725" y="1840139"/>
            <a:ext cx="4419600" cy="310992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457700" y="2171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n-US" i="1" baseline="-25000" dirty="0"/>
              <a:t>RN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857750" y="2492375"/>
            <a:ext cx="76200" cy="1193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59400" y="2178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n-US" i="1" baseline="-25000" dirty="0"/>
              <a:t>YN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72150" y="2492375"/>
            <a:ext cx="76200" cy="1193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86500" y="2178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n-US" i="1" baseline="-25000" dirty="0"/>
              <a:t>BN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699250" y="2492375"/>
            <a:ext cx="76200" cy="1193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12495" y="16700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n-US" i="1" baseline="-25000" dirty="0"/>
              <a:t>RY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4702839" y="1909894"/>
            <a:ext cx="76200" cy="1193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38800" y="16721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n-US" i="1" baseline="-25000" dirty="0"/>
              <a:t>YB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5629144" y="1912043"/>
            <a:ext cx="76200" cy="1193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84416" y="167005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  <a:r>
              <a:rPr lang="en-US" i="1" baseline="-25000" dirty="0"/>
              <a:t>BR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6574760" y="1909901"/>
            <a:ext cx="76200" cy="11931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99450" y="3415399"/>
            <a:ext cx="3111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34400" y="32301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ym typeface="Symbol"/>
              </a:rPr>
              <a:t>t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5532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44" grpId="0"/>
      <p:bldP spid="47" grpId="0"/>
      <p:bldP spid="49" grpId="0"/>
      <p:bldP spid="51" grpId="0"/>
      <p:bldP spid="53" grpId="0"/>
      <p:bldP spid="59" grpId="0"/>
      <p:bldP spid="61" grpId="0"/>
      <p:bldP spid="22" grpId="0"/>
    </p:bldLst>
  </p:timing>
</p:sld>
</file>

<file path=ppt/theme/theme1.xml><?xml version="1.0" encoding="utf-8"?>
<a:theme xmlns:a="http://schemas.openxmlformats.org/drawingml/2006/main" name="BET_VK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T_VK" id="{FF70F06E-87D6-44A5-89F1-F334496D2057}" vid="{188AF56A-B96C-402E-B5DB-B2FA540074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33F4FDC67C6344ADA052A9DC2EBA8B" ma:contentTypeVersion="6" ma:contentTypeDescription="Create a new document." ma:contentTypeScope="" ma:versionID="4bd7805145d0e4a24521e4d8e6bee26b">
  <xsd:schema xmlns:xsd="http://www.w3.org/2001/XMLSchema" xmlns:xs="http://www.w3.org/2001/XMLSchema" xmlns:p="http://schemas.microsoft.com/office/2006/metadata/properties" xmlns:ns2="ce30dbe5-62fd-4b4e-80be-1611e95c75b4" xmlns:ns3="fd9ac070-dd2e-4d8a-adb8-7caff59214ab" targetNamespace="http://schemas.microsoft.com/office/2006/metadata/properties" ma:root="true" ma:fieldsID="e680ba8001862a38b5e06402c6fda597" ns2:_="" ns3:_="">
    <xsd:import namespace="ce30dbe5-62fd-4b4e-80be-1611e95c75b4"/>
    <xsd:import namespace="fd9ac070-dd2e-4d8a-adb8-7caff59214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0dbe5-62fd-4b4e-80be-1611e95c7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ac070-dd2e-4d8a-adb8-7caff59214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3AC95D-D10E-4008-8AF9-908B59A998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399CCC-8BB2-4036-B9EE-30D33416509F}">
  <ds:schemaRefs>
    <ds:schemaRef ds:uri="http://schemas.microsoft.com/office/2006/metadata/properties"/>
    <ds:schemaRef ds:uri="http://schemas.microsoft.com/office/infopath/2007/PartnerControls"/>
    <ds:schemaRef ds:uri="67ac4517-e70a-4403-b222-116627c207ea"/>
    <ds:schemaRef ds:uri="a1143d92-422d-4fb4-bd9d-13313861f4c7"/>
  </ds:schemaRefs>
</ds:datastoreItem>
</file>

<file path=customXml/itemProps3.xml><?xml version="1.0" encoding="utf-8"?>
<ds:datastoreItem xmlns:ds="http://schemas.openxmlformats.org/officeDocument/2006/customXml" ds:itemID="{1BD337FE-079A-4627-A23A-B6ED03AD7EB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20729</TotalTime>
  <Words>1155</Words>
  <Application>Microsoft Office PowerPoint</Application>
  <PresentationFormat>On-screen Show (4:3)</PresentationFormat>
  <Paragraphs>343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Cambria Math</vt:lpstr>
      <vt:lpstr>Gill Sans MT</vt:lpstr>
      <vt:lpstr>Kristen ITC</vt:lpstr>
      <vt:lpstr>Segoe Print</vt:lpstr>
      <vt:lpstr>Times New Roman</vt:lpstr>
      <vt:lpstr>Wingdings</vt:lpstr>
      <vt:lpstr>BET_VK</vt:lpstr>
      <vt:lpstr>Basic Electrical Technology [ELE 1051]  4. Three Phase AC Circuits</vt:lpstr>
      <vt:lpstr>Topics Covered</vt:lpstr>
      <vt:lpstr>Generation of Three Phase</vt:lpstr>
      <vt:lpstr>3 Phase Excitation (Phase Voltages)</vt:lpstr>
      <vt:lpstr>3 Phase Excitation (Phase Voltages)..</vt:lpstr>
      <vt:lpstr>3 Phase Excitation (Line Voltages)</vt:lpstr>
      <vt:lpstr>PowerPoint Presentation</vt:lpstr>
      <vt:lpstr>3 Phase Excitation (Line Voltages)…</vt:lpstr>
      <vt:lpstr>Relation b/w Phase &amp; Line Voltages</vt:lpstr>
      <vt:lpstr>Phase Sequence</vt:lpstr>
      <vt:lpstr>Exercise-1</vt:lpstr>
      <vt:lpstr>3 Phase 3 Wire &amp; 4 Wire Supply</vt:lpstr>
      <vt:lpstr>3 Phase Load</vt:lpstr>
      <vt:lpstr>Star Connected Load</vt:lpstr>
      <vt:lpstr>Delta Connected Load</vt:lpstr>
      <vt:lpstr>3 Phase 4 Wire System</vt:lpstr>
      <vt:lpstr>3 Phase 3 wire System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Vedavyas Kamath</dc:creator>
  <cp:lastModifiedBy>Arigela Sri Satya Veerendra Babu [MAHE-MIT]</cp:lastModifiedBy>
  <cp:revision>397</cp:revision>
  <dcterms:created xsi:type="dcterms:W3CDTF">2014-07-18T12:25:25Z</dcterms:created>
  <dcterms:modified xsi:type="dcterms:W3CDTF">2022-11-30T07:21:25Z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0x0101002D33F4FDC67C6344ADA052A9DC2EBA8B</vt:lpwstr>
  </property>
</Properties>
</file>