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  <p:sldMasterId id="2147483700" r:id="rId5"/>
  </p:sldMasterIdLst>
  <p:notesMasterIdLst>
    <p:notesMasterId r:id="rId20"/>
  </p:notesMasterIdLst>
  <p:sldIdLst>
    <p:sldId id="378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davyas Kamath" initials="V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79B5"/>
    <a:srgbClr val="CC00FF"/>
    <a:srgbClr val="FF33CC"/>
    <a:srgbClr val="96329E"/>
    <a:srgbClr val="009900"/>
    <a:srgbClr val="20B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D08ED-B9E3-48C2-91F6-D01E32FF3177}" v="188" dt="2022-06-18T02:12:52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86323" autoAdjust="0"/>
  </p:normalViewPr>
  <p:slideViewPr>
    <p:cSldViewPr>
      <p:cViewPr varScale="1">
        <p:scale>
          <a:sx n="65" d="100"/>
          <a:sy n="65" d="100"/>
        </p:scale>
        <p:origin x="147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63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Jain [MAHE-MIT]" userId="7935d498-fbea-4a32-b168-fef7e8fd1fea" providerId="ADAL" clId="{8D4D08ED-B9E3-48C2-91F6-D01E32FF3177}"/>
    <pc:docChg chg="undo custSel modSld">
      <pc:chgData name="Prateek Jain [MAHE-MIT]" userId="7935d498-fbea-4a32-b168-fef7e8fd1fea" providerId="ADAL" clId="{8D4D08ED-B9E3-48C2-91F6-D01E32FF3177}" dt="2022-06-18T02:13:04.155" v="216" actId="1076"/>
      <pc:docMkLst>
        <pc:docMk/>
      </pc:docMkLst>
      <pc:sldChg chg="modSp mod">
        <pc:chgData name="Prateek Jain [MAHE-MIT]" userId="7935d498-fbea-4a32-b168-fef7e8fd1fea" providerId="ADAL" clId="{8D4D08ED-B9E3-48C2-91F6-D01E32FF3177}" dt="2022-06-18T02:05:14.295" v="115" actId="255"/>
        <pc:sldMkLst>
          <pc:docMk/>
          <pc:sldMk cId="656553620" sldId="370"/>
        </pc:sldMkLst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2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2:05:14.295" v="115" actId="255"/>
          <ac:spMkLst>
            <pc:docMk/>
            <pc:sldMk cId="656553620" sldId="370"/>
            <ac:spMk id="3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12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13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16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24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30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32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37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38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39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46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47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48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49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64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70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71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96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97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100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103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109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110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52:37.101" v="63" actId="1035"/>
          <ac:spMkLst>
            <pc:docMk/>
            <pc:sldMk cId="656553620" sldId="370"/>
            <ac:spMk id="112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52:39.174" v="65" actId="1035"/>
          <ac:spMkLst>
            <pc:docMk/>
            <pc:sldMk cId="656553620" sldId="370"/>
            <ac:spMk id="113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52:41.181" v="67" actId="1035"/>
          <ac:spMkLst>
            <pc:docMk/>
            <pc:sldMk cId="656553620" sldId="370"/>
            <ac:spMk id="114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52:43.165" v="69" actId="1035"/>
          <ac:spMkLst>
            <pc:docMk/>
            <pc:sldMk cId="656553620" sldId="370"/>
            <ac:spMk id="115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52:48.691" v="73" actId="1035"/>
          <ac:spMkLst>
            <pc:docMk/>
            <pc:sldMk cId="656553620" sldId="370"/>
            <ac:spMk id="116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52:46.299" v="71" actId="1035"/>
          <ac:spMkLst>
            <pc:docMk/>
            <pc:sldMk cId="656553620" sldId="370"/>
            <ac:spMk id="117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3:55.446" v="0" actId="114"/>
          <ac:spMkLst>
            <pc:docMk/>
            <pc:sldMk cId="656553620" sldId="370"/>
            <ac:spMk id="1035" creationId="{00000000-0000-0000-0000-000000000000}"/>
          </ac:spMkLst>
        </pc:spChg>
        <pc:grpChg chg="mod">
          <ac:chgData name="Prateek Jain [MAHE-MIT]" userId="7935d498-fbea-4a32-b168-fef7e8fd1fea" providerId="ADAL" clId="{8D4D08ED-B9E3-48C2-91F6-D01E32FF3177}" dt="2022-06-18T01:43:55.446" v="0" actId="114"/>
          <ac:grpSpMkLst>
            <pc:docMk/>
            <pc:sldMk cId="656553620" sldId="370"/>
            <ac:grpSpMk id="4" creationId="{00000000-0000-0000-0000-000000000000}"/>
          </ac:grpSpMkLst>
        </pc:grpChg>
        <pc:grpChg chg="mod">
          <ac:chgData name="Prateek Jain [MAHE-MIT]" userId="7935d498-fbea-4a32-b168-fef7e8fd1fea" providerId="ADAL" clId="{8D4D08ED-B9E3-48C2-91F6-D01E32FF3177}" dt="2022-06-18T01:43:55.446" v="0" actId="114"/>
          <ac:grpSpMkLst>
            <pc:docMk/>
            <pc:sldMk cId="656553620" sldId="370"/>
            <ac:grpSpMk id="8" creationId="{00000000-0000-0000-0000-000000000000}"/>
          </ac:grpSpMkLst>
        </pc:grpChg>
        <pc:grpChg chg="mod">
          <ac:chgData name="Prateek Jain [MAHE-MIT]" userId="7935d498-fbea-4a32-b168-fef7e8fd1fea" providerId="ADAL" clId="{8D4D08ED-B9E3-48C2-91F6-D01E32FF3177}" dt="2022-06-18T01:43:55.446" v="0" actId="114"/>
          <ac:grpSpMkLst>
            <pc:docMk/>
            <pc:sldMk cId="656553620" sldId="370"/>
            <ac:grpSpMk id="52" creationId="{00000000-0000-0000-0000-000000000000}"/>
          </ac:grpSpMkLst>
        </pc:grpChg>
        <pc:grpChg chg="mod">
          <ac:chgData name="Prateek Jain [MAHE-MIT]" userId="7935d498-fbea-4a32-b168-fef7e8fd1fea" providerId="ADAL" clId="{8D4D08ED-B9E3-48C2-91F6-D01E32FF3177}" dt="2022-06-18T01:43:55.446" v="0" actId="114"/>
          <ac:grpSpMkLst>
            <pc:docMk/>
            <pc:sldMk cId="656553620" sldId="370"/>
            <ac:grpSpMk id="67" creationId="{00000000-0000-0000-0000-000000000000}"/>
          </ac:grpSpMkLst>
        </pc:grpChg>
        <pc:grpChg chg="mod">
          <ac:chgData name="Prateek Jain [MAHE-MIT]" userId="7935d498-fbea-4a32-b168-fef7e8fd1fea" providerId="ADAL" clId="{8D4D08ED-B9E3-48C2-91F6-D01E32FF3177}" dt="2022-06-18T01:43:55.446" v="0" actId="114"/>
          <ac:grpSpMkLst>
            <pc:docMk/>
            <pc:sldMk cId="656553620" sldId="370"/>
            <ac:grpSpMk id="74" creationId="{00000000-0000-0000-0000-000000000000}"/>
          </ac:grpSpMkLst>
        </pc:grpChg>
        <pc:picChg chg="mod">
          <ac:chgData name="Prateek Jain [MAHE-MIT]" userId="7935d498-fbea-4a32-b168-fef7e8fd1fea" providerId="ADAL" clId="{8D4D08ED-B9E3-48C2-91F6-D01E32FF3177}" dt="2022-06-18T01:43:55.446" v="0" actId="114"/>
          <ac:picMkLst>
            <pc:docMk/>
            <pc:sldMk cId="656553620" sldId="370"/>
            <ac:picMk id="50" creationId="{00000000-0000-0000-0000-000000000000}"/>
          </ac:picMkLst>
        </pc:picChg>
        <pc:picChg chg="mod">
          <ac:chgData name="Prateek Jain [MAHE-MIT]" userId="7935d498-fbea-4a32-b168-fef7e8fd1fea" providerId="ADAL" clId="{8D4D08ED-B9E3-48C2-91F6-D01E32FF3177}" dt="2022-06-18T01:43:55.446" v="0" actId="114"/>
          <ac:picMkLst>
            <pc:docMk/>
            <pc:sldMk cId="656553620" sldId="370"/>
            <ac:picMk id="75" creationId="{00000000-0000-0000-0000-000000000000}"/>
          </ac:picMkLst>
        </pc:picChg>
        <pc:picChg chg="mod">
          <ac:chgData name="Prateek Jain [MAHE-MIT]" userId="7935d498-fbea-4a32-b168-fef7e8fd1fea" providerId="ADAL" clId="{8D4D08ED-B9E3-48C2-91F6-D01E32FF3177}" dt="2022-06-18T01:43:55.446" v="0" actId="114"/>
          <ac:picMkLst>
            <pc:docMk/>
            <pc:sldMk cId="656553620" sldId="370"/>
            <ac:picMk id="1026" creationId="{00000000-0000-0000-0000-000000000000}"/>
          </ac:picMkLst>
        </pc:picChg>
        <pc:picChg chg="mod">
          <ac:chgData name="Prateek Jain [MAHE-MIT]" userId="7935d498-fbea-4a32-b168-fef7e8fd1fea" providerId="ADAL" clId="{8D4D08ED-B9E3-48C2-91F6-D01E32FF3177}" dt="2022-06-18T01:43:55.446" v="0" actId="114"/>
          <ac:picMkLst>
            <pc:docMk/>
            <pc:sldMk cId="656553620" sldId="370"/>
            <ac:picMk id="1027" creationId="{00000000-0000-0000-0000-000000000000}"/>
          </ac:picMkLst>
        </pc:pic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9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10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11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15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31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33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40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41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42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43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44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45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54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56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59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66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68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69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72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73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78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80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94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98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111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1034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3:55.446" v="0" actId="114"/>
          <ac:cxnSpMkLst>
            <pc:docMk/>
            <pc:sldMk cId="656553620" sldId="370"/>
            <ac:cxnSpMk id="1052" creationId="{00000000-0000-0000-0000-000000000000}"/>
          </ac:cxnSpMkLst>
        </pc:cxnChg>
      </pc:sldChg>
      <pc:sldChg chg="modSp mod">
        <pc:chgData name="Prateek Jain [MAHE-MIT]" userId="7935d498-fbea-4a32-b168-fef7e8fd1fea" providerId="ADAL" clId="{8D4D08ED-B9E3-48C2-91F6-D01E32FF3177}" dt="2022-06-18T02:05:07.868" v="114" actId="1035"/>
        <pc:sldMkLst>
          <pc:docMk/>
          <pc:sldMk cId="3357115240" sldId="371"/>
        </pc:sldMkLst>
        <pc:spChg chg="mod">
          <ac:chgData name="Prateek Jain [MAHE-MIT]" userId="7935d498-fbea-4a32-b168-fef7e8fd1fea" providerId="ADAL" clId="{8D4D08ED-B9E3-48C2-91F6-D01E32FF3177}" dt="2022-06-18T01:44:17.774" v="3" actId="114"/>
          <ac:spMkLst>
            <pc:docMk/>
            <pc:sldMk cId="3357115240" sldId="371"/>
            <ac:spMk id="2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2:05:07.868" v="114" actId="1035"/>
          <ac:spMkLst>
            <pc:docMk/>
            <pc:sldMk cId="3357115240" sldId="371"/>
            <ac:spMk id="3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4:17.774" v="3" actId="114"/>
          <ac:spMkLst>
            <pc:docMk/>
            <pc:sldMk cId="3357115240" sldId="371"/>
            <ac:spMk id="15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4:17.774" v="3" actId="114"/>
          <ac:spMkLst>
            <pc:docMk/>
            <pc:sldMk cId="3357115240" sldId="371"/>
            <ac:spMk id="17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4:17.774" v="3" actId="114"/>
          <ac:spMkLst>
            <pc:docMk/>
            <pc:sldMk cId="3357115240" sldId="371"/>
            <ac:spMk id="20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4:17.774" v="3" actId="114"/>
          <ac:spMkLst>
            <pc:docMk/>
            <pc:sldMk cId="3357115240" sldId="371"/>
            <ac:spMk id="22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4:17.774" v="3" actId="114"/>
          <ac:spMkLst>
            <pc:docMk/>
            <pc:sldMk cId="3357115240" sldId="371"/>
            <ac:spMk id="26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4:17.774" v="3" actId="114"/>
          <ac:spMkLst>
            <pc:docMk/>
            <pc:sldMk cId="3357115240" sldId="371"/>
            <ac:spMk id="27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4:17.774" v="3" actId="114"/>
          <ac:spMkLst>
            <pc:docMk/>
            <pc:sldMk cId="3357115240" sldId="371"/>
            <ac:spMk id="28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4:17.774" v="3" actId="114"/>
          <ac:spMkLst>
            <pc:docMk/>
            <pc:sldMk cId="3357115240" sldId="371"/>
            <ac:spMk id="29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4:17.774" v="3" actId="114"/>
          <ac:spMkLst>
            <pc:docMk/>
            <pc:sldMk cId="3357115240" sldId="371"/>
            <ac:spMk id="32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4:17.774" v="3" actId="114"/>
          <ac:spMkLst>
            <pc:docMk/>
            <pc:sldMk cId="3357115240" sldId="371"/>
            <ac:spMk id="34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6:11.009" v="16" actId="113"/>
          <ac:spMkLst>
            <pc:docMk/>
            <pc:sldMk cId="3357115240" sldId="371"/>
            <ac:spMk id="49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6:39.360" v="23" actId="14100"/>
          <ac:spMkLst>
            <pc:docMk/>
            <pc:sldMk cId="3357115240" sldId="371"/>
            <ac:spMk id="64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5:26.318" v="12" actId="255"/>
          <ac:spMkLst>
            <pc:docMk/>
            <pc:sldMk cId="3357115240" sldId="371"/>
            <ac:spMk id="99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5:37.530" v="14" actId="113"/>
          <ac:spMkLst>
            <pc:docMk/>
            <pc:sldMk cId="3357115240" sldId="371"/>
            <ac:spMk id="101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5:37.530" v="14" actId="113"/>
          <ac:spMkLst>
            <pc:docMk/>
            <pc:sldMk cId="3357115240" sldId="371"/>
            <ac:spMk id="102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5:26.318" v="12" actId="255"/>
          <ac:spMkLst>
            <pc:docMk/>
            <pc:sldMk cId="3357115240" sldId="371"/>
            <ac:spMk id="104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4:17.774" v="3" actId="114"/>
          <ac:spMkLst>
            <pc:docMk/>
            <pc:sldMk cId="3357115240" sldId="371"/>
            <ac:spMk id="105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6:44" v="25" actId="14100"/>
          <ac:spMkLst>
            <pc:docMk/>
            <pc:sldMk cId="3357115240" sldId="371"/>
            <ac:spMk id="107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6:17.223" v="18" actId="113"/>
          <ac:spMkLst>
            <pc:docMk/>
            <pc:sldMk cId="3357115240" sldId="371"/>
            <ac:spMk id="110" creationId="{00000000-0000-0000-0000-000000000000}"/>
          </ac:spMkLst>
        </pc:spChg>
        <pc:grpChg chg="mod">
          <ac:chgData name="Prateek Jain [MAHE-MIT]" userId="7935d498-fbea-4a32-b168-fef7e8fd1fea" providerId="ADAL" clId="{8D4D08ED-B9E3-48C2-91F6-D01E32FF3177}" dt="2022-06-18T01:44:17.774" v="3" actId="114"/>
          <ac:grpSpMkLst>
            <pc:docMk/>
            <pc:sldMk cId="3357115240" sldId="371"/>
            <ac:grpSpMk id="4" creationId="{00000000-0000-0000-0000-000000000000}"/>
          </ac:grpSpMkLst>
        </pc:grpChg>
        <pc:grpChg chg="mod">
          <ac:chgData name="Prateek Jain [MAHE-MIT]" userId="7935d498-fbea-4a32-b168-fef7e8fd1fea" providerId="ADAL" clId="{8D4D08ED-B9E3-48C2-91F6-D01E32FF3177}" dt="2022-06-18T01:44:17.774" v="3" actId="114"/>
          <ac:grpSpMkLst>
            <pc:docMk/>
            <pc:sldMk cId="3357115240" sldId="371"/>
            <ac:grpSpMk id="5" creationId="{00000000-0000-0000-0000-000000000000}"/>
          </ac:grpSpMkLst>
        </pc:grpChg>
        <pc:grpChg chg="mod">
          <ac:chgData name="Prateek Jain [MAHE-MIT]" userId="7935d498-fbea-4a32-b168-fef7e8fd1fea" providerId="ADAL" clId="{8D4D08ED-B9E3-48C2-91F6-D01E32FF3177}" dt="2022-06-18T01:44:17.774" v="3" actId="114"/>
          <ac:grpSpMkLst>
            <pc:docMk/>
            <pc:sldMk cId="3357115240" sldId="371"/>
            <ac:grpSpMk id="6" creationId="{00000000-0000-0000-0000-000000000000}"/>
          </ac:grpSpMkLst>
        </pc:grpChg>
        <pc:grpChg chg="mod">
          <ac:chgData name="Prateek Jain [MAHE-MIT]" userId="7935d498-fbea-4a32-b168-fef7e8fd1fea" providerId="ADAL" clId="{8D4D08ED-B9E3-48C2-91F6-D01E32FF3177}" dt="2022-06-18T01:44:17.774" v="3" actId="114"/>
          <ac:grpSpMkLst>
            <pc:docMk/>
            <pc:sldMk cId="3357115240" sldId="371"/>
            <ac:grpSpMk id="7" creationId="{00000000-0000-0000-0000-000000000000}"/>
          </ac:grpSpMkLst>
        </pc:grpChg>
        <pc:cxnChg chg="mod">
          <ac:chgData name="Prateek Jain [MAHE-MIT]" userId="7935d498-fbea-4a32-b168-fef7e8fd1fea" providerId="ADAL" clId="{8D4D08ED-B9E3-48C2-91F6-D01E32FF3177}" dt="2022-06-18T01:44:17.774" v="3" actId="114"/>
          <ac:cxnSpMkLst>
            <pc:docMk/>
            <pc:sldMk cId="3357115240" sldId="371"/>
            <ac:cxnSpMk id="14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4:17.774" v="3" actId="114"/>
          <ac:cxnSpMkLst>
            <pc:docMk/>
            <pc:sldMk cId="3357115240" sldId="371"/>
            <ac:cxnSpMk id="16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4:17.774" v="3" actId="114"/>
          <ac:cxnSpMkLst>
            <pc:docMk/>
            <pc:sldMk cId="3357115240" sldId="371"/>
            <ac:cxnSpMk id="19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4:17.774" v="3" actId="114"/>
          <ac:cxnSpMkLst>
            <pc:docMk/>
            <pc:sldMk cId="3357115240" sldId="371"/>
            <ac:cxnSpMk id="21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4:17.774" v="3" actId="114"/>
          <ac:cxnSpMkLst>
            <pc:docMk/>
            <pc:sldMk cId="3357115240" sldId="371"/>
            <ac:cxnSpMk id="23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4:17.774" v="3" actId="114"/>
          <ac:cxnSpMkLst>
            <pc:docMk/>
            <pc:sldMk cId="3357115240" sldId="371"/>
            <ac:cxnSpMk id="24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4:17.774" v="3" actId="114"/>
          <ac:cxnSpMkLst>
            <pc:docMk/>
            <pc:sldMk cId="3357115240" sldId="371"/>
            <ac:cxnSpMk id="25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4:17.774" v="3" actId="114"/>
          <ac:cxnSpMkLst>
            <pc:docMk/>
            <pc:sldMk cId="3357115240" sldId="371"/>
            <ac:cxnSpMk id="30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4:17.774" v="3" actId="114"/>
          <ac:cxnSpMkLst>
            <pc:docMk/>
            <pc:sldMk cId="3357115240" sldId="371"/>
            <ac:cxnSpMk id="31" creationId="{00000000-0000-0000-0000-000000000000}"/>
          </ac:cxnSpMkLst>
        </pc:cxnChg>
        <pc:cxnChg chg="mod">
          <ac:chgData name="Prateek Jain [MAHE-MIT]" userId="7935d498-fbea-4a32-b168-fef7e8fd1fea" providerId="ADAL" clId="{8D4D08ED-B9E3-48C2-91F6-D01E32FF3177}" dt="2022-06-18T01:44:17.774" v="3" actId="114"/>
          <ac:cxnSpMkLst>
            <pc:docMk/>
            <pc:sldMk cId="3357115240" sldId="371"/>
            <ac:cxnSpMk id="33" creationId="{00000000-0000-0000-0000-000000000000}"/>
          </ac:cxnSpMkLst>
        </pc:cxnChg>
      </pc:sldChg>
      <pc:sldChg chg="addSp modSp mod modAnim">
        <pc:chgData name="Prateek Jain [MAHE-MIT]" userId="7935d498-fbea-4a32-b168-fef7e8fd1fea" providerId="ADAL" clId="{8D4D08ED-B9E3-48C2-91F6-D01E32FF3177}" dt="2022-06-18T02:13:04.155" v="216" actId="1076"/>
        <pc:sldMkLst>
          <pc:docMk/>
          <pc:sldMk cId="659645820" sldId="372"/>
        </pc:sldMkLst>
        <pc:spChg chg="mod">
          <ac:chgData name="Prateek Jain [MAHE-MIT]" userId="7935d498-fbea-4a32-b168-fef7e8fd1fea" providerId="ADAL" clId="{8D4D08ED-B9E3-48C2-91F6-D01E32FF3177}" dt="2022-06-18T01:46:24.685" v="19" actId="114"/>
          <ac:spMkLst>
            <pc:docMk/>
            <pc:sldMk cId="659645820" sldId="372"/>
            <ac:spMk id="2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6:24.685" v="19" actId="114"/>
          <ac:spMkLst>
            <pc:docMk/>
            <pc:sldMk cId="659645820" sldId="372"/>
            <ac:spMk id="8" creationId="{00000000-0000-0000-0000-000000000000}"/>
          </ac:spMkLst>
        </pc:spChg>
        <pc:spChg chg="add mod">
          <ac:chgData name="Prateek Jain [MAHE-MIT]" userId="7935d498-fbea-4a32-b168-fef7e8fd1fea" providerId="ADAL" clId="{8D4D08ED-B9E3-48C2-91F6-D01E32FF3177}" dt="2022-06-18T02:13:04.155" v="216" actId="1076"/>
          <ac:spMkLst>
            <pc:docMk/>
            <pc:sldMk cId="659645820" sldId="372"/>
            <ac:spMk id="12" creationId="{AE62A06B-6A2F-CA5A-FDBF-5B3C49B5C205}"/>
          </ac:spMkLst>
        </pc:spChg>
        <pc:spChg chg="mod">
          <ac:chgData name="Prateek Jain [MAHE-MIT]" userId="7935d498-fbea-4a32-b168-fef7e8fd1fea" providerId="ADAL" clId="{8D4D08ED-B9E3-48C2-91F6-D01E32FF3177}" dt="2022-06-18T02:10:50.428" v="117" actId="20577"/>
          <ac:spMkLst>
            <pc:docMk/>
            <pc:sldMk cId="659645820" sldId="372"/>
            <ac:spMk id="49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7:32.028" v="33" actId="113"/>
          <ac:spMkLst>
            <pc:docMk/>
            <pc:sldMk cId="659645820" sldId="372"/>
            <ac:spMk id="50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7:25.320" v="31" actId="113"/>
          <ac:spMkLst>
            <pc:docMk/>
            <pc:sldMk cId="659645820" sldId="372"/>
            <ac:spMk id="51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8:57.268" v="53" actId="1076"/>
          <ac:spMkLst>
            <pc:docMk/>
            <pc:sldMk cId="659645820" sldId="372"/>
            <ac:spMk id="52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2:11:52.984" v="143" actId="1076"/>
          <ac:spMkLst>
            <pc:docMk/>
            <pc:sldMk cId="659645820" sldId="372"/>
            <ac:spMk id="54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8:04.987" v="42" actId="207"/>
          <ac:spMkLst>
            <pc:docMk/>
            <pc:sldMk cId="659645820" sldId="372"/>
            <ac:spMk id="55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8:46.915" v="51" actId="1076"/>
          <ac:spMkLst>
            <pc:docMk/>
            <pc:sldMk cId="659645820" sldId="372"/>
            <ac:spMk id="56" creationId="{00000000-0000-0000-0000-000000000000}"/>
          </ac:spMkLst>
        </pc:spChg>
        <pc:spChg chg="mod">
          <ac:chgData name="Prateek Jain [MAHE-MIT]" userId="7935d498-fbea-4a32-b168-fef7e8fd1fea" providerId="ADAL" clId="{8D4D08ED-B9E3-48C2-91F6-D01E32FF3177}" dt="2022-06-18T01:46:34.114" v="21" actId="14100"/>
          <ac:spMkLst>
            <pc:docMk/>
            <pc:sldMk cId="659645820" sldId="372"/>
            <ac:spMk id="107" creationId="{00000000-0000-0000-0000-000000000000}"/>
          </ac:spMkLst>
        </pc:spChg>
      </pc:sldChg>
      <pc:sldChg chg="modSp mod">
        <pc:chgData name="Prateek Jain [MAHE-MIT]" userId="7935d498-fbea-4a32-b168-fef7e8fd1fea" providerId="ADAL" clId="{8D4D08ED-B9E3-48C2-91F6-D01E32FF3177}" dt="2022-06-18T01:49:58.999" v="60" actId="255"/>
        <pc:sldMkLst>
          <pc:docMk/>
          <pc:sldMk cId="2628103347" sldId="373"/>
        </pc:sldMkLst>
        <pc:spChg chg="mod">
          <ac:chgData name="Prateek Jain [MAHE-MIT]" userId="7935d498-fbea-4a32-b168-fef7e8fd1fea" providerId="ADAL" clId="{8D4D08ED-B9E3-48C2-91F6-D01E32FF3177}" dt="2022-06-18T01:49:58.999" v="60" actId="255"/>
          <ac:spMkLst>
            <pc:docMk/>
            <pc:sldMk cId="2628103347" sldId="373"/>
            <ac:spMk id="3" creationId="{00000000-0000-0000-0000-000000000000}"/>
          </ac:spMkLst>
        </pc:spChg>
      </pc:sldChg>
      <pc:sldChg chg="modSp mod">
        <pc:chgData name="Prateek Jain [MAHE-MIT]" userId="7935d498-fbea-4a32-b168-fef7e8fd1fea" providerId="ADAL" clId="{8D4D08ED-B9E3-48C2-91F6-D01E32FF3177}" dt="2022-06-18T01:50:04.934" v="61" actId="14100"/>
        <pc:sldMkLst>
          <pc:docMk/>
          <pc:sldMk cId="852111127" sldId="374"/>
        </pc:sldMkLst>
        <pc:spChg chg="mod">
          <ac:chgData name="Prateek Jain [MAHE-MIT]" userId="7935d498-fbea-4a32-b168-fef7e8fd1fea" providerId="ADAL" clId="{8D4D08ED-B9E3-48C2-91F6-D01E32FF3177}" dt="2022-06-18T01:50:04.934" v="61" actId="14100"/>
          <ac:spMkLst>
            <pc:docMk/>
            <pc:sldMk cId="852111127" sldId="3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DA2E-AC81-4CA3-B76D-3623017FA7D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9F1E-23F5-49F0-B789-203EDBFF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A0A98-A56A-4CEA-9E29-86730148B5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6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A0A98-A56A-4CEA-9E29-86730148B5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6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A0A98-A56A-4CEA-9E29-86730148B5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6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4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33848" y="6459786"/>
            <a:ext cx="1854203" cy="365125"/>
          </a:xfrm>
        </p:spPr>
        <p:txBody>
          <a:bodyPr/>
          <a:lstStyle>
            <a:lvl1pPr>
              <a:defRPr sz="1200"/>
            </a:lvl1pPr>
          </a:lstStyle>
          <a:p>
            <a:fld id="{A5ABB991-8D33-4397-9DA3-E0160A1D31D6}" type="datetime2">
              <a:rPr lang="en-US" smtClean="0"/>
              <a:t>Saturday, June 18, 2022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549" y="6459786"/>
            <a:ext cx="4166248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6" name="Picture 15" descr="https://lh3.googleusercontent.com/NRv3pd85QFsLHVwpHkTZ2250QFlGXi4661CaYP3Zdf3SRBavzCN6ln9LkQSPPbk7i5964g=s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241" y="23257"/>
            <a:ext cx="839390" cy="8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mage result for manipal institute of technology manip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88" y="43259"/>
            <a:ext cx="5645920" cy="10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52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3BA3-60C2-4F22-B6BB-E220CD1F4CB0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Segoe Print" pitchFamily="2" charset="0"/>
              </a:defRPr>
            </a:lvl1pPr>
            <a:lvl2pPr>
              <a:defRPr sz="1800">
                <a:latin typeface="Segoe Print" pitchFamily="2" charset="0"/>
              </a:defRPr>
            </a:lvl2pPr>
            <a:lvl3pPr>
              <a:defRPr sz="1800">
                <a:latin typeface="Segoe Print" pitchFamily="2" charset="0"/>
              </a:defRPr>
            </a:lvl3pPr>
            <a:lvl4pPr>
              <a:defRPr sz="1800">
                <a:latin typeface="Segoe Print" pitchFamily="2" charset="0"/>
              </a:defRPr>
            </a:lvl4pPr>
            <a:lvl5pPr>
              <a:defRPr sz="1800">
                <a:latin typeface="Segoe Prin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  <a:solidFill>
            <a:schemeClr val="tx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 sz="2800">
                <a:latin typeface="Kristen ITC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04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8" y="1328899"/>
            <a:ext cx="8837874" cy="4859865"/>
          </a:xfrm>
        </p:spPr>
        <p:txBody>
          <a:bodyPr/>
          <a:lstStyle>
            <a:lvl1pPr marL="90488" indent="-90488">
              <a:defRPr sz="2400"/>
            </a:lvl1pPr>
            <a:lvl2pPr marL="542925" indent="-182563">
              <a:defRPr sz="2000"/>
            </a:lvl2pPr>
            <a:lvl3pPr marL="901700" indent="-182563">
              <a:defRPr sz="1800"/>
            </a:lvl3pPr>
            <a:lvl4pPr marL="1258888" indent="-182563">
              <a:defRPr sz="1600"/>
            </a:lvl4pPr>
            <a:lvl5pPr marL="1616075" indent="-182563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88C-CEC1-4B67-B575-2819AF399768}" type="datetime2">
              <a:rPr lang="en-US" smtClean="0"/>
              <a:t>Saturday, June 18, 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r="76357"/>
          <a:stretch/>
        </p:blipFill>
        <p:spPr>
          <a:xfrm>
            <a:off x="8534295" y="76200"/>
            <a:ext cx="571605" cy="685800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286248" y="6477000"/>
            <a:ext cx="2330701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182504-EB51-4672-8957-71EF646720F2}" type="datetime2">
              <a:rPr lang="en-US" smtClean="0"/>
              <a:pPr/>
              <a:t>Saturday, June 18, 2022</a:t>
            </a:fld>
            <a:endParaRPr lang="en-US" dirty="0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2616949" y="6477000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7577744" y="647700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3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EEEA-B9FB-4521-A525-A257190E438F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2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96E-73CA-47C9-95A9-41BA6627DCC3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4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31B-2FB9-475A-929E-0081D1116252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5E0-37B8-4C99-9653-D929C69556BA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8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2D01E95-403D-4C2B-BD9C-31A285BC6D0C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2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A8-6B21-4442-84DA-84F820001018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7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2DC-765B-4B50-BB27-26D55AF5DBC4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57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8" y="1328899"/>
            <a:ext cx="8837874" cy="4859865"/>
          </a:xfrm>
        </p:spPr>
        <p:txBody>
          <a:bodyPr/>
          <a:lstStyle>
            <a:lvl1pPr marL="90488" indent="-90488">
              <a:defRPr sz="2400"/>
            </a:lvl1pPr>
            <a:lvl2pPr marL="542925" indent="-182563">
              <a:defRPr sz="2000"/>
            </a:lvl2pPr>
            <a:lvl3pPr marL="901700" indent="-182563">
              <a:defRPr sz="1800"/>
            </a:lvl3pPr>
            <a:lvl4pPr marL="1258888" indent="-182563">
              <a:defRPr sz="1600"/>
            </a:lvl4pPr>
            <a:lvl5pPr marL="1616075" indent="-182563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-533400"/>
            <a:ext cx="8572500" cy="1450757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88C-CEC1-4B67-B575-2819AF399768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Electrical &amp; Electronics </a:t>
            </a:r>
            <a:r>
              <a:rPr lang="en-IN" dirty="0" err="1"/>
              <a:t>Engg</a:t>
            </a:r>
            <a:r>
              <a:rPr lang="en-IN" dirty="0"/>
              <a:t>., MIT - </a:t>
            </a:r>
            <a:r>
              <a:rPr lang="en-IN" dirty="0" err="1"/>
              <a:t>Manipal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r="76357"/>
          <a:stretch/>
        </p:blipFill>
        <p:spPr>
          <a:xfrm>
            <a:off x="8572500" y="76200"/>
            <a:ext cx="533400" cy="639962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286248" y="6477000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182504-EB51-4672-8957-71EF646720F2}" type="datetime2">
              <a:rPr lang="en-US" smtClean="0"/>
              <a:pPr/>
              <a:t>Saturday, June 18, 2022</a:t>
            </a:fld>
            <a:endParaRPr lang="en-US" dirty="0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2616949" y="6477000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7577744" y="647700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3BA3-60C2-4F22-B6BB-E220CD1F4CB0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Segoe Print" pitchFamily="2" charset="0"/>
              </a:defRPr>
            </a:lvl1pPr>
            <a:lvl2pPr>
              <a:defRPr sz="1800">
                <a:latin typeface="Segoe Print" pitchFamily="2" charset="0"/>
              </a:defRPr>
            </a:lvl2pPr>
            <a:lvl3pPr>
              <a:defRPr sz="1800">
                <a:latin typeface="Segoe Print" pitchFamily="2" charset="0"/>
              </a:defRPr>
            </a:lvl3pPr>
            <a:lvl4pPr>
              <a:defRPr sz="1800">
                <a:latin typeface="Segoe Print" pitchFamily="2" charset="0"/>
              </a:defRPr>
            </a:lvl4pPr>
            <a:lvl5pPr>
              <a:defRPr sz="1800">
                <a:latin typeface="Segoe Prin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  <a:solidFill>
            <a:schemeClr val="tx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 sz="2800">
                <a:latin typeface="Kristen ITC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08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flipH="1" flipV="1">
            <a:off x="8077199" y="0"/>
            <a:ext cx="1066799" cy="6096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259969" y="6477000"/>
            <a:ext cx="2178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182504-EB51-4672-8957-71EF646720F2}" type="datetime2">
              <a:rPr lang="en-US" smtClean="0"/>
              <a:pPr/>
              <a:t>Saturday, June 18, 2022</a:t>
            </a:fld>
            <a:endParaRPr lang="en-US" dirty="0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2616949" y="6477000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7577744" y="647700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5" name="Picture 14" descr="https://lh3.googleusercontent.com/NRv3pd85QFsLHVwpHkTZ2250QFlGXi4661CaYP3Zdf3SRBavzCN6ln9LkQSPPbk7i5964g=s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668" y="302072"/>
            <a:ext cx="839390" cy="8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Image result for manipal institute of technology manip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5645920" cy="10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5645920" y="609600"/>
            <a:ext cx="2343748" cy="531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</a:rPr>
              <a:t>B</a:t>
            </a:r>
            <a:r>
              <a:rPr lang="en-US" sz="4500" dirty="0"/>
              <a:t>asic </a:t>
            </a:r>
            <a:r>
              <a:rPr lang="en-US" sz="6600" dirty="0">
                <a:solidFill>
                  <a:schemeClr val="accent1"/>
                </a:solidFill>
              </a:rPr>
              <a:t>E</a:t>
            </a:r>
            <a:r>
              <a:rPr lang="en-US" sz="4500" dirty="0"/>
              <a:t>lectrical </a:t>
            </a:r>
            <a:r>
              <a:rPr lang="en-US" sz="6600" dirty="0">
                <a:solidFill>
                  <a:schemeClr val="accent1"/>
                </a:solidFill>
              </a:rPr>
              <a:t>T</a:t>
            </a:r>
            <a:r>
              <a:rPr lang="en-US" sz="4500" dirty="0"/>
              <a:t>echnology</a:t>
            </a:r>
            <a:br>
              <a:rPr lang="en-US" sz="4400" dirty="0"/>
            </a:br>
            <a:r>
              <a:rPr lang="en-US" sz="2400" dirty="0"/>
              <a:t>[ELE 1051]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i="1" spc="0" dirty="0">
                <a:latin typeface="+mn-lt"/>
              </a:rPr>
              <a:t>Electromagnetic induction &amp; Single Phase AC Circuits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i="1" cap="none" spc="0" dirty="0">
                <a:latin typeface="+mn-lt"/>
              </a:rPr>
              <a:t>Tutorial 04 :L12 – L14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22960" y="4388612"/>
            <a:ext cx="754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3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EEEA-B9FB-4521-A525-A257190E438F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4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96E-73CA-47C9-95A9-41BA6627DCC3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3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31B-2FB9-475A-929E-0081D1116252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5E0-37B8-4C99-9653-D929C69556BA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3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2D01E95-403D-4C2B-BD9C-31A285BC6D0C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9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A8-6B21-4442-84DA-84F820001018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3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2DC-765B-4B50-BB27-26D55AF5DBC4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BB688C-CEC1-4B67-B575-2819AF399768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38200"/>
            <a:ext cx="81534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809910"/>
            <a:ext cx="8610600" cy="45719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BB688C-CEC1-4B67-B575-2819AF399768}" type="datetime2">
              <a:rPr lang="en-US" smtClean="0"/>
              <a:t>Saturday, June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38200"/>
            <a:ext cx="81534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809910"/>
            <a:ext cx="8610600" cy="45719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291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13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B991-8D33-4397-9DA3-E0160A1D31D6}" type="datetime2">
              <a:rPr lang="en-US" smtClean="0"/>
              <a:t>Saturday, June 18,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Electrical &amp; Electronics </a:t>
            </a:r>
            <a:r>
              <a:rPr lang="en-IN" dirty="0" err="1"/>
              <a:t>Engg</a:t>
            </a:r>
            <a:r>
              <a:rPr lang="en-IN"/>
              <a:t>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77438" y="781922"/>
            <a:ext cx="75438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>
                <a:solidFill>
                  <a:schemeClr val="accent1"/>
                </a:solidFill>
              </a:rPr>
              <a:t>B</a:t>
            </a:r>
            <a:r>
              <a:rPr lang="en-US" sz="4500"/>
              <a:t>asic </a:t>
            </a:r>
            <a:r>
              <a:rPr lang="en-US" sz="6600">
                <a:solidFill>
                  <a:schemeClr val="accent1"/>
                </a:solidFill>
              </a:rPr>
              <a:t>E</a:t>
            </a:r>
            <a:r>
              <a:rPr lang="en-US" sz="4500"/>
              <a:t>lectrical </a:t>
            </a:r>
            <a:r>
              <a:rPr lang="en-US" sz="6600">
                <a:solidFill>
                  <a:schemeClr val="accent1"/>
                </a:solidFill>
              </a:rPr>
              <a:t>T</a:t>
            </a:r>
            <a:r>
              <a:rPr lang="en-US" sz="4500"/>
              <a:t>echnology</a:t>
            </a:r>
            <a:br>
              <a:rPr lang="en-US" sz="4400"/>
            </a:br>
            <a:r>
              <a:rPr lang="en-US" sz="2400"/>
              <a:t>[ELE 1051]</a:t>
            </a:r>
            <a:endParaRPr lang="en-US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77438" y="4608021"/>
            <a:ext cx="7543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i="1" cap="none" spc="0">
                <a:latin typeface="+mn-lt"/>
              </a:rPr>
              <a:t>Three Phase AC Circuits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i="1" cap="none" spc="0">
                <a:latin typeface="+mn-lt"/>
              </a:rPr>
              <a:t>L24 – </a:t>
            </a:r>
            <a:r>
              <a:rPr lang="en-IN" sz="1800" b="1" i="1" cap="none" spc="0">
                <a:latin typeface="+mn-lt"/>
              </a:rPr>
              <a:t>Power Associated with Three Phase System</a:t>
            </a:r>
            <a:endParaRPr lang="en-US" sz="1800" b="1" i="1" cap="none" spc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739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5605975" y="1862866"/>
            <a:ext cx="1196786" cy="1143128"/>
            <a:chOff x="5605975" y="1862866"/>
            <a:chExt cx="1196786" cy="1143128"/>
          </a:xfrm>
        </p:grpSpPr>
        <p:grpSp>
          <p:nvGrpSpPr>
            <p:cNvPr id="52" name="Group 51"/>
            <p:cNvGrpSpPr/>
            <p:nvPr/>
          </p:nvGrpSpPr>
          <p:grpSpPr>
            <a:xfrm>
              <a:off x="6075651" y="2299139"/>
              <a:ext cx="566755" cy="595719"/>
              <a:chOff x="5331251" y="1998268"/>
              <a:chExt cx="676275" cy="73056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366090" y="1998268"/>
                <a:ext cx="606596" cy="360762"/>
                <a:chOff x="536404" y="2424711"/>
                <a:chExt cx="471488" cy="238437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536404" y="2424711"/>
                  <a:ext cx="235121" cy="238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771525" y="2424711"/>
                  <a:ext cx="236367" cy="238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331251" y="2359030"/>
                <a:ext cx="676275" cy="369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56" name="Straight Arrow Connector 55"/>
            <p:cNvCxnSpPr/>
            <p:nvPr/>
          </p:nvCxnSpPr>
          <p:spPr>
            <a:xfrm>
              <a:off x="5605975" y="2500271"/>
              <a:ext cx="310325" cy="0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583494" y="2742036"/>
              <a:ext cx="219267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916300" y="2752058"/>
              <a:ext cx="219267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916300" y="2500271"/>
              <a:ext cx="265811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flipV="1">
              <a:off x="5916300" y="2500271"/>
              <a:ext cx="0" cy="243815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5" name="Oval 1034"/>
            <p:cNvSpPr/>
            <p:nvPr/>
          </p:nvSpPr>
          <p:spPr>
            <a:xfrm>
              <a:off x="6000966" y="2243064"/>
              <a:ext cx="752027" cy="7629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164421" y="1862866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533400"/>
            <a:ext cx="9144000" cy="1450757"/>
          </a:xfrm>
        </p:spPr>
        <p:txBody>
          <a:bodyPr/>
          <a:lstStyle/>
          <a:p>
            <a:pPr algn="l"/>
            <a:r>
              <a:rPr lang="en-US" dirty="0"/>
              <a:t>Measurement of 3 Ph. Active Power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914400"/>
            <a:ext cx="7399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BC8F00"/>
                </a:solidFill>
              </a:rPr>
              <a:t>3. Balanced Load (Star Connected) using 1 Wattmeter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503435" y="2500271"/>
            <a:ext cx="2340001" cy="1986354"/>
            <a:chOff x="6260363" y="2706390"/>
            <a:chExt cx="2284525" cy="1875327"/>
          </a:xfrm>
        </p:grpSpPr>
        <p:sp>
          <p:nvSpPr>
            <p:cNvPr id="37" name="Rectangle 36"/>
            <p:cNvSpPr/>
            <p:nvPr/>
          </p:nvSpPr>
          <p:spPr>
            <a:xfrm>
              <a:off x="7260671" y="3046182"/>
              <a:ext cx="264107" cy="44898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7279167">
              <a:off x="7775194" y="3939745"/>
              <a:ext cx="264107" cy="44898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3544054">
              <a:off x="6748579" y="3945857"/>
              <a:ext cx="264107" cy="44898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endCxn id="38" idx="2"/>
            </p:cNvCxnSpPr>
            <p:nvPr/>
          </p:nvCxnSpPr>
          <p:spPr>
            <a:xfrm>
              <a:off x="7392723" y="3861612"/>
              <a:ext cx="313627" cy="184875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392723" y="3495163"/>
              <a:ext cx="1" cy="366448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9" idx="0"/>
            </p:cNvCxnSpPr>
            <p:nvPr/>
          </p:nvCxnSpPr>
          <p:spPr>
            <a:xfrm flipH="1">
              <a:off x="7073195" y="3861612"/>
              <a:ext cx="319528" cy="193341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37" idx="0"/>
            </p:cNvCxnSpPr>
            <p:nvPr/>
          </p:nvCxnSpPr>
          <p:spPr>
            <a:xfrm>
              <a:off x="7392365" y="2706390"/>
              <a:ext cx="359" cy="33979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39" idx="2"/>
            </p:cNvCxnSpPr>
            <p:nvPr/>
          </p:nvCxnSpPr>
          <p:spPr>
            <a:xfrm flipV="1">
              <a:off x="6260363" y="4285742"/>
              <a:ext cx="427707" cy="23283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8" idx="0"/>
            </p:cNvCxnSpPr>
            <p:nvPr/>
          </p:nvCxnSpPr>
          <p:spPr>
            <a:xfrm flipH="1" flipV="1">
              <a:off x="8099026" y="4280927"/>
              <a:ext cx="445862" cy="237648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232623" y="383674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01807" y="3105032"/>
              <a:ext cx="381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97163" y="4243163"/>
              <a:ext cx="381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59138" y="4233570"/>
              <a:ext cx="373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>
            <a:off x="6548951" y="2500271"/>
            <a:ext cx="1113975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43436" y="4422591"/>
            <a:ext cx="0" cy="682809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605975" y="5105400"/>
            <a:ext cx="3237464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7304" y="4232716"/>
            <a:ext cx="372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2989" y="4386064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044375" y="2474988"/>
            <a:ext cx="0" cy="1115183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64446" y="295071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82122" y="2201420"/>
            <a:ext cx="372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841698" y="2500271"/>
            <a:ext cx="383009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41528" y="2063748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605975" y="4422775"/>
            <a:ext cx="336952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802710" y="2744086"/>
            <a:ext cx="0" cy="748111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02761" y="3492197"/>
            <a:ext cx="533244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H="1" flipV="1">
            <a:off x="7326160" y="3489816"/>
            <a:ext cx="336766" cy="23407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/>
          <p:cNvCxnSpPr/>
          <p:nvPr/>
        </p:nvCxnSpPr>
        <p:spPr>
          <a:xfrm flipH="1">
            <a:off x="5605975" y="4419745"/>
            <a:ext cx="916289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664014" y="4029137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607801" y="5105400"/>
            <a:ext cx="336952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648774" y="4720506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1272598" y="2221468"/>
                <a:ext cx="3261919" cy="38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𝐶𝑜𝑠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sym typeface="Symbol"/>
                                </a:rPr>
                                <m:t>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&amp;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98" y="2221468"/>
                <a:ext cx="3261919" cy="384144"/>
              </a:xfrm>
              <a:prstGeom prst="rect">
                <a:avLst/>
              </a:prstGeom>
              <a:blipFill rotWithShape="1"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304800" y="1676400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Wattmeter Reading,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1627776" y="2752058"/>
                <a:ext cx="17250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𝑃h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𝑃h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𝐶𝑜𝑠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776" y="2752058"/>
                <a:ext cx="172502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292100" y="3373611"/>
            <a:ext cx="3746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Total active power consumed,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1614437" y="3735601"/>
                <a:ext cx="2119363" cy="1369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=3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rgbClr val="002060"/>
                  </a:solidFill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𝑃h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𝑃h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𝐶𝑜𝑠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i="1" dirty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√3×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𝐶𝑜𝑠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37" y="3735601"/>
                <a:ext cx="2119363" cy="13697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10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6" grpId="0"/>
      <p:bldP spid="30" grpId="0"/>
      <p:bldP spid="32" grpId="0"/>
      <p:bldP spid="97" grpId="0"/>
      <p:bldP spid="100" grpId="0"/>
      <p:bldP spid="104" grpId="0"/>
      <p:bldP spid="64" grpId="0"/>
      <p:bldP spid="106" grpId="0"/>
      <p:bldP spid="107" grpId="0"/>
      <p:bldP spid="1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 rot="7166187">
            <a:off x="6313670" y="2139983"/>
            <a:ext cx="1333828" cy="1163119"/>
            <a:chOff x="5605975" y="2243064"/>
            <a:chExt cx="1333828" cy="1163119"/>
          </a:xfrm>
        </p:grpSpPr>
        <p:grpSp>
          <p:nvGrpSpPr>
            <p:cNvPr id="52" name="Group 51"/>
            <p:cNvGrpSpPr/>
            <p:nvPr/>
          </p:nvGrpSpPr>
          <p:grpSpPr>
            <a:xfrm>
              <a:off x="6075651" y="2299139"/>
              <a:ext cx="566755" cy="595719"/>
              <a:chOff x="5331251" y="1998268"/>
              <a:chExt cx="676275" cy="73056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366090" y="1998268"/>
                <a:ext cx="606596" cy="360762"/>
                <a:chOff x="536404" y="2424711"/>
                <a:chExt cx="471488" cy="238437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536404" y="2424711"/>
                  <a:ext cx="235121" cy="238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771525" y="2424711"/>
                  <a:ext cx="236367" cy="238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331251" y="2359030"/>
                <a:ext cx="676275" cy="369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56" name="Straight Arrow Connector 55"/>
            <p:cNvCxnSpPr/>
            <p:nvPr/>
          </p:nvCxnSpPr>
          <p:spPr>
            <a:xfrm>
              <a:off x="5605975" y="2500271"/>
              <a:ext cx="310325" cy="0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583494" y="2742036"/>
              <a:ext cx="219267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916300" y="2752058"/>
              <a:ext cx="219267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916300" y="2500271"/>
              <a:ext cx="265811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flipV="1">
              <a:off x="5916300" y="2500271"/>
              <a:ext cx="0" cy="243815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5" name="Oval 1034"/>
            <p:cNvSpPr/>
            <p:nvPr/>
          </p:nvSpPr>
          <p:spPr>
            <a:xfrm>
              <a:off x="6000966" y="2243064"/>
              <a:ext cx="752027" cy="7629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 rot="14400000">
              <a:off x="6266561" y="3024348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rot="14433813" flipH="1">
              <a:off x="6654324" y="2330880"/>
              <a:ext cx="206634" cy="364324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533400"/>
            <a:ext cx="8947304" cy="1450757"/>
          </a:xfrm>
        </p:spPr>
        <p:txBody>
          <a:bodyPr/>
          <a:lstStyle/>
          <a:p>
            <a:pPr algn="l"/>
            <a:r>
              <a:rPr lang="en-US" dirty="0"/>
              <a:t>Measurement of 3 Ph. Active Power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399" y="914400"/>
            <a:ext cx="7749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BC8F00"/>
                </a:solidFill>
              </a:rPr>
              <a:t>4. Balanced Load (Delta Connected) using 1 Wattmeter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609600" y="2221468"/>
                <a:ext cx="3753143" cy="382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𝐶𝑜𝑠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sym typeface="Symbol"/>
                                </a:rPr>
                                <m:t>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sym typeface="Symbol"/>
                                </a:rPr>
                                <m:t>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&amp;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𝑌</m:t>
                          </m:r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21468"/>
                <a:ext cx="3753143" cy="382349"/>
              </a:xfrm>
              <a:prstGeom prst="rect">
                <a:avLst/>
              </a:prstGeom>
              <a:blipFill rotWithShape="1"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304800" y="1676400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Wattmeter Reading,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964778" y="2752058"/>
                <a:ext cx="16033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𝑃h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𝐶𝑜𝑠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78" y="2752058"/>
                <a:ext cx="16033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292100" y="3373611"/>
            <a:ext cx="3746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Total active power consumed,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1614437" y="3735601"/>
                <a:ext cx="2029273" cy="13878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=3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rgbClr val="002060"/>
                  </a:solidFill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𝑃h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𝐶𝑜𝑠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i="1" dirty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ra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𝐶𝑜𝑠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37" y="3735601"/>
                <a:ext cx="2029273" cy="13878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/>
          <p:cNvCxnSpPr/>
          <p:nvPr/>
        </p:nvCxnSpPr>
        <p:spPr>
          <a:xfrm>
            <a:off x="7594649" y="2304114"/>
            <a:ext cx="1114145" cy="1908356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7" idx="2"/>
          </p:cNvCxnSpPr>
          <p:nvPr/>
        </p:nvCxnSpPr>
        <p:spPr>
          <a:xfrm flipV="1">
            <a:off x="6477000" y="3797033"/>
            <a:ext cx="234814" cy="422542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499654" y="4215355"/>
            <a:ext cx="2209140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rot="8868298">
            <a:off x="8043181" y="3078885"/>
            <a:ext cx="255391" cy="4369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1798998">
            <a:off x="6693291" y="3389357"/>
            <a:ext cx="255391" cy="4369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6200000">
            <a:off x="7442658" y="3999643"/>
            <a:ext cx="257007" cy="43416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8414855" y="3700568"/>
            <a:ext cx="306710" cy="527638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7" idx="2"/>
          </p:cNvCxnSpPr>
          <p:nvPr/>
        </p:nvCxnSpPr>
        <p:spPr>
          <a:xfrm flipV="1">
            <a:off x="6551879" y="3797033"/>
            <a:ext cx="159935" cy="283878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502847" y="4215317"/>
            <a:ext cx="537918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477748" y="358018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97098" y="4231352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92632" y="3734843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16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98495" y="3039713"/>
            <a:ext cx="449859" cy="329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BR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383172" y="4326972"/>
            <a:ext cx="442105" cy="329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YB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97179" y="3525082"/>
            <a:ext cx="439686" cy="329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RY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5904460" y="2304114"/>
            <a:ext cx="1699766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092611" y="4215355"/>
            <a:ext cx="1410235" cy="577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21565" y="4215355"/>
            <a:ext cx="0" cy="742119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049626" y="4957474"/>
            <a:ext cx="3671939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29512" y="1959819"/>
            <a:ext cx="372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61196" y="4083815"/>
            <a:ext cx="372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36407" y="4260889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885493" y="2402392"/>
            <a:ext cx="0" cy="1751054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876800" y="3189468"/>
            <a:ext cx="485945" cy="359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RY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953000" y="2308860"/>
            <a:ext cx="951460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79869" y="1901293"/>
            <a:ext cx="344447" cy="359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106296" y="4216726"/>
            <a:ext cx="600191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446753" y="3810000"/>
            <a:ext cx="344447" cy="359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088087" y="4957474"/>
            <a:ext cx="600191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57913" y="4545201"/>
            <a:ext cx="344447" cy="359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024316" y="3201666"/>
            <a:ext cx="0" cy="101506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4316" y="3213971"/>
            <a:ext cx="767783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885493" y="4260889"/>
            <a:ext cx="0" cy="643728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57478" y="43811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YB</a:t>
            </a:r>
          </a:p>
        </p:txBody>
      </p:sp>
    </p:spTree>
    <p:extLst>
      <p:ext uri="{BB962C8B-B14F-4D97-AF65-F5344CB8AC3E}">
        <p14:creationId xmlns:p14="http://schemas.microsoft.com/office/powerpoint/2010/main" val="8521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4" grpId="0"/>
      <p:bldP spid="64" grpId="0"/>
      <p:bldP spid="106" grpId="0"/>
      <p:bldP spid="107" grpId="0"/>
      <p:bldP spid="108" grpId="0"/>
      <p:bldP spid="86" grpId="0" animBg="1"/>
      <p:bldP spid="87" grpId="0" animBg="1"/>
      <p:bldP spid="88" grpId="0" animBg="1"/>
      <p:bldP spid="92" grpId="0"/>
      <p:bldP spid="93" grpId="0"/>
      <p:bldP spid="94" grpId="0"/>
      <p:bldP spid="95" grpId="0"/>
      <p:bldP spid="96" grpId="0"/>
      <p:bldP spid="99" grpId="0"/>
      <p:bldP spid="65" grpId="0"/>
      <p:bldP spid="66" grpId="0"/>
      <p:bldP spid="68" grpId="0"/>
      <p:bldP spid="70" grpId="0"/>
      <p:bldP spid="78" grpId="0"/>
      <p:bldP spid="80" grpId="0"/>
      <p:bldP spid="82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Exercise-3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i="1"/>
            </a:lvl1pPr>
          </a:lstStyle>
          <a:p>
            <a:r>
              <a:rPr lang="en-US" dirty="0"/>
              <a:t>Three identical impedances of (8+j6) </a:t>
            </a:r>
            <a:r>
              <a:rPr lang="en-US" dirty="0">
                <a:sym typeface="Symbol"/>
              </a:rPr>
              <a:t></a:t>
            </a:r>
            <a:r>
              <a:rPr lang="en-US" dirty="0"/>
              <a:t> are connected in delta across a symmetrical 3 phase, 3 wire 400 V system. Calculate the power factor using wattmeter readings.</a:t>
            </a:r>
          </a:p>
        </p:txBody>
      </p:sp>
    </p:spTree>
    <p:extLst>
      <p:ext uri="{BB962C8B-B14F-4D97-AF65-F5344CB8AC3E}">
        <p14:creationId xmlns:p14="http://schemas.microsoft.com/office/powerpoint/2010/main" val="176723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Exercise-4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i="1"/>
            </a:lvl1pPr>
          </a:lstStyle>
          <a:p>
            <a:r>
              <a:rPr lang="en-US" dirty="0"/>
              <a:t>Three loads Z</a:t>
            </a:r>
            <a:r>
              <a:rPr lang="en-US" baseline="-25000" dirty="0"/>
              <a:t>R</a:t>
            </a:r>
            <a:r>
              <a:rPr lang="en-US" dirty="0"/>
              <a:t> = 5</a:t>
            </a:r>
            <a:r>
              <a:rPr lang="en-US" dirty="0">
                <a:sym typeface="Symbol"/>
              </a:rPr>
              <a:t>30</a:t>
            </a:r>
            <a:r>
              <a:rPr lang="en-US" dirty="0"/>
              <a:t>  </a:t>
            </a:r>
            <a:r>
              <a:rPr lang="en-US" dirty="0">
                <a:sym typeface="Symbol"/>
              </a:rPr>
              <a:t></a:t>
            </a:r>
            <a:r>
              <a:rPr lang="en-US" dirty="0"/>
              <a:t> , Z</a:t>
            </a:r>
            <a:r>
              <a:rPr lang="en-US" baseline="-25000" dirty="0"/>
              <a:t>Y</a:t>
            </a:r>
            <a:r>
              <a:rPr lang="en-US" dirty="0"/>
              <a:t> = 10</a:t>
            </a:r>
            <a:r>
              <a:rPr lang="en-US" dirty="0">
                <a:sym typeface="Symbol"/>
              </a:rPr>
              <a:t>45</a:t>
            </a:r>
            <a:r>
              <a:rPr lang="en-US" dirty="0"/>
              <a:t>  </a:t>
            </a:r>
            <a:r>
              <a:rPr lang="en-US" dirty="0">
                <a:sym typeface="Symbol"/>
              </a:rPr>
              <a:t></a:t>
            </a:r>
            <a:r>
              <a:rPr lang="en-US" dirty="0"/>
              <a:t> , Z</a:t>
            </a:r>
            <a:r>
              <a:rPr lang="en-US" baseline="-25000" dirty="0"/>
              <a:t>B</a:t>
            </a:r>
            <a:r>
              <a:rPr lang="en-US" dirty="0"/>
              <a:t> = 10</a:t>
            </a:r>
            <a:r>
              <a:rPr lang="en-US" dirty="0">
                <a:sym typeface="Symbol"/>
              </a:rPr>
              <a:t>60</a:t>
            </a:r>
            <a:r>
              <a:rPr lang="en-US" dirty="0"/>
              <a:t>  </a:t>
            </a:r>
            <a:r>
              <a:rPr lang="en-US" dirty="0">
                <a:sym typeface="Symbol"/>
              </a:rPr>
              <a:t>  </a:t>
            </a:r>
            <a:r>
              <a:rPr lang="en-US" dirty="0"/>
              <a:t>are connected in Star to R, Y and B Phase respectively. The current coils of the two </a:t>
            </a:r>
            <a:r>
              <a:rPr lang="en-US" dirty="0" err="1"/>
              <a:t>wattmeters</a:t>
            </a:r>
            <a:r>
              <a:rPr lang="en-US" dirty="0"/>
              <a:t> are connected in R &amp; Y lines.  If the supply voltage is 415V, 50 Hz, determine the reading of the two </a:t>
            </a:r>
            <a:r>
              <a:rPr lang="en-US" dirty="0" err="1"/>
              <a:t>wattmeters</a:t>
            </a:r>
            <a:r>
              <a:rPr lang="en-US" dirty="0"/>
              <a:t>. Assume the phase sequence is RBY.</a:t>
            </a:r>
          </a:p>
        </p:txBody>
      </p:sp>
    </p:spTree>
    <p:extLst>
      <p:ext uri="{BB962C8B-B14F-4D97-AF65-F5344CB8AC3E}">
        <p14:creationId xmlns:p14="http://schemas.microsoft.com/office/powerpoint/2010/main" val="329220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Measurement of Active Power for a three phase Star/Delta connected balanced/unbalanced load can be performed by using two </a:t>
            </a:r>
            <a:r>
              <a:rPr lang="en-US" sz="2600" i="1" dirty="0" err="1">
                <a:solidFill>
                  <a:schemeClr val="tx2">
                    <a:lumMod val="75000"/>
                  </a:schemeClr>
                </a:solidFill>
              </a:rPr>
              <a:t>wattmeters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sz="2600" i="1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For a balanced Load, the Load Power factor can be measured by using one or two wattmeter method.</a:t>
            </a:r>
          </a:p>
          <a:p>
            <a:pPr algn="just"/>
            <a:endParaRPr lang="en-US" sz="2600" i="1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Measurement of  power for a balanced Star/Delta load can be performed using one wattmeter.</a:t>
            </a:r>
          </a:p>
        </p:txBody>
      </p:sp>
    </p:spTree>
    <p:extLst>
      <p:ext uri="{BB962C8B-B14F-4D97-AF65-F5344CB8AC3E}">
        <p14:creationId xmlns:p14="http://schemas.microsoft.com/office/powerpoint/2010/main" val="42872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686800" cy="990600"/>
          </a:xfrm>
        </p:spPr>
        <p:txBody>
          <a:bodyPr>
            <a:normAutofit lnSpcReduction="10000"/>
          </a:bodyPr>
          <a:lstStyle/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Power in 3 phase system:  active, reactive and apparent.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Power measurement</a:t>
            </a: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59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Three Phase Power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780939" y="881724"/>
            <a:ext cx="4346718" cy="3013637"/>
            <a:chOff x="4406900" y="1035871"/>
            <a:chExt cx="4346718" cy="3013637"/>
          </a:xfrm>
        </p:grpSpPr>
        <p:grpSp>
          <p:nvGrpSpPr>
            <p:cNvPr id="5" name="Group 4"/>
            <p:cNvGrpSpPr/>
            <p:nvPr/>
          </p:nvGrpSpPr>
          <p:grpSpPr>
            <a:xfrm>
              <a:off x="6189253" y="1429139"/>
              <a:ext cx="2340001" cy="1986354"/>
              <a:chOff x="6260363" y="2706390"/>
              <a:chExt cx="2284525" cy="187532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260671" y="3046182"/>
                <a:ext cx="264107" cy="44898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7279167">
                <a:off x="7775194" y="3939745"/>
                <a:ext cx="264107" cy="44898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3544054">
                <a:off x="6748579" y="3945857"/>
                <a:ext cx="264107" cy="44898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endCxn id="29" idx="2"/>
              </p:cNvCxnSpPr>
              <p:nvPr/>
            </p:nvCxnSpPr>
            <p:spPr>
              <a:xfrm>
                <a:off x="7392723" y="3861612"/>
                <a:ext cx="313627" cy="184875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7392723" y="3495163"/>
                <a:ext cx="1" cy="366448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endCxn id="30" idx="0"/>
              </p:cNvCxnSpPr>
              <p:nvPr/>
            </p:nvCxnSpPr>
            <p:spPr>
              <a:xfrm flipH="1">
                <a:off x="7073195" y="3861612"/>
                <a:ext cx="319528" cy="193341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endCxn id="28" idx="0"/>
              </p:cNvCxnSpPr>
              <p:nvPr/>
            </p:nvCxnSpPr>
            <p:spPr>
              <a:xfrm>
                <a:off x="7392365" y="2706390"/>
                <a:ext cx="359" cy="339792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30" idx="2"/>
              </p:cNvCxnSpPr>
              <p:nvPr/>
            </p:nvCxnSpPr>
            <p:spPr>
              <a:xfrm flipV="1">
                <a:off x="6260363" y="4285742"/>
                <a:ext cx="427707" cy="232833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endCxn id="29" idx="0"/>
              </p:cNvCxnSpPr>
              <p:nvPr/>
            </p:nvCxnSpPr>
            <p:spPr>
              <a:xfrm flipH="1" flipV="1">
                <a:off x="8099026" y="4280927"/>
                <a:ext cx="445862" cy="237648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235906" y="3835585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en-US" sz="16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519327" y="3101395"/>
                <a:ext cx="381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97163" y="4243163"/>
                <a:ext cx="381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536729" y="3789005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H="1">
              <a:off x="4953000" y="1429139"/>
              <a:ext cx="2395744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529254" y="3366699"/>
              <a:ext cx="0" cy="682809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4953000" y="4049508"/>
              <a:ext cx="3576255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504844" y="3161584"/>
              <a:ext cx="248774" cy="26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0569" y="3314932"/>
              <a:ext cx="257471" cy="26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6887178" y="2519039"/>
              <a:ext cx="39061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7034850" y="1403856"/>
              <a:ext cx="0" cy="1115183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500721" y="181420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  <a:sym typeface="Symbol"/>
                </a:rPr>
                <a:t>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7473773" y="2394551"/>
              <a:ext cx="149589" cy="21872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651876" y="2421066"/>
              <a:ext cx="773101" cy="492400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842573" y="230919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  <a:sym typeface="Symbol"/>
                </a:rPr>
                <a:t>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cxnSp>
          <p:nvCxnSpPr>
            <p:cNvPr id="17" name="Straight Connector 16"/>
            <p:cNvCxnSpPr>
              <a:endCxn id="37" idx="2"/>
            </p:cNvCxnSpPr>
            <p:nvPr/>
          </p:nvCxnSpPr>
          <p:spPr>
            <a:xfrm>
              <a:off x="7170666" y="2773574"/>
              <a:ext cx="187924" cy="2102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6396270" y="3080610"/>
              <a:ext cx="923308" cy="613601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37731" y="329273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  <a:sym typeface="Symbol"/>
                </a:rPr>
                <a:t>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5303001" y="1390650"/>
              <a:ext cx="0" cy="1895692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9116" y="2130899"/>
              <a:ext cx="389538" cy="294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RY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292916" y="3347539"/>
              <a:ext cx="0" cy="671075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69116" y="3553989"/>
              <a:ext cx="391675" cy="294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YB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4820798" y="1421573"/>
              <a:ext cx="0" cy="2538431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06900" y="2367203"/>
              <a:ext cx="399131" cy="294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BR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 flipV="1">
              <a:off x="5257800" y="3354530"/>
              <a:ext cx="931454" cy="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364415" y="1317491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084950" y="1428750"/>
              <a:ext cx="620650" cy="0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04895" y="1035871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413202" y="3352552"/>
              <a:ext cx="620650" cy="0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763523" y="2959673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395251" y="4049508"/>
              <a:ext cx="620650" cy="0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745572" y="3656629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81227" y="1827148"/>
                <a:ext cx="3324500" cy="38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sym typeface="Symbol"/>
                          </a:rPr>
                          <m:t>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𝑂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sym typeface="Symbol"/>
                          </a:rPr>
                          <m:t>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𝑂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sym typeface="Symbol"/>
                          </a:rPr>
                          <m:t>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𝑂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7" y="1827148"/>
                <a:ext cx="3324500" cy="384144"/>
              </a:xfrm>
              <a:prstGeom prst="rect">
                <a:avLst/>
              </a:prstGeom>
              <a:blipFill rotWithShape="1">
                <a:blip r:embed="rId2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432876" y="1371600"/>
            <a:ext cx="20817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Complex Power,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2400" y="972969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BC8F00"/>
                </a:solidFill>
              </a:rPr>
              <a:t>1. Star Connected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81226" y="2867020"/>
                <a:ext cx="3343672" cy="38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𝐶𝑜𝑠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sym typeface="Symbol"/>
                                </a:rPr>
                                <m:t>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&amp;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6" y="2867020"/>
                <a:ext cx="3343672" cy="384144"/>
              </a:xfrm>
              <a:prstGeom prst="rect">
                <a:avLst/>
              </a:prstGeom>
              <a:blipFill rotWithShape="1"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32875" y="2411472"/>
            <a:ext cx="17766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Active Power,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122418" y="3275568"/>
                <a:ext cx="2872068" cy="38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𝐶𝑜𝑠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sym typeface="Symbol"/>
                                </a:rPr>
                                <m:t>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&amp;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18" y="3275568"/>
                <a:ext cx="2872068" cy="384144"/>
              </a:xfrm>
              <a:prstGeom prst="rect">
                <a:avLst/>
              </a:prstGeom>
              <a:blipFill rotWithShape="1"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122418" y="3681587"/>
                <a:ext cx="2681247" cy="38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𝐶𝑜𝑠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sym typeface="Symbol"/>
                                </a:rPr>
                                <m:t>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&amp;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18" y="3681587"/>
                <a:ext cx="2681247" cy="384144"/>
              </a:xfrm>
              <a:prstGeom prst="rect">
                <a:avLst/>
              </a:prstGeom>
              <a:blipFill rotWithShape="1"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680151" y="4722748"/>
                <a:ext cx="3317511" cy="38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𝑄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sym typeface="Symbol"/>
                                </a:rPr>
                                <m:t>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&amp;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51" y="4722748"/>
                <a:ext cx="3317511" cy="384144"/>
              </a:xfrm>
              <a:prstGeom prst="rect">
                <a:avLst/>
              </a:prstGeom>
              <a:blipFill rotWithShape="1"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431800" y="4267200"/>
            <a:ext cx="2041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Reactive Power,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121343" y="5131296"/>
                <a:ext cx="2831993" cy="38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sym typeface="Symbol"/>
                                </a:rPr>
                                <m:t>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&amp;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43" y="5131296"/>
                <a:ext cx="2831993" cy="384144"/>
              </a:xfrm>
              <a:prstGeom prst="rect">
                <a:avLst/>
              </a:prstGeom>
              <a:blipFill rotWithShape="1"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21343" y="5537315"/>
                <a:ext cx="2641171" cy="38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sym typeface="Symbol"/>
                                </a:rPr>
                                <m:t>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&amp;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43" y="5537315"/>
                <a:ext cx="2641171" cy="384144"/>
              </a:xfrm>
              <a:prstGeom prst="rect">
                <a:avLst/>
              </a:prstGeom>
              <a:blipFill rotWithShape="1"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4648200" y="4267200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BC8F00"/>
                </a:solidFill>
              </a:rPr>
              <a:t>For Balanced Load,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48200" y="5067302"/>
            <a:ext cx="1777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Active Power,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626592" y="5497206"/>
            <a:ext cx="2056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Reactive Power,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47964" y="5905502"/>
            <a:ext cx="2141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Apparent Power,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555164" y="5936279"/>
                <a:ext cx="1498038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164" y="5936279"/>
                <a:ext cx="1498038" cy="401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586813" y="4670791"/>
                <a:ext cx="1589346" cy="4339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13" y="4670791"/>
                <a:ext cx="1589346" cy="4339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4621021" y="4649575"/>
            <a:ext cx="2115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Complex Power,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555400" y="5098079"/>
                <a:ext cx="2462597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𝐶𝑜𝑠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±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400" y="5098079"/>
                <a:ext cx="2462597" cy="4019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533792" y="5527983"/>
                <a:ext cx="2436436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𝑄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±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92" y="5527983"/>
                <a:ext cx="2436436" cy="40197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96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2" grpId="0"/>
      <p:bldP spid="66" grpId="0"/>
      <p:bldP spid="67" grpId="0"/>
      <p:bldP spid="68" grpId="0"/>
      <p:bldP spid="69" grpId="0"/>
      <p:bldP spid="63" grpId="0"/>
      <p:bldP spid="64" grpId="0"/>
      <p:bldP spid="65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Three Phase Power…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81227" y="1827148"/>
                <a:ext cx="3835281" cy="382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𝑅𝑌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𝑅</m:t>
                            </m:r>
                            <m: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/>
                                <a:sym typeface="Symbol"/>
                              </a:rPr>
                              <m:t>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sym typeface="Symbol"/>
                              </a:rPr>
                              <m:t>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𝑌𝐵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sym typeface="Symbol"/>
                              </a:rPr>
                              <m:t>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sym typeface="Symbol"/>
                              </a:rPr>
                              <m:t>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𝐵𝑅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sym typeface="Symbol"/>
                              </a:rPr>
                              <m:t>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𝑅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sym typeface="Symbol"/>
                              </a:rPr>
                              <m:t>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7" y="1827148"/>
                <a:ext cx="3835281" cy="382349"/>
              </a:xfrm>
              <a:prstGeom prst="rect">
                <a:avLst/>
              </a:prstGeom>
              <a:blipFill rotWithShape="1"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432876" y="1371600"/>
            <a:ext cx="20817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Complex Power,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2400" y="972969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BC8F00"/>
                </a:solidFill>
              </a:rPr>
              <a:t>2. Delta Connected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81226" y="2867020"/>
                <a:ext cx="3314754" cy="382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𝑅𝑌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𝐶𝑜𝑠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&amp;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6" y="2867020"/>
                <a:ext cx="3314754" cy="382349"/>
              </a:xfrm>
              <a:prstGeom prst="rect">
                <a:avLst/>
              </a:prstGeom>
              <a:blipFill rotWithShape="1"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32875" y="2411472"/>
            <a:ext cx="17766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Active Power,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122418" y="3275568"/>
                <a:ext cx="3104632" cy="382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𝐶𝑜𝑠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𝑌𝐵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&amp;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𝑌𝐵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18" y="3275568"/>
                <a:ext cx="3104632" cy="382349"/>
              </a:xfrm>
              <a:prstGeom prst="rect">
                <a:avLst/>
              </a:prstGeom>
              <a:blipFill rotWithShape="1"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184366" y="3603709"/>
                <a:ext cx="3125599" cy="382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𝐶𝑜𝑠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&amp;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66" y="3603709"/>
                <a:ext cx="3125599" cy="382349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680151" y="4722748"/>
                <a:ext cx="3226076" cy="382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𝑄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𝑅𝑌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&amp;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51" y="4722748"/>
                <a:ext cx="3226076" cy="382349"/>
              </a:xfrm>
              <a:prstGeom prst="rect">
                <a:avLst/>
              </a:prstGeom>
              <a:blipFill>
                <a:blip r:embed="rId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431800" y="4267200"/>
            <a:ext cx="2041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Reactive Power,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121343" y="5131296"/>
                <a:ext cx="3064557" cy="382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𝑌𝐵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&amp;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𝑌𝐵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43" y="5131296"/>
                <a:ext cx="3064557" cy="382349"/>
              </a:xfrm>
              <a:prstGeom prst="rect">
                <a:avLst/>
              </a:prstGeom>
              <a:blipFill rotWithShape="1"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121343" y="5537315"/>
                <a:ext cx="3085524" cy="382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&amp;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343" y="5537315"/>
                <a:ext cx="3085524" cy="382349"/>
              </a:xfrm>
              <a:prstGeom prst="rect">
                <a:avLst/>
              </a:prstGeom>
              <a:blipFill rotWithShape="1"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4363328" y="804204"/>
            <a:ext cx="4707366" cy="3065631"/>
            <a:chOff x="4114800" y="914400"/>
            <a:chExt cx="4867827" cy="3150207"/>
          </a:xfrm>
        </p:grpSpPr>
        <p:grpSp>
          <p:nvGrpSpPr>
            <p:cNvPr id="65" name="Group 64"/>
            <p:cNvGrpSpPr/>
            <p:nvPr/>
          </p:nvGrpSpPr>
          <p:grpSpPr>
            <a:xfrm>
              <a:off x="6205513" y="1338045"/>
              <a:ext cx="2635346" cy="2417219"/>
              <a:chOff x="10951268" y="2861998"/>
              <a:chExt cx="2635346" cy="2417219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12169157" y="2861998"/>
                <a:ext cx="1152123" cy="1961005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11036837" y="2861999"/>
                <a:ext cx="1132321" cy="1963968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11036837" y="4825967"/>
                <a:ext cx="2284444" cy="0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 rot="8868298">
                <a:off x="12632978" y="3658144"/>
                <a:ext cx="264097" cy="4489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1798998">
                <a:off x="11422556" y="3694291"/>
                <a:ext cx="264097" cy="4489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12012820" y="4602893"/>
                <a:ext cx="264097" cy="44896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3017322" y="4296978"/>
                <a:ext cx="317165" cy="542195"/>
              </a:xfrm>
              <a:prstGeom prst="straightConnector1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11782292" y="3027586"/>
                <a:ext cx="287356" cy="496588"/>
              </a:xfrm>
              <a:prstGeom prst="straightConnector1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H="1">
                <a:off x="11040138" y="4825928"/>
                <a:ext cx="556254" cy="0"/>
              </a:xfrm>
              <a:prstGeom prst="straightConnector1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3082358" y="4173275"/>
                <a:ext cx="504256" cy="34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endParaRPr lang="en-US" sz="16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1241011" y="4842406"/>
                <a:ext cx="495967" cy="34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endParaRPr lang="en-US" sz="16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1320200" y="3048499"/>
                <a:ext cx="495967" cy="34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endParaRPr lang="en-US" sz="16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2896995" y="3617891"/>
                <a:ext cx="465193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BR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1950471" y="4940664"/>
                <a:ext cx="457175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YB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951268" y="3617890"/>
                <a:ext cx="454674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RY</a:t>
                </a:r>
              </a:p>
            </p:txBody>
          </p:sp>
        </p:grpSp>
        <p:cxnSp>
          <p:nvCxnSpPr>
            <p:cNvPr id="77" name="Straight Connector 76"/>
            <p:cNvCxnSpPr/>
            <p:nvPr/>
          </p:nvCxnSpPr>
          <p:spPr>
            <a:xfrm flipH="1">
              <a:off x="4791627" y="1338045"/>
              <a:ext cx="2641676" cy="1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4836077" y="3302014"/>
              <a:ext cx="1458306" cy="59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588732" y="3302014"/>
              <a:ext cx="0" cy="76259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791627" y="4064607"/>
              <a:ext cx="3797105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382427" y="984251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661705" y="3166845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039442" y="3348804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5325027" y="1375979"/>
              <a:ext cx="0" cy="1799363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325027" y="2029765"/>
              <a:ext cx="502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RY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5324718" y="3334456"/>
              <a:ext cx="309" cy="730151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312596" y="357059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YB</a:t>
              </a: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V="1">
              <a:off x="4715427" y="1338047"/>
              <a:ext cx="0" cy="2726560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114800" y="2449267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BR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5265957" y="1338047"/>
              <a:ext cx="620650" cy="0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648389" y="9144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5205833" y="3299050"/>
              <a:ext cx="620650" cy="0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588265" y="2875403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7548498" y="4064607"/>
              <a:ext cx="620650" cy="0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930930" y="364096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648200" y="4267200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BC8F00"/>
                </a:solidFill>
              </a:rPr>
              <a:t>For Balanced Load,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48200" y="5067302"/>
            <a:ext cx="1777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Active Power,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555400" y="5098079"/>
                <a:ext cx="2462597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𝐶𝑜𝑠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±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400" y="5098079"/>
                <a:ext cx="2462597" cy="401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4626592" y="5497206"/>
            <a:ext cx="2056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Reactive Power,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533792" y="5527983"/>
                <a:ext cx="2436436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𝑄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±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92" y="5527983"/>
                <a:ext cx="2436436" cy="401970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4647964" y="5905502"/>
            <a:ext cx="2141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Apparent Power,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555164" y="5936279"/>
                <a:ext cx="1498038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164" y="5936279"/>
                <a:ext cx="1498038" cy="4019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4621021" y="4649575"/>
            <a:ext cx="2115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Complex Power,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586813" y="4670791"/>
                <a:ext cx="1674626" cy="426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𝑝h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𝑝h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13" y="4670791"/>
                <a:ext cx="1674626" cy="4269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2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2" grpId="0"/>
      <p:bldP spid="66" grpId="0"/>
      <p:bldP spid="67" grpId="0"/>
      <p:bldP spid="68" grpId="0"/>
      <p:bldP spid="69" grpId="0"/>
      <p:bldP spid="50" grpId="0"/>
      <p:bldP spid="51" grpId="0"/>
      <p:bldP spid="52" grpId="0"/>
      <p:bldP spid="53" grpId="0"/>
      <p:bldP spid="54" grpId="0"/>
      <p:bldP spid="55" grpId="0"/>
      <p:bldP spid="63" grpId="0"/>
      <p:bldP spid="70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Exercise-1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 balanced star connected load of 8+j6 </a:t>
            </a:r>
            <a:r>
              <a:rPr lang="en-US" sz="2400" i="1" dirty="0">
                <a:sym typeface="Symbol"/>
              </a:rPr>
              <a:t> per phase is connected to a 3 phase, 415V supply. Find the line currents, power factor, power, reactive volt amperes and total volt amperes.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848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Exercise-2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1430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 star connected load is supplied from a symmetrical three phase, 440V system. The branch impedances of the load are ,Z</a:t>
            </a:r>
            <a:r>
              <a:rPr lang="en-US" sz="2400" i="1" baseline="-25000" dirty="0"/>
              <a:t>R</a:t>
            </a:r>
            <a:r>
              <a:rPr lang="en-US" sz="2400" i="1" dirty="0"/>
              <a:t> = 5</a:t>
            </a:r>
            <a:r>
              <a:rPr lang="en-US" sz="2400" i="1" dirty="0">
                <a:sym typeface="Symbol"/>
              </a:rPr>
              <a:t>30</a:t>
            </a:r>
            <a:r>
              <a:rPr lang="en-US" sz="2400" i="1" dirty="0"/>
              <a:t>  </a:t>
            </a:r>
            <a:r>
              <a:rPr lang="en-US" sz="2400" i="1" dirty="0">
                <a:sym typeface="Symbol"/>
              </a:rPr>
              <a:t></a:t>
            </a:r>
            <a:r>
              <a:rPr lang="en-US" sz="2400" i="1" dirty="0"/>
              <a:t> , Z</a:t>
            </a:r>
            <a:r>
              <a:rPr lang="en-US" sz="2400" i="1" baseline="-25000" dirty="0"/>
              <a:t>Y</a:t>
            </a:r>
            <a:r>
              <a:rPr lang="en-US" sz="2400" i="1" dirty="0"/>
              <a:t> = 10</a:t>
            </a:r>
            <a:r>
              <a:rPr lang="en-US" sz="2400" i="1" dirty="0">
                <a:sym typeface="Symbol"/>
              </a:rPr>
              <a:t>45</a:t>
            </a:r>
            <a:r>
              <a:rPr lang="en-US" sz="2400" i="1" dirty="0"/>
              <a:t>  </a:t>
            </a:r>
            <a:r>
              <a:rPr lang="en-US" sz="2400" i="1" dirty="0">
                <a:sym typeface="Symbol"/>
              </a:rPr>
              <a:t></a:t>
            </a:r>
            <a:r>
              <a:rPr lang="en-US" sz="2400" i="1" dirty="0"/>
              <a:t> , Z</a:t>
            </a:r>
            <a:r>
              <a:rPr lang="en-US" sz="2400" i="1" baseline="-25000" dirty="0"/>
              <a:t>B</a:t>
            </a:r>
            <a:r>
              <a:rPr lang="en-US" sz="2400" i="1" dirty="0"/>
              <a:t> = 10</a:t>
            </a:r>
            <a:r>
              <a:rPr lang="en-US" sz="2400" i="1" dirty="0">
                <a:sym typeface="Symbol"/>
              </a:rPr>
              <a:t>60</a:t>
            </a:r>
            <a:r>
              <a:rPr lang="en-US" sz="2400" i="1" dirty="0"/>
              <a:t>  </a:t>
            </a:r>
            <a:r>
              <a:rPr lang="en-US" sz="2400" i="1" dirty="0">
                <a:sym typeface="Symbol"/>
              </a:rPr>
              <a:t></a:t>
            </a:r>
            <a:r>
              <a:rPr lang="en-US" sz="2400" i="1" dirty="0"/>
              <a:t> . Find the active power supplied by the source.</a:t>
            </a:r>
          </a:p>
        </p:txBody>
      </p:sp>
    </p:spTree>
    <p:extLst>
      <p:ext uri="{BB962C8B-B14F-4D97-AF65-F5344CB8AC3E}">
        <p14:creationId xmlns:p14="http://schemas.microsoft.com/office/powerpoint/2010/main" val="35041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5402580" y="4720415"/>
            <a:ext cx="508360" cy="294175"/>
            <a:chOff x="536404" y="2424711"/>
            <a:chExt cx="471488" cy="238437"/>
          </a:xfrm>
        </p:grpSpPr>
        <p:pic>
          <p:nvPicPr>
            <p:cNvPr id="76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6404" y="2424711"/>
              <a:ext cx="235121" cy="238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1525" y="2424711"/>
              <a:ext cx="236367" cy="238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7" name="Group 66"/>
          <p:cNvGrpSpPr/>
          <p:nvPr/>
        </p:nvGrpSpPr>
        <p:grpSpPr>
          <a:xfrm>
            <a:off x="4968748" y="1290532"/>
            <a:ext cx="1196786" cy="1143128"/>
            <a:chOff x="5605975" y="1862866"/>
            <a:chExt cx="1196786" cy="1143128"/>
          </a:xfrm>
        </p:grpSpPr>
        <p:grpSp>
          <p:nvGrpSpPr>
            <p:cNvPr id="52" name="Group 51"/>
            <p:cNvGrpSpPr/>
            <p:nvPr/>
          </p:nvGrpSpPr>
          <p:grpSpPr>
            <a:xfrm>
              <a:off x="6075651" y="2299139"/>
              <a:ext cx="566755" cy="595719"/>
              <a:chOff x="5331251" y="1998268"/>
              <a:chExt cx="676275" cy="73056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366090" y="1998268"/>
                <a:ext cx="606596" cy="360762"/>
                <a:chOff x="536404" y="2424711"/>
                <a:chExt cx="471488" cy="238437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536404" y="2424711"/>
                  <a:ext cx="235121" cy="238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771525" y="2424711"/>
                  <a:ext cx="236367" cy="238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331251" y="2359030"/>
                <a:ext cx="676275" cy="369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56" name="Straight Arrow Connector 55"/>
            <p:cNvCxnSpPr/>
            <p:nvPr/>
          </p:nvCxnSpPr>
          <p:spPr>
            <a:xfrm>
              <a:off x="5605975" y="2500271"/>
              <a:ext cx="310325" cy="0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583494" y="2742036"/>
              <a:ext cx="219267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916300" y="2752058"/>
              <a:ext cx="219267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916300" y="2500271"/>
              <a:ext cx="265811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flipV="1">
              <a:off x="5916300" y="2500271"/>
              <a:ext cx="0" cy="243815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5" name="Oval 1034"/>
            <p:cNvSpPr/>
            <p:nvPr/>
          </p:nvSpPr>
          <p:spPr>
            <a:xfrm>
              <a:off x="6000966" y="2243064"/>
              <a:ext cx="752027" cy="7629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153200" y="1862866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533400"/>
            <a:ext cx="8806683" cy="1450757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Measurement of 3 Ph. Active Power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399" y="914400"/>
            <a:ext cx="8022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</a:rPr>
              <a:t>3-Phase Load using 2 Wattmeter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552814" y="1927938"/>
            <a:ext cx="2340001" cy="1966311"/>
            <a:chOff x="6260363" y="2706390"/>
            <a:chExt cx="2284525" cy="1856404"/>
          </a:xfrm>
        </p:grpSpPr>
        <p:sp>
          <p:nvSpPr>
            <p:cNvPr id="37" name="Rectangle 36"/>
            <p:cNvSpPr/>
            <p:nvPr/>
          </p:nvSpPr>
          <p:spPr>
            <a:xfrm>
              <a:off x="7260671" y="3046182"/>
              <a:ext cx="264107" cy="44898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7279167">
              <a:off x="7775194" y="3939745"/>
              <a:ext cx="264107" cy="44898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3544054">
              <a:off x="6748579" y="3945857"/>
              <a:ext cx="264107" cy="44898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endCxn id="38" idx="2"/>
            </p:cNvCxnSpPr>
            <p:nvPr/>
          </p:nvCxnSpPr>
          <p:spPr>
            <a:xfrm>
              <a:off x="7392723" y="3861612"/>
              <a:ext cx="313627" cy="184875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392723" y="3495163"/>
              <a:ext cx="1" cy="366448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9" idx="0"/>
            </p:cNvCxnSpPr>
            <p:nvPr/>
          </p:nvCxnSpPr>
          <p:spPr>
            <a:xfrm flipH="1">
              <a:off x="7073195" y="3861612"/>
              <a:ext cx="319528" cy="193341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37" idx="0"/>
            </p:cNvCxnSpPr>
            <p:nvPr/>
          </p:nvCxnSpPr>
          <p:spPr>
            <a:xfrm>
              <a:off x="7392365" y="2706390"/>
              <a:ext cx="359" cy="33979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39" idx="2"/>
            </p:cNvCxnSpPr>
            <p:nvPr/>
          </p:nvCxnSpPr>
          <p:spPr>
            <a:xfrm flipV="1">
              <a:off x="6260363" y="4285742"/>
              <a:ext cx="427707" cy="23283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8" idx="0"/>
            </p:cNvCxnSpPr>
            <p:nvPr/>
          </p:nvCxnSpPr>
          <p:spPr>
            <a:xfrm flipH="1" flipV="1">
              <a:off x="8099026" y="4280927"/>
              <a:ext cx="445862" cy="237648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236561" y="3836746"/>
              <a:ext cx="324268" cy="319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6943" y="3105032"/>
              <a:ext cx="391564" cy="319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92299" y="4243163"/>
              <a:ext cx="391564" cy="319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46354" y="4233570"/>
              <a:ext cx="399388" cy="319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>
            <a:off x="5916780" y="1927937"/>
            <a:ext cx="1795525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92815" y="3850257"/>
            <a:ext cx="0" cy="1069083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860288" y="4915530"/>
            <a:ext cx="3032527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06683" y="3660382"/>
            <a:ext cx="372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16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1147" y="3813730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16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96122" y="1968036"/>
            <a:ext cx="0" cy="1748707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70065" y="2521818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5891" y="1629086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16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891077" y="1927937"/>
            <a:ext cx="383009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86900" y="1491414"/>
            <a:ext cx="344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896122" y="3847411"/>
            <a:ext cx="460378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165483" y="2171752"/>
            <a:ext cx="51" cy="1675659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/>
          <p:cNvCxnSpPr/>
          <p:nvPr/>
        </p:nvCxnSpPr>
        <p:spPr>
          <a:xfrm flipH="1">
            <a:off x="5952310" y="3847411"/>
            <a:ext cx="619334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545310" y="3440384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856865" y="4906640"/>
            <a:ext cx="336952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972224" y="4906640"/>
            <a:ext cx="344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8600" y="1518854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Wattmeter Reading,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07395" y="4397010"/>
            <a:ext cx="566755" cy="30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" name="Straight Connector 65"/>
          <p:cNvCxnSpPr/>
          <p:nvPr/>
        </p:nvCxnSpPr>
        <p:spPr>
          <a:xfrm flipH="1">
            <a:off x="5111815" y="4566832"/>
            <a:ext cx="342708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968748" y="4925055"/>
            <a:ext cx="517074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111815" y="4561143"/>
            <a:ext cx="0" cy="363912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279073" y="4338950"/>
            <a:ext cx="752027" cy="762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448358" y="510053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6165534" y="3848834"/>
            <a:ext cx="51" cy="698948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934350" y="4547782"/>
            <a:ext cx="231235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11748" y="3799200"/>
            <a:ext cx="98665" cy="1012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4896122" y="3863511"/>
            <a:ext cx="0" cy="1061544"/>
          </a:xfrm>
          <a:prstGeom prst="straightConnector1">
            <a:avLst/>
          </a:prstGeom>
          <a:ln w="31750"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333468" y="412201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BY</a:t>
            </a:r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5343371" y="3847411"/>
            <a:ext cx="619334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354728" y="2010102"/>
                <a:ext cx="4043671" cy="448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i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RY</m:t>
                          </m:r>
                        </m:sub>
                      </m:sSub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R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R</m:t>
                          </m:r>
                          <m:r>
                            <a:rPr lang="en-US" sz="2200" i="0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sz="2200" i="0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28" y="2010102"/>
                <a:ext cx="4043671" cy="448905"/>
              </a:xfrm>
              <a:prstGeom prst="rect">
                <a:avLst/>
              </a:prstGeom>
              <a:blipFill>
                <a:blip r:embed="rId6"/>
                <a:stretch>
                  <a:fillRect l="-151" b="-136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354728" y="2540913"/>
                <a:ext cx="4068037" cy="448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200" i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BY</m:t>
                          </m:r>
                        </m:sub>
                      </m:sSub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sz="2200" i="0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28" y="2540913"/>
                <a:ext cx="4068037" cy="448905"/>
              </a:xfrm>
              <a:prstGeom prst="rect">
                <a:avLst/>
              </a:prstGeom>
              <a:blipFill>
                <a:blip r:embed="rId7"/>
                <a:stretch>
                  <a:fillRect l="-150" b="-136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202532" y="3733800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Total Active Power,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275703" y="4191000"/>
                <a:ext cx="156382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W</m:t>
                          </m:r>
                        </m:e>
                        <m:sub>
                          <m: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03" y="4191000"/>
                <a:ext cx="1563826" cy="430887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288440" y="4724400"/>
                <a:ext cx="4695644" cy="448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R</m:t>
                          </m:r>
                          <m:r>
                            <a:rPr lang="en-US" sz="2200" i="0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  <m:r>
                        <a:rPr lang="en-US" sz="2200" i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sz="2200" i="0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  <m:r>
                        <a:rPr lang="en-US" sz="2200" i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R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20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i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2200" i="0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  <m:r>
                        <a:rPr lang="en-US" sz="2200" i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sz="2200" i="0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  <m:r>
                        <a:rPr lang="en-US" sz="2200" i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40" y="4724400"/>
                <a:ext cx="4695644" cy="448905"/>
              </a:xfrm>
              <a:prstGeom prst="rect">
                <a:avLst/>
              </a:prstGeom>
              <a:blipFill>
                <a:blip r:embed="rId9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275703" y="5257800"/>
                <a:ext cx="4563429" cy="448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R</m:t>
                          </m:r>
                          <m:r>
                            <a:rPr lang="en-US" sz="2200" i="0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R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sz="2200" i="0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R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)+</m:t>
                      </m:r>
                      <m:r>
                        <a:rPr lang="en-US" sz="220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2200" i="0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03" y="5257800"/>
                <a:ext cx="4563429" cy="448905"/>
              </a:xfrm>
              <a:prstGeom prst="rect">
                <a:avLst/>
              </a:prstGeom>
              <a:blipFill>
                <a:blip r:embed="rId10"/>
                <a:stretch>
                  <a:fillRect b="-123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4017158" y="5791200"/>
                <a:ext cx="284084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Since</m:t>
                      </m:r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2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R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200" i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Y</m:t>
                              </m:r>
                            </m:sub>
                          </m:sSub>
                          <m: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158" y="5791200"/>
                <a:ext cx="2840842" cy="430887"/>
              </a:xfrm>
              <a:prstGeom prst="rect">
                <a:avLst/>
              </a:prstGeom>
              <a:blipFill>
                <a:blip r:embed="rId11"/>
                <a:stretch>
                  <a:fillRect l="-215" b="-14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288440" y="5791200"/>
                <a:ext cx="3802323" cy="448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R</m:t>
                          </m:r>
                          <m:r>
                            <a:rPr lang="en-US" sz="2200" i="0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R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Y</m:t>
                          </m:r>
                          <m:r>
                            <a:rPr lang="en-US" sz="2200" i="0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20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B</m:t>
                          </m:r>
                          <m:r>
                            <a:rPr lang="en-US" sz="2200" i="0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  <m:sSub>
                        <m:sSubPr>
                          <m:ctrlPr>
                            <a:rPr lang="en-US" sz="2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40" y="5791200"/>
                <a:ext cx="3802323" cy="448905"/>
              </a:xfrm>
              <a:prstGeom prst="rect">
                <a:avLst/>
              </a:prstGeom>
              <a:blipFill>
                <a:blip r:embed="rId12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55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6" grpId="0"/>
      <p:bldP spid="30" grpId="0"/>
      <p:bldP spid="32" grpId="0"/>
      <p:bldP spid="97" grpId="0"/>
      <p:bldP spid="100" grpId="0"/>
      <p:bldP spid="64" grpId="0"/>
      <p:bldP spid="70" grpId="0" animBg="1"/>
      <p:bldP spid="71" grpId="0"/>
      <p:bldP spid="24" grpId="0" animBg="1"/>
      <p:bldP spid="96" grpId="0"/>
      <p:bldP spid="109" grpId="0"/>
      <p:bldP spid="110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533400"/>
            <a:ext cx="9144001" cy="1450757"/>
          </a:xfrm>
        </p:spPr>
        <p:txBody>
          <a:bodyPr/>
          <a:lstStyle/>
          <a:p>
            <a:pPr algn="l"/>
            <a:r>
              <a:rPr lang="en-US" dirty="0"/>
              <a:t>Measurement of 3 Ph. Active Power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399" y="838200"/>
            <a:ext cx="8533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</a:rPr>
              <a:t>3-Phase Load using 2 Wattmeter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/>
              <p:cNvSpPr/>
              <p:nvPr/>
            </p:nvSpPr>
            <p:spPr>
              <a:xfrm>
                <a:off x="792596" y="1865868"/>
                <a:ext cx="34849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𝐑𝐘</m:t>
                          </m:r>
                        </m:sub>
                      </m:sSub>
                      <m:sSub>
                        <m:sSubPr>
                          <m:ctrlPr>
                            <a:rPr lang="en-US" sz="20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𝐑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𝐂𝐨𝐬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(</m:t>
                      </m:r>
                      <m:sSub>
                        <m:sSubPr>
                          <m:ctrlPr>
                            <a:rPr lang="en-US" sz="20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US" sz="2000" b="1" i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𝐑</m:t>
                              </m:r>
                              <m:r>
                                <a:rPr lang="en-US" sz="20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𝐘</m:t>
                              </m:r>
                            </m:sub>
                          </m:s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&amp; </m:t>
                          </m:r>
                          <m:r>
                            <a:rPr lang="en-US" sz="2000" b="1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𝐑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96" y="1865868"/>
                <a:ext cx="3484993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304800" y="1371600"/>
            <a:ext cx="358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Wattmeter Reading,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80999" y="3886200"/>
            <a:ext cx="46756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Total active power consumed,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/>
              <p:cNvSpPr/>
              <p:nvPr/>
            </p:nvSpPr>
            <p:spPr>
              <a:xfrm>
                <a:off x="1158205" y="2272268"/>
                <a:ext cx="25951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𝐋</m:t>
                          </m:r>
                        </m:sub>
                      </m:sSub>
                      <m:sSub>
                        <m:sSubPr>
                          <m:ctrlPr>
                            <a:rPr lang="en-US" sz="20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𝐋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𝐂𝐨𝐬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(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𝟑𝟎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°+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𝛉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05" y="2272268"/>
                <a:ext cx="2595198" cy="400110"/>
              </a:xfrm>
              <a:prstGeom prst="rect">
                <a:avLst/>
              </a:prstGeom>
              <a:blipFill>
                <a:blip r:embed="rId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792938" y="2895600"/>
                <a:ext cx="34721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𝐁𝐘</m:t>
                          </m:r>
                        </m:sub>
                      </m:sSub>
                      <m:sSub>
                        <m:sSubPr>
                          <m:ctrlPr>
                            <a:rPr lang="en-US" sz="20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𝐁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𝐂𝐨𝐬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(</m:t>
                      </m:r>
                      <m:sSub>
                        <m:sSubPr>
                          <m:ctrlPr>
                            <a:rPr lang="en-US" sz="20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US" sz="20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𝐁𝐘</m:t>
                              </m:r>
                            </m:sub>
                          </m:s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&amp; </m:t>
                          </m:r>
                          <m:r>
                            <a:rPr lang="en-US" sz="2000" b="1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𝐁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38" y="2895600"/>
                <a:ext cx="3472169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/>
              <p:cNvSpPr/>
              <p:nvPr/>
            </p:nvSpPr>
            <p:spPr>
              <a:xfrm>
                <a:off x="1158547" y="3302000"/>
                <a:ext cx="25951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𝐋</m:t>
                          </m:r>
                        </m:sub>
                      </m:sSub>
                      <m:sSub>
                        <m:sSubPr>
                          <m:ctrlPr>
                            <a:rPr lang="en-US" sz="20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𝐋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𝐂𝐨𝐬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(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𝟑𝟎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°−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𝛉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47" y="3302000"/>
                <a:ext cx="2595198" cy="400110"/>
              </a:xfrm>
              <a:prstGeom prst="rect">
                <a:avLst/>
              </a:prstGeom>
              <a:blipFill>
                <a:blip r:embed="rId6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1008838" y="4761367"/>
                <a:ext cx="4395370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L</m:t>
                          </m:r>
                        </m:sub>
                      </m:sSub>
                      <m:sSub>
                        <m:sSubPr>
                          <m:ctrlP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L</m:t>
                          </m:r>
                        </m:sub>
                      </m:sSub>
                      <m:r>
                        <a:rPr lang="en-US" i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2060"/>
                          </a:solidFill>
                          <a:latin typeface="Cambria Math"/>
                        </a:rPr>
                        <m:t>Cos</m:t>
                      </m:r>
                      <m:d>
                        <m:dPr>
                          <m:ctrlP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30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sym typeface="Symbol"/>
                            </a:rPr>
                            <m:t>°+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sym typeface="Symbol"/>
                            </a:rPr>
                            <m:t>θ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L</m:t>
                          </m:r>
                        </m:sub>
                      </m:sSub>
                      <m:sSub>
                        <m:sSubPr>
                          <m:ctrlP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L</m:t>
                          </m:r>
                        </m:sub>
                      </m:sSub>
                      <m:r>
                        <a:rPr lang="en-US" i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2060"/>
                          </a:solidFill>
                          <a:latin typeface="Cambria Math"/>
                        </a:rPr>
                        <m:t>Cos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/>
                          <a:sym typeface="Symbol"/>
                        </a:rPr>
                        <m:t>(30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°</m:t>
                      </m:r>
                      <m:r>
                        <a:rPr lang="en-US" b="0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sym typeface="Symbol"/>
                        </a:rPr>
                        <m:t>θ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8" y="4761367"/>
                <a:ext cx="4395370" cy="5078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1018727" y="5181600"/>
                <a:ext cx="2292359" cy="608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</m:rad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𝐋</m:t>
                          </m:r>
                        </m:sub>
                      </m:sSub>
                      <m:sSub>
                        <m:sSubPr>
                          <m:ctrlPr>
                            <a:rPr lang="en-US" sz="20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𝐋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𝐂𝐨𝐬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𝛉</m:t>
                      </m:r>
                    </m:oMath>
                  </m:oMathPara>
                </a14:m>
                <a:endParaRPr lang="en-US" sz="2000" b="1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27" y="5181600"/>
                <a:ext cx="2292359" cy="6084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7055818" y="2879281"/>
            <a:ext cx="1629641" cy="94368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78482" y="2478027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RY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36767" y="3822963"/>
            <a:ext cx="0" cy="1924248"/>
          </a:xfrm>
          <a:prstGeom prst="straightConnector1">
            <a:avLst/>
          </a:prstGeom>
          <a:ln w="317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50511" y="5664145"/>
            <a:ext cx="64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YB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026736" y="3833468"/>
            <a:ext cx="11049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7200000">
            <a:off x="6198061" y="4311903"/>
            <a:ext cx="1104900" cy="0"/>
          </a:xfrm>
          <a:prstGeom prst="straightConnector1">
            <a:avLst/>
          </a:prstGeom>
          <a:ln w="317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4400000">
            <a:off x="6207586" y="3345506"/>
            <a:ext cx="1104900" cy="0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20293" y="3646701"/>
            <a:ext cx="59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R0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59936" y="4538181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YO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27066" y="2586051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BO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381625" y="2895455"/>
            <a:ext cx="1645111" cy="938014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05400" y="253858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BR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44085" y="1909219"/>
            <a:ext cx="0" cy="1924248"/>
          </a:xfrm>
          <a:prstGeom prst="straightConnector1">
            <a:avLst/>
          </a:prstGeom>
          <a:ln w="31750">
            <a:solidFill>
              <a:srgbClr val="FFFF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54452" y="1807504"/>
            <a:ext cx="132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BY</a:t>
            </a:r>
            <a:r>
              <a:rPr lang="en-US" dirty="0"/>
              <a:t> = -V</a:t>
            </a:r>
            <a:r>
              <a:rPr lang="en-US" baseline="-25000" dirty="0"/>
              <a:t>YB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42761" y="4089184"/>
            <a:ext cx="42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048137" y="3834548"/>
            <a:ext cx="837068" cy="27234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418364" y="3852412"/>
            <a:ext cx="614248" cy="508966"/>
          </a:xfrm>
          <a:prstGeom prst="straightConnector1">
            <a:avLst/>
          </a:prstGeom>
          <a:ln w="317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74691" y="3922229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Y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6858455" y="3005340"/>
            <a:ext cx="179404" cy="832797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69983" y="2619375"/>
            <a:ext cx="74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B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63723" y="3436426"/>
            <a:ext cx="902661" cy="457200"/>
            <a:chOff x="7263723" y="3436426"/>
            <a:chExt cx="902661" cy="457200"/>
          </a:xfrm>
        </p:grpSpPr>
        <p:sp>
          <p:nvSpPr>
            <p:cNvPr id="35" name="Arc 34"/>
            <p:cNvSpPr/>
            <p:nvPr/>
          </p:nvSpPr>
          <p:spPr>
            <a:xfrm rot="2733043">
              <a:off x="7244222" y="3455927"/>
              <a:ext cx="457200" cy="418198"/>
            </a:xfrm>
            <a:prstGeom prst="arc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54705" y="3438468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  <a:r>
                <a:rPr lang="en-US" dirty="0">
                  <a:sym typeface="Symbol"/>
                </a:rPr>
                <a:t>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10347" y="3729667"/>
            <a:ext cx="590627" cy="394658"/>
            <a:chOff x="7410347" y="3729667"/>
            <a:chExt cx="590627" cy="394658"/>
          </a:xfrm>
        </p:grpSpPr>
        <p:sp>
          <p:nvSpPr>
            <p:cNvPr id="37" name="Arc 36"/>
            <p:cNvSpPr/>
            <p:nvPr/>
          </p:nvSpPr>
          <p:spPr>
            <a:xfrm rot="3827676">
              <a:off x="7405801" y="3734213"/>
              <a:ext cx="339388" cy="330296"/>
            </a:xfrm>
            <a:prstGeom prst="arc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08906" y="3785771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ym typeface="Symbol"/>
                </a:rPr>
                <a:t>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39490" y="3208833"/>
            <a:ext cx="672943" cy="553492"/>
            <a:chOff x="6439490" y="3208833"/>
            <a:chExt cx="672943" cy="553492"/>
          </a:xfrm>
        </p:grpSpPr>
        <p:sp>
          <p:nvSpPr>
            <p:cNvPr id="42" name="Arc 41"/>
            <p:cNvSpPr/>
            <p:nvPr/>
          </p:nvSpPr>
          <p:spPr>
            <a:xfrm rot="18603048">
              <a:off x="6674734" y="3291365"/>
              <a:ext cx="457200" cy="418198"/>
            </a:xfrm>
            <a:prstGeom prst="arc">
              <a:avLst>
                <a:gd name="adj1" fmla="val 16691347"/>
                <a:gd name="adj2" fmla="val 19684218"/>
              </a:avLst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39490" y="3208833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ym typeface="Symbol"/>
                </a:rPr>
                <a:t></a:t>
              </a:r>
              <a:endParaRPr lang="en-US" sz="1600" dirty="0"/>
            </a:p>
          </p:txBody>
        </p:sp>
        <p:sp>
          <p:nvSpPr>
            <p:cNvPr id="47" name="Arc 46"/>
            <p:cNvSpPr/>
            <p:nvPr/>
          </p:nvSpPr>
          <p:spPr>
            <a:xfrm rot="16803048">
              <a:off x="6637706" y="3324626"/>
              <a:ext cx="457200" cy="418198"/>
            </a:xfrm>
            <a:prstGeom prst="arc">
              <a:avLst>
                <a:gd name="adj1" fmla="val 16691347"/>
                <a:gd name="adj2" fmla="val 19684218"/>
              </a:avLst>
            </a:prstGeom>
            <a:ln>
              <a:solidFill>
                <a:schemeClr val="tx1"/>
              </a:solidFill>
              <a:headEnd type="non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42871" y="3165962"/>
            <a:ext cx="676985" cy="578668"/>
            <a:chOff x="6842871" y="3165962"/>
            <a:chExt cx="676985" cy="578668"/>
          </a:xfrm>
        </p:grpSpPr>
        <p:sp>
          <p:nvSpPr>
            <p:cNvPr id="39" name="TextBox 38"/>
            <p:cNvSpPr txBox="1"/>
            <p:nvPr/>
          </p:nvSpPr>
          <p:spPr>
            <a:xfrm rot="21590859">
              <a:off x="7008177" y="3165962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  <a:r>
                <a:rPr lang="en-US" dirty="0">
                  <a:sym typeface="Symbol"/>
                </a:rPr>
                <a:t></a:t>
              </a:r>
              <a:endParaRPr lang="en-US" dirty="0"/>
            </a:p>
          </p:txBody>
        </p:sp>
        <p:sp>
          <p:nvSpPr>
            <p:cNvPr id="40" name="Arc 39"/>
            <p:cNvSpPr/>
            <p:nvPr/>
          </p:nvSpPr>
          <p:spPr>
            <a:xfrm rot="17599999">
              <a:off x="6820691" y="3435188"/>
              <a:ext cx="331622" cy="287261"/>
            </a:xfrm>
            <a:prstGeom prst="arc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/>
            <p:cNvSpPr/>
            <p:nvPr/>
          </p:nvSpPr>
          <p:spPr>
            <a:xfrm rot="545903">
              <a:off x="6848204" y="3422486"/>
              <a:ext cx="331622" cy="287261"/>
            </a:xfrm>
            <a:prstGeom prst="arc">
              <a:avLst>
                <a:gd name="adj1" fmla="val 16200000"/>
                <a:gd name="adj2" fmla="val 19142458"/>
              </a:avLst>
            </a:prstGeom>
            <a:ln>
              <a:solidFill>
                <a:schemeClr val="tx1"/>
              </a:solidFill>
              <a:headEnd type="non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804171" y="4358152"/>
                <a:ext cx="175811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𝐏</m:t>
                      </m:r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20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71" y="4358152"/>
                <a:ext cx="175811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11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4" grpId="0"/>
      <p:bldP spid="64" grpId="0"/>
      <p:bldP spid="107" grpId="0"/>
      <p:bldP spid="99" grpId="0"/>
      <p:bldP spid="101" grpId="0"/>
      <p:bldP spid="102" grpId="0"/>
      <p:bldP spid="105" grpId="0"/>
      <p:bldP spid="110" grpId="0"/>
      <p:bldP spid="15" grpId="0"/>
      <p:bldP spid="17" grpId="0"/>
      <p:bldP spid="26" grpId="0"/>
      <p:bldP spid="27" grpId="0"/>
      <p:bldP spid="28" grpId="0"/>
      <p:bldP spid="20" grpId="0"/>
      <p:bldP spid="22" grpId="0"/>
      <p:bldP spid="29" grpId="0"/>
      <p:bldP spid="32" grpId="0"/>
      <p:bldP spid="34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Meas. of 3 Ph. Active Power…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6322" y="990600"/>
            <a:ext cx="60644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Summation of two </a:t>
            </a:r>
            <a:r>
              <a:rPr lang="en-US" sz="2200" b="1" dirty="0" err="1"/>
              <a:t>wattmeters</a:t>
            </a:r>
            <a:r>
              <a:rPr lang="en-US" sz="2200" b="1" dirty="0"/>
              <a:t>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2590800" y="1348181"/>
                <a:ext cx="3962110" cy="634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21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1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1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1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21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1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1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1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</m:rad>
                      <m:r>
                        <a:rPr lang="en-US" sz="21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1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1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𝐕</m:t>
                          </m:r>
                        </m:e>
                        <m:sub>
                          <m:r>
                            <a:rPr lang="en-US" sz="21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𝐋</m:t>
                          </m:r>
                        </m:sub>
                      </m:sSub>
                      <m:r>
                        <a:rPr lang="en-US" sz="21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1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1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sz="2100" b="1" i="0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𝐋</m:t>
                          </m:r>
                        </m:sub>
                      </m:sSub>
                      <m:r>
                        <a:rPr lang="en-US" sz="21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1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𝐂𝐨𝐬</m:t>
                      </m:r>
                      <m:r>
                        <a:rPr lang="en-US" sz="21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1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𝛉</m:t>
                      </m:r>
                    </m:oMath>
                  </m:oMathPara>
                </a14:m>
                <a:endParaRPr lang="en-US" sz="2100" b="1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348181"/>
                <a:ext cx="3962110" cy="63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2605314" y="2412087"/>
                <a:ext cx="3413435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2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2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2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b>
                          <m:r>
                            <a:rPr lang="en-US" sz="2200" b="1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2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200" b="1" i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𝐕</m:t>
                          </m:r>
                        </m:e>
                        <m:sub>
                          <m:r>
                            <a:rPr lang="en-US" sz="2200" b="1" i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𝐋</m:t>
                          </m:r>
                        </m:sub>
                      </m:sSub>
                      <m:r>
                        <a:rPr lang="en-US" sz="2200" b="1" i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2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200" b="1" i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𝐈</m:t>
                          </m:r>
                        </m:e>
                        <m:sub>
                          <m:r>
                            <a:rPr lang="en-US" sz="2200" b="1" i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𝐋</m:t>
                          </m:r>
                        </m:sub>
                      </m:sSub>
                      <m:r>
                        <a:rPr lang="en-US" sz="2200" b="1" i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2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𝐒𝐢𝐧</m:t>
                      </m:r>
                      <m:r>
                        <a:rPr lang="en-US" sz="22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𝛉</m:t>
                      </m:r>
                    </m:oMath>
                  </m:oMathPara>
                </a14:m>
                <a:endParaRPr lang="en-US" sz="2200" b="1" dirty="0">
                  <a:solidFill>
                    <a:srgbClr val="002060"/>
                  </a:solidFill>
                  <a:ea typeface="Cambria Math"/>
                </a:endParaRPr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314" y="2412087"/>
                <a:ext cx="3413435" cy="600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336322" y="2057400"/>
            <a:ext cx="6064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Difference in the reading of two </a:t>
            </a:r>
            <a:r>
              <a:rPr lang="en-US" sz="2200" b="1" dirty="0" err="1"/>
              <a:t>wattmeters</a:t>
            </a:r>
            <a:r>
              <a:rPr lang="en-US" sz="2200" b="1" dirty="0"/>
              <a:t>,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6322" y="2982733"/>
            <a:ext cx="1187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Hence,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87439" y="3376941"/>
                <a:ext cx="2650597" cy="66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Sin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2060"/>
                              </a:solidFill>
                              <a:ea typeface="Cambria Math"/>
                            </a:rPr>
                            <m:t>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e>
                          </m:rad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2060"/>
                              </a:solidFill>
                              <a:ea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439" y="3376941"/>
                <a:ext cx="2650597" cy="666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80393" y="4198896"/>
                <a:ext cx="3451586" cy="811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𝐭𝐚𝐧</m:t>
                      </m:r>
                      <m:r>
                        <a:rPr lang="en-US" sz="21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21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𝛉</m:t>
                      </m:r>
                      <m:r>
                        <a:rPr lang="en-US" sz="21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1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√</m:t>
                              </m:r>
                              <m:r>
                                <a:rPr lang="en-US" sz="21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1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21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100" b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𝐖</m:t>
                                      </m:r>
                                    </m:e>
                                    <m:sub>
                                      <m:r>
                                        <a:rPr lang="en-US" sz="2100" b="1" i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sz="21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100" b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𝐖</m:t>
                                      </m:r>
                                    </m:e>
                                    <m:sub>
                                      <m:r>
                                        <a:rPr lang="en-US" sz="2100" b="1" i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100" b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𝐖</m:t>
                                      </m:r>
                                    </m:e>
                                    <m:sub>
                                      <m:r>
                                        <a:rPr lang="en-US" sz="21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sz="21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100" b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100" b="1" i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𝐖</m:t>
                                      </m:r>
                                    </m:e>
                                    <m:sub>
                                      <m:r>
                                        <a:rPr lang="en-US" sz="21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1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3" y="4198896"/>
                <a:ext cx="3451586" cy="811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4312031" y="5185089"/>
                <a:ext cx="4886722" cy="847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𝐂𝐨𝐬</m:t>
                      </m:r>
                      <m:r>
                        <a:rPr lang="en-US" sz="22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𝛉</m:t>
                      </m:r>
                      <m:r>
                        <a:rPr lang="en-US" sz="22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2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𝐂𝐨𝐬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200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2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𝐭𝐚𝐧</m:t>
                                  </m:r>
                                </m:e>
                                <m:sup>
                                  <m:r>
                                    <a:rPr lang="en-US" sz="2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√</m:t>
                                  </m:r>
                                  <m:r>
                                    <a:rPr lang="en-US" sz="2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r>
                                    <a:rPr lang="en-US" sz="22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f>
                                    <m:fPr>
                                      <m:ctrlPr>
                                        <a:rPr lang="en-US" sz="2200" b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2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1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𝐖</m:t>
                                          </m:r>
                                        </m:e>
                                        <m:sub>
                                          <m:r>
                                            <a:rPr lang="en-US" sz="2200" b="1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sz="2200" b="1" i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1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𝐖</m:t>
                                          </m:r>
                                        </m:e>
                                        <m:sub>
                                          <m:r>
                                            <a:rPr lang="en-US" sz="2200" b="1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2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1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𝐖</m:t>
                                          </m:r>
                                        </m:e>
                                        <m:sub>
                                          <m:r>
                                            <a:rPr lang="en-US" sz="2200" b="1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sz="2200" b="1" i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1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200" b="1" i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𝐖</m:t>
                                          </m:r>
                                        </m:e>
                                        <m:sub>
                                          <m:r>
                                            <a:rPr lang="en-US" sz="2200" b="1" i="0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sz="22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2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031" y="5185089"/>
                <a:ext cx="4886722" cy="847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438" y="5440572"/>
            <a:ext cx="452341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Power factor of the Balanced Load =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62A06B-6A2F-CA5A-FDBF-5B3C49B5C205}"/>
                  </a:ext>
                </a:extLst>
              </p:cNvPr>
              <p:cNvSpPr txBox="1"/>
              <p:nvPr/>
            </p:nvSpPr>
            <p:spPr>
              <a:xfrm>
                <a:off x="3566392" y="4258029"/>
                <a:ext cx="5376087" cy="674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𝐭𝐚𝐧</m:t>
                      </m:r>
                      <m:r>
                        <a:rPr lang="en-US" sz="17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1700" b="1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𝛉</m:t>
                      </m:r>
                      <m:r>
                        <a:rPr lang="en-US" sz="17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700" b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700" b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√</m:t>
                              </m:r>
                              <m:r>
                                <a:rPr lang="en-US" sz="17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1700" b="1" i="0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sz="17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700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𝐇𝐢𝐠𝐡𝐞𝐫</m:t>
                                  </m:r>
                                  <m:r>
                                    <a:rPr lang="en-US" sz="1700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700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𝐑𝐞𝐚𝐝𝐢𝐧𝐠</m:t>
                                  </m:r>
                                  <m:r>
                                    <a:rPr lang="en-US" sz="1700" b="1" i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700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𝐋𝐨𝐰𝐞𝐫</m:t>
                                  </m:r>
                                  <m:r>
                                    <a:rPr lang="en-US" sz="1700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700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𝐑𝐞𝐚𝐝𝐢𝐧𝐠</m:t>
                                  </m:r>
                                </m:num>
                                <m:den>
                                  <m:r>
                                    <a:rPr lang="en-US" sz="1700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𝐇𝐢𝐠𝐡𝐞𝐫</m:t>
                                  </m:r>
                                  <m:r>
                                    <a:rPr lang="en-US" sz="1700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700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𝐑𝐞𝐚𝐝𝐢𝐧𝐠</m:t>
                                  </m:r>
                                  <m:r>
                                    <a:rPr lang="en-US" sz="1700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1700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𝐋𝐨𝐰𝐞𝐫</m:t>
                                  </m:r>
                                  <m:r>
                                    <a:rPr lang="en-US" sz="1700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700" b="1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𝐑𝐞𝐚𝐝𝐢𝐧𝐠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7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62A06B-6A2F-CA5A-FDBF-5B3C49B5C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392" y="4258029"/>
                <a:ext cx="5376087" cy="6744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6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49" grpId="0"/>
      <p:bldP spid="50" grpId="0"/>
      <p:bldP spid="51" grpId="0"/>
      <p:bldP spid="52" grpId="0"/>
      <p:bldP spid="8" grpId="0"/>
      <p:bldP spid="54" grpId="0"/>
      <p:bldP spid="55" grpId="0"/>
      <p:bldP spid="56" grpId="0"/>
      <p:bldP spid="12" grpId="0"/>
    </p:bldLst>
  </p:timing>
</p:sld>
</file>

<file path=ppt/theme/theme1.xml><?xml version="1.0" encoding="utf-8"?>
<a:theme xmlns:a="http://schemas.openxmlformats.org/drawingml/2006/main" name="BET_VK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T_VK" id="{FF70F06E-87D6-44A5-89F1-F334496D2057}" vid="{188AF56A-B96C-402E-B5DB-B2FA54007415}"/>
    </a:ext>
  </a:extLst>
</a:theme>
</file>

<file path=ppt/theme/theme2.xml><?xml version="1.0" encoding="utf-8"?>
<a:theme xmlns:a="http://schemas.openxmlformats.org/drawingml/2006/main" name="1_BET_VK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T_VK" id="{FF70F06E-87D6-44A5-89F1-F334496D2057}" vid="{188AF56A-B96C-402E-B5DB-B2FA540074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3F4FDC67C6344ADA052A9DC2EBA8B" ma:contentTypeVersion="6" ma:contentTypeDescription="Create a new document." ma:contentTypeScope="" ma:versionID="4bd7805145d0e4a24521e4d8e6bee26b">
  <xsd:schema xmlns:xsd="http://www.w3.org/2001/XMLSchema" xmlns:xs="http://www.w3.org/2001/XMLSchema" xmlns:p="http://schemas.microsoft.com/office/2006/metadata/properties" xmlns:ns2="ce30dbe5-62fd-4b4e-80be-1611e95c75b4" xmlns:ns3="fd9ac070-dd2e-4d8a-adb8-7caff59214ab" targetNamespace="http://schemas.microsoft.com/office/2006/metadata/properties" ma:root="true" ma:fieldsID="e680ba8001862a38b5e06402c6fda597" ns2:_="" ns3:_="">
    <xsd:import namespace="ce30dbe5-62fd-4b4e-80be-1611e95c75b4"/>
    <xsd:import namespace="fd9ac070-dd2e-4d8a-adb8-7caff59214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0dbe5-62fd-4b4e-80be-1611e95c75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c070-dd2e-4d8a-adb8-7caff59214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340FC5-1907-42E0-AE31-52D1622BB5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C6AC41-A219-4FB5-B0ED-719A11F7CD71}"/>
</file>

<file path=customXml/itemProps3.xml><?xml version="1.0" encoding="utf-8"?>
<ds:datastoreItem xmlns:ds="http://schemas.openxmlformats.org/officeDocument/2006/customXml" ds:itemID="{53F99457-5058-4B4C-A25A-F267E746E407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a1143d92-422d-4fb4-bd9d-13313861f4c7"/>
    <ds:schemaRef ds:uri="http://purl.org/dc/terms/"/>
    <ds:schemaRef ds:uri="67ac4517-e70a-4403-b222-116627c207ea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15700</TotalTime>
  <Words>1017</Words>
  <Application>Microsoft Office PowerPoint</Application>
  <PresentationFormat>On-screen Show (4:3)</PresentationFormat>
  <Paragraphs>207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Cambria Math</vt:lpstr>
      <vt:lpstr>Gill Sans MT</vt:lpstr>
      <vt:lpstr>Kristen ITC</vt:lpstr>
      <vt:lpstr>Segoe Print</vt:lpstr>
      <vt:lpstr>Times New Roman</vt:lpstr>
      <vt:lpstr>BET_VK</vt:lpstr>
      <vt:lpstr>1_BET_VK</vt:lpstr>
      <vt:lpstr>PowerPoint Presentation</vt:lpstr>
      <vt:lpstr>Topics Covered</vt:lpstr>
      <vt:lpstr>Three Phase Power</vt:lpstr>
      <vt:lpstr>Three Phase Power…</vt:lpstr>
      <vt:lpstr>Exercise-1</vt:lpstr>
      <vt:lpstr>Exercise-2</vt:lpstr>
      <vt:lpstr>Measurement of 3 Ph. Active Power</vt:lpstr>
      <vt:lpstr>Measurement of 3 Ph. Active Power</vt:lpstr>
      <vt:lpstr>Meas. of 3 Ph. Active Power…</vt:lpstr>
      <vt:lpstr>Measurement of 3 Ph. Active Power</vt:lpstr>
      <vt:lpstr>Measurement of 3 Ph. Active Power</vt:lpstr>
      <vt:lpstr>Exercise-3</vt:lpstr>
      <vt:lpstr>Exercise-4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Vedavyas Kamath</dc:creator>
  <cp:lastModifiedBy>Prateek Jain [MAHE-MIT]</cp:lastModifiedBy>
  <cp:revision>397</cp:revision>
  <dcterms:created xsi:type="dcterms:W3CDTF">2014-07-18T12:25:25Z</dcterms:created>
  <dcterms:modified xsi:type="dcterms:W3CDTF">2022-06-18T02:13:14Z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0x0101002D33F4FDC67C6344ADA052A9DC2EBA8B</vt:lpwstr>
  </property>
</Properties>
</file>