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B4267-375C-491B-8AC2-3BE5E444D1CE}" v="6" dt="2022-05-10T09:16:02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HVI PACHISIA - 210903074" userId="S::prithvi.pachisia@learner.manipal.edu::dcaff0e4-053a-4b9c-9a75-5342201e0cae" providerId="AD" clId="Web-{873B4267-375C-491B-8AC2-3BE5E444D1CE}"/>
    <pc:docChg chg="modSld">
      <pc:chgData name="PRITHVI PACHISIA - 210903074" userId="S::prithvi.pachisia@learner.manipal.edu::dcaff0e4-053a-4b9c-9a75-5342201e0cae" providerId="AD" clId="Web-{873B4267-375C-491B-8AC2-3BE5E444D1CE}" dt="2022-05-10T09:16:02.043" v="2" actId="20577"/>
      <pc:docMkLst>
        <pc:docMk/>
      </pc:docMkLst>
      <pc:sldChg chg="modSp">
        <pc:chgData name="PRITHVI PACHISIA - 210903074" userId="S::prithvi.pachisia@learner.manipal.edu::dcaff0e4-053a-4b9c-9a75-5342201e0cae" providerId="AD" clId="Web-{873B4267-375C-491B-8AC2-3BE5E444D1CE}" dt="2022-05-10T09:16:02.043" v="2" actId="20577"/>
        <pc:sldMkLst>
          <pc:docMk/>
          <pc:sldMk cId="3689639588" sldId="258"/>
        </pc:sldMkLst>
        <pc:spChg chg="mod">
          <ac:chgData name="PRITHVI PACHISIA - 210903074" userId="S::prithvi.pachisia@learner.manipal.edu::dcaff0e4-053a-4b9c-9a75-5342201e0cae" providerId="AD" clId="Web-{873B4267-375C-491B-8AC2-3BE5E444D1CE}" dt="2022-05-10T09:16:02.043" v="2" actId="20577"/>
          <ac:spMkLst>
            <pc:docMk/>
            <pc:sldMk cId="3689639588" sldId="25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B837-24FA-4239-9E1E-E7FED70FD7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C508A-F92D-4B6A-974C-817B5C3C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84" charset="-128"/>
              </a:defRPr>
            </a:lvl9pPr>
          </a:lstStyle>
          <a:p>
            <a:fld id="{51145BB4-2711-4F26-9F7F-56449175F188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79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2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8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6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3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5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9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AA27-F810-41D2-9F41-B5B16135A446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8E57-33E5-4D3D-857D-70554C902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1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6400" y="254002"/>
            <a:ext cx="4432300" cy="3009899"/>
            <a:chOff x="154546" y="689874"/>
            <a:chExt cx="8718998" cy="52932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546" y="689874"/>
              <a:ext cx="8718998" cy="529321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4" name="Rectangle 3"/>
            <p:cNvSpPr/>
            <p:nvPr/>
          </p:nvSpPr>
          <p:spPr>
            <a:xfrm>
              <a:off x="503815" y="722684"/>
              <a:ext cx="811368" cy="3090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76400" y="3327401"/>
            <a:ext cx="4800600" cy="2800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His95-95</a:t>
            </a:r>
            <a:r>
              <a:rPr lang="en-US" sz="1600" baseline="30000" dirty="0"/>
              <a:t>th</a:t>
            </a:r>
            <a:r>
              <a:rPr lang="en-US" sz="1600" dirty="0"/>
              <a:t> amino acid is Histidine</a:t>
            </a:r>
          </a:p>
          <a:p>
            <a:r>
              <a:rPr lang="en-US" sz="1600" dirty="0"/>
              <a:t>Positively charged </a:t>
            </a:r>
            <a:r>
              <a:rPr lang="en-US" sz="1600" dirty="0" err="1"/>
              <a:t>a.a</a:t>
            </a:r>
            <a:r>
              <a:rPr lang="en-US" sz="1600" dirty="0"/>
              <a:t> </a:t>
            </a:r>
            <a:r>
              <a:rPr lang="en-US" sz="1600" b="1" dirty="0"/>
              <a:t>(Indicated by BLACK arrow)</a:t>
            </a:r>
          </a:p>
          <a:p>
            <a:r>
              <a:rPr lang="en-US" sz="1600" dirty="0"/>
              <a:t>Appropriately present at the position to give</a:t>
            </a:r>
          </a:p>
          <a:p>
            <a:r>
              <a:rPr lang="en-US" sz="1600" dirty="0"/>
              <a:t>H+ ion to the 1</a:t>
            </a:r>
            <a:r>
              <a:rPr lang="en-US" sz="1600" baseline="30000" dirty="0"/>
              <a:t>st</a:t>
            </a:r>
            <a:r>
              <a:rPr lang="en-US" sz="1600" dirty="0"/>
              <a:t> carbon of G3P </a:t>
            </a:r>
          </a:p>
          <a:p>
            <a:r>
              <a:rPr lang="en-US" sz="1600" b="1" u="sng" dirty="0">
                <a:solidFill>
                  <a:srgbClr val="FF0000"/>
                </a:solidFill>
              </a:rPr>
              <a:t>(His95 gives H</a:t>
            </a:r>
            <a:r>
              <a:rPr lang="en-US" sz="1600" b="1" u="sng" baseline="30000" dirty="0">
                <a:solidFill>
                  <a:srgbClr val="FF0000"/>
                </a:solidFill>
              </a:rPr>
              <a:t>+</a:t>
            </a:r>
            <a:r>
              <a:rPr lang="en-US" sz="1600" b="1" u="sng" dirty="0">
                <a:solidFill>
                  <a:srgbClr val="FF0000"/>
                </a:solidFill>
              </a:rPr>
              <a:t> to 1</a:t>
            </a:r>
            <a:r>
              <a:rPr lang="en-US" sz="1600" b="1" u="sng" baseline="30000" dirty="0">
                <a:solidFill>
                  <a:srgbClr val="FF0000"/>
                </a:solidFill>
              </a:rPr>
              <a:t>st</a:t>
            </a:r>
            <a:r>
              <a:rPr lang="en-US" sz="1600" b="1" u="sng" dirty="0">
                <a:solidFill>
                  <a:srgbClr val="FF0000"/>
                </a:solidFill>
              </a:rPr>
              <a:t> carbon)</a:t>
            </a:r>
          </a:p>
          <a:p>
            <a:endParaRPr lang="en-US" sz="1600" dirty="0"/>
          </a:p>
          <a:p>
            <a:r>
              <a:rPr lang="en-US" sz="1600" dirty="0"/>
              <a:t>Glu165-Glutamic acid present at 165</a:t>
            </a:r>
            <a:r>
              <a:rPr lang="en-US" sz="1600" baseline="30000" dirty="0"/>
              <a:t>th</a:t>
            </a:r>
            <a:r>
              <a:rPr lang="en-US" sz="1600" dirty="0"/>
              <a:t> position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Negatively charged </a:t>
            </a:r>
            <a:r>
              <a:rPr lang="en-US" sz="1600" b="1" dirty="0">
                <a:solidFill>
                  <a:srgbClr val="FF0000"/>
                </a:solidFill>
              </a:rPr>
              <a:t>(Indicated by RED arrow)</a:t>
            </a:r>
          </a:p>
          <a:p>
            <a:r>
              <a:rPr lang="en-US" sz="1600" dirty="0"/>
              <a:t>Appropriately present to take H+ from 2</a:t>
            </a:r>
            <a:r>
              <a:rPr lang="en-US" sz="1600" baseline="30000" dirty="0"/>
              <a:t>nd</a:t>
            </a:r>
            <a:r>
              <a:rPr lang="en-US" sz="1600" dirty="0"/>
              <a:t> Carbon of </a:t>
            </a:r>
            <a:r>
              <a:rPr lang="en-US" sz="1600" b="1" u="sng" dirty="0">
                <a:solidFill>
                  <a:srgbClr val="FF0000"/>
                </a:solidFill>
              </a:rPr>
              <a:t>G3P (Glu165 takes H</a:t>
            </a:r>
            <a:r>
              <a:rPr lang="en-US" sz="1600" b="1" u="sng" baseline="30000" dirty="0">
                <a:solidFill>
                  <a:srgbClr val="FF0000"/>
                </a:solidFill>
              </a:rPr>
              <a:t>+</a:t>
            </a:r>
            <a:r>
              <a:rPr lang="en-US" sz="1600" b="1" u="sng" dirty="0">
                <a:solidFill>
                  <a:srgbClr val="FF0000"/>
                </a:solidFill>
              </a:rPr>
              <a:t> from 2nd carbon)</a:t>
            </a:r>
          </a:p>
          <a:p>
            <a:r>
              <a:rPr lang="en-US" sz="1600" b="1" u="sng" dirty="0"/>
              <a:t>Resulting molecule is cis-enediol Highly unstable</a:t>
            </a:r>
            <a:endParaRPr lang="de-DE" sz="16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7264" y="295678"/>
            <a:ext cx="4396608" cy="281582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65818" y="3327401"/>
            <a:ext cx="4008054" cy="32932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sz="1600" baseline="30000" dirty="0"/>
              <a:t>+</a:t>
            </a:r>
            <a:r>
              <a:rPr lang="en-US" sz="1600" dirty="0"/>
              <a:t> from 2</a:t>
            </a:r>
            <a:r>
              <a:rPr lang="en-US" sz="1600" baseline="30000" dirty="0"/>
              <a:t>nd</a:t>
            </a:r>
            <a:r>
              <a:rPr lang="en-US" sz="1600" dirty="0"/>
              <a:t> carbon is taken by His95 to again become +</a:t>
            </a:r>
            <a:r>
              <a:rPr lang="en-US" sz="1600" dirty="0" err="1"/>
              <a:t>vely</a:t>
            </a:r>
            <a:r>
              <a:rPr lang="en-US" sz="1600" dirty="0"/>
              <a:t> charged </a:t>
            </a:r>
            <a:r>
              <a:rPr lang="en-US" sz="1600" b="1" u="sng" dirty="0">
                <a:solidFill>
                  <a:srgbClr val="7030A0"/>
                </a:solidFill>
              </a:rPr>
              <a:t>(His95 takes H</a:t>
            </a:r>
            <a:r>
              <a:rPr lang="en-US" sz="1600" b="1" u="sng" baseline="30000" dirty="0">
                <a:solidFill>
                  <a:srgbClr val="7030A0"/>
                </a:solidFill>
              </a:rPr>
              <a:t>+</a:t>
            </a:r>
            <a:r>
              <a:rPr lang="en-US" sz="1600" b="1" u="sng" dirty="0">
                <a:solidFill>
                  <a:srgbClr val="7030A0"/>
                </a:solidFill>
              </a:rPr>
              <a:t> from 2nd carbon)</a:t>
            </a:r>
          </a:p>
          <a:p>
            <a:endParaRPr lang="en-US" sz="1600" dirty="0"/>
          </a:p>
          <a:p>
            <a:r>
              <a:rPr lang="en-US" sz="1600" dirty="0"/>
              <a:t>H+ ion given by the </a:t>
            </a:r>
            <a:r>
              <a:rPr lang="en-US" sz="1600" dirty="0" err="1"/>
              <a:t>glutamic</a:t>
            </a:r>
            <a:r>
              <a:rPr lang="en-US" sz="1600" dirty="0"/>
              <a:t> acid to the 1</a:t>
            </a:r>
            <a:r>
              <a:rPr lang="en-US" sz="1600" baseline="30000" dirty="0"/>
              <a:t>st</a:t>
            </a:r>
            <a:r>
              <a:rPr lang="en-US" sz="1600" dirty="0"/>
              <a:t> carbon atom of the molecule</a:t>
            </a:r>
          </a:p>
          <a:p>
            <a:r>
              <a:rPr lang="en-US" sz="1600" b="1" u="sng" dirty="0">
                <a:solidFill>
                  <a:srgbClr val="7030A0"/>
                </a:solidFill>
              </a:rPr>
              <a:t>(Glu165 gives H</a:t>
            </a:r>
            <a:r>
              <a:rPr lang="en-US" sz="1600" b="1" u="sng" baseline="30000" dirty="0">
                <a:solidFill>
                  <a:srgbClr val="7030A0"/>
                </a:solidFill>
              </a:rPr>
              <a:t>+</a:t>
            </a:r>
            <a:r>
              <a:rPr lang="en-US" sz="1600" b="1" u="sng" dirty="0">
                <a:solidFill>
                  <a:srgbClr val="7030A0"/>
                </a:solidFill>
              </a:rPr>
              <a:t> to 1st carbon)</a:t>
            </a:r>
          </a:p>
          <a:p>
            <a:r>
              <a:rPr lang="en-US" sz="1600" dirty="0"/>
              <a:t>Resulting molecule is DHAP</a:t>
            </a:r>
          </a:p>
          <a:p>
            <a:endParaRPr lang="en-US" sz="1600" dirty="0"/>
          </a:p>
          <a:p>
            <a:r>
              <a:rPr lang="en-US" sz="1600" dirty="0"/>
              <a:t>To stabilize the phosphate group (which is negatively charged), Lysine (positively charged) is present at the 12</a:t>
            </a:r>
            <a:r>
              <a:rPr lang="en-US" sz="1600" baseline="30000" dirty="0"/>
              <a:t>th</a:t>
            </a:r>
            <a:r>
              <a:rPr lang="en-US" sz="1600" dirty="0"/>
              <a:t> amino</a:t>
            </a:r>
          </a:p>
          <a:p>
            <a:r>
              <a:rPr lang="en-US" sz="1600" dirty="0"/>
              <a:t> acid</a:t>
            </a:r>
            <a:endParaRPr lang="de-D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670300" y="-6453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endParaRPr lang="de-DE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48600" y="-7620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</a:t>
            </a:r>
            <a:endParaRPr lang="de-DE" b="1" dirty="0"/>
          </a:p>
        </p:txBody>
      </p:sp>
      <p:sp>
        <p:nvSpPr>
          <p:cNvPr id="2" name="Right Arrow 1"/>
          <p:cNvSpPr/>
          <p:nvPr/>
        </p:nvSpPr>
        <p:spPr>
          <a:xfrm rot="8101795">
            <a:off x="2820646" y="936359"/>
            <a:ext cx="394138" cy="1897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8101795">
            <a:off x="9972359" y="1319674"/>
            <a:ext cx="394138" cy="189745"/>
          </a:xfrm>
          <a:prstGeom prst="righ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530121">
            <a:off x="1806115" y="1319672"/>
            <a:ext cx="394138" cy="1897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1561116">
            <a:off x="9954104" y="828747"/>
            <a:ext cx="394138" cy="1897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530121">
            <a:off x="8769218" y="964579"/>
            <a:ext cx="394138" cy="1897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67858" y="262823"/>
            <a:ext cx="98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rgbClr val="FF0000"/>
                </a:solidFill>
              </a:rPr>
              <a:t>Glu</a:t>
            </a:r>
            <a:r>
              <a:rPr lang="en-IN" sz="1400" b="1" dirty="0">
                <a:solidFill>
                  <a:srgbClr val="FF0000"/>
                </a:solidFill>
              </a:rPr>
              <a:t> 165</a:t>
            </a:r>
            <a:r>
              <a:rPr lang="en-IN" dirty="0">
                <a:solidFill>
                  <a:schemeClr val="accent2"/>
                </a:solidFill>
              </a:rPr>
              <a:t>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9429" y="708998"/>
            <a:ext cx="98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His 95</a:t>
            </a:r>
            <a:r>
              <a:rPr lang="en-IN" dirty="0"/>
              <a:t>’</a:t>
            </a:r>
          </a:p>
        </p:txBody>
      </p:sp>
      <p:sp>
        <p:nvSpPr>
          <p:cNvPr id="18" name="Right Arrow 17"/>
          <p:cNvSpPr/>
          <p:nvPr/>
        </p:nvSpPr>
        <p:spPr>
          <a:xfrm rot="8101795">
            <a:off x="5570014" y="820523"/>
            <a:ext cx="394138" cy="1897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530121">
            <a:off x="4429780" y="1113279"/>
            <a:ext cx="394138" cy="1897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8101795">
            <a:off x="7661531" y="723139"/>
            <a:ext cx="394138" cy="1897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530121">
            <a:off x="6504886" y="1113277"/>
            <a:ext cx="394138" cy="1897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395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C08FB7CB38AF4BA53F1304972B302E" ma:contentTypeVersion="9" ma:contentTypeDescription="Create a new document." ma:contentTypeScope="" ma:versionID="30791cb8cce041fbe8d6ef7abf3d9b18">
  <xsd:schema xmlns:xsd="http://www.w3.org/2001/XMLSchema" xmlns:xs="http://www.w3.org/2001/XMLSchema" xmlns:p="http://schemas.microsoft.com/office/2006/metadata/properties" xmlns:ns2="63126eba-0ad9-45f5-9418-e2c8112517a5" xmlns:ns3="18f26bc8-9cde-41b5-a582-2229d015e905" targetNamespace="http://schemas.microsoft.com/office/2006/metadata/properties" ma:root="true" ma:fieldsID="3de80baae43f97eb7ac4820eda17c248" ns2:_="" ns3:_="">
    <xsd:import namespace="63126eba-0ad9-45f5-9418-e2c8112517a5"/>
    <xsd:import namespace="18f26bc8-9cde-41b5-a582-2229d015e9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26eba-0ad9-45f5-9418-e2c8112517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26bc8-9cde-41b5-a582-2229d015e90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5B8B7-A859-4FDE-827C-FF2BFA6683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03384C-53DE-4CB1-AC1D-7117B3FBE5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09764A-0AA7-4030-BA47-D427BACFD2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126eba-0ad9-45f5-9418-e2c8112517a5"/>
    <ds:schemaRef ds:uri="18f26bc8-9cde-41b5-a582-2229d015e9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Kumar Mani</dc:creator>
  <cp:lastModifiedBy>Naresh Kumar Mani</cp:lastModifiedBy>
  <cp:revision>4</cp:revision>
  <dcterms:created xsi:type="dcterms:W3CDTF">2019-01-22T07:25:54Z</dcterms:created>
  <dcterms:modified xsi:type="dcterms:W3CDTF">2022-05-10T09:16:07Z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0x010100D9C08FB7CB38AF4BA53F1304972B302E</vt:lpwstr>
  </property>
</Properties>
</file>