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525" r:id="rId5"/>
    <p:sldId id="539" r:id="rId6"/>
    <p:sldId id="526" r:id="rId7"/>
    <p:sldId id="540" r:id="rId8"/>
    <p:sldId id="544" r:id="rId9"/>
    <p:sldId id="545" r:id="rId10"/>
    <p:sldId id="546" r:id="rId11"/>
    <p:sldId id="547" r:id="rId12"/>
    <p:sldId id="548" r:id="rId13"/>
    <p:sldId id="549" r:id="rId14"/>
    <p:sldId id="550" r:id="rId15"/>
    <p:sldId id="551" r:id="rId16"/>
    <p:sldId id="553" r:id="rId17"/>
    <p:sldId id="555" r:id="rId18"/>
    <p:sldId id="542" r:id="rId19"/>
    <p:sldId id="543" r:id="rId20"/>
    <p:sldId id="527" r:id="rId21"/>
    <p:sldId id="528" r:id="rId22"/>
    <p:sldId id="529" r:id="rId23"/>
    <p:sldId id="530" r:id="rId24"/>
    <p:sldId id="531" r:id="rId25"/>
    <p:sldId id="532" r:id="rId26"/>
    <p:sldId id="533" r:id="rId27"/>
    <p:sldId id="534" r:id="rId28"/>
    <p:sldId id="535" r:id="rId29"/>
    <p:sldId id="536" r:id="rId30"/>
    <p:sldId id="537" r:id="rId31"/>
    <p:sldId id="538" r:id="rId32"/>
    <p:sldId id="524" r:id="rId33"/>
    <p:sldId id="494" r:id="rId34"/>
    <p:sldId id="495" r:id="rId35"/>
    <p:sldId id="497" r:id="rId36"/>
    <p:sldId id="498" r:id="rId37"/>
    <p:sldId id="499" r:id="rId38"/>
    <p:sldId id="500" r:id="rId39"/>
    <p:sldId id="501" r:id="rId40"/>
    <p:sldId id="515" r:id="rId41"/>
    <p:sldId id="516" r:id="rId42"/>
    <p:sldId id="514" r:id="rId43"/>
    <p:sldId id="518" r:id="rId44"/>
    <p:sldId id="519" r:id="rId45"/>
    <p:sldId id="520" r:id="rId46"/>
    <p:sldId id="521" r:id="rId47"/>
    <p:sldId id="522" r:id="rId48"/>
    <p:sldId id="263" r:id="rId49"/>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70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kar Y N [MAHE-MIT]" userId="a1771fb0-6b98-4b0d-9389-c753edd07457" providerId="ADAL" clId="{34BD82B0-D916-4CFF-BA54-284CDE174E27}"/>
    <pc:docChg chg="undo custSel addSld delSld modSld sldOrd">
      <pc:chgData name="Sudhakar Y N [MAHE-MIT]" userId="a1771fb0-6b98-4b0d-9389-c753edd07457" providerId="ADAL" clId="{34BD82B0-D916-4CFF-BA54-284CDE174E27}" dt="2022-07-28T06:52:01.249" v="259" actId="732"/>
      <pc:docMkLst>
        <pc:docMk/>
      </pc:docMkLst>
      <pc:sldChg chg="del">
        <pc:chgData name="Sudhakar Y N [MAHE-MIT]" userId="a1771fb0-6b98-4b0d-9389-c753edd07457" providerId="ADAL" clId="{34BD82B0-D916-4CFF-BA54-284CDE174E27}" dt="2022-07-28T06:26:32.714" v="0" actId="2696"/>
        <pc:sldMkLst>
          <pc:docMk/>
          <pc:sldMk cId="0" sldId="257"/>
        </pc:sldMkLst>
      </pc:sldChg>
      <pc:sldChg chg="del">
        <pc:chgData name="Sudhakar Y N [MAHE-MIT]" userId="a1771fb0-6b98-4b0d-9389-c753edd07457" providerId="ADAL" clId="{34BD82B0-D916-4CFF-BA54-284CDE174E27}" dt="2022-07-28T06:26:35.451" v="9" actId="2696"/>
        <pc:sldMkLst>
          <pc:docMk/>
          <pc:sldMk cId="0" sldId="258"/>
        </pc:sldMkLst>
      </pc:sldChg>
      <pc:sldChg chg="del">
        <pc:chgData name="Sudhakar Y N [MAHE-MIT]" userId="a1771fb0-6b98-4b0d-9389-c753edd07457" providerId="ADAL" clId="{34BD82B0-D916-4CFF-BA54-284CDE174E27}" dt="2022-07-28T06:26:35.733" v="10" actId="2696"/>
        <pc:sldMkLst>
          <pc:docMk/>
          <pc:sldMk cId="0" sldId="259"/>
        </pc:sldMkLst>
      </pc:sldChg>
      <pc:sldChg chg="del">
        <pc:chgData name="Sudhakar Y N [MAHE-MIT]" userId="a1771fb0-6b98-4b0d-9389-c753edd07457" providerId="ADAL" clId="{34BD82B0-D916-4CFF-BA54-284CDE174E27}" dt="2022-07-28T06:26:35.968" v="11" actId="2696"/>
        <pc:sldMkLst>
          <pc:docMk/>
          <pc:sldMk cId="0" sldId="260"/>
        </pc:sldMkLst>
      </pc:sldChg>
      <pc:sldChg chg="del">
        <pc:chgData name="Sudhakar Y N [MAHE-MIT]" userId="a1771fb0-6b98-4b0d-9389-c753edd07457" providerId="ADAL" clId="{34BD82B0-D916-4CFF-BA54-284CDE174E27}" dt="2022-07-28T06:26:36.297" v="13" actId="2696"/>
        <pc:sldMkLst>
          <pc:docMk/>
          <pc:sldMk cId="0" sldId="262"/>
        </pc:sldMkLst>
      </pc:sldChg>
      <pc:sldChg chg="del">
        <pc:chgData name="Sudhakar Y N [MAHE-MIT]" userId="a1771fb0-6b98-4b0d-9389-c753edd07457" providerId="ADAL" clId="{34BD82B0-D916-4CFF-BA54-284CDE174E27}" dt="2022-07-28T06:26:36.470" v="14" actId="2696"/>
        <pc:sldMkLst>
          <pc:docMk/>
          <pc:sldMk cId="0" sldId="264"/>
        </pc:sldMkLst>
      </pc:sldChg>
      <pc:sldChg chg="del">
        <pc:chgData name="Sudhakar Y N [MAHE-MIT]" userId="a1771fb0-6b98-4b0d-9389-c753edd07457" providerId="ADAL" clId="{34BD82B0-D916-4CFF-BA54-284CDE174E27}" dt="2022-07-28T06:26:36.659" v="15" actId="2696"/>
        <pc:sldMkLst>
          <pc:docMk/>
          <pc:sldMk cId="0" sldId="265"/>
        </pc:sldMkLst>
      </pc:sldChg>
      <pc:sldChg chg="del">
        <pc:chgData name="Sudhakar Y N [MAHE-MIT]" userId="a1771fb0-6b98-4b0d-9389-c753edd07457" providerId="ADAL" clId="{34BD82B0-D916-4CFF-BA54-284CDE174E27}" dt="2022-07-28T06:26:37.130" v="16" actId="2696"/>
        <pc:sldMkLst>
          <pc:docMk/>
          <pc:sldMk cId="0" sldId="266"/>
        </pc:sldMkLst>
      </pc:sldChg>
      <pc:sldChg chg="del">
        <pc:chgData name="Sudhakar Y N [MAHE-MIT]" userId="a1771fb0-6b98-4b0d-9389-c753edd07457" providerId="ADAL" clId="{34BD82B0-D916-4CFF-BA54-284CDE174E27}" dt="2022-07-28T06:26:38.157" v="18" actId="2696"/>
        <pc:sldMkLst>
          <pc:docMk/>
          <pc:sldMk cId="0" sldId="267"/>
        </pc:sldMkLst>
      </pc:sldChg>
      <pc:sldChg chg="del">
        <pc:chgData name="Sudhakar Y N [MAHE-MIT]" userId="a1771fb0-6b98-4b0d-9389-c753edd07457" providerId="ADAL" clId="{34BD82B0-D916-4CFF-BA54-284CDE174E27}" dt="2022-07-28T06:26:38.527" v="19" actId="2696"/>
        <pc:sldMkLst>
          <pc:docMk/>
          <pc:sldMk cId="0" sldId="268"/>
        </pc:sldMkLst>
      </pc:sldChg>
      <pc:sldChg chg="del">
        <pc:chgData name="Sudhakar Y N [MAHE-MIT]" userId="a1771fb0-6b98-4b0d-9389-c753edd07457" providerId="ADAL" clId="{34BD82B0-D916-4CFF-BA54-284CDE174E27}" dt="2022-07-28T06:26:39.461" v="20" actId="2696"/>
        <pc:sldMkLst>
          <pc:docMk/>
          <pc:sldMk cId="0" sldId="269"/>
        </pc:sldMkLst>
      </pc:sldChg>
      <pc:sldChg chg="del">
        <pc:chgData name="Sudhakar Y N [MAHE-MIT]" userId="a1771fb0-6b98-4b0d-9389-c753edd07457" providerId="ADAL" clId="{34BD82B0-D916-4CFF-BA54-284CDE174E27}" dt="2022-07-28T06:26:41.100" v="23" actId="2696"/>
        <pc:sldMkLst>
          <pc:docMk/>
          <pc:sldMk cId="0" sldId="270"/>
        </pc:sldMkLst>
      </pc:sldChg>
      <pc:sldChg chg="del">
        <pc:chgData name="Sudhakar Y N [MAHE-MIT]" userId="a1771fb0-6b98-4b0d-9389-c753edd07457" providerId="ADAL" clId="{34BD82B0-D916-4CFF-BA54-284CDE174E27}" dt="2022-07-28T06:26:44.032" v="28" actId="2696"/>
        <pc:sldMkLst>
          <pc:docMk/>
          <pc:sldMk cId="0" sldId="271"/>
        </pc:sldMkLst>
      </pc:sldChg>
      <pc:sldChg chg="del">
        <pc:chgData name="Sudhakar Y N [MAHE-MIT]" userId="a1771fb0-6b98-4b0d-9389-c753edd07457" providerId="ADAL" clId="{34BD82B0-D916-4CFF-BA54-284CDE174E27}" dt="2022-07-28T06:26:44.438" v="29" actId="2696"/>
        <pc:sldMkLst>
          <pc:docMk/>
          <pc:sldMk cId="0" sldId="272"/>
        </pc:sldMkLst>
      </pc:sldChg>
      <pc:sldChg chg="del">
        <pc:chgData name="Sudhakar Y N [MAHE-MIT]" userId="a1771fb0-6b98-4b0d-9389-c753edd07457" providerId="ADAL" clId="{34BD82B0-D916-4CFF-BA54-284CDE174E27}" dt="2022-07-28T06:26:45.823" v="32" actId="2696"/>
        <pc:sldMkLst>
          <pc:docMk/>
          <pc:sldMk cId="0" sldId="273"/>
        </pc:sldMkLst>
      </pc:sldChg>
      <pc:sldChg chg="del">
        <pc:chgData name="Sudhakar Y N [MAHE-MIT]" userId="a1771fb0-6b98-4b0d-9389-c753edd07457" providerId="ADAL" clId="{34BD82B0-D916-4CFF-BA54-284CDE174E27}" dt="2022-07-28T06:26:36.136" v="12" actId="2696"/>
        <pc:sldMkLst>
          <pc:docMk/>
          <pc:sldMk cId="0" sldId="275"/>
        </pc:sldMkLst>
      </pc:sldChg>
      <pc:sldChg chg="del">
        <pc:chgData name="Sudhakar Y N [MAHE-MIT]" userId="a1771fb0-6b98-4b0d-9389-c753edd07457" providerId="ADAL" clId="{34BD82B0-D916-4CFF-BA54-284CDE174E27}" dt="2022-07-28T06:26:47.561" v="36" actId="2696"/>
        <pc:sldMkLst>
          <pc:docMk/>
          <pc:sldMk cId="0" sldId="284"/>
        </pc:sldMkLst>
      </pc:sldChg>
      <pc:sldChg chg="del">
        <pc:chgData name="Sudhakar Y N [MAHE-MIT]" userId="a1771fb0-6b98-4b0d-9389-c753edd07457" providerId="ADAL" clId="{34BD82B0-D916-4CFF-BA54-284CDE174E27}" dt="2022-07-28T06:32:14.576" v="61" actId="2696"/>
        <pc:sldMkLst>
          <pc:docMk/>
          <pc:sldMk cId="0" sldId="285"/>
        </pc:sldMkLst>
      </pc:sldChg>
      <pc:sldChg chg="del">
        <pc:chgData name="Sudhakar Y N [MAHE-MIT]" userId="a1771fb0-6b98-4b0d-9389-c753edd07457" providerId="ADAL" clId="{34BD82B0-D916-4CFF-BA54-284CDE174E27}" dt="2022-07-28T06:32:15.115" v="62" actId="2696"/>
        <pc:sldMkLst>
          <pc:docMk/>
          <pc:sldMk cId="0" sldId="286"/>
        </pc:sldMkLst>
      </pc:sldChg>
      <pc:sldChg chg="del">
        <pc:chgData name="Sudhakar Y N [MAHE-MIT]" userId="a1771fb0-6b98-4b0d-9389-c753edd07457" providerId="ADAL" clId="{34BD82B0-D916-4CFF-BA54-284CDE174E27}" dt="2022-07-28T06:32:15.766" v="63" actId="2696"/>
        <pc:sldMkLst>
          <pc:docMk/>
          <pc:sldMk cId="0" sldId="287"/>
        </pc:sldMkLst>
      </pc:sldChg>
      <pc:sldChg chg="del">
        <pc:chgData name="Sudhakar Y N [MAHE-MIT]" userId="a1771fb0-6b98-4b0d-9389-c753edd07457" providerId="ADAL" clId="{34BD82B0-D916-4CFF-BA54-284CDE174E27}" dt="2022-07-28T06:26:40.389" v="22" actId="2696"/>
        <pc:sldMkLst>
          <pc:docMk/>
          <pc:sldMk cId="0" sldId="298"/>
        </pc:sldMkLst>
      </pc:sldChg>
      <pc:sldChg chg="del">
        <pc:chgData name="Sudhakar Y N [MAHE-MIT]" userId="a1771fb0-6b98-4b0d-9389-c753edd07457" providerId="ADAL" clId="{34BD82B0-D916-4CFF-BA54-284CDE174E27}" dt="2022-07-28T06:26:44.909" v="30" actId="2696"/>
        <pc:sldMkLst>
          <pc:docMk/>
          <pc:sldMk cId="0" sldId="375"/>
        </pc:sldMkLst>
      </pc:sldChg>
      <pc:sldChg chg="del">
        <pc:chgData name="Sudhakar Y N [MAHE-MIT]" userId="a1771fb0-6b98-4b0d-9389-c753edd07457" providerId="ADAL" clId="{34BD82B0-D916-4CFF-BA54-284CDE174E27}" dt="2022-07-28T06:26:33.123" v="1" actId="2696"/>
        <pc:sldMkLst>
          <pc:docMk/>
          <pc:sldMk cId="1221638473" sldId="479"/>
        </pc:sldMkLst>
      </pc:sldChg>
      <pc:sldChg chg="del">
        <pc:chgData name="Sudhakar Y N [MAHE-MIT]" userId="a1771fb0-6b98-4b0d-9389-c753edd07457" providerId="ADAL" clId="{34BD82B0-D916-4CFF-BA54-284CDE174E27}" dt="2022-07-28T06:26:33.470" v="2" actId="2696"/>
        <pc:sldMkLst>
          <pc:docMk/>
          <pc:sldMk cId="1249323047" sldId="480"/>
        </pc:sldMkLst>
      </pc:sldChg>
      <pc:sldChg chg="del">
        <pc:chgData name="Sudhakar Y N [MAHE-MIT]" userId="a1771fb0-6b98-4b0d-9389-c753edd07457" providerId="ADAL" clId="{34BD82B0-D916-4CFF-BA54-284CDE174E27}" dt="2022-07-28T06:26:33.773" v="3" actId="2696"/>
        <pc:sldMkLst>
          <pc:docMk/>
          <pc:sldMk cId="1487751087" sldId="481"/>
        </pc:sldMkLst>
      </pc:sldChg>
      <pc:sldChg chg="del">
        <pc:chgData name="Sudhakar Y N [MAHE-MIT]" userId="a1771fb0-6b98-4b0d-9389-c753edd07457" providerId="ADAL" clId="{34BD82B0-D916-4CFF-BA54-284CDE174E27}" dt="2022-07-28T06:26:34.111" v="4" actId="2696"/>
        <pc:sldMkLst>
          <pc:docMk/>
          <pc:sldMk cId="3293874432" sldId="482"/>
        </pc:sldMkLst>
      </pc:sldChg>
      <pc:sldChg chg="del">
        <pc:chgData name="Sudhakar Y N [MAHE-MIT]" userId="a1771fb0-6b98-4b0d-9389-c753edd07457" providerId="ADAL" clId="{34BD82B0-D916-4CFF-BA54-284CDE174E27}" dt="2022-07-28T06:26:34.437" v="5" actId="2696"/>
        <pc:sldMkLst>
          <pc:docMk/>
          <pc:sldMk cId="2028835821" sldId="483"/>
        </pc:sldMkLst>
      </pc:sldChg>
      <pc:sldChg chg="del">
        <pc:chgData name="Sudhakar Y N [MAHE-MIT]" userId="a1771fb0-6b98-4b0d-9389-c753edd07457" providerId="ADAL" clId="{34BD82B0-D916-4CFF-BA54-284CDE174E27}" dt="2022-07-28T06:26:34.737" v="6" actId="2696"/>
        <pc:sldMkLst>
          <pc:docMk/>
          <pc:sldMk cId="1089365067" sldId="484"/>
        </pc:sldMkLst>
      </pc:sldChg>
      <pc:sldChg chg="del">
        <pc:chgData name="Sudhakar Y N [MAHE-MIT]" userId="a1771fb0-6b98-4b0d-9389-c753edd07457" providerId="ADAL" clId="{34BD82B0-D916-4CFF-BA54-284CDE174E27}" dt="2022-07-28T06:26:34.974" v="7" actId="2696"/>
        <pc:sldMkLst>
          <pc:docMk/>
          <pc:sldMk cId="4129358979" sldId="485"/>
        </pc:sldMkLst>
      </pc:sldChg>
      <pc:sldChg chg="del">
        <pc:chgData name="Sudhakar Y N [MAHE-MIT]" userId="a1771fb0-6b98-4b0d-9389-c753edd07457" providerId="ADAL" clId="{34BD82B0-D916-4CFF-BA54-284CDE174E27}" dt="2022-07-28T06:26:41.666" v="24" actId="2696"/>
        <pc:sldMkLst>
          <pc:docMk/>
          <pc:sldMk cId="1047778227" sldId="487"/>
        </pc:sldMkLst>
      </pc:sldChg>
      <pc:sldChg chg="del">
        <pc:chgData name="Sudhakar Y N [MAHE-MIT]" userId="a1771fb0-6b98-4b0d-9389-c753edd07457" providerId="ADAL" clId="{34BD82B0-D916-4CFF-BA54-284CDE174E27}" dt="2022-07-28T06:26:42.059" v="25" actId="2696"/>
        <pc:sldMkLst>
          <pc:docMk/>
          <pc:sldMk cId="1324933142" sldId="488"/>
        </pc:sldMkLst>
      </pc:sldChg>
      <pc:sldChg chg="del">
        <pc:chgData name="Sudhakar Y N [MAHE-MIT]" userId="a1771fb0-6b98-4b0d-9389-c753edd07457" providerId="ADAL" clId="{34BD82B0-D916-4CFF-BA54-284CDE174E27}" dt="2022-07-28T06:26:43.046" v="26" actId="2696"/>
        <pc:sldMkLst>
          <pc:docMk/>
          <pc:sldMk cId="983476436" sldId="489"/>
        </pc:sldMkLst>
      </pc:sldChg>
      <pc:sldChg chg="del">
        <pc:chgData name="Sudhakar Y N [MAHE-MIT]" userId="a1771fb0-6b98-4b0d-9389-c753edd07457" providerId="ADAL" clId="{34BD82B0-D916-4CFF-BA54-284CDE174E27}" dt="2022-07-28T06:26:43.493" v="27" actId="2696"/>
        <pc:sldMkLst>
          <pc:docMk/>
          <pc:sldMk cId="3280187258" sldId="490"/>
        </pc:sldMkLst>
      </pc:sldChg>
      <pc:sldChg chg="del">
        <pc:chgData name="Sudhakar Y N [MAHE-MIT]" userId="a1771fb0-6b98-4b0d-9389-c753edd07457" providerId="ADAL" clId="{34BD82B0-D916-4CFF-BA54-284CDE174E27}" dt="2022-07-28T06:26:46.101" v="33" actId="2696"/>
        <pc:sldMkLst>
          <pc:docMk/>
          <pc:sldMk cId="603670209" sldId="491"/>
        </pc:sldMkLst>
      </pc:sldChg>
      <pc:sldChg chg="del">
        <pc:chgData name="Sudhakar Y N [MAHE-MIT]" userId="a1771fb0-6b98-4b0d-9389-c753edd07457" providerId="ADAL" clId="{34BD82B0-D916-4CFF-BA54-284CDE174E27}" dt="2022-07-28T06:26:46.482" v="34" actId="2696"/>
        <pc:sldMkLst>
          <pc:docMk/>
          <pc:sldMk cId="1223903740" sldId="492"/>
        </pc:sldMkLst>
      </pc:sldChg>
      <pc:sldChg chg="del">
        <pc:chgData name="Sudhakar Y N [MAHE-MIT]" userId="a1771fb0-6b98-4b0d-9389-c753edd07457" providerId="ADAL" clId="{34BD82B0-D916-4CFF-BA54-284CDE174E27}" dt="2022-07-28T06:26:46.871" v="35" actId="2696"/>
        <pc:sldMkLst>
          <pc:docMk/>
          <pc:sldMk cId="561193916" sldId="493"/>
        </pc:sldMkLst>
      </pc:sldChg>
      <pc:sldChg chg="ord">
        <pc:chgData name="Sudhakar Y N [MAHE-MIT]" userId="a1771fb0-6b98-4b0d-9389-c753edd07457" providerId="ADAL" clId="{34BD82B0-D916-4CFF-BA54-284CDE174E27}" dt="2022-07-28T06:37:48.570" v="88"/>
        <pc:sldMkLst>
          <pc:docMk/>
          <pc:sldMk cId="1943580168" sldId="494"/>
        </pc:sldMkLst>
      </pc:sldChg>
      <pc:sldChg chg="addSp modSp">
        <pc:chgData name="Sudhakar Y N [MAHE-MIT]" userId="a1771fb0-6b98-4b0d-9389-c753edd07457" providerId="ADAL" clId="{34BD82B0-D916-4CFF-BA54-284CDE174E27}" dt="2022-07-28T06:36:03.106" v="75" actId="20577"/>
        <pc:sldMkLst>
          <pc:docMk/>
          <pc:sldMk cId="3268283324" sldId="497"/>
        </pc:sldMkLst>
        <pc:spChg chg="mod">
          <ac:chgData name="Sudhakar Y N [MAHE-MIT]" userId="a1771fb0-6b98-4b0d-9389-c753edd07457" providerId="ADAL" clId="{34BD82B0-D916-4CFF-BA54-284CDE174E27}" dt="2022-07-28T06:36:03.106" v="75" actId="20577"/>
          <ac:spMkLst>
            <pc:docMk/>
            <pc:sldMk cId="3268283324" sldId="497"/>
            <ac:spMk id="2" creationId="{00000000-0000-0000-0000-000000000000}"/>
          </ac:spMkLst>
        </pc:spChg>
        <pc:picChg chg="add mod">
          <ac:chgData name="Sudhakar Y N [MAHE-MIT]" userId="a1771fb0-6b98-4b0d-9389-c753edd07457" providerId="ADAL" clId="{34BD82B0-D916-4CFF-BA54-284CDE174E27}" dt="2022-07-28T06:34:30.634" v="74" actId="14100"/>
          <ac:picMkLst>
            <pc:docMk/>
            <pc:sldMk cId="3268283324" sldId="497"/>
            <ac:picMk id="3" creationId="{59BD2DE5-6033-42B3-859C-F54C0B5770E9}"/>
          </ac:picMkLst>
        </pc:picChg>
      </pc:sldChg>
      <pc:sldChg chg="addSp delSp modSp">
        <pc:chgData name="Sudhakar Y N [MAHE-MIT]" userId="a1771fb0-6b98-4b0d-9389-c753edd07457" providerId="ADAL" clId="{34BD82B0-D916-4CFF-BA54-284CDE174E27}" dt="2022-07-28T06:51:37.402" v="258" actId="14100"/>
        <pc:sldMkLst>
          <pc:docMk/>
          <pc:sldMk cId="733064978" sldId="499"/>
        </pc:sldMkLst>
        <pc:spChg chg="mod">
          <ac:chgData name="Sudhakar Y N [MAHE-MIT]" userId="a1771fb0-6b98-4b0d-9389-c753edd07457" providerId="ADAL" clId="{34BD82B0-D916-4CFF-BA54-284CDE174E27}" dt="2022-07-28T06:51:37.402" v="258" actId="14100"/>
          <ac:spMkLst>
            <pc:docMk/>
            <pc:sldMk cId="733064978" sldId="499"/>
            <ac:spMk id="2" creationId="{00000000-0000-0000-0000-000000000000}"/>
          </ac:spMkLst>
        </pc:spChg>
        <pc:picChg chg="add del mod">
          <ac:chgData name="Sudhakar Y N [MAHE-MIT]" userId="a1771fb0-6b98-4b0d-9389-c753edd07457" providerId="ADAL" clId="{34BD82B0-D916-4CFF-BA54-284CDE174E27}" dt="2022-07-28T06:36:53.922" v="79" actId="478"/>
          <ac:picMkLst>
            <pc:docMk/>
            <pc:sldMk cId="733064978" sldId="499"/>
            <ac:picMk id="3" creationId="{BFA2CDF9-00C9-40CF-A154-5D2931FE16CF}"/>
          </ac:picMkLst>
        </pc:picChg>
        <pc:picChg chg="add mod">
          <ac:chgData name="Sudhakar Y N [MAHE-MIT]" userId="a1771fb0-6b98-4b0d-9389-c753edd07457" providerId="ADAL" clId="{34BD82B0-D916-4CFF-BA54-284CDE174E27}" dt="2022-07-28T06:37:13.690" v="83" actId="1076"/>
          <ac:picMkLst>
            <pc:docMk/>
            <pc:sldMk cId="733064978" sldId="499"/>
            <ac:picMk id="36866" creationId="{B660E811-387B-4A25-8FE9-97EAD915A43D}"/>
          </ac:picMkLst>
        </pc:picChg>
      </pc:sldChg>
      <pc:sldChg chg="addSp delSp modSp">
        <pc:chgData name="Sudhakar Y N [MAHE-MIT]" userId="a1771fb0-6b98-4b0d-9389-c753edd07457" providerId="ADAL" clId="{34BD82B0-D916-4CFF-BA54-284CDE174E27}" dt="2022-07-28T06:51:26.349" v="256" actId="478"/>
        <pc:sldMkLst>
          <pc:docMk/>
          <pc:sldMk cId="3706694327" sldId="500"/>
        </pc:sldMkLst>
        <pc:graphicFrameChg chg="add del modGraphic">
          <ac:chgData name="Sudhakar Y N [MAHE-MIT]" userId="a1771fb0-6b98-4b0d-9389-c753edd07457" providerId="ADAL" clId="{34BD82B0-D916-4CFF-BA54-284CDE174E27}" dt="2022-07-28T06:51:26.349" v="256" actId="478"/>
          <ac:graphicFrameMkLst>
            <pc:docMk/>
            <pc:sldMk cId="3706694327" sldId="500"/>
            <ac:graphicFrameMk id="4" creationId="{377B13E9-FD02-41A7-8F85-35D8F3469CC3}"/>
          </ac:graphicFrameMkLst>
        </pc:graphicFrameChg>
      </pc:sldChg>
      <pc:sldChg chg="del">
        <pc:chgData name="Sudhakar Y N [MAHE-MIT]" userId="a1771fb0-6b98-4b0d-9389-c753edd07457" providerId="ADAL" clId="{34BD82B0-D916-4CFF-BA54-284CDE174E27}" dt="2022-07-28T06:32:16.142" v="64" actId="2696"/>
        <pc:sldMkLst>
          <pc:docMk/>
          <pc:sldMk cId="4088362767" sldId="506"/>
        </pc:sldMkLst>
      </pc:sldChg>
      <pc:sldChg chg="del">
        <pc:chgData name="Sudhakar Y N [MAHE-MIT]" userId="a1771fb0-6b98-4b0d-9389-c753edd07457" providerId="ADAL" clId="{34BD82B0-D916-4CFF-BA54-284CDE174E27}" dt="2022-07-28T06:32:16.582" v="65" actId="2696"/>
        <pc:sldMkLst>
          <pc:docMk/>
          <pc:sldMk cId="3776297524" sldId="507"/>
        </pc:sldMkLst>
      </pc:sldChg>
      <pc:sldChg chg="del">
        <pc:chgData name="Sudhakar Y N [MAHE-MIT]" userId="a1771fb0-6b98-4b0d-9389-c753edd07457" providerId="ADAL" clId="{34BD82B0-D916-4CFF-BA54-284CDE174E27}" dt="2022-07-28T06:32:17.031" v="66" actId="2696"/>
        <pc:sldMkLst>
          <pc:docMk/>
          <pc:sldMk cId="2652859198" sldId="508"/>
        </pc:sldMkLst>
      </pc:sldChg>
      <pc:sldChg chg="del">
        <pc:chgData name="Sudhakar Y N [MAHE-MIT]" userId="a1771fb0-6b98-4b0d-9389-c753edd07457" providerId="ADAL" clId="{34BD82B0-D916-4CFF-BA54-284CDE174E27}" dt="2022-07-28T06:32:17.483" v="67" actId="2696"/>
        <pc:sldMkLst>
          <pc:docMk/>
          <pc:sldMk cId="2062900457" sldId="509"/>
        </pc:sldMkLst>
      </pc:sldChg>
      <pc:sldChg chg="del">
        <pc:chgData name="Sudhakar Y N [MAHE-MIT]" userId="a1771fb0-6b98-4b0d-9389-c753edd07457" providerId="ADAL" clId="{34BD82B0-D916-4CFF-BA54-284CDE174E27}" dt="2022-07-28T06:32:18.751" v="68" actId="2696"/>
        <pc:sldMkLst>
          <pc:docMk/>
          <pc:sldMk cId="1101889752" sldId="510"/>
        </pc:sldMkLst>
      </pc:sldChg>
      <pc:sldChg chg="del">
        <pc:chgData name="Sudhakar Y N [MAHE-MIT]" userId="a1771fb0-6b98-4b0d-9389-c753edd07457" providerId="ADAL" clId="{34BD82B0-D916-4CFF-BA54-284CDE174E27}" dt="2022-07-28T06:32:19.121" v="69" actId="2696"/>
        <pc:sldMkLst>
          <pc:docMk/>
          <pc:sldMk cId="2928249752" sldId="511"/>
        </pc:sldMkLst>
      </pc:sldChg>
      <pc:sldChg chg="del">
        <pc:chgData name="Sudhakar Y N [MAHE-MIT]" userId="a1771fb0-6b98-4b0d-9389-c753edd07457" providerId="ADAL" clId="{34BD82B0-D916-4CFF-BA54-284CDE174E27}" dt="2022-07-28T06:26:35.183" v="8" actId="2696"/>
        <pc:sldMkLst>
          <pc:docMk/>
          <pc:sldMk cId="2291156991" sldId="512"/>
        </pc:sldMkLst>
      </pc:sldChg>
      <pc:sldChg chg="modSp del">
        <pc:chgData name="Sudhakar Y N [MAHE-MIT]" userId="a1771fb0-6b98-4b0d-9389-c753edd07457" providerId="ADAL" clId="{34BD82B0-D916-4CFF-BA54-284CDE174E27}" dt="2022-07-28T06:33:09.527" v="71" actId="2696"/>
        <pc:sldMkLst>
          <pc:docMk/>
          <pc:sldMk cId="721203649" sldId="513"/>
        </pc:sldMkLst>
        <pc:spChg chg="mod">
          <ac:chgData name="Sudhakar Y N [MAHE-MIT]" userId="a1771fb0-6b98-4b0d-9389-c753edd07457" providerId="ADAL" clId="{34BD82B0-D916-4CFF-BA54-284CDE174E27}" dt="2022-07-28T06:32:54.130" v="70" actId="6549"/>
          <ac:spMkLst>
            <pc:docMk/>
            <pc:sldMk cId="721203649" sldId="513"/>
            <ac:spMk id="2" creationId="{00000000-0000-0000-0000-000000000000}"/>
          </ac:spMkLst>
        </pc:spChg>
      </pc:sldChg>
      <pc:sldChg chg="addSp delSp modSp add">
        <pc:chgData name="Sudhakar Y N [MAHE-MIT]" userId="a1771fb0-6b98-4b0d-9389-c753edd07457" providerId="ADAL" clId="{34BD82B0-D916-4CFF-BA54-284CDE174E27}" dt="2022-07-28T06:51:02.459" v="254" actId="207"/>
        <pc:sldMkLst>
          <pc:docMk/>
          <pc:sldMk cId="426001072" sldId="514"/>
        </pc:sldMkLst>
        <pc:spChg chg="add del mod">
          <ac:chgData name="Sudhakar Y N [MAHE-MIT]" userId="a1771fb0-6b98-4b0d-9389-c753edd07457" providerId="ADAL" clId="{34BD82B0-D916-4CFF-BA54-284CDE174E27}" dt="2022-07-28T06:27:50.403" v="41" actId="478"/>
          <ac:spMkLst>
            <pc:docMk/>
            <pc:sldMk cId="426001072" sldId="514"/>
            <ac:spMk id="2" creationId="{4C5262F3-07B5-49A5-AEAF-419A9EBCDB18}"/>
          </ac:spMkLst>
        </pc:spChg>
        <pc:picChg chg="add mod">
          <ac:chgData name="Sudhakar Y N [MAHE-MIT]" userId="a1771fb0-6b98-4b0d-9389-c753edd07457" providerId="ADAL" clId="{34BD82B0-D916-4CFF-BA54-284CDE174E27}" dt="2022-07-28T06:51:02.459" v="254" actId="207"/>
          <ac:picMkLst>
            <pc:docMk/>
            <pc:sldMk cId="426001072" sldId="514"/>
            <ac:picMk id="3" creationId="{F539181A-96A2-4E26-9835-39B63A99421A}"/>
          </ac:picMkLst>
        </pc:picChg>
      </pc:sldChg>
      <pc:sldChg chg="del">
        <pc:chgData name="Sudhakar Y N [MAHE-MIT]" userId="a1771fb0-6b98-4b0d-9389-c753edd07457" providerId="ADAL" clId="{34BD82B0-D916-4CFF-BA54-284CDE174E27}" dt="2022-07-28T06:26:39.767" v="21" actId="2696"/>
        <pc:sldMkLst>
          <pc:docMk/>
          <pc:sldMk cId="3783161943" sldId="514"/>
        </pc:sldMkLst>
      </pc:sldChg>
      <pc:sldChg chg="addSp modSp add ord">
        <pc:chgData name="Sudhakar Y N [MAHE-MIT]" userId="a1771fb0-6b98-4b0d-9389-c753edd07457" providerId="ADAL" clId="{34BD82B0-D916-4CFF-BA54-284CDE174E27}" dt="2022-07-28T06:51:06.281" v="255" actId="207"/>
        <pc:sldMkLst>
          <pc:docMk/>
          <pc:sldMk cId="1628191410" sldId="515"/>
        </pc:sldMkLst>
        <pc:picChg chg="add mod">
          <ac:chgData name="Sudhakar Y N [MAHE-MIT]" userId="a1771fb0-6b98-4b0d-9389-c753edd07457" providerId="ADAL" clId="{34BD82B0-D916-4CFF-BA54-284CDE174E27}" dt="2022-07-28T06:51:06.281" v="255" actId="207"/>
          <ac:picMkLst>
            <pc:docMk/>
            <pc:sldMk cId="1628191410" sldId="515"/>
            <ac:picMk id="2" creationId="{23E85B1D-E91B-49B8-9C74-BA0EB3F26ECF}"/>
          </ac:picMkLst>
        </pc:picChg>
      </pc:sldChg>
      <pc:sldChg chg="del">
        <pc:chgData name="Sudhakar Y N [MAHE-MIT]" userId="a1771fb0-6b98-4b0d-9389-c753edd07457" providerId="ADAL" clId="{34BD82B0-D916-4CFF-BA54-284CDE174E27}" dt="2022-07-28T06:26:45.442" v="31" actId="2696"/>
        <pc:sldMkLst>
          <pc:docMk/>
          <pc:sldMk cId="2821809997" sldId="515"/>
        </pc:sldMkLst>
      </pc:sldChg>
      <pc:sldChg chg="addSp delSp modSp add">
        <pc:chgData name="Sudhakar Y N [MAHE-MIT]" userId="a1771fb0-6b98-4b0d-9389-c753edd07457" providerId="ADAL" clId="{34BD82B0-D916-4CFF-BA54-284CDE174E27}" dt="2022-07-28T06:50:53.918" v="253" actId="207"/>
        <pc:sldMkLst>
          <pc:docMk/>
          <pc:sldMk cId="223486346" sldId="516"/>
        </pc:sldMkLst>
        <pc:spChg chg="add del">
          <ac:chgData name="Sudhakar Y N [MAHE-MIT]" userId="a1771fb0-6b98-4b0d-9389-c753edd07457" providerId="ADAL" clId="{34BD82B0-D916-4CFF-BA54-284CDE174E27}" dt="2022-07-28T06:30:26.026" v="55"/>
          <ac:spMkLst>
            <pc:docMk/>
            <pc:sldMk cId="223486346" sldId="516"/>
            <ac:spMk id="2" creationId="{3DBEEE26-4C1F-4E9F-A1D0-0857259ED247}"/>
          </ac:spMkLst>
        </pc:spChg>
        <pc:picChg chg="add mod">
          <ac:chgData name="Sudhakar Y N [MAHE-MIT]" userId="a1771fb0-6b98-4b0d-9389-c753edd07457" providerId="ADAL" clId="{34BD82B0-D916-4CFF-BA54-284CDE174E27}" dt="2022-07-28T06:50:53.918" v="253" actId="207"/>
          <ac:picMkLst>
            <pc:docMk/>
            <pc:sldMk cId="223486346" sldId="516"/>
            <ac:picMk id="3" creationId="{A72489EF-834A-4459-817B-60886D06F365}"/>
          </ac:picMkLst>
        </pc:picChg>
      </pc:sldChg>
      <pc:sldChg chg="del">
        <pc:chgData name="Sudhakar Y N [MAHE-MIT]" userId="a1771fb0-6b98-4b0d-9389-c753edd07457" providerId="ADAL" clId="{34BD82B0-D916-4CFF-BA54-284CDE174E27}" dt="2022-07-28T06:26:37.806" v="17" actId="2696"/>
        <pc:sldMkLst>
          <pc:docMk/>
          <pc:sldMk cId="2219426227" sldId="516"/>
        </pc:sldMkLst>
      </pc:sldChg>
      <pc:sldChg chg="addSp modSp add ord">
        <pc:chgData name="Sudhakar Y N [MAHE-MIT]" userId="a1771fb0-6b98-4b0d-9389-c753edd07457" providerId="ADAL" clId="{34BD82B0-D916-4CFF-BA54-284CDE174E27}" dt="2022-07-28T06:52:01.249" v="259" actId="732"/>
        <pc:sldMkLst>
          <pc:docMk/>
          <pc:sldMk cId="135861228" sldId="517"/>
        </pc:sldMkLst>
        <pc:picChg chg="add mod modCrop">
          <ac:chgData name="Sudhakar Y N [MAHE-MIT]" userId="a1771fb0-6b98-4b0d-9389-c753edd07457" providerId="ADAL" clId="{34BD82B0-D916-4CFF-BA54-284CDE174E27}" dt="2022-07-28T06:52:01.249" v="259" actId="732"/>
          <ac:picMkLst>
            <pc:docMk/>
            <pc:sldMk cId="135861228" sldId="517"/>
            <ac:picMk id="37890" creationId="{D6E732DA-5488-4E68-896F-83316A2063FB}"/>
          </ac:picMkLst>
        </pc:picChg>
      </pc:sldChg>
      <pc:sldChg chg="addSp delSp modSp add">
        <pc:chgData name="Sudhakar Y N [MAHE-MIT]" userId="a1771fb0-6b98-4b0d-9389-c753edd07457" providerId="ADAL" clId="{34BD82B0-D916-4CFF-BA54-284CDE174E27}" dt="2022-07-28T06:48:45.073" v="231" actId="1076"/>
        <pc:sldMkLst>
          <pc:docMk/>
          <pc:sldMk cId="2643359592" sldId="518"/>
        </pc:sldMkLst>
        <pc:spChg chg="add mod">
          <ac:chgData name="Sudhakar Y N [MAHE-MIT]" userId="a1771fb0-6b98-4b0d-9389-c753edd07457" providerId="ADAL" clId="{34BD82B0-D916-4CFF-BA54-284CDE174E27}" dt="2022-07-28T06:48:45.073" v="231" actId="1076"/>
          <ac:spMkLst>
            <pc:docMk/>
            <pc:sldMk cId="2643359592" sldId="518"/>
            <ac:spMk id="5" creationId="{1A439B80-8A56-49DD-BA5B-DD615F558D8E}"/>
          </ac:spMkLst>
        </pc:spChg>
        <pc:picChg chg="add del mod modCrop">
          <ac:chgData name="Sudhakar Y N [MAHE-MIT]" userId="a1771fb0-6b98-4b0d-9389-c753edd07457" providerId="ADAL" clId="{34BD82B0-D916-4CFF-BA54-284CDE174E27}" dt="2022-07-28T06:48:41.646" v="230"/>
          <ac:picMkLst>
            <pc:docMk/>
            <pc:sldMk cId="2643359592" sldId="518"/>
            <ac:picMk id="2" creationId="{550BED4B-F30D-4A29-959F-2ADA0E40B840}"/>
          </ac:picMkLst>
        </pc:picChg>
        <pc:picChg chg="add mod">
          <ac:chgData name="Sudhakar Y N [MAHE-MIT]" userId="a1771fb0-6b98-4b0d-9389-c753edd07457" providerId="ADAL" clId="{34BD82B0-D916-4CFF-BA54-284CDE174E27}" dt="2022-07-28T06:44:16.667" v="165" actId="1076"/>
          <ac:picMkLst>
            <pc:docMk/>
            <pc:sldMk cId="2643359592" sldId="518"/>
            <ac:picMk id="3" creationId="{2A48C381-991F-4386-9EA4-6CD029DFAF82}"/>
          </ac:picMkLst>
        </pc:picChg>
        <pc:picChg chg="add mod">
          <ac:chgData name="Sudhakar Y N [MAHE-MIT]" userId="a1771fb0-6b98-4b0d-9389-c753edd07457" providerId="ADAL" clId="{34BD82B0-D916-4CFF-BA54-284CDE174E27}" dt="2022-07-28T06:44:18.354" v="166" actId="1076"/>
          <ac:picMkLst>
            <pc:docMk/>
            <pc:sldMk cId="2643359592" sldId="518"/>
            <ac:picMk id="4" creationId="{E5894FF6-59A0-4EE0-9464-F97A6ECE5DFC}"/>
          </ac:picMkLst>
        </pc:picChg>
      </pc:sldChg>
      <pc:sldChg chg="addSp modSp add">
        <pc:chgData name="Sudhakar Y N [MAHE-MIT]" userId="a1771fb0-6b98-4b0d-9389-c753edd07457" providerId="ADAL" clId="{34BD82B0-D916-4CFF-BA54-284CDE174E27}" dt="2022-07-28T06:47:07.403" v="204" actId="1035"/>
        <pc:sldMkLst>
          <pc:docMk/>
          <pc:sldMk cId="2056308665" sldId="519"/>
        </pc:sldMkLst>
        <pc:spChg chg="add mod">
          <ac:chgData name="Sudhakar Y N [MAHE-MIT]" userId="a1771fb0-6b98-4b0d-9389-c753edd07457" providerId="ADAL" clId="{34BD82B0-D916-4CFF-BA54-284CDE174E27}" dt="2022-07-28T06:47:07.403" v="204" actId="1035"/>
          <ac:spMkLst>
            <pc:docMk/>
            <pc:sldMk cId="2056308665" sldId="519"/>
            <ac:spMk id="2" creationId="{7009A807-DD80-45A8-9E30-EAD96AA7AEF3}"/>
          </ac:spMkLst>
        </pc:spChg>
      </pc:sldChg>
      <pc:sldChg chg="addSp modSp add">
        <pc:chgData name="Sudhakar Y N [MAHE-MIT]" userId="a1771fb0-6b98-4b0d-9389-c753edd07457" providerId="ADAL" clId="{34BD82B0-D916-4CFF-BA54-284CDE174E27}" dt="2022-07-28T06:48:20.775" v="219" actId="1076"/>
        <pc:sldMkLst>
          <pc:docMk/>
          <pc:sldMk cId="453925411" sldId="520"/>
        </pc:sldMkLst>
        <pc:spChg chg="add mod">
          <ac:chgData name="Sudhakar Y N [MAHE-MIT]" userId="a1771fb0-6b98-4b0d-9389-c753edd07457" providerId="ADAL" clId="{34BD82B0-D916-4CFF-BA54-284CDE174E27}" dt="2022-07-28T06:48:20.775" v="219" actId="1076"/>
          <ac:spMkLst>
            <pc:docMk/>
            <pc:sldMk cId="453925411" sldId="520"/>
            <ac:spMk id="2" creationId="{0D4724BC-6ABA-4DC0-B863-89DB4F579F2F}"/>
          </ac:spMkLst>
        </pc:spChg>
      </pc:sldChg>
      <pc:sldChg chg="addSp modSp add">
        <pc:chgData name="Sudhakar Y N [MAHE-MIT]" userId="a1771fb0-6b98-4b0d-9389-c753edd07457" providerId="ADAL" clId="{34BD82B0-D916-4CFF-BA54-284CDE174E27}" dt="2022-07-28T06:49:01.680" v="237" actId="1076"/>
        <pc:sldMkLst>
          <pc:docMk/>
          <pc:sldMk cId="1039432003" sldId="521"/>
        </pc:sldMkLst>
        <pc:spChg chg="add mod">
          <ac:chgData name="Sudhakar Y N [MAHE-MIT]" userId="a1771fb0-6b98-4b0d-9389-c753edd07457" providerId="ADAL" clId="{34BD82B0-D916-4CFF-BA54-284CDE174E27}" dt="2022-07-28T06:48:53.915" v="234" actId="1076"/>
          <ac:spMkLst>
            <pc:docMk/>
            <pc:sldMk cId="1039432003" sldId="521"/>
            <ac:spMk id="2" creationId="{8FFBFA10-7B34-4192-8D6A-CE5DBA9D6F6A}"/>
          </ac:spMkLst>
        </pc:spChg>
        <pc:picChg chg="add mod">
          <ac:chgData name="Sudhakar Y N [MAHE-MIT]" userId="a1771fb0-6b98-4b0d-9389-c753edd07457" providerId="ADAL" clId="{34BD82B0-D916-4CFF-BA54-284CDE174E27}" dt="2022-07-28T06:49:01.680" v="237" actId="1076"/>
          <ac:picMkLst>
            <pc:docMk/>
            <pc:sldMk cId="1039432003" sldId="521"/>
            <ac:picMk id="3" creationId="{A1558E74-8278-4E52-A79F-6534A55D9C72}"/>
          </ac:picMkLst>
        </pc:picChg>
      </pc:sldChg>
      <pc:sldChg chg="addSp modSp add">
        <pc:chgData name="Sudhakar Y N [MAHE-MIT]" userId="a1771fb0-6b98-4b0d-9389-c753edd07457" providerId="ADAL" clId="{34BD82B0-D916-4CFF-BA54-284CDE174E27}" dt="2022-07-28T06:50:24.237" v="252" actId="207"/>
        <pc:sldMkLst>
          <pc:docMk/>
          <pc:sldMk cId="2895175745" sldId="522"/>
        </pc:sldMkLst>
        <pc:spChg chg="add mod">
          <ac:chgData name="Sudhakar Y N [MAHE-MIT]" userId="a1771fb0-6b98-4b0d-9389-c753edd07457" providerId="ADAL" clId="{34BD82B0-D916-4CFF-BA54-284CDE174E27}" dt="2022-07-28T06:50:24.237" v="252" actId="207"/>
          <ac:spMkLst>
            <pc:docMk/>
            <pc:sldMk cId="2895175745" sldId="522"/>
            <ac:spMk id="3" creationId="{5F80A621-C91C-4951-B8E4-C70C4BB4AEA8}"/>
          </ac:spMkLst>
        </pc:spChg>
        <pc:picChg chg="add mod">
          <ac:chgData name="Sudhakar Y N [MAHE-MIT]" userId="a1771fb0-6b98-4b0d-9389-c753edd07457" providerId="ADAL" clId="{34BD82B0-D916-4CFF-BA54-284CDE174E27}" dt="2022-07-28T06:49:44.258" v="247" actId="14100"/>
          <ac:picMkLst>
            <pc:docMk/>
            <pc:sldMk cId="2895175745" sldId="522"/>
            <ac:picMk id="2" creationId="{CB2B753A-ED61-4400-B85C-3BE109A62D11}"/>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C9FF9A-32EA-4ADF-87A2-C9EFB515729E}" type="datetimeFigureOut">
              <a:rPr lang="en-US" smtClean="0"/>
              <a:pPr/>
              <a:t>9/5/2022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E2B5A-85BD-459D-9C63-C30487BCE938}" type="slidenum">
              <a:rPr lang="en-US" smtClean="0"/>
              <a:pPr/>
              <a:t>‹#›</a:t>
            </a:fld>
            <a:endParaRPr lang="en-US"/>
          </a:p>
        </p:txBody>
      </p:sp>
    </p:spTree>
    <p:extLst>
      <p:ext uri="{BB962C8B-B14F-4D97-AF65-F5344CB8AC3E}">
        <p14:creationId xmlns:p14="http://schemas.microsoft.com/office/powerpoint/2010/main" val="76141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AEF07E-958E-4C06-B058-73FF760C327C}" type="slidenum">
              <a:rPr lang="en-US" altLang="en-US">
                <a:latin typeface="Arial" panose="020B0604020202020204" pitchFamily="34" charset="0"/>
              </a:rPr>
              <a:pPr>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405780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AA4AD3-9BCA-4A82-A14A-042D788565EA}"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AE6AC-A889-4DA2-A79B-8B72828890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AA4AD3-9BCA-4A82-A14A-042D788565EA}"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AE6AC-A889-4DA2-A79B-8B72828890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AA4AD3-9BCA-4A82-A14A-042D788565EA}"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AE6AC-A889-4DA2-A79B-8B72828890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AA4AD3-9BCA-4A82-A14A-042D788565EA}"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AE6AC-A889-4DA2-A79B-8B72828890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A4AD3-9BCA-4A82-A14A-042D788565EA}"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AE6AC-A889-4DA2-A79B-8B72828890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AA4AD3-9BCA-4A82-A14A-042D788565EA}"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AE6AC-A889-4DA2-A79B-8B72828890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AA4AD3-9BCA-4A82-A14A-042D788565EA}" type="datetimeFigureOut">
              <a:rPr lang="en-US" smtClean="0"/>
              <a:pPr/>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AE6AC-A889-4DA2-A79B-8B72828890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AA4AD3-9BCA-4A82-A14A-042D788565EA}" type="datetimeFigureOut">
              <a:rPr lang="en-US" smtClean="0"/>
              <a:pPr/>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AE6AC-A889-4DA2-A79B-8B72828890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A4AD3-9BCA-4A82-A14A-042D788565EA}" type="datetimeFigureOut">
              <a:rPr lang="en-US" smtClean="0"/>
              <a:pPr/>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4AE6AC-A889-4DA2-A79B-8B72828890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A4AD3-9BCA-4A82-A14A-042D788565EA}"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AE6AC-A889-4DA2-A79B-8B72828890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A4AD3-9BCA-4A82-A14A-042D788565EA}"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AE6AC-A889-4DA2-A79B-8B72828890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A4AD3-9BCA-4A82-A14A-042D788565EA}" type="datetimeFigureOut">
              <a:rPr lang="en-US" smtClean="0"/>
              <a:pPr/>
              <a:t>9/5/2022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AE6AC-A889-4DA2-A79B-8B72828890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730605" y="228600"/>
            <a:ext cx="2723823" cy="468077"/>
          </a:xfrm>
          <a:prstGeom prst="rect">
            <a:avLst/>
          </a:prstGeom>
        </p:spPr>
        <p:txBody>
          <a:bodyPr wrap="none">
            <a:spAutoFit/>
          </a:bodyPr>
          <a:lstStyle/>
          <a:p>
            <a:pPr algn="ctr">
              <a:lnSpc>
                <a:spcPct val="107000"/>
              </a:lnSpc>
              <a:spcAft>
                <a:spcPts val="800"/>
              </a:spcAft>
            </a:pPr>
            <a:r>
              <a:rPr lang="en-IN"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Analytical methods</a:t>
            </a:r>
            <a:endParaRPr lang="en-US" sz="2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928914"/>
            <a:ext cx="8763000" cy="2908681"/>
          </a:xfrm>
          <a:prstGeom prst="rect">
            <a:avLst/>
          </a:prstGeom>
        </p:spPr>
        <p:txBody>
          <a:bodyPr wrap="square">
            <a:spAutoFit/>
          </a:bodyPr>
          <a:lstStyle/>
          <a:p>
            <a:pPr algn="just">
              <a:lnSpc>
                <a:spcPct val="107000"/>
              </a:lnSpc>
              <a:spcAft>
                <a:spcPts val="800"/>
              </a:spcAft>
            </a:pPr>
            <a:r>
              <a:rPr lang="en-IN" sz="2400" b="1" dirty="0">
                <a:solidFill>
                  <a:srgbClr val="92D050"/>
                </a:solidFill>
                <a:latin typeface="Times New Roman" panose="02020603050405020304" pitchFamily="18" charset="0"/>
                <a:ea typeface="Calibri" panose="020F0502020204030204" pitchFamily="34" charset="0"/>
                <a:cs typeface="Times New Roman" panose="02020603050405020304" pitchFamily="18" charset="0"/>
              </a:rPr>
              <a:t>Instrumental methods of analysis: </a:t>
            </a:r>
            <a:endParaRPr lang="en-US" sz="2400" dirty="0">
              <a:solidFill>
                <a:srgbClr val="92D05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sz="2400" dirty="0">
                <a:latin typeface="Times New Roman" panose="02020603050405020304" pitchFamily="18" charset="0"/>
                <a:ea typeface="Calibri" panose="020F0502020204030204" pitchFamily="34" charset="0"/>
                <a:cs typeface="Times New Roman" panose="02020603050405020304" pitchFamily="18" charset="0"/>
              </a:rPr>
              <a:t>instrumental methods of analysis are based on the measurement of various physical and or chemical properties of the </a:t>
            </a:r>
            <a:r>
              <a:rPr lang="en-IN" sz="2400" dirty="0" err="1">
                <a:latin typeface="Times New Roman" panose="02020603050405020304" pitchFamily="18" charset="0"/>
                <a:ea typeface="Calibri" panose="020F0502020204030204" pitchFamily="34" charset="0"/>
                <a:cs typeface="Times New Roman" panose="02020603050405020304" pitchFamily="18" charset="0"/>
              </a:rPr>
              <a:t>analytes</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endParaRPr lang="en-IN"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These methods require the sensing probes or electronic gadgets to measure and quantify the physical/chemical property.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8645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solidFill>
            <a:schemeClr val="bg1"/>
          </a:solidFill>
        </p:spPr>
        <p:txBody>
          <a:bodyPr rtlCol="0">
            <a:normAutofit/>
          </a:bodyPr>
          <a:lstStyle/>
          <a:p>
            <a:pPr marL="54864" eaLnBrk="1" fontAlgn="auto" hangingPunct="1">
              <a:spcAft>
                <a:spcPts val="0"/>
              </a:spcAft>
              <a:defRPr/>
            </a:pPr>
            <a:r>
              <a:rPr lang="en-US" smtClean="0">
                <a:solidFill>
                  <a:schemeClr val="tx2">
                    <a:tint val="100000"/>
                    <a:shade val="90000"/>
                    <a:satMod val="250000"/>
                    <a:alpha val="100000"/>
                  </a:schemeClr>
                </a:solidFill>
                <a:latin typeface="Times New Roman" pitchFamily="18" charset="0"/>
                <a:cs typeface="Times New Roman" pitchFamily="18" charset="0"/>
              </a:rPr>
              <a:t>Experiment</a:t>
            </a:r>
          </a:p>
        </p:txBody>
      </p:sp>
      <p:sp>
        <p:nvSpPr>
          <p:cNvPr id="9219" name="Rectangle 3"/>
          <p:cNvSpPr>
            <a:spLocks noGrp="1" noChangeArrowheads="1"/>
          </p:cNvSpPr>
          <p:nvPr>
            <p:ph idx="1"/>
          </p:nvPr>
        </p:nvSpPr>
        <p:spPr>
          <a:solidFill>
            <a:schemeClr val="bg1"/>
          </a:solidFill>
        </p:spPr>
        <p:txBody>
          <a:bodyPr/>
          <a:lstStyle/>
          <a:p>
            <a:pPr eaLnBrk="1" hangingPunct="1"/>
            <a:r>
              <a:rPr lang="en-US" altLang="en-US" smtClean="0">
                <a:latin typeface="Times New Roman" panose="02020603050405020304" pitchFamily="18" charset="0"/>
                <a:cs typeface="Times New Roman" panose="02020603050405020304" pitchFamily="18" charset="0"/>
              </a:rPr>
              <a:t>Fill the burette with the standard titrant.</a:t>
            </a:r>
          </a:p>
          <a:p>
            <a:pPr eaLnBrk="1" hangingPunct="1"/>
            <a:r>
              <a:rPr lang="en-US" altLang="en-US" smtClean="0">
                <a:latin typeface="Times New Roman" panose="02020603050405020304" pitchFamily="18" charset="0"/>
                <a:cs typeface="Times New Roman" panose="02020603050405020304" pitchFamily="18" charset="0"/>
              </a:rPr>
              <a:t>Pipette 5 mls of acetic acid sample into 100 mls beaker and dilute to 50 by distilled water.</a:t>
            </a:r>
          </a:p>
          <a:p>
            <a:pPr eaLnBrk="1" hangingPunct="1"/>
            <a:r>
              <a:rPr lang="en-US" altLang="en-US" smtClean="0">
                <a:latin typeface="Times New Roman" panose="02020603050405020304" pitchFamily="18" charset="0"/>
                <a:cs typeface="Times New Roman" panose="02020603050405020304" pitchFamily="18" charset="0"/>
              </a:rPr>
              <a:t>Put a magnet stirrer and dip in the combined electrode ( make sure that the bulb of the electrode and the junction bridge are dipped completely under the water.</a:t>
            </a:r>
          </a:p>
          <a:p>
            <a:pPr eaLnBrk="1" hangingPunct="1"/>
            <a:endParaRPr lang="en-US" altLang="en-US" smtClean="0">
              <a:solidFill>
                <a:schemeClr val="hlink"/>
              </a:solidFill>
            </a:endParaRPr>
          </a:p>
        </p:txBody>
      </p:sp>
    </p:spTree>
    <p:extLst>
      <p:ext uri="{BB962C8B-B14F-4D97-AF65-F5344CB8AC3E}">
        <p14:creationId xmlns:p14="http://schemas.microsoft.com/office/powerpoint/2010/main" val="3718503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solidFill>
            <a:schemeClr val="bg1"/>
          </a:solidFill>
        </p:spPr>
        <p:txBody>
          <a:bodyPr/>
          <a:lstStyle/>
          <a:p>
            <a:pPr eaLnBrk="1" hangingPunct="1">
              <a:lnSpc>
                <a:spcPct val="90000"/>
              </a:lnSpc>
            </a:pPr>
            <a:r>
              <a:rPr lang="en-US" altLang="en-US" smtClean="0">
                <a:latin typeface="Times New Roman" panose="02020603050405020304" pitchFamily="18" charset="0"/>
                <a:cs typeface="Times New Roman" panose="02020603050405020304" pitchFamily="18" charset="0"/>
              </a:rPr>
              <a:t>Switch on the stir and allow few second before reading the pH of the solution.</a:t>
            </a:r>
          </a:p>
          <a:p>
            <a:pPr eaLnBrk="1" hangingPunct="1">
              <a:lnSpc>
                <a:spcPct val="90000"/>
              </a:lnSpc>
            </a:pPr>
            <a:r>
              <a:rPr lang="en-US" altLang="en-US" smtClean="0">
                <a:latin typeface="Times New Roman" panose="02020603050405020304" pitchFamily="18" charset="0"/>
                <a:cs typeface="Times New Roman" panose="02020603050405020304" pitchFamily="18" charset="0"/>
              </a:rPr>
              <a:t> start the titration by adding 0.5 mls of the titrant, stir well and then read the pH of the solution .</a:t>
            </a:r>
          </a:p>
          <a:p>
            <a:pPr eaLnBrk="1" hangingPunct="1">
              <a:lnSpc>
                <a:spcPct val="90000"/>
              </a:lnSpc>
            </a:pPr>
            <a:r>
              <a:rPr lang="en-US" altLang="en-US" smtClean="0">
                <a:latin typeface="Times New Roman" panose="02020603050405020304" pitchFamily="18" charset="0"/>
                <a:cs typeface="Times New Roman" panose="02020603050405020304" pitchFamily="18" charset="0"/>
              </a:rPr>
              <a:t>Continue titration as before until near the end point ( pH change is grater than 0.2 ) , add small portion of the titrant ( 0.1mls), stir well then take the pH reading</a:t>
            </a:r>
            <a:r>
              <a:rPr lang="en-US" altLang="en-US" smtClean="0">
                <a:solidFill>
                  <a:schemeClr val="hlink"/>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endParaRPr lang="en-US" altLang="en-US" smtClean="0">
              <a:solidFill>
                <a:schemeClr val="hlink"/>
              </a:solidFill>
            </a:endParaRPr>
          </a:p>
        </p:txBody>
      </p:sp>
    </p:spTree>
    <p:extLst>
      <p:ext uri="{BB962C8B-B14F-4D97-AF65-F5344CB8AC3E}">
        <p14:creationId xmlns:p14="http://schemas.microsoft.com/office/powerpoint/2010/main" val="1292297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solidFill>
            <a:schemeClr val="bg1"/>
          </a:solidFill>
        </p:spPr>
        <p:txBody>
          <a:bodyPr/>
          <a:lstStyle/>
          <a:p>
            <a:pPr eaLnBrk="1" hangingPunct="1"/>
            <a:r>
              <a:rPr lang="en-US" altLang="en-US" smtClean="0">
                <a:latin typeface="Times New Roman" panose="02020603050405020304" pitchFamily="18" charset="0"/>
                <a:cs typeface="Times New Roman" panose="02020603050405020304" pitchFamily="18" charset="0"/>
              </a:rPr>
              <a:t>Repeat until about 10 mls of the standard titration has been added.</a:t>
            </a:r>
          </a:p>
          <a:p>
            <a:pPr eaLnBrk="1" hangingPunct="1">
              <a:buFont typeface="Wingdings" panose="05000000000000000000" pitchFamily="2" charset="2"/>
              <a:buNone/>
            </a:pPr>
            <a:endParaRPr lang="en-US" altLang="en-US" smtClean="0">
              <a:latin typeface="Times New Roman" panose="02020603050405020304" pitchFamily="18" charset="0"/>
              <a:cs typeface="Times New Roman" panose="02020603050405020304" pitchFamily="18" charset="0"/>
            </a:endParaRPr>
          </a:p>
          <a:p>
            <a:pPr eaLnBrk="1" hangingPunct="1"/>
            <a:r>
              <a:rPr lang="en-US" altLang="en-US" smtClean="0">
                <a:latin typeface="Times New Roman" panose="02020603050405020304" pitchFamily="18" charset="0"/>
                <a:cs typeface="Times New Roman" panose="02020603050405020304" pitchFamily="18" charset="0"/>
              </a:rPr>
              <a:t>Plot the potentiometric curve ( pH value against ml of the titrant ) , determine the end point from the curve and calculate any required data.</a:t>
            </a:r>
          </a:p>
        </p:txBody>
      </p:sp>
    </p:spTree>
    <p:extLst>
      <p:ext uri="{BB962C8B-B14F-4D97-AF65-F5344CB8AC3E}">
        <p14:creationId xmlns:p14="http://schemas.microsoft.com/office/powerpoint/2010/main" val="965048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274638"/>
            <a:ext cx="8229600" cy="1023937"/>
          </a:xfrm>
          <a:solidFill>
            <a:schemeClr val="bg1"/>
          </a:solidFill>
        </p:spPr>
        <p:txBody>
          <a:bodyPr rtlCol="0">
            <a:normAutofit/>
          </a:bodyPr>
          <a:lstStyle/>
          <a:p>
            <a:pPr marL="54864" algn="l" eaLnBrk="1" fontAlgn="auto" hangingPunct="1">
              <a:spcAft>
                <a:spcPts val="0"/>
              </a:spcAft>
              <a:defRPr/>
            </a:pPr>
            <a:r>
              <a:rPr lang="en-US" sz="3200" smtClean="0">
                <a:solidFill>
                  <a:schemeClr val="tx2">
                    <a:tint val="100000"/>
                    <a:shade val="90000"/>
                    <a:satMod val="250000"/>
                    <a:alpha val="100000"/>
                  </a:schemeClr>
                </a:solidFill>
                <a:latin typeface="Times New Roman" pitchFamily="18" charset="0"/>
                <a:cs typeface="Times New Roman" pitchFamily="18" charset="0"/>
              </a:rPr>
              <a:t>Background</a:t>
            </a:r>
          </a:p>
        </p:txBody>
      </p:sp>
      <p:sp>
        <p:nvSpPr>
          <p:cNvPr id="12291" name="Line 4"/>
          <p:cNvSpPr>
            <a:spLocks noChangeShapeType="1"/>
          </p:cNvSpPr>
          <p:nvPr/>
        </p:nvSpPr>
        <p:spPr bwMode="auto">
          <a:xfrm>
            <a:off x="914400" y="6629400"/>
            <a:ext cx="792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 name="Text Box 6"/>
          <p:cNvSpPr txBox="1">
            <a:spLocks noChangeArrowheads="1"/>
          </p:cNvSpPr>
          <p:nvPr/>
        </p:nvSpPr>
        <p:spPr bwMode="auto">
          <a:xfrm>
            <a:off x="441325" y="1295400"/>
            <a:ext cx="82454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Consider the following graph:</a:t>
            </a:r>
          </a:p>
        </p:txBody>
      </p:sp>
      <p:graphicFrame>
        <p:nvGraphicFramePr>
          <p:cNvPr id="12293" name="Object 2"/>
          <p:cNvGraphicFramePr>
            <a:graphicFrameLocks noChangeAspect="1"/>
          </p:cNvGraphicFramePr>
          <p:nvPr/>
        </p:nvGraphicFramePr>
        <p:xfrm>
          <a:off x="1066800" y="1830388"/>
          <a:ext cx="6553200" cy="4627562"/>
        </p:xfrm>
        <a:graphic>
          <a:graphicData uri="http://schemas.openxmlformats.org/presentationml/2006/ole">
            <mc:AlternateContent xmlns:mc="http://schemas.openxmlformats.org/markup-compatibility/2006">
              <mc:Choice xmlns:v="urn:schemas-microsoft-com:vml" Requires="v">
                <p:oleObj spid="_x0000_s1029" name="Chart" r:id="rId3" imgW="7096049" imgH="5010302" progId="Excel.Sheet.8">
                  <p:embed/>
                </p:oleObj>
              </mc:Choice>
              <mc:Fallback>
                <p:oleObj name="Chart" r:id="rId3" imgW="7096049" imgH="5010302" progId="Excel.Sheet.8">
                  <p:embed/>
                  <p:pic>
                    <p:nvPicPr>
                      <p:cNvPr id="1229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30388"/>
                        <a:ext cx="6553200" cy="4627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01122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381000"/>
            <a:ext cx="8229600" cy="6324600"/>
          </a:xfrm>
          <a:solidFill>
            <a:schemeClr val="bg1"/>
          </a:solidFill>
        </p:spPr>
        <p:txBody>
          <a:bodyPr/>
          <a:lstStyle/>
          <a:p>
            <a:pPr eaLnBrk="1" hangingPunct="1"/>
            <a:r>
              <a:rPr lang="en-US" altLang="en-US" smtClean="0">
                <a:latin typeface="Times New Roman" panose="02020603050405020304" pitchFamily="18" charset="0"/>
                <a:cs typeface="Times New Roman" panose="02020603050405020304" pitchFamily="18" charset="0"/>
              </a:rPr>
              <a:t>Fig shows the second derivative for the data changes sign at the point of inflection.</a:t>
            </a:r>
          </a:p>
          <a:p>
            <a:pPr eaLnBrk="1" hangingPunct="1"/>
            <a:r>
              <a:rPr lang="en-US" altLang="en-US" smtClean="0">
                <a:latin typeface="Times New Roman" panose="02020603050405020304" pitchFamily="18" charset="0"/>
                <a:cs typeface="Times New Roman" panose="02020603050405020304" pitchFamily="18" charset="0"/>
              </a:rPr>
              <a:t>This change is used as the analytical signal in some automatic titrators.</a:t>
            </a:r>
          </a:p>
          <a:p>
            <a:pPr eaLnBrk="1" hangingPunct="1"/>
            <a:r>
              <a:rPr lang="en-US" altLang="en-US" smtClean="0">
                <a:latin typeface="Times New Roman" panose="02020603050405020304" pitchFamily="18" charset="0"/>
                <a:cs typeface="Times New Roman" panose="02020603050405020304" pitchFamily="18" charset="0"/>
              </a:rPr>
              <a:t>The point at which the second derivative crosses zero is the inflection point, which is taken as the end point of the titration; this point can be located quite precisely.</a:t>
            </a:r>
          </a:p>
          <a:p>
            <a:pPr eaLnBrk="1" hangingPunct="1"/>
            <a:endParaRPr lang="en-US" altLang="en-US" smtClean="0">
              <a:latin typeface="Times New Roman" panose="02020603050405020304" pitchFamily="18" charset="0"/>
              <a:cs typeface="Times New Roman" panose="02020603050405020304" pitchFamily="18" charset="0"/>
            </a:endParaRPr>
          </a:p>
        </p:txBody>
      </p:sp>
      <p:pic>
        <p:nvPicPr>
          <p:cNvPr id="16387" name="Picture 3"/>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2438400" y="4572000"/>
            <a:ext cx="3505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2858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04800" y="228600"/>
            <a:ext cx="8610600" cy="3970318"/>
          </a:xfrm>
          <a:prstGeom prst="rect">
            <a:avLst/>
          </a:prstGeom>
        </p:spPr>
        <p:txBody>
          <a:bodyPr wrap="square">
            <a:spAutoFit/>
          </a:bodyPr>
          <a:lstStyle/>
          <a:p>
            <a:pPr algn="just"/>
            <a:r>
              <a:rPr lang="en-US" sz="2800" b="1" dirty="0">
                <a:solidFill>
                  <a:srgbClr val="0070C0"/>
                </a:solidFill>
                <a:latin typeface="Times New Roman" panose="02020603050405020304" pitchFamily="18" charset="0"/>
                <a:ea typeface="Times New Roman" panose="02020603050405020304" pitchFamily="18" charset="0"/>
              </a:rPr>
              <a:t>Advantages</a:t>
            </a:r>
            <a:endParaRPr lang="en-US" sz="2800" dirty="0">
              <a:solidFill>
                <a:srgbClr val="0070C0"/>
              </a:solidFill>
              <a:latin typeface="Times New Roman" panose="02020603050405020304" pitchFamily="18" charset="0"/>
              <a:ea typeface="Times New Roman" panose="02020603050405020304" pitchFamily="18" charset="0"/>
            </a:endParaRPr>
          </a:p>
          <a:p>
            <a:pPr algn="just"/>
            <a:r>
              <a:rPr lang="en-US" sz="2800" dirty="0">
                <a:latin typeface="Times New Roman" panose="02020603050405020304" pitchFamily="18" charset="0"/>
                <a:ea typeface="Times New Roman" panose="02020603050405020304" pitchFamily="18" charset="0"/>
              </a:rPr>
              <a:t>1. The apparatus required is generally inexpensive, reliable and readily available</a:t>
            </a:r>
          </a:p>
          <a:p>
            <a:pPr algn="just"/>
            <a:r>
              <a:rPr lang="en-US" sz="2800" dirty="0">
                <a:latin typeface="Times New Roman" panose="02020603050405020304" pitchFamily="18" charset="0"/>
                <a:ea typeface="Times New Roman" panose="02020603050405020304" pitchFamily="18" charset="0"/>
              </a:rPr>
              <a:t>2. It is easy to interpret titration curves</a:t>
            </a:r>
          </a:p>
          <a:p>
            <a:pPr algn="just"/>
            <a:r>
              <a:rPr lang="en-US" sz="2800" dirty="0">
                <a:latin typeface="Times New Roman" panose="02020603050405020304" pitchFamily="18" charset="0"/>
                <a:ea typeface="Times New Roman" panose="02020603050405020304" pitchFamily="18" charset="0"/>
              </a:rPr>
              <a:t>3. The method can be used for colored solutions</a:t>
            </a:r>
          </a:p>
          <a:p>
            <a:pPr algn="just"/>
            <a:r>
              <a:rPr lang="en-US" sz="2800" dirty="0">
                <a:latin typeface="Times New Roman" panose="02020603050405020304" pitchFamily="18" charset="0"/>
                <a:ea typeface="Times New Roman" panose="02020603050405020304" pitchFamily="18" charset="0"/>
              </a:rPr>
              <a:t>4. The method is applicable for analysis of dilute solutions</a:t>
            </a:r>
          </a:p>
          <a:p>
            <a:pPr algn="just"/>
            <a:r>
              <a:rPr lang="en-US" sz="2800" dirty="0">
                <a:latin typeface="Times New Roman" panose="02020603050405020304" pitchFamily="18" charset="0"/>
                <a:ea typeface="Times New Roman" panose="02020603050405020304" pitchFamily="18" charset="0"/>
              </a:rPr>
              <a:t>5. Several components can be titrated in the same solution without the possibility of indicators interfering with each other. </a:t>
            </a:r>
            <a:r>
              <a:rPr lang="en-US" sz="2800" dirty="0" err="1">
                <a:latin typeface="Times New Roman" panose="02020603050405020304" pitchFamily="18" charset="0"/>
                <a:ea typeface="Times New Roman" panose="02020603050405020304" pitchFamily="18" charset="0"/>
              </a:rPr>
              <a:t>Eg</a:t>
            </a:r>
            <a:r>
              <a:rPr lang="en-US" sz="2800" dirty="0">
                <a:latin typeface="Times New Roman" panose="02020603050405020304" pitchFamily="18" charset="0"/>
                <a:ea typeface="Times New Roman" panose="02020603050405020304" pitchFamily="18" charset="0"/>
              </a:rPr>
              <a:t> bromide and iodide may be titrated together.</a:t>
            </a:r>
          </a:p>
        </p:txBody>
      </p:sp>
    </p:spTree>
    <p:extLst>
      <p:ext uri="{BB962C8B-B14F-4D97-AF65-F5344CB8AC3E}">
        <p14:creationId xmlns:p14="http://schemas.microsoft.com/office/powerpoint/2010/main" val="167442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228600" y="381000"/>
            <a:ext cx="8382000" cy="4524315"/>
          </a:xfrm>
          <a:prstGeom prst="rect">
            <a:avLst/>
          </a:prstGeom>
        </p:spPr>
        <p:txBody>
          <a:bodyPr wrap="square">
            <a:spAutoFit/>
          </a:bodyPr>
          <a:lstStyle/>
          <a:p>
            <a:pPr algn="just"/>
            <a:r>
              <a:rPr lang="en-US" sz="2400" b="1" dirty="0">
                <a:latin typeface="Times New Roman" panose="02020603050405020304" pitchFamily="18" charset="0"/>
                <a:ea typeface="Times New Roman" panose="02020603050405020304" pitchFamily="18" charset="0"/>
              </a:rPr>
              <a:t>Application</a:t>
            </a:r>
            <a:endParaRPr lang="en-US" sz="2400" dirty="0">
              <a:latin typeface="Times New Roman" panose="02020603050405020304" pitchFamily="18" charset="0"/>
              <a:ea typeface="Times New Roman" panose="02020603050405020304" pitchFamily="18" charset="0"/>
            </a:endParaRPr>
          </a:p>
          <a:p>
            <a:pPr marR="0" lvl="0" algn="just"/>
            <a:r>
              <a:rPr lang="en-US" sz="2400" dirty="0">
                <a:solidFill>
                  <a:srgbClr val="0070C0"/>
                </a:solidFill>
                <a:latin typeface="Times New Roman" panose="02020603050405020304" pitchFamily="18" charset="0"/>
                <a:ea typeface="Times New Roman" panose="02020603050405020304" pitchFamily="18" charset="0"/>
              </a:rPr>
              <a:t>Calculation of p</a:t>
            </a:r>
            <a:r>
              <a:rPr lang="en-US" sz="2400" baseline="30000" dirty="0">
                <a:solidFill>
                  <a:srgbClr val="0070C0"/>
                </a:solidFill>
                <a:latin typeface="Times New Roman" panose="02020603050405020304" pitchFamily="18" charset="0"/>
                <a:ea typeface="Times New Roman" panose="02020603050405020304" pitchFamily="18" charset="0"/>
              </a:rPr>
              <a:t>H</a:t>
            </a:r>
            <a:r>
              <a:rPr lang="en-US" sz="2400" dirty="0">
                <a:solidFill>
                  <a:srgbClr val="0070C0"/>
                </a:solidFill>
                <a:latin typeface="Times New Roman" panose="02020603050405020304" pitchFamily="18" charset="0"/>
                <a:ea typeface="Times New Roman" panose="02020603050405020304" pitchFamily="18" charset="0"/>
              </a:rPr>
              <a:t> of buffer mixture of weak acid and its salt (Henderson- </a:t>
            </a:r>
            <a:r>
              <a:rPr lang="en-US" sz="2400" dirty="0" err="1">
                <a:solidFill>
                  <a:srgbClr val="0070C0"/>
                </a:solidFill>
                <a:latin typeface="Times New Roman" panose="02020603050405020304" pitchFamily="18" charset="0"/>
                <a:ea typeface="Times New Roman" panose="02020603050405020304" pitchFamily="18" charset="0"/>
              </a:rPr>
              <a:t>Hasselbalch</a:t>
            </a:r>
            <a:r>
              <a:rPr lang="en-US" sz="2400" dirty="0">
                <a:solidFill>
                  <a:srgbClr val="0070C0"/>
                </a:solidFill>
                <a:latin typeface="Times New Roman" panose="02020603050405020304" pitchFamily="18" charset="0"/>
                <a:ea typeface="Times New Roman" panose="02020603050405020304" pitchFamily="18" charset="0"/>
              </a:rPr>
              <a:t> equation)</a:t>
            </a:r>
          </a:p>
          <a:p>
            <a:pPr marL="457200" marR="0" algn="just"/>
            <a:r>
              <a:rPr lang="en-US" sz="2400" dirty="0">
                <a:latin typeface="Times New Roman" panose="02020603050405020304" pitchFamily="18" charset="0"/>
                <a:ea typeface="Times New Roman" panose="02020603050405020304" pitchFamily="18" charset="0"/>
              </a:rPr>
              <a:t>Consider buffer solution of weak acid HA and its highly </a:t>
            </a:r>
            <a:r>
              <a:rPr lang="en-US" sz="2400" dirty="0" err="1">
                <a:latin typeface="Times New Roman" panose="02020603050405020304" pitchFamily="18" charset="0"/>
                <a:ea typeface="Times New Roman" panose="02020603050405020304" pitchFamily="18" charset="0"/>
              </a:rPr>
              <a:t>dissociatd</a:t>
            </a:r>
            <a:r>
              <a:rPr lang="en-US" sz="2400" dirty="0">
                <a:latin typeface="Times New Roman" panose="02020603050405020304" pitchFamily="18" charset="0"/>
                <a:ea typeface="Times New Roman" panose="02020603050405020304" pitchFamily="18" charset="0"/>
              </a:rPr>
              <a:t> salt </a:t>
            </a:r>
            <a:r>
              <a:rPr lang="en-US" sz="2400" dirty="0" err="1">
                <a:latin typeface="Times New Roman" panose="02020603050405020304" pitchFamily="18" charset="0"/>
                <a:ea typeface="Times New Roman" panose="02020603050405020304" pitchFamily="18" charset="0"/>
              </a:rPr>
              <a:t>NaA</a:t>
            </a:r>
            <a:r>
              <a:rPr lang="en-US" sz="2400" dirty="0">
                <a:latin typeface="Times New Roman" panose="02020603050405020304" pitchFamily="18" charset="0"/>
                <a:ea typeface="Times New Roman" panose="02020603050405020304" pitchFamily="18" charset="0"/>
              </a:rPr>
              <a:t>. The hydrogen ion concentration of such a solution is given by</a:t>
            </a:r>
          </a:p>
          <a:p>
            <a:pPr marL="457200" marR="0" algn="just"/>
            <a:endParaRPr lang="en-US" sz="2400" dirty="0" smtClean="0">
              <a:latin typeface="Times New Roman" panose="02020603050405020304" pitchFamily="18" charset="0"/>
              <a:ea typeface="Times New Roman" panose="02020603050405020304" pitchFamily="18" charset="0"/>
            </a:endParaRPr>
          </a:p>
          <a:p>
            <a:pPr marL="457200" marR="0" algn="just"/>
            <a:r>
              <a:rPr lang="en-US" sz="2400" dirty="0" smtClean="0">
                <a:latin typeface="Times New Roman" panose="02020603050405020304" pitchFamily="18" charset="0"/>
                <a:ea typeface="Times New Roman" panose="02020603050405020304" pitchFamily="18" charset="0"/>
              </a:rPr>
              <a:t>[</a:t>
            </a:r>
            <a:r>
              <a:rPr lang="en-US" sz="2400" dirty="0">
                <a:latin typeface="Times New Roman" panose="02020603050405020304" pitchFamily="18" charset="0"/>
                <a:ea typeface="Times New Roman" panose="02020603050405020304" pitchFamily="18" charset="0"/>
              </a:rPr>
              <a:t>H</a:t>
            </a:r>
            <a:r>
              <a:rPr lang="en-US" sz="2400" baseline="30000" dirty="0">
                <a:latin typeface="Times New Roman" panose="02020603050405020304" pitchFamily="18" charset="0"/>
                <a:ea typeface="Times New Roman" panose="02020603050405020304" pitchFamily="18" charset="0"/>
              </a:rPr>
              <a:t>+</a:t>
            </a:r>
            <a:r>
              <a:rPr lang="en-US" sz="2400" dirty="0">
                <a:latin typeface="Times New Roman" panose="02020603050405020304" pitchFamily="18" charset="0"/>
                <a:ea typeface="Times New Roman" panose="02020603050405020304" pitchFamily="18" charset="0"/>
              </a:rPr>
              <a:t>] = </a:t>
            </a:r>
            <a:r>
              <a:rPr lang="en-US" sz="2400" dirty="0" err="1">
                <a:latin typeface="Times New Roman" panose="02020603050405020304" pitchFamily="18" charset="0"/>
                <a:ea typeface="Times New Roman" panose="02020603050405020304" pitchFamily="18" charset="0"/>
              </a:rPr>
              <a:t>K</a:t>
            </a:r>
            <a:r>
              <a:rPr lang="en-US" sz="2400" baseline="-25000" dirty="0" err="1">
                <a:latin typeface="Times New Roman" panose="02020603050405020304" pitchFamily="18" charset="0"/>
                <a:ea typeface="Times New Roman" panose="02020603050405020304" pitchFamily="18" charset="0"/>
              </a:rPr>
              <a:t>a</a:t>
            </a:r>
            <a:r>
              <a:rPr lang="en-US" sz="2400" dirty="0">
                <a:latin typeface="Times New Roman" panose="02020603050405020304" pitchFamily="18" charset="0"/>
                <a:ea typeface="Times New Roman" panose="02020603050405020304" pitchFamily="18" charset="0"/>
              </a:rPr>
              <a:t> [Acid]/ [Salt]</a:t>
            </a:r>
          </a:p>
          <a:p>
            <a:pPr marL="457200" marR="0" algn="just"/>
            <a:r>
              <a:rPr lang="en-US" sz="2400" dirty="0">
                <a:latin typeface="Times New Roman" panose="02020603050405020304" pitchFamily="18" charset="0"/>
                <a:ea typeface="Times New Roman" panose="02020603050405020304" pitchFamily="18" charset="0"/>
              </a:rPr>
              <a:t>-log[H</a:t>
            </a:r>
            <a:r>
              <a:rPr lang="en-US" sz="2400" baseline="30000" dirty="0">
                <a:latin typeface="Times New Roman" panose="02020603050405020304" pitchFamily="18" charset="0"/>
                <a:ea typeface="Times New Roman" panose="02020603050405020304" pitchFamily="18" charset="0"/>
              </a:rPr>
              <a:t>+</a:t>
            </a:r>
            <a:r>
              <a:rPr lang="en-US" sz="2400" dirty="0">
                <a:latin typeface="Times New Roman" panose="02020603050405020304" pitchFamily="18" charset="0"/>
                <a:ea typeface="Times New Roman" panose="02020603050405020304" pitchFamily="18" charset="0"/>
              </a:rPr>
              <a:t>] = -</a:t>
            </a:r>
            <a:r>
              <a:rPr lang="en-US" sz="2400" dirty="0" err="1">
                <a:latin typeface="Times New Roman" panose="02020603050405020304" pitchFamily="18" charset="0"/>
                <a:ea typeface="Times New Roman" panose="02020603050405020304" pitchFamily="18" charset="0"/>
              </a:rPr>
              <a:t>logK</a:t>
            </a:r>
            <a:r>
              <a:rPr lang="en-US" sz="2400" baseline="-25000" dirty="0" err="1">
                <a:latin typeface="Times New Roman" panose="02020603050405020304" pitchFamily="18" charset="0"/>
                <a:ea typeface="Times New Roman" panose="02020603050405020304" pitchFamily="18" charset="0"/>
              </a:rPr>
              <a:t>a</a:t>
            </a:r>
            <a:r>
              <a:rPr lang="en-US" sz="2400" dirty="0">
                <a:latin typeface="Times New Roman" panose="02020603050405020304" pitchFamily="18" charset="0"/>
                <a:ea typeface="Times New Roman" panose="02020603050405020304" pitchFamily="18" charset="0"/>
              </a:rPr>
              <a:t>  + log [Acid]/ [salt]</a:t>
            </a:r>
          </a:p>
          <a:p>
            <a:pPr marL="457200" marR="0" algn="just"/>
            <a:r>
              <a:rPr lang="en-US" sz="2400" dirty="0">
                <a:latin typeface="Times New Roman" panose="02020603050405020304" pitchFamily="18" charset="0"/>
                <a:ea typeface="Times New Roman" panose="02020603050405020304" pitchFamily="18" charset="0"/>
              </a:rPr>
              <a:t>pH = </a:t>
            </a:r>
            <a:r>
              <a:rPr lang="en-US" sz="2400" dirty="0" err="1">
                <a:latin typeface="Times New Roman" panose="02020603050405020304" pitchFamily="18" charset="0"/>
                <a:ea typeface="Times New Roman" panose="02020603050405020304" pitchFamily="18" charset="0"/>
              </a:rPr>
              <a:t>pK</a:t>
            </a:r>
            <a:r>
              <a:rPr lang="en-US" sz="2400" baseline="-25000" dirty="0" err="1">
                <a:latin typeface="Times New Roman" panose="02020603050405020304" pitchFamily="18" charset="0"/>
                <a:ea typeface="Times New Roman" panose="02020603050405020304" pitchFamily="18" charset="0"/>
              </a:rPr>
              <a:t>a</a:t>
            </a:r>
            <a:r>
              <a:rPr lang="en-US" sz="2400" dirty="0">
                <a:latin typeface="Times New Roman" panose="02020603050405020304" pitchFamily="18" charset="0"/>
                <a:ea typeface="Times New Roman" panose="02020603050405020304" pitchFamily="18" charset="0"/>
              </a:rPr>
              <a:t> + log [Acid]/ [Salt] </a:t>
            </a:r>
            <a:endParaRPr lang="en-US" sz="2400" dirty="0" smtClean="0">
              <a:latin typeface="Times New Roman" panose="02020603050405020304" pitchFamily="18" charset="0"/>
              <a:ea typeface="Times New Roman" panose="02020603050405020304" pitchFamily="18" charset="0"/>
            </a:endParaRPr>
          </a:p>
          <a:p>
            <a:pPr marL="457200" marR="0" algn="just"/>
            <a:r>
              <a:rPr lang="en-US" sz="2400" dirty="0" smtClean="0">
                <a:latin typeface="Times New Roman" panose="02020603050405020304" pitchFamily="18" charset="0"/>
                <a:ea typeface="Times New Roman" panose="02020603050405020304" pitchFamily="18" charset="0"/>
              </a:rPr>
              <a:t>Henderson- </a:t>
            </a:r>
            <a:r>
              <a:rPr lang="en-US" sz="2400" dirty="0" err="1">
                <a:latin typeface="Times New Roman" panose="02020603050405020304" pitchFamily="18" charset="0"/>
                <a:ea typeface="Times New Roman" panose="02020603050405020304" pitchFamily="18" charset="0"/>
              </a:rPr>
              <a:t>Hasselbalch</a:t>
            </a:r>
            <a:r>
              <a:rPr lang="en-US" sz="2400" dirty="0">
                <a:latin typeface="Times New Roman" panose="02020603050405020304" pitchFamily="18" charset="0"/>
                <a:ea typeface="Times New Roman" panose="02020603050405020304" pitchFamily="18" charset="0"/>
              </a:rPr>
              <a:t> equation helps to calculate the p</a:t>
            </a:r>
            <a:r>
              <a:rPr lang="en-US" sz="2400" baseline="30000" dirty="0">
                <a:latin typeface="Times New Roman" panose="02020603050405020304" pitchFamily="18" charset="0"/>
                <a:ea typeface="Times New Roman" panose="02020603050405020304" pitchFamily="18" charset="0"/>
              </a:rPr>
              <a:t>H</a:t>
            </a:r>
            <a:r>
              <a:rPr lang="en-US" sz="2400" dirty="0">
                <a:latin typeface="Times New Roman" panose="02020603050405020304" pitchFamily="18" charset="0"/>
                <a:ea typeface="Times New Roman" panose="02020603050405020304" pitchFamily="18" charset="0"/>
              </a:rPr>
              <a:t> of buffer mixture of weak acid and its salt. </a:t>
            </a:r>
          </a:p>
        </p:txBody>
      </p:sp>
    </p:spTree>
    <p:extLst>
      <p:ext uri="{BB962C8B-B14F-4D97-AF65-F5344CB8AC3E}">
        <p14:creationId xmlns:p14="http://schemas.microsoft.com/office/powerpoint/2010/main" val="760960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9447-554F-4791-956E-EC18C5876AC7}"/>
              </a:ext>
            </a:extLst>
          </p:cNvPr>
          <p:cNvSpPr>
            <a:spLocks noGrp="1"/>
          </p:cNvSpPr>
          <p:nvPr>
            <p:ph type="title"/>
          </p:nvPr>
        </p:nvSpPr>
        <p:spPr>
          <a:xfrm>
            <a:off x="360294" y="381000"/>
            <a:ext cx="7886700" cy="402016"/>
          </a:xfrm>
        </p:spPr>
        <p:txBody>
          <a:bodyPr>
            <a:normAutofit fontScale="90000"/>
          </a:bodyPr>
          <a:lstStyle/>
          <a:p>
            <a:r>
              <a:rPr lang="en-US" b="1" u="sng" dirty="0">
                <a:solidFill>
                  <a:srgbClr val="FF0000"/>
                </a:solidFill>
              </a:rPr>
              <a:t>Conductometric titration</a:t>
            </a:r>
            <a:endParaRPr lang="en-IN" b="1" u="sng" dirty="0">
              <a:solidFill>
                <a:srgbClr val="FF0000"/>
              </a:solidFill>
            </a:endParaRPr>
          </a:p>
        </p:txBody>
      </p:sp>
      <p:sp>
        <p:nvSpPr>
          <p:cNvPr id="6" name="Content Placeholder 5">
            <a:extLst>
              <a:ext uri="{FF2B5EF4-FFF2-40B4-BE49-F238E27FC236}">
                <a16:creationId xmlns:a16="http://schemas.microsoft.com/office/drawing/2014/main" id="{EEEF4357-58F5-4E2D-8BC4-F4E5BD1B007C}"/>
              </a:ext>
            </a:extLst>
          </p:cNvPr>
          <p:cNvSpPr>
            <a:spLocks noGrp="1"/>
          </p:cNvSpPr>
          <p:nvPr>
            <p:ph idx="1"/>
          </p:nvPr>
        </p:nvSpPr>
        <p:spPr>
          <a:xfrm>
            <a:off x="123371" y="1219200"/>
            <a:ext cx="8991600" cy="4259746"/>
          </a:xfrm>
        </p:spPr>
        <p:txBody>
          <a:bodyPr>
            <a:normAutofit fontScale="85000" lnSpcReduction="20000"/>
          </a:bodyPr>
          <a:lstStyle/>
          <a:p>
            <a:pPr algn="just"/>
            <a:r>
              <a:rPr lang="en-US" sz="2550" dirty="0"/>
              <a:t>Conductometric titration is used to measure the amount of analyte present in the given solution by measuring the change in conductance as a function of volume of titrant. </a:t>
            </a:r>
          </a:p>
          <a:p>
            <a:pPr algn="just"/>
            <a:r>
              <a:rPr lang="en-US" sz="2550" dirty="0"/>
              <a:t>During a titration process, one ion is replaced with another and the difference in the ionic conductivities of these ions directly impacts the overall electrolytic conductivity of the solution.</a:t>
            </a:r>
          </a:p>
          <a:p>
            <a:pPr algn="just"/>
            <a:r>
              <a:rPr lang="en-IN" sz="2550" dirty="0"/>
              <a:t>In Conductometric titration, concentration of the titrant must be 10 times as the solution being titrated. Since, a sharp observable change in the value will be observed by the addition of a single drop of titrant when the end point is near.</a:t>
            </a:r>
            <a:endParaRPr lang="en-US" sz="2550" dirty="0"/>
          </a:p>
          <a:p>
            <a:pPr algn="just"/>
            <a:r>
              <a:rPr lang="en-US" sz="2550" dirty="0"/>
              <a:t>In conductometric titration, Equivalence point is determined graphically.</a:t>
            </a:r>
          </a:p>
          <a:p>
            <a:pPr algn="just"/>
            <a:r>
              <a:rPr lang="en-US" sz="2550" dirty="0"/>
              <a:t>The conductance of the solution depends on</a:t>
            </a:r>
          </a:p>
          <a:p>
            <a:pPr marL="0" indent="0" algn="just">
              <a:buNone/>
            </a:pPr>
            <a:r>
              <a:rPr lang="en-US" sz="2550" dirty="0"/>
              <a:t>       </a:t>
            </a:r>
            <a:r>
              <a:rPr lang="en-US" sz="2550" dirty="0" err="1"/>
              <a:t>i</a:t>
            </a:r>
            <a:r>
              <a:rPr lang="en-US" sz="2550" dirty="0"/>
              <a:t>)The number and charge on the free ions</a:t>
            </a:r>
          </a:p>
          <a:p>
            <a:pPr marL="0" indent="0" algn="just">
              <a:buNone/>
            </a:pPr>
            <a:r>
              <a:rPr lang="en-US" sz="2550" dirty="0"/>
              <a:t>       ii)Mobility of ions</a:t>
            </a:r>
          </a:p>
          <a:p>
            <a:pPr marL="428625" indent="-428625">
              <a:buFont typeface="+mj-lt"/>
              <a:buAutoNum type="romanLcPeriod"/>
            </a:pPr>
            <a:endParaRPr lang="en-IN" dirty="0"/>
          </a:p>
        </p:txBody>
      </p:sp>
    </p:spTree>
    <p:extLst>
      <p:ext uri="{BB962C8B-B14F-4D97-AF65-F5344CB8AC3E}">
        <p14:creationId xmlns:p14="http://schemas.microsoft.com/office/powerpoint/2010/main" val="3438345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7DDE-82AF-41BC-A401-A1A054A6501B}"/>
              </a:ext>
            </a:extLst>
          </p:cNvPr>
          <p:cNvSpPr>
            <a:spLocks noGrp="1"/>
          </p:cNvSpPr>
          <p:nvPr>
            <p:ph type="title"/>
          </p:nvPr>
        </p:nvSpPr>
        <p:spPr>
          <a:xfrm>
            <a:off x="628650" y="1131094"/>
            <a:ext cx="7886700" cy="779704"/>
          </a:xfrm>
        </p:spPr>
        <p:txBody>
          <a:bodyPr/>
          <a:lstStyle/>
          <a:p>
            <a:r>
              <a:rPr lang="en-IN" sz="2700" b="1" u="sng" dirty="0">
                <a:solidFill>
                  <a:srgbClr val="FF0000"/>
                </a:solidFill>
              </a:rPr>
              <a:t>Terms used in Conductometric Titration</a:t>
            </a:r>
            <a:r>
              <a:rPr lang="en-IN" b="1" u="sng" dirty="0"/>
              <a:t> </a:t>
            </a:r>
            <a:endParaRPr lang="en-IN" dirty="0"/>
          </a:p>
        </p:txBody>
      </p:sp>
      <p:sp>
        <p:nvSpPr>
          <p:cNvPr id="3" name="Content Placeholder 2">
            <a:extLst>
              <a:ext uri="{FF2B5EF4-FFF2-40B4-BE49-F238E27FC236}">
                <a16:creationId xmlns:a16="http://schemas.microsoft.com/office/drawing/2014/main" id="{E02E9A1A-16CC-48B7-8E77-E629741C6908}"/>
              </a:ext>
            </a:extLst>
          </p:cNvPr>
          <p:cNvSpPr>
            <a:spLocks noGrp="1"/>
          </p:cNvSpPr>
          <p:nvPr>
            <p:ph idx="1"/>
          </p:nvPr>
        </p:nvSpPr>
        <p:spPr>
          <a:xfrm>
            <a:off x="628650" y="1910798"/>
            <a:ext cx="7886700" cy="3579175"/>
          </a:xfrm>
        </p:spPr>
        <p:txBody>
          <a:bodyPr>
            <a:normAutofit fontScale="92500" lnSpcReduction="20000"/>
          </a:bodyPr>
          <a:lstStyle/>
          <a:p>
            <a:r>
              <a:rPr lang="en-IN" dirty="0"/>
              <a:t>Titrant – A solution used in titration whose concentration is known and is added to another solution of unknown concentration to determine its concentration. </a:t>
            </a:r>
          </a:p>
          <a:p>
            <a:r>
              <a:rPr lang="en-IN" dirty="0"/>
              <a:t> Analyte – The solution used in titration whose concentration is unknown. </a:t>
            </a:r>
          </a:p>
          <a:p>
            <a:r>
              <a:rPr lang="en-IN" dirty="0"/>
              <a:t>Equivalence Point – The point in conductometric titration at which conductivity undergoes a sudden change. </a:t>
            </a:r>
          </a:p>
        </p:txBody>
      </p:sp>
    </p:spTree>
    <p:extLst>
      <p:ext uri="{BB962C8B-B14F-4D97-AF65-F5344CB8AC3E}">
        <p14:creationId xmlns:p14="http://schemas.microsoft.com/office/powerpoint/2010/main" val="1010690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E181-B899-45AB-8FC6-7A6300A076FD}"/>
              </a:ext>
            </a:extLst>
          </p:cNvPr>
          <p:cNvSpPr>
            <a:spLocks noGrp="1"/>
          </p:cNvSpPr>
          <p:nvPr>
            <p:ph type="title"/>
          </p:nvPr>
        </p:nvSpPr>
        <p:spPr/>
        <p:txBody>
          <a:bodyPr/>
          <a:lstStyle/>
          <a:p>
            <a:r>
              <a:rPr lang="en-US" b="1" u="sng" dirty="0">
                <a:solidFill>
                  <a:srgbClr val="FF0000"/>
                </a:solidFill>
              </a:rPr>
              <a:t>Advantages</a:t>
            </a:r>
            <a:endParaRPr lang="en-IN" b="1" u="sng" dirty="0">
              <a:solidFill>
                <a:srgbClr val="FF0000"/>
              </a:solidFill>
            </a:endParaRPr>
          </a:p>
        </p:txBody>
      </p:sp>
      <p:sp>
        <p:nvSpPr>
          <p:cNvPr id="3" name="Content Placeholder 2">
            <a:extLst>
              <a:ext uri="{FF2B5EF4-FFF2-40B4-BE49-F238E27FC236}">
                <a16:creationId xmlns:a16="http://schemas.microsoft.com/office/drawing/2014/main" id="{87CB590F-67EB-4179-8847-821E3C29B217}"/>
              </a:ext>
            </a:extLst>
          </p:cNvPr>
          <p:cNvSpPr>
            <a:spLocks noGrp="1"/>
          </p:cNvSpPr>
          <p:nvPr>
            <p:ph idx="1"/>
          </p:nvPr>
        </p:nvSpPr>
        <p:spPr>
          <a:xfrm>
            <a:off x="628650" y="1990312"/>
            <a:ext cx="7886700" cy="3499661"/>
          </a:xfrm>
        </p:spPr>
        <p:txBody>
          <a:bodyPr>
            <a:normAutofit fontScale="85000" lnSpcReduction="20000"/>
          </a:bodyPr>
          <a:lstStyle/>
          <a:p>
            <a:pPr lvl="0"/>
            <a:r>
              <a:rPr lang="en-IN" dirty="0"/>
              <a:t>It does not require indicators as titration is based on the conductance of the solution and endpoint or neutralization point is determined graphically.</a:t>
            </a:r>
          </a:p>
          <a:p>
            <a:pPr lvl="0"/>
            <a:r>
              <a:rPr lang="en-IN" dirty="0"/>
              <a:t> It is suitable for colored solutions as well. </a:t>
            </a:r>
          </a:p>
          <a:p>
            <a:pPr lvl="0"/>
            <a:r>
              <a:rPr lang="en-IN" dirty="0"/>
              <a:t>As the endpoint is determined graphically, results are more accurate with minimum error.</a:t>
            </a:r>
          </a:p>
          <a:p>
            <a:pPr lvl="0"/>
            <a:r>
              <a:rPr lang="en-IN" dirty="0"/>
              <a:t>It is used for the analysis of turbid suspensions, weak acids, weak bases, a mixture of weak and strong acids, etc. </a:t>
            </a:r>
          </a:p>
          <a:p>
            <a:endParaRPr lang="en-IN" dirty="0"/>
          </a:p>
        </p:txBody>
      </p:sp>
    </p:spTree>
    <p:extLst>
      <p:ext uri="{BB962C8B-B14F-4D97-AF65-F5344CB8AC3E}">
        <p14:creationId xmlns:p14="http://schemas.microsoft.com/office/powerpoint/2010/main" val="4037639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730605" y="228600"/>
            <a:ext cx="2723823" cy="468077"/>
          </a:xfrm>
          <a:prstGeom prst="rect">
            <a:avLst/>
          </a:prstGeom>
        </p:spPr>
        <p:txBody>
          <a:bodyPr wrap="none">
            <a:spAutoFit/>
          </a:bodyPr>
          <a:lstStyle/>
          <a:p>
            <a:pPr algn="ctr">
              <a:lnSpc>
                <a:spcPct val="107000"/>
              </a:lnSpc>
              <a:spcAft>
                <a:spcPts val="800"/>
              </a:spcAft>
            </a:pPr>
            <a:r>
              <a:rPr lang="en-IN"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Analytical methods</a:t>
            </a:r>
            <a:endParaRPr lang="en-US" sz="2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04039221"/>
              </p:ext>
            </p:extLst>
          </p:nvPr>
        </p:nvGraphicFramePr>
        <p:xfrm>
          <a:off x="221343" y="1752600"/>
          <a:ext cx="8763000" cy="3261360"/>
        </p:xfrm>
        <a:graphic>
          <a:graphicData uri="http://schemas.openxmlformats.org/drawingml/2006/table">
            <a:tbl>
              <a:tblPr firstRow="1" firstCol="1" bandRow="1">
                <a:tableStyleId>{5C22544A-7EE6-4342-B048-85BDC9FD1C3A}</a:tableStyleId>
              </a:tblPr>
              <a:tblGrid>
                <a:gridCol w="940769">
                  <a:extLst>
                    <a:ext uri="{9D8B030D-6E8A-4147-A177-3AD203B41FA5}">
                      <a16:colId xmlns:a16="http://schemas.microsoft.com/office/drawing/2014/main" val="41002200"/>
                    </a:ext>
                  </a:extLst>
                </a:gridCol>
                <a:gridCol w="5157515">
                  <a:extLst>
                    <a:ext uri="{9D8B030D-6E8A-4147-A177-3AD203B41FA5}">
                      <a16:colId xmlns:a16="http://schemas.microsoft.com/office/drawing/2014/main" val="384524822"/>
                    </a:ext>
                  </a:extLst>
                </a:gridCol>
                <a:gridCol w="2664716">
                  <a:extLst>
                    <a:ext uri="{9D8B030D-6E8A-4147-A177-3AD203B41FA5}">
                      <a16:colId xmlns:a16="http://schemas.microsoft.com/office/drawing/2014/main" val="1636637283"/>
                    </a:ext>
                  </a:extLst>
                </a:gridCol>
              </a:tblGrid>
              <a:tr h="320040">
                <a:tc>
                  <a:txBody>
                    <a:bodyPr/>
                    <a:lstStyle/>
                    <a:p>
                      <a:pPr marL="0" marR="0" algn="ctr">
                        <a:lnSpc>
                          <a:spcPct val="107000"/>
                        </a:lnSpc>
                        <a:spcBef>
                          <a:spcPts val="0"/>
                        </a:spcBef>
                        <a:spcAft>
                          <a:spcPts val="0"/>
                        </a:spcAft>
                      </a:pPr>
                      <a:r>
                        <a:rPr lang="en-US" sz="2000" dirty="0">
                          <a:effectLst/>
                        </a:rPr>
                        <a:t>Sl. No.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Instrumental method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Characteristic property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7428553"/>
                  </a:ext>
                </a:extLst>
              </a:tr>
              <a:tr h="320040">
                <a:tc>
                  <a:txBody>
                    <a:bodyPr/>
                    <a:lstStyle/>
                    <a:p>
                      <a:pPr marL="0" marR="0" algn="ctr">
                        <a:lnSpc>
                          <a:spcPct val="107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Kinetic methods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Rate of reaction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8874116"/>
                  </a:ext>
                </a:extLst>
              </a:tr>
              <a:tr h="320040">
                <a:tc>
                  <a:txBody>
                    <a:bodyPr/>
                    <a:lstStyle/>
                    <a:p>
                      <a:pPr marL="0" marR="0" algn="ctr">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err="1">
                          <a:effectLst/>
                        </a:rPr>
                        <a:t>Conductometry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Electrical resistance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3965125"/>
                  </a:ext>
                </a:extLst>
              </a:tr>
              <a:tr h="320040">
                <a:tc>
                  <a:txBody>
                    <a:bodyPr/>
                    <a:lstStyle/>
                    <a:p>
                      <a:pPr marL="0" marR="0" algn="ctr">
                        <a:lnSpc>
                          <a:spcPct val="107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err="1">
                          <a:effectLst/>
                        </a:rPr>
                        <a:t>Potentiometry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Electrical potential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288715"/>
                  </a:ext>
                </a:extLst>
              </a:tr>
              <a:tr h="320040">
                <a:tc>
                  <a:txBody>
                    <a:bodyPr/>
                    <a:lstStyle/>
                    <a:p>
                      <a:pPr marL="0" marR="0" algn="ctr">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Polarimetry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Rotation of radiation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6070372"/>
                  </a:ext>
                </a:extLst>
              </a:tr>
              <a:tr h="320040">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Refractometry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Refraction of radiation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331100"/>
                  </a:ext>
                </a:extLst>
              </a:tr>
              <a:tr h="640080">
                <a:tc>
                  <a:txBody>
                    <a:bodyPr/>
                    <a:lstStyle/>
                    <a:p>
                      <a:pPr marL="0" marR="0" algn="ctr">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Spectrophotometry and photometry </a:t>
                      </a:r>
                    </a:p>
                    <a:p>
                      <a:pPr marL="0" marR="0" algn="just">
                        <a:lnSpc>
                          <a:spcPct val="107000"/>
                        </a:lnSpc>
                        <a:spcBef>
                          <a:spcPts val="0"/>
                        </a:spcBef>
                        <a:spcAft>
                          <a:spcPts val="0"/>
                        </a:spcAft>
                      </a:pPr>
                      <a:r>
                        <a:rPr lang="en-US" sz="2000">
                          <a:effectLst/>
                        </a:rPr>
                        <a:t>(X-ray, UV, Visible, IR)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Absorption of radiation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552566"/>
                  </a:ext>
                </a:extLst>
              </a:tr>
              <a:tr h="320040">
                <a:tc>
                  <a:txBody>
                    <a:bodyPr/>
                    <a:lstStyle/>
                    <a:p>
                      <a:pPr marL="0" marR="0" algn="ctr">
                        <a:lnSpc>
                          <a:spcPct val="107000"/>
                        </a:lnSpc>
                        <a:spcBef>
                          <a:spcPts val="0"/>
                        </a:spcBef>
                        <a:spcAft>
                          <a:spcPts val="0"/>
                        </a:spcAft>
                      </a:pPr>
                      <a:r>
                        <a:rPr lang="en-US"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Emission spectroscopy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Emission of radiation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6700316"/>
                  </a:ext>
                </a:extLst>
              </a:tr>
              <a:tr h="320040">
                <a:tc>
                  <a:txBody>
                    <a:bodyPr/>
                    <a:lstStyle/>
                    <a:p>
                      <a:pPr marL="0" marR="0" algn="ctr">
                        <a:lnSpc>
                          <a:spcPct val="107000"/>
                        </a:lnSpc>
                        <a:spcBef>
                          <a:spcPts val="0"/>
                        </a:spcBef>
                        <a:spcAft>
                          <a:spcPts val="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Raman spectroscopy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Scattering of radiation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5480496"/>
                  </a:ext>
                </a:extLst>
              </a:tr>
            </a:tbl>
          </a:graphicData>
        </a:graphic>
      </p:graphicFrame>
      <p:sp>
        <p:nvSpPr>
          <p:cNvPr id="7" name="Rectangle 6"/>
          <p:cNvSpPr/>
          <p:nvPr/>
        </p:nvSpPr>
        <p:spPr>
          <a:xfrm>
            <a:off x="221343" y="914400"/>
            <a:ext cx="3679212" cy="461665"/>
          </a:xfrm>
          <a:prstGeom prst="rect">
            <a:avLst/>
          </a:prstGeom>
        </p:spPr>
        <p:txBody>
          <a:bodyPr wrap="none">
            <a:spAutoFit/>
          </a:bodyPr>
          <a:lstStyle/>
          <a:p>
            <a:r>
              <a:rPr lang="en-IN" sz="2400" dirty="0" smtClean="0">
                <a:latin typeface="Times New Roman" panose="02020603050405020304" pitchFamily="18" charset="0"/>
                <a:ea typeface="Calibri" panose="020F0502020204030204" pitchFamily="34" charset="0"/>
              </a:rPr>
              <a:t>Modern </a:t>
            </a:r>
            <a:r>
              <a:rPr lang="en-IN" sz="2400" dirty="0">
                <a:latin typeface="Times New Roman" panose="02020603050405020304" pitchFamily="18" charset="0"/>
                <a:ea typeface="Calibri" panose="020F0502020204030204" pitchFamily="34" charset="0"/>
              </a:rPr>
              <a:t>methods of analysis</a:t>
            </a:r>
            <a:endParaRPr lang="en-US" sz="2400" dirty="0"/>
          </a:p>
        </p:txBody>
      </p:sp>
      <p:sp>
        <p:nvSpPr>
          <p:cNvPr id="3" name="Rectangle 2"/>
          <p:cNvSpPr/>
          <p:nvPr/>
        </p:nvSpPr>
        <p:spPr>
          <a:xfrm>
            <a:off x="224971" y="5366221"/>
            <a:ext cx="8759371" cy="461665"/>
          </a:xfrm>
          <a:prstGeom prst="rect">
            <a:avLst/>
          </a:prstGeom>
        </p:spPr>
        <p:txBody>
          <a:bodyPr wrap="square">
            <a:spAutoFit/>
          </a:bodyPr>
          <a:lstStyle/>
          <a:p>
            <a:r>
              <a:rPr lang="en-IN" sz="2400" dirty="0" smtClean="0">
                <a:latin typeface="Times New Roman" panose="02020603050405020304" pitchFamily="18" charset="0"/>
                <a:ea typeface="Calibri" panose="020F0502020204030204" pitchFamily="34" charset="0"/>
              </a:rPr>
              <a:t>Instrumental </a:t>
            </a:r>
            <a:r>
              <a:rPr lang="en-IN" sz="2400" dirty="0">
                <a:latin typeface="Times New Roman" panose="02020603050405020304" pitchFamily="18" charset="0"/>
                <a:ea typeface="Calibri" panose="020F0502020204030204" pitchFamily="34" charset="0"/>
              </a:rPr>
              <a:t>techniques are more sensitive than classical techniques</a:t>
            </a:r>
            <a:endParaRPr lang="en-US" sz="2400" dirty="0"/>
          </a:p>
        </p:txBody>
      </p:sp>
      <p:sp>
        <p:nvSpPr>
          <p:cNvPr id="4" name="Rectangle 3"/>
          <p:cNvSpPr/>
          <p:nvPr/>
        </p:nvSpPr>
        <p:spPr>
          <a:xfrm>
            <a:off x="221342" y="5825608"/>
            <a:ext cx="8389257" cy="830997"/>
          </a:xfrm>
          <a:prstGeom prst="rect">
            <a:avLst/>
          </a:prstGeom>
        </p:spPr>
        <p:txBody>
          <a:bodyPr wrap="square">
            <a:spAutoFit/>
          </a:bodyPr>
          <a:lstStyle/>
          <a:p>
            <a:r>
              <a:rPr lang="en-IN" sz="2400" dirty="0">
                <a:latin typeface="Times New Roman" panose="02020603050405020304" pitchFamily="18" charset="0"/>
                <a:ea typeface="Calibri" panose="020F0502020204030204" pitchFamily="34" charset="0"/>
              </a:rPr>
              <a:t>The instrumental procedures employ is more sophisticated or costlier apparatus. </a:t>
            </a:r>
            <a:endParaRPr lang="en-US" sz="2400" dirty="0"/>
          </a:p>
        </p:txBody>
      </p:sp>
    </p:spTree>
    <p:extLst>
      <p:ext uri="{BB962C8B-B14F-4D97-AF65-F5344CB8AC3E}">
        <p14:creationId xmlns:p14="http://schemas.microsoft.com/office/powerpoint/2010/main" val="3471239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291E-270C-49DA-A039-CE9CF85BDEE3}"/>
              </a:ext>
            </a:extLst>
          </p:cNvPr>
          <p:cNvSpPr>
            <a:spLocks noGrp="1"/>
          </p:cNvSpPr>
          <p:nvPr>
            <p:ph type="title"/>
          </p:nvPr>
        </p:nvSpPr>
        <p:spPr>
          <a:xfrm>
            <a:off x="628650" y="1131094"/>
            <a:ext cx="7886700" cy="640556"/>
          </a:xfrm>
        </p:spPr>
        <p:txBody>
          <a:bodyPr>
            <a:normAutofit fontScale="90000"/>
          </a:bodyPr>
          <a:lstStyle/>
          <a:p>
            <a:r>
              <a:rPr lang="en-IN" b="1" u="sng" dirty="0">
                <a:solidFill>
                  <a:srgbClr val="FF0000"/>
                </a:solidFill>
              </a:rPr>
              <a:t>Limitations</a:t>
            </a:r>
            <a:r>
              <a:rPr lang="en-IN" u="sng" dirty="0"/>
              <a:t/>
            </a:r>
            <a:br>
              <a:rPr lang="en-IN" u="sng" dirty="0"/>
            </a:br>
            <a:endParaRPr lang="en-IN" u="sng" dirty="0"/>
          </a:p>
        </p:txBody>
      </p:sp>
      <p:sp>
        <p:nvSpPr>
          <p:cNvPr id="3" name="Content Placeholder 2">
            <a:extLst>
              <a:ext uri="{FF2B5EF4-FFF2-40B4-BE49-F238E27FC236}">
                <a16:creationId xmlns:a16="http://schemas.microsoft.com/office/drawing/2014/main" id="{29F707A9-FD4E-4A02-A7D3-2ED446DCA262}"/>
              </a:ext>
            </a:extLst>
          </p:cNvPr>
          <p:cNvSpPr>
            <a:spLocks noGrp="1"/>
          </p:cNvSpPr>
          <p:nvPr>
            <p:ph idx="1"/>
          </p:nvPr>
        </p:nvSpPr>
        <p:spPr>
          <a:xfrm>
            <a:off x="628650" y="1652381"/>
            <a:ext cx="7886700" cy="3837592"/>
          </a:xfrm>
        </p:spPr>
        <p:txBody>
          <a:bodyPr>
            <a:normAutofit/>
          </a:bodyPr>
          <a:lstStyle/>
          <a:p>
            <a:r>
              <a:rPr lang="en-US" sz="2700" dirty="0"/>
              <a:t>High concentration of salts in solution does not give accurate results.</a:t>
            </a:r>
          </a:p>
          <a:p>
            <a:r>
              <a:rPr lang="en-US" sz="2700" dirty="0"/>
              <a:t>Presence of other electrolytes other than the species to be analyzed will not give accurate results.</a:t>
            </a:r>
          </a:p>
          <a:p>
            <a:r>
              <a:rPr lang="en-US" sz="2700" dirty="0"/>
              <a:t>Limited use for redox titration</a:t>
            </a:r>
            <a:endParaRPr lang="en-IN" sz="2700" dirty="0"/>
          </a:p>
        </p:txBody>
      </p:sp>
    </p:spTree>
    <p:extLst>
      <p:ext uri="{BB962C8B-B14F-4D97-AF65-F5344CB8AC3E}">
        <p14:creationId xmlns:p14="http://schemas.microsoft.com/office/powerpoint/2010/main" val="2048484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6241-EF95-47E0-9500-2F208639FFC1}"/>
              </a:ext>
            </a:extLst>
          </p:cNvPr>
          <p:cNvSpPr>
            <a:spLocks noGrp="1"/>
          </p:cNvSpPr>
          <p:nvPr>
            <p:ph type="title"/>
          </p:nvPr>
        </p:nvSpPr>
        <p:spPr>
          <a:xfrm>
            <a:off x="628650" y="1131094"/>
            <a:ext cx="8237054" cy="541165"/>
          </a:xfrm>
        </p:spPr>
        <p:txBody>
          <a:bodyPr>
            <a:normAutofit fontScale="90000"/>
          </a:bodyPr>
          <a:lstStyle/>
          <a:p>
            <a:r>
              <a:rPr lang="en-IN" b="1" u="sng" dirty="0">
                <a:solidFill>
                  <a:srgbClr val="FF0000"/>
                </a:solidFill>
              </a:rPr>
              <a:t>Different type of acid-base conductometric titration</a:t>
            </a:r>
            <a:r>
              <a:rPr lang="en-IN" b="1" dirty="0">
                <a:solidFill>
                  <a:srgbClr val="FF0000"/>
                </a:solidFill>
              </a:rPr>
              <a:t/>
            </a:r>
            <a:br>
              <a:rPr lang="en-IN" b="1" dirty="0">
                <a:solidFill>
                  <a:srgbClr val="FF0000"/>
                </a:solidFill>
              </a:rPr>
            </a:br>
            <a:endParaRPr lang="en-IN"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D6E50-EDCA-48CC-B0FD-795972511F73}"/>
                  </a:ext>
                </a:extLst>
              </p:cNvPr>
              <p:cNvSpPr>
                <a:spLocks noGrp="1"/>
              </p:cNvSpPr>
              <p:nvPr>
                <p:ph idx="1"/>
              </p:nvPr>
            </p:nvSpPr>
            <p:spPr>
              <a:xfrm>
                <a:off x="628650" y="1562929"/>
                <a:ext cx="8237054" cy="4163978"/>
              </a:xfrm>
            </p:spPr>
            <p:txBody>
              <a:bodyPr>
                <a:normAutofit fontScale="85000" lnSpcReduction="20000"/>
              </a:bodyPr>
              <a:lstStyle/>
              <a:p>
                <a:pPr marL="0" indent="0">
                  <a:buNone/>
                </a:pPr>
                <a:r>
                  <a:rPr lang="en-US" dirty="0"/>
                  <a:t>Conductometric titration of strong acid Vs strong base</a:t>
                </a:r>
              </a:p>
              <a:p>
                <a:r>
                  <a:rPr lang="en-US" dirty="0" err="1"/>
                  <a:t>Eg</a:t>
                </a:r>
                <a:r>
                  <a:rPr lang="en-US" dirty="0"/>
                  <a:t>: HCl Vs NaOH</a:t>
                </a:r>
              </a:p>
              <a:p>
                <a:pPr>
                  <a:buFont typeface="Wingdings" panose="05000000000000000000" pitchFamily="2" charset="2"/>
                  <a:buChar char="v"/>
                </a:pPr>
                <a:r>
                  <a:rPr lang="en-US" b="1" u="sng" dirty="0">
                    <a:solidFill>
                      <a:srgbClr val="002060"/>
                    </a:solidFill>
                  </a:rPr>
                  <a:t>Reaction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IN" i="1">
                          <a:latin typeface="Cambria Math" panose="02040503050406030204" pitchFamily="18" charset="0"/>
                        </a:rPr>
                        <m:t>𝐶𝑙</m:t>
                      </m:r>
                      <m:r>
                        <a:rPr lang="en-IN" i="1">
                          <a:latin typeface="Cambria Math" panose="02040503050406030204" pitchFamily="18" charset="0"/>
                        </a:rPr>
                        <m:t>+</m:t>
                      </m:r>
                      <m:r>
                        <a:rPr lang="en-IN" i="1">
                          <a:latin typeface="Cambria Math" panose="02040503050406030204" pitchFamily="18" charset="0"/>
                        </a:rPr>
                        <m:t>𝑁𝑎𝑂𝐻</m:t>
                      </m:r>
                      <m:r>
                        <a:rPr lang="en-IN" i="1">
                          <a:latin typeface="Cambria Math" panose="02040503050406030204" pitchFamily="18" charset="0"/>
                        </a:rPr>
                        <m:t>→</m:t>
                      </m:r>
                      <m:r>
                        <a:rPr lang="en-IN" i="1">
                          <a:latin typeface="Cambria Math" panose="02040503050406030204" pitchFamily="18" charset="0"/>
                        </a:rPr>
                        <m:t>𝑁𝑎𝐶𝑙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𝑂</m:t>
                      </m:r>
                    </m:oMath>
                  </m:oMathPara>
                </a14:m>
                <a:endParaRPr lang="en-IN" dirty="0"/>
              </a:p>
              <a:p>
                <a:pPr>
                  <a:buFont typeface="Wingdings" panose="05000000000000000000" pitchFamily="2" charset="2"/>
                  <a:buChar char="v"/>
                </a:pPr>
                <a:r>
                  <a:rPr lang="en-IN" b="1" dirty="0">
                    <a:solidFill>
                      <a:srgbClr val="002060"/>
                    </a:solidFill>
                  </a:rPr>
                  <a:t>Before titration only HCl present</a:t>
                </a:r>
              </a:p>
              <a:p>
                <a:r>
                  <a:rPr lang="en-US" b="1" i="1" dirty="0">
                    <a:solidFill>
                      <a:srgbClr val="002060"/>
                    </a:solidFill>
                  </a:rPr>
                  <a:t> </a:t>
                </a:r>
                <a:r>
                  <a:rPr lang="en-IN" i="1" dirty="0"/>
                  <a:t>presence of H</a:t>
                </a:r>
                <a:r>
                  <a:rPr lang="en-IN" i="1" baseline="30000" dirty="0"/>
                  <a:t>+</a:t>
                </a:r>
                <a:r>
                  <a:rPr lang="en-IN" i="1" dirty="0"/>
                  <a:t> ion with </a:t>
                </a:r>
                <a:r>
                  <a:rPr lang="en-IN" i="1" dirty="0">
                    <a:solidFill>
                      <a:srgbClr val="FF0000"/>
                    </a:solidFill>
                  </a:rPr>
                  <a:t>high ionic conductivity-high conductance</a:t>
                </a:r>
              </a:p>
              <a:p>
                <a:pPr>
                  <a:buFont typeface="Wingdings" panose="05000000000000000000" pitchFamily="2" charset="2"/>
                  <a:buChar char="v"/>
                </a:pPr>
                <a:r>
                  <a:rPr lang="en-IN" b="1" dirty="0">
                    <a:solidFill>
                      <a:srgbClr val="002060"/>
                    </a:solidFill>
                  </a:rPr>
                  <a:t>during titration till equivalence point</a:t>
                </a:r>
              </a:p>
              <a:p>
                <a:r>
                  <a:rPr lang="en-US" i="1" dirty="0"/>
                  <a:t>f</a:t>
                </a:r>
                <a:r>
                  <a:rPr lang="en-IN" i="1" dirty="0" err="1"/>
                  <a:t>ast</a:t>
                </a:r>
                <a:r>
                  <a:rPr lang="en-IN" i="1" dirty="0"/>
                  <a:t> moving H</a:t>
                </a:r>
                <a:r>
                  <a:rPr lang="en-IN" i="1" baseline="30000" dirty="0"/>
                  <a:t>+  </a:t>
                </a:r>
                <a:r>
                  <a:rPr lang="en-IN" i="1" dirty="0"/>
                  <a:t>ion is replaced by slow moving Na</a:t>
                </a:r>
                <a:r>
                  <a:rPr lang="en-IN" i="1" baseline="30000" dirty="0"/>
                  <a:t>+ </a:t>
                </a:r>
                <a:r>
                  <a:rPr lang="en-IN" i="1" dirty="0"/>
                  <a:t>ion-</a:t>
                </a:r>
                <a:r>
                  <a:rPr lang="en-IN" i="1" dirty="0">
                    <a:solidFill>
                      <a:srgbClr val="FF0000"/>
                    </a:solidFill>
                  </a:rPr>
                  <a:t>conductance decreases</a:t>
                </a:r>
              </a:p>
              <a:p>
                <a:pPr marL="0" indent="0">
                  <a:buNone/>
                </a:pPr>
                <a:endParaRPr lang="en-IN" i="1" dirty="0">
                  <a:solidFill>
                    <a:srgbClr val="FF0000"/>
                  </a:solidFill>
                </a:endParaRPr>
              </a:p>
              <a:p>
                <a:pPr marL="0" indent="0">
                  <a:buNone/>
                </a:pPr>
                <a:endParaRPr lang="en-IN" i="1" dirty="0">
                  <a:solidFill>
                    <a:srgbClr val="FF0000"/>
                  </a:solidFill>
                </a:endParaRPr>
              </a:p>
            </p:txBody>
          </p:sp>
        </mc:Choice>
        <mc:Fallback xmlns="">
          <p:sp>
            <p:nvSpPr>
              <p:cNvPr id="3" name="Content Placeholder 2">
                <a:extLst>
                  <a:ext uri="{FF2B5EF4-FFF2-40B4-BE49-F238E27FC236}">
                    <a16:creationId xmlns:a16="http://schemas.microsoft.com/office/drawing/2014/main" id="{00AD6E50-EDCA-48CC-B0FD-795972511F73}"/>
                  </a:ext>
                </a:extLst>
              </p:cNvPr>
              <p:cNvSpPr>
                <a:spLocks noGrp="1" noRot="1" noChangeAspect="1" noMove="1" noResize="1" noEditPoints="1" noAdjustHandles="1" noChangeArrowheads="1" noChangeShapeType="1" noTextEdit="1"/>
              </p:cNvSpPr>
              <p:nvPr>
                <p:ph idx="1"/>
              </p:nvPr>
            </p:nvSpPr>
            <p:spPr>
              <a:xfrm>
                <a:off x="628650" y="1562929"/>
                <a:ext cx="8237054" cy="4163978"/>
              </a:xfrm>
              <a:blipFill>
                <a:blip r:embed="rId2"/>
                <a:stretch>
                  <a:fillRect l="-1406" t="-2928"/>
                </a:stretch>
              </a:blipFill>
            </p:spPr>
            <p:txBody>
              <a:bodyPr/>
              <a:lstStyle/>
              <a:p>
                <a:r>
                  <a:rPr lang="en-US">
                    <a:noFill/>
                  </a:rPr>
                  <a:t> </a:t>
                </a:r>
              </a:p>
            </p:txBody>
          </p:sp>
        </mc:Fallback>
      </mc:AlternateContent>
    </p:spTree>
    <p:extLst>
      <p:ext uri="{BB962C8B-B14F-4D97-AF65-F5344CB8AC3E}">
        <p14:creationId xmlns:p14="http://schemas.microsoft.com/office/powerpoint/2010/main" val="2250066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6B373-BF72-47EB-93D8-91D89382B0BC}"/>
              </a:ext>
            </a:extLst>
          </p:cNvPr>
          <p:cNvSpPr>
            <a:spLocks noGrp="1"/>
          </p:cNvSpPr>
          <p:nvPr>
            <p:ph idx="1"/>
          </p:nvPr>
        </p:nvSpPr>
        <p:spPr>
          <a:xfrm>
            <a:off x="220649" y="1494648"/>
            <a:ext cx="3714750" cy="3200400"/>
          </a:xfrm>
        </p:spPr>
        <p:txBody>
          <a:bodyPr>
            <a:normAutofit fontScale="77500" lnSpcReduction="20000"/>
          </a:bodyPr>
          <a:lstStyle/>
          <a:p>
            <a:pPr>
              <a:buFont typeface="Wingdings" panose="05000000000000000000" pitchFamily="2" charset="2"/>
              <a:buChar char="v"/>
            </a:pPr>
            <a:r>
              <a:rPr lang="en-US" b="1" dirty="0">
                <a:solidFill>
                  <a:srgbClr val="002060"/>
                </a:solidFill>
              </a:rPr>
              <a:t>At equivalence point</a:t>
            </a:r>
          </a:p>
          <a:p>
            <a:r>
              <a:rPr lang="en-US" i="1" dirty="0">
                <a:solidFill>
                  <a:srgbClr val="FF0000"/>
                </a:solidFill>
              </a:rPr>
              <a:t>NaCl &amp; H</a:t>
            </a:r>
            <a:r>
              <a:rPr lang="en-US" i="1" baseline="-25000" dirty="0">
                <a:solidFill>
                  <a:srgbClr val="FF0000"/>
                </a:solidFill>
              </a:rPr>
              <a:t>2</a:t>
            </a:r>
            <a:r>
              <a:rPr lang="en-US" i="1" dirty="0">
                <a:solidFill>
                  <a:srgbClr val="FF0000"/>
                </a:solidFill>
              </a:rPr>
              <a:t>O </a:t>
            </a:r>
            <a:r>
              <a:rPr lang="en-US" i="1" dirty="0"/>
              <a:t>present-</a:t>
            </a:r>
            <a:r>
              <a:rPr lang="en-US" i="1" dirty="0">
                <a:solidFill>
                  <a:srgbClr val="FF0000"/>
                </a:solidFill>
              </a:rPr>
              <a:t>least conductance</a:t>
            </a:r>
          </a:p>
          <a:p>
            <a:pPr>
              <a:buFont typeface="Wingdings" panose="05000000000000000000" pitchFamily="2" charset="2"/>
              <a:buChar char="v"/>
            </a:pPr>
            <a:r>
              <a:rPr lang="en-US" b="1" dirty="0">
                <a:solidFill>
                  <a:srgbClr val="002060"/>
                </a:solidFill>
              </a:rPr>
              <a:t>After equivalence point</a:t>
            </a:r>
          </a:p>
          <a:p>
            <a:r>
              <a:rPr lang="en-US" i="1" dirty="0"/>
              <a:t>Excess NaOH added- accumulation of </a:t>
            </a:r>
            <a:r>
              <a:rPr lang="en-US" i="1" dirty="0">
                <a:solidFill>
                  <a:srgbClr val="FF0000"/>
                </a:solidFill>
              </a:rPr>
              <a:t>OH</a:t>
            </a:r>
            <a:r>
              <a:rPr lang="en-US" i="1" baseline="30000" dirty="0">
                <a:solidFill>
                  <a:srgbClr val="FF0000"/>
                </a:solidFill>
              </a:rPr>
              <a:t>- </a:t>
            </a:r>
            <a:r>
              <a:rPr lang="en-US" i="1" dirty="0">
                <a:solidFill>
                  <a:srgbClr val="FF0000"/>
                </a:solidFill>
              </a:rPr>
              <a:t>ion </a:t>
            </a:r>
            <a:r>
              <a:rPr lang="en-US" i="1" dirty="0"/>
              <a:t>with high ionic conductivity-</a:t>
            </a:r>
            <a:r>
              <a:rPr lang="en-US" i="1" dirty="0">
                <a:solidFill>
                  <a:srgbClr val="FF0000"/>
                </a:solidFill>
              </a:rPr>
              <a:t>conductance increases</a:t>
            </a:r>
            <a:endParaRPr lang="en-IN" i="1" baseline="30000" dirty="0">
              <a:solidFill>
                <a:srgbClr val="FF0000"/>
              </a:solidFill>
            </a:endParaRPr>
          </a:p>
        </p:txBody>
      </p:sp>
      <p:pic>
        <p:nvPicPr>
          <p:cNvPr id="1026" name="Picture 2" descr="Conductometric titration of strong acid and strong base (strong acid vs  strong base)/Conductometry - YouTube">
            <a:extLst>
              <a:ext uri="{FF2B5EF4-FFF2-40B4-BE49-F238E27FC236}">
                <a16:creationId xmlns:a16="http://schemas.microsoft.com/office/drawing/2014/main" id="{272DA572-1C45-403D-9B8E-EFFD3C233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67" t="12714" r="9210" b="16381"/>
          <a:stretch/>
        </p:blipFill>
        <p:spPr bwMode="auto">
          <a:xfrm>
            <a:off x="4065105" y="1157886"/>
            <a:ext cx="4858247" cy="347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516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D6E50-EDCA-48CC-B0FD-795972511F73}"/>
                  </a:ext>
                </a:extLst>
              </p:cNvPr>
              <p:cNvSpPr>
                <a:spLocks noGrp="1"/>
              </p:cNvSpPr>
              <p:nvPr>
                <p:ph idx="1"/>
              </p:nvPr>
            </p:nvSpPr>
            <p:spPr>
              <a:xfrm>
                <a:off x="628650" y="1413842"/>
                <a:ext cx="8237054" cy="4313065"/>
              </a:xfrm>
            </p:spPr>
            <p:txBody>
              <a:bodyPr>
                <a:normAutofit fontScale="85000" lnSpcReduction="20000"/>
              </a:bodyPr>
              <a:lstStyle/>
              <a:p>
                <a:pPr marL="0" indent="0">
                  <a:buNone/>
                </a:pPr>
                <a:r>
                  <a:rPr lang="en-US" b="1" u="sng" dirty="0">
                    <a:solidFill>
                      <a:srgbClr val="FF0000"/>
                    </a:solidFill>
                  </a:rPr>
                  <a:t>Conductometric titration of strong acid Vs weak base</a:t>
                </a:r>
              </a:p>
              <a:p>
                <a:r>
                  <a:rPr lang="en-US" dirty="0" err="1"/>
                  <a:t>Eg</a:t>
                </a:r>
                <a:r>
                  <a:rPr lang="en-US" dirty="0"/>
                  <a:t>: HCl Vs NH</a:t>
                </a:r>
                <a:r>
                  <a:rPr lang="en-US" baseline="-25000" dirty="0"/>
                  <a:t>4</a:t>
                </a:r>
                <a:r>
                  <a:rPr lang="en-US" dirty="0"/>
                  <a:t>OH</a:t>
                </a:r>
              </a:p>
              <a:p>
                <a:pPr>
                  <a:buFont typeface="Wingdings" panose="05000000000000000000" pitchFamily="2" charset="2"/>
                  <a:buChar char="v"/>
                </a:pPr>
                <a:r>
                  <a:rPr lang="en-US" b="1" u="sng" dirty="0">
                    <a:solidFill>
                      <a:srgbClr val="002060"/>
                    </a:solidFill>
                  </a:rPr>
                  <a:t>Reaction</a:t>
                </a:r>
              </a:p>
              <a:p>
                <a:pPr marL="0" inden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𝐻𝐶𝑙</m:t>
                      </m:r>
                      <m:r>
                        <a:rPr lang="en-IN" i="1">
                          <a:latin typeface="Cambria Math" panose="02040503050406030204" pitchFamily="18" charset="0"/>
                        </a:rPr>
                        <m:t>+</m:t>
                      </m:r>
                      <m:r>
                        <a:rPr lang="en-IN" i="1">
                          <a:latin typeface="Cambria Math" panose="02040503050406030204" pitchFamily="18" charset="0"/>
                        </a:rPr>
                        <m:t>𝑁</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4</m:t>
                          </m:r>
                        </m:sub>
                      </m:sSub>
                      <m:r>
                        <a:rPr lang="en-IN" i="1">
                          <a:latin typeface="Cambria Math" panose="02040503050406030204" pitchFamily="18" charset="0"/>
                        </a:rPr>
                        <m:t>𝑂𝐻</m:t>
                      </m:r>
                      <m:r>
                        <a:rPr lang="en-IN" i="1">
                          <a:latin typeface="Cambria Math" panose="02040503050406030204" pitchFamily="18" charset="0"/>
                        </a:rPr>
                        <m:t>→</m:t>
                      </m:r>
                      <m:r>
                        <a:rPr lang="en-IN" i="1">
                          <a:latin typeface="Cambria Math" panose="02040503050406030204" pitchFamily="18" charset="0"/>
                        </a:rPr>
                        <m:t>𝑁</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4</m:t>
                          </m:r>
                        </m:sub>
                      </m:sSub>
                      <m:r>
                        <a:rPr lang="en-IN" i="1">
                          <a:latin typeface="Cambria Math" panose="02040503050406030204" pitchFamily="18" charset="0"/>
                        </a:rPr>
                        <m:t>𝐶𝑙</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𝑂</m:t>
                      </m:r>
                    </m:oMath>
                  </m:oMathPara>
                </a14:m>
                <a:endParaRPr lang="en-IN" dirty="0"/>
              </a:p>
              <a:p>
                <a:pPr>
                  <a:buFont typeface="Wingdings" panose="05000000000000000000" pitchFamily="2" charset="2"/>
                  <a:buChar char="v"/>
                </a:pPr>
                <a:r>
                  <a:rPr lang="en-IN" b="1" dirty="0">
                    <a:solidFill>
                      <a:srgbClr val="002060"/>
                    </a:solidFill>
                  </a:rPr>
                  <a:t>Before titration only HCl present</a:t>
                </a:r>
              </a:p>
              <a:p>
                <a:r>
                  <a:rPr lang="en-US" b="1" i="1" dirty="0">
                    <a:solidFill>
                      <a:srgbClr val="002060"/>
                    </a:solidFill>
                  </a:rPr>
                  <a:t> </a:t>
                </a:r>
                <a:r>
                  <a:rPr lang="en-IN" i="1" dirty="0"/>
                  <a:t>presence of H</a:t>
                </a:r>
                <a:r>
                  <a:rPr lang="en-IN" i="1" baseline="30000" dirty="0"/>
                  <a:t>+</a:t>
                </a:r>
                <a:r>
                  <a:rPr lang="en-IN" i="1" dirty="0"/>
                  <a:t> ion with </a:t>
                </a:r>
                <a:r>
                  <a:rPr lang="en-IN" i="1" dirty="0">
                    <a:solidFill>
                      <a:srgbClr val="FF0000"/>
                    </a:solidFill>
                  </a:rPr>
                  <a:t>high ionic conductivity-high conductance</a:t>
                </a:r>
              </a:p>
              <a:p>
                <a:pPr>
                  <a:buFont typeface="Wingdings" panose="05000000000000000000" pitchFamily="2" charset="2"/>
                  <a:buChar char="v"/>
                </a:pPr>
                <a:r>
                  <a:rPr lang="en-IN" b="1" dirty="0">
                    <a:solidFill>
                      <a:srgbClr val="002060"/>
                    </a:solidFill>
                  </a:rPr>
                  <a:t>during titration till equivalence point</a:t>
                </a:r>
              </a:p>
              <a:p>
                <a:r>
                  <a:rPr lang="en-US" i="1" dirty="0"/>
                  <a:t>f</a:t>
                </a:r>
                <a:r>
                  <a:rPr lang="en-IN" i="1" dirty="0" err="1"/>
                  <a:t>ast</a:t>
                </a:r>
                <a:r>
                  <a:rPr lang="en-IN" i="1" dirty="0"/>
                  <a:t> moving H</a:t>
                </a:r>
                <a:r>
                  <a:rPr lang="en-IN" i="1" baseline="30000" dirty="0"/>
                  <a:t>+  </a:t>
                </a:r>
                <a:r>
                  <a:rPr lang="en-IN" i="1" dirty="0"/>
                  <a:t>ion is replaced by slow moving </a:t>
                </a:r>
                <a14:m>
                  <m:oMath xmlns:m="http://schemas.openxmlformats.org/officeDocument/2006/math">
                    <m:r>
                      <a:rPr lang="en-IN" i="1">
                        <a:latin typeface="Cambria Math" panose="02040503050406030204" pitchFamily="18" charset="0"/>
                      </a:rPr>
                      <m:t>𝑁</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4</m:t>
                        </m:r>
                      </m:sub>
                    </m:sSub>
                  </m:oMath>
                </a14:m>
                <a:r>
                  <a:rPr lang="en-IN" i="1" baseline="30000" dirty="0"/>
                  <a:t>+ </a:t>
                </a:r>
                <a:r>
                  <a:rPr lang="en-IN" i="1" dirty="0"/>
                  <a:t>ion-</a:t>
                </a:r>
                <a:r>
                  <a:rPr lang="en-IN" i="1" dirty="0">
                    <a:solidFill>
                      <a:srgbClr val="FF0000"/>
                    </a:solidFill>
                  </a:rPr>
                  <a:t>conductance decreases</a:t>
                </a:r>
              </a:p>
              <a:p>
                <a:pPr marL="0" indent="0">
                  <a:buNone/>
                </a:pPr>
                <a:endParaRPr lang="en-IN" i="1" dirty="0">
                  <a:solidFill>
                    <a:srgbClr val="FF0000"/>
                  </a:solidFill>
                </a:endParaRPr>
              </a:p>
              <a:p>
                <a:pPr marL="0" indent="0">
                  <a:buNone/>
                </a:pPr>
                <a:endParaRPr lang="en-IN" i="1" dirty="0">
                  <a:solidFill>
                    <a:srgbClr val="FF0000"/>
                  </a:solidFill>
                </a:endParaRPr>
              </a:p>
            </p:txBody>
          </p:sp>
        </mc:Choice>
        <mc:Fallback xmlns="">
          <p:sp>
            <p:nvSpPr>
              <p:cNvPr id="3" name="Content Placeholder 2">
                <a:extLst>
                  <a:ext uri="{FF2B5EF4-FFF2-40B4-BE49-F238E27FC236}">
                    <a16:creationId xmlns:a16="http://schemas.microsoft.com/office/drawing/2014/main" id="{00AD6E50-EDCA-48CC-B0FD-795972511F73}"/>
                  </a:ext>
                </a:extLst>
              </p:cNvPr>
              <p:cNvSpPr>
                <a:spLocks noGrp="1" noRot="1" noChangeAspect="1" noMove="1" noResize="1" noEditPoints="1" noAdjustHandles="1" noChangeArrowheads="1" noChangeShapeType="1" noTextEdit="1"/>
              </p:cNvSpPr>
              <p:nvPr>
                <p:ph idx="1"/>
              </p:nvPr>
            </p:nvSpPr>
            <p:spPr>
              <a:xfrm>
                <a:off x="628650" y="1413842"/>
                <a:ext cx="8237054" cy="4313065"/>
              </a:xfrm>
              <a:blipFill>
                <a:blip r:embed="rId2"/>
                <a:stretch>
                  <a:fillRect l="-1406" t="-2970"/>
                </a:stretch>
              </a:blipFill>
            </p:spPr>
            <p:txBody>
              <a:bodyPr/>
              <a:lstStyle/>
              <a:p>
                <a:r>
                  <a:rPr lang="en-US">
                    <a:noFill/>
                  </a:rPr>
                  <a:t> </a:t>
                </a:r>
              </a:p>
            </p:txBody>
          </p:sp>
        </mc:Fallback>
      </mc:AlternateContent>
    </p:spTree>
    <p:extLst>
      <p:ext uri="{BB962C8B-B14F-4D97-AF65-F5344CB8AC3E}">
        <p14:creationId xmlns:p14="http://schemas.microsoft.com/office/powerpoint/2010/main" val="1234677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26B373-BF72-47EB-93D8-91D89382B0BC}"/>
                  </a:ext>
                </a:extLst>
              </p:cNvPr>
              <p:cNvSpPr>
                <a:spLocks noGrp="1"/>
              </p:cNvSpPr>
              <p:nvPr>
                <p:ph idx="1"/>
              </p:nvPr>
            </p:nvSpPr>
            <p:spPr>
              <a:xfrm>
                <a:off x="214268" y="1484412"/>
                <a:ext cx="4063118" cy="3517160"/>
              </a:xfrm>
            </p:spPr>
            <p:txBody>
              <a:bodyPr>
                <a:normAutofit fontScale="77500" lnSpcReduction="20000"/>
              </a:bodyPr>
              <a:lstStyle/>
              <a:p>
                <a:pPr>
                  <a:buFont typeface="Wingdings" panose="05000000000000000000" pitchFamily="2" charset="2"/>
                  <a:buChar char="v"/>
                </a:pPr>
                <a:r>
                  <a:rPr lang="en-US" b="1" dirty="0">
                    <a:solidFill>
                      <a:srgbClr val="002060"/>
                    </a:solidFill>
                  </a:rPr>
                  <a:t>At equivalence point</a:t>
                </a:r>
              </a:p>
              <a:p>
                <a14:m>
                  <m:oMath xmlns:m="http://schemas.openxmlformats.org/officeDocument/2006/math">
                    <m:r>
                      <a:rPr lang="en-IN" i="1" smtClean="0">
                        <a:solidFill>
                          <a:srgbClr val="FF0000"/>
                        </a:solidFill>
                        <a:latin typeface="Cambria Math" panose="02040503050406030204" pitchFamily="18" charset="0"/>
                      </a:rPr>
                      <m:t>𝑁</m:t>
                    </m:r>
                    <m:sSub>
                      <m:sSubPr>
                        <m:ctrlPr>
                          <a:rPr lang="en-IN" i="1">
                            <a:solidFill>
                              <a:srgbClr val="FF0000"/>
                            </a:solidFill>
                            <a:latin typeface="Cambria Math" panose="02040503050406030204" pitchFamily="18" charset="0"/>
                          </a:rPr>
                        </m:ctrlPr>
                      </m:sSubPr>
                      <m:e>
                        <m:r>
                          <a:rPr lang="en-IN" i="1">
                            <a:solidFill>
                              <a:srgbClr val="FF0000"/>
                            </a:solidFill>
                            <a:latin typeface="Cambria Math" panose="02040503050406030204" pitchFamily="18" charset="0"/>
                          </a:rPr>
                          <m:t>𝐻</m:t>
                        </m:r>
                      </m:e>
                      <m:sub>
                        <m:r>
                          <a:rPr lang="en-IN" i="1">
                            <a:solidFill>
                              <a:srgbClr val="FF0000"/>
                            </a:solidFill>
                            <a:latin typeface="Cambria Math" panose="02040503050406030204" pitchFamily="18" charset="0"/>
                          </a:rPr>
                          <m:t>4</m:t>
                        </m:r>
                      </m:sub>
                    </m:sSub>
                    <m:r>
                      <a:rPr lang="en-IN" i="1">
                        <a:solidFill>
                          <a:srgbClr val="FF0000"/>
                        </a:solidFill>
                        <a:latin typeface="Cambria Math" panose="02040503050406030204" pitchFamily="18" charset="0"/>
                      </a:rPr>
                      <m:t>𝐶𝑙</m:t>
                    </m:r>
                  </m:oMath>
                </a14:m>
                <a:r>
                  <a:rPr lang="en-US" i="1" dirty="0">
                    <a:solidFill>
                      <a:srgbClr val="FF0000"/>
                    </a:solidFill>
                  </a:rPr>
                  <a:t> &amp; H</a:t>
                </a:r>
                <a:r>
                  <a:rPr lang="en-US" i="1" baseline="-25000" dirty="0">
                    <a:solidFill>
                      <a:srgbClr val="FF0000"/>
                    </a:solidFill>
                  </a:rPr>
                  <a:t>2</a:t>
                </a:r>
                <a:r>
                  <a:rPr lang="en-US" i="1" dirty="0">
                    <a:solidFill>
                      <a:srgbClr val="FF0000"/>
                    </a:solidFill>
                  </a:rPr>
                  <a:t>O </a:t>
                </a:r>
                <a:r>
                  <a:rPr lang="en-US" i="1" dirty="0"/>
                  <a:t>present-</a:t>
                </a:r>
                <a:r>
                  <a:rPr lang="en-US" i="1" dirty="0">
                    <a:solidFill>
                      <a:srgbClr val="FF0000"/>
                    </a:solidFill>
                  </a:rPr>
                  <a:t>least conductance</a:t>
                </a:r>
              </a:p>
              <a:p>
                <a:pPr>
                  <a:buFont typeface="Wingdings" panose="05000000000000000000" pitchFamily="2" charset="2"/>
                  <a:buChar char="v"/>
                </a:pPr>
                <a:r>
                  <a:rPr lang="en-US" b="1" dirty="0">
                    <a:solidFill>
                      <a:srgbClr val="002060"/>
                    </a:solidFill>
                  </a:rPr>
                  <a:t>After equivalence point</a:t>
                </a:r>
              </a:p>
              <a:p>
                <a:r>
                  <a:rPr lang="en-US" i="1" dirty="0"/>
                  <a:t>Added </a:t>
                </a:r>
                <a14:m>
                  <m:oMath xmlns:m="http://schemas.openxmlformats.org/officeDocument/2006/math">
                    <m:r>
                      <a:rPr lang="en-IN" i="1">
                        <a:solidFill>
                          <a:srgbClr val="FF0000"/>
                        </a:solidFill>
                        <a:latin typeface="Cambria Math" panose="02040503050406030204" pitchFamily="18" charset="0"/>
                      </a:rPr>
                      <m:t>𝑁</m:t>
                    </m:r>
                    <m:sSub>
                      <m:sSubPr>
                        <m:ctrlPr>
                          <a:rPr lang="en-IN" i="1">
                            <a:solidFill>
                              <a:srgbClr val="FF0000"/>
                            </a:solidFill>
                            <a:latin typeface="Cambria Math" panose="02040503050406030204" pitchFamily="18" charset="0"/>
                          </a:rPr>
                        </m:ctrlPr>
                      </m:sSubPr>
                      <m:e>
                        <m:r>
                          <a:rPr lang="en-IN" i="1">
                            <a:solidFill>
                              <a:srgbClr val="FF0000"/>
                            </a:solidFill>
                            <a:latin typeface="Cambria Math" panose="02040503050406030204" pitchFamily="18" charset="0"/>
                          </a:rPr>
                          <m:t>𝐻</m:t>
                        </m:r>
                      </m:e>
                      <m:sub>
                        <m:r>
                          <a:rPr lang="en-IN" i="1">
                            <a:solidFill>
                              <a:srgbClr val="FF0000"/>
                            </a:solidFill>
                            <a:latin typeface="Cambria Math" panose="02040503050406030204" pitchFamily="18" charset="0"/>
                          </a:rPr>
                          <m:t>4</m:t>
                        </m:r>
                      </m:sub>
                    </m:sSub>
                  </m:oMath>
                </a14:m>
                <a:r>
                  <a:rPr lang="en-US" i="1" dirty="0">
                    <a:solidFill>
                      <a:srgbClr val="FF0000"/>
                    </a:solidFill>
                  </a:rPr>
                  <a:t>OH</a:t>
                </a:r>
                <a:r>
                  <a:rPr lang="en-US" i="1" dirty="0"/>
                  <a:t> does not have any effect on conductance value due to the common ion effect.- </a:t>
                </a:r>
                <a:r>
                  <a:rPr lang="en-US" i="1" dirty="0">
                    <a:solidFill>
                      <a:srgbClr val="FF0000"/>
                    </a:solidFill>
                  </a:rPr>
                  <a:t>conductance almost constant</a:t>
                </a:r>
                <a:endParaRPr lang="en-IN" i="1" baseline="30000" dirty="0">
                  <a:solidFill>
                    <a:srgbClr val="FF0000"/>
                  </a:solidFill>
                </a:endParaRPr>
              </a:p>
            </p:txBody>
          </p:sp>
        </mc:Choice>
        <mc:Fallback xmlns="">
          <p:sp>
            <p:nvSpPr>
              <p:cNvPr id="3" name="Content Placeholder 2">
                <a:extLst>
                  <a:ext uri="{FF2B5EF4-FFF2-40B4-BE49-F238E27FC236}">
                    <a16:creationId xmlns:a16="http://schemas.microsoft.com/office/drawing/2014/main" id="{6326B373-BF72-47EB-93D8-91D89382B0BC}"/>
                  </a:ext>
                </a:extLst>
              </p:cNvPr>
              <p:cNvSpPr>
                <a:spLocks noGrp="1" noRot="1" noChangeAspect="1" noMove="1" noResize="1" noEditPoints="1" noAdjustHandles="1" noChangeArrowheads="1" noChangeShapeType="1" noTextEdit="1"/>
              </p:cNvSpPr>
              <p:nvPr>
                <p:ph idx="1"/>
              </p:nvPr>
            </p:nvSpPr>
            <p:spPr>
              <a:xfrm>
                <a:off x="214268" y="1484412"/>
                <a:ext cx="4063118" cy="3517160"/>
              </a:xfrm>
              <a:blipFill>
                <a:blip r:embed="rId2"/>
                <a:stretch>
                  <a:fillRect l="-2099" t="-3299" r="-3748" b="-347"/>
                </a:stretch>
              </a:blipFill>
            </p:spPr>
            <p:txBody>
              <a:bodyPr/>
              <a:lstStyle/>
              <a:p>
                <a:r>
                  <a:rPr lang="en-US">
                    <a:noFill/>
                  </a:rPr>
                  <a:t> </a:t>
                </a:r>
              </a:p>
            </p:txBody>
          </p:sp>
        </mc:Fallback>
      </mc:AlternateContent>
      <p:pic>
        <p:nvPicPr>
          <p:cNvPr id="2050" name="Picture 2" descr="Conductometric titration of strong acid and weak base (strong acid vs weak  base)/Conductometry - YouTube">
            <a:extLst>
              <a:ext uri="{FF2B5EF4-FFF2-40B4-BE49-F238E27FC236}">
                <a16:creationId xmlns:a16="http://schemas.microsoft.com/office/drawing/2014/main" id="{3B1D718D-C3AD-4D09-9EE7-F3C76EEADB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348" b="8151"/>
          <a:stretch/>
        </p:blipFill>
        <p:spPr bwMode="auto">
          <a:xfrm>
            <a:off x="4154556" y="1377349"/>
            <a:ext cx="4691270" cy="331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107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D6E50-EDCA-48CC-B0FD-795972511F73}"/>
                  </a:ext>
                </a:extLst>
              </p:cNvPr>
              <p:cNvSpPr>
                <a:spLocks noGrp="1"/>
              </p:cNvSpPr>
              <p:nvPr>
                <p:ph idx="1"/>
              </p:nvPr>
            </p:nvSpPr>
            <p:spPr>
              <a:xfrm>
                <a:off x="628650" y="1413842"/>
                <a:ext cx="8237054" cy="4313065"/>
              </a:xfrm>
            </p:spPr>
            <p:txBody>
              <a:bodyPr>
                <a:normAutofit fontScale="70000" lnSpcReduction="20000"/>
              </a:bodyPr>
              <a:lstStyle/>
              <a:p>
                <a:pPr marL="0" indent="0">
                  <a:buNone/>
                </a:pPr>
                <a:r>
                  <a:rPr lang="en-US" b="1" u="sng" dirty="0">
                    <a:solidFill>
                      <a:srgbClr val="FF0000"/>
                    </a:solidFill>
                  </a:rPr>
                  <a:t>Conductometric titration of </a:t>
                </a:r>
                <a:r>
                  <a:rPr lang="en-IN" b="1" u="sng" dirty="0">
                    <a:solidFill>
                      <a:srgbClr val="FF0000"/>
                    </a:solidFill>
                  </a:rPr>
                  <a:t>weak acid with strong base</a:t>
                </a:r>
                <a:endParaRPr lang="en-US" b="1" u="sng" dirty="0">
                  <a:solidFill>
                    <a:srgbClr val="FF0000"/>
                  </a:solidFill>
                </a:endParaRPr>
              </a:p>
              <a:p>
                <a:r>
                  <a:rPr lang="en-US" dirty="0" err="1"/>
                  <a:t>Eg</a:t>
                </a:r>
                <a:r>
                  <a:rPr lang="en-US" dirty="0"/>
                  <a:t>: </a:t>
                </a:r>
                <a:r>
                  <a:rPr lang="en-IN" dirty="0"/>
                  <a:t>CH</a:t>
                </a:r>
                <a:r>
                  <a:rPr lang="en-IN" baseline="-25000" dirty="0"/>
                  <a:t>3</a:t>
                </a:r>
                <a:r>
                  <a:rPr lang="en-IN" dirty="0"/>
                  <a:t>COOH Vs NaOH</a:t>
                </a:r>
                <a:endParaRPr lang="en-US" dirty="0"/>
              </a:p>
              <a:p>
                <a:pPr>
                  <a:buFont typeface="Wingdings" panose="05000000000000000000" pitchFamily="2" charset="2"/>
                  <a:buChar char="v"/>
                </a:pPr>
                <a:r>
                  <a:rPr lang="en-US" b="1" u="sng" dirty="0">
                    <a:solidFill>
                      <a:srgbClr val="002060"/>
                    </a:solidFill>
                  </a:rPr>
                  <a:t>Reaction</a:t>
                </a:r>
              </a:p>
              <a:p>
                <a:pPr marL="0" inden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𝐶</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𝐶𝑂𝑂𝐻</m:t>
                      </m:r>
                      <m:r>
                        <a:rPr lang="en-IN" i="1">
                          <a:latin typeface="Cambria Math" panose="02040503050406030204" pitchFamily="18" charset="0"/>
                        </a:rPr>
                        <m:t>+</m:t>
                      </m:r>
                      <m:r>
                        <a:rPr lang="en-IN" i="1">
                          <a:latin typeface="Cambria Math" panose="02040503050406030204" pitchFamily="18" charset="0"/>
                        </a:rPr>
                        <m:t>𝑁𝑎𝑂𝐻</m:t>
                      </m:r>
                      <m:r>
                        <a:rPr lang="en-IN" i="1">
                          <a:latin typeface="Cambria Math" panose="02040503050406030204" pitchFamily="18" charset="0"/>
                        </a:rPr>
                        <m:t>→</m:t>
                      </m:r>
                      <m:r>
                        <a:rPr lang="en-IN" i="1">
                          <a:latin typeface="Cambria Math" panose="02040503050406030204" pitchFamily="18" charset="0"/>
                        </a:rPr>
                        <m:t>𝐶</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𝐶𝑂𝑂𝑁𝑎</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𝑂</m:t>
                      </m:r>
                    </m:oMath>
                  </m:oMathPara>
                </a14:m>
                <a:endParaRPr lang="en-IN" dirty="0"/>
              </a:p>
              <a:p>
                <a:pPr>
                  <a:buFont typeface="Wingdings" panose="05000000000000000000" pitchFamily="2" charset="2"/>
                  <a:buChar char="v"/>
                </a:pPr>
                <a:r>
                  <a:rPr lang="en-IN" b="1" dirty="0">
                    <a:solidFill>
                      <a:srgbClr val="002060"/>
                    </a:solidFill>
                  </a:rPr>
                  <a:t>Before titration only </a:t>
                </a:r>
                <a14:m>
                  <m:oMath xmlns:m="http://schemas.openxmlformats.org/officeDocument/2006/math">
                    <m:r>
                      <a:rPr lang="en-IN" b="1" i="1" smtClean="0">
                        <a:solidFill>
                          <a:srgbClr val="002060"/>
                        </a:solidFill>
                        <a:latin typeface="Cambria Math" panose="02040503050406030204" pitchFamily="18" charset="0"/>
                      </a:rPr>
                      <m:t>𝑪</m:t>
                    </m:r>
                    <m:sSub>
                      <m:sSubPr>
                        <m:ctrlPr>
                          <a:rPr lang="en-IN" b="1" i="1">
                            <a:solidFill>
                              <a:srgbClr val="002060"/>
                            </a:solidFill>
                            <a:latin typeface="Cambria Math" panose="02040503050406030204" pitchFamily="18" charset="0"/>
                          </a:rPr>
                        </m:ctrlPr>
                      </m:sSubPr>
                      <m:e>
                        <m:r>
                          <a:rPr lang="en-IN" b="1" i="1">
                            <a:solidFill>
                              <a:srgbClr val="002060"/>
                            </a:solidFill>
                            <a:latin typeface="Cambria Math" panose="02040503050406030204" pitchFamily="18" charset="0"/>
                          </a:rPr>
                          <m:t>𝑯</m:t>
                        </m:r>
                      </m:e>
                      <m:sub>
                        <m:r>
                          <a:rPr lang="en-IN" b="1" i="1">
                            <a:solidFill>
                              <a:srgbClr val="002060"/>
                            </a:solidFill>
                            <a:latin typeface="Cambria Math" panose="02040503050406030204" pitchFamily="18" charset="0"/>
                          </a:rPr>
                          <m:t>𝟑</m:t>
                        </m:r>
                      </m:sub>
                    </m:sSub>
                    <m:r>
                      <a:rPr lang="en-IN" b="1" i="1">
                        <a:solidFill>
                          <a:srgbClr val="002060"/>
                        </a:solidFill>
                        <a:latin typeface="Cambria Math" panose="02040503050406030204" pitchFamily="18" charset="0"/>
                      </a:rPr>
                      <m:t>𝑪𝑶𝑶𝑯</m:t>
                    </m:r>
                  </m:oMath>
                </a14:m>
                <a:r>
                  <a:rPr lang="en-IN" b="1" dirty="0">
                    <a:solidFill>
                      <a:srgbClr val="002060"/>
                    </a:solidFill>
                  </a:rPr>
                  <a:t> present</a:t>
                </a:r>
              </a:p>
              <a:p>
                <a14:m>
                  <m:oMath xmlns:m="http://schemas.openxmlformats.org/officeDocument/2006/math">
                    <m:r>
                      <a:rPr lang="en-IN" b="0" i="1" smtClean="0">
                        <a:solidFill>
                          <a:schemeClr val="tx1"/>
                        </a:solidFill>
                        <a:latin typeface="Cambria Math" panose="02040503050406030204" pitchFamily="18" charset="0"/>
                      </a:rPr>
                      <m:t>𝐶</m:t>
                    </m:r>
                    <m:sSub>
                      <m:sSubPr>
                        <m:ctrlPr>
                          <a:rPr lang="en-IN" i="1">
                            <a:solidFill>
                              <a:schemeClr val="tx1"/>
                            </a:solidFill>
                            <a:latin typeface="Cambria Math" panose="02040503050406030204" pitchFamily="18" charset="0"/>
                          </a:rPr>
                        </m:ctrlPr>
                      </m:sSubPr>
                      <m:e>
                        <m:r>
                          <a:rPr lang="en-IN" b="0" i="1">
                            <a:solidFill>
                              <a:schemeClr val="tx1"/>
                            </a:solidFill>
                            <a:latin typeface="Cambria Math" panose="02040503050406030204" pitchFamily="18" charset="0"/>
                          </a:rPr>
                          <m:t>𝐻</m:t>
                        </m:r>
                      </m:e>
                      <m:sub>
                        <m:r>
                          <a:rPr lang="en-IN" b="0" i="1">
                            <a:solidFill>
                              <a:schemeClr val="tx1"/>
                            </a:solidFill>
                            <a:latin typeface="Cambria Math" panose="02040503050406030204" pitchFamily="18" charset="0"/>
                          </a:rPr>
                          <m:t>3</m:t>
                        </m:r>
                      </m:sub>
                    </m:sSub>
                    <m:r>
                      <a:rPr lang="en-IN" b="0" i="1">
                        <a:solidFill>
                          <a:schemeClr val="tx1"/>
                        </a:solidFill>
                        <a:latin typeface="Cambria Math" panose="02040503050406030204" pitchFamily="18" charset="0"/>
                      </a:rPr>
                      <m:t>𝐶𝑂𝑂𝐻</m:t>
                    </m:r>
                  </m:oMath>
                </a14:m>
                <a:r>
                  <a:rPr lang="en-US" i="1" dirty="0">
                    <a:solidFill>
                      <a:schemeClr val="tx1"/>
                    </a:solidFill>
                  </a:rPr>
                  <a:t> is a weak acid, dissociation is very less </a:t>
                </a:r>
                <a:r>
                  <a:rPr lang="en-IN" i="1" dirty="0">
                    <a:solidFill>
                      <a:srgbClr val="FF0000"/>
                    </a:solidFill>
                  </a:rPr>
                  <a:t>- low conductance</a:t>
                </a:r>
              </a:p>
              <a:p>
                <a:pPr>
                  <a:buFont typeface="Wingdings" panose="05000000000000000000" pitchFamily="2" charset="2"/>
                  <a:buChar char="v"/>
                </a:pPr>
                <a:r>
                  <a:rPr lang="en-IN" b="1" dirty="0">
                    <a:solidFill>
                      <a:srgbClr val="002060"/>
                    </a:solidFill>
                  </a:rPr>
                  <a:t>During titration till equivalence point</a:t>
                </a:r>
              </a:p>
              <a:p>
                <a:r>
                  <a:rPr lang="en-US" i="1" dirty="0"/>
                  <a:t>conductance value is decreases initially </a:t>
                </a:r>
                <a:r>
                  <a:rPr lang="en-US" dirty="0"/>
                  <a:t>as the anion formed suppresses the ionization of the weak acid.</a:t>
                </a:r>
              </a:p>
              <a:p>
                <a:r>
                  <a:rPr lang="en-US" i="1" dirty="0"/>
                  <a:t>again increase in conductance value is observed </a:t>
                </a:r>
                <a:r>
                  <a:rPr lang="en-US" i="1" dirty="0" err="1"/>
                  <a:t>upto</a:t>
                </a:r>
                <a:r>
                  <a:rPr lang="en-US" i="1" dirty="0"/>
                  <a:t> the equivalence point due to the conversion of nonconducting acid into conducting salt</a:t>
                </a:r>
                <a:r>
                  <a:rPr lang="en-US" i="1" dirty="0">
                    <a:solidFill>
                      <a:srgbClr val="FF0000"/>
                    </a:solidFill>
                  </a:rPr>
                  <a:t>.</a:t>
                </a:r>
                <a:endParaRPr lang="en-IN" i="1" dirty="0">
                  <a:solidFill>
                    <a:srgbClr val="FF0000"/>
                  </a:solidFill>
                </a:endParaRPr>
              </a:p>
              <a:p>
                <a:pPr marL="0" indent="0">
                  <a:buNone/>
                </a:pPr>
                <a:endParaRPr lang="en-IN" i="1" dirty="0">
                  <a:solidFill>
                    <a:srgbClr val="FF0000"/>
                  </a:solidFill>
                </a:endParaRPr>
              </a:p>
            </p:txBody>
          </p:sp>
        </mc:Choice>
        <mc:Fallback xmlns="">
          <p:sp>
            <p:nvSpPr>
              <p:cNvPr id="3" name="Content Placeholder 2">
                <a:extLst>
                  <a:ext uri="{FF2B5EF4-FFF2-40B4-BE49-F238E27FC236}">
                    <a16:creationId xmlns:a16="http://schemas.microsoft.com/office/drawing/2014/main" id="{00AD6E50-EDCA-48CC-B0FD-795972511F73}"/>
                  </a:ext>
                </a:extLst>
              </p:cNvPr>
              <p:cNvSpPr>
                <a:spLocks noGrp="1" noRot="1" noChangeAspect="1" noMove="1" noResize="1" noEditPoints="1" noAdjustHandles="1" noChangeArrowheads="1" noChangeShapeType="1" noTextEdit="1"/>
              </p:cNvSpPr>
              <p:nvPr>
                <p:ph idx="1"/>
              </p:nvPr>
            </p:nvSpPr>
            <p:spPr>
              <a:xfrm>
                <a:off x="628650" y="1413842"/>
                <a:ext cx="8237054" cy="4313065"/>
              </a:xfrm>
              <a:blipFill>
                <a:blip r:embed="rId2"/>
                <a:stretch>
                  <a:fillRect l="-962" t="-2405" r="-962"/>
                </a:stretch>
              </a:blipFill>
            </p:spPr>
            <p:txBody>
              <a:bodyPr/>
              <a:lstStyle/>
              <a:p>
                <a:r>
                  <a:rPr lang="en-US">
                    <a:noFill/>
                  </a:rPr>
                  <a:t> </a:t>
                </a:r>
              </a:p>
            </p:txBody>
          </p:sp>
        </mc:Fallback>
      </mc:AlternateContent>
    </p:spTree>
    <p:extLst>
      <p:ext uri="{BB962C8B-B14F-4D97-AF65-F5344CB8AC3E}">
        <p14:creationId xmlns:p14="http://schemas.microsoft.com/office/powerpoint/2010/main" val="2679915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nductometric titration of weak acid and strong base (weak acid vs strong  base)/Conductometry - YouTube">
            <a:extLst>
              <a:ext uri="{FF2B5EF4-FFF2-40B4-BE49-F238E27FC236}">
                <a16:creationId xmlns:a16="http://schemas.microsoft.com/office/drawing/2014/main" id="{015C2C22-D635-45A9-9600-28A8CBA68B2E}"/>
              </a:ext>
            </a:extLst>
          </p:cNvPr>
          <p:cNvPicPr/>
          <p:nvPr/>
        </p:nvPicPr>
        <p:blipFill rotWithShape="1">
          <a:blip r:embed="rId2">
            <a:extLst>
              <a:ext uri="{28A0092B-C50C-407E-A947-70E740481C1C}">
                <a14:useLocalDpi xmlns:a14="http://schemas.microsoft.com/office/drawing/2010/main" val="0"/>
              </a:ext>
            </a:extLst>
          </a:blip>
          <a:srcRect t="3545" r="10921" b="7229"/>
          <a:stretch/>
        </p:blipFill>
        <p:spPr bwMode="auto">
          <a:xfrm>
            <a:off x="4114800" y="1364146"/>
            <a:ext cx="4810540" cy="3527096"/>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26B373-BF72-47EB-93D8-91D89382B0BC}"/>
                  </a:ext>
                </a:extLst>
              </p:cNvPr>
              <p:cNvSpPr>
                <a:spLocks noGrp="1"/>
              </p:cNvSpPr>
              <p:nvPr>
                <p:ph idx="1"/>
              </p:nvPr>
            </p:nvSpPr>
            <p:spPr>
              <a:xfrm>
                <a:off x="91438" y="1494647"/>
                <a:ext cx="4172450" cy="3785516"/>
              </a:xfrm>
            </p:spPr>
            <p:txBody>
              <a:bodyPr>
                <a:normAutofit fontScale="77500" lnSpcReduction="20000"/>
              </a:bodyPr>
              <a:lstStyle/>
              <a:p>
                <a:r>
                  <a:rPr lang="en-US" dirty="0"/>
                  <a:t>decrease is due to the common ion effect and increase is due to formation of conducting salt.</a:t>
                </a:r>
                <a:endParaRPr lang="en-US" b="1" dirty="0">
                  <a:solidFill>
                    <a:srgbClr val="002060"/>
                  </a:solidFill>
                </a:endParaRPr>
              </a:p>
              <a:p>
                <a:pPr>
                  <a:buFont typeface="Wingdings" panose="05000000000000000000" pitchFamily="2" charset="2"/>
                  <a:buChar char="v"/>
                </a:pPr>
                <a:r>
                  <a:rPr lang="en-US" b="1" dirty="0">
                    <a:solidFill>
                      <a:srgbClr val="002060"/>
                    </a:solidFill>
                  </a:rPr>
                  <a:t>At equivalence point</a:t>
                </a:r>
              </a:p>
              <a:p>
                <a14:m>
                  <m:oMath xmlns:m="http://schemas.openxmlformats.org/officeDocument/2006/math">
                    <m:r>
                      <a:rPr lang="en-IN" i="1" smtClean="0">
                        <a:solidFill>
                          <a:schemeClr val="tx1"/>
                        </a:solidFill>
                        <a:latin typeface="Cambria Math" panose="02040503050406030204" pitchFamily="18" charset="0"/>
                      </a:rPr>
                      <m:t>𝐶</m:t>
                    </m:r>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𝐻</m:t>
                        </m:r>
                      </m:e>
                      <m:sub>
                        <m:r>
                          <a:rPr lang="en-IN" i="1">
                            <a:solidFill>
                              <a:schemeClr val="tx1"/>
                            </a:solidFill>
                            <a:latin typeface="Cambria Math" panose="02040503050406030204" pitchFamily="18" charset="0"/>
                          </a:rPr>
                          <m:t>3</m:t>
                        </m:r>
                      </m:sub>
                    </m:sSub>
                    <m:r>
                      <a:rPr lang="en-IN" i="1">
                        <a:solidFill>
                          <a:schemeClr val="tx1"/>
                        </a:solidFill>
                        <a:latin typeface="Cambria Math" panose="02040503050406030204" pitchFamily="18" charset="0"/>
                      </a:rPr>
                      <m:t>𝐶𝑂𝑂𝑁𝑎</m:t>
                    </m:r>
                    <m:r>
                      <a:rPr lang="en-IN" i="1">
                        <a:solidFill>
                          <a:schemeClr val="tx1"/>
                        </a:solidFill>
                        <a:latin typeface="Cambria Math" panose="02040503050406030204" pitchFamily="18" charset="0"/>
                      </a:rPr>
                      <m:t> </m:t>
                    </m:r>
                  </m:oMath>
                </a14:m>
                <a:r>
                  <a:rPr lang="en-US" i="1" dirty="0">
                    <a:solidFill>
                      <a:schemeClr val="tx1"/>
                    </a:solidFill>
                  </a:rPr>
                  <a:t>&amp; H</a:t>
                </a:r>
                <a:r>
                  <a:rPr lang="en-US" i="1" baseline="-25000" dirty="0">
                    <a:solidFill>
                      <a:schemeClr val="tx1"/>
                    </a:solidFill>
                  </a:rPr>
                  <a:t>2</a:t>
                </a:r>
                <a:r>
                  <a:rPr lang="en-US" i="1" dirty="0">
                    <a:solidFill>
                      <a:schemeClr val="tx1"/>
                    </a:solidFill>
                  </a:rPr>
                  <a:t>O present</a:t>
                </a:r>
              </a:p>
              <a:p>
                <a:pPr>
                  <a:buFont typeface="Wingdings" panose="05000000000000000000" pitchFamily="2" charset="2"/>
                  <a:buChar char="v"/>
                </a:pPr>
                <a:r>
                  <a:rPr lang="en-US" b="1" dirty="0">
                    <a:solidFill>
                      <a:srgbClr val="002060"/>
                    </a:solidFill>
                  </a:rPr>
                  <a:t>After equivalence point</a:t>
                </a:r>
              </a:p>
              <a:p>
                <a:r>
                  <a:rPr lang="en-US" i="1" dirty="0"/>
                  <a:t>accumulation of </a:t>
                </a:r>
                <a:r>
                  <a:rPr lang="en-US" i="1" dirty="0">
                    <a:solidFill>
                      <a:srgbClr val="FF0000"/>
                    </a:solidFill>
                  </a:rPr>
                  <a:t>OH</a:t>
                </a:r>
                <a:r>
                  <a:rPr lang="en-US" i="1" baseline="30000" dirty="0">
                    <a:solidFill>
                      <a:srgbClr val="FF0000"/>
                    </a:solidFill>
                  </a:rPr>
                  <a:t>- </a:t>
                </a:r>
                <a:r>
                  <a:rPr lang="en-US" i="1" dirty="0">
                    <a:solidFill>
                      <a:srgbClr val="FF0000"/>
                    </a:solidFill>
                  </a:rPr>
                  <a:t>ion </a:t>
                </a:r>
                <a:r>
                  <a:rPr lang="en-US" i="1" dirty="0"/>
                  <a:t>with high ionic conductivity-</a:t>
                </a:r>
                <a:r>
                  <a:rPr lang="en-US" i="1" dirty="0">
                    <a:solidFill>
                      <a:srgbClr val="FF0000"/>
                    </a:solidFill>
                  </a:rPr>
                  <a:t>conductance increases</a:t>
                </a:r>
                <a:endParaRPr lang="en-IN" i="1" baseline="30000" dirty="0">
                  <a:solidFill>
                    <a:srgbClr val="FF0000"/>
                  </a:solidFill>
                </a:endParaRPr>
              </a:p>
            </p:txBody>
          </p:sp>
        </mc:Choice>
        <mc:Fallback xmlns="">
          <p:sp>
            <p:nvSpPr>
              <p:cNvPr id="3" name="Content Placeholder 2">
                <a:extLst>
                  <a:ext uri="{FF2B5EF4-FFF2-40B4-BE49-F238E27FC236}">
                    <a16:creationId xmlns:a16="http://schemas.microsoft.com/office/drawing/2014/main" id="{6326B373-BF72-47EB-93D8-91D89382B0BC}"/>
                  </a:ext>
                </a:extLst>
              </p:cNvPr>
              <p:cNvSpPr>
                <a:spLocks noGrp="1" noRot="1" noChangeAspect="1" noMove="1" noResize="1" noEditPoints="1" noAdjustHandles="1" noChangeArrowheads="1" noChangeShapeType="1" noTextEdit="1"/>
              </p:cNvSpPr>
              <p:nvPr>
                <p:ph idx="1"/>
              </p:nvPr>
            </p:nvSpPr>
            <p:spPr>
              <a:xfrm>
                <a:off x="91438" y="1494647"/>
                <a:ext cx="4172450" cy="3785516"/>
              </a:xfrm>
              <a:blipFill>
                <a:blip r:embed="rId3"/>
                <a:stretch>
                  <a:fillRect l="-2047" t="-2899" r="-3070"/>
                </a:stretch>
              </a:blipFill>
            </p:spPr>
            <p:txBody>
              <a:bodyPr/>
              <a:lstStyle/>
              <a:p>
                <a:r>
                  <a:rPr lang="en-US">
                    <a:noFill/>
                  </a:rPr>
                  <a:t> </a:t>
                </a:r>
              </a:p>
            </p:txBody>
          </p:sp>
        </mc:Fallback>
      </mc:AlternateContent>
    </p:spTree>
    <p:extLst>
      <p:ext uri="{BB962C8B-B14F-4D97-AF65-F5344CB8AC3E}">
        <p14:creationId xmlns:p14="http://schemas.microsoft.com/office/powerpoint/2010/main" val="3990856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D6E50-EDCA-48CC-B0FD-795972511F73}"/>
                  </a:ext>
                </a:extLst>
              </p:cNvPr>
              <p:cNvSpPr>
                <a:spLocks noGrp="1"/>
              </p:cNvSpPr>
              <p:nvPr>
                <p:ph idx="1"/>
              </p:nvPr>
            </p:nvSpPr>
            <p:spPr>
              <a:xfrm>
                <a:off x="628650" y="1413842"/>
                <a:ext cx="8237054" cy="4313065"/>
              </a:xfrm>
            </p:spPr>
            <p:txBody>
              <a:bodyPr>
                <a:normAutofit fontScale="70000" lnSpcReduction="20000"/>
              </a:bodyPr>
              <a:lstStyle/>
              <a:p>
                <a:pPr marL="0" indent="0">
                  <a:buNone/>
                </a:pPr>
                <a:r>
                  <a:rPr lang="en-US" b="1" u="sng" dirty="0">
                    <a:solidFill>
                      <a:srgbClr val="FF0000"/>
                    </a:solidFill>
                  </a:rPr>
                  <a:t>Conductometric titration of </a:t>
                </a:r>
                <a:r>
                  <a:rPr lang="en-IN" b="1" u="sng" dirty="0">
                    <a:solidFill>
                      <a:srgbClr val="FF0000"/>
                    </a:solidFill>
                  </a:rPr>
                  <a:t>weak acid with weak base</a:t>
                </a:r>
                <a:endParaRPr lang="en-US" b="1" u="sng" dirty="0">
                  <a:solidFill>
                    <a:srgbClr val="FF0000"/>
                  </a:solidFill>
                </a:endParaRPr>
              </a:p>
              <a:p>
                <a:r>
                  <a:rPr lang="en-US" dirty="0" err="1"/>
                  <a:t>Eg</a:t>
                </a:r>
                <a:r>
                  <a:rPr lang="en-US" dirty="0"/>
                  <a:t>: </a:t>
                </a:r>
                <a:r>
                  <a:rPr lang="en-IN" dirty="0"/>
                  <a:t>CH</a:t>
                </a:r>
                <a:r>
                  <a:rPr lang="en-IN" baseline="-25000" dirty="0"/>
                  <a:t>3</a:t>
                </a:r>
                <a:r>
                  <a:rPr lang="en-IN" dirty="0"/>
                  <a:t>COOH Vs NH</a:t>
                </a:r>
                <a:r>
                  <a:rPr lang="en-IN" baseline="-25000" dirty="0"/>
                  <a:t>4</a:t>
                </a:r>
                <a:r>
                  <a:rPr lang="en-IN" dirty="0"/>
                  <a:t>OH </a:t>
                </a:r>
                <a:endParaRPr lang="en-US" dirty="0"/>
              </a:p>
              <a:p>
                <a:pPr>
                  <a:buFont typeface="Wingdings" panose="05000000000000000000" pitchFamily="2" charset="2"/>
                  <a:buChar char="v"/>
                </a:pPr>
                <a:r>
                  <a:rPr lang="en-US" b="1" u="sng" dirty="0">
                    <a:solidFill>
                      <a:srgbClr val="002060"/>
                    </a:solidFill>
                  </a:rPr>
                  <a:t>Reaction</a:t>
                </a:r>
              </a:p>
              <a:p>
                <a:pPr marL="0" inden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𝐶</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𝐶𝑂𝑂𝐻</m:t>
                      </m:r>
                      <m:r>
                        <a:rPr lang="en-IN" i="1">
                          <a:latin typeface="Cambria Math" panose="02040503050406030204" pitchFamily="18" charset="0"/>
                        </a:rPr>
                        <m:t>+</m:t>
                      </m:r>
                      <m:r>
                        <a:rPr lang="en-IN" i="1">
                          <a:latin typeface="Cambria Math" panose="02040503050406030204" pitchFamily="18" charset="0"/>
                        </a:rPr>
                        <m:t>𝑁</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4</m:t>
                          </m:r>
                        </m:sub>
                      </m:sSub>
                      <m:r>
                        <a:rPr lang="en-IN" i="1">
                          <a:latin typeface="Cambria Math" panose="02040503050406030204" pitchFamily="18" charset="0"/>
                        </a:rPr>
                        <m:t>𝑂𝐻</m:t>
                      </m:r>
                      <m:r>
                        <a:rPr lang="en-IN" i="1">
                          <a:latin typeface="Cambria Math" panose="02040503050406030204" pitchFamily="18" charset="0"/>
                        </a:rPr>
                        <m:t>→</m:t>
                      </m:r>
                      <m:r>
                        <a:rPr lang="en-IN" i="1">
                          <a:latin typeface="Cambria Math" panose="02040503050406030204" pitchFamily="18" charset="0"/>
                        </a:rPr>
                        <m:t>𝐶</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𝐶𝑂𝑂𝑁</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4</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𝑂</m:t>
                      </m:r>
                    </m:oMath>
                  </m:oMathPara>
                </a14:m>
                <a:endParaRPr lang="en-IN" dirty="0"/>
              </a:p>
              <a:p>
                <a:pPr>
                  <a:buFont typeface="Wingdings" panose="05000000000000000000" pitchFamily="2" charset="2"/>
                  <a:buChar char="v"/>
                </a:pPr>
                <a:r>
                  <a:rPr lang="en-IN" b="1" dirty="0">
                    <a:solidFill>
                      <a:srgbClr val="002060"/>
                    </a:solidFill>
                  </a:rPr>
                  <a:t>Before titration only </a:t>
                </a:r>
                <a14:m>
                  <m:oMath xmlns:m="http://schemas.openxmlformats.org/officeDocument/2006/math">
                    <m:r>
                      <a:rPr lang="en-IN" b="1" i="1" smtClean="0">
                        <a:solidFill>
                          <a:srgbClr val="002060"/>
                        </a:solidFill>
                        <a:latin typeface="Cambria Math" panose="02040503050406030204" pitchFamily="18" charset="0"/>
                      </a:rPr>
                      <m:t>𝑪</m:t>
                    </m:r>
                    <m:sSub>
                      <m:sSubPr>
                        <m:ctrlPr>
                          <a:rPr lang="en-IN" b="1" i="1">
                            <a:solidFill>
                              <a:srgbClr val="002060"/>
                            </a:solidFill>
                            <a:latin typeface="Cambria Math" panose="02040503050406030204" pitchFamily="18" charset="0"/>
                          </a:rPr>
                        </m:ctrlPr>
                      </m:sSubPr>
                      <m:e>
                        <m:r>
                          <a:rPr lang="en-IN" b="1" i="1">
                            <a:solidFill>
                              <a:srgbClr val="002060"/>
                            </a:solidFill>
                            <a:latin typeface="Cambria Math" panose="02040503050406030204" pitchFamily="18" charset="0"/>
                          </a:rPr>
                          <m:t>𝑯</m:t>
                        </m:r>
                      </m:e>
                      <m:sub>
                        <m:r>
                          <a:rPr lang="en-IN" b="1" i="1">
                            <a:solidFill>
                              <a:srgbClr val="002060"/>
                            </a:solidFill>
                            <a:latin typeface="Cambria Math" panose="02040503050406030204" pitchFamily="18" charset="0"/>
                          </a:rPr>
                          <m:t>𝟑</m:t>
                        </m:r>
                      </m:sub>
                    </m:sSub>
                    <m:r>
                      <a:rPr lang="en-IN" b="1" i="1">
                        <a:solidFill>
                          <a:srgbClr val="002060"/>
                        </a:solidFill>
                        <a:latin typeface="Cambria Math" panose="02040503050406030204" pitchFamily="18" charset="0"/>
                      </a:rPr>
                      <m:t>𝑪𝑶𝑶𝑯</m:t>
                    </m:r>
                  </m:oMath>
                </a14:m>
                <a:r>
                  <a:rPr lang="en-IN" b="1" dirty="0">
                    <a:solidFill>
                      <a:srgbClr val="002060"/>
                    </a:solidFill>
                  </a:rPr>
                  <a:t> present</a:t>
                </a:r>
              </a:p>
              <a:p>
                <a14:m>
                  <m:oMath xmlns:m="http://schemas.openxmlformats.org/officeDocument/2006/math">
                    <m:r>
                      <a:rPr lang="en-IN" b="0" i="1" smtClean="0">
                        <a:solidFill>
                          <a:schemeClr val="tx1"/>
                        </a:solidFill>
                        <a:latin typeface="Cambria Math" panose="02040503050406030204" pitchFamily="18" charset="0"/>
                      </a:rPr>
                      <m:t>𝐶</m:t>
                    </m:r>
                    <m:sSub>
                      <m:sSubPr>
                        <m:ctrlPr>
                          <a:rPr lang="en-IN" i="1">
                            <a:solidFill>
                              <a:schemeClr val="tx1"/>
                            </a:solidFill>
                            <a:latin typeface="Cambria Math" panose="02040503050406030204" pitchFamily="18" charset="0"/>
                          </a:rPr>
                        </m:ctrlPr>
                      </m:sSubPr>
                      <m:e>
                        <m:r>
                          <a:rPr lang="en-IN" b="0" i="1">
                            <a:solidFill>
                              <a:schemeClr val="tx1"/>
                            </a:solidFill>
                            <a:latin typeface="Cambria Math" panose="02040503050406030204" pitchFamily="18" charset="0"/>
                          </a:rPr>
                          <m:t>𝐻</m:t>
                        </m:r>
                      </m:e>
                      <m:sub>
                        <m:r>
                          <a:rPr lang="en-IN" b="0" i="1">
                            <a:solidFill>
                              <a:schemeClr val="tx1"/>
                            </a:solidFill>
                            <a:latin typeface="Cambria Math" panose="02040503050406030204" pitchFamily="18" charset="0"/>
                          </a:rPr>
                          <m:t>3</m:t>
                        </m:r>
                      </m:sub>
                    </m:sSub>
                    <m:r>
                      <a:rPr lang="en-IN" b="0" i="1">
                        <a:solidFill>
                          <a:schemeClr val="tx1"/>
                        </a:solidFill>
                        <a:latin typeface="Cambria Math" panose="02040503050406030204" pitchFamily="18" charset="0"/>
                      </a:rPr>
                      <m:t>𝐶𝑂𝑂𝐻</m:t>
                    </m:r>
                  </m:oMath>
                </a14:m>
                <a:r>
                  <a:rPr lang="en-US" i="1" dirty="0">
                    <a:solidFill>
                      <a:schemeClr val="tx1"/>
                    </a:solidFill>
                  </a:rPr>
                  <a:t> is a weak acid, dissociation is very less </a:t>
                </a:r>
                <a:r>
                  <a:rPr lang="en-IN" i="1" dirty="0">
                    <a:solidFill>
                      <a:srgbClr val="FF0000"/>
                    </a:solidFill>
                  </a:rPr>
                  <a:t>- low conductance</a:t>
                </a:r>
              </a:p>
              <a:p>
                <a:pPr>
                  <a:buFont typeface="Wingdings" panose="05000000000000000000" pitchFamily="2" charset="2"/>
                  <a:buChar char="v"/>
                </a:pPr>
                <a:r>
                  <a:rPr lang="en-IN" b="1" dirty="0">
                    <a:solidFill>
                      <a:srgbClr val="002060"/>
                    </a:solidFill>
                  </a:rPr>
                  <a:t>during titration till equivalence point</a:t>
                </a:r>
              </a:p>
              <a:p>
                <a:r>
                  <a:rPr lang="en-US" i="1" dirty="0"/>
                  <a:t>conductance value is decreases initially </a:t>
                </a:r>
                <a:r>
                  <a:rPr lang="en-US" dirty="0"/>
                  <a:t>as the anion formed suppresses the ionization of the weak acid.</a:t>
                </a:r>
              </a:p>
              <a:p>
                <a:r>
                  <a:rPr lang="en-US" i="1" dirty="0"/>
                  <a:t>again increase in conductance value is observed </a:t>
                </a:r>
                <a:r>
                  <a:rPr lang="en-US" i="1" dirty="0" err="1"/>
                  <a:t>upto</a:t>
                </a:r>
                <a:r>
                  <a:rPr lang="en-US" i="1" dirty="0"/>
                  <a:t> the equivalence point due to the conversion of nonconducting </a:t>
                </a:r>
                <a14:m>
                  <m:oMath xmlns:m="http://schemas.openxmlformats.org/officeDocument/2006/math">
                    <m:r>
                      <a:rPr lang="en-IN" i="1">
                        <a:latin typeface="Cambria Math" panose="02040503050406030204" pitchFamily="18" charset="0"/>
                      </a:rPr>
                      <m:t>𝐶</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𝐶𝑂𝑂𝐻</m:t>
                    </m:r>
                    <m:r>
                      <a:rPr lang="en-IN" i="1">
                        <a:latin typeface="Cambria Math" panose="02040503050406030204" pitchFamily="18" charset="0"/>
                      </a:rPr>
                      <m:t> </m:t>
                    </m:r>
                  </m:oMath>
                </a14:m>
                <a:r>
                  <a:rPr lang="en-US" i="1" dirty="0"/>
                  <a:t>acid into conducting </a:t>
                </a:r>
                <a14:m>
                  <m:oMath xmlns:m="http://schemas.openxmlformats.org/officeDocument/2006/math">
                    <m:r>
                      <a:rPr lang="en-IN" i="1">
                        <a:latin typeface="Cambria Math" panose="02040503050406030204" pitchFamily="18" charset="0"/>
                      </a:rPr>
                      <m:t>𝐶</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𝐶𝑂𝑂𝑁</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4</m:t>
                        </m:r>
                      </m:sub>
                    </m:sSub>
                    <m:r>
                      <a:rPr lang="en-IN" i="1">
                        <a:latin typeface="Cambria Math" panose="02040503050406030204" pitchFamily="18" charset="0"/>
                      </a:rPr>
                      <m:t> </m:t>
                    </m:r>
                  </m:oMath>
                </a14:m>
                <a:r>
                  <a:rPr lang="en-US" i="1" dirty="0"/>
                  <a:t>salt</a:t>
                </a:r>
                <a:r>
                  <a:rPr lang="en-US" i="1" dirty="0">
                    <a:solidFill>
                      <a:srgbClr val="FF0000"/>
                    </a:solidFill>
                  </a:rPr>
                  <a:t>.</a:t>
                </a:r>
                <a:endParaRPr lang="en-IN" i="1" dirty="0">
                  <a:solidFill>
                    <a:srgbClr val="FF0000"/>
                  </a:solidFill>
                </a:endParaRPr>
              </a:p>
              <a:p>
                <a:pPr marL="0" indent="0">
                  <a:buNone/>
                </a:pPr>
                <a:endParaRPr lang="en-IN" i="1" dirty="0">
                  <a:solidFill>
                    <a:srgbClr val="FF0000"/>
                  </a:solidFill>
                </a:endParaRPr>
              </a:p>
            </p:txBody>
          </p:sp>
        </mc:Choice>
        <mc:Fallback xmlns="">
          <p:sp>
            <p:nvSpPr>
              <p:cNvPr id="3" name="Content Placeholder 2">
                <a:extLst>
                  <a:ext uri="{FF2B5EF4-FFF2-40B4-BE49-F238E27FC236}">
                    <a16:creationId xmlns:a16="http://schemas.microsoft.com/office/drawing/2014/main" id="{00AD6E50-EDCA-48CC-B0FD-795972511F73}"/>
                  </a:ext>
                </a:extLst>
              </p:cNvPr>
              <p:cNvSpPr>
                <a:spLocks noGrp="1" noRot="1" noChangeAspect="1" noMove="1" noResize="1" noEditPoints="1" noAdjustHandles="1" noChangeArrowheads="1" noChangeShapeType="1" noTextEdit="1"/>
              </p:cNvSpPr>
              <p:nvPr>
                <p:ph idx="1"/>
              </p:nvPr>
            </p:nvSpPr>
            <p:spPr>
              <a:xfrm>
                <a:off x="628650" y="1413842"/>
                <a:ext cx="8237054" cy="4313065"/>
              </a:xfrm>
              <a:blipFill>
                <a:blip r:embed="rId2"/>
                <a:stretch>
                  <a:fillRect l="-962" t="-2405" r="-962"/>
                </a:stretch>
              </a:blipFill>
            </p:spPr>
            <p:txBody>
              <a:bodyPr/>
              <a:lstStyle/>
              <a:p>
                <a:r>
                  <a:rPr lang="en-US">
                    <a:noFill/>
                  </a:rPr>
                  <a:t> </a:t>
                </a:r>
              </a:p>
            </p:txBody>
          </p:sp>
        </mc:Fallback>
      </mc:AlternateContent>
    </p:spTree>
    <p:extLst>
      <p:ext uri="{BB962C8B-B14F-4D97-AF65-F5344CB8AC3E}">
        <p14:creationId xmlns:p14="http://schemas.microsoft.com/office/powerpoint/2010/main" val="3105389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26B373-BF72-47EB-93D8-91D89382B0BC}"/>
                  </a:ext>
                </a:extLst>
              </p:cNvPr>
              <p:cNvSpPr>
                <a:spLocks noGrp="1"/>
              </p:cNvSpPr>
              <p:nvPr>
                <p:ph idx="1"/>
              </p:nvPr>
            </p:nvSpPr>
            <p:spPr>
              <a:xfrm>
                <a:off x="91438" y="1494647"/>
                <a:ext cx="4172450" cy="3785516"/>
              </a:xfrm>
            </p:spPr>
            <p:txBody>
              <a:bodyPr>
                <a:normAutofit fontScale="70000" lnSpcReduction="20000"/>
              </a:bodyPr>
              <a:lstStyle/>
              <a:p>
                <a:r>
                  <a:rPr lang="en-US" dirty="0"/>
                  <a:t>decrease is due to the common ion effect and increase is due to formation of conducting salt.</a:t>
                </a:r>
                <a:endParaRPr lang="en-US" b="1" dirty="0">
                  <a:solidFill>
                    <a:srgbClr val="002060"/>
                  </a:solidFill>
                </a:endParaRPr>
              </a:p>
              <a:p>
                <a:pPr>
                  <a:buFont typeface="Wingdings" panose="05000000000000000000" pitchFamily="2" charset="2"/>
                  <a:buChar char="v"/>
                </a:pPr>
                <a:r>
                  <a:rPr lang="en-US" b="1" dirty="0">
                    <a:solidFill>
                      <a:srgbClr val="002060"/>
                    </a:solidFill>
                  </a:rPr>
                  <a:t>At equivalence point</a:t>
                </a:r>
              </a:p>
              <a:p>
                <a14:m>
                  <m:oMath xmlns:m="http://schemas.openxmlformats.org/officeDocument/2006/math">
                    <m:r>
                      <a:rPr lang="en-IN" i="1">
                        <a:latin typeface="Cambria Math" panose="02040503050406030204" pitchFamily="18" charset="0"/>
                      </a:rPr>
                      <m:t>𝐶</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𝐶𝑂𝑂𝑁</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4</m:t>
                        </m:r>
                      </m:sub>
                    </m:sSub>
                  </m:oMath>
                </a14:m>
                <a:r>
                  <a:rPr lang="en-US" i="1" dirty="0"/>
                  <a:t>&amp; H</a:t>
                </a:r>
                <a:r>
                  <a:rPr lang="en-US" i="1" baseline="-25000" dirty="0"/>
                  <a:t>2</a:t>
                </a:r>
                <a:r>
                  <a:rPr lang="en-US" i="1" dirty="0"/>
                  <a:t>O</a:t>
                </a:r>
              </a:p>
              <a:p>
                <a:pPr>
                  <a:buFont typeface="Wingdings" panose="05000000000000000000" pitchFamily="2" charset="2"/>
                  <a:buChar char="v"/>
                </a:pPr>
                <a:r>
                  <a:rPr lang="en-US" b="1" dirty="0">
                    <a:solidFill>
                      <a:srgbClr val="002060"/>
                    </a:solidFill>
                  </a:rPr>
                  <a:t>After equivalence point</a:t>
                </a:r>
              </a:p>
              <a:p>
                <a:r>
                  <a:rPr lang="en-US" i="1" dirty="0"/>
                  <a:t>Added </a:t>
                </a:r>
                <a14:m>
                  <m:oMath xmlns:m="http://schemas.openxmlformats.org/officeDocument/2006/math">
                    <m:r>
                      <a:rPr lang="en-IN" i="1">
                        <a:solidFill>
                          <a:srgbClr val="FF0000"/>
                        </a:solidFill>
                        <a:latin typeface="Cambria Math" panose="02040503050406030204" pitchFamily="18" charset="0"/>
                      </a:rPr>
                      <m:t>𝑁</m:t>
                    </m:r>
                    <m:sSub>
                      <m:sSubPr>
                        <m:ctrlPr>
                          <a:rPr lang="en-IN" i="1">
                            <a:solidFill>
                              <a:srgbClr val="FF0000"/>
                            </a:solidFill>
                            <a:latin typeface="Cambria Math" panose="02040503050406030204" pitchFamily="18" charset="0"/>
                          </a:rPr>
                        </m:ctrlPr>
                      </m:sSubPr>
                      <m:e>
                        <m:r>
                          <a:rPr lang="en-IN" i="1">
                            <a:solidFill>
                              <a:srgbClr val="FF0000"/>
                            </a:solidFill>
                            <a:latin typeface="Cambria Math" panose="02040503050406030204" pitchFamily="18" charset="0"/>
                          </a:rPr>
                          <m:t>𝐻</m:t>
                        </m:r>
                      </m:e>
                      <m:sub>
                        <m:r>
                          <a:rPr lang="en-IN" i="1">
                            <a:solidFill>
                              <a:srgbClr val="FF0000"/>
                            </a:solidFill>
                            <a:latin typeface="Cambria Math" panose="02040503050406030204" pitchFamily="18" charset="0"/>
                          </a:rPr>
                          <m:t>4</m:t>
                        </m:r>
                      </m:sub>
                    </m:sSub>
                  </m:oMath>
                </a14:m>
                <a:r>
                  <a:rPr lang="en-US" i="1" dirty="0">
                    <a:solidFill>
                      <a:srgbClr val="FF0000"/>
                    </a:solidFill>
                  </a:rPr>
                  <a:t>OH</a:t>
                </a:r>
                <a:r>
                  <a:rPr lang="en-US" i="1" dirty="0"/>
                  <a:t> does not have any effect on conductance value due to the common ion effect.- </a:t>
                </a:r>
                <a:r>
                  <a:rPr lang="en-US" i="1" dirty="0">
                    <a:solidFill>
                      <a:srgbClr val="FF0000"/>
                    </a:solidFill>
                  </a:rPr>
                  <a:t>conductance almost constant</a:t>
                </a:r>
                <a:endParaRPr lang="en-IN" i="1" baseline="30000" dirty="0">
                  <a:solidFill>
                    <a:srgbClr val="FF0000"/>
                  </a:solidFill>
                </a:endParaRPr>
              </a:p>
            </p:txBody>
          </p:sp>
        </mc:Choice>
        <mc:Fallback xmlns="">
          <p:sp>
            <p:nvSpPr>
              <p:cNvPr id="3" name="Content Placeholder 2">
                <a:extLst>
                  <a:ext uri="{FF2B5EF4-FFF2-40B4-BE49-F238E27FC236}">
                    <a16:creationId xmlns:a16="http://schemas.microsoft.com/office/drawing/2014/main" id="{6326B373-BF72-47EB-93D8-91D89382B0BC}"/>
                  </a:ext>
                </a:extLst>
              </p:cNvPr>
              <p:cNvSpPr>
                <a:spLocks noGrp="1" noRot="1" noChangeAspect="1" noMove="1" noResize="1" noEditPoints="1" noAdjustHandles="1" noChangeArrowheads="1" noChangeShapeType="1" noTextEdit="1"/>
              </p:cNvSpPr>
              <p:nvPr>
                <p:ph idx="1"/>
              </p:nvPr>
            </p:nvSpPr>
            <p:spPr>
              <a:xfrm>
                <a:off x="91438" y="1494647"/>
                <a:ext cx="4172450" cy="3785516"/>
              </a:xfrm>
              <a:blipFill>
                <a:blip r:embed="rId2"/>
                <a:stretch>
                  <a:fillRect l="-1608" t="-2738" r="-2778"/>
                </a:stretch>
              </a:blipFill>
            </p:spPr>
            <p:txBody>
              <a:bodyPr/>
              <a:lstStyle/>
              <a:p>
                <a:r>
                  <a:rPr lang="en-US">
                    <a:noFill/>
                  </a:rPr>
                  <a:t> </a:t>
                </a:r>
              </a:p>
            </p:txBody>
          </p:sp>
        </mc:Fallback>
      </mc:AlternateContent>
      <p:pic>
        <p:nvPicPr>
          <p:cNvPr id="5" name="Picture 2" descr="Conductometric titration of weak acid and weak base (weak acid vs weak  base)/Conductometry - YouTube">
            <a:extLst>
              <a:ext uri="{FF2B5EF4-FFF2-40B4-BE49-F238E27FC236}">
                <a16:creationId xmlns:a16="http://schemas.microsoft.com/office/drawing/2014/main" id="{82F2DC1F-AEE1-4E8F-9426-C0D31A284F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7" t="2452" r="7532" b="2788"/>
          <a:stretch/>
        </p:blipFill>
        <p:spPr bwMode="auto">
          <a:xfrm>
            <a:off x="4438934" y="1185241"/>
            <a:ext cx="4435523" cy="4224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787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890" name="Picture 2" descr="Spectroscopy || Beer- Lambert's Law - YouTube">
            <a:extLst>
              <a:ext uri="{FF2B5EF4-FFF2-40B4-BE49-F238E27FC236}">
                <a16:creationId xmlns:a16="http://schemas.microsoft.com/office/drawing/2014/main" id="{D6E732DA-5488-4E68-896F-83316A2063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904"/>
          <a:stretch/>
        </p:blipFill>
        <p:spPr bwMode="auto">
          <a:xfrm>
            <a:off x="1295400" y="2286000"/>
            <a:ext cx="6781800" cy="304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38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83C7-5BFB-41E7-864D-4D71387A16CA}"/>
              </a:ext>
            </a:extLst>
          </p:cNvPr>
          <p:cNvSpPr>
            <a:spLocks noGrp="1"/>
          </p:cNvSpPr>
          <p:nvPr>
            <p:ph type="ctrTitle"/>
          </p:nvPr>
        </p:nvSpPr>
        <p:spPr>
          <a:xfrm>
            <a:off x="152400" y="152400"/>
            <a:ext cx="6858000" cy="533400"/>
          </a:xfrm>
        </p:spPr>
        <p:txBody>
          <a:bodyPr>
            <a:normAutofit/>
          </a:bodyPr>
          <a:lstStyle/>
          <a:p>
            <a:r>
              <a:rPr lang="en-US" sz="2800" b="1" u="sng" dirty="0"/>
              <a:t>Potentiometric titration</a:t>
            </a:r>
            <a:endParaRPr lang="en-US" sz="2800" dirty="0"/>
          </a:p>
        </p:txBody>
      </p:sp>
      <p:sp>
        <p:nvSpPr>
          <p:cNvPr id="3" name="Rectangle 2"/>
          <p:cNvSpPr/>
          <p:nvPr/>
        </p:nvSpPr>
        <p:spPr>
          <a:xfrm>
            <a:off x="152400" y="990600"/>
            <a:ext cx="8839200" cy="4939814"/>
          </a:xfrm>
          <a:prstGeom prst="rect">
            <a:avLst/>
          </a:prstGeom>
        </p:spPr>
        <p:txBody>
          <a:bodyPr wrap="square">
            <a:spAutoFit/>
          </a:bodyPr>
          <a:lstStyle/>
          <a:p>
            <a:pPr indent="457200" algn="just">
              <a:lnSpc>
                <a:spcPct val="150000"/>
              </a:lnSpc>
            </a:pPr>
            <a:r>
              <a:rPr lang="en-US" sz="2400" dirty="0" smtClean="0">
                <a:latin typeface="Times New Roman" panose="02020603050405020304" pitchFamily="18" charset="0"/>
                <a:ea typeface="Times New Roman" panose="02020603050405020304" pitchFamily="18" charset="0"/>
              </a:rPr>
              <a:t>An important </a:t>
            </a:r>
            <a:r>
              <a:rPr lang="en-US" sz="2400" dirty="0">
                <a:latin typeface="Times New Roman" panose="02020603050405020304" pitchFamily="18" charset="0"/>
                <a:ea typeface="Times New Roman" panose="02020603050405020304" pitchFamily="18" charset="0"/>
              </a:rPr>
              <a:t>electroanalytical technique based on the measurement of the potential of electrochemical cells without drawing appreciable current. </a:t>
            </a:r>
            <a:endParaRPr lang="en-US" sz="2400" dirty="0" smtClean="0">
              <a:latin typeface="Times New Roman" panose="02020603050405020304" pitchFamily="18" charset="0"/>
              <a:ea typeface="Times New Roman" panose="02020603050405020304" pitchFamily="18" charset="0"/>
            </a:endParaRPr>
          </a:p>
          <a:p>
            <a:pPr indent="457200" algn="just">
              <a:lnSpc>
                <a:spcPct val="150000"/>
              </a:lnSpc>
            </a:pPr>
            <a:r>
              <a:rPr lang="en-US" sz="2400" dirty="0" smtClean="0">
                <a:latin typeface="Times New Roman" panose="02020603050405020304" pitchFamily="18" charset="0"/>
                <a:ea typeface="Times New Roman" panose="02020603050405020304" pitchFamily="18" charset="0"/>
              </a:rPr>
              <a:t>In </a:t>
            </a:r>
            <a:r>
              <a:rPr lang="en-US" sz="2400" dirty="0">
                <a:latin typeface="Times New Roman" panose="02020603050405020304" pitchFamily="18" charset="0"/>
                <a:ea typeface="Times New Roman" panose="02020603050405020304" pitchFamily="18" charset="0"/>
              </a:rPr>
              <a:t>this technique absolute potentials w.r.t a standard half-cell is not required and the measurements are made when the titration is in progress. </a:t>
            </a:r>
            <a:endParaRPr lang="en-US" sz="2400" dirty="0" smtClean="0">
              <a:latin typeface="Times New Roman" panose="02020603050405020304" pitchFamily="18" charset="0"/>
              <a:ea typeface="Times New Roman" panose="02020603050405020304" pitchFamily="18" charset="0"/>
            </a:endParaRPr>
          </a:p>
          <a:p>
            <a:pPr indent="457200" algn="just">
              <a:lnSpc>
                <a:spcPct val="150000"/>
              </a:lnSpc>
            </a:pPr>
            <a:r>
              <a:rPr lang="en-US" sz="2400" dirty="0" smtClean="0">
                <a:latin typeface="Calibri" panose="020F0502020204030204" pitchFamily="34" charset="0"/>
                <a:ea typeface="Calibri" panose="020F0502020204030204" pitchFamily="34" charset="0"/>
                <a:cs typeface="Times New Roman" panose="02020603050405020304" pitchFamily="18" charset="0"/>
              </a:rPr>
              <a:t>No </a:t>
            </a:r>
            <a:r>
              <a:rPr lang="en-US" sz="2400" dirty="0">
                <a:latin typeface="Calibri" panose="020F0502020204030204" pitchFamily="34" charset="0"/>
                <a:ea typeface="Calibri" panose="020F0502020204030204" pitchFamily="34" charset="0"/>
                <a:cs typeface="Times New Roman" panose="02020603050405020304" pitchFamily="18" charset="0"/>
              </a:rPr>
              <a:t>indicator is used; instead the voltage across the </a:t>
            </a:r>
            <a:r>
              <a:rPr lang="en-US" sz="2400" dirty="0" err="1">
                <a:latin typeface="Calibri" panose="020F0502020204030204" pitchFamily="34" charset="0"/>
                <a:ea typeface="Calibri" panose="020F0502020204030204" pitchFamily="34" charset="0"/>
                <a:cs typeface="Times New Roman" panose="02020603050405020304" pitchFamily="18" charset="0"/>
              </a:rPr>
              <a:t>analyte</a:t>
            </a:r>
            <a:r>
              <a:rPr lang="en-US" sz="2400" dirty="0">
                <a:latin typeface="Calibri" panose="020F0502020204030204" pitchFamily="34" charset="0"/>
                <a:ea typeface="Calibri" panose="020F0502020204030204" pitchFamily="34" charset="0"/>
                <a:cs typeface="Times New Roman" panose="02020603050405020304" pitchFamily="18" charset="0"/>
              </a:rPr>
              <a:t>, typically an electrolyte solution is measured</a:t>
            </a:r>
            <a:endParaRPr lang="en-US" sz="2400" dirty="0"/>
          </a:p>
          <a:p>
            <a:pPr indent="457200" algn="just">
              <a:lnSpc>
                <a:spcPct val="150000"/>
              </a:lnSpc>
            </a:pPr>
            <a:endParaRPr lang="en-US" dirty="0" smtClean="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35900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85800"/>
            <a:ext cx="8229600" cy="5440363"/>
          </a:xfrm>
          <a:prstGeom prst="rect">
            <a:avLst/>
          </a:prstGeom>
          <a:solidFill>
            <a:schemeClr val="bg1"/>
          </a:solidFill>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u="sng" dirty="0">
                <a:latin typeface="Times New Roman" panose="02020603050405020304" pitchFamily="18" charset="0"/>
                <a:cs typeface="Times New Roman" panose="02020603050405020304" pitchFamily="18" charset="0"/>
              </a:rPr>
              <a:t>Spectrophotometry: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When a monochromatic light of initial intensity Io passes through a solution in a transparent vessel, some of the light is absorbed so that the intensity of the transmitted light I is less than Io.</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 is some loss of light intensity from scattering by particles in the solution and reflection at the interfaces, but mainly from absorption by the solution.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relationship between I and Io depends on the path length of the absorbing medium, b and the concentration of the absorbing solution, c. </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580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85800"/>
            <a:ext cx="8229600" cy="5440363"/>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u="sng" dirty="0">
                <a:latin typeface="Times New Roman" panose="02020603050405020304" pitchFamily="18" charset="0"/>
                <a:cs typeface="Times New Roman" panose="02020603050405020304" pitchFamily="18" charset="0"/>
              </a:rPr>
              <a:t>Lambert’s law:-</a:t>
            </a:r>
          </a:p>
          <a:p>
            <a:pPr marL="0" indent="0">
              <a:buNone/>
            </a:pPr>
            <a:r>
              <a:rPr lang="en-US" sz="2800" dirty="0">
                <a:latin typeface="Times New Roman" panose="02020603050405020304" pitchFamily="18" charset="0"/>
                <a:cs typeface="Times New Roman" panose="02020603050405020304" pitchFamily="18" charset="0"/>
              </a:rPr>
              <a:t>When a ray of monochromatic light passes through an absorbing medium, its intensity decreases exponentially as the length of the medium absorbing increases.</a:t>
            </a:r>
          </a:p>
          <a:p>
            <a:pPr marL="0" indent="0">
              <a:buNone/>
            </a:pPr>
            <a:r>
              <a:rPr lang="en-US" sz="2800" b="1" u="sng" dirty="0">
                <a:latin typeface="Times New Roman" panose="02020603050405020304" pitchFamily="18" charset="0"/>
                <a:cs typeface="Times New Roman" panose="02020603050405020304" pitchFamily="18" charset="0"/>
              </a:rPr>
              <a:t>Beer’s law:-</a:t>
            </a:r>
          </a:p>
          <a:p>
            <a:pPr marL="0" indent="0">
              <a:buNone/>
            </a:pPr>
            <a:r>
              <a:rPr lang="en-US" sz="2800" dirty="0">
                <a:latin typeface="Times New Roman" panose="02020603050405020304" pitchFamily="18" charset="0"/>
                <a:cs typeface="Times New Roman" panose="02020603050405020304" pitchFamily="18" charset="0"/>
              </a:rPr>
              <a:t>When a monochromatic light passes through an absorbing medium, its intensity decreases exponentially as the concentration of the medium absorbing increases.</a:t>
            </a:r>
          </a:p>
          <a:p>
            <a:pPr marL="0" indent="0">
              <a:buNone/>
            </a:pPr>
            <a:r>
              <a:rPr lang="en-US" sz="2800" b="1" u="sng" dirty="0">
                <a:latin typeface="Times New Roman" panose="02020603050405020304" pitchFamily="18" charset="0"/>
                <a:cs typeface="Times New Roman" panose="02020603050405020304" pitchFamily="18" charset="0"/>
              </a:rPr>
              <a:t>Transmittance:-</a:t>
            </a:r>
          </a:p>
          <a:p>
            <a:pPr marL="0" indent="0">
              <a:buNone/>
            </a:pPr>
            <a:r>
              <a:rPr lang="en-US" sz="2800" dirty="0">
                <a:latin typeface="Times New Roman" panose="02020603050405020304" pitchFamily="18" charset="0"/>
                <a:cs typeface="Times New Roman" panose="02020603050405020304" pitchFamily="18" charset="0"/>
              </a:rPr>
              <a:t>The ratio of intensities is known as the transmittance (T), and this is usually expressed as the percentage.</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710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85800"/>
            <a:ext cx="8229600" cy="5714999"/>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The probability that the photons of a beam of intensity </a:t>
            </a:r>
            <a:r>
              <a:rPr lang="en-US" sz="2400" b="1"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will be absorbed by the sample is directly proportional to the concentration and thickness of the absorbing solution, and it can be expressed as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a:t>
            </a:r>
            <a:r>
              <a:rPr lang="en-US" sz="2400" dirty="0">
                <a:latin typeface="Times New Roman" panose="02020603050405020304" pitchFamily="18" charset="0"/>
                <a:cs typeface="Times New Roman" panose="02020603050405020304" pitchFamily="18" charset="0"/>
              </a:rPr>
              <a:t>/I = -α</a:t>
            </a:r>
            <a:r>
              <a:rPr lang="en-US" sz="2400" dirty="0" err="1">
                <a:latin typeface="Times New Roman" panose="02020603050405020304" pitchFamily="18" charset="0"/>
                <a:cs typeface="Times New Roman" panose="02020603050405020304" pitchFamily="18" charset="0"/>
              </a:rPr>
              <a:t>Cdx</a:t>
            </a:r>
            <a:r>
              <a:rPr lang="en-US" sz="2400" dirty="0">
                <a:latin typeface="Times New Roman" panose="02020603050405020304" pitchFamily="18" charset="0"/>
                <a:cs typeface="Times New Roman" panose="02020603050405020304" pitchFamily="18" charset="0"/>
              </a:rPr>
              <a:t>  …………. (2)</a:t>
            </a:r>
          </a:p>
          <a:p>
            <a:pPr marL="0" indent="0">
              <a:buNone/>
            </a:pPr>
            <a:r>
              <a:rPr lang="en-US" sz="2400" dirty="0">
                <a:latin typeface="Times New Roman" panose="02020603050405020304" pitchFamily="18" charset="0"/>
                <a:cs typeface="Times New Roman" panose="02020603050405020304" pitchFamily="18" charset="0"/>
              </a:rPr>
              <a:t>Where       </a:t>
            </a:r>
            <a:r>
              <a:rPr lang="en-US" sz="2400" dirty="0" err="1">
                <a:latin typeface="Times New Roman" panose="02020603050405020304" pitchFamily="18" charset="0"/>
                <a:cs typeface="Times New Roman" panose="02020603050405020304" pitchFamily="18" charset="0"/>
              </a:rPr>
              <a:t>dI</a:t>
            </a:r>
            <a:r>
              <a:rPr lang="en-US" sz="2400" dirty="0">
                <a:latin typeface="Times New Roman" panose="02020603050405020304" pitchFamily="18" charset="0"/>
                <a:cs typeface="Times New Roman" panose="02020603050405020304" pitchFamily="18" charset="0"/>
              </a:rPr>
              <a:t>= Change in intensity produced by absorption of </a:t>
            </a:r>
          </a:p>
          <a:p>
            <a:pPr marL="0" indent="0">
              <a:buNone/>
            </a:pPr>
            <a:r>
              <a:rPr lang="en-US" sz="2400" dirty="0">
                <a:latin typeface="Times New Roman" panose="02020603050405020304" pitchFamily="18" charset="0"/>
                <a:cs typeface="Times New Roman" panose="02020603050405020304" pitchFamily="18" charset="0"/>
              </a:rPr>
              <a:t>                         radiation</a:t>
            </a:r>
          </a:p>
          <a:p>
            <a:pPr marL="0" indent="0">
              <a:buNone/>
            </a:pPr>
            <a:r>
              <a:rPr lang="en-US" sz="2400" dirty="0">
                <a:latin typeface="Times New Roman" panose="02020603050405020304" pitchFamily="18" charset="0"/>
                <a:cs typeface="Times New Roman" panose="02020603050405020304" pitchFamily="18" charset="0"/>
              </a:rPr>
              <a:t>                  dx= Thickness of the medium</a:t>
            </a:r>
          </a:p>
          <a:p>
            <a:pPr marL="0" indent="0">
              <a:buNone/>
            </a:pPr>
            <a:r>
              <a:rPr lang="en-US" sz="2400" dirty="0">
                <a:latin typeface="Times New Roman" panose="02020603050405020304" pitchFamily="18" charset="0"/>
                <a:cs typeface="Times New Roman" panose="02020603050405020304" pitchFamily="18" charset="0"/>
              </a:rPr>
              <a:t>                  C =  Concentration of solution</a:t>
            </a:r>
          </a:p>
          <a:p>
            <a:pPr marL="0" indent="0">
              <a:buNone/>
            </a:pPr>
            <a:r>
              <a:rPr lang="en-US" sz="2400" dirty="0">
                <a:latin typeface="Times New Roman" panose="02020603050405020304" pitchFamily="18" charset="0"/>
                <a:cs typeface="Times New Roman" panose="02020603050405020304" pitchFamily="18" charset="0"/>
              </a:rPr>
              <a:t>                  α  =  Proportionality constant</a:t>
            </a:r>
          </a:p>
          <a:p>
            <a:pPr marL="0" indent="0">
              <a:buNone/>
            </a:pPr>
            <a:r>
              <a:rPr lang="en-US" sz="2400" dirty="0">
                <a:latin typeface="Times New Roman" panose="02020603050405020304" pitchFamily="18" charset="0"/>
                <a:cs typeface="Times New Roman" panose="02020603050405020304" pitchFamily="18" charset="0"/>
              </a:rPr>
              <a:t>                  -   =  reduction in intensity</a:t>
            </a:r>
          </a:p>
          <a:p>
            <a:pPr marL="0" indent="0">
              <a:buNone/>
            </a:pPr>
            <a:r>
              <a:rPr lang="en-US" sz="2400" dirty="0">
                <a:latin typeface="Times New Roman" panose="02020603050405020304" pitchFamily="18" charset="0"/>
                <a:cs typeface="Times New Roman" panose="02020603050405020304" pitchFamily="18" charset="0"/>
              </a:rPr>
              <a:t>Integration of </a:t>
            </a:r>
            <a:r>
              <a:rPr lang="en-US" sz="2400" dirty="0" err="1">
                <a:latin typeface="Times New Roman" panose="02020603050405020304" pitchFamily="18" charset="0"/>
                <a:cs typeface="Times New Roman" panose="02020603050405020304" pitchFamily="18" charset="0"/>
              </a:rPr>
              <a:t>Eq</a:t>
            </a:r>
            <a:r>
              <a:rPr lang="en-US" sz="2400" dirty="0">
                <a:latin typeface="Times New Roman" panose="02020603050405020304" pitchFamily="18" charset="0"/>
                <a:cs typeface="Times New Roman" panose="02020603050405020304" pitchFamily="18" charset="0"/>
              </a:rPr>
              <a:t> 2.  between limits  I =I</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 0 and I = I &amp; x =b gives,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9BD2DE5-6033-42B3-859C-F54C0B5770E9}"/>
              </a:ext>
            </a:extLst>
          </p:cNvPr>
          <p:cNvPicPr>
            <a:picLocks noChangeAspect="1"/>
          </p:cNvPicPr>
          <p:nvPr/>
        </p:nvPicPr>
        <p:blipFill>
          <a:blip r:embed="rId2"/>
          <a:stretch>
            <a:fillRect/>
          </a:stretch>
        </p:blipFill>
        <p:spPr>
          <a:xfrm>
            <a:off x="6019800" y="3886200"/>
            <a:ext cx="2590800" cy="1409700"/>
          </a:xfrm>
          <a:prstGeom prst="rect">
            <a:avLst/>
          </a:prstGeom>
        </p:spPr>
      </p:pic>
    </p:spTree>
    <p:extLst>
      <p:ext uri="{BB962C8B-B14F-4D97-AF65-F5344CB8AC3E}">
        <p14:creationId xmlns:p14="http://schemas.microsoft.com/office/powerpoint/2010/main" val="3268283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85800"/>
            <a:ext cx="8229600" cy="5714999"/>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According to equation 3, the intensity of a beam of monochromatic radiation decreases exponentially with an increase in the thickness ‘b’ and the concentration ‘c’ of the medium. This is </a:t>
            </a:r>
            <a:r>
              <a:rPr lang="en-US" sz="2400" b="1" dirty="0">
                <a:latin typeface="Times New Roman" panose="02020603050405020304" pitchFamily="18" charset="0"/>
                <a:cs typeface="Times New Roman" panose="02020603050405020304" pitchFamily="18" charset="0"/>
              </a:rPr>
              <a:t>Beer-Lambert law</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Putting α/2.303 = ε and defining log (I</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/I) as absorbance, A of the solution, we get</a:t>
            </a:r>
          </a:p>
          <a:p>
            <a:pPr marL="0" indent="0">
              <a:buNone/>
            </a:pPr>
            <a:r>
              <a:rPr lang="en-US" sz="2400" dirty="0">
                <a:latin typeface="Times New Roman" panose="02020603050405020304" pitchFamily="18" charset="0"/>
                <a:cs typeface="Times New Roman" panose="02020603050405020304" pitchFamily="18" charset="0"/>
              </a:rPr>
              <a:t>              A= log (I</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/I) = </a:t>
            </a:r>
            <a:r>
              <a:rPr lang="en-US" sz="2400" dirty="0" err="1">
                <a:latin typeface="Times New Roman" panose="02020603050405020304" pitchFamily="18" charset="0"/>
                <a:cs typeface="Times New Roman" panose="02020603050405020304" pitchFamily="18" charset="0"/>
              </a:rPr>
              <a:t>εbc</a:t>
            </a:r>
            <a:r>
              <a:rPr lang="en-US" sz="2400" dirty="0">
                <a:latin typeface="Times New Roman" panose="02020603050405020304" pitchFamily="18" charset="0"/>
                <a:cs typeface="Times New Roman" panose="02020603050405020304" pitchFamily="18" charset="0"/>
              </a:rPr>
              <a:t> ………….. (4)</a:t>
            </a:r>
          </a:p>
          <a:p>
            <a:pPr marL="0" indent="0">
              <a:buNone/>
            </a:pPr>
            <a:r>
              <a:rPr lang="en-US" sz="2400" dirty="0">
                <a:latin typeface="Times New Roman" panose="02020603050405020304" pitchFamily="18" charset="0"/>
                <a:cs typeface="Times New Roman" panose="02020603050405020304" pitchFamily="18" charset="0"/>
              </a:rPr>
              <a:t>   Where ε = Extinction coefficient of the medium</a:t>
            </a:r>
          </a:p>
          <a:p>
            <a:pPr marL="0" indent="0">
              <a:buNone/>
            </a:pPr>
            <a:r>
              <a:rPr lang="en-US" sz="2400" dirty="0">
                <a:latin typeface="Times New Roman" panose="02020603050405020304" pitchFamily="18" charset="0"/>
                <a:cs typeface="Times New Roman" panose="02020603050405020304" pitchFamily="18" charset="0"/>
              </a:rPr>
              <a:t>It is the characteristic of the solute and depends on the nature of the solvent, temperature, and wavelength of the radiation employed.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914400"/>
            <a:ext cx="6553200" cy="487506"/>
          </a:xfrm>
          <a:prstGeom prst="rect">
            <a:avLst/>
          </a:prstGeom>
        </p:spPr>
        <p:txBody>
          <a:bodyPr wrap="square">
            <a:spAutoFit/>
          </a:bodyPr>
          <a:lstStyle/>
          <a:p>
            <a:pPr algn="ct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ln (I/I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2.303 log (I/I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 α</a:t>
            </a:r>
            <a:r>
              <a:rPr lang="en-US" sz="2400" dirty="0" err="1">
                <a:latin typeface="Times New Roman" panose="02020603050405020304" pitchFamily="18" charset="0"/>
                <a:ea typeface="Calibri" panose="020F0502020204030204" pitchFamily="34" charset="0"/>
                <a:cs typeface="Times New Roman" panose="02020603050405020304" pitchFamily="18" charset="0"/>
              </a:rPr>
              <a:t>bc</a:t>
            </a:r>
            <a:r>
              <a:rPr lang="en-US" sz="2400" dirty="0">
                <a:latin typeface="Times New Roman" panose="02020603050405020304" pitchFamily="18" charset="0"/>
                <a:ea typeface="Calibri" panose="020F0502020204030204" pitchFamily="34" charset="0"/>
                <a:cs typeface="Times New Roman" panose="02020603050405020304" pitchFamily="18" charset="0"/>
              </a:rPr>
              <a:t> ………….. (3)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3941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2400" y="685801"/>
            <a:ext cx="8534400" cy="2209800"/>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When the concentration is expressed in </a:t>
            </a:r>
            <a:r>
              <a:rPr lang="en-US" sz="2400" dirty="0" err="1">
                <a:latin typeface="Times New Roman" panose="02020603050405020304" pitchFamily="18" charset="0"/>
                <a:cs typeface="Times New Roman" panose="02020603050405020304" pitchFamily="18" charset="0"/>
              </a:rPr>
              <a:t>mol</a:t>
            </a:r>
            <a:r>
              <a:rPr lang="en-US" sz="2400" dirty="0">
                <a:latin typeface="Times New Roman" panose="02020603050405020304" pitchFamily="18" charset="0"/>
                <a:cs typeface="Times New Roman" panose="02020603050405020304" pitchFamily="18" charset="0"/>
              </a:rPr>
              <a:t> dm</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and the path length in cm, then ε is expressed in dm</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mol</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cm</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is referred as molar absorption coefficient or molar extinction coefficient.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pic>
        <p:nvPicPr>
          <p:cNvPr id="36866" name="Picture 2" descr="Spectrophotometry and Beer's Law - YouTube">
            <a:extLst>
              <a:ext uri="{FF2B5EF4-FFF2-40B4-BE49-F238E27FC236}">
                <a16:creationId xmlns:a16="http://schemas.microsoft.com/office/drawing/2014/main" id="{B660E811-387B-4A25-8FE9-97EAD915A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3011064"/>
            <a:ext cx="6838950" cy="382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064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85800"/>
            <a:ext cx="8229600" cy="5257799"/>
          </a:xfrm>
          <a:prstGeom prst="rect">
            <a:avLst/>
          </a:prstGeom>
          <a:solidFill>
            <a:schemeClr val="bg1"/>
          </a:solidFill>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Limitations of the Beer-Lambert law:</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Chemical and instrumental factors limit the linearity of the Beer-Lambert law. The probable causes of nonlinearity are:</a:t>
            </a:r>
          </a:p>
          <a:p>
            <a:pPr lvl="0"/>
            <a:r>
              <a:rPr lang="en-US" sz="2400" dirty="0">
                <a:latin typeface="Times New Roman" panose="02020603050405020304" pitchFamily="18" charset="0"/>
                <a:cs typeface="Times New Roman" panose="02020603050405020304" pitchFamily="18" charset="0"/>
              </a:rPr>
              <a:t>Deviations in absorptivity coefficients at </a:t>
            </a:r>
            <a:r>
              <a:rPr lang="en-US" sz="2400" i="1" dirty="0">
                <a:latin typeface="Times New Roman" panose="02020603050405020304" pitchFamily="18" charset="0"/>
                <a:cs typeface="Times New Roman" panose="02020603050405020304" pitchFamily="18" charset="0"/>
              </a:rPr>
              <a:t>high concentrations (&gt;0.01M)</a:t>
            </a:r>
            <a:r>
              <a:rPr lang="en-US" sz="2400" dirty="0">
                <a:latin typeface="Times New Roman" panose="02020603050405020304" pitchFamily="18" charset="0"/>
                <a:cs typeface="Times New Roman" panose="02020603050405020304" pitchFamily="18" charset="0"/>
              </a:rPr>
              <a:t> due to electrostatic interactions between molecules nearby </a:t>
            </a:r>
          </a:p>
          <a:p>
            <a:pPr lvl="0"/>
            <a:r>
              <a:rPr lang="en-US" sz="2400" dirty="0">
                <a:latin typeface="Times New Roman" panose="02020603050405020304" pitchFamily="18" charset="0"/>
                <a:cs typeface="Times New Roman" panose="02020603050405020304" pitchFamily="18" charset="0"/>
              </a:rPr>
              <a:t>Scattering of light due to particulates in the sample</a:t>
            </a:r>
          </a:p>
          <a:p>
            <a:pPr lvl="0"/>
            <a:r>
              <a:rPr lang="en-US" sz="2400" dirty="0">
                <a:latin typeface="Times New Roman" panose="02020603050405020304" pitchFamily="18" charset="0"/>
                <a:cs typeface="Times New Roman" panose="02020603050405020304" pitchFamily="18" charset="0"/>
              </a:rPr>
              <a:t>Fluorescence or phosphorescence of the sample</a:t>
            </a:r>
          </a:p>
          <a:p>
            <a:pPr lvl="0"/>
            <a:r>
              <a:rPr lang="en-US" sz="2400" dirty="0">
                <a:latin typeface="Times New Roman" panose="02020603050405020304" pitchFamily="18" charset="0"/>
                <a:cs typeface="Times New Roman" panose="02020603050405020304" pitchFamily="18" charset="0"/>
              </a:rPr>
              <a:t>Changes in refractive index at a high </a:t>
            </a:r>
            <a:r>
              <a:rPr lang="en-US" sz="2400" dirty="0" err="1">
                <a:latin typeface="Times New Roman" panose="02020603050405020304" pitchFamily="18" charset="0"/>
                <a:cs typeface="Times New Roman" panose="02020603050405020304" pitchFamily="18" charset="0"/>
              </a:rPr>
              <a:t>analyte</a:t>
            </a:r>
            <a:r>
              <a:rPr lang="en-US" sz="2400" dirty="0">
                <a:latin typeface="Times New Roman" panose="02020603050405020304" pitchFamily="18" charset="0"/>
                <a:cs typeface="Times New Roman" panose="02020603050405020304" pitchFamily="18" charset="0"/>
              </a:rPr>
              <a:t> concentration</a:t>
            </a:r>
          </a:p>
          <a:p>
            <a:pPr lvl="0"/>
            <a:r>
              <a:rPr lang="en-US" sz="2400" dirty="0">
                <a:latin typeface="Times New Roman" panose="02020603050405020304" pitchFamily="18" charset="0"/>
                <a:cs typeface="Times New Roman" panose="02020603050405020304" pitchFamily="18" charset="0"/>
              </a:rPr>
              <a:t>Shifts in chemical equilibria as a function of concentration</a:t>
            </a:r>
          </a:p>
          <a:p>
            <a:pPr lvl="0"/>
            <a:r>
              <a:rPr lang="en-US" sz="2400" dirty="0">
                <a:latin typeface="Times New Roman" panose="02020603050405020304" pitchFamily="18" charset="0"/>
                <a:cs typeface="Times New Roman" panose="02020603050405020304" pitchFamily="18" charset="0"/>
              </a:rPr>
              <a:t>Non-monochromatic radiation, deviations can be minimized by using a relatively flat part of the absorption spectrum such as the maximum of an absorption band</a:t>
            </a:r>
          </a:p>
          <a:p>
            <a:pPr lvl="0"/>
            <a:r>
              <a:rPr lang="en-US" sz="2400" dirty="0">
                <a:latin typeface="Times New Roman" panose="02020603050405020304" pitchFamily="18" charset="0"/>
                <a:cs typeface="Times New Roman" panose="02020603050405020304" pitchFamily="18" charset="0"/>
              </a:rPr>
              <a:t>Stray light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694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85801"/>
            <a:ext cx="8229600" cy="3962400"/>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latin typeface="Times New Roman" panose="02020603050405020304" pitchFamily="18" charset="0"/>
                <a:cs typeface="Times New Roman" panose="02020603050405020304" pitchFamily="18" charset="0"/>
              </a:rPr>
              <a:t>Numerical:</a:t>
            </a:r>
          </a:p>
          <a:p>
            <a:r>
              <a:rPr lang="en-US" sz="2400" dirty="0">
                <a:latin typeface="Times New Roman" panose="02020603050405020304" pitchFamily="18" charset="0"/>
                <a:cs typeface="Times New Roman" panose="02020603050405020304" pitchFamily="18" charset="0"/>
              </a:rPr>
              <a:t>The molar extinction coefficient of phenanthroline complex of iron (II) is 1200 dm</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mol</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cm</a:t>
            </a:r>
            <a:r>
              <a:rPr lang="en-US" sz="2400" baseline="30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and the minimum detectable absorbance is 0.01. Calculate the minimum concentration of the complex that can be detected in the experiment if the path length is 1.00 cm. </a:t>
            </a:r>
          </a:p>
          <a:p>
            <a:pPr marL="0" indent="0">
              <a:buNone/>
            </a:pPr>
            <a:r>
              <a:rPr lang="en-US" sz="2400" dirty="0">
                <a:latin typeface="Times New Roman" panose="02020603050405020304" pitchFamily="18" charset="0"/>
                <a:cs typeface="Times New Roman" panose="02020603050405020304" pitchFamily="18" charset="0"/>
              </a:rPr>
              <a:t>     A = </a:t>
            </a:r>
            <a:r>
              <a:rPr lang="en-US" sz="2400" dirty="0" err="1">
                <a:latin typeface="Times New Roman" panose="02020603050405020304" pitchFamily="18" charset="0"/>
                <a:cs typeface="Times New Roman" panose="02020603050405020304" pitchFamily="18" charset="0"/>
              </a:rPr>
              <a:t>εbc</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c = A/</a:t>
            </a:r>
            <a:r>
              <a:rPr lang="en-US" sz="2400" dirty="0" err="1">
                <a:latin typeface="Times New Roman" panose="02020603050405020304" pitchFamily="18" charset="0"/>
                <a:cs typeface="Times New Roman" panose="02020603050405020304" pitchFamily="18" charset="0"/>
              </a:rPr>
              <a:t>εb</a:t>
            </a:r>
            <a:r>
              <a:rPr lang="en-US" sz="2400" dirty="0">
                <a:latin typeface="Times New Roman" panose="02020603050405020304" pitchFamily="18" charset="0"/>
                <a:cs typeface="Times New Roman" panose="02020603050405020304" pitchFamily="18" charset="0"/>
              </a:rPr>
              <a:t> = 0.01 / 1.00 * 1200 </a:t>
            </a:r>
          </a:p>
          <a:p>
            <a:pPr marL="0" indent="0">
              <a:buNone/>
            </a:pPr>
            <a:r>
              <a:rPr lang="en-US" sz="2400" dirty="0">
                <a:latin typeface="Times New Roman" panose="02020603050405020304" pitchFamily="18" charset="0"/>
                <a:cs typeface="Times New Roman" panose="02020603050405020304" pitchFamily="18" charset="0"/>
              </a:rPr>
              <a:t>        = 8.33 x 10</a:t>
            </a:r>
            <a:r>
              <a:rPr lang="en-US" sz="2400" baseline="30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M</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252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E85B1D-E91B-49B8-9C74-BA0EB3F26ECF}"/>
              </a:ext>
            </a:extLst>
          </p:cNvPr>
          <p:cNvPicPr>
            <a:picLocks noChangeAspect="1"/>
          </p:cNvPicPr>
          <p:nvPr/>
        </p:nvPicPr>
        <p:blipFill>
          <a:blip r:embed="rId2"/>
          <a:stretch>
            <a:fillRect/>
          </a:stretch>
        </p:blipFill>
        <p:spPr>
          <a:xfrm>
            <a:off x="152400" y="1295400"/>
            <a:ext cx="8915400" cy="4457700"/>
          </a:xfrm>
          <a:prstGeom prst="rect">
            <a:avLst/>
          </a:prstGeom>
          <a:solidFill>
            <a:schemeClr val="bg1"/>
          </a:solidFill>
        </p:spPr>
      </p:pic>
    </p:spTree>
    <p:extLst>
      <p:ext uri="{BB962C8B-B14F-4D97-AF65-F5344CB8AC3E}">
        <p14:creationId xmlns:p14="http://schemas.microsoft.com/office/powerpoint/2010/main" val="1628191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2489EF-834A-4459-817B-60886D06F365}"/>
              </a:ext>
            </a:extLst>
          </p:cNvPr>
          <p:cNvPicPr>
            <a:picLocks noChangeAspect="1"/>
          </p:cNvPicPr>
          <p:nvPr/>
        </p:nvPicPr>
        <p:blipFill>
          <a:blip r:embed="rId2"/>
          <a:stretch>
            <a:fillRect/>
          </a:stretch>
        </p:blipFill>
        <p:spPr>
          <a:xfrm>
            <a:off x="152123" y="838199"/>
            <a:ext cx="9068077" cy="5315437"/>
          </a:xfrm>
          <a:prstGeom prst="rect">
            <a:avLst/>
          </a:prstGeom>
          <a:solidFill>
            <a:schemeClr val="bg1"/>
          </a:solidFill>
        </p:spPr>
      </p:pic>
    </p:spTree>
    <p:extLst>
      <p:ext uri="{BB962C8B-B14F-4D97-AF65-F5344CB8AC3E}">
        <p14:creationId xmlns:p14="http://schemas.microsoft.com/office/powerpoint/2010/main" val="223486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39181A-96A2-4E26-9835-39B63A99421A}"/>
              </a:ext>
            </a:extLst>
          </p:cNvPr>
          <p:cNvPicPr>
            <a:picLocks noChangeAspect="1"/>
          </p:cNvPicPr>
          <p:nvPr/>
        </p:nvPicPr>
        <p:blipFill>
          <a:blip r:embed="rId2"/>
          <a:stretch>
            <a:fillRect/>
          </a:stretch>
        </p:blipFill>
        <p:spPr>
          <a:xfrm>
            <a:off x="208873" y="1143000"/>
            <a:ext cx="8871692" cy="4648200"/>
          </a:xfrm>
          <a:prstGeom prst="rect">
            <a:avLst/>
          </a:prstGeom>
          <a:solidFill>
            <a:schemeClr val="bg1"/>
          </a:solidFill>
        </p:spPr>
      </p:pic>
    </p:spTree>
    <p:extLst>
      <p:ext uri="{BB962C8B-B14F-4D97-AF65-F5344CB8AC3E}">
        <p14:creationId xmlns:p14="http://schemas.microsoft.com/office/powerpoint/2010/main" val="42600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152400" y="228600"/>
            <a:ext cx="8839200" cy="2585323"/>
          </a:xfrm>
          <a:prstGeom prst="rect">
            <a:avLst/>
          </a:prstGeom>
        </p:spPr>
        <p:txBody>
          <a:bodyPr wrap="square">
            <a:spAutoFit/>
          </a:bodyPr>
          <a:lstStyle/>
          <a:p>
            <a:pPr indent="457200" algn="just">
              <a:lnSpc>
                <a:spcPct val="150000"/>
              </a:lnSpc>
            </a:pPr>
            <a:r>
              <a:rPr lang="en-US" dirty="0">
                <a:latin typeface="Times New Roman" panose="02020603050405020304" pitchFamily="18" charset="0"/>
                <a:ea typeface="Times New Roman" panose="02020603050405020304" pitchFamily="18" charset="0"/>
              </a:rPr>
              <a:t>EMF of the cell depends on the concentration of the electrolytes with which the electrodes are in contact. Therefore, the electrode reaction is</a:t>
            </a:r>
          </a:p>
          <a:p>
            <a:pPr algn="just">
              <a:lnSpc>
                <a:spcPct val="150000"/>
              </a:lnSpc>
            </a:pPr>
            <a:r>
              <a:rPr lang="en-US" dirty="0" err="1">
                <a:latin typeface="Times New Roman" panose="02020603050405020304" pitchFamily="18" charset="0"/>
                <a:ea typeface="Times New Roman" panose="02020603050405020304" pitchFamily="18" charset="0"/>
              </a:rPr>
              <a:t>M</a:t>
            </a:r>
            <a:r>
              <a:rPr lang="en-US" baseline="30000" dirty="0" err="1">
                <a:latin typeface="Times New Roman" panose="02020603050405020304" pitchFamily="18" charset="0"/>
                <a:ea typeface="Times New Roman" panose="02020603050405020304" pitchFamily="18" charset="0"/>
              </a:rPr>
              <a:t>n</a:t>
            </a:r>
            <a:r>
              <a:rPr lang="en-US" baseline="3000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ne</a:t>
            </a:r>
            <a:r>
              <a:rPr lang="en-US" baseline="30000"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-----&gt;M </a:t>
            </a:r>
          </a:p>
          <a:p>
            <a:pPr algn="just">
              <a:lnSpc>
                <a:spcPct val="150000"/>
              </a:lnSpc>
            </a:pPr>
            <a:r>
              <a:rPr lang="en-US" dirty="0">
                <a:latin typeface="Times New Roman" panose="02020603050405020304" pitchFamily="18" charset="0"/>
                <a:ea typeface="Times New Roman" panose="02020603050405020304" pitchFamily="18" charset="0"/>
              </a:rPr>
              <a:t>As the concentration of </a:t>
            </a:r>
            <a:r>
              <a:rPr lang="en-US" dirty="0" err="1">
                <a:latin typeface="Times New Roman" panose="02020603050405020304" pitchFamily="18" charset="0"/>
                <a:ea typeface="Times New Roman" panose="02020603050405020304" pitchFamily="18" charset="0"/>
              </a:rPr>
              <a:t>M</a:t>
            </a:r>
            <a:r>
              <a:rPr lang="en-US" baseline="30000" dirty="0" err="1">
                <a:latin typeface="Times New Roman" panose="02020603050405020304" pitchFamily="18" charset="0"/>
                <a:ea typeface="Times New Roman" panose="02020603050405020304" pitchFamily="18" charset="0"/>
              </a:rPr>
              <a:t>n</a:t>
            </a:r>
            <a:r>
              <a:rPr lang="en-US" baseline="30000"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changes, the EMF of the cell also changes correspondingly. Thus the potentiometric titration involves measurement of EMF between indicator electrode and reference electrode, with the addition of titrant.</a:t>
            </a:r>
          </a:p>
        </p:txBody>
      </p:sp>
    </p:spTree>
    <p:extLst>
      <p:ext uri="{BB962C8B-B14F-4D97-AF65-F5344CB8AC3E}">
        <p14:creationId xmlns:p14="http://schemas.microsoft.com/office/powerpoint/2010/main" val="3653555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48C381-991F-4386-9EA4-6CD029DFAF82}"/>
              </a:ext>
            </a:extLst>
          </p:cNvPr>
          <p:cNvPicPr>
            <a:picLocks noChangeAspect="1"/>
          </p:cNvPicPr>
          <p:nvPr/>
        </p:nvPicPr>
        <p:blipFill>
          <a:blip r:embed="rId2"/>
          <a:stretch>
            <a:fillRect/>
          </a:stretch>
        </p:blipFill>
        <p:spPr>
          <a:xfrm>
            <a:off x="173030" y="3875349"/>
            <a:ext cx="4093029" cy="2923592"/>
          </a:xfrm>
          <a:prstGeom prst="rect">
            <a:avLst/>
          </a:prstGeom>
        </p:spPr>
      </p:pic>
      <p:pic>
        <p:nvPicPr>
          <p:cNvPr id="4" name="Picture 3">
            <a:extLst>
              <a:ext uri="{FF2B5EF4-FFF2-40B4-BE49-F238E27FC236}">
                <a16:creationId xmlns:a16="http://schemas.microsoft.com/office/drawing/2014/main" id="{E5894FF6-59A0-4EE0-9464-F97A6ECE5DFC}"/>
              </a:ext>
            </a:extLst>
          </p:cNvPr>
          <p:cNvPicPr>
            <a:picLocks noChangeAspect="1"/>
          </p:cNvPicPr>
          <p:nvPr/>
        </p:nvPicPr>
        <p:blipFill>
          <a:blip r:embed="rId3"/>
          <a:stretch>
            <a:fillRect/>
          </a:stretch>
        </p:blipFill>
        <p:spPr>
          <a:xfrm>
            <a:off x="5181600" y="3875349"/>
            <a:ext cx="3666446" cy="2985796"/>
          </a:xfrm>
          <a:prstGeom prst="rect">
            <a:avLst/>
          </a:prstGeom>
        </p:spPr>
      </p:pic>
      <p:sp>
        <p:nvSpPr>
          <p:cNvPr id="5" name="Content Placeholder 2">
            <a:extLst>
              <a:ext uri="{FF2B5EF4-FFF2-40B4-BE49-F238E27FC236}">
                <a16:creationId xmlns:a16="http://schemas.microsoft.com/office/drawing/2014/main" id="{1A439B80-8A56-49DD-BA5B-DD615F558D8E}"/>
              </a:ext>
            </a:extLst>
          </p:cNvPr>
          <p:cNvSpPr txBox="1">
            <a:spLocks/>
          </p:cNvSpPr>
          <p:nvPr/>
        </p:nvSpPr>
        <p:spPr>
          <a:xfrm>
            <a:off x="2525485" y="1219200"/>
            <a:ext cx="4093029" cy="1229343"/>
          </a:xfrm>
          <a:prstGeom prst="rect">
            <a:avLst/>
          </a:prstGeom>
          <a:solidFill>
            <a:schemeClr val="bg1"/>
          </a:solidFill>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FLAME PHOTOMETRY</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359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09A807-DD80-45A8-9E30-EAD96AA7AEF3}"/>
              </a:ext>
            </a:extLst>
          </p:cNvPr>
          <p:cNvSpPr/>
          <p:nvPr/>
        </p:nvSpPr>
        <p:spPr>
          <a:xfrm>
            <a:off x="228600" y="76200"/>
            <a:ext cx="8686800" cy="6763198"/>
          </a:xfrm>
          <a:prstGeom prst="rect">
            <a:avLst/>
          </a:prstGeom>
          <a:solidFill>
            <a:schemeClr val="bg1"/>
          </a:solidFill>
        </p:spPr>
        <p:txBody>
          <a:bodyPr wrap="square">
            <a:spAutoFit/>
          </a:bodyPr>
          <a:lstStyle/>
          <a:p>
            <a:pPr algn="just">
              <a:spcAft>
                <a:spcPts val="100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Background</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Sodium ion is the major cation of the </a:t>
            </a:r>
            <a:r>
              <a:rPr lang="en-US" sz="2400" b="1" dirty="0">
                <a:latin typeface="Times New Roman" panose="02020603050405020304" pitchFamily="18" charset="0"/>
                <a:ea typeface="Times New Roman" panose="02020603050405020304" pitchFamily="18" charset="0"/>
              </a:rPr>
              <a:t>extra cellular fluid </a:t>
            </a:r>
            <a:r>
              <a:rPr lang="en-US" sz="2400" dirty="0">
                <a:latin typeface="Times New Roman" panose="02020603050405020304" pitchFamily="18" charset="0"/>
                <a:ea typeface="Times New Roman" panose="02020603050405020304" pitchFamily="18" charset="0"/>
              </a:rPr>
              <a:t>whereas potassium is the major ion found inside the cells. </a:t>
            </a:r>
          </a:p>
          <a:p>
            <a:pPr marL="285750" indent="-285750" algn="just">
              <a:lnSpc>
                <a:spcPct val="200000"/>
              </a:lnSpc>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 body maintains a delicate balance of these ions across the cellular membrane and any alteration in their normal values has significant physiological consequences. </a:t>
            </a:r>
          </a:p>
          <a:p>
            <a:pPr marL="285750" indent="-285750" algn="just">
              <a:lnSpc>
                <a:spcPct val="200000"/>
              </a:lnSpc>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For example, an abnormal increase of potassium (hyperkalemia) or decrease of potassium (hypokalemia) can significantly affect the nervous system and heart, and if the levels become extreme, it can be fatal.</a:t>
            </a:r>
            <a:endParaRPr lang="en-IN" sz="2400" dirty="0"/>
          </a:p>
        </p:txBody>
      </p:sp>
    </p:spTree>
    <p:extLst>
      <p:ext uri="{BB962C8B-B14F-4D97-AF65-F5344CB8AC3E}">
        <p14:creationId xmlns:p14="http://schemas.microsoft.com/office/powerpoint/2010/main" val="2056308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4724BC-6ABA-4DC0-B863-89DB4F579F2F}"/>
              </a:ext>
            </a:extLst>
          </p:cNvPr>
          <p:cNvSpPr/>
          <p:nvPr/>
        </p:nvSpPr>
        <p:spPr>
          <a:xfrm>
            <a:off x="152400" y="533400"/>
            <a:ext cx="8839200" cy="5414111"/>
          </a:xfrm>
          <a:prstGeom prst="rect">
            <a:avLst/>
          </a:prstGeom>
          <a:solidFill>
            <a:schemeClr val="bg1"/>
          </a:solidFill>
        </p:spPr>
        <p:txBody>
          <a:bodyPr wrap="square">
            <a:spAutoFit/>
          </a:bodyPr>
          <a:lstStyle/>
          <a:p>
            <a:pPr algn="just">
              <a:lnSpc>
                <a:spcPct val="200000"/>
              </a:lnSpc>
              <a:spcAft>
                <a:spcPts val="100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Principle: </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200000"/>
              </a:lnSpc>
              <a:spcAft>
                <a:spcPts val="10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When the solution containing a metallic compound of Na, K, Li, Ca and Ba is aspirated into a flame, a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vapour</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containing the atoms of the metal may be formed. </a:t>
            </a:r>
          </a:p>
          <a:p>
            <a:pPr marL="342900" indent="-342900" algn="just">
              <a:lnSpc>
                <a:spcPct val="200000"/>
              </a:lnSpc>
              <a:spcAft>
                <a:spcPts val="10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Some of these gaseous metal atoms may be raised to an energy level which is sufficiently high to permit the emission of radiation, which is characteristic of that metal</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925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FBFA10-7B34-4192-8D6A-CE5DBA9D6F6A}"/>
              </a:ext>
            </a:extLst>
          </p:cNvPr>
          <p:cNvSpPr/>
          <p:nvPr/>
        </p:nvSpPr>
        <p:spPr>
          <a:xfrm>
            <a:off x="0" y="152400"/>
            <a:ext cx="8915400" cy="3069879"/>
          </a:xfrm>
          <a:prstGeom prst="rect">
            <a:avLst/>
          </a:prstGeom>
          <a:solidFill>
            <a:schemeClr val="bg1"/>
          </a:solidFill>
        </p:spPr>
        <p:txBody>
          <a:bodyPr wrap="square">
            <a:spAutoFit/>
          </a:bodyPr>
          <a:lstStyle/>
          <a:p>
            <a:pPr marL="342900" indent="-342900" algn="just">
              <a:lnSpc>
                <a:spcPct val="200000"/>
              </a:lnSpc>
              <a:spcAft>
                <a:spcPts val="10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characteristic yellow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imparted to flames by compounds of sodium and Lilac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imparted to flames by compounds of Potassium). </a:t>
            </a:r>
          </a:p>
          <a:p>
            <a:pPr marL="342900" indent="-342900" algn="just">
              <a:lnSpc>
                <a:spcPct val="200000"/>
              </a:lnSpc>
              <a:spcAft>
                <a:spcPts val="10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This radiation can be measured by the detectors.</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1558E74-8278-4E52-A79F-6534A55D9C72}"/>
              </a:ext>
            </a:extLst>
          </p:cNvPr>
          <p:cNvPicPr>
            <a:picLocks noChangeAspect="1"/>
          </p:cNvPicPr>
          <p:nvPr/>
        </p:nvPicPr>
        <p:blipFill>
          <a:blip r:embed="rId2"/>
          <a:stretch>
            <a:fillRect/>
          </a:stretch>
        </p:blipFill>
        <p:spPr>
          <a:xfrm>
            <a:off x="1905000" y="3363140"/>
            <a:ext cx="5797458" cy="3494004"/>
          </a:xfrm>
          <a:prstGeom prst="rect">
            <a:avLst/>
          </a:prstGeom>
        </p:spPr>
      </p:pic>
    </p:spTree>
    <p:extLst>
      <p:ext uri="{BB962C8B-B14F-4D97-AF65-F5344CB8AC3E}">
        <p14:creationId xmlns:p14="http://schemas.microsoft.com/office/powerpoint/2010/main" val="1039432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2B753A-ED61-4400-B85C-3BE109A62D11}"/>
              </a:ext>
            </a:extLst>
          </p:cNvPr>
          <p:cNvPicPr>
            <a:picLocks noChangeAspect="1"/>
          </p:cNvPicPr>
          <p:nvPr/>
        </p:nvPicPr>
        <p:blipFill>
          <a:blip r:embed="rId2"/>
          <a:stretch>
            <a:fillRect/>
          </a:stretch>
        </p:blipFill>
        <p:spPr>
          <a:xfrm>
            <a:off x="228600" y="990599"/>
            <a:ext cx="8534400" cy="4441229"/>
          </a:xfrm>
          <a:prstGeom prst="rect">
            <a:avLst/>
          </a:prstGeom>
          <a:solidFill>
            <a:schemeClr val="bg1"/>
          </a:solidFill>
        </p:spPr>
      </p:pic>
      <p:sp>
        <p:nvSpPr>
          <p:cNvPr id="3" name="Rectangle 2">
            <a:extLst>
              <a:ext uri="{FF2B5EF4-FFF2-40B4-BE49-F238E27FC236}">
                <a16:creationId xmlns:a16="http://schemas.microsoft.com/office/drawing/2014/main" id="{5F80A621-C91C-4951-B8E4-C70C4BB4AEA8}"/>
              </a:ext>
            </a:extLst>
          </p:cNvPr>
          <p:cNvSpPr/>
          <p:nvPr/>
        </p:nvSpPr>
        <p:spPr>
          <a:xfrm>
            <a:off x="3671753" y="5867401"/>
            <a:ext cx="2340705" cy="461665"/>
          </a:xfrm>
          <a:prstGeom prst="rect">
            <a:avLst/>
          </a:prstGeom>
          <a:solidFill>
            <a:schemeClr val="bg1"/>
          </a:solidFill>
        </p:spPr>
        <p:txBody>
          <a:bodyPr wrap="none">
            <a:spAutoFit/>
          </a:bodyPr>
          <a:lstStyle/>
          <a:p>
            <a:r>
              <a:rPr lang="en-US" sz="2400" b="1" dirty="0">
                <a:latin typeface="Times New Roman" panose="02020603050405020304" pitchFamily="18" charset="0"/>
                <a:ea typeface="Calibri" panose="020F0502020204030204" pitchFamily="34" charset="0"/>
              </a:rPr>
              <a:t>Instrumentation</a:t>
            </a:r>
            <a:endParaRPr lang="en-IN" sz="2400" dirty="0"/>
          </a:p>
        </p:txBody>
      </p:sp>
    </p:spTree>
    <p:extLst>
      <p:ext uri="{BB962C8B-B14F-4D97-AF65-F5344CB8AC3E}">
        <p14:creationId xmlns:p14="http://schemas.microsoft.com/office/powerpoint/2010/main" val="2895175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a:solidFill>
            <a:schemeClr val="bg1"/>
          </a:solidFill>
        </p:spPr>
        <p:txBody>
          <a:bodyPr>
            <a:normAutofit/>
          </a:bodyPr>
          <a:lstStyle/>
          <a:p>
            <a:pPr algn="ctr">
              <a:buNone/>
            </a:pPr>
            <a:r>
              <a:rPr lang="en-US" sz="2800" dirty="0">
                <a:latin typeface="Times New Roman" pitchFamily="18" charset="0"/>
                <a:cs typeface="Times New Roman" pitchFamily="18" charset="0"/>
              </a:rPr>
              <a:t>References</a:t>
            </a:r>
          </a:p>
          <a:p>
            <a:pPr>
              <a:buNone/>
            </a:pPr>
            <a:r>
              <a:rPr lang="en-US" sz="2400" dirty="0">
                <a:latin typeface="Times New Roman" pitchFamily="18" charset="0"/>
                <a:cs typeface="Times New Roman" pitchFamily="18" charset="0"/>
              </a:rPr>
              <a:t>(1) SPECTROSCOPY (ATOMIC AND    </a:t>
            </a:r>
          </a:p>
          <a:p>
            <a:pPr>
              <a:buNone/>
            </a:pPr>
            <a:r>
              <a:rPr lang="en-US" sz="2400" dirty="0">
                <a:latin typeface="Times New Roman" pitchFamily="18" charset="0"/>
                <a:cs typeface="Times New Roman" pitchFamily="18" charset="0"/>
              </a:rPr>
              <a:t>      MOLECULAR) :- GURDEEP R. CHATWAL,  </a:t>
            </a:r>
          </a:p>
          <a:p>
            <a:pPr>
              <a:buNone/>
            </a:pPr>
            <a:r>
              <a:rPr lang="en-US" sz="2400" dirty="0">
                <a:latin typeface="Times New Roman" pitchFamily="18" charset="0"/>
                <a:cs typeface="Times New Roman" pitchFamily="18" charset="0"/>
              </a:rPr>
              <a:t>      SHAM K. ANAND</a:t>
            </a:r>
          </a:p>
          <a:p>
            <a:pPr>
              <a:buNone/>
            </a:pPr>
            <a:r>
              <a:rPr lang="en-US" sz="2400" dirty="0">
                <a:latin typeface="Times New Roman" pitchFamily="18" charset="0"/>
                <a:cs typeface="Times New Roman" pitchFamily="18" charset="0"/>
              </a:rPr>
              <a:t>(2) INSTRUMENTAL METHODS OF CHEMICAL  </a:t>
            </a:r>
          </a:p>
          <a:p>
            <a:pPr>
              <a:buNone/>
            </a:pPr>
            <a:r>
              <a:rPr lang="en-US" sz="2400" dirty="0">
                <a:latin typeface="Times New Roman" pitchFamily="18" charset="0"/>
                <a:cs typeface="Times New Roman" pitchFamily="18" charset="0"/>
              </a:rPr>
              <a:t>     ANALYSIS :- GURDEEP R. CHATWAL, SHAM K.  </a:t>
            </a:r>
          </a:p>
          <a:p>
            <a:pPr>
              <a:buNone/>
            </a:pPr>
            <a:r>
              <a:rPr lang="en-US" sz="2400" dirty="0">
                <a:latin typeface="Times New Roman" pitchFamily="18" charset="0"/>
                <a:cs typeface="Times New Roman" pitchFamily="18" charset="0"/>
              </a:rPr>
              <a:t>     ANAND</a:t>
            </a:r>
          </a:p>
          <a:p>
            <a:pPr>
              <a:buNone/>
            </a:pPr>
            <a:r>
              <a:rPr lang="en-US" sz="2400" dirty="0">
                <a:latin typeface="Times New Roman" pitchFamily="18" charset="0"/>
                <a:cs typeface="Times New Roman" pitchFamily="18" charset="0"/>
              </a:rPr>
              <a:t>(3) FUNDAMENTALS OF MOLECULAR SPECTROSCOPY :- COLIN N. BANWELL AND ELAINE E. </a:t>
            </a:r>
            <a:r>
              <a:rPr lang="en-US" sz="2400" dirty="0" err="1">
                <a:latin typeface="Times New Roman" pitchFamily="18" charset="0"/>
                <a:cs typeface="Times New Roman" pitchFamily="18" charset="0"/>
              </a:rPr>
              <a:t>McCASH</a:t>
            </a: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(4) FUNDAMENTALS OF ANALYTICAL CHEMISTRY:-</a:t>
            </a:r>
          </a:p>
          <a:p>
            <a:pPr>
              <a:buNone/>
            </a:pPr>
            <a:r>
              <a:rPr lang="en-US" sz="2400" dirty="0">
                <a:latin typeface="Times New Roman" pitchFamily="18" charset="0"/>
                <a:cs typeface="Times New Roman" pitchFamily="18" charset="0"/>
              </a:rPr>
              <a:t>      SKOOG, WEST, HOLLER, CROUCH</a:t>
            </a:r>
          </a:p>
          <a:p>
            <a:pPr>
              <a:buNone/>
            </a:pPr>
            <a:r>
              <a:rPr lang="en-US" sz="2400" dirty="0">
                <a:latin typeface="Times New Roman" pitchFamily="18" charset="0"/>
                <a:cs typeface="Times New Roman" pitchFamily="18" charset="0"/>
              </a:rPr>
              <a:t>(5) ELEMENTARY ORGANIC SPECTROSCOPY:- </a:t>
            </a:r>
          </a:p>
          <a:p>
            <a:pPr>
              <a:buNone/>
            </a:pPr>
            <a:r>
              <a:rPr lang="en-US" sz="2400" dirty="0">
                <a:latin typeface="Times New Roman" pitchFamily="18" charset="0"/>
                <a:cs typeface="Times New Roman" pitchFamily="18" charset="0"/>
              </a:rPr>
              <a:t>     Y.R. SHARMA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Title 1"/>
          <p:cNvSpPr>
            <a:spLocks noGrp="1"/>
          </p:cNvSpPr>
          <p:nvPr>
            <p:ph type="ctrTitle"/>
          </p:nvPr>
        </p:nvSpPr>
        <p:spPr>
          <a:xfrm>
            <a:off x="685800" y="381000"/>
            <a:ext cx="6705600" cy="685800"/>
          </a:xfrm>
          <a:solidFill>
            <a:schemeClr val="bg1"/>
          </a:solidFill>
        </p:spPr>
        <p:txBody>
          <a:bodyPr rtlCol="0">
            <a:normAutofit/>
          </a:bodyPr>
          <a:lstStyle/>
          <a:p>
            <a:pPr eaLnBrk="1" fontAlgn="auto" hangingPunct="1">
              <a:spcAft>
                <a:spcPts val="0"/>
              </a:spcAft>
              <a:defRPr/>
            </a:pPr>
            <a:r>
              <a:rPr lang="en-US" sz="3600" smtClean="0">
                <a:solidFill>
                  <a:schemeClr val="tx2">
                    <a:tint val="100000"/>
                    <a:shade val="90000"/>
                    <a:satMod val="250000"/>
                    <a:alpha val="100000"/>
                  </a:schemeClr>
                </a:solidFill>
                <a:latin typeface="Times New Roman" pitchFamily="18" charset="0"/>
                <a:cs typeface="Times New Roman" pitchFamily="18" charset="0"/>
              </a:rPr>
              <a:t>Potentiometric titration</a:t>
            </a:r>
          </a:p>
        </p:txBody>
      </p:sp>
      <p:sp>
        <p:nvSpPr>
          <p:cNvPr id="8195" name="Subtitle 2"/>
          <p:cNvSpPr>
            <a:spLocks noGrp="1"/>
          </p:cNvSpPr>
          <p:nvPr>
            <p:ph type="subTitle" idx="1"/>
          </p:nvPr>
        </p:nvSpPr>
        <p:spPr>
          <a:xfrm>
            <a:off x="457200" y="1066800"/>
            <a:ext cx="8305800" cy="4724400"/>
          </a:xfrm>
          <a:solidFill>
            <a:schemeClr val="bg1"/>
          </a:solidFill>
        </p:spPr>
        <p:txBody>
          <a:bodyPr rtlCol="0">
            <a:normAutofit fontScale="92500" lnSpcReduction="20000"/>
          </a:bodyPr>
          <a:lstStyle/>
          <a:p>
            <a:pPr algn="l" eaLnBrk="1" fontAlgn="auto" hangingPunct="1">
              <a:spcAft>
                <a:spcPts val="0"/>
              </a:spcAft>
              <a:buFont typeface="Wingdings 2"/>
              <a:buNone/>
              <a:defRPr/>
            </a:pPr>
            <a:r>
              <a:rPr lang="en-US" smtClean="0">
                <a:latin typeface="Times New Roman" pitchFamily="18" charset="0"/>
                <a:cs typeface="Times New Roman" pitchFamily="18" charset="0"/>
              </a:rPr>
              <a:t>In potentiometric titrations the change in the electrode potential upon the addition of titrant are noted against the volume of titrant added.</a:t>
            </a:r>
          </a:p>
          <a:p>
            <a:pPr algn="l" eaLnBrk="1" fontAlgn="auto" hangingPunct="1">
              <a:spcAft>
                <a:spcPts val="0"/>
              </a:spcAft>
              <a:buFont typeface="Wingdings 2"/>
              <a:buNone/>
              <a:defRPr/>
            </a:pPr>
            <a:r>
              <a:rPr lang="en-US" smtClean="0">
                <a:latin typeface="Times New Roman" pitchFamily="18" charset="0"/>
                <a:cs typeface="Times New Roman" pitchFamily="18" charset="0"/>
              </a:rPr>
              <a:t>The potential of an electrode is given by Nernst equation</a:t>
            </a:r>
          </a:p>
          <a:p>
            <a:pPr algn="l" eaLnBrk="1" fontAlgn="auto" hangingPunct="1">
              <a:spcAft>
                <a:spcPts val="0"/>
              </a:spcAft>
              <a:buFont typeface="Wingdings 2"/>
              <a:buNone/>
              <a:defRPr/>
            </a:pPr>
            <a:r>
              <a:rPr lang="en-US" smtClean="0">
                <a:latin typeface="Times New Roman" pitchFamily="18" charset="0"/>
                <a:cs typeface="Times New Roman" pitchFamily="18" charset="0"/>
              </a:rPr>
              <a:t>E = E</a:t>
            </a:r>
            <a:r>
              <a:rPr lang="en-US" baseline="30000" smtClean="0">
                <a:latin typeface="Times New Roman" pitchFamily="18" charset="0"/>
                <a:cs typeface="Times New Roman" pitchFamily="18" charset="0"/>
              </a:rPr>
              <a:t>0</a:t>
            </a:r>
            <a:r>
              <a:rPr lang="en-US" smtClean="0">
                <a:latin typeface="Times New Roman" pitchFamily="18" charset="0"/>
                <a:cs typeface="Times New Roman" pitchFamily="18" charset="0"/>
              </a:rPr>
              <a:t> + 0.0591 / n log [ M </a:t>
            </a:r>
            <a:r>
              <a:rPr lang="en-US" baseline="30000" smtClean="0">
                <a:latin typeface="Times New Roman" pitchFamily="18" charset="0"/>
                <a:cs typeface="Times New Roman" pitchFamily="18" charset="0"/>
              </a:rPr>
              <a:t>n+</a:t>
            </a:r>
            <a:r>
              <a:rPr lang="en-US" smtClean="0">
                <a:latin typeface="Times New Roman" pitchFamily="18" charset="0"/>
                <a:cs typeface="Times New Roman" pitchFamily="18" charset="0"/>
              </a:rPr>
              <a:t> ]</a:t>
            </a:r>
          </a:p>
          <a:p>
            <a:pPr algn="l" eaLnBrk="1" fontAlgn="auto" hangingPunct="1">
              <a:spcAft>
                <a:spcPts val="0"/>
              </a:spcAft>
              <a:buFont typeface="Wingdings 2"/>
              <a:buNone/>
              <a:defRPr/>
            </a:pPr>
            <a:r>
              <a:rPr lang="en-US" smtClean="0">
                <a:latin typeface="Times New Roman" pitchFamily="18" charset="0"/>
                <a:cs typeface="Times New Roman" pitchFamily="18" charset="0"/>
              </a:rPr>
              <a:t>Thus the potential of an electrode depends upon concentration of the ion to which it is reversible.</a:t>
            </a:r>
          </a:p>
          <a:p>
            <a:pPr algn="l" eaLnBrk="1" fontAlgn="auto" hangingPunct="1">
              <a:spcAft>
                <a:spcPts val="0"/>
              </a:spcAft>
              <a:buFont typeface="Wingdings 2"/>
              <a:buNone/>
              <a:defRPr/>
            </a:pPr>
            <a:endParaRPr lang="en-US" smtClean="0">
              <a:latin typeface="Times New Roman" pitchFamily="18" charset="0"/>
              <a:cs typeface="Times New Roman" pitchFamily="18" charset="0"/>
            </a:endParaRPr>
          </a:p>
          <a:p>
            <a:pPr algn="l" eaLnBrk="1" fontAlgn="auto" hangingPunct="1">
              <a:spcAft>
                <a:spcPts val="0"/>
              </a:spcAft>
              <a:buFont typeface="Wingdings 2"/>
              <a:buNone/>
              <a:defRPr/>
            </a:pPr>
            <a:endParaRPr lang="en-US" smtClean="0">
              <a:latin typeface="Times New Roman" pitchFamily="18" charset="0"/>
              <a:cs typeface="Times New Roman" pitchFamily="18" charset="0"/>
            </a:endParaRPr>
          </a:p>
          <a:p>
            <a:pPr algn="l" eaLnBrk="1" fontAlgn="auto" hangingPunct="1">
              <a:spcAft>
                <a:spcPts val="0"/>
              </a:spcAft>
              <a:buFont typeface="Wingdings 2"/>
              <a:buNone/>
              <a:defRPr/>
            </a:pPr>
            <a:r>
              <a:rPr lang="en-US" smtClean="0">
                <a:latin typeface="Times New Roman" pitchFamily="18" charset="0"/>
                <a:cs typeface="Times New Roman" pitchFamily="18" charset="0"/>
              </a:rPr>
              <a:t> </a:t>
            </a:r>
          </a:p>
        </p:txBody>
      </p:sp>
    </p:spTree>
    <p:extLst>
      <p:ext uri="{BB962C8B-B14F-4D97-AF65-F5344CB8AC3E}">
        <p14:creationId xmlns:p14="http://schemas.microsoft.com/office/powerpoint/2010/main" val="2662577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a:solidFill>
            <a:schemeClr val="bg1"/>
          </a:solidFill>
        </p:spPr>
        <p:txBody>
          <a:bodyPr rtlCol="0">
            <a:normAutofit/>
          </a:bodyPr>
          <a:lstStyle/>
          <a:p>
            <a:pPr marL="54864" eaLnBrk="1" fontAlgn="auto" hangingPunct="1">
              <a:spcAft>
                <a:spcPts val="0"/>
              </a:spcAft>
              <a:defRPr/>
            </a:pPr>
            <a:r>
              <a:rPr lang="en-US" sz="3600" smtClean="0">
                <a:solidFill>
                  <a:schemeClr val="tx2">
                    <a:tint val="100000"/>
                    <a:shade val="90000"/>
                    <a:satMod val="250000"/>
                    <a:alpha val="100000"/>
                  </a:schemeClr>
                </a:solidFill>
                <a:latin typeface="Times New Roman" pitchFamily="18" charset="0"/>
                <a:cs typeface="Times New Roman" pitchFamily="18" charset="0"/>
              </a:rPr>
              <a:t>Theory-Nernst equation</a:t>
            </a:r>
          </a:p>
        </p:txBody>
      </p:sp>
      <p:sp>
        <p:nvSpPr>
          <p:cNvPr id="5123" name="Content Placeholder 2"/>
          <p:cNvSpPr>
            <a:spLocks noGrp="1"/>
          </p:cNvSpPr>
          <p:nvPr>
            <p:ph idx="1"/>
          </p:nvPr>
        </p:nvSpPr>
        <p:spPr>
          <a:solidFill>
            <a:schemeClr val="bg1"/>
          </a:solidFill>
        </p:spPr>
        <p:txBody>
          <a:bodyPr/>
          <a:lstStyle/>
          <a:p>
            <a:pPr eaLnBrk="1" hangingPunct="1"/>
            <a:r>
              <a:rPr lang="en-US" altLang="en-US" sz="2800" smtClean="0">
                <a:latin typeface="Times New Roman" panose="02020603050405020304" pitchFamily="18" charset="0"/>
                <a:cs typeface="Times New Roman" panose="02020603050405020304" pitchFamily="18" charset="0"/>
              </a:rPr>
              <a:t>Nernst equation is the basis for the relationship between the voltage generated by an electrochemical cells a result of the two half cell reactions and the relevant concentration at each electrode.</a:t>
            </a:r>
          </a:p>
          <a:p>
            <a:pPr eaLnBrk="1" hangingPunct="1"/>
            <a:endParaRPr lang="en-US" altLang="en-US" sz="280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2800" smtClean="0">
                <a:latin typeface="Times New Roman" panose="02020603050405020304" pitchFamily="18" charset="0"/>
                <a:cs typeface="Times New Roman" panose="02020603050405020304" pitchFamily="18" charset="0"/>
              </a:rPr>
              <a:t>     E = E</a:t>
            </a:r>
            <a:r>
              <a:rPr lang="en-US" altLang="en-US" sz="2800" baseline="30000" smtClean="0">
                <a:latin typeface="Times New Roman" panose="02020603050405020304" pitchFamily="18" charset="0"/>
                <a:cs typeface="Times New Roman" panose="02020603050405020304" pitchFamily="18" charset="0"/>
              </a:rPr>
              <a:t>o</a:t>
            </a:r>
            <a:r>
              <a:rPr lang="en-US" altLang="en-US" sz="2800" baseline="-25000" smtClean="0">
                <a:latin typeface="Times New Roman" panose="02020603050405020304" pitchFamily="18" charset="0"/>
                <a:cs typeface="Times New Roman" panose="02020603050405020304" pitchFamily="18" charset="0"/>
              </a:rPr>
              <a:t> </a:t>
            </a:r>
            <a:r>
              <a:rPr lang="en-US" altLang="en-US" sz="2800" smtClean="0">
                <a:latin typeface="Times New Roman" panose="02020603050405020304" pitchFamily="18" charset="0"/>
                <a:cs typeface="Times New Roman" panose="02020603050405020304" pitchFamily="18" charset="0"/>
              </a:rPr>
              <a:t>+ (2.303RT/2F) log [oxidised] / [reduced]</a:t>
            </a:r>
          </a:p>
          <a:p>
            <a:pPr eaLnBrk="1" hangingPunct="1">
              <a:buFont typeface="Arial" panose="020B0604020202020204" pitchFamily="34" charset="0"/>
              <a:buNone/>
            </a:pPr>
            <a:endParaRPr lang="en-US" altLang="en-US" sz="280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280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280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280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280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285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381000"/>
            <a:ext cx="8229600" cy="5745163"/>
          </a:xfrm>
          <a:solidFill>
            <a:schemeClr val="bg1"/>
          </a:solidFill>
        </p:spPr>
        <p:txBody>
          <a:bodyPr rtlCol="0">
            <a:normAutofit fontScale="92500" lnSpcReduction="10000"/>
          </a:bodyPr>
          <a:lstStyle/>
          <a:p>
            <a:pPr eaLnBrk="1" fontAlgn="auto" hangingPunct="1">
              <a:spcAft>
                <a:spcPts val="0"/>
              </a:spcAft>
              <a:buFont typeface="Arial" charset="0"/>
              <a:buChar char="•"/>
              <a:defRPr/>
            </a:pPr>
            <a:r>
              <a:rPr lang="en-US" smtClean="0">
                <a:latin typeface="Times New Roman" pitchFamily="18" charset="0"/>
                <a:cs typeface="Times New Roman" pitchFamily="18" charset="0"/>
              </a:rPr>
              <a:t>Kinds of titration</a:t>
            </a:r>
          </a:p>
          <a:p>
            <a:pPr eaLnBrk="1" fontAlgn="auto" hangingPunct="1">
              <a:spcAft>
                <a:spcPts val="0"/>
              </a:spcAft>
              <a:buFont typeface="Arial" charset="0"/>
              <a:buNone/>
              <a:defRPr/>
            </a:pPr>
            <a:r>
              <a:rPr lang="en-US" smtClean="0">
                <a:latin typeface="Times New Roman" pitchFamily="18" charset="0"/>
                <a:cs typeface="Times New Roman" pitchFamily="18" charset="0"/>
              </a:rPr>
              <a:t>       (1) Acid-base</a:t>
            </a:r>
          </a:p>
          <a:p>
            <a:pPr eaLnBrk="1" fontAlgn="auto" hangingPunct="1">
              <a:spcAft>
                <a:spcPts val="0"/>
              </a:spcAft>
              <a:buFont typeface="Arial" charset="0"/>
              <a:buNone/>
              <a:defRPr/>
            </a:pPr>
            <a:r>
              <a:rPr lang="en-US" smtClean="0">
                <a:latin typeface="Times New Roman" pitchFamily="18" charset="0"/>
                <a:cs typeface="Times New Roman" pitchFamily="18" charset="0"/>
              </a:rPr>
              <a:t>       (2) Redox</a:t>
            </a:r>
          </a:p>
          <a:p>
            <a:pPr eaLnBrk="1" fontAlgn="auto" hangingPunct="1">
              <a:spcAft>
                <a:spcPts val="0"/>
              </a:spcAft>
              <a:buFont typeface="Arial" charset="0"/>
              <a:buNone/>
              <a:defRPr/>
            </a:pPr>
            <a:r>
              <a:rPr lang="en-US" smtClean="0">
                <a:latin typeface="Times New Roman" pitchFamily="18" charset="0"/>
                <a:cs typeface="Times New Roman" pitchFamily="18" charset="0"/>
              </a:rPr>
              <a:t>       (3) Precipitation titration</a:t>
            </a:r>
          </a:p>
          <a:p>
            <a:pPr eaLnBrk="1" fontAlgn="auto" hangingPunct="1">
              <a:spcAft>
                <a:spcPts val="0"/>
              </a:spcAft>
              <a:buFont typeface="Arial" charset="0"/>
              <a:buNone/>
              <a:defRPr/>
            </a:pPr>
            <a:endParaRPr lang="en-US" smtClean="0">
              <a:latin typeface="Times New Roman" pitchFamily="18" charset="0"/>
              <a:cs typeface="Times New Roman" pitchFamily="18" charset="0"/>
            </a:endParaRPr>
          </a:p>
          <a:p>
            <a:pPr eaLnBrk="1" fontAlgn="auto" hangingPunct="1">
              <a:spcAft>
                <a:spcPts val="0"/>
              </a:spcAft>
              <a:buFont typeface="Arial" charset="0"/>
              <a:buNone/>
              <a:defRPr/>
            </a:pPr>
            <a:r>
              <a:rPr lang="en-US" smtClean="0">
                <a:latin typeface="Times New Roman" pitchFamily="18" charset="0"/>
                <a:cs typeface="Times New Roman" pitchFamily="18" charset="0"/>
              </a:rPr>
              <a:t>It is used when the end points are very difficult to determine, either when</a:t>
            </a:r>
          </a:p>
          <a:p>
            <a:pPr eaLnBrk="1" fontAlgn="auto" hangingPunct="1">
              <a:spcAft>
                <a:spcPts val="0"/>
              </a:spcAft>
              <a:buFont typeface="Arial" charset="0"/>
              <a:buNone/>
              <a:defRPr/>
            </a:pPr>
            <a:r>
              <a:rPr lang="en-US" smtClean="0">
                <a:latin typeface="Times New Roman" pitchFamily="18" charset="0"/>
                <a:cs typeface="Times New Roman" pitchFamily="18" charset="0"/>
              </a:rPr>
              <a:t>      (1) Very diluted solution</a:t>
            </a:r>
          </a:p>
          <a:p>
            <a:pPr eaLnBrk="1" fontAlgn="auto" hangingPunct="1">
              <a:spcAft>
                <a:spcPts val="0"/>
              </a:spcAft>
              <a:buFont typeface="Arial" charset="0"/>
              <a:buNone/>
              <a:defRPr/>
            </a:pPr>
            <a:r>
              <a:rPr lang="en-US" smtClean="0">
                <a:latin typeface="Times New Roman" pitchFamily="18" charset="0"/>
                <a:cs typeface="Times New Roman" pitchFamily="18" charset="0"/>
              </a:rPr>
              <a:t>      (2) Coloured and turbid solution</a:t>
            </a:r>
          </a:p>
          <a:p>
            <a:pPr eaLnBrk="1" fontAlgn="auto" hangingPunct="1">
              <a:spcAft>
                <a:spcPts val="0"/>
              </a:spcAft>
              <a:buFont typeface="Arial" charset="0"/>
              <a:buNone/>
              <a:defRPr/>
            </a:pPr>
            <a:r>
              <a:rPr lang="en-US" smtClean="0">
                <a:latin typeface="Times New Roman" pitchFamily="18" charset="0"/>
                <a:cs typeface="Times New Roman" pitchFamily="18" charset="0"/>
              </a:rPr>
              <a:t>      (3) Absence of a suitable indicator</a:t>
            </a:r>
          </a:p>
          <a:p>
            <a:pPr eaLnBrk="1" fontAlgn="auto" hangingPunct="1">
              <a:spcAft>
                <a:spcPts val="0"/>
              </a:spcAft>
              <a:buFont typeface="Arial" charset="0"/>
              <a:buNone/>
              <a:defRPr/>
            </a:pPr>
            <a:r>
              <a:rPr lang="en-US" smtClean="0">
                <a:latin typeface="Times New Roman" pitchFamily="18" charset="0"/>
                <a:cs typeface="Times New Roman" pitchFamily="18" charset="0"/>
              </a:rPr>
              <a:t>    </a:t>
            </a:r>
          </a:p>
        </p:txBody>
      </p:sp>
    </p:spTree>
    <p:extLst>
      <p:ext uri="{BB962C8B-B14F-4D97-AF65-F5344CB8AC3E}">
        <p14:creationId xmlns:p14="http://schemas.microsoft.com/office/powerpoint/2010/main" val="2168588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533400"/>
            <a:ext cx="8229600" cy="5592763"/>
          </a:xfrm>
          <a:solidFill>
            <a:schemeClr val="bg1"/>
          </a:solidFill>
        </p:spPr>
        <p:txBody>
          <a:bodyPr/>
          <a:lstStyle/>
          <a:p>
            <a:pPr eaLnBrk="1" hangingPunct="1"/>
            <a:r>
              <a:rPr lang="en-US" altLang="en-US" sz="2800" smtClean="0">
                <a:latin typeface="Times New Roman" panose="02020603050405020304" pitchFamily="18" charset="0"/>
                <a:cs typeface="Times New Roman" panose="02020603050405020304" pitchFamily="18" charset="0"/>
              </a:rPr>
              <a:t>It is a regular titration but instead of the indicator we used the potentiometer.</a:t>
            </a:r>
          </a:p>
          <a:p>
            <a:pPr eaLnBrk="1" hangingPunct="1">
              <a:buFont typeface="Arial" panose="020B0604020202020204" pitchFamily="34" charset="0"/>
              <a:buNone/>
            </a:pPr>
            <a:endParaRPr lang="en-US" altLang="en-US" sz="280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altLang="en-US" sz="2800" b="1" smtClean="0">
                <a:latin typeface="Times New Roman" panose="02020603050405020304" pitchFamily="18" charset="0"/>
                <a:cs typeface="Times New Roman" panose="02020603050405020304" pitchFamily="18" charset="0"/>
              </a:rPr>
              <a:t>Instruments requirement</a:t>
            </a:r>
            <a:r>
              <a:rPr lang="en-US" altLang="en-US" sz="2800" smtClean="0">
                <a:latin typeface="Times New Roman" panose="02020603050405020304" pitchFamily="18" charset="0"/>
                <a:cs typeface="Times New Roman" panose="02020603050405020304" pitchFamily="18" charset="0"/>
              </a:rPr>
              <a:t>:-</a:t>
            </a:r>
          </a:p>
          <a:p>
            <a:pPr eaLnBrk="1" hangingPunct="1">
              <a:buFont typeface="Arial" panose="020B0604020202020204" pitchFamily="34" charset="0"/>
              <a:buNone/>
            </a:pPr>
            <a:r>
              <a:rPr lang="en-US" altLang="en-US" sz="2800" smtClean="0">
                <a:latin typeface="Times New Roman" panose="02020603050405020304" pitchFamily="18" charset="0"/>
                <a:cs typeface="Times New Roman" panose="02020603050405020304" pitchFamily="18" charset="0"/>
              </a:rPr>
              <a:t>    Combined glass electrode (double function electrode)</a:t>
            </a:r>
          </a:p>
          <a:p>
            <a:pPr eaLnBrk="1" hangingPunct="1">
              <a:buFont typeface="Arial" panose="020B0604020202020204" pitchFamily="34" charset="0"/>
              <a:buNone/>
            </a:pPr>
            <a:r>
              <a:rPr lang="en-US" altLang="en-US" sz="2800" smtClean="0">
                <a:latin typeface="Times New Roman" panose="02020603050405020304" pitchFamily="18" charset="0"/>
                <a:cs typeface="Times New Roman" panose="02020603050405020304" pitchFamily="18" charset="0"/>
              </a:rPr>
              <a:t>    Potentiometer   pH meter</a:t>
            </a:r>
          </a:p>
          <a:p>
            <a:pPr eaLnBrk="1" hangingPunct="1">
              <a:buFont typeface="Arial" panose="020B0604020202020204" pitchFamily="34" charset="0"/>
              <a:buNone/>
            </a:pPr>
            <a:r>
              <a:rPr lang="en-US" altLang="en-US" sz="2800" smtClean="0">
                <a:latin typeface="Times New Roman" panose="02020603050405020304" pitchFamily="18" charset="0"/>
                <a:cs typeface="Times New Roman" panose="02020603050405020304" pitchFamily="18" charset="0"/>
              </a:rPr>
              <a:t>                             Redox (mV)</a:t>
            </a:r>
          </a:p>
          <a:p>
            <a:pPr eaLnBrk="1" hangingPunct="1">
              <a:buFont typeface="Arial" panose="020B0604020202020204" pitchFamily="34" charset="0"/>
              <a:buNone/>
            </a:pPr>
            <a:r>
              <a:rPr lang="en-US" altLang="en-US" sz="2800" smtClean="0">
                <a:latin typeface="Times New Roman" panose="02020603050405020304" pitchFamily="18" charset="0"/>
                <a:cs typeface="Times New Roman" panose="02020603050405020304" pitchFamily="18" charset="0"/>
              </a:rPr>
              <a:t>    Magnetic stirrer</a:t>
            </a:r>
          </a:p>
          <a:p>
            <a:pPr eaLnBrk="1" hangingPunct="1">
              <a:buFont typeface="Arial" panose="020B0604020202020204" pitchFamily="34" charset="0"/>
              <a:buNone/>
            </a:pPr>
            <a:r>
              <a:rPr lang="en-US" altLang="en-US" sz="2800" smtClean="0">
                <a:latin typeface="Times New Roman" panose="02020603050405020304" pitchFamily="18" charset="0"/>
                <a:cs typeface="Times New Roman" panose="02020603050405020304" pitchFamily="18" charset="0"/>
              </a:rPr>
              <a:t>   Hot-plate (use the stirrer and make sure heat is off)</a:t>
            </a:r>
          </a:p>
          <a:p>
            <a:pPr eaLnBrk="1" hangingPunct="1">
              <a:buFont typeface="Arial" panose="020B0604020202020204" pitchFamily="34" charset="0"/>
              <a:buNone/>
            </a:pPr>
            <a:r>
              <a:rPr lang="en-US" altLang="en-US" sz="2800" smtClean="0">
                <a:latin typeface="Times New Roman" panose="02020603050405020304" pitchFamily="18" charset="0"/>
                <a:cs typeface="Times New Roman" panose="02020603050405020304" pitchFamily="18" charset="0"/>
              </a:rPr>
              <a:t>   Magnet capsule   </a:t>
            </a:r>
          </a:p>
        </p:txBody>
      </p:sp>
    </p:spTree>
    <p:extLst>
      <p:ext uri="{BB962C8B-B14F-4D97-AF65-F5344CB8AC3E}">
        <p14:creationId xmlns:p14="http://schemas.microsoft.com/office/powerpoint/2010/main" val="2288506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a:solidFill>
            <a:schemeClr val="bg1"/>
          </a:solidFill>
        </p:spPr>
        <p:txBody>
          <a:bodyPr rtlCol="0">
            <a:normAutofit/>
          </a:bodyPr>
          <a:lstStyle/>
          <a:p>
            <a:pPr eaLnBrk="1" fontAlgn="auto" hangingPunct="1">
              <a:spcBef>
                <a:spcPts val="0"/>
              </a:spcBef>
              <a:spcAft>
                <a:spcPts val="0"/>
              </a:spcAft>
              <a:buFont typeface="Arial" panose="020B0604020202020204" pitchFamily="34" charset="0"/>
              <a:buNone/>
              <a:defRPr/>
            </a:pPr>
            <a:r>
              <a:rPr lang="en-US" sz="2800" dirty="0" smtClean="0">
                <a:latin typeface="Times New Roman" pitchFamily="18" charset="0"/>
                <a:cs typeface="Times New Roman" pitchFamily="18" charset="0"/>
              </a:rPr>
              <a:t>                                Objectives</a:t>
            </a:r>
          </a:p>
          <a:p>
            <a:pPr eaLnBrk="1" fontAlgn="auto" hangingPunct="1">
              <a:spcBef>
                <a:spcPts val="0"/>
              </a:spcBef>
              <a:spcAft>
                <a:spcPts val="0"/>
              </a:spcAft>
              <a:buFont typeface="Arial" panose="020B0604020202020204" pitchFamily="34" charset="0"/>
              <a:buNone/>
              <a:defRPr/>
            </a:pPr>
            <a:r>
              <a:rPr lang="en-US" sz="2800" dirty="0" smtClean="0">
                <a:latin typeface="Times New Roman" pitchFamily="18" charset="0"/>
                <a:cs typeface="Times New Roman" pitchFamily="18" charset="0"/>
              </a:rPr>
              <a:t>Titration of a weak acid (acetic acid) against a strong base (NaOH)</a:t>
            </a:r>
          </a:p>
          <a:p>
            <a:pPr eaLnBrk="1" fontAlgn="auto" hangingPunct="1">
              <a:spcBef>
                <a:spcPts val="0"/>
              </a:spcBef>
              <a:spcAft>
                <a:spcPts val="0"/>
              </a:spcAft>
              <a:buFont typeface="Arial" panose="020B0604020202020204" pitchFamily="34" charset="0"/>
              <a:buNone/>
              <a:defRPr/>
            </a:pPr>
            <a:r>
              <a:rPr lang="en-US" sz="2800" b="1" dirty="0" smtClean="0">
                <a:latin typeface="Times New Roman" pitchFamily="18" charset="0"/>
                <a:cs typeface="Times New Roman" pitchFamily="18" charset="0"/>
              </a:rPr>
              <a:t>Stock solution</a:t>
            </a:r>
            <a:r>
              <a:rPr lang="en-US" sz="2800" dirty="0" smtClean="0">
                <a:latin typeface="Times New Roman" pitchFamily="18" charset="0"/>
                <a:cs typeface="Times New Roman" pitchFamily="18" charset="0"/>
              </a:rPr>
              <a:t>:-</a:t>
            </a:r>
          </a:p>
          <a:p>
            <a:pPr eaLnBrk="1" fontAlgn="auto" hangingPunct="1">
              <a:spcBef>
                <a:spcPts val="0"/>
              </a:spcBef>
              <a:spcAft>
                <a:spcPts val="0"/>
              </a:spcAft>
              <a:buFont typeface="Arial" panose="020B0604020202020204" pitchFamily="34" charset="0"/>
              <a:buNone/>
              <a:defRPr/>
            </a:pPr>
            <a:endParaRPr lang="en-US" sz="2800" dirty="0" smtClean="0">
              <a:latin typeface="Times New Roman" pitchFamily="18" charset="0"/>
              <a:cs typeface="Times New Roman" pitchFamily="18" charset="0"/>
            </a:endParaRPr>
          </a:p>
          <a:p>
            <a:pPr marL="514350" indent="-514350" eaLnBrk="1" fontAlgn="auto" hangingPunct="1">
              <a:spcBef>
                <a:spcPts val="0"/>
              </a:spcBef>
              <a:spcAft>
                <a:spcPts val="0"/>
              </a:spcAft>
              <a:buFont typeface="Arial" panose="020B0604020202020204" pitchFamily="34" charset="0"/>
              <a:buAutoNum type="arabicParenBoth"/>
              <a:defRPr/>
            </a:pPr>
            <a:r>
              <a:rPr lang="en-US" sz="2800" dirty="0" smtClean="0">
                <a:latin typeface="Times New Roman" pitchFamily="18" charset="0"/>
                <a:cs typeface="Times New Roman" pitchFamily="18" charset="0"/>
              </a:rPr>
              <a:t>Unknown acetic acid solution</a:t>
            </a:r>
          </a:p>
          <a:p>
            <a:pPr marL="514350" indent="-514350" eaLnBrk="1" fontAlgn="auto" hangingPunct="1">
              <a:spcBef>
                <a:spcPts val="0"/>
              </a:spcBef>
              <a:spcAft>
                <a:spcPts val="0"/>
              </a:spcAft>
              <a:buFont typeface="Arial" panose="020B0604020202020204" pitchFamily="34" charset="0"/>
              <a:buAutoNum type="arabicParenBoth"/>
              <a:defRPr/>
            </a:pPr>
            <a:r>
              <a:rPr lang="en-US" sz="2800" dirty="0" smtClean="0">
                <a:latin typeface="Times New Roman" pitchFamily="18" charset="0"/>
                <a:cs typeface="Times New Roman" pitchFamily="18" charset="0"/>
              </a:rPr>
              <a:t>0.1N NaOH</a:t>
            </a:r>
          </a:p>
        </p:txBody>
      </p:sp>
    </p:spTree>
    <p:extLst>
      <p:ext uri="{BB962C8B-B14F-4D97-AF65-F5344CB8AC3E}">
        <p14:creationId xmlns:p14="http://schemas.microsoft.com/office/powerpoint/2010/main" val="921013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94E51A3EAAD741B2131CBAE00C3560" ma:contentTypeVersion="3" ma:contentTypeDescription="Create a new document." ma:contentTypeScope="" ma:versionID="9f18192d0d8c953836a130adb8ca898a">
  <xsd:schema xmlns:xsd="http://www.w3.org/2001/XMLSchema" xmlns:xs="http://www.w3.org/2001/XMLSchema" xmlns:p="http://schemas.microsoft.com/office/2006/metadata/properties" xmlns:ns2="f7b29ee5-3162-4f15-a507-5d3f413772a6" targetNamespace="http://schemas.microsoft.com/office/2006/metadata/properties" ma:root="true" ma:fieldsID="d8a0ffa25e9e592937b94a2c3b340fa3" ns2:_="">
    <xsd:import namespace="f7b29ee5-3162-4f15-a507-5d3f413772a6"/>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b29ee5-3162-4f15-a507-5d3f413772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BF8861-C683-4517-B1F8-AF977F3F365A}"/>
</file>

<file path=customXml/itemProps2.xml><?xml version="1.0" encoding="utf-8"?>
<ds:datastoreItem xmlns:ds="http://schemas.openxmlformats.org/officeDocument/2006/customXml" ds:itemID="{F9A666CA-4B15-4D4E-8B65-3D3E816CF107}">
  <ds:schemaRefs>
    <ds:schemaRef ds:uri="http://schemas.microsoft.com/sharepoint/v3/contenttype/forms"/>
  </ds:schemaRefs>
</ds:datastoreItem>
</file>

<file path=customXml/itemProps3.xml><?xml version="1.0" encoding="utf-8"?>
<ds:datastoreItem xmlns:ds="http://schemas.openxmlformats.org/officeDocument/2006/customXml" ds:itemID="{CC37F3B1-1CE7-4F94-A9D2-E9452A08971F}">
  <ds:schemaRefs>
    <ds:schemaRef ds:uri="http://schemas.microsoft.com/office/2006/documentManagement/types"/>
    <ds:schemaRef ds:uri="1ebbfa93-c2c5-442d-9866-55b583ea4d04"/>
    <ds:schemaRef ds:uri="http://purl.org/dc/elements/1.1/"/>
    <ds:schemaRef ds:uri="http://schemas.microsoft.com/office/2006/metadata/properties"/>
    <ds:schemaRef ds:uri="http://schemas.openxmlformats.org/package/2006/metadata/core-properties"/>
    <ds:schemaRef ds:uri="http://purl.org/dc/dcmitype/"/>
    <ds:schemaRef ds:uri="8fad8028-2e2d-45b7-b365-5ff4b53f538f"/>
    <ds:schemaRef ds:uri="http://www.w3.org/XML/1998/namespac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10155</TotalTime>
  <Words>2189</Words>
  <Application>Microsoft Office PowerPoint</Application>
  <PresentationFormat>On-screen Show (4:3)</PresentationFormat>
  <Paragraphs>277</Paragraphs>
  <Slides>45</Slides>
  <Notes>1</Notes>
  <HiddenSlides>0</HiddenSlides>
  <MMClips>0</MMClips>
  <ScaleCrop>false</ScaleCrop>
  <HeadingPairs>
    <vt:vector size="10"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ariant>
        <vt:lpstr>Custom Shows</vt:lpstr>
      </vt:variant>
      <vt:variant>
        <vt:i4>1</vt:i4>
      </vt:variant>
    </vt:vector>
  </HeadingPairs>
  <TitlesOfParts>
    <vt:vector size="54" baseType="lpstr">
      <vt:lpstr>Arial</vt:lpstr>
      <vt:lpstr>Calibri</vt:lpstr>
      <vt:lpstr>Cambria Math</vt:lpstr>
      <vt:lpstr>Times New Roman</vt:lpstr>
      <vt:lpstr>Wingdings</vt:lpstr>
      <vt:lpstr>Wingdings 2</vt:lpstr>
      <vt:lpstr>Office Theme</vt:lpstr>
      <vt:lpstr>Chart</vt:lpstr>
      <vt:lpstr>PowerPoint Presentation</vt:lpstr>
      <vt:lpstr>PowerPoint Presentation</vt:lpstr>
      <vt:lpstr>Potentiometric titration</vt:lpstr>
      <vt:lpstr>PowerPoint Presentation</vt:lpstr>
      <vt:lpstr>Potentiometric titration</vt:lpstr>
      <vt:lpstr>Theory-Nernst equation</vt:lpstr>
      <vt:lpstr>PowerPoint Presentation</vt:lpstr>
      <vt:lpstr>PowerPoint Presentation</vt:lpstr>
      <vt:lpstr>PowerPoint Presentation</vt:lpstr>
      <vt:lpstr>Experiment</vt:lpstr>
      <vt:lpstr>PowerPoint Presentation</vt:lpstr>
      <vt:lpstr>PowerPoint Presentation</vt:lpstr>
      <vt:lpstr>Background</vt:lpstr>
      <vt:lpstr>PowerPoint Presentation</vt:lpstr>
      <vt:lpstr>PowerPoint Presentation</vt:lpstr>
      <vt:lpstr>PowerPoint Presentation</vt:lpstr>
      <vt:lpstr>Conductometric titration</vt:lpstr>
      <vt:lpstr>Terms used in Conductometric Titration </vt:lpstr>
      <vt:lpstr>Advantages</vt:lpstr>
      <vt:lpstr>Limitations </vt:lpstr>
      <vt:lpstr>Different type of acid-base conductometric titration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NITK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Instrumentation</dc:title>
  <dc:creator>Personal</dc:creator>
  <cp:lastModifiedBy>santosh gaonkar</cp:lastModifiedBy>
  <cp:revision>461</cp:revision>
  <dcterms:created xsi:type="dcterms:W3CDTF">2011-08-05T14:00:17Z</dcterms:created>
  <dcterms:modified xsi:type="dcterms:W3CDTF">2022-09-05T04:27:51Z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0x0101008194E51A3EAAD741B2131CBAE00C3560</vt:lpwstr>
  </property>
</Properties>
</file>