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4" r:id="rId9"/>
    <p:sldId id="266" r:id="rId10"/>
    <p:sldId id="267" r:id="rId11"/>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189AAD-5406-4D98-9310-26B6D0FA0B71}" v="353" dt="2022-12-16T20:15:09.105"/>
    <p1510:client id="{A39C7510-418D-C4ED-D237-C9A0961D71AE}" v="107" dt="2022-12-17T03:38:54.931"/>
    <p1510:client id="{E0F129FA-ADBB-29A2-A80E-2886D4EB7975}" v="14" dt="2022-12-17T04:23:37.5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16/12/2022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16/12/2022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16/12/2022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16/12/2022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16/12/2022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16/12/2022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16/12/2022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16/12/2022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16/12/2022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16/12/2022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16/12/2022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16/12/2022</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6F828D28-8E09-41CC-8229-3070B5467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7C121F45-FE6E-2CD6-8E36-AB683E8A99F3}"/>
              </a:ext>
            </a:extLst>
          </p:cNvPr>
          <p:cNvPicPr>
            <a:picLocks noChangeAspect="1"/>
          </p:cNvPicPr>
          <p:nvPr/>
        </p:nvPicPr>
        <p:blipFill rotWithShape="1">
          <a:blip r:embed="rId2"/>
          <a:srcRect l="1"/>
          <a:stretch/>
        </p:blipFill>
        <p:spPr>
          <a:xfrm>
            <a:off x="20" y="-22"/>
            <a:ext cx="12191977" cy="6858022"/>
          </a:xfrm>
          <a:prstGeom prst="rect">
            <a:avLst/>
          </a:prstGeom>
        </p:spPr>
      </p:pic>
      <p:sp>
        <p:nvSpPr>
          <p:cNvPr id="15" name="Rectangle 10">
            <a:extLst>
              <a:ext uri="{FF2B5EF4-FFF2-40B4-BE49-F238E27FC236}">
                <a16:creationId xmlns:a16="http://schemas.microsoft.com/office/drawing/2014/main" id="{D5B012D8-7F27-4758-9AC6-C889B154B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03377" y="1100316"/>
            <a:ext cx="6858003" cy="4657347"/>
          </a:xfrm>
          <a:prstGeom prst="rect">
            <a:avLst/>
          </a:prstGeom>
          <a:gradFill flip="none" rotWithShape="1">
            <a:gsLst>
              <a:gs pos="48000">
                <a:srgbClr val="000000">
                  <a:alpha val="24000"/>
                </a:srgbClr>
              </a:gs>
              <a:gs pos="85000">
                <a:srgbClr val="000000">
                  <a:alpha val="45000"/>
                </a:srgbClr>
              </a:gs>
              <a:gs pos="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43466" y="643467"/>
            <a:ext cx="5452529" cy="3569242"/>
          </a:xfrm>
        </p:spPr>
        <p:txBody>
          <a:bodyPr anchor="t">
            <a:normAutofit/>
          </a:bodyPr>
          <a:lstStyle/>
          <a:p>
            <a:pPr algn="l"/>
            <a:r>
              <a:rPr lang="en-GB" sz="5200">
                <a:solidFill>
                  <a:srgbClr val="FFFFFF"/>
                </a:solidFill>
                <a:cs typeface="Calibri Light"/>
              </a:rPr>
              <a:t>JAMSETJI TATA</a:t>
            </a:r>
            <a:endParaRPr lang="en-GB" sz="5200">
              <a:solidFill>
                <a:srgbClr val="FFFFFF"/>
              </a:solidFill>
            </a:endParaRPr>
          </a:p>
        </p:txBody>
      </p:sp>
      <p:sp>
        <p:nvSpPr>
          <p:cNvPr id="3" name="Subtitle 2"/>
          <p:cNvSpPr>
            <a:spLocks noGrp="1"/>
          </p:cNvSpPr>
          <p:nvPr>
            <p:ph type="subTitle" idx="1"/>
          </p:nvPr>
        </p:nvSpPr>
        <p:spPr>
          <a:xfrm>
            <a:off x="643466" y="4551037"/>
            <a:ext cx="5449479" cy="1578054"/>
          </a:xfrm>
        </p:spPr>
        <p:txBody>
          <a:bodyPr vert="horz" lIns="91440" tIns="45720" rIns="91440" bIns="45720" rtlCol="0" anchor="b">
            <a:normAutofit/>
          </a:bodyPr>
          <a:lstStyle/>
          <a:p>
            <a:pPr algn="l"/>
            <a:r>
              <a:rPr lang="en-GB" sz="2200">
                <a:solidFill>
                  <a:srgbClr val="FFFFFF"/>
                </a:solidFill>
                <a:cs typeface="Calibri"/>
              </a:rPr>
              <a:t>THE INDUSTRIAL TYCOON OF INDIA</a:t>
            </a:r>
          </a:p>
          <a:p>
            <a:pPr algn="l"/>
            <a:endParaRPr lang="en-GB" sz="2200">
              <a:solidFill>
                <a:srgbClr val="FFFFFF"/>
              </a:solidFill>
              <a:cs typeface="Calibri"/>
            </a:endParaRPr>
          </a:p>
          <a:p>
            <a:pPr algn="l"/>
            <a:r>
              <a:rPr lang="en-GB" sz="2200">
                <a:solidFill>
                  <a:srgbClr val="FFFFFF"/>
                </a:solidFill>
                <a:ea typeface="+mn-lt"/>
                <a:cs typeface="+mn-lt"/>
              </a:rPr>
              <a:t>Creative thinking, Problem solving and Innovation</a:t>
            </a:r>
          </a:p>
        </p:txBody>
      </p:sp>
      <p:sp>
        <p:nvSpPr>
          <p:cNvPr id="13" name="Rectangle 12">
            <a:extLst>
              <a:ext uri="{FF2B5EF4-FFF2-40B4-BE49-F238E27FC236}">
                <a16:creationId xmlns:a16="http://schemas.microsoft.com/office/drawing/2014/main" id="{4063B759-00FC-46D1-9898-8E8625268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40187" y="2206184"/>
            <a:ext cx="6858003" cy="2445624"/>
          </a:xfrm>
          <a:prstGeom prst="rect">
            <a:avLst/>
          </a:prstGeom>
          <a:gradFill flip="none" rotWithShape="1">
            <a:gsLst>
              <a:gs pos="48000">
                <a:srgbClr val="000000">
                  <a:alpha val="24000"/>
                </a:srgbClr>
              </a:gs>
              <a:gs pos="85000">
                <a:srgbClr val="000000">
                  <a:alpha val="45000"/>
                </a:srgbClr>
              </a:gs>
              <a:gs pos="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A513B0-82FF-4F41-8178-885375D1C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decorated&#10;&#10;Description automatically generated">
            <a:extLst>
              <a:ext uri="{FF2B5EF4-FFF2-40B4-BE49-F238E27FC236}">
                <a16:creationId xmlns:a16="http://schemas.microsoft.com/office/drawing/2014/main" id="{E4E79B51-33EF-C9DE-1AAF-2407170AA56A}"/>
              </a:ext>
            </a:extLst>
          </p:cNvPr>
          <p:cNvPicPr>
            <a:picLocks noChangeAspect="1"/>
          </p:cNvPicPr>
          <p:nvPr/>
        </p:nvPicPr>
        <p:blipFill rotWithShape="1">
          <a:blip r:embed="rId2"/>
          <a:srcRect t="6466" r="-1" b="18699"/>
          <a:stretch/>
        </p:blipFill>
        <p:spPr>
          <a:xfrm>
            <a:off x="-1" y="10"/>
            <a:ext cx="12228129" cy="4666928"/>
          </a:xfrm>
          <a:prstGeom prst="rect">
            <a:avLst/>
          </a:prstGeom>
        </p:spPr>
      </p:pic>
      <p:grpSp>
        <p:nvGrpSpPr>
          <p:cNvPr id="11" name="Group 10">
            <a:extLst>
              <a:ext uri="{FF2B5EF4-FFF2-40B4-BE49-F238E27FC236}">
                <a16:creationId xmlns:a16="http://schemas.microsoft.com/office/drawing/2014/main" id="{93DB8501-F9F2-4ACD-B56A-9019CD500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2987478"/>
            <a:ext cx="12228128" cy="1828800"/>
            <a:chOff x="-305" y="2987478"/>
            <a:chExt cx="12188952" cy="1828800"/>
          </a:xfrm>
        </p:grpSpPr>
        <p:sp>
          <p:nvSpPr>
            <p:cNvPr id="12" name="Freeform: Shape 11">
              <a:extLst>
                <a:ext uri="{FF2B5EF4-FFF2-40B4-BE49-F238E27FC236}">
                  <a16:creationId xmlns:a16="http://schemas.microsoft.com/office/drawing/2014/main" id="{DD03A94A-ADF5-4334-86B1-DBA5F70ACD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2987478"/>
              <a:ext cx="12188952" cy="1099712"/>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385A18E1-CBE3-4BBD-B1B7-CDBCA685E0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199381"/>
              <a:ext cx="12188952" cy="902694"/>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133EDCAA-1D6C-4710-9DA1-C7FC946D8E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501488"/>
              <a:ext cx="12188952" cy="641669"/>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useBgFill="1">
          <p:nvSpPr>
            <p:cNvPr id="15" name="Freeform: Shape 14">
              <a:extLst>
                <a:ext uri="{FF2B5EF4-FFF2-40B4-BE49-F238E27FC236}">
                  <a16:creationId xmlns:a16="http://schemas.microsoft.com/office/drawing/2014/main" id="{3916FBF2-1CC9-460D-A42B-FB77E515EC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14750"/>
              <a:ext cx="12188952" cy="1201528"/>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grpSp>
      <p:sp>
        <p:nvSpPr>
          <p:cNvPr id="2" name="Title 1">
            <a:extLst>
              <a:ext uri="{FF2B5EF4-FFF2-40B4-BE49-F238E27FC236}">
                <a16:creationId xmlns:a16="http://schemas.microsoft.com/office/drawing/2014/main" id="{28B07D6A-E425-E8AA-677B-8267D1C7A4B3}"/>
              </a:ext>
            </a:extLst>
          </p:cNvPr>
          <p:cNvSpPr>
            <a:spLocks noGrp="1"/>
          </p:cNvSpPr>
          <p:nvPr>
            <p:ph type="title"/>
          </p:nvPr>
        </p:nvSpPr>
        <p:spPr>
          <a:xfrm>
            <a:off x="804672" y="4551037"/>
            <a:ext cx="5021782" cy="1509931"/>
          </a:xfrm>
        </p:spPr>
        <p:txBody>
          <a:bodyPr>
            <a:normAutofit/>
          </a:bodyPr>
          <a:lstStyle/>
          <a:p>
            <a:r>
              <a:rPr lang="en-GB" sz="3600" b="1" dirty="0">
                <a:solidFill>
                  <a:schemeClr val="tx2"/>
                </a:solidFill>
                <a:cs typeface="Calibri Light"/>
              </a:rPr>
              <a:t>MEMBERS</a:t>
            </a:r>
          </a:p>
        </p:txBody>
      </p:sp>
      <p:sp>
        <p:nvSpPr>
          <p:cNvPr id="3" name="Content Placeholder 2">
            <a:extLst>
              <a:ext uri="{FF2B5EF4-FFF2-40B4-BE49-F238E27FC236}">
                <a16:creationId xmlns:a16="http://schemas.microsoft.com/office/drawing/2014/main" id="{06A61B93-6730-62CB-A64D-A4491E9BD4D7}"/>
              </a:ext>
            </a:extLst>
          </p:cNvPr>
          <p:cNvSpPr>
            <a:spLocks noGrp="1"/>
          </p:cNvSpPr>
          <p:nvPr>
            <p:ph idx="1"/>
          </p:nvPr>
        </p:nvSpPr>
        <p:spPr>
          <a:xfrm>
            <a:off x="6470247" y="4551037"/>
            <a:ext cx="4926411" cy="1509935"/>
          </a:xfrm>
        </p:spPr>
        <p:txBody>
          <a:bodyPr vert="horz" lIns="91440" tIns="45720" rIns="91440" bIns="45720" rtlCol="0" anchor="ctr">
            <a:noAutofit/>
          </a:bodyPr>
          <a:lstStyle/>
          <a:p>
            <a:endParaRPr lang="en-GB" sz="1800" dirty="0">
              <a:solidFill>
                <a:schemeClr val="tx2"/>
              </a:solidFill>
              <a:cs typeface="Calibri"/>
            </a:endParaRPr>
          </a:p>
          <a:p>
            <a:endParaRPr lang="en-GB" sz="1800" dirty="0">
              <a:solidFill>
                <a:schemeClr val="tx2"/>
              </a:solidFill>
              <a:cs typeface="Calibri"/>
            </a:endParaRPr>
          </a:p>
          <a:p>
            <a:endParaRPr lang="en-GB" sz="1800" dirty="0">
              <a:solidFill>
                <a:schemeClr val="tx2"/>
              </a:solidFill>
              <a:cs typeface="Calibri"/>
            </a:endParaRPr>
          </a:p>
          <a:p>
            <a:endParaRPr lang="en-GB" sz="1800" dirty="0">
              <a:solidFill>
                <a:schemeClr val="tx2"/>
              </a:solidFill>
              <a:cs typeface="Calibri"/>
            </a:endParaRPr>
          </a:p>
          <a:p>
            <a:endParaRPr lang="en-GB" sz="1800" dirty="0">
              <a:solidFill>
                <a:schemeClr val="tx2"/>
              </a:solidFill>
              <a:cs typeface="Calibri"/>
            </a:endParaRPr>
          </a:p>
          <a:p>
            <a:endParaRPr lang="en-GB" sz="1800" dirty="0">
              <a:solidFill>
                <a:schemeClr val="tx2"/>
              </a:solidFill>
              <a:cs typeface="Calibri"/>
            </a:endParaRPr>
          </a:p>
          <a:p>
            <a:endParaRPr lang="en-GB" sz="1800" dirty="0">
              <a:solidFill>
                <a:schemeClr val="tx2"/>
              </a:solidFill>
              <a:cs typeface="Calibri"/>
            </a:endParaRPr>
          </a:p>
          <a:p>
            <a:r>
              <a:rPr lang="en-GB" sz="1800" dirty="0">
                <a:solidFill>
                  <a:schemeClr val="tx2"/>
                </a:solidFill>
                <a:cs typeface="Calibri"/>
              </a:rPr>
              <a:t>SHIVANG GULATI – 220905264 – CJ 92</a:t>
            </a:r>
          </a:p>
          <a:p>
            <a:r>
              <a:rPr lang="en-GB" sz="1800" dirty="0">
                <a:solidFill>
                  <a:schemeClr val="tx2"/>
                </a:solidFill>
                <a:ea typeface="+mn-lt"/>
                <a:cs typeface="+mn-lt"/>
              </a:rPr>
              <a:t>SHANIAA SEN – 220968102 – CJ 60</a:t>
            </a:r>
          </a:p>
          <a:p>
            <a:r>
              <a:rPr lang="en-GB" sz="1800" dirty="0">
                <a:solidFill>
                  <a:schemeClr val="tx2"/>
                </a:solidFill>
                <a:ea typeface="+mn-lt"/>
                <a:cs typeface="+mn-lt"/>
              </a:rPr>
              <a:t>AMULYA PARASHAR  – 220962046 – CJ 45</a:t>
            </a:r>
          </a:p>
          <a:p>
            <a:r>
              <a:rPr lang="en-GB" sz="1800" dirty="0">
                <a:solidFill>
                  <a:schemeClr val="tx2"/>
                </a:solidFill>
                <a:ea typeface="+mn-lt"/>
                <a:cs typeface="+mn-lt"/>
              </a:rPr>
              <a:t>PARTH GHIYA – 220962224 – CJ 82</a:t>
            </a:r>
          </a:p>
          <a:p>
            <a:r>
              <a:rPr lang="en-GB" sz="1800" dirty="0">
                <a:solidFill>
                  <a:schemeClr val="tx2"/>
                </a:solidFill>
                <a:ea typeface="+mn-lt"/>
                <a:cs typeface="+mn-lt"/>
              </a:rPr>
              <a:t>NAKUL SINDHWANI – 220933102 – CJ 07</a:t>
            </a:r>
          </a:p>
          <a:p>
            <a:r>
              <a:rPr lang="en-GB" sz="1800" dirty="0">
                <a:solidFill>
                  <a:schemeClr val="tx2"/>
                </a:solidFill>
                <a:ea typeface="+mn-lt"/>
                <a:cs typeface="+mn-lt"/>
              </a:rPr>
              <a:t>HARSHIT GARG – 220934050 – CJ 09</a:t>
            </a:r>
            <a:endParaRPr lang="en-US" sz="1800" dirty="0">
              <a:solidFill>
                <a:schemeClr val="tx2"/>
              </a:solidFill>
              <a:ea typeface="+mn-lt"/>
              <a:cs typeface="+mn-lt"/>
            </a:endParaRPr>
          </a:p>
          <a:p>
            <a:endParaRPr lang="en-GB" sz="1800" dirty="0">
              <a:solidFill>
                <a:schemeClr val="tx2"/>
              </a:solidFill>
              <a:cs typeface="Calibri"/>
            </a:endParaRPr>
          </a:p>
          <a:p>
            <a:endParaRPr lang="en-GB" sz="1800" dirty="0">
              <a:solidFill>
                <a:schemeClr val="tx2"/>
              </a:solidFill>
              <a:cs typeface="Calibri"/>
            </a:endParaRPr>
          </a:p>
          <a:p>
            <a:endParaRPr lang="en-GB" sz="1800" dirty="0">
              <a:solidFill>
                <a:schemeClr val="tx2"/>
              </a:solidFill>
              <a:cs typeface="Calibri"/>
            </a:endParaRPr>
          </a:p>
          <a:p>
            <a:endParaRPr lang="en-GB" sz="1800" dirty="0">
              <a:solidFill>
                <a:schemeClr val="tx2"/>
              </a:solidFill>
              <a:cs typeface="Calibri"/>
            </a:endParaRPr>
          </a:p>
          <a:p>
            <a:endParaRPr lang="en-GB" sz="1800" dirty="0">
              <a:solidFill>
                <a:schemeClr val="tx2"/>
              </a:solidFill>
              <a:cs typeface="Calibri"/>
            </a:endParaRPr>
          </a:p>
          <a:p>
            <a:endParaRPr lang="en-GB" sz="1800" dirty="0">
              <a:solidFill>
                <a:schemeClr val="tx2"/>
              </a:solidFill>
              <a:cs typeface="Calibri"/>
            </a:endParaRPr>
          </a:p>
          <a:p>
            <a:endParaRPr lang="en-GB" sz="1800">
              <a:solidFill>
                <a:schemeClr val="tx2"/>
              </a:solidFill>
              <a:cs typeface="Calibri"/>
            </a:endParaRPr>
          </a:p>
        </p:txBody>
      </p:sp>
    </p:spTree>
    <p:extLst>
      <p:ext uri="{BB962C8B-B14F-4D97-AF65-F5344CB8AC3E}">
        <p14:creationId xmlns:p14="http://schemas.microsoft.com/office/powerpoint/2010/main" val="4020934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93827744-B359-AA6E-AD7B-06B585AEC53C}"/>
              </a:ext>
            </a:extLst>
          </p:cNvPr>
          <p:cNvPicPr>
            <a:picLocks noChangeAspect="1"/>
          </p:cNvPicPr>
          <p:nvPr/>
        </p:nvPicPr>
        <p:blipFill rotWithShape="1">
          <a:blip r:embed="rId2"/>
          <a:srcRect l="5922" r="8421" b="-1"/>
          <a:stretch/>
        </p:blipFill>
        <p:spPr>
          <a:xfrm>
            <a:off x="2522356" y="10"/>
            <a:ext cx="9669642" cy="6857990"/>
          </a:xfrm>
          <a:prstGeom prst="rect">
            <a:avLst/>
          </a:prstGeom>
        </p:spPr>
      </p:pic>
      <p:sp>
        <p:nvSpPr>
          <p:cNvPr id="19" name="Rectangle 18">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DB4E2CD-65F5-249A-B3A1-327F9214BE2C}"/>
              </a:ext>
            </a:extLst>
          </p:cNvPr>
          <p:cNvSpPr>
            <a:spLocks noGrp="1"/>
          </p:cNvSpPr>
          <p:nvPr>
            <p:ph type="title"/>
          </p:nvPr>
        </p:nvSpPr>
        <p:spPr>
          <a:xfrm>
            <a:off x="838200" y="365125"/>
            <a:ext cx="3822189" cy="1899912"/>
          </a:xfrm>
        </p:spPr>
        <p:txBody>
          <a:bodyPr>
            <a:normAutofit/>
          </a:bodyPr>
          <a:lstStyle/>
          <a:p>
            <a:r>
              <a:rPr lang="en-GB" sz="4000" b="1" dirty="0">
                <a:cs typeface="Calibri Light"/>
              </a:rPr>
              <a:t>BACKGROUND</a:t>
            </a:r>
            <a:endParaRPr lang="en-GB" sz="4000" b="1" dirty="0"/>
          </a:p>
        </p:txBody>
      </p:sp>
      <p:sp>
        <p:nvSpPr>
          <p:cNvPr id="3" name="Content Placeholder 2">
            <a:extLst>
              <a:ext uri="{FF2B5EF4-FFF2-40B4-BE49-F238E27FC236}">
                <a16:creationId xmlns:a16="http://schemas.microsoft.com/office/drawing/2014/main" id="{B2BBD832-B55C-F879-66C0-FAC624ABD4DB}"/>
              </a:ext>
            </a:extLst>
          </p:cNvPr>
          <p:cNvSpPr>
            <a:spLocks noGrp="1"/>
          </p:cNvSpPr>
          <p:nvPr>
            <p:ph idx="1"/>
          </p:nvPr>
        </p:nvSpPr>
        <p:spPr>
          <a:xfrm>
            <a:off x="838200" y="2434201"/>
            <a:ext cx="3822189" cy="3742762"/>
          </a:xfrm>
        </p:spPr>
        <p:txBody>
          <a:bodyPr vert="horz" lIns="91440" tIns="45720" rIns="91440" bIns="45720" rtlCol="0" anchor="t">
            <a:normAutofit/>
          </a:bodyPr>
          <a:lstStyle/>
          <a:p>
            <a:pPr marL="0" indent="0">
              <a:buNone/>
            </a:pPr>
            <a:r>
              <a:rPr lang="en-GB" sz="2000" i="1" dirty="0">
                <a:ea typeface="+mn-lt"/>
                <a:cs typeface="+mn-lt"/>
              </a:rPr>
              <a:t>“We are a mixed economy. We will remain a mixed economy. The public and private sectors will continue to play a very important role. The private sector in our country has very ample scope and I am confident that India's entrepreneurs have the capacity, and the will to rise to the occasion.” - </a:t>
            </a:r>
            <a:r>
              <a:rPr lang="en-GB" sz="2000" i="1" dirty="0" err="1">
                <a:ea typeface="+mn-lt"/>
                <a:cs typeface="+mn-lt"/>
              </a:rPr>
              <a:t>Jamsetji</a:t>
            </a:r>
            <a:r>
              <a:rPr lang="en-GB" sz="2000" i="1" dirty="0">
                <a:ea typeface="+mn-lt"/>
                <a:cs typeface="+mn-lt"/>
              </a:rPr>
              <a:t> Tata.</a:t>
            </a:r>
            <a:endParaRPr lang="en-US" dirty="0"/>
          </a:p>
          <a:p>
            <a:endParaRPr lang="en-GB" sz="2000" i="1">
              <a:ea typeface="+mn-lt"/>
              <a:cs typeface="+mn-lt"/>
            </a:endParaRPr>
          </a:p>
        </p:txBody>
      </p:sp>
    </p:spTree>
    <p:extLst>
      <p:ext uri="{BB962C8B-B14F-4D97-AF65-F5344CB8AC3E}">
        <p14:creationId xmlns:p14="http://schemas.microsoft.com/office/powerpoint/2010/main" val="3150269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550E73-7C8A-986C-883D-C6A50093C412}"/>
              </a:ext>
            </a:extLst>
          </p:cNvPr>
          <p:cNvSpPr>
            <a:spLocks noGrp="1"/>
          </p:cNvSpPr>
          <p:nvPr>
            <p:ph type="title"/>
          </p:nvPr>
        </p:nvSpPr>
        <p:spPr>
          <a:xfrm>
            <a:off x="1075767" y="1188637"/>
            <a:ext cx="2988234" cy="4480726"/>
          </a:xfrm>
        </p:spPr>
        <p:txBody>
          <a:bodyPr>
            <a:normAutofit/>
          </a:bodyPr>
          <a:lstStyle/>
          <a:p>
            <a:pPr algn="r"/>
            <a:r>
              <a:rPr lang="en-GB" sz="4600" b="1">
                <a:ea typeface="+mj-lt"/>
                <a:cs typeface="+mj-lt"/>
              </a:rPr>
              <a:t>CPI STRATEGY EMPLOYED </a:t>
            </a:r>
            <a:endParaRPr lang="en-US" sz="4600"/>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5BF7224-9641-9A91-DB6B-89E54CBD1700}"/>
              </a:ext>
            </a:extLst>
          </p:cNvPr>
          <p:cNvSpPr>
            <a:spLocks noGrp="1"/>
          </p:cNvSpPr>
          <p:nvPr>
            <p:ph idx="1"/>
          </p:nvPr>
        </p:nvSpPr>
        <p:spPr>
          <a:xfrm>
            <a:off x="5255260" y="1648870"/>
            <a:ext cx="4702848" cy="3560260"/>
          </a:xfrm>
        </p:spPr>
        <p:txBody>
          <a:bodyPr vert="horz" lIns="91440" tIns="45720" rIns="91440" bIns="45720" rtlCol="0" anchor="ctr">
            <a:normAutofit/>
          </a:bodyPr>
          <a:lstStyle/>
          <a:p>
            <a:r>
              <a:rPr lang="en-GB" sz="2400" i="1" dirty="0">
                <a:ea typeface="+mn-lt"/>
                <a:cs typeface="+mn-lt"/>
              </a:rPr>
              <a:t>He was a man of innovation and high intelligence who always believed and said that “With honest and straightforward business principles, close and careful attention to details, and the ability to take advantage of favourable opportunities and circumstances, there is a scope for success.” </a:t>
            </a:r>
            <a:endParaRPr lang="en-GB" sz="2400" dirty="0">
              <a:cs typeface="Calibri" panose="020F0502020204030204"/>
            </a:endParaRPr>
          </a:p>
        </p:txBody>
      </p:sp>
    </p:spTree>
    <p:extLst>
      <p:ext uri="{BB962C8B-B14F-4D97-AF65-F5344CB8AC3E}">
        <p14:creationId xmlns:p14="http://schemas.microsoft.com/office/powerpoint/2010/main" val="2872027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op shot of a representation of networks with stick figures.">
            <a:extLst>
              <a:ext uri="{FF2B5EF4-FFF2-40B4-BE49-F238E27FC236}">
                <a16:creationId xmlns:a16="http://schemas.microsoft.com/office/drawing/2014/main" id="{C1FA906D-38E9-3047-DB01-FD11106AE0AC}"/>
              </a:ext>
            </a:extLst>
          </p:cNvPr>
          <p:cNvPicPr>
            <a:picLocks noChangeAspect="1"/>
          </p:cNvPicPr>
          <p:nvPr/>
        </p:nvPicPr>
        <p:blipFill rotWithShape="1">
          <a:blip r:embed="rId2"/>
          <a:srcRect t="11399" r="-2" b="4080"/>
          <a:stretch/>
        </p:blipFill>
        <p:spPr>
          <a:xfrm>
            <a:off x="-3047" y="10"/>
            <a:ext cx="12191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0C8697-8342-956C-082E-5791ECBD738D}"/>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a:solidFill>
                  <a:srgbClr val="FFFFFF"/>
                </a:solidFill>
              </a:rPr>
              <a:t>STRATEGY</a:t>
            </a:r>
          </a:p>
        </p:txBody>
      </p:sp>
      <p:sp>
        <p:nvSpPr>
          <p:cNvPr id="3" name="Content Placeholder 2">
            <a:extLst>
              <a:ext uri="{FF2B5EF4-FFF2-40B4-BE49-F238E27FC236}">
                <a16:creationId xmlns:a16="http://schemas.microsoft.com/office/drawing/2014/main" id="{D2CA52A5-E42A-E8B9-B545-34C3C594913C}"/>
              </a:ext>
            </a:extLst>
          </p:cNvPr>
          <p:cNvSpPr>
            <a:spLocks noGrp="1"/>
          </p:cNvSpPr>
          <p:nvPr>
            <p:ph idx="1"/>
          </p:nvPr>
        </p:nvSpPr>
        <p:spPr>
          <a:xfrm>
            <a:off x="1100051" y="4072043"/>
            <a:ext cx="10058400" cy="1282707"/>
          </a:xfrm>
          <a:effectLst>
            <a:outerShdw blurRad="50800" dist="38100" dir="2700000" algn="tl" rotWithShape="0">
              <a:prstClr val="black">
                <a:alpha val="40000"/>
              </a:prstClr>
            </a:outerShdw>
          </a:effectLst>
        </p:spPr>
        <p:txBody>
          <a:bodyPr vert="horz" lIns="91440" tIns="45720" rIns="91440" bIns="45720" rtlCol="0">
            <a:normAutofit/>
          </a:bodyPr>
          <a:lstStyle/>
          <a:p>
            <a:pPr marL="0" indent="0" algn="ctr">
              <a:buNone/>
            </a:pPr>
            <a:r>
              <a:rPr lang="en-US" sz="2400" b="1" i="1">
                <a:solidFill>
                  <a:srgbClr val="FFFFFF"/>
                </a:solidFill>
              </a:rPr>
              <a:t>Collaboration across networks and leading by influence</a:t>
            </a:r>
            <a:endParaRPr lang="en-US" sz="2400">
              <a:solidFill>
                <a:srgbClr val="FFFFFF"/>
              </a:solidFill>
            </a:endParaRPr>
          </a:p>
        </p:txBody>
      </p:sp>
    </p:spTree>
    <p:extLst>
      <p:ext uri="{BB962C8B-B14F-4D97-AF65-F5344CB8AC3E}">
        <p14:creationId xmlns:p14="http://schemas.microsoft.com/office/powerpoint/2010/main" val="1512297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6EBF06A5-4173-45DE-87B1-0791E098A3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A picture containing sky, outdoor&#10;&#10;Description automatically generated">
            <a:extLst>
              <a:ext uri="{FF2B5EF4-FFF2-40B4-BE49-F238E27FC236}">
                <a16:creationId xmlns:a16="http://schemas.microsoft.com/office/drawing/2014/main" id="{2317EBA3-0ABF-8A93-9EE1-6E34256C1EF0}"/>
              </a:ext>
            </a:extLst>
          </p:cNvPr>
          <p:cNvPicPr>
            <a:picLocks noChangeAspect="1"/>
          </p:cNvPicPr>
          <p:nvPr/>
        </p:nvPicPr>
        <p:blipFill rotWithShape="1">
          <a:blip r:embed="rId2"/>
          <a:srcRect l="14504" r="26025" b="1"/>
          <a:stretch/>
        </p:blipFill>
        <p:spPr>
          <a:xfrm>
            <a:off x="6728728" y="1690688"/>
            <a:ext cx="5463273" cy="5167312"/>
          </a:xfrm>
          <a:custGeom>
            <a:avLst/>
            <a:gdLst/>
            <a:ahLst/>
            <a:cxnLst/>
            <a:rect l="l" t="t" r="r" b="b"/>
            <a:pathLst>
              <a:path w="5463273" h="5167312">
                <a:moveTo>
                  <a:pt x="2391664" y="0"/>
                </a:moveTo>
                <a:lnTo>
                  <a:pt x="2729598" y="0"/>
                </a:lnTo>
                <a:lnTo>
                  <a:pt x="3668014" y="0"/>
                </a:lnTo>
                <a:lnTo>
                  <a:pt x="5463273" y="0"/>
                </a:lnTo>
                <a:lnTo>
                  <a:pt x="5463273" y="5167310"/>
                </a:lnTo>
                <a:lnTo>
                  <a:pt x="3668014" y="5167310"/>
                </a:lnTo>
                <a:lnTo>
                  <a:pt x="3668014" y="5167312"/>
                </a:lnTo>
                <a:lnTo>
                  <a:pt x="0" y="5167312"/>
                </a:lnTo>
                <a:lnTo>
                  <a:pt x="2393879" y="952"/>
                </a:lnTo>
                <a:lnTo>
                  <a:pt x="2391664" y="952"/>
                </a:lnTo>
                <a:close/>
              </a:path>
            </a:pathLst>
          </a:custGeom>
        </p:spPr>
      </p:pic>
      <p:sp>
        <p:nvSpPr>
          <p:cNvPr id="28" name="Freeform: Shape 27">
            <a:extLst>
              <a:ext uri="{FF2B5EF4-FFF2-40B4-BE49-F238E27FC236}">
                <a16:creationId xmlns:a16="http://schemas.microsoft.com/office/drawing/2014/main" id="{581DAA37-DAFB-47C9-9EE7-11C030BEC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0688"/>
            <a:ext cx="8958061" cy="5167312"/>
          </a:xfrm>
          <a:custGeom>
            <a:avLst/>
            <a:gdLst>
              <a:gd name="connsiteX0" fmla="*/ 0 w 8958061"/>
              <a:gd name="connsiteY0" fmla="*/ 0 h 5167312"/>
              <a:gd name="connsiteX1" fmla="*/ 7885684 w 8958061"/>
              <a:gd name="connsiteY1" fmla="*/ 0 h 5167312"/>
              <a:gd name="connsiteX2" fmla="*/ 7884964 w 8958061"/>
              <a:gd name="connsiteY2" fmla="*/ 952 h 5167312"/>
              <a:gd name="connsiteX3" fmla="*/ 8958061 w 8958061"/>
              <a:gd name="connsiteY3" fmla="*/ 952 h 5167312"/>
              <a:gd name="connsiteX4" fmla="*/ 6564182 w 8958061"/>
              <a:gd name="connsiteY4" fmla="*/ 5167312 h 5167312"/>
              <a:gd name="connsiteX5" fmla="*/ 3026607 w 8958061"/>
              <a:gd name="connsiteY5" fmla="*/ 5167312 h 5167312"/>
              <a:gd name="connsiteX6" fmla="*/ 3026607 w 8958061"/>
              <a:gd name="connsiteY6" fmla="*/ 5166360 h 5167312"/>
              <a:gd name="connsiteX7" fmla="*/ 0 w 8958061"/>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58061" h="5167312">
                <a:moveTo>
                  <a:pt x="0" y="0"/>
                </a:moveTo>
                <a:lnTo>
                  <a:pt x="7885684" y="0"/>
                </a:lnTo>
                <a:lnTo>
                  <a:pt x="7884964" y="952"/>
                </a:lnTo>
                <a:lnTo>
                  <a:pt x="8958061" y="952"/>
                </a:lnTo>
                <a:lnTo>
                  <a:pt x="6564182" y="5167312"/>
                </a:lnTo>
                <a:lnTo>
                  <a:pt x="3026607" y="5167312"/>
                </a:lnTo>
                <a:lnTo>
                  <a:pt x="3026607"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0107CED-7A3C-F01F-9820-D6C850C66249}"/>
              </a:ext>
            </a:extLst>
          </p:cNvPr>
          <p:cNvSpPr>
            <a:spLocks noGrp="1"/>
          </p:cNvSpPr>
          <p:nvPr>
            <p:ph type="title"/>
          </p:nvPr>
        </p:nvSpPr>
        <p:spPr>
          <a:xfrm>
            <a:off x="841248" y="365759"/>
            <a:ext cx="7769352" cy="1325880"/>
          </a:xfrm>
        </p:spPr>
        <p:txBody>
          <a:bodyPr anchor="ctr">
            <a:normAutofit/>
          </a:bodyPr>
          <a:lstStyle/>
          <a:p>
            <a:r>
              <a:rPr lang="en-GB" sz="3400" i="1">
                <a:solidFill>
                  <a:schemeClr val="bg1"/>
                </a:solidFill>
                <a:ea typeface="+mj-lt"/>
                <a:cs typeface="+mj-lt"/>
              </a:rPr>
              <a:t>COTTON DEMAND EXPLODES AND HE SAW A WAY TO INDUSTRIALISE THE SECTOR!</a:t>
            </a:r>
            <a:endParaRPr lang="en-US" sz="3400">
              <a:solidFill>
                <a:schemeClr val="bg1"/>
              </a:solidFill>
            </a:endParaRPr>
          </a:p>
        </p:txBody>
      </p:sp>
      <p:sp>
        <p:nvSpPr>
          <p:cNvPr id="30" name="Freeform: Shape 29">
            <a:extLst>
              <a:ext uri="{FF2B5EF4-FFF2-40B4-BE49-F238E27FC236}">
                <a16:creationId xmlns:a16="http://schemas.microsoft.com/office/drawing/2014/main" id="{F4CBD955-7E14-485C-919F-EC1D1B9BC2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5410" y="2"/>
            <a:ext cx="2986590" cy="1511301"/>
          </a:xfrm>
          <a:custGeom>
            <a:avLst/>
            <a:gdLst>
              <a:gd name="connsiteX0" fmla="*/ 697617 w 2986590"/>
              <a:gd name="connsiteY0" fmla="*/ 0 h 1511301"/>
              <a:gd name="connsiteX1" fmla="*/ 1096710 w 2986590"/>
              <a:gd name="connsiteY1" fmla="*/ 0 h 1511301"/>
              <a:gd name="connsiteX2" fmla="*/ 1191330 w 2986590"/>
              <a:gd name="connsiteY2" fmla="*/ 0 h 1511301"/>
              <a:gd name="connsiteX3" fmla="*/ 2986590 w 2986590"/>
              <a:gd name="connsiteY3" fmla="*/ 0 h 1511301"/>
              <a:gd name="connsiteX4" fmla="*/ 2986590 w 2986590"/>
              <a:gd name="connsiteY4" fmla="*/ 1511301 h 1511301"/>
              <a:gd name="connsiteX5" fmla="*/ 1191330 w 2986590"/>
              <a:gd name="connsiteY5" fmla="*/ 1511301 h 1511301"/>
              <a:gd name="connsiteX6" fmla="*/ 399093 w 2986590"/>
              <a:gd name="connsiteY6" fmla="*/ 1511301 h 1511301"/>
              <a:gd name="connsiteX7" fmla="*/ 0 w 2986590"/>
              <a:gd name="connsiteY7" fmla="*/ 1511301 h 1511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86590" h="1511301">
                <a:moveTo>
                  <a:pt x="697617" y="0"/>
                </a:moveTo>
                <a:lnTo>
                  <a:pt x="1096710" y="0"/>
                </a:lnTo>
                <a:lnTo>
                  <a:pt x="1191330" y="0"/>
                </a:lnTo>
                <a:lnTo>
                  <a:pt x="2986590" y="0"/>
                </a:lnTo>
                <a:lnTo>
                  <a:pt x="2986590" y="1511301"/>
                </a:lnTo>
                <a:lnTo>
                  <a:pt x="1191330" y="1511301"/>
                </a:lnTo>
                <a:lnTo>
                  <a:pt x="399093" y="1511301"/>
                </a:lnTo>
                <a:lnTo>
                  <a:pt x="0" y="151130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DD3EC8F-8C2C-13D5-AAB7-3720A17D857B}"/>
              </a:ext>
            </a:extLst>
          </p:cNvPr>
          <p:cNvSpPr>
            <a:spLocks noGrp="1"/>
          </p:cNvSpPr>
          <p:nvPr>
            <p:ph idx="1"/>
          </p:nvPr>
        </p:nvSpPr>
        <p:spPr>
          <a:xfrm>
            <a:off x="841248" y="2209800"/>
            <a:ext cx="5887479" cy="4010025"/>
          </a:xfrm>
        </p:spPr>
        <p:txBody>
          <a:bodyPr vert="horz" lIns="91440" tIns="45720" rIns="91440" bIns="45720" rtlCol="0" anchor="t">
            <a:normAutofit/>
          </a:bodyPr>
          <a:lstStyle/>
          <a:p>
            <a:r>
              <a:rPr lang="en-GB" sz="2000" i="1">
                <a:solidFill>
                  <a:srgbClr val="FFFFFF"/>
                </a:solidFill>
                <a:ea typeface="+mn-lt"/>
                <a:cs typeface="+mn-lt"/>
              </a:rPr>
              <a:t>Demand for cotton in India shot up to such an extent that in 1860, India was supplying just 31 % of British cotton imports. But by 1862 this number shot up to 90 % – and this marked the beginning of the cotton revolution in India.</a:t>
            </a:r>
            <a:endParaRPr lang="en-GB" sz="2000">
              <a:solidFill>
                <a:srgbClr val="FFFFFF"/>
              </a:solidFill>
              <a:cs typeface="Calibri" panose="020F0502020204030204"/>
            </a:endParaRPr>
          </a:p>
          <a:p>
            <a:r>
              <a:rPr lang="en-GB" sz="2000" i="1">
                <a:solidFill>
                  <a:srgbClr val="FFFFFF"/>
                </a:solidFill>
                <a:ea typeface="+mn-lt"/>
                <a:cs typeface="+mn-lt"/>
              </a:rPr>
              <a:t>He was even refused loans because the financier saw no potential in a mill being built in Nagpur as opposed to Bombay.</a:t>
            </a:r>
          </a:p>
          <a:p>
            <a:r>
              <a:rPr lang="en-GB" sz="2000" i="1">
                <a:solidFill>
                  <a:srgbClr val="FFFFFF"/>
                </a:solidFill>
                <a:cs typeface="Calibri"/>
              </a:rPr>
              <a:t>He was even refused loans because the financier saw no potential in a mill being built in Nagpur as opposed to Bombay.</a:t>
            </a:r>
          </a:p>
          <a:p>
            <a:endParaRPr lang="en-GB" sz="2000" i="1">
              <a:solidFill>
                <a:srgbClr val="FFFFFF"/>
              </a:solidFill>
              <a:cs typeface="Calibri"/>
            </a:endParaRPr>
          </a:p>
          <a:p>
            <a:endParaRPr lang="en-GB" sz="2000">
              <a:solidFill>
                <a:srgbClr val="FFFFFF"/>
              </a:solidFill>
              <a:cs typeface="Calibri"/>
            </a:endParaRPr>
          </a:p>
        </p:txBody>
      </p:sp>
    </p:spTree>
    <p:extLst>
      <p:ext uri="{BB962C8B-B14F-4D97-AF65-F5344CB8AC3E}">
        <p14:creationId xmlns:p14="http://schemas.microsoft.com/office/powerpoint/2010/main" val="46882591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A8D8FC7-310C-0438-31DD-5DF5B8783A38}"/>
              </a:ext>
            </a:extLst>
          </p:cNvPr>
          <p:cNvSpPr>
            <a:spLocks noGrp="1"/>
          </p:cNvSpPr>
          <p:nvPr>
            <p:ph type="title"/>
          </p:nvPr>
        </p:nvSpPr>
        <p:spPr>
          <a:xfrm>
            <a:off x="934872" y="982272"/>
            <a:ext cx="3388419" cy="4560970"/>
          </a:xfrm>
        </p:spPr>
        <p:txBody>
          <a:bodyPr>
            <a:normAutofit fontScale="90000"/>
          </a:bodyPr>
          <a:lstStyle/>
          <a:p>
            <a:pPr marL="571500" indent="-571500">
              <a:buFont typeface="Arial"/>
              <a:buChar char="•"/>
            </a:pPr>
            <a:r>
              <a:rPr lang="en-GB" sz="4000" i="1" dirty="0">
                <a:solidFill>
                  <a:srgbClr val="FFFFFF"/>
                </a:solidFill>
                <a:ea typeface="+mj-lt"/>
                <a:cs typeface="+mj-lt"/>
              </a:rPr>
              <a:t>He was refused loans for mill &amp; yet he introduced schemes like medicals funds, etc.</a:t>
            </a:r>
            <a:br>
              <a:rPr lang="en-GB" sz="4000" i="1" dirty="0">
                <a:solidFill>
                  <a:srgbClr val="FFFFFF"/>
                </a:solidFill>
                <a:ea typeface="+mj-lt"/>
                <a:cs typeface="+mj-lt"/>
              </a:rPr>
            </a:br>
            <a:endParaRPr lang="en-GB" sz="4000" i="1">
              <a:solidFill>
                <a:srgbClr val="000000"/>
              </a:solidFill>
              <a:ea typeface="+mj-lt"/>
              <a:cs typeface="+mj-lt"/>
            </a:endParaRP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10F2113E-7AE2-63E0-1FC5-C2285353FC29}"/>
              </a:ext>
            </a:extLst>
          </p:cNvPr>
          <p:cNvSpPr>
            <a:spLocks noGrp="1"/>
          </p:cNvSpPr>
          <p:nvPr>
            <p:ph idx="1"/>
          </p:nvPr>
        </p:nvSpPr>
        <p:spPr>
          <a:xfrm>
            <a:off x="5221862" y="1719618"/>
            <a:ext cx="5948831" cy="4334629"/>
          </a:xfrm>
        </p:spPr>
        <p:txBody>
          <a:bodyPr vert="horz" lIns="91440" tIns="45720" rIns="91440" bIns="45720" rtlCol="0" anchor="ctr">
            <a:normAutofit fontScale="92500" lnSpcReduction="10000"/>
          </a:bodyPr>
          <a:lstStyle/>
          <a:p>
            <a:endParaRPr lang="en-GB" sz="2000" i="1" dirty="0">
              <a:solidFill>
                <a:schemeClr val="bg1"/>
              </a:solidFill>
              <a:ea typeface="+mn-lt"/>
              <a:cs typeface="+mn-lt"/>
            </a:endParaRPr>
          </a:p>
          <a:p>
            <a:endParaRPr lang="en-GB" sz="2000" i="1" dirty="0">
              <a:solidFill>
                <a:schemeClr val="bg1"/>
              </a:solidFill>
              <a:ea typeface="+mn-lt"/>
              <a:cs typeface="+mn-lt"/>
            </a:endParaRPr>
          </a:p>
          <a:p>
            <a:r>
              <a:rPr lang="en-GB" sz="2000" i="1" dirty="0">
                <a:solidFill>
                  <a:schemeClr val="bg1"/>
                </a:solidFill>
                <a:ea typeface="+mn-lt"/>
                <a:cs typeface="+mn-lt"/>
              </a:rPr>
              <a:t>By setting up a high-quality cotton mill that will sell world-class cotton to the world. During that time, Bombay was the first choice to start a cotton mill because of its proximity to the port. </a:t>
            </a:r>
            <a:endParaRPr lang="en-GB" sz="2000">
              <a:solidFill>
                <a:schemeClr val="bg1"/>
              </a:solidFill>
              <a:ea typeface="+mn-lt"/>
              <a:cs typeface="+mn-lt"/>
            </a:endParaRPr>
          </a:p>
          <a:p>
            <a:r>
              <a:rPr lang="en-GB" sz="2000" i="1" dirty="0">
                <a:solidFill>
                  <a:schemeClr val="bg1"/>
                </a:solidFill>
                <a:ea typeface="+mn-lt"/>
                <a:cs typeface="+mn-lt"/>
              </a:rPr>
              <a:t>He was even refused loans because the financier saw no potential in a mill being built in Nagpur as opposed to Bombay.</a:t>
            </a:r>
            <a:endParaRPr lang="en-GB" sz="2000" i="1" dirty="0">
              <a:solidFill>
                <a:schemeClr val="bg1"/>
              </a:solidFill>
              <a:cs typeface="Calibri" panose="020F0502020204030204"/>
            </a:endParaRPr>
          </a:p>
          <a:p>
            <a:pPr>
              <a:lnSpc>
                <a:spcPct val="100000"/>
              </a:lnSpc>
              <a:spcBef>
                <a:spcPts val="0"/>
              </a:spcBef>
            </a:pPr>
            <a:r>
              <a:rPr lang="en-GB" sz="2000" dirty="0">
                <a:solidFill>
                  <a:schemeClr val="bg1"/>
                </a:solidFill>
                <a:ea typeface="+mn-lt"/>
                <a:cs typeface="+mn-lt"/>
              </a:rPr>
              <a:t>During the initial times, things were so bad that the mill was always working with only 80 % attendance over here. This was the same time when, despite being in our motherland, the Britishers started their atrocities and put- up boards that said- dogs and Indians were not allowed outside the British premises. </a:t>
            </a:r>
            <a:endParaRPr lang="en-US" sz="2000" dirty="0">
              <a:solidFill>
                <a:schemeClr val="bg1"/>
              </a:solidFill>
              <a:ea typeface="+mn-lt"/>
              <a:cs typeface="+mn-lt"/>
            </a:endParaRPr>
          </a:p>
          <a:p>
            <a:endParaRPr lang="en-GB" sz="2000" i="1" dirty="0">
              <a:solidFill>
                <a:srgbClr val="FEFFFF"/>
              </a:solidFill>
              <a:cs typeface="Calibri" panose="020F0502020204030204"/>
            </a:endParaRPr>
          </a:p>
          <a:p>
            <a:endParaRPr lang="en-GB" sz="2000" i="1" dirty="0">
              <a:solidFill>
                <a:srgbClr val="FEFFFF"/>
              </a:solidFill>
              <a:cs typeface="Calibri" panose="020F0502020204030204"/>
            </a:endParaRPr>
          </a:p>
          <a:p>
            <a:endParaRPr lang="en-GB" sz="2000">
              <a:solidFill>
                <a:srgbClr val="FEFFFF"/>
              </a:solidFill>
              <a:cs typeface="Calibri"/>
            </a:endParaRPr>
          </a:p>
        </p:txBody>
      </p:sp>
    </p:spTree>
    <p:extLst>
      <p:ext uri="{BB962C8B-B14F-4D97-AF65-F5344CB8AC3E}">
        <p14:creationId xmlns:p14="http://schemas.microsoft.com/office/powerpoint/2010/main" val="4233753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686D5F-186A-9FAF-297C-2B43421D04D8}"/>
              </a:ext>
            </a:extLst>
          </p:cNvPr>
          <p:cNvSpPr>
            <a:spLocks noGrp="1"/>
          </p:cNvSpPr>
          <p:nvPr>
            <p:ph type="title"/>
          </p:nvPr>
        </p:nvSpPr>
        <p:spPr>
          <a:xfrm>
            <a:off x="1075767" y="1188637"/>
            <a:ext cx="2988234" cy="4480726"/>
          </a:xfrm>
        </p:spPr>
        <p:txBody>
          <a:bodyPr>
            <a:normAutofit/>
          </a:bodyPr>
          <a:lstStyle/>
          <a:p>
            <a:pPr algn="r"/>
            <a:r>
              <a:rPr lang="en-GB" sz="3600" i="1">
                <a:ea typeface="+mj-lt"/>
                <a:cs typeface="+mj-lt"/>
              </a:rPr>
              <a:t>The biggest Philanthropist world has ever seen! </a:t>
            </a:r>
            <a:endParaRPr lang="en-US" sz="3600">
              <a:cs typeface="Calibri Light"/>
            </a:endParaRPr>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2EC7E7A-86AD-017A-C5EE-310657897051}"/>
              </a:ext>
            </a:extLst>
          </p:cNvPr>
          <p:cNvSpPr>
            <a:spLocks noGrp="1"/>
          </p:cNvSpPr>
          <p:nvPr>
            <p:ph idx="1"/>
          </p:nvPr>
        </p:nvSpPr>
        <p:spPr>
          <a:xfrm>
            <a:off x="5255260" y="1648870"/>
            <a:ext cx="4702848" cy="3560260"/>
          </a:xfrm>
        </p:spPr>
        <p:txBody>
          <a:bodyPr vert="horz" lIns="91440" tIns="45720" rIns="91440" bIns="45720" rtlCol="0" anchor="ctr">
            <a:normAutofit/>
          </a:bodyPr>
          <a:lstStyle/>
          <a:p>
            <a:r>
              <a:rPr lang="en-GB" sz="2400" i="1">
                <a:ea typeface="+mn-lt"/>
                <a:cs typeface="+mn-lt"/>
              </a:rPr>
              <a:t>The most astonishing thing about this wonderful person is that he donated so much of his wealth that, when adjusted for inflation, the value of his donation is </a:t>
            </a:r>
            <a:r>
              <a:rPr lang="en-GB" sz="2400" b="1" i="1">
                <a:ea typeface="+mn-lt"/>
                <a:cs typeface="+mn-lt"/>
              </a:rPr>
              <a:t>$102 billion</a:t>
            </a:r>
            <a:r>
              <a:rPr lang="en-GB" sz="2400" i="1">
                <a:ea typeface="+mn-lt"/>
                <a:cs typeface="+mn-lt"/>
              </a:rPr>
              <a:t>, which is even beyond Bill Gates's contribution. – And this makes him the most philanthropic person in the 20th century. </a:t>
            </a:r>
            <a:endParaRPr lang="en-GB" sz="2400">
              <a:cs typeface="Calibri" panose="020F0502020204030204"/>
            </a:endParaRPr>
          </a:p>
          <a:p>
            <a:endParaRPr lang="en-GB" sz="2400">
              <a:cs typeface="Calibri" panose="020F0502020204030204"/>
            </a:endParaRPr>
          </a:p>
        </p:txBody>
      </p:sp>
    </p:spTree>
    <p:extLst>
      <p:ext uri="{BB962C8B-B14F-4D97-AF65-F5344CB8AC3E}">
        <p14:creationId xmlns:p14="http://schemas.microsoft.com/office/powerpoint/2010/main" val="3525036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2B783EE-0239-4717-BBEA-8C9EAC61C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64975A-051E-BBC0-0941-CF475D0E5D78}"/>
              </a:ext>
            </a:extLst>
          </p:cNvPr>
          <p:cNvSpPr>
            <a:spLocks noGrp="1"/>
          </p:cNvSpPr>
          <p:nvPr>
            <p:ph type="title"/>
          </p:nvPr>
        </p:nvSpPr>
        <p:spPr>
          <a:xfrm>
            <a:off x="838201" y="345810"/>
            <a:ext cx="5120561" cy="1325563"/>
          </a:xfrm>
        </p:spPr>
        <p:txBody>
          <a:bodyPr>
            <a:normAutofit fontScale="90000"/>
          </a:bodyPr>
          <a:lstStyle/>
          <a:p>
            <a:r>
              <a:rPr lang="en-GB" sz="3700" b="1" dirty="0">
                <a:ea typeface="+mj-lt"/>
                <a:cs typeface="+mj-lt"/>
              </a:rPr>
              <a:t>DESCRIPTION OF THE CONCEPT AND SOLUTION</a:t>
            </a:r>
            <a:br>
              <a:rPr lang="en-GB" sz="3700" b="1" dirty="0">
                <a:ea typeface="+mj-lt"/>
                <a:cs typeface="+mj-lt"/>
              </a:rPr>
            </a:br>
            <a:r>
              <a:rPr lang="en-GB" sz="3700" b="1" dirty="0">
                <a:ea typeface="+mj-lt"/>
                <a:cs typeface="+mj-lt"/>
              </a:rPr>
              <a:t>- STRATEGIES USED! </a:t>
            </a:r>
            <a:endParaRPr lang="en-US" sz="3700" dirty="0">
              <a:cs typeface="Calibri Light"/>
            </a:endParaRPr>
          </a:p>
        </p:txBody>
      </p:sp>
      <p:sp>
        <p:nvSpPr>
          <p:cNvPr id="3" name="Content Placeholder 2">
            <a:extLst>
              <a:ext uri="{FF2B5EF4-FFF2-40B4-BE49-F238E27FC236}">
                <a16:creationId xmlns:a16="http://schemas.microsoft.com/office/drawing/2014/main" id="{AD6A922E-218F-A591-605B-3330A0ECE5AB}"/>
              </a:ext>
            </a:extLst>
          </p:cNvPr>
          <p:cNvSpPr>
            <a:spLocks noGrp="1"/>
          </p:cNvSpPr>
          <p:nvPr>
            <p:ph idx="1"/>
          </p:nvPr>
        </p:nvSpPr>
        <p:spPr>
          <a:xfrm>
            <a:off x="838201" y="1825625"/>
            <a:ext cx="5092194" cy="4351338"/>
          </a:xfrm>
        </p:spPr>
        <p:txBody>
          <a:bodyPr vert="horz" lIns="91440" tIns="45720" rIns="91440" bIns="45720" rtlCol="0" anchor="t">
            <a:normAutofit/>
          </a:bodyPr>
          <a:lstStyle/>
          <a:p>
            <a:endParaRPr lang="en-GB" sz="2400" b="1" i="1" dirty="0">
              <a:ea typeface="+mn-lt"/>
              <a:cs typeface="+mn-lt"/>
            </a:endParaRPr>
          </a:p>
          <a:p>
            <a:r>
              <a:rPr lang="en-GB" sz="2400" b="1" i="1" dirty="0">
                <a:ea typeface="+mn-lt"/>
                <a:cs typeface="+mn-lt"/>
              </a:rPr>
              <a:t>BRAINSTORMING - </a:t>
            </a:r>
            <a:r>
              <a:rPr lang="en-US" sz="2400" i="1" dirty="0">
                <a:ea typeface="+mn-lt"/>
                <a:cs typeface="+mn-lt"/>
              </a:rPr>
              <a:t>(Here), </a:t>
            </a:r>
            <a:r>
              <a:rPr lang="en-US" sz="2400" i="1" dirty="0" err="1">
                <a:ea typeface="+mn-lt"/>
                <a:cs typeface="+mn-lt"/>
              </a:rPr>
              <a:t>Jamsetji</a:t>
            </a:r>
            <a:r>
              <a:rPr lang="en-US" sz="2400" i="1" dirty="0">
                <a:ea typeface="+mn-lt"/>
                <a:cs typeface="+mn-lt"/>
              </a:rPr>
              <a:t> Tata alongside his father </a:t>
            </a:r>
            <a:r>
              <a:rPr lang="en-US" sz="2400" i="1" dirty="0" err="1">
                <a:ea typeface="+mn-lt"/>
                <a:cs typeface="+mn-lt"/>
              </a:rPr>
              <a:t>Nusserwanji</a:t>
            </a:r>
            <a:r>
              <a:rPr lang="en-US" sz="2400" i="1" dirty="0">
                <a:ea typeface="+mn-lt"/>
                <a:cs typeface="+mn-lt"/>
              </a:rPr>
              <a:t> Tata strategized to raise employment and business in times when both weren’t prevalent in India.</a:t>
            </a:r>
            <a:endParaRPr lang="en-GB" sz="2400" dirty="0">
              <a:ea typeface="+mn-lt"/>
              <a:cs typeface="+mn-lt"/>
            </a:endParaRPr>
          </a:p>
          <a:p>
            <a:r>
              <a:rPr lang="en-US" sz="2400" b="1" i="1" dirty="0">
                <a:ea typeface="+mn-lt"/>
                <a:cs typeface="+mn-lt"/>
              </a:rPr>
              <a:t>DIVERGENT THINKING - </a:t>
            </a:r>
            <a:r>
              <a:rPr lang="en-US" sz="2400" i="1" dirty="0">
                <a:ea typeface="+mn-lt"/>
                <a:cs typeface="+mn-lt"/>
              </a:rPr>
              <a:t>Divergent Thinking is a thought process used to generate many creative ideas by exploring multiple possible solutions to a problem in a non-linear, spontaneous mode of thinking.</a:t>
            </a:r>
            <a:endParaRPr lang="en-GB" sz="2400" dirty="0">
              <a:cs typeface="Calibri"/>
            </a:endParaRPr>
          </a:p>
        </p:txBody>
      </p:sp>
      <p:sp>
        <p:nvSpPr>
          <p:cNvPr id="23" name="Oval 22">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4" name="Picture 4" descr="A picture containing person&#10;&#10;Description automatically generated">
            <a:extLst>
              <a:ext uri="{FF2B5EF4-FFF2-40B4-BE49-F238E27FC236}">
                <a16:creationId xmlns:a16="http://schemas.microsoft.com/office/drawing/2014/main" id="{537A776C-4673-CE6D-42A0-CF7386B9FD1B}"/>
              </a:ext>
            </a:extLst>
          </p:cNvPr>
          <p:cNvPicPr>
            <a:picLocks noChangeAspect="1"/>
          </p:cNvPicPr>
          <p:nvPr/>
        </p:nvPicPr>
        <p:blipFill rotWithShape="1">
          <a:blip r:embed="rId2"/>
          <a:srcRect l="13442" r="19034" b="2"/>
          <a:stretch/>
        </p:blipFill>
        <p:spPr>
          <a:xfrm>
            <a:off x="7901259" y="2727729"/>
            <a:ext cx="4290741" cy="4130271"/>
          </a:xfrm>
          <a:custGeom>
            <a:avLst/>
            <a:gdLst/>
            <a:ahLst/>
            <a:cxnLst/>
            <a:rect l="l" t="t" r="r" b="b"/>
            <a:pathLst>
              <a:path w="4290741" h="4130271">
                <a:moveTo>
                  <a:pt x="2503809" y="0"/>
                </a:moveTo>
                <a:cubicBezTo>
                  <a:pt x="3157405" y="0"/>
                  <a:pt x="3752509" y="250434"/>
                  <a:pt x="4198398" y="660580"/>
                </a:cubicBezTo>
                <a:lnTo>
                  <a:pt x="4290741" y="751286"/>
                </a:lnTo>
                <a:lnTo>
                  <a:pt x="4290741" y="4130271"/>
                </a:lnTo>
                <a:lnTo>
                  <a:pt x="604508" y="4130271"/>
                </a:lnTo>
                <a:lnTo>
                  <a:pt x="461940" y="3953232"/>
                </a:lnTo>
                <a:cubicBezTo>
                  <a:pt x="171051" y="3544183"/>
                  <a:pt x="0" y="3043971"/>
                  <a:pt x="0" y="2503809"/>
                </a:cubicBezTo>
                <a:cubicBezTo>
                  <a:pt x="0" y="1120992"/>
                  <a:pt x="1120992" y="0"/>
                  <a:pt x="2503809" y="0"/>
                </a:cubicBezTo>
                <a:close/>
              </a:path>
            </a:pathLst>
          </a:custGeom>
        </p:spPr>
      </p:pic>
      <p:sp>
        <p:nvSpPr>
          <p:cNvPr id="25" name="Arc 24">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5" name="Picture 5" descr="Text, whiteboard&#10;&#10;Description automatically generated">
            <a:extLst>
              <a:ext uri="{FF2B5EF4-FFF2-40B4-BE49-F238E27FC236}">
                <a16:creationId xmlns:a16="http://schemas.microsoft.com/office/drawing/2014/main" id="{85E7E1B0-5DA0-56CD-34F9-A8038BA303E1}"/>
              </a:ext>
            </a:extLst>
          </p:cNvPr>
          <p:cNvPicPr>
            <a:picLocks noChangeAspect="1"/>
          </p:cNvPicPr>
          <p:nvPr/>
        </p:nvPicPr>
        <p:blipFill rotWithShape="1">
          <a:blip r:embed="rId3"/>
          <a:srcRect l="8682" r="10651" b="4"/>
          <a:stretch/>
        </p:blipFill>
        <p:spPr>
          <a:xfrm>
            <a:off x="6261607" y="1"/>
            <a:ext cx="3519312" cy="3007909"/>
          </a:xfrm>
          <a:custGeom>
            <a:avLst/>
            <a:gdLst/>
            <a:ahLst/>
            <a:cxnLst/>
            <a:rect l="l" t="t" r="r" b="b"/>
            <a:pathLst>
              <a:path w="3519312" h="3007909">
                <a:moveTo>
                  <a:pt x="519780" y="0"/>
                </a:moveTo>
                <a:lnTo>
                  <a:pt x="2999532" y="0"/>
                </a:lnTo>
                <a:lnTo>
                  <a:pt x="3003921" y="3989"/>
                </a:lnTo>
                <a:cubicBezTo>
                  <a:pt x="3322356" y="322424"/>
                  <a:pt x="3519312" y="762338"/>
                  <a:pt x="3519312" y="1248253"/>
                </a:cubicBezTo>
                <a:cubicBezTo>
                  <a:pt x="3519312" y="2220084"/>
                  <a:pt x="2731487" y="3007909"/>
                  <a:pt x="1759656" y="3007909"/>
                </a:cubicBezTo>
                <a:cubicBezTo>
                  <a:pt x="787826" y="3007909"/>
                  <a:pt x="0" y="2220084"/>
                  <a:pt x="0" y="1248253"/>
                </a:cubicBezTo>
                <a:cubicBezTo>
                  <a:pt x="0" y="762338"/>
                  <a:pt x="196957" y="322424"/>
                  <a:pt x="515392" y="3989"/>
                </a:cubicBezTo>
                <a:close/>
              </a:path>
            </a:pathLst>
          </a:custGeom>
        </p:spPr>
      </p:pic>
    </p:spTree>
    <p:extLst>
      <p:ext uri="{BB962C8B-B14F-4D97-AF65-F5344CB8AC3E}">
        <p14:creationId xmlns:p14="http://schemas.microsoft.com/office/powerpoint/2010/main" val="571065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DE9F9754-E7C6-225A-AD9B-38F017F277D0}"/>
              </a:ext>
            </a:extLst>
          </p:cNvPr>
          <p:cNvSpPr>
            <a:spLocks noGrp="1"/>
          </p:cNvSpPr>
          <p:nvPr>
            <p:ph type="title"/>
          </p:nvPr>
        </p:nvSpPr>
        <p:spPr>
          <a:xfrm>
            <a:off x="838200" y="365125"/>
            <a:ext cx="5393361" cy="1325563"/>
          </a:xfrm>
        </p:spPr>
        <p:txBody>
          <a:bodyPr>
            <a:normAutofit/>
          </a:bodyPr>
          <a:lstStyle/>
          <a:p>
            <a:r>
              <a:rPr lang="en-US" b="1" dirty="0">
                <a:ea typeface="+mj-lt"/>
                <a:cs typeface="+mj-lt"/>
              </a:rPr>
              <a:t>OUTCOME</a:t>
            </a:r>
            <a:endParaRPr lang="en-US" dirty="0"/>
          </a:p>
        </p:txBody>
      </p:sp>
      <p:sp>
        <p:nvSpPr>
          <p:cNvPr id="3" name="Content Placeholder 2">
            <a:extLst>
              <a:ext uri="{FF2B5EF4-FFF2-40B4-BE49-F238E27FC236}">
                <a16:creationId xmlns:a16="http://schemas.microsoft.com/office/drawing/2014/main" id="{02CB01FB-2C55-A3BD-1EEF-CFA8E49EA573}"/>
              </a:ext>
            </a:extLst>
          </p:cNvPr>
          <p:cNvSpPr>
            <a:spLocks noGrp="1"/>
          </p:cNvSpPr>
          <p:nvPr>
            <p:ph idx="1"/>
          </p:nvPr>
        </p:nvSpPr>
        <p:spPr>
          <a:xfrm>
            <a:off x="838200" y="1825625"/>
            <a:ext cx="5393361" cy="4351338"/>
          </a:xfrm>
        </p:spPr>
        <p:txBody>
          <a:bodyPr vert="horz" lIns="91440" tIns="45720" rIns="91440" bIns="45720" rtlCol="0">
            <a:normAutofit/>
          </a:bodyPr>
          <a:lstStyle/>
          <a:p>
            <a:r>
              <a:rPr lang="en-US" i="1" dirty="0">
                <a:ea typeface="+mn-lt"/>
                <a:cs typeface="+mn-lt"/>
              </a:rPr>
              <a:t>There exist many problems out there in the world but only a few or a handful number of people are able to approach the problem in certain ways that not only solve the issue but also leave a long-lasting impact on the whole world making it a better place in regard to the problem and it’s the solution.</a:t>
            </a:r>
          </a:p>
          <a:p>
            <a:endParaRPr lang="en-US" i="1" dirty="0">
              <a:cs typeface="Calibri"/>
            </a:endParaRPr>
          </a:p>
        </p:txBody>
      </p:sp>
      <p:pic>
        <p:nvPicPr>
          <p:cNvPr id="4" name="Picture 4" descr="Diagram&#10;&#10;Description automatically generated">
            <a:extLst>
              <a:ext uri="{FF2B5EF4-FFF2-40B4-BE49-F238E27FC236}">
                <a16:creationId xmlns:a16="http://schemas.microsoft.com/office/drawing/2014/main" id="{45B1AD8C-A171-0DBD-8F1C-479487CF5712}"/>
              </a:ext>
            </a:extLst>
          </p:cNvPr>
          <p:cNvPicPr>
            <a:picLocks noChangeAspect="1"/>
          </p:cNvPicPr>
          <p:nvPr/>
        </p:nvPicPr>
        <p:blipFill rotWithShape="1">
          <a:blip r:embed="rId2"/>
          <a:srcRect l="13016" r="13690" b="2"/>
          <a:stretch/>
        </p:blipFill>
        <p:spPr>
          <a:xfrm>
            <a:off x="6374920" y="758514"/>
            <a:ext cx="512223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11"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8877029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JAMSETJI TATA</vt:lpstr>
      <vt:lpstr>BACKGROUND</vt:lpstr>
      <vt:lpstr>CPI STRATEGY EMPLOYED </vt:lpstr>
      <vt:lpstr>STRATEGY</vt:lpstr>
      <vt:lpstr>COTTON DEMAND EXPLODES AND HE SAW A WAY TO INDUSTRIALISE THE SECTOR!</vt:lpstr>
      <vt:lpstr>He was refused loans for mill &amp; yet he introduced schemes like medicals funds, etc. </vt:lpstr>
      <vt:lpstr>The biggest Philanthropist world has ever seen! </vt:lpstr>
      <vt:lpstr>DESCRIPTION OF THE CONCEPT AND SOLUTION - STRATEGIES USED! </vt:lpstr>
      <vt:lpstr>OUTCOME</vt:lpstr>
      <vt:lpstr>MEMBERS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164</cp:revision>
  <dcterms:created xsi:type="dcterms:W3CDTF">2022-12-16T19:52:36Z</dcterms:created>
  <dcterms:modified xsi:type="dcterms:W3CDTF">2022-12-17T05:14:18Z</dcterms:modified>
</cp:coreProperties>
</file>