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0" r:id="rId2"/>
    <p:sldId id="331" r:id="rId3"/>
    <p:sldId id="317" r:id="rId4"/>
    <p:sldId id="323" r:id="rId5"/>
    <p:sldId id="327" r:id="rId6"/>
    <p:sldId id="335" r:id="rId7"/>
    <p:sldId id="334" r:id="rId8"/>
    <p:sldId id="328" r:id="rId9"/>
    <p:sldId id="330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011"/>
    <a:srgbClr val="33CC33"/>
    <a:srgbClr val="000099"/>
    <a:srgbClr val="CC6600"/>
    <a:srgbClr val="00CC00"/>
    <a:srgbClr val="11A015"/>
    <a:srgbClr val="3399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146" autoAdjust="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Course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Course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the Course: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 problems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core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Programmers must first understand how a human solves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understand how to translate this "algorithm/logic" into something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do, and finally how to "write" the specific syntax (required by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get the job done.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scientist's goal is to develop an algorithm, a step-by-step list of instructions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any instance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might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E86A-782E-4229-B9D5-028AAF8C744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0" y="40944"/>
            <a:ext cx="4726675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F4A1-AA25-4452-9354-CF955F86C6A6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5E2C-6DFC-4846-8B07-78CAC044A79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1143000" indent="-228600">
              <a:buClr>
                <a:schemeClr val="accent6">
                  <a:lumMod val="75000"/>
                </a:schemeClr>
              </a:buClr>
              <a:buSzPct val="80000"/>
              <a:buFont typeface="Wingdings" pitchFamily="2" charset="2"/>
              <a:buChar char="Ø"/>
              <a:defRPr sz="20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647065" y="6349911"/>
            <a:ext cx="1553335" cy="365125"/>
          </a:xfrm>
        </p:spPr>
        <p:txBody>
          <a:bodyPr/>
          <a:lstStyle/>
          <a:p>
            <a:fld id="{E3CF23A7-F4BF-4C2F-8B2A-FAE8E8151A87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</p:spPr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5892800" cy="365125"/>
          </a:xfrm>
        </p:spPr>
        <p:txBody>
          <a:bodyPr/>
          <a:lstStyle/>
          <a:p>
            <a:r>
              <a:rPr lang="en-US"/>
              <a:t>Department of Computer Science and Engineering, MIT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6256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lvl="1">
              <a:defRPr/>
            </a:pP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0" y="40944"/>
            <a:ext cx="4726675" cy="62830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1884080" y="2678672"/>
            <a:ext cx="53976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1051 PSUC</a:t>
            </a:r>
          </a:p>
        </p:txBody>
      </p:sp>
    </p:spTree>
    <p:extLst>
      <p:ext uri="{BB962C8B-B14F-4D97-AF65-F5344CB8AC3E}">
        <p14:creationId xmlns:p14="http://schemas.microsoft.com/office/powerpoint/2010/main" val="22302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0E2-CA15-4AB6-ABD9-11A342CB01E2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70FF-6549-4E2B-A0E0-216DB519AF75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B8B-A9FA-4505-A9D2-911E504D3AB1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6427-D1D2-4DDD-94C9-9DCD7120E6B9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2B4-1FFE-49A7-9F20-3C5E29FF5CB5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7878-5F82-4E96-9DA9-4F3E383F8649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C6B0-7AEB-4406-950E-FADE5788A575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29E8-2F0F-4A7F-B813-DBB093327CA7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yllabus.pdf" TargetMode="External"/><Relationship Id="rId2" Type="http://schemas.openxmlformats.org/officeDocument/2006/relationships/hyperlink" Target="CSE1051_PSUC_CoursePla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ownloads\COMPUT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1" y="5638801"/>
            <a:ext cx="5689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solidFill>
                  <a:srgbClr val="CC6600"/>
                </a:solidFill>
                <a:latin typeface="Maiandra GD" panose="020E0502030308020204" pitchFamily="34" charset="0"/>
              </a:rPr>
              <a:t>Introduction to the course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5" y="762000"/>
            <a:ext cx="41624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BCA9-CF5B-4349-B2CB-4687C4D26AE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62200"/>
            <a:ext cx="5638803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609600"/>
            <a:ext cx="8864600" cy="1143000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Opening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905001"/>
            <a:ext cx="9855200" cy="4267200"/>
          </a:xfrm>
        </p:spPr>
        <p:txBody>
          <a:bodyPr/>
          <a:lstStyle/>
          <a:p>
            <a:pPr algn="just"/>
            <a:r>
              <a:rPr lang="en-US" dirty="0">
                <a:latin typeface="Maiandra GD" panose="020E0502030308020204" pitchFamily="34" charset="0"/>
              </a:rPr>
              <a:t>Greetings</a:t>
            </a:r>
          </a:p>
          <a:p>
            <a:pPr algn="just"/>
            <a:endParaRPr lang="en-US" dirty="0">
              <a:latin typeface="Maiandra GD" panose="020E0502030308020204" pitchFamily="34" charset="0"/>
            </a:endParaRPr>
          </a:p>
          <a:p>
            <a:pPr algn="just"/>
            <a:r>
              <a:rPr lang="en-US" dirty="0">
                <a:latin typeface="Maiandra GD" panose="020E0502030308020204" pitchFamily="34" charset="0"/>
              </a:rPr>
              <a:t>Importance of the course</a:t>
            </a:r>
          </a:p>
          <a:p>
            <a:pPr algn="just"/>
            <a:endParaRPr lang="en-US" dirty="0">
              <a:latin typeface="Maiandra GD" panose="020E0502030308020204" pitchFamily="34" charset="0"/>
            </a:endParaRPr>
          </a:p>
          <a:p>
            <a:pPr algn="just"/>
            <a:r>
              <a:rPr lang="en-US" dirty="0">
                <a:latin typeface="Maiandra GD" panose="020E0502030308020204" pitchFamily="34" charset="0"/>
              </a:rPr>
              <a:t>Connection between the course and real world applications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ECCC-628F-4AF6-8679-EF4074A9D136}" type="datetime1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7200" y="1209252"/>
            <a:ext cx="10160000" cy="464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  <a:cs typeface="Arial" pitchFamily="34" charset="0"/>
              </a:rPr>
              <a:t>CSE-1051- </a:t>
            </a:r>
            <a:r>
              <a:rPr lang="en-US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  <a:cs typeface="Arial" pitchFamily="34" charset="0"/>
              </a:rPr>
              <a:t>Problem Solving Using Computers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  <a:cs typeface="Arial" pitchFamily="34" charset="0"/>
              </a:rPr>
              <a:t>(PSUC)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  <a:cs typeface="Arial" pitchFamily="34" charset="0"/>
              </a:rPr>
            </a:br>
            <a:endParaRPr lang="en-US" sz="2800" b="1" u="sng" dirty="0">
              <a:latin typeface="Maiandra GD" panose="020E0502030308020204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2800" b="1" u="sng" dirty="0">
              <a:latin typeface="Maiandra GD" panose="020E0502030308020204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rgbClr val="000099"/>
                </a:solidFill>
                <a:latin typeface="Maiandra GD" panose="020E0502030308020204" pitchFamily="34" charset="0"/>
                <a:cs typeface="Arial" pitchFamily="34" charset="0"/>
              </a:rPr>
              <a:t>Introduction to Computing (5 Hr)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200" dirty="0">
                <a:latin typeface="Maiandra GD" panose="020E0502030308020204" pitchFamily="34" charset="0"/>
                <a:cs typeface="Arial" pitchFamily="34" charset="0"/>
              </a:rPr>
              <a:t>C language – Types, operators, expressions and control flow (8 Hrs)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rgbClr val="000099"/>
                </a:solidFill>
                <a:latin typeface="Maiandra GD" panose="020E0502030308020204" pitchFamily="34" charset="0"/>
                <a:cs typeface="Arial" pitchFamily="34" charset="0"/>
              </a:rPr>
              <a:t>Arrays &amp; Strings (8 Hrs)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200" dirty="0">
                <a:latin typeface="Maiandra GD" panose="020E0502030308020204" pitchFamily="34" charset="0"/>
                <a:cs typeface="Arial" pitchFamily="34" charset="0"/>
              </a:rPr>
              <a:t>Modular programming and Recursive functions (9 Hrs)</a:t>
            </a:r>
          </a:p>
          <a:p>
            <a:pPr marL="457200" indent="-45720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rgbClr val="000099"/>
                </a:solidFill>
                <a:latin typeface="Maiandra GD" panose="020E0502030308020204" pitchFamily="34" charset="0"/>
                <a:cs typeface="Arial" pitchFamily="34" charset="0"/>
              </a:rPr>
              <a:t>Advanced data types in C (Structures and Pointers) (6 </a:t>
            </a:r>
            <a:r>
              <a:rPr lang="en-US" sz="2200" dirty="0" err="1">
                <a:solidFill>
                  <a:srgbClr val="000099"/>
                </a:solidFill>
                <a:latin typeface="Maiandra GD" panose="020E0502030308020204" pitchFamily="34" charset="0"/>
                <a:cs typeface="Arial" pitchFamily="34" charset="0"/>
              </a:rPr>
              <a:t>Hrs</a:t>
            </a:r>
            <a:r>
              <a:rPr lang="en-US" sz="2200" dirty="0">
                <a:solidFill>
                  <a:srgbClr val="000099"/>
                </a:solidFill>
                <a:latin typeface="Maiandra GD" panose="020E0502030308020204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240-DCDB-43AA-8035-7182AFD10B93}" type="datetime1">
              <a:rPr lang="en-US" smtClean="0"/>
              <a:t>9/12/2022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</p:spTree>
    <p:extLst>
      <p:ext uri="{BB962C8B-B14F-4D97-AF65-F5344CB8AC3E}">
        <p14:creationId xmlns:p14="http://schemas.microsoft.com/office/powerpoint/2010/main" val="20114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533400"/>
            <a:ext cx="10160000" cy="1143000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Course Facilitation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76400"/>
            <a:ext cx="10007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aiandra GD" panose="020E0502030308020204" pitchFamily="34" charset="0"/>
                <a:ea typeface="Tahoma" pitchFamily="34" charset="0"/>
              </a:rPr>
              <a:t>PSUC Teaching Methodology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Maiandra GD" panose="020E0502030308020204" pitchFamily="34" charset="0"/>
                <a:ea typeface="Tahoma" pitchFamily="34" charset="0"/>
                <a:cs typeface="Arial" pitchFamily="34" charset="0"/>
              </a:rPr>
              <a:t>Power point presentation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Arial" pitchFamily="34" charset="0"/>
              </a:rPr>
              <a:t>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aiandra GD" panose="020E0502030308020204" pitchFamily="34" charset="0"/>
                <a:ea typeface="Tahoma" pitchFamily="34" charset="0"/>
                <a:cs typeface="Arial" pitchFamily="34" charset="0"/>
              </a:rPr>
              <a:t>Chalkboard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Maiandra GD" panose="020E0502030308020204" pitchFamily="34" charset="0"/>
              <a:ea typeface="Tahoma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</a:rPr>
              <a:t>CSE 1051 (PSUC)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</a:rPr>
              <a:t>CSE 1061 (PSUC Lab)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Maiandra GD" panose="020E0502030308020204" pitchFamily="34" charset="0"/>
              <a:ea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</a:rPr>
              <a:t>PSUC </a:t>
            </a:r>
            <a:r>
              <a:rPr lang="en-US" sz="2400" dirty="0" err="1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</a:rPr>
              <a:t>CoursePlan</a:t>
            </a: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hlinkClick r:id="rId2" action="ppaction://hlinkfile"/>
              </a:rPr>
              <a:t>CSE1051</a:t>
            </a: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Maiandra GD" panose="020E0502030308020204" pitchFamily="34" charset="0"/>
              <a:ea typeface="Tahom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71B0-3245-4F87-8708-8B0A55EF051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D189968-A899-981D-CA41-EB6CE93EBE52}"/>
              </a:ext>
            </a:extLst>
          </p:cNvPr>
          <p:cNvSpPr/>
          <p:nvPr/>
        </p:nvSpPr>
        <p:spPr>
          <a:xfrm>
            <a:off x="5257800" y="3657600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01901-0CAA-B765-7E16-107774C83977}"/>
              </a:ext>
            </a:extLst>
          </p:cNvPr>
          <p:cNvSpPr/>
          <p:nvPr/>
        </p:nvSpPr>
        <p:spPr>
          <a:xfrm>
            <a:off x="6324600" y="3978275"/>
            <a:ext cx="16002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hlinkClick r:id="rId3" action="ppaction://hlinkfile"/>
              </a:rPr>
              <a:t>Syllabus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503236"/>
            <a:ext cx="9474200" cy="1143000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Course Outcomes (PSUC 1501) -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10141"/>
            <a:ext cx="10236200" cy="4525963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cap="all" dirty="0">
                <a:solidFill>
                  <a:schemeClr val="bg1"/>
                </a:solidFill>
                <a:latin typeface="Maiandra GD" panose="020E0502030308020204" pitchFamily="34" charset="0"/>
              </a:rPr>
              <a:t> 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lvl="0" indent="0">
              <a:buNone/>
            </a:pPr>
            <a:r>
              <a:rPr lang="en-US" b="1" cap="all" dirty="0">
                <a:solidFill>
                  <a:schemeClr val="tx1"/>
                </a:solidFill>
                <a:latin typeface="Maiandra GD" panose="020E0502030308020204" pitchFamily="34" charset="0"/>
              </a:rPr>
              <a:t/>
            </a:r>
            <a:br>
              <a:rPr lang="en-US" b="1" cap="all" dirty="0">
                <a:solidFill>
                  <a:schemeClr val="tx1"/>
                </a:solidFill>
                <a:latin typeface="Maiandra GD" panose="020E0502030308020204" pitchFamily="34" charset="0"/>
              </a:rPr>
            </a:b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CO1: Explain basics of computing, use problem solving techniques to </a:t>
            </a:r>
          </a:p>
          <a:p>
            <a:pPr marL="457200" lvl="1" indent="0">
              <a:buNone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solve simple problems using C language.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CO2: Use operators, decision making and looping constructs for </a:t>
            </a:r>
          </a:p>
          <a:p>
            <a:pPr marL="457200" lvl="1" indent="0">
              <a:buNone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solving complex programs.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CO3: Understand and use derived data structures like arrays and </a:t>
            </a:r>
          </a:p>
          <a:p>
            <a:pPr marL="457200" lvl="1" indent="0">
              <a:buNone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strings to solve higher level programs.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CO4: Understand and implement use of modular programming to    </a:t>
            </a:r>
          </a:p>
          <a:p>
            <a:pPr marL="457200" lvl="1" indent="0">
              <a:buNone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decompose a problem into functions and synthesize a complete   </a:t>
            </a:r>
          </a:p>
          <a:p>
            <a:pPr marL="457200" lvl="1" indent="0">
              <a:buNone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program.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CO5: Describe and use the derived data types like structures and </a:t>
            </a:r>
          </a:p>
          <a:p>
            <a:pPr marL="457200" lvl="1" indent="0">
              <a:buNone/>
            </a:pPr>
            <a:r>
              <a:rPr lang="en-US" sz="96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pointers and understand the importance of cyber security.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Maiandra GD" panose="020E0502030308020204" pitchFamily="34" charset="0"/>
              </a:rPr>
              <a:t>Assignments </a:t>
            </a:r>
          </a:p>
          <a:p>
            <a:pPr lvl="0">
              <a:buNone/>
            </a:pPr>
            <a:endParaRPr lang="en-US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Maiandra GD" panose="020E0502030308020204" pitchFamily="34" charset="0"/>
              </a:rPr>
              <a:t>End Semester Examination</a:t>
            </a:r>
            <a:r>
              <a:rPr lang="en-US" b="1" u="sng" cap="all" dirty="0">
                <a:solidFill>
                  <a:schemeClr val="bg1"/>
                </a:solidFill>
                <a:latin typeface="Maiandra GD" panose="020E0502030308020204" pitchFamily="34" charset="0"/>
              </a:rPr>
              <a:t>  -  50%</a:t>
            </a:r>
            <a:r>
              <a:rPr lang="en-US" b="1" cap="all" dirty="0">
                <a:solidFill>
                  <a:schemeClr val="bg1"/>
                </a:solidFill>
                <a:latin typeface="Maiandra GD" panose="020E0502030308020204" pitchFamily="34" charset="0"/>
              </a:rPr>
              <a:t/>
            </a:r>
            <a:br>
              <a:rPr lang="en-US" b="1" cap="all" dirty="0">
                <a:solidFill>
                  <a:schemeClr val="bg1"/>
                </a:solidFill>
                <a:latin typeface="Maiandra GD" panose="020E0502030308020204" pitchFamily="34" charset="0"/>
              </a:rPr>
            </a:br>
            <a:endParaRPr lang="en-US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Maiandra GD" panose="020E0502030308020204" pitchFamily="34" charset="0"/>
              </a:rPr>
              <a:t>Written examination of </a:t>
            </a:r>
            <a:r>
              <a:rPr lang="en-US" cap="all" dirty="0">
                <a:solidFill>
                  <a:schemeClr val="bg1"/>
                </a:solidFill>
                <a:latin typeface="Maiandra GD" panose="020E0502030308020204" pitchFamily="34" charset="0"/>
              </a:rPr>
              <a:t>3 </a:t>
            </a:r>
            <a:r>
              <a:rPr lang="en-US" dirty="0">
                <a:solidFill>
                  <a:schemeClr val="bg1"/>
                </a:solidFill>
                <a:latin typeface="Maiandra GD" panose="020E0502030308020204" pitchFamily="34" charset="0"/>
              </a:rPr>
              <a:t>hours duration </a:t>
            </a:r>
          </a:p>
          <a:p>
            <a:pPr lvl="0">
              <a:buNone/>
            </a:pPr>
            <a:r>
              <a:rPr lang="en-US" dirty="0">
                <a:solidFill>
                  <a:schemeClr val="bg1"/>
                </a:solidFill>
                <a:latin typeface="Maiandra GD" panose="020E0502030308020204" pitchFamily="34" charset="0"/>
              </a:rPr>
              <a:t>				    	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617B-625D-423A-BF75-F134A4F64BC0}" type="datetime1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503236"/>
            <a:ext cx="9474200" cy="639764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Course Outcomes (PSUC 1601) -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143000"/>
            <a:ext cx="10236200" cy="4525963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b="1" cap="all" dirty="0">
                <a:solidFill>
                  <a:schemeClr val="bg1"/>
                </a:solidFill>
                <a:latin typeface="Maiandra GD" panose="020E0502030308020204" pitchFamily="34" charset="0"/>
              </a:rPr>
              <a:t> 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CO1: Understand the basics of computing and operating systems,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formulate simple algorithms for arithmetic and logical problems,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translate the algorithms to programs, test and execute the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programs and correct syntax and logical errors.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8800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CO2: To use arrays and pointers to formulate algorithms and simple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programs. Also apply programming to solve various matrix, 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searching, sorting problems. Decompose a problem into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functions and synthesize a complete program using divide and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conquer approach. Implement recursive programming as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alternate method.</a:t>
            </a:r>
          </a:p>
          <a:p>
            <a:pPr marL="457200" lvl="1" indent="0" algn="just">
              <a:buNone/>
            </a:pPr>
            <a:endParaRPr lang="en-US" sz="8800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CO3: Apply the concept of structure and pointer programming,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understand and demonstrate the concepts of files and </a:t>
            </a:r>
          </a:p>
          <a:p>
            <a:pPr marL="457200" lvl="1" indent="0" algn="just">
              <a:buNone/>
            </a:pPr>
            <a:r>
              <a:rPr lang="en-US" sz="8800" dirty="0">
                <a:solidFill>
                  <a:schemeClr val="tx1"/>
                </a:solidFill>
                <a:latin typeface="Maiandra GD" panose="020E0502030308020204" pitchFamily="34" charset="0"/>
              </a:rPr>
              <a:t>             MATLAB.</a:t>
            </a:r>
            <a:endParaRPr lang="en-US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617B-625D-423A-BF75-F134A4F64BC0}" type="datetime1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Engineering, MIT</a:t>
            </a:r>
          </a:p>
        </p:txBody>
      </p:sp>
    </p:spTree>
    <p:extLst>
      <p:ext uri="{BB962C8B-B14F-4D97-AF65-F5344CB8AC3E}">
        <p14:creationId xmlns:p14="http://schemas.microsoft.com/office/powerpoint/2010/main" val="20457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503236"/>
            <a:ext cx="9474200" cy="1143000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Assessment plan (Theory)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617B-625D-423A-BF75-F134A4F64BC0}" type="datetime1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66507-5CB6-7E22-010C-EFFF9598CDBC}"/>
              </a:ext>
            </a:extLst>
          </p:cNvPr>
          <p:cNvSpPr txBox="1"/>
          <p:nvPr/>
        </p:nvSpPr>
        <p:spPr>
          <a:xfrm>
            <a:off x="4182980" y="324834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 	WILL BE INFORMED SOON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7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685800"/>
            <a:ext cx="8940800" cy="1143000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Assessment plan (Lab)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981200"/>
            <a:ext cx="9855200" cy="37338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Continuous evaluation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 	= 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60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marks 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(A)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End Semester Exam		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40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 marks 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(B)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			         Total 	= 100 marks (A+B)</a:t>
            </a:r>
          </a:p>
          <a:p>
            <a:endParaRPr lang="en-US" sz="1600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</a:rPr>
              <a:t>Mandatory document requirements for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</a:rPr>
              <a:t>Lab Manual &amp;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Maiandra GD" panose="020E0502030308020204" pitchFamily="34" charset="0"/>
              </a:rPr>
              <a:t>Observation book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538B-3424-4287-82BC-A082C79281F8}" type="datetime1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731836"/>
            <a:ext cx="8559800" cy="1143000"/>
          </a:xfrm>
        </p:spPr>
        <p:txBody>
          <a:bodyPr/>
          <a:lstStyle/>
          <a:p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01467"/>
            <a:ext cx="10160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aiandra GD" panose="020E0502030308020204" pitchFamily="34" charset="0"/>
              </a:rPr>
              <a:t>Appeal to move to the higher cognitive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aiandra GD" panose="020E0502030308020204" pitchFamily="34" charset="0"/>
              </a:rPr>
              <a:t>Making reference/notes from prescribed text books/resources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aiandra GD" panose="020E0502030308020204" pitchFamily="34" charset="0"/>
              </a:rPr>
              <a:t>Preparing own class notes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aiandra GD" panose="020E0502030308020204" pitchFamily="34" charset="0"/>
              </a:rPr>
              <a:t>Discussion with peers and teacher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aiandra GD" panose="020E0502030308020204" pitchFamily="34" charset="0"/>
              </a:rPr>
              <a:t>Punctuality and Presence (Attendance) in the class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A054-35A4-4AD6-BD8F-C0550FF18312}" type="datetime1">
              <a:rPr lang="en-US" smtClean="0"/>
              <a:t>9/12/2022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 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5506</TotalTime>
  <Words>218</Words>
  <Application>Microsoft Office PowerPoint</Application>
  <PresentationFormat>Widescreen</PresentationFormat>
  <Paragraphs>111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Maiandra GD</vt:lpstr>
      <vt:lpstr>Tahoma</vt:lpstr>
      <vt:lpstr>Wingdings</vt:lpstr>
      <vt:lpstr>Office Theme</vt:lpstr>
      <vt:lpstr>PowerPoint Presentation</vt:lpstr>
      <vt:lpstr>Opening remarks</vt:lpstr>
      <vt:lpstr>PowerPoint Presentation</vt:lpstr>
      <vt:lpstr>Course Facilitation</vt:lpstr>
      <vt:lpstr>Course Outcomes (PSUC 1501) - Theory</vt:lpstr>
      <vt:lpstr>Course Outcomes (PSUC 1601) - Lab</vt:lpstr>
      <vt:lpstr>Assessment plan (Theory)</vt:lpstr>
      <vt:lpstr>Assessment plan (Lab)</vt:lpstr>
      <vt:lpstr>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MAHE-MIT-00</cp:lastModifiedBy>
  <cp:revision>315</cp:revision>
  <dcterms:created xsi:type="dcterms:W3CDTF">2013-04-02T09:06:53Z</dcterms:created>
  <dcterms:modified xsi:type="dcterms:W3CDTF">2022-09-12T03:57:48Z</dcterms:modified>
</cp:coreProperties>
</file>