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8" r:id="rId28"/>
    <p:sldId id="282" r:id="rId29"/>
    <p:sldId id="283"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292" autoAdjust="0"/>
  </p:normalViewPr>
  <p:slideViewPr>
    <p:cSldViewPr snapToGrid="0">
      <p:cViewPr varScale="1">
        <p:scale>
          <a:sx n="59" d="100"/>
          <a:sy n="59" d="100"/>
        </p:scale>
        <p:origin x="11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080D58-E4F7-4FC3-B219-1D20EE7F0FFC}" type="datetimeFigureOut">
              <a:rPr lang="en-IN" smtClean="0"/>
              <a:t>08-01-2020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10463E-A946-4DB7-84F1-2B38F7DE12A7}" type="slidenum">
              <a:rPr lang="en-IN" smtClean="0"/>
              <a:t>‹#›</a:t>
            </a:fld>
            <a:endParaRPr lang="en-IN"/>
          </a:p>
        </p:txBody>
      </p:sp>
    </p:spTree>
    <p:extLst>
      <p:ext uri="{BB962C8B-B14F-4D97-AF65-F5344CB8AC3E}">
        <p14:creationId xmlns:p14="http://schemas.microsoft.com/office/powerpoint/2010/main" val="2853131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Additional notes on problem solving</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A </a:t>
            </a:r>
            <a:r>
              <a:rPr lang="en-US" sz="1200" b="1" kern="1200" smtClean="0">
                <a:solidFill>
                  <a:schemeClr val="tx1"/>
                </a:solidFill>
                <a:effectLst/>
                <a:latin typeface="+mn-lt"/>
                <a:ea typeface="+mn-ea"/>
                <a:cs typeface="+mn-cs"/>
              </a:rPr>
              <a:t>problem </a:t>
            </a:r>
            <a:r>
              <a:rPr lang="en-US" sz="1200" kern="1200" smtClean="0">
                <a:solidFill>
                  <a:schemeClr val="tx1"/>
                </a:solidFill>
                <a:effectLst/>
                <a:latin typeface="+mn-lt"/>
                <a:ea typeface="+mn-ea"/>
                <a:cs typeface="+mn-cs"/>
              </a:rPr>
              <a:t>exists when there is a situation you want to resolve but no solution is readily apparent. </a:t>
            </a:r>
            <a:r>
              <a:rPr lang="en-US" sz="1200" b="1" kern="1200" smtClean="0">
                <a:solidFill>
                  <a:schemeClr val="tx1"/>
                </a:solidFill>
                <a:effectLst/>
                <a:latin typeface="+mn-lt"/>
                <a:ea typeface="+mn-ea"/>
                <a:cs typeface="+mn-cs"/>
              </a:rPr>
              <a:t>Problem solving </a:t>
            </a:r>
            <a:r>
              <a:rPr lang="en-US" sz="1200" kern="1200" smtClean="0">
                <a:solidFill>
                  <a:schemeClr val="tx1"/>
                </a:solidFill>
                <a:effectLst/>
                <a:latin typeface="+mn-lt"/>
                <a:ea typeface="+mn-ea"/>
                <a:cs typeface="+mn-cs"/>
              </a:rPr>
              <a:t>is the process by which the unfamiliar situation is resolved. A situation that is a problem to one person may not be a problem to someone else.</a:t>
            </a:r>
          </a:p>
          <a:p>
            <a:endParaRPr lang="en-US"/>
          </a:p>
        </p:txBody>
      </p:sp>
      <p:sp>
        <p:nvSpPr>
          <p:cNvPr id="4" name="Slide Number Placeholder 3"/>
          <p:cNvSpPr>
            <a:spLocks noGrp="1"/>
          </p:cNvSpPr>
          <p:nvPr>
            <p:ph type="sldNum" sz="quarter" idx="10"/>
          </p:nvPr>
        </p:nvSpPr>
        <p:spPr/>
        <p:txBody>
          <a:bodyPr/>
          <a:lstStyle/>
          <a:p>
            <a:fld id="{9C10463E-A946-4DB7-84F1-2B38F7DE12A7}" type="slidenum">
              <a:rPr lang="en-IN" smtClean="0"/>
              <a:t>4</a:t>
            </a:fld>
            <a:endParaRPr lang="en-IN"/>
          </a:p>
        </p:txBody>
      </p:sp>
    </p:spTree>
    <p:extLst>
      <p:ext uri="{BB962C8B-B14F-4D97-AF65-F5344CB8AC3E}">
        <p14:creationId xmlns:p14="http://schemas.microsoft.com/office/powerpoint/2010/main" val="2431807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Nominal RAM size can be 8-12 GB</a:t>
            </a:r>
          </a:p>
          <a:p>
            <a:endParaRPr lang="en-US" dirty="0" smtClean="0"/>
          </a:p>
          <a:p>
            <a:r>
              <a:rPr lang="en-US" dirty="0" smtClean="0"/>
              <a:t>OS is stored in </a:t>
            </a:r>
            <a:r>
              <a:rPr lang="en-US" dirty="0" err="1" smtClean="0"/>
              <a:t>harddisk</a:t>
            </a:r>
            <a:r>
              <a:rPr lang="en-US" dirty="0" smtClean="0"/>
              <a:t>.</a:t>
            </a:r>
          </a:p>
          <a:p>
            <a:endParaRPr lang="en-US" dirty="0"/>
          </a:p>
        </p:txBody>
      </p:sp>
      <p:sp>
        <p:nvSpPr>
          <p:cNvPr id="4" name="Slide Number Placeholder 3"/>
          <p:cNvSpPr>
            <a:spLocks noGrp="1"/>
          </p:cNvSpPr>
          <p:nvPr>
            <p:ph type="sldNum" sz="quarter" idx="10"/>
          </p:nvPr>
        </p:nvSpPr>
        <p:spPr/>
        <p:txBody>
          <a:bodyPr/>
          <a:lstStyle/>
          <a:p>
            <a:fld id="{9C10463E-A946-4DB7-84F1-2B38F7DE12A7}" type="slidenum">
              <a:rPr lang="en-IN" smtClean="0"/>
              <a:t>22</a:t>
            </a:fld>
            <a:endParaRPr lang="en-IN"/>
          </a:p>
        </p:txBody>
      </p:sp>
    </p:spTree>
    <p:extLst>
      <p:ext uri="{BB962C8B-B14F-4D97-AF65-F5344CB8AC3E}">
        <p14:creationId xmlns:p14="http://schemas.microsoft.com/office/powerpoint/2010/main" val="3740330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Additional notes on secondary storage devices</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Secondary memory on a computer is storage for data and programs not in use at the moment. In addition to punched cards and paper tape, early computers also used magnetic tape for secondary storage. Tape is cheap, either on large reels or in small cassettes, but has the disadvantage that it must be read or written sequentially from one end to the other</a:t>
            </a:r>
            <a:endParaRPr lang="en-US" smtClean="0"/>
          </a:p>
          <a:p>
            <a:endParaRPr lang="en-US"/>
          </a:p>
        </p:txBody>
      </p:sp>
      <p:sp>
        <p:nvSpPr>
          <p:cNvPr id="4" name="Slide Number Placeholder 3"/>
          <p:cNvSpPr>
            <a:spLocks noGrp="1"/>
          </p:cNvSpPr>
          <p:nvPr>
            <p:ph type="sldNum" sz="quarter" idx="10"/>
          </p:nvPr>
        </p:nvSpPr>
        <p:spPr/>
        <p:txBody>
          <a:bodyPr/>
          <a:lstStyle/>
          <a:p>
            <a:fld id="{9C10463E-A946-4DB7-84F1-2B38F7DE12A7}" type="slidenum">
              <a:rPr lang="en-IN" smtClean="0"/>
              <a:t>23</a:t>
            </a:fld>
            <a:endParaRPr lang="en-IN"/>
          </a:p>
        </p:txBody>
      </p:sp>
    </p:spTree>
    <p:extLst>
      <p:ext uri="{BB962C8B-B14F-4D97-AF65-F5344CB8AC3E}">
        <p14:creationId xmlns:p14="http://schemas.microsoft.com/office/powerpoint/2010/main" val="155269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schemeClr val="tx2"/>
                </a:solidFill>
              </a:rPr>
              <a:t>Input, output, and auxiliary/secondary storage devices attached to a computer are called peripherals. E.g. Magnetic tapes, magnetic disks, compact disks etc.</a:t>
            </a:r>
          </a:p>
          <a:p>
            <a:endParaRPr lang="en-US"/>
          </a:p>
        </p:txBody>
      </p:sp>
      <p:sp>
        <p:nvSpPr>
          <p:cNvPr id="4" name="Slide Number Placeholder 3"/>
          <p:cNvSpPr>
            <a:spLocks noGrp="1"/>
          </p:cNvSpPr>
          <p:nvPr>
            <p:ph type="sldNum" sz="quarter" idx="10"/>
          </p:nvPr>
        </p:nvSpPr>
        <p:spPr/>
        <p:txBody>
          <a:bodyPr/>
          <a:lstStyle/>
          <a:p>
            <a:fld id="{9C10463E-A946-4DB7-84F1-2B38F7DE12A7}" type="slidenum">
              <a:rPr lang="en-IN" smtClean="0"/>
              <a:t>24</a:t>
            </a:fld>
            <a:endParaRPr lang="en-IN"/>
          </a:p>
        </p:txBody>
      </p:sp>
    </p:spTree>
    <p:extLst>
      <p:ext uri="{BB962C8B-B14F-4D97-AF65-F5344CB8AC3E}">
        <p14:creationId xmlns:p14="http://schemas.microsoft.com/office/powerpoint/2010/main" val="3495170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on cache memory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data and instructions that are required during the processing of data are brought from the secondary storage devices and stored in the RAM. For processing, it is required that the data and instructions are accessed from the RAM and stored in the registers. The time taken to move the data between RAM and CPU registers is large. This affects the speed of processing of computer, and results in decreasing the performance of CPU.</a:t>
            </a:r>
          </a:p>
          <a:p>
            <a:r>
              <a:rPr lang="en-US" sz="1200" kern="1200" dirty="0" smtClean="0">
                <a:solidFill>
                  <a:schemeClr val="tx1"/>
                </a:solidFill>
                <a:effectLst/>
                <a:latin typeface="+mn-lt"/>
                <a:ea typeface="+mn-ea"/>
                <a:cs typeface="+mn-cs"/>
              </a:rPr>
              <a:t>Cache memory is a very high speed memory placed in between RAM and CPU. Cache memory increases the speed of processing.</a:t>
            </a:r>
          </a:p>
          <a:p>
            <a:r>
              <a:rPr lang="en-US" sz="1200" kern="1200" dirty="0" smtClean="0">
                <a:solidFill>
                  <a:schemeClr val="tx1"/>
                </a:solidFill>
                <a:effectLst/>
                <a:latin typeface="+mn-lt"/>
                <a:ea typeface="+mn-ea"/>
                <a:cs typeface="+mn-cs"/>
              </a:rPr>
              <a:t>Cache memory is a storage buffer that stores the data that is used more often, temporarily, and makes them available to CPU at a fast rate. During processing, CPU first checks cache for the required data. If data is not found in cache, then it looks in the RAM for data.</a:t>
            </a:r>
          </a:p>
          <a:p>
            <a:r>
              <a:rPr lang="en-US" sz="1200" kern="1200" dirty="0" smtClean="0">
                <a:solidFill>
                  <a:schemeClr val="tx1"/>
                </a:solidFill>
                <a:effectLst/>
                <a:latin typeface="+mn-lt"/>
                <a:ea typeface="+mn-ea"/>
                <a:cs typeface="+mn-cs"/>
              </a:rPr>
              <a:t>To access the cache memory, CPU does not have to use the motherboard’s system bus for data transfer. (The data transfer speed slows to the motherboard’s capability, when data is passed through system bus. CPU can process data at a much faster rate by avoiding the system bus.)</a:t>
            </a:r>
          </a:p>
          <a:p>
            <a:r>
              <a:rPr lang="en-US" sz="1200" kern="1200" dirty="0" smtClean="0">
                <a:solidFill>
                  <a:schemeClr val="tx1"/>
                </a:solidFill>
                <a:effectLst/>
                <a:latin typeface="+mn-lt"/>
                <a:ea typeface="+mn-ea"/>
                <a:cs typeface="+mn-cs"/>
              </a:rPr>
              <a:t>Cache memory is built into the processor, and may also be located next to it on a separate chip between the CPU and RAM. Cache built into the CPU is faster than separate cache, running at the speed of the microprocessor itself. However, separate cache is roughly twice as fast as RAM.</a:t>
            </a:r>
          </a:p>
          <a:p>
            <a:r>
              <a:rPr lang="en-US" sz="1200" kern="1200" dirty="0" smtClean="0">
                <a:solidFill>
                  <a:schemeClr val="tx1"/>
                </a:solidFill>
                <a:effectLst/>
                <a:latin typeface="+mn-lt"/>
                <a:ea typeface="+mn-ea"/>
                <a:cs typeface="+mn-cs"/>
              </a:rPr>
              <a:t>The CPU has a built-in Level 1 (L1) cache and Level 2 (L2) cache. In addition to the built-in L1 and L2 cache, some CPUs have a separate cache chip on the motherboard. This cache on the motherboard is called Level 3 (L3) cache. Nowadays, high-end processor comes with built-in L3 cache, like in Intel core i7. The L1, L2 and L3 cache store the most recently run instructions, the next ones and the possible ones, respectively. Typically, CPUs have cache size varying from 256KB (L1), 6 MB (L2), to 12MB (L3) cache.</a:t>
            </a:r>
          </a:p>
          <a:p>
            <a:endParaRPr lang="en-US" dirty="0"/>
          </a:p>
        </p:txBody>
      </p:sp>
      <p:sp>
        <p:nvSpPr>
          <p:cNvPr id="4" name="Slide Number Placeholder 3"/>
          <p:cNvSpPr>
            <a:spLocks noGrp="1"/>
          </p:cNvSpPr>
          <p:nvPr>
            <p:ph type="sldNum" sz="quarter" idx="10"/>
          </p:nvPr>
        </p:nvSpPr>
        <p:spPr/>
        <p:txBody>
          <a:bodyPr/>
          <a:lstStyle/>
          <a:p>
            <a:fld id="{9C10463E-A946-4DB7-84F1-2B38F7DE12A7}" type="slidenum">
              <a:rPr lang="en-IN" smtClean="0"/>
              <a:t>25</a:t>
            </a:fld>
            <a:endParaRPr lang="en-IN"/>
          </a:p>
        </p:txBody>
      </p:sp>
    </p:spTree>
    <p:extLst>
      <p:ext uri="{BB962C8B-B14F-4D97-AF65-F5344CB8AC3E}">
        <p14:creationId xmlns:p14="http://schemas.microsoft.com/office/powerpoint/2010/main" val="4192807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Without CPU, you cant even think of a PC, and without OS, your PC is useless</a:t>
            </a:r>
            <a:endParaRPr lang="en-US" dirty="0"/>
          </a:p>
        </p:txBody>
      </p:sp>
      <p:sp>
        <p:nvSpPr>
          <p:cNvPr id="4" name="Slide Number Placeholder 3"/>
          <p:cNvSpPr>
            <a:spLocks noGrp="1"/>
          </p:cNvSpPr>
          <p:nvPr>
            <p:ph type="sldNum" sz="quarter" idx="10"/>
          </p:nvPr>
        </p:nvSpPr>
        <p:spPr/>
        <p:txBody>
          <a:bodyPr/>
          <a:lstStyle/>
          <a:p>
            <a:fld id="{9C10463E-A946-4DB7-84F1-2B38F7DE12A7}" type="slidenum">
              <a:rPr lang="en-IN" smtClean="0"/>
              <a:t>27</a:t>
            </a:fld>
            <a:endParaRPr lang="en-IN"/>
          </a:p>
        </p:txBody>
      </p:sp>
    </p:spTree>
    <p:extLst>
      <p:ext uri="{BB962C8B-B14F-4D97-AF65-F5344CB8AC3E}">
        <p14:creationId xmlns:p14="http://schemas.microsoft.com/office/powerpoint/2010/main" val="72771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C preprocessor is a </a:t>
            </a:r>
            <a:r>
              <a:rPr lang="en-US" sz="1200" b="0" i="1" kern="1200" dirty="0" smtClean="0">
                <a:solidFill>
                  <a:schemeClr val="tx1"/>
                </a:solidFill>
                <a:effectLst/>
                <a:latin typeface="+mn-lt"/>
                <a:ea typeface="+mn-ea"/>
                <a:cs typeface="+mn-cs"/>
              </a:rPr>
              <a:t>macro processor</a:t>
            </a:r>
            <a:r>
              <a:rPr lang="en-US" sz="1200" b="0" i="0" kern="1200" dirty="0" smtClean="0">
                <a:solidFill>
                  <a:schemeClr val="tx1"/>
                </a:solidFill>
                <a:effectLst/>
                <a:latin typeface="+mn-lt"/>
                <a:ea typeface="+mn-ea"/>
                <a:cs typeface="+mn-cs"/>
              </a:rPr>
              <a:t> that is used automatically by the C compiler to transform your program before actual compilation.</a:t>
            </a:r>
          </a:p>
          <a:p>
            <a:r>
              <a:rPr lang="en-US" sz="1200" b="0" i="0" kern="1200" dirty="0" smtClean="0">
                <a:solidFill>
                  <a:schemeClr val="tx1"/>
                </a:solidFill>
                <a:effectLst/>
                <a:latin typeface="+mn-lt"/>
                <a:ea typeface="+mn-ea"/>
                <a:cs typeface="+mn-cs"/>
              </a:rPr>
              <a:t>The C preprocessor provides four separate facilities that you can use as you see fit:</a:t>
            </a:r>
          </a:p>
          <a:p>
            <a:r>
              <a:rPr lang="en-US" sz="1200" b="1" i="0" kern="1200" dirty="0" smtClean="0">
                <a:solidFill>
                  <a:schemeClr val="tx1"/>
                </a:solidFill>
                <a:effectLst/>
                <a:latin typeface="+mn-lt"/>
                <a:ea typeface="+mn-ea"/>
                <a:cs typeface="+mn-cs"/>
              </a:rPr>
              <a:t>Inclusion of header files. </a:t>
            </a:r>
            <a:r>
              <a:rPr lang="en-US" sz="1200" b="0" i="0" kern="1200" dirty="0" smtClean="0">
                <a:solidFill>
                  <a:schemeClr val="tx1"/>
                </a:solidFill>
                <a:effectLst/>
                <a:latin typeface="+mn-lt"/>
                <a:ea typeface="+mn-ea"/>
                <a:cs typeface="+mn-cs"/>
              </a:rPr>
              <a:t>These are files of declarations that can be substituted into your program.</a:t>
            </a:r>
          </a:p>
          <a:p>
            <a:r>
              <a:rPr lang="en-US" sz="1200" b="1" i="0" kern="1200" dirty="0" smtClean="0">
                <a:solidFill>
                  <a:schemeClr val="tx1"/>
                </a:solidFill>
                <a:effectLst/>
                <a:latin typeface="+mn-lt"/>
                <a:ea typeface="+mn-ea"/>
                <a:cs typeface="+mn-cs"/>
              </a:rPr>
              <a:t>Macro expansion. </a:t>
            </a:r>
            <a:r>
              <a:rPr lang="en-US" sz="1200" b="0" i="0" kern="1200" dirty="0" smtClean="0">
                <a:solidFill>
                  <a:schemeClr val="tx1"/>
                </a:solidFill>
                <a:effectLst/>
                <a:latin typeface="+mn-lt"/>
                <a:ea typeface="+mn-ea"/>
                <a:cs typeface="+mn-cs"/>
              </a:rPr>
              <a:t>You can define </a:t>
            </a:r>
            <a:r>
              <a:rPr lang="en-US" sz="1200" b="0" i="1" kern="1200" dirty="0" smtClean="0">
                <a:solidFill>
                  <a:schemeClr val="tx1"/>
                </a:solidFill>
                <a:effectLst/>
                <a:latin typeface="+mn-lt"/>
                <a:ea typeface="+mn-ea"/>
                <a:cs typeface="+mn-cs"/>
              </a:rPr>
              <a:t>macros</a:t>
            </a:r>
            <a:r>
              <a:rPr lang="en-US" sz="1200" b="0" i="0" kern="1200" dirty="0" smtClean="0">
                <a:solidFill>
                  <a:schemeClr val="tx1"/>
                </a:solidFill>
                <a:effectLst/>
                <a:latin typeface="+mn-lt"/>
                <a:ea typeface="+mn-ea"/>
                <a:cs typeface="+mn-cs"/>
              </a:rPr>
              <a:t>, which are abbreviations for arbitrary fragments of C code, and then the C preprocessor will replace the macros with their definitions throughout the program.</a:t>
            </a:r>
          </a:p>
          <a:p>
            <a:r>
              <a:rPr lang="en-US" sz="1200" b="1" i="0" kern="1200" dirty="0" smtClean="0">
                <a:solidFill>
                  <a:schemeClr val="tx1"/>
                </a:solidFill>
                <a:effectLst/>
                <a:latin typeface="+mn-lt"/>
                <a:ea typeface="+mn-ea"/>
                <a:cs typeface="+mn-cs"/>
              </a:rPr>
              <a:t>Conditional compilation. </a:t>
            </a:r>
            <a:r>
              <a:rPr lang="en-US" sz="1200" b="0" i="0" kern="1200" dirty="0" smtClean="0">
                <a:solidFill>
                  <a:schemeClr val="tx1"/>
                </a:solidFill>
                <a:effectLst/>
                <a:latin typeface="+mn-lt"/>
                <a:ea typeface="+mn-ea"/>
                <a:cs typeface="+mn-cs"/>
              </a:rPr>
              <a:t>Using special preprocessing directives, you can include or exclude parts of the program according to various conditions.</a:t>
            </a:r>
          </a:p>
          <a:p>
            <a:r>
              <a:rPr lang="en-US" sz="1200" b="1" i="0" kern="1200" dirty="0" smtClean="0">
                <a:solidFill>
                  <a:schemeClr val="tx1"/>
                </a:solidFill>
                <a:effectLst/>
                <a:latin typeface="+mn-lt"/>
                <a:ea typeface="+mn-ea"/>
                <a:cs typeface="+mn-cs"/>
              </a:rPr>
              <a:t>Line control. </a:t>
            </a:r>
            <a:r>
              <a:rPr lang="en-US" sz="1200" b="0" i="0" kern="1200" dirty="0" smtClean="0">
                <a:solidFill>
                  <a:schemeClr val="tx1"/>
                </a:solidFill>
                <a:effectLst/>
                <a:latin typeface="+mn-lt"/>
                <a:ea typeface="+mn-ea"/>
                <a:cs typeface="+mn-cs"/>
              </a:rPr>
              <a:t>If you use a program to combine or rearrange source files into an intermediate file which is then compiled, you can use line control to inform the compiler of where each source line originally came from.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Object code is output</a:t>
            </a:r>
            <a:r>
              <a:rPr lang="en-US" sz="1200" b="0" i="0" kern="1200" baseline="0" dirty="0" smtClean="0">
                <a:solidFill>
                  <a:schemeClr val="tx1"/>
                </a:solidFill>
                <a:effectLst/>
                <a:latin typeface="+mn-lt"/>
                <a:ea typeface="+mn-ea"/>
                <a:cs typeface="+mn-cs"/>
              </a:rPr>
              <a:t> of compiler. It can be in binary forms. Object codes linked together forms executable file to be executed.</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C10463E-A946-4DB7-84F1-2B38F7DE12A7}" type="slidenum">
              <a:rPr lang="en-IN" smtClean="0"/>
              <a:t>30</a:t>
            </a:fld>
            <a:endParaRPr lang="en-IN"/>
          </a:p>
        </p:txBody>
      </p:sp>
    </p:spTree>
    <p:extLst>
      <p:ext uri="{BB962C8B-B14F-4D97-AF65-F5344CB8AC3E}">
        <p14:creationId xmlns:p14="http://schemas.microsoft.com/office/powerpoint/2010/main" val="3899546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Ø"/>
            </a:pPr>
            <a:r>
              <a:rPr lang="en-US" dirty="0" smtClean="0"/>
              <a:t>Phase 1 :  creating a program</a:t>
            </a:r>
          </a:p>
          <a:p>
            <a:pPr lvl="1">
              <a:buFont typeface="Wingdings" panose="05000000000000000000" pitchFamily="2" charset="2"/>
              <a:buChar char="Ø"/>
            </a:pPr>
            <a:r>
              <a:rPr lang="en-US" dirty="0" smtClean="0"/>
              <a:t>Phase 1 consists of editing a file. </a:t>
            </a:r>
          </a:p>
          <a:p>
            <a:pPr lvl="1">
              <a:buFont typeface="Wingdings" panose="05000000000000000000" pitchFamily="2" charset="2"/>
              <a:buChar char="Ø"/>
            </a:pPr>
            <a:r>
              <a:rPr lang="en-US" dirty="0" smtClean="0"/>
              <a:t>This is accomplished with an editor program</a:t>
            </a:r>
          </a:p>
          <a:p>
            <a:pPr lvl="1">
              <a:buFont typeface="Wingdings" panose="05000000000000000000" pitchFamily="2" charset="2"/>
              <a:buChar char="Ø"/>
            </a:pPr>
            <a:r>
              <a:rPr lang="en-US" dirty="0" smtClean="0"/>
              <a:t>The editor Named </a:t>
            </a:r>
            <a:r>
              <a:rPr lang="en-US" dirty="0" err="1" smtClean="0"/>
              <a:t>CodeBlocks</a:t>
            </a:r>
            <a:r>
              <a:rPr lang="en-US" dirty="0" smtClean="0"/>
              <a:t> will be used for creating the program.</a:t>
            </a:r>
          </a:p>
          <a:p>
            <a:pPr lvl="1">
              <a:buFont typeface="Wingdings" panose="05000000000000000000" pitchFamily="2" charset="2"/>
              <a:buChar char="Ø"/>
            </a:pPr>
            <a:r>
              <a:rPr lang="en-US" dirty="0" smtClean="0"/>
              <a:t>You type a C program with the editor, make corrections if necessary, then store the program on a secondary storage device such as a hard disk. </a:t>
            </a:r>
          </a:p>
          <a:p>
            <a:pPr lvl="1">
              <a:buFont typeface="Wingdings" panose="05000000000000000000" pitchFamily="2" charset="2"/>
              <a:buChar char="Ø"/>
            </a:pPr>
            <a:r>
              <a:rPr lang="en-US" dirty="0" smtClean="0"/>
              <a:t>C program file names should end with the .c extension</a:t>
            </a:r>
          </a:p>
          <a:p>
            <a:pPr>
              <a:buFont typeface="Wingdings" panose="05000000000000000000" pitchFamily="2" charset="2"/>
              <a:buChar char="Ø"/>
            </a:pPr>
            <a:r>
              <a:rPr lang="en-US" dirty="0" smtClean="0"/>
              <a:t>Phases 2 and 3: Preprocessing and Compiling a C Program</a:t>
            </a:r>
          </a:p>
          <a:p>
            <a:pPr lvl="1">
              <a:buFont typeface="Wingdings" panose="05000000000000000000" pitchFamily="2" charset="2"/>
              <a:buChar char="Ø"/>
            </a:pPr>
            <a:r>
              <a:rPr lang="en-US" dirty="0" smtClean="0"/>
              <a:t>In phase 2, you compile the program.</a:t>
            </a:r>
          </a:p>
          <a:p>
            <a:pPr lvl="1">
              <a:buFont typeface="Wingdings" panose="05000000000000000000" pitchFamily="2" charset="2"/>
              <a:buChar char="Ø"/>
            </a:pPr>
            <a:r>
              <a:rPr lang="en-US" dirty="0" smtClean="0"/>
              <a:t>The compiler translates the C program into machine language-code (also referred to as object code).</a:t>
            </a:r>
          </a:p>
          <a:p>
            <a:pPr lvl="1">
              <a:buFont typeface="Wingdings" panose="05000000000000000000" pitchFamily="2" charset="2"/>
              <a:buChar char="Ø"/>
            </a:pPr>
            <a:r>
              <a:rPr lang="en-US" dirty="0" smtClean="0"/>
              <a:t>In a C system, a preprocessor program executes automatically before the compiler’s translation phase begins. </a:t>
            </a:r>
          </a:p>
          <a:p>
            <a:pPr lvl="1">
              <a:buFont typeface="Wingdings" panose="05000000000000000000" pitchFamily="2" charset="2"/>
              <a:buChar char="Ø"/>
            </a:pPr>
            <a:r>
              <a:rPr lang="en-US" dirty="0" smtClean="0"/>
              <a:t>The C preprocessor obeys special commands called preprocessor directives, which indicate that certain manipulations are to be performed on the program before compilation. </a:t>
            </a:r>
          </a:p>
          <a:p>
            <a:pPr lvl="1">
              <a:buFont typeface="Wingdings" panose="05000000000000000000" pitchFamily="2" charset="2"/>
              <a:buChar char="Ø"/>
            </a:pPr>
            <a:r>
              <a:rPr lang="en-US" dirty="0" smtClean="0"/>
              <a:t>These manipulations usually consist of including other files in the file to be compiled and performing various text replacements. </a:t>
            </a:r>
          </a:p>
          <a:p>
            <a:pPr lvl="1">
              <a:buFont typeface="Wingdings" panose="05000000000000000000" pitchFamily="2" charset="2"/>
              <a:buChar char="Ø"/>
            </a:pPr>
            <a:r>
              <a:rPr lang="en-US" dirty="0" smtClean="0"/>
              <a:t>The most common preprocessor directives are #include, #define etc.</a:t>
            </a:r>
          </a:p>
          <a:p>
            <a:pPr lvl="1">
              <a:buFont typeface="Wingdings" panose="05000000000000000000" pitchFamily="2" charset="2"/>
              <a:buChar char="Ø"/>
            </a:pPr>
            <a:r>
              <a:rPr lang="en-US" dirty="0" smtClean="0"/>
              <a:t>In Phase 3, the compiler translates the C program into machine-language code. </a:t>
            </a:r>
          </a:p>
          <a:p>
            <a:pPr>
              <a:buFont typeface="Wingdings" panose="05000000000000000000" pitchFamily="2" charset="2"/>
              <a:buChar char="Ø"/>
            </a:pPr>
            <a:r>
              <a:rPr lang="en-US" dirty="0" smtClean="0"/>
              <a:t>Phase 4: Linking</a:t>
            </a:r>
          </a:p>
          <a:p>
            <a:pPr lvl="1">
              <a:buFont typeface="Wingdings" panose="05000000000000000000" pitchFamily="2" charset="2"/>
              <a:buChar char="Ø"/>
            </a:pPr>
            <a:r>
              <a:rPr lang="en-US" dirty="0" smtClean="0"/>
              <a:t>C programs typically contain references to functions defined elsewhere, such as in the standard libraries or in the private libraries of groups of programmers working on a particular project. </a:t>
            </a:r>
          </a:p>
          <a:p>
            <a:pPr lvl="1">
              <a:buFont typeface="Wingdings" panose="05000000000000000000" pitchFamily="2" charset="2"/>
              <a:buChar char="Ø"/>
            </a:pPr>
            <a:r>
              <a:rPr lang="en-US" dirty="0" smtClean="0"/>
              <a:t>The object code produced by the C compiler typically contains “holes” due to these missing parts. </a:t>
            </a:r>
          </a:p>
          <a:p>
            <a:pPr lvl="1">
              <a:buFont typeface="Wingdings" panose="05000000000000000000" pitchFamily="2" charset="2"/>
              <a:buChar char="Ø"/>
            </a:pPr>
            <a:r>
              <a:rPr lang="en-US" dirty="0" smtClean="0"/>
              <a:t>A linker links the object code with the code for the missing functions to produce an executable image</a:t>
            </a:r>
          </a:p>
          <a:p>
            <a:pPr>
              <a:buFont typeface="Wingdings" panose="05000000000000000000" pitchFamily="2" charset="2"/>
              <a:buChar char="Ø"/>
            </a:pPr>
            <a:r>
              <a:rPr lang="en-US" dirty="0" smtClean="0"/>
              <a:t>Phase 5: Loading </a:t>
            </a:r>
          </a:p>
          <a:p>
            <a:pPr lvl="1">
              <a:buFont typeface="Wingdings" panose="05000000000000000000" pitchFamily="2" charset="2"/>
              <a:buChar char="Ø"/>
            </a:pPr>
            <a:r>
              <a:rPr lang="en-US" dirty="0" smtClean="0"/>
              <a:t>Before a program can be executed, the program must first be placed in memory. </a:t>
            </a:r>
          </a:p>
          <a:p>
            <a:pPr lvl="1">
              <a:buFont typeface="Wingdings" panose="05000000000000000000" pitchFamily="2" charset="2"/>
              <a:buChar char="Ø"/>
            </a:pPr>
            <a:r>
              <a:rPr lang="en-US" dirty="0" smtClean="0"/>
              <a:t>This is done by the loader, which takes the executable image from disk and transfers it to memory. </a:t>
            </a:r>
          </a:p>
          <a:p>
            <a:pPr lvl="1">
              <a:buFont typeface="Wingdings" panose="05000000000000000000" pitchFamily="2" charset="2"/>
              <a:buChar char="Ø"/>
            </a:pPr>
            <a:r>
              <a:rPr lang="en-US" dirty="0" smtClean="0"/>
              <a:t>Additional components from shared libraries that support the program are also loaded.</a:t>
            </a:r>
          </a:p>
          <a:p>
            <a:pPr>
              <a:buFont typeface="Wingdings" panose="05000000000000000000" pitchFamily="2" charset="2"/>
              <a:buChar char="Ø"/>
            </a:pPr>
            <a:r>
              <a:rPr lang="en-US" dirty="0" smtClean="0"/>
              <a:t> Phase 6: Execution </a:t>
            </a:r>
          </a:p>
          <a:p>
            <a:pPr lvl="1">
              <a:buFont typeface="Wingdings" panose="05000000000000000000" pitchFamily="2" charset="2"/>
              <a:buChar char="Ø"/>
            </a:pPr>
            <a:r>
              <a:rPr lang="en-US" dirty="0" smtClean="0"/>
              <a:t>Finally, the computer, under the control of its CPU, executes the program one instruction at a time.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C10463E-A946-4DB7-84F1-2B38F7DE12A7}" type="slidenum">
              <a:rPr lang="en-IN" smtClean="0"/>
              <a:t>31</a:t>
            </a:fld>
            <a:endParaRPr lang="en-IN"/>
          </a:p>
        </p:txBody>
      </p:sp>
    </p:spTree>
    <p:extLst>
      <p:ext uri="{BB962C8B-B14F-4D97-AF65-F5344CB8AC3E}">
        <p14:creationId xmlns:p14="http://schemas.microsoft.com/office/powerpoint/2010/main" val="2278559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Additional notes on problem solving skills</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Problem solving Skill is the key skill required for a software engineer as it helps to develop technical as well as soft skills. </a:t>
            </a:r>
          </a:p>
          <a:p>
            <a:r>
              <a:rPr lang="en-US" sz="1200" b="1" kern="1200" smtClean="0">
                <a:solidFill>
                  <a:schemeClr val="tx1"/>
                </a:solidFill>
                <a:effectLst/>
                <a:latin typeface="+mn-lt"/>
                <a:ea typeface="+mn-ea"/>
                <a:cs typeface="+mn-cs"/>
              </a:rPr>
              <a:t>Logical Thinking </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Thinking in terms of cause and consequences</a:t>
            </a:r>
          </a:p>
          <a:p>
            <a:r>
              <a:rPr lang="en-US" sz="1200" kern="1200" smtClean="0">
                <a:solidFill>
                  <a:schemeClr val="tx1"/>
                </a:solidFill>
                <a:effectLst/>
                <a:latin typeface="+mn-lt"/>
                <a:ea typeface="+mn-ea"/>
                <a:cs typeface="+mn-cs"/>
              </a:rPr>
              <a:t>Sequential thinking</a:t>
            </a:r>
          </a:p>
          <a:p>
            <a:r>
              <a:rPr lang="en-US" sz="1200" kern="1200" smtClean="0">
                <a:solidFill>
                  <a:schemeClr val="tx1"/>
                </a:solidFill>
                <a:effectLst/>
                <a:latin typeface="+mn-lt"/>
                <a:ea typeface="+mn-ea"/>
                <a:cs typeface="+mn-cs"/>
              </a:rPr>
              <a:t>Means following a train of thought</a:t>
            </a:r>
          </a:p>
          <a:p>
            <a:r>
              <a:rPr lang="en-US" sz="1200" kern="1200" smtClean="0">
                <a:solidFill>
                  <a:schemeClr val="tx1"/>
                </a:solidFill>
                <a:effectLst/>
                <a:latin typeface="+mn-lt"/>
                <a:ea typeface="+mn-ea"/>
                <a:cs typeface="+mn-cs"/>
              </a:rPr>
              <a:t>Helps in decision making and problem solving</a:t>
            </a:r>
          </a:p>
          <a:p>
            <a:endParaRPr lang="en-US"/>
          </a:p>
        </p:txBody>
      </p:sp>
      <p:sp>
        <p:nvSpPr>
          <p:cNvPr id="4" name="Slide Number Placeholder 3"/>
          <p:cNvSpPr>
            <a:spLocks noGrp="1"/>
          </p:cNvSpPr>
          <p:nvPr>
            <p:ph type="sldNum" sz="quarter" idx="10"/>
          </p:nvPr>
        </p:nvSpPr>
        <p:spPr/>
        <p:txBody>
          <a:bodyPr/>
          <a:lstStyle/>
          <a:p>
            <a:fld id="{9C10463E-A946-4DB7-84F1-2B38F7DE12A7}" type="slidenum">
              <a:rPr lang="en-IN" smtClean="0"/>
              <a:t>5</a:t>
            </a:fld>
            <a:endParaRPr lang="en-IN"/>
          </a:p>
        </p:txBody>
      </p:sp>
    </p:spTree>
    <p:extLst>
      <p:ext uri="{BB962C8B-B14F-4D97-AF65-F5344CB8AC3E}">
        <p14:creationId xmlns:p14="http://schemas.microsoft.com/office/powerpoint/2010/main" val="2060204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Additional notes on computing process information</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A computer can process data, pictures, sound and graphics. They can solve highly complicated problems quickly and accurately.  There are basically five major computer operations or functions irrespective of their size and make. They are</a:t>
            </a:r>
          </a:p>
          <a:p>
            <a:r>
              <a:rPr lang="en-US" sz="1200" kern="1200" smtClean="0">
                <a:solidFill>
                  <a:schemeClr val="tx1"/>
                </a:solidFill>
                <a:effectLst/>
                <a:latin typeface="+mn-lt"/>
                <a:ea typeface="+mn-ea"/>
                <a:cs typeface="+mn-cs"/>
              </a:rPr>
              <a:t> 1) It accepts data or instructions by way of input, </a:t>
            </a:r>
          </a:p>
          <a:p>
            <a:r>
              <a:rPr lang="en-US" sz="1200" kern="1200" smtClean="0">
                <a:solidFill>
                  <a:schemeClr val="tx1"/>
                </a:solidFill>
                <a:effectLst/>
                <a:latin typeface="+mn-lt"/>
                <a:ea typeface="+mn-ea"/>
                <a:cs typeface="+mn-cs"/>
              </a:rPr>
              <a:t>2) It stores data, </a:t>
            </a:r>
          </a:p>
          <a:p>
            <a:r>
              <a:rPr lang="en-US" sz="1200" kern="1200" smtClean="0">
                <a:solidFill>
                  <a:schemeClr val="tx1"/>
                </a:solidFill>
                <a:effectLst/>
                <a:latin typeface="+mn-lt"/>
                <a:ea typeface="+mn-ea"/>
                <a:cs typeface="+mn-cs"/>
              </a:rPr>
              <a:t>3) It can process data as required by the user, </a:t>
            </a:r>
          </a:p>
          <a:p>
            <a:r>
              <a:rPr lang="en-US" sz="1200" kern="1200" smtClean="0">
                <a:solidFill>
                  <a:schemeClr val="tx1"/>
                </a:solidFill>
                <a:effectLst/>
                <a:latin typeface="+mn-lt"/>
                <a:ea typeface="+mn-ea"/>
                <a:cs typeface="+mn-cs"/>
              </a:rPr>
              <a:t>4) It gives results in the form of output, and </a:t>
            </a:r>
          </a:p>
          <a:p>
            <a:r>
              <a:rPr lang="en-US" sz="1200" kern="1200" smtClean="0">
                <a:solidFill>
                  <a:schemeClr val="tx1"/>
                </a:solidFill>
                <a:effectLst/>
                <a:latin typeface="+mn-lt"/>
                <a:ea typeface="+mn-ea"/>
                <a:cs typeface="+mn-cs"/>
              </a:rPr>
              <a:t>5) It controls all operations inside a computer. </a:t>
            </a:r>
          </a:p>
          <a:p>
            <a:r>
              <a:rPr lang="en-US" sz="1200" kern="1200" smtClean="0">
                <a:solidFill>
                  <a:schemeClr val="tx1"/>
                </a:solidFill>
                <a:effectLst/>
                <a:latin typeface="+mn-lt"/>
                <a:ea typeface="+mn-ea"/>
                <a:cs typeface="+mn-cs"/>
              </a:rPr>
              <a:t>Computer operations </a:t>
            </a:r>
          </a:p>
          <a:p>
            <a:r>
              <a:rPr lang="en-US" sz="1200" b="1" kern="1200" smtClean="0">
                <a:solidFill>
                  <a:schemeClr val="tx1"/>
                </a:solidFill>
                <a:effectLst/>
                <a:latin typeface="+mn-lt"/>
                <a:ea typeface="+mn-ea"/>
                <a:cs typeface="+mn-cs"/>
              </a:rPr>
              <a:t>1. Input: </a:t>
            </a:r>
            <a:r>
              <a:rPr lang="en-US" sz="1200" kern="1200" smtClean="0">
                <a:solidFill>
                  <a:schemeClr val="tx1"/>
                </a:solidFill>
                <a:effectLst/>
                <a:latin typeface="+mn-lt"/>
                <a:ea typeface="+mn-ea"/>
                <a:cs typeface="+mn-cs"/>
              </a:rPr>
              <a:t>This is the process of entering data and programs in to the computer system. You should know that computer is an electronic machine like any other machine which takes as inputs raw data and performs some processing giving out processed data. Therefore, the input unit takes data from us to the computer in an organized manner for processing. </a:t>
            </a:r>
          </a:p>
          <a:p>
            <a:r>
              <a:rPr lang="en-US" sz="1200" b="1" kern="1200" smtClean="0">
                <a:solidFill>
                  <a:schemeClr val="tx1"/>
                </a:solidFill>
                <a:effectLst/>
                <a:latin typeface="+mn-lt"/>
                <a:ea typeface="+mn-ea"/>
                <a:cs typeface="+mn-cs"/>
              </a:rPr>
              <a:t>2. Storage: </a:t>
            </a:r>
            <a:r>
              <a:rPr lang="en-US" sz="1200" kern="1200" smtClean="0">
                <a:solidFill>
                  <a:schemeClr val="tx1"/>
                </a:solidFill>
                <a:effectLst/>
                <a:latin typeface="+mn-lt"/>
                <a:ea typeface="+mn-ea"/>
                <a:cs typeface="+mn-cs"/>
              </a:rPr>
              <a:t>The process of saving data and instructions permanently is known as storage. Data has to be fed into the system before the actual processing starts. It is because the processing speed of Central Processing Unit (CPU) is so fast that the data has to be provided to CPU with the same speed. Therefore the data is first stored in the storage unit for faster access and processing. This storage unit or the primary storage of the computer system is designed to do the above functionality. It provides space for storing data and instructions. </a:t>
            </a:r>
          </a:p>
          <a:p>
            <a:r>
              <a:rPr lang="en-US" sz="1200" kern="1200" smtClean="0">
                <a:solidFill>
                  <a:schemeClr val="tx1"/>
                </a:solidFill>
                <a:effectLst/>
                <a:latin typeface="+mn-lt"/>
                <a:ea typeface="+mn-ea"/>
                <a:cs typeface="+mn-cs"/>
              </a:rPr>
              <a:t>The storage unit performs the following major functions: </a:t>
            </a:r>
          </a:p>
          <a:p>
            <a:r>
              <a:rPr lang="en-US" sz="1200" kern="1200" smtClean="0">
                <a:solidFill>
                  <a:schemeClr val="tx1"/>
                </a:solidFill>
                <a:effectLst/>
                <a:latin typeface="+mn-lt"/>
                <a:ea typeface="+mn-ea"/>
                <a:cs typeface="+mn-cs"/>
              </a:rPr>
              <a:t>• All data and instructions are stored here before and after processing. </a:t>
            </a:r>
          </a:p>
          <a:p>
            <a:r>
              <a:rPr lang="en-US" sz="1200" kern="1200" smtClean="0">
                <a:solidFill>
                  <a:schemeClr val="tx1"/>
                </a:solidFill>
                <a:effectLst/>
                <a:latin typeface="+mn-lt"/>
                <a:ea typeface="+mn-ea"/>
                <a:cs typeface="+mn-cs"/>
              </a:rPr>
              <a:t>• Intermediate results of processing are also stored here. </a:t>
            </a:r>
          </a:p>
          <a:p>
            <a:r>
              <a:rPr lang="en-US" sz="1200" b="1" kern="1200" smtClean="0">
                <a:solidFill>
                  <a:schemeClr val="tx1"/>
                </a:solidFill>
                <a:effectLst/>
                <a:latin typeface="+mn-lt"/>
                <a:ea typeface="+mn-ea"/>
                <a:cs typeface="+mn-cs"/>
              </a:rPr>
              <a:t>3. Processing: </a:t>
            </a:r>
            <a:r>
              <a:rPr lang="en-US" sz="1200" kern="1200" smtClean="0">
                <a:solidFill>
                  <a:schemeClr val="tx1"/>
                </a:solidFill>
                <a:effectLst/>
                <a:latin typeface="+mn-lt"/>
                <a:ea typeface="+mn-ea"/>
                <a:cs typeface="+mn-cs"/>
              </a:rPr>
              <a:t>The task of performing operations like arithmetic and logical operations is called processing. The Central Processing Unit (CPU) takes data and instructions from the storage unit and makes all sorts of calculations based on the instructions given and the type of data provided. It is then sent back to the storage unit. </a:t>
            </a:r>
          </a:p>
          <a:p>
            <a:r>
              <a:rPr lang="en-US" sz="1200" b="1" kern="1200" smtClean="0">
                <a:solidFill>
                  <a:schemeClr val="tx1"/>
                </a:solidFill>
                <a:effectLst/>
                <a:latin typeface="+mn-lt"/>
                <a:ea typeface="+mn-ea"/>
                <a:cs typeface="+mn-cs"/>
              </a:rPr>
              <a:t>4. Output: </a:t>
            </a:r>
            <a:r>
              <a:rPr lang="en-US" sz="1200" kern="1200" smtClean="0">
                <a:solidFill>
                  <a:schemeClr val="tx1"/>
                </a:solidFill>
                <a:effectLst/>
                <a:latin typeface="+mn-lt"/>
                <a:ea typeface="+mn-ea"/>
                <a:cs typeface="+mn-cs"/>
              </a:rPr>
              <a:t>This is the process of producing results from the data for getting useful information. Similarly the output produced by the computer after processing must also be kept somewhere inside the computer before being given to you in human readable form. Again the output is also stored inside the computer for further processing. </a:t>
            </a:r>
          </a:p>
          <a:p>
            <a:r>
              <a:rPr lang="en-US" sz="1200" b="1" kern="1200" smtClean="0">
                <a:solidFill>
                  <a:schemeClr val="tx1"/>
                </a:solidFill>
                <a:effectLst/>
                <a:latin typeface="+mn-lt"/>
                <a:ea typeface="+mn-ea"/>
                <a:cs typeface="+mn-cs"/>
              </a:rPr>
              <a:t>5. Control: </a:t>
            </a:r>
            <a:r>
              <a:rPr lang="en-US" sz="1200" kern="1200" smtClean="0">
                <a:solidFill>
                  <a:schemeClr val="tx1"/>
                </a:solidFill>
                <a:effectLst/>
                <a:latin typeface="+mn-lt"/>
                <a:ea typeface="+mn-ea"/>
                <a:cs typeface="+mn-cs"/>
              </a:rPr>
              <a:t>The manner how instructions are executed and the above operations are performed. Controlling of all operations like input, processing and output are performed by control unit. It takes care of step by step processing of all operations inside the computer. </a:t>
            </a:r>
          </a:p>
          <a:p>
            <a:endParaRPr lang="en-US"/>
          </a:p>
        </p:txBody>
      </p:sp>
      <p:sp>
        <p:nvSpPr>
          <p:cNvPr id="4" name="Slide Number Placeholder 3"/>
          <p:cNvSpPr>
            <a:spLocks noGrp="1"/>
          </p:cNvSpPr>
          <p:nvPr>
            <p:ph type="sldNum" sz="quarter" idx="10"/>
          </p:nvPr>
        </p:nvSpPr>
        <p:spPr/>
        <p:txBody>
          <a:bodyPr/>
          <a:lstStyle/>
          <a:p>
            <a:fld id="{9C10463E-A946-4DB7-84F1-2B38F7DE12A7}" type="slidenum">
              <a:rPr lang="en-IN" smtClean="0"/>
              <a:t>14</a:t>
            </a:fld>
            <a:endParaRPr lang="en-IN"/>
          </a:p>
        </p:txBody>
      </p:sp>
    </p:spTree>
    <p:extLst>
      <p:ext uri="{BB962C8B-B14F-4D97-AF65-F5344CB8AC3E}">
        <p14:creationId xmlns:p14="http://schemas.microsoft.com/office/powerpoint/2010/main" val="114625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Additional notes on CPU</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Central Processing Unit (CPU) or the processor is also often called the </a:t>
            </a:r>
            <a:r>
              <a:rPr lang="en-US" sz="1200" i="1" kern="1200" smtClean="0">
                <a:solidFill>
                  <a:schemeClr val="tx1"/>
                </a:solidFill>
                <a:effectLst/>
                <a:latin typeface="+mn-lt"/>
                <a:ea typeface="+mn-ea"/>
                <a:cs typeface="+mn-cs"/>
              </a:rPr>
              <a:t>brain of computer</a:t>
            </a:r>
            <a:r>
              <a:rPr lang="en-US" sz="1200" kern="1200" smtClean="0">
                <a:solidFill>
                  <a:schemeClr val="tx1"/>
                </a:solidFill>
                <a:effectLst/>
                <a:latin typeface="+mn-lt"/>
                <a:ea typeface="+mn-ea"/>
                <a:cs typeface="+mn-cs"/>
              </a:rPr>
              <a:t>. In addition, CPU also has a set of registers which are temporary storage areas for holding data, and instructions. ALU performs the arithmetic and logic operations on the data that is made available to it. CU is responsible for organizing the processing of data and instructions. CU controls and coordinates the activity of the other units of computer. CPU uses the registers to store the data, instructions during processing.</a:t>
            </a:r>
          </a:p>
          <a:p>
            <a:endParaRPr lang="en-US" smtClean="0"/>
          </a:p>
          <a:p>
            <a:endParaRPr lang="en-US" smtClean="0"/>
          </a:p>
          <a:p>
            <a:endParaRPr lang="en-US"/>
          </a:p>
        </p:txBody>
      </p:sp>
      <p:sp>
        <p:nvSpPr>
          <p:cNvPr id="4" name="Slide Number Placeholder 3"/>
          <p:cNvSpPr>
            <a:spLocks noGrp="1"/>
          </p:cNvSpPr>
          <p:nvPr>
            <p:ph type="sldNum" sz="quarter" idx="10"/>
          </p:nvPr>
        </p:nvSpPr>
        <p:spPr/>
        <p:txBody>
          <a:bodyPr/>
          <a:lstStyle/>
          <a:p>
            <a:fld id="{9C10463E-A946-4DB7-84F1-2B38F7DE12A7}" type="slidenum">
              <a:rPr lang="en-IN" smtClean="0"/>
              <a:t>15</a:t>
            </a:fld>
            <a:endParaRPr lang="en-IN"/>
          </a:p>
        </p:txBody>
      </p:sp>
    </p:spTree>
    <p:extLst>
      <p:ext uri="{BB962C8B-B14F-4D97-AF65-F5344CB8AC3E}">
        <p14:creationId xmlns:p14="http://schemas.microsoft.com/office/powerpoint/2010/main" val="3438096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Additional notes on ALU</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An eight bit instruction informs the </a:t>
            </a:r>
            <a:r>
              <a:rPr lang="en-US" sz="1200" b="1" kern="1200" smtClean="0">
                <a:solidFill>
                  <a:schemeClr val="tx1"/>
                </a:solidFill>
                <a:effectLst/>
                <a:latin typeface="+mn-lt"/>
                <a:ea typeface="+mn-ea"/>
                <a:cs typeface="+mn-cs"/>
              </a:rPr>
              <a:t>ALU</a:t>
            </a:r>
            <a:r>
              <a:rPr lang="en-US" sz="1200" kern="1200" smtClean="0">
                <a:solidFill>
                  <a:schemeClr val="tx1"/>
                </a:solidFill>
                <a:effectLst/>
                <a:latin typeface="+mn-lt"/>
                <a:ea typeface="+mn-ea"/>
                <a:cs typeface="+mn-cs"/>
              </a:rPr>
              <a:t> which operation it is to carry out. One number to be manipulated comes from the accumulator, the other from memory or another register. The result is stored in the accumulator. Flags in the status register are set to indicate the result, such as negative etc</a:t>
            </a:r>
            <a:endParaRPr lang="en-US"/>
          </a:p>
        </p:txBody>
      </p:sp>
      <p:sp>
        <p:nvSpPr>
          <p:cNvPr id="4" name="Slide Number Placeholder 3"/>
          <p:cNvSpPr>
            <a:spLocks noGrp="1"/>
          </p:cNvSpPr>
          <p:nvPr>
            <p:ph type="sldNum" sz="quarter" idx="10"/>
          </p:nvPr>
        </p:nvSpPr>
        <p:spPr/>
        <p:txBody>
          <a:bodyPr/>
          <a:lstStyle/>
          <a:p>
            <a:fld id="{9C10463E-A946-4DB7-84F1-2B38F7DE12A7}" type="slidenum">
              <a:rPr lang="en-IN" smtClean="0"/>
              <a:t>16</a:t>
            </a:fld>
            <a:endParaRPr lang="en-IN"/>
          </a:p>
        </p:txBody>
      </p:sp>
    </p:spTree>
    <p:extLst>
      <p:ext uri="{BB962C8B-B14F-4D97-AF65-F5344CB8AC3E}">
        <p14:creationId xmlns:p14="http://schemas.microsoft.com/office/powerpoint/2010/main" val="1096896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Additional notes on CU</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A control unit is circuitry that directs operations within the computer's processor by directing the input and output of a computer system. The processor then controls how the rest of the computer operates (giving directions to the other parts and systems). A control unit works by gathering input through a series of commands it receives from instructions in a running programs and then outputs those commands into control signals that the computer and other hardware attached to the computer carry out.</a:t>
            </a:r>
          </a:p>
          <a:p>
            <a:r>
              <a:rPr lang="en-US" sz="1200" kern="1200" smtClean="0">
                <a:solidFill>
                  <a:schemeClr val="tx1"/>
                </a:solidFill>
                <a:effectLst/>
                <a:latin typeface="+mn-lt"/>
                <a:ea typeface="+mn-ea"/>
                <a:cs typeface="+mn-cs"/>
              </a:rPr>
              <a:t>The control unit is basically circuitry inside the CPU, controlling the operations inside the CPU and "directing traffic" in a sense. The functions a control unit performs can depend on the type of CPU, since the varying degrees of architecture between all the different CPUs will determine the functions of the control unit.</a:t>
            </a:r>
          </a:p>
          <a:p>
            <a:endParaRPr lang="en-US" smtClean="0"/>
          </a:p>
          <a:p>
            <a:endParaRPr lang="en-US"/>
          </a:p>
        </p:txBody>
      </p:sp>
      <p:sp>
        <p:nvSpPr>
          <p:cNvPr id="4" name="Slide Number Placeholder 3"/>
          <p:cNvSpPr>
            <a:spLocks noGrp="1"/>
          </p:cNvSpPr>
          <p:nvPr>
            <p:ph type="sldNum" sz="quarter" idx="10"/>
          </p:nvPr>
        </p:nvSpPr>
        <p:spPr/>
        <p:txBody>
          <a:bodyPr/>
          <a:lstStyle/>
          <a:p>
            <a:fld id="{9C10463E-A946-4DB7-84F1-2B38F7DE12A7}" type="slidenum">
              <a:rPr lang="en-IN" smtClean="0"/>
              <a:t>17</a:t>
            </a:fld>
            <a:endParaRPr lang="en-IN"/>
          </a:p>
        </p:txBody>
      </p:sp>
    </p:spTree>
    <p:extLst>
      <p:ext uri="{BB962C8B-B14F-4D97-AF65-F5344CB8AC3E}">
        <p14:creationId xmlns:p14="http://schemas.microsoft.com/office/powerpoint/2010/main" val="3633959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on memory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computer starts using the memory from the moment the computer is switched on, till the time it is switched off. The list of steps that the computer performs from the time it is switched on are—</a:t>
            </a:r>
          </a:p>
          <a:p>
            <a:r>
              <a:rPr lang="en-US" sz="1200" kern="1200" dirty="0" smtClean="0">
                <a:solidFill>
                  <a:schemeClr val="tx1"/>
                </a:solidFill>
                <a:effectLst/>
                <a:latin typeface="+mn-lt"/>
                <a:ea typeface="+mn-ea"/>
                <a:cs typeface="+mn-cs"/>
              </a:rPr>
              <a:t>1. Turn the computer on.</a:t>
            </a:r>
          </a:p>
          <a:p>
            <a:r>
              <a:rPr lang="en-US" sz="1200" kern="1200" dirty="0" smtClean="0">
                <a:solidFill>
                  <a:schemeClr val="tx1"/>
                </a:solidFill>
                <a:effectLst/>
                <a:latin typeface="+mn-lt"/>
                <a:ea typeface="+mn-ea"/>
                <a:cs typeface="+mn-cs"/>
              </a:rPr>
              <a:t>2. The computer loads data from ROM. It makes sure that all the major components of the computer are functioning properly.</a:t>
            </a:r>
          </a:p>
          <a:p>
            <a:r>
              <a:rPr lang="en-US" sz="1200" kern="1200" dirty="0" smtClean="0">
                <a:solidFill>
                  <a:schemeClr val="tx1"/>
                </a:solidFill>
                <a:effectLst/>
                <a:latin typeface="+mn-lt"/>
                <a:ea typeface="+mn-ea"/>
                <a:cs typeface="+mn-cs"/>
              </a:rPr>
              <a:t>The computer loads the BIOS from ROM. The BIOS provides the most basic information about storage devices, boot sequence, security, plug and play capability and other items.</a:t>
            </a:r>
          </a:p>
          <a:p>
            <a:r>
              <a:rPr lang="en-US" sz="1200" kern="1200" dirty="0" smtClean="0">
                <a:solidFill>
                  <a:schemeClr val="tx1"/>
                </a:solidFill>
                <a:effectLst/>
                <a:latin typeface="+mn-lt"/>
                <a:ea typeface="+mn-ea"/>
                <a:cs typeface="+mn-cs"/>
              </a:rPr>
              <a:t>3. The computer loads the OS from the hard drive into the system’s RAM. CPU has immediate access to the OS as the critical parts of the OS are maintained in RAM as long as the computer is on. This enhances the performance and functionality of the overall system.</a:t>
            </a:r>
          </a:p>
          <a:p>
            <a:r>
              <a:rPr lang="en-US" sz="1200" kern="1200" dirty="0" smtClean="0">
                <a:solidFill>
                  <a:schemeClr val="tx1"/>
                </a:solidFill>
                <a:effectLst/>
                <a:latin typeface="+mn-lt"/>
                <a:ea typeface="+mn-ea"/>
                <a:cs typeface="+mn-cs"/>
              </a:rPr>
              <a:t>4. Now the system is ready for use.</a:t>
            </a:r>
          </a:p>
          <a:p>
            <a:r>
              <a:rPr lang="en-US" sz="1200" kern="1200" dirty="0" smtClean="0">
                <a:solidFill>
                  <a:schemeClr val="tx1"/>
                </a:solidFill>
                <a:effectLst/>
                <a:latin typeface="+mn-lt"/>
                <a:ea typeface="+mn-ea"/>
                <a:cs typeface="+mn-cs"/>
              </a:rPr>
              <a:t>5. When you load or open an application it is loaded in the RAM. Since the CPU looks for information in the RAM, any data and instructions that are required for processing (read, write or update) is brought into RAM. To conserve RAM usage, many applications load only the essential parts of the program initially and then load other pieces as needed. Any files that are opened for use in that application are also loaded into RAM.</a:t>
            </a:r>
          </a:p>
          <a:p>
            <a:r>
              <a:rPr lang="en-US" sz="1200" kern="1200" dirty="0" smtClean="0">
                <a:solidFill>
                  <a:schemeClr val="tx1"/>
                </a:solidFill>
                <a:effectLst/>
                <a:latin typeface="+mn-lt"/>
                <a:ea typeface="+mn-ea"/>
                <a:cs typeface="+mn-cs"/>
              </a:rPr>
              <a:t>6. The CPU requests the data it needs from RAM, processes it and writes new data back to RAM in a continuous cycle. The shuffling of data between the CPU and RAM happens millions of times every second.</a:t>
            </a:r>
          </a:p>
          <a:p>
            <a:r>
              <a:rPr lang="en-US" sz="1200" kern="1200" dirty="0" smtClean="0">
                <a:solidFill>
                  <a:schemeClr val="tx1"/>
                </a:solidFill>
                <a:effectLst/>
                <a:latin typeface="+mn-lt"/>
                <a:ea typeface="+mn-ea"/>
                <a:cs typeface="+mn-cs"/>
              </a:rPr>
              <a:t>7. When you save a file and close the application, the file is written to the secondary memory as specified by you. The application and any accompanying files usually get deleted from RAM to make space for new data.</a:t>
            </a:r>
          </a:p>
          <a:p>
            <a:r>
              <a:rPr lang="en-US" sz="1200" kern="1200" dirty="0" smtClean="0">
                <a:solidFill>
                  <a:schemeClr val="tx1"/>
                </a:solidFill>
                <a:effectLst/>
                <a:latin typeface="+mn-lt"/>
                <a:ea typeface="+mn-ea"/>
                <a:cs typeface="+mn-cs"/>
              </a:rPr>
              <a:t>8. If the files are not saved to a storage device before being closed, they are lost.</a:t>
            </a:r>
          </a:p>
          <a:p>
            <a:r>
              <a:rPr lang="en-US" sz="1200" kern="1200" dirty="0" smtClean="0">
                <a:solidFill>
                  <a:schemeClr val="tx1"/>
                </a:solidFill>
                <a:effectLst/>
                <a:latin typeface="+mn-lt"/>
                <a:ea typeface="+mn-ea"/>
                <a:cs typeface="+mn-cs"/>
              </a:rPr>
              <a:t>The memory unit is the part of the computer that holds data and instructions for processing. Although it is closely associated with the CPU, in actual fact it is separate from it. Memory associated with the CPU is also called primary storage, primary memory, main storage, internal storage and main memory. When we load software from a floppy disk, hard disk or CD-ROM, it is stored in the memory unit.</a:t>
            </a:r>
          </a:p>
          <a:p>
            <a:endParaRPr lang="en-US" dirty="0"/>
          </a:p>
        </p:txBody>
      </p:sp>
      <p:sp>
        <p:nvSpPr>
          <p:cNvPr id="4" name="Slide Number Placeholder 3"/>
          <p:cNvSpPr>
            <a:spLocks noGrp="1"/>
          </p:cNvSpPr>
          <p:nvPr>
            <p:ph type="sldNum" sz="quarter" idx="10"/>
          </p:nvPr>
        </p:nvSpPr>
        <p:spPr/>
        <p:txBody>
          <a:bodyPr/>
          <a:lstStyle/>
          <a:p>
            <a:fld id="{9C10463E-A946-4DB7-84F1-2B38F7DE12A7}" type="slidenum">
              <a:rPr lang="en-IN" smtClean="0"/>
              <a:t>18</a:t>
            </a:fld>
            <a:endParaRPr lang="en-IN"/>
          </a:p>
        </p:txBody>
      </p:sp>
    </p:spTree>
    <p:extLst>
      <p:ext uri="{BB962C8B-B14F-4D97-AF65-F5344CB8AC3E}">
        <p14:creationId xmlns:p14="http://schemas.microsoft.com/office/powerpoint/2010/main" val="4089699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Additional notes on memory units</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The computer’s memory stores data, instructions required during the processing of data, and output results. Storage may be required for a limited period of time, instantly, or, for an extended period of time. Different types of memories, each having its own unique features, are available for use in a computer. The cache memory, registers, and RAM are fast memories and store the data and instructions temporarily during the processing of data and instructions. The secondary memories like magnetic disks and optical disks have large storage capacities and store the data and instructions permanently, but are slow memory devices. The memories are organized in the computer in a manner to achieve high levels of performance at the minimum cost.</a:t>
            </a:r>
          </a:p>
          <a:p>
            <a:endParaRPr lang="en-US" smtClean="0"/>
          </a:p>
          <a:p>
            <a:endParaRPr lang="en-US"/>
          </a:p>
        </p:txBody>
      </p:sp>
      <p:sp>
        <p:nvSpPr>
          <p:cNvPr id="4" name="Slide Number Placeholder 3"/>
          <p:cNvSpPr>
            <a:spLocks noGrp="1"/>
          </p:cNvSpPr>
          <p:nvPr>
            <p:ph type="sldNum" sz="quarter" idx="10"/>
          </p:nvPr>
        </p:nvSpPr>
        <p:spPr/>
        <p:txBody>
          <a:bodyPr/>
          <a:lstStyle/>
          <a:p>
            <a:fld id="{9C10463E-A946-4DB7-84F1-2B38F7DE12A7}" type="slidenum">
              <a:rPr lang="en-IN" smtClean="0"/>
              <a:t>19</a:t>
            </a:fld>
            <a:endParaRPr lang="en-IN"/>
          </a:p>
        </p:txBody>
      </p:sp>
    </p:spTree>
    <p:extLst>
      <p:ext uri="{BB962C8B-B14F-4D97-AF65-F5344CB8AC3E}">
        <p14:creationId xmlns:p14="http://schemas.microsoft.com/office/powerpoint/2010/main" val="2598069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Additional notes associated with main memory</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Primary memory is the main memory of computer. </a:t>
            </a:r>
          </a:p>
          <a:p>
            <a:r>
              <a:rPr lang="en-US" sz="1200" kern="1200" smtClean="0">
                <a:solidFill>
                  <a:schemeClr val="tx1"/>
                </a:solidFill>
                <a:effectLst/>
                <a:latin typeface="+mn-lt"/>
                <a:ea typeface="+mn-ea"/>
                <a:cs typeface="+mn-cs"/>
              </a:rPr>
              <a:t>It is a chip mounted on the motherboard of computer. </a:t>
            </a:r>
          </a:p>
          <a:p>
            <a:r>
              <a:rPr lang="en-US" sz="1200" kern="1200" smtClean="0">
                <a:solidFill>
                  <a:schemeClr val="tx1"/>
                </a:solidFill>
                <a:effectLst/>
                <a:latin typeface="+mn-lt"/>
                <a:ea typeface="+mn-ea"/>
                <a:cs typeface="+mn-cs"/>
              </a:rPr>
              <a:t>Primary memory is categorized into two main types- Random Access Memory (RAM), and Read Only Memory (ROM).</a:t>
            </a:r>
          </a:p>
          <a:p>
            <a:endParaRPr lang="en-US" smtClean="0"/>
          </a:p>
          <a:p>
            <a:endParaRPr lang="en-US"/>
          </a:p>
        </p:txBody>
      </p:sp>
      <p:sp>
        <p:nvSpPr>
          <p:cNvPr id="4" name="Slide Number Placeholder 3"/>
          <p:cNvSpPr>
            <a:spLocks noGrp="1"/>
          </p:cNvSpPr>
          <p:nvPr>
            <p:ph type="sldNum" sz="quarter" idx="10"/>
          </p:nvPr>
        </p:nvSpPr>
        <p:spPr/>
        <p:txBody>
          <a:bodyPr/>
          <a:lstStyle/>
          <a:p>
            <a:fld id="{9C10463E-A946-4DB7-84F1-2B38F7DE12A7}" type="slidenum">
              <a:rPr lang="en-IN" smtClean="0"/>
              <a:t>21</a:t>
            </a:fld>
            <a:endParaRPr lang="en-IN"/>
          </a:p>
        </p:txBody>
      </p:sp>
    </p:spTree>
    <p:extLst>
      <p:ext uri="{BB962C8B-B14F-4D97-AF65-F5344CB8AC3E}">
        <p14:creationId xmlns:p14="http://schemas.microsoft.com/office/powerpoint/2010/main" val="131482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4745-080E-4B88-8B8B-2992D21A2570}"/>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a:extLst>
              <a:ext uri="{FF2B5EF4-FFF2-40B4-BE49-F238E27FC236}">
                <a16:creationId xmlns:a16="http://schemas.microsoft.com/office/drawing/2014/main" id="{30E94FCC-663F-4763-BD22-ED6902EECA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a:extLst>
              <a:ext uri="{FF2B5EF4-FFF2-40B4-BE49-F238E27FC236}">
                <a16:creationId xmlns:a16="http://schemas.microsoft.com/office/drawing/2014/main" id="{71BA37EB-2F3B-4811-9996-207993AAD2DE}"/>
              </a:ext>
            </a:extLst>
          </p:cNvPr>
          <p:cNvSpPr>
            <a:spLocks noGrp="1"/>
          </p:cNvSpPr>
          <p:nvPr>
            <p:ph type="dt" sz="half" idx="10"/>
          </p:nvPr>
        </p:nvSpPr>
        <p:spPr/>
        <p:txBody>
          <a:bodyPr/>
          <a:lstStyle/>
          <a:p>
            <a:fld id="{3E5DAFE5-167F-4EF6-8FBA-D3F410C72944}" type="datetime1">
              <a:rPr lang="en-IN" smtClean="0"/>
              <a:t>08-01-2020</a:t>
            </a:fld>
            <a:endParaRPr lang="en-IN"/>
          </a:p>
        </p:txBody>
      </p:sp>
      <p:sp>
        <p:nvSpPr>
          <p:cNvPr id="5" name="Footer Placeholder 4">
            <a:extLst>
              <a:ext uri="{FF2B5EF4-FFF2-40B4-BE49-F238E27FC236}">
                <a16:creationId xmlns:a16="http://schemas.microsoft.com/office/drawing/2014/main" id="{36A36A9E-BCDE-41C3-9CC5-60E542941285}"/>
              </a:ext>
            </a:extLst>
          </p:cNvPr>
          <p:cNvSpPr>
            <a:spLocks noGrp="1"/>
          </p:cNvSpPr>
          <p:nvPr>
            <p:ph type="ftr" sz="quarter" idx="11"/>
          </p:nvPr>
        </p:nvSpPr>
        <p:spPr/>
        <p:txBody>
          <a:bodyPr/>
          <a:lstStyle/>
          <a:p>
            <a:r>
              <a:rPr lang="en-IN"/>
              <a:t>CSE 1001 Problem Solving using Computers (PSUC) - 2018</a:t>
            </a:r>
          </a:p>
        </p:txBody>
      </p:sp>
      <p:sp>
        <p:nvSpPr>
          <p:cNvPr id="6" name="Slide Number Placeholder 5">
            <a:extLst>
              <a:ext uri="{FF2B5EF4-FFF2-40B4-BE49-F238E27FC236}">
                <a16:creationId xmlns:a16="http://schemas.microsoft.com/office/drawing/2014/main" id="{AEC7BD90-BB00-4963-8C24-3F10ACCD66D5}"/>
              </a:ext>
            </a:extLst>
          </p:cNvPr>
          <p:cNvSpPr>
            <a:spLocks noGrp="1"/>
          </p:cNvSpPr>
          <p:nvPr>
            <p:ph type="sldNum" sz="quarter" idx="12"/>
          </p:nvPr>
        </p:nvSpPr>
        <p:spPr/>
        <p:txBody>
          <a:bodyPr/>
          <a:lstStyle/>
          <a:p>
            <a:fld id="{24BEA51C-495D-44A2-B925-9AAC4BD9F0A2}" type="slidenum">
              <a:rPr lang="en-IN" smtClean="0"/>
              <a:t>‹#›</a:t>
            </a:fld>
            <a:endParaRPr lang="en-IN"/>
          </a:p>
        </p:txBody>
      </p:sp>
    </p:spTree>
    <p:extLst>
      <p:ext uri="{BB962C8B-B14F-4D97-AF65-F5344CB8AC3E}">
        <p14:creationId xmlns:p14="http://schemas.microsoft.com/office/powerpoint/2010/main" val="3338476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4F1F-5027-4E1F-89BF-075A57C93BD7}"/>
              </a:ext>
            </a:extLst>
          </p:cNvPr>
          <p:cNvSpPr>
            <a:spLocks noGrp="1"/>
          </p:cNvSpPr>
          <p:nvPr>
            <p:ph type="title"/>
          </p:nvPr>
        </p:nvSpPr>
        <p:spPr/>
        <p:txBody>
          <a:bodyPr/>
          <a:lstStyle/>
          <a:p>
            <a:r>
              <a:rPr lang="en-US" smtClean="0"/>
              <a:t>Click to edit Master title style</a:t>
            </a:r>
            <a:endParaRPr lang="en-IN"/>
          </a:p>
        </p:txBody>
      </p:sp>
      <p:sp>
        <p:nvSpPr>
          <p:cNvPr id="3" name="Vertical Text Placeholder 2">
            <a:extLst>
              <a:ext uri="{FF2B5EF4-FFF2-40B4-BE49-F238E27FC236}">
                <a16:creationId xmlns:a16="http://schemas.microsoft.com/office/drawing/2014/main" id="{828E24CC-301E-4D8A-BFC7-3ED1E685B2E8}"/>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id="{DC969E63-03AB-4658-B659-F96379FA458F}"/>
              </a:ext>
            </a:extLst>
          </p:cNvPr>
          <p:cNvSpPr>
            <a:spLocks noGrp="1"/>
          </p:cNvSpPr>
          <p:nvPr>
            <p:ph type="dt" sz="half" idx="10"/>
          </p:nvPr>
        </p:nvSpPr>
        <p:spPr/>
        <p:txBody>
          <a:bodyPr/>
          <a:lstStyle/>
          <a:p>
            <a:fld id="{D197E6AF-EBB5-418A-A25D-170388DD6168}" type="datetime1">
              <a:rPr lang="en-IN" smtClean="0"/>
              <a:t>08-01-2020</a:t>
            </a:fld>
            <a:endParaRPr lang="en-IN"/>
          </a:p>
        </p:txBody>
      </p:sp>
      <p:sp>
        <p:nvSpPr>
          <p:cNvPr id="5" name="Footer Placeholder 4">
            <a:extLst>
              <a:ext uri="{FF2B5EF4-FFF2-40B4-BE49-F238E27FC236}">
                <a16:creationId xmlns:a16="http://schemas.microsoft.com/office/drawing/2014/main" id="{97427C7C-EA7C-43D7-9C98-4953DDD98630}"/>
              </a:ext>
            </a:extLst>
          </p:cNvPr>
          <p:cNvSpPr>
            <a:spLocks noGrp="1"/>
          </p:cNvSpPr>
          <p:nvPr>
            <p:ph type="ftr" sz="quarter" idx="11"/>
          </p:nvPr>
        </p:nvSpPr>
        <p:spPr/>
        <p:txBody>
          <a:bodyPr/>
          <a:lstStyle/>
          <a:p>
            <a:r>
              <a:rPr lang="en-IN"/>
              <a:t>CSE 1001 Problem Solving using Computers (PSUC) - 2018</a:t>
            </a:r>
          </a:p>
        </p:txBody>
      </p:sp>
      <p:sp>
        <p:nvSpPr>
          <p:cNvPr id="6" name="Slide Number Placeholder 5">
            <a:extLst>
              <a:ext uri="{FF2B5EF4-FFF2-40B4-BE49-F238E27FC236}">
                <a16:creationId xmlns:a16="http://schemas.microsoft.com/office/drawing/2014/main" id="{1C2FE119-F33A-43B2-ACCD-2210AE6CAA3B}"/>
              </a:ext>
            </a:extLst>
          </p:cNvPr>
          <p:cNvSpPr>
            <a:spLocks noGrp="1"/>
          </p:cNvSpPr>
          <p:nvPr>
            <p:ph type="sldNum" sz="quarter" idx="12"/>
          </p:nvPr>
        </p:nvSpPr>
        <p:spPr/>
        <p:txBody>
          <a:bodyPr/>
          <a:lstStyle/>
          <a:p>
            <a:fld id="{24BEA51C-495D-44A2-B925-9AAC4BD9F0A2}" type="slidenum">
              <a:rPr lang="en-IN" smtClean="0"/>
              <a:t>‹#›</a:t>
            </a:fld>
            <a:endParaRPr lang="en-IN"/>
          </a:p>
        </p:txBody>
      </p:sp>
    </p:spTree>
    <p:extLst>
      <p:ext uri="{BB962C8B-B14F-4D97-AF65-F5344CB8AC3E}">
        <p14:creationId xmlns:p14="http://schemas.microsoft.com/office/powerpoint/2010/main" val="390201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BDDC8D-D96B-4CF8-B742-313A77CEEA52}"/>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a:extLst>
              <a:ext uri="{FF2B5EF4-FFF2-40B4-BE49-F238E27FC236}">
                <a16:creationId xmlns:a16="http://schemas.microsoft.com/office/drawing/2014/main" id="{5182A008-CAC5-4BD4-B085-79537F13EA32}"/>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id="{23EAE035-5983-430E-9A6F-966CA34E86D8}"/>
              </a:ext>
            </a:extLst>
          </p:cNvPr>
          <p:cNvSpPr>
            <a:spLocks noGrp="1"/>
          </p:cNvSpPr>
          <p:nvPr>
            <p:ph type="dt" sz="half" idx="10"/>
          </p:nvPr>
        </p:nvSpPr>
        <p:spPr/>
        <p:txBody>
          <a:bodyPr/>
          <a:lstStyle/>
          <a:p>
            <a:fld id="{BC24B7B0-19AB-4644-B871-BA935C8AABF3}" type="datetime1">
              <a:rPr lang="en-IN" smtClean="0"/>
              <a:t>08-01-2020</a:t>
            </a:fld>
            <a:endParaRPr lang="en-IN"/>
          </a:p>
        </p:txBody>
      </p:sp>
      <p:sp>
        <p:nvSpPr>
          <p:cNvPr id="5" name="Footer Placeholder 4">
            <a:extLst>
              <a:ext uri="{FF2B5EF4-FFF2-40B4-BE49-F238E27FC236}">
                <a16:creationId xmlns:a16="http://schemas.microsoft.com/office/drawing/2014/main" id="{EA0E1584-0A77-4AB0-ABA1-EF7A9661F127}"/>
              </a:ext>
            </a:extLst>
          </p:cNvPr>
          <p:cNvSpPr>
            <a:spLocks noGrp="1"/>
          </p:cNvSpPr>
          <p:nvPr>
            <p:ph type="ftr" sz="quarter" idx="11"/>
          </p:nvPr>
        </p:nvSpPr>
        <p:spPr/>
        <p:txBody>
          <a:bodyPr/>
          <a:lstStyle/>
          <a:p>
            <a:r>
              <a:rPr lang="en-IN"/>
              <a:t>CSE 1001 Problem Solving using Computers (PSUC) - 2018</a:t>
            </a:r>
          </a:p>
        </p:txBody>
      </p:sp>
      <p:sp>
        <p:nvSpPr>
          <p:cNvPr id="6" name="Slide Number Placeholder 5">
            <a:extLst>
              <a:ext uri="{FF2B5EF4-FFF2-40B4-BE49-F238E27FC236}">
                <a16:creationId xmlns:a16="http://schemas.microsoft.com/office/drawing/2014/main" id="{D0883395-9EB0-45A5-9312-7EF200F5F2AA}"/>
              </a:ext>
            </a:extLst>
          </p:cNvPr>
          <p:cNvSpPr>
            <a:spLocks noGrp="1"/>
          </p:cNvSpPr>
          <p:nvPr>
            <p:ph type="sldNum" sz="quarter" idx="12"/>
          </p:nvPr>
        </p:nvSpPr>
        <p:spPr/>
        <p:txBody>
          <a:bodyPr/>
          <a:lstStyle/>
          <a:p>
            <a:fld id="{24BEA51C-495D-44A2-B925-9AAC4BD9F0A2}" type="slidenum">
              <a:rPr lang="en-IN" smtClean="0"/>
              <a:t>‹#›</a:t>
            </a:fld>
            <a:endParaRPr lang="en-IN"/>
          </a:p>
        </p:txBody>
      </p:sp>
    </p:spTree>
    <p:extLst>
      <p:ext uri="{BB962C8B-B14F-4D97-AF65-F5344CB8AC3E}">
        <p14:creationId xmlns:p14="http://schemas.microsoft.com/office/powerpoint/2010/main" val="893628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5458-8B79-452D-921E-0ECB61C2AA18}"/>
              </a:ext>
            </a:extLst>
          </p:cNvPr>
          <p:cNvSpPr>
            <a:spLocks noGrp="1"/>
          </p:cNvSpPr>
          <p:nvPr>
            <p:ph type="title"/>
          </p:nvPr>
        </p:nvSpPr>
        <p:spPr/>
        <p:txBody>
          <a:bodyPr/>
          <a:lstStyle/>
          <a:p>
            <a:r>
              <a:rPr lang="en-US" smtClean="0"/>
              <a:t>Click to edit Master title style</a:t>
            </a:r>
            <a:endParaRPr lang="en-IN"/>
          </a:p>
        </p:txBody>
      </p:sp>
      <p:sp>
        <p:nvSpPr>
          <p:cNvPr id="3" name="Content Placeholder 2">
            <a:extLst>
              <a:ext uri="{FF2B5EF4-FFF2-40B4-BE49-F238E27FC236}">
                <a16:creationId xmlns:a16="http://schemas.microsoft.com/office/drawing/2014/main" id="{4B733611-6A6B-4C43-BC3F-2D55523D3D2B}"/>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id="{331D29E3-AC0D-450F-9A49-5C61C4E3A32A}"/>
              </a:ext>
            </a:extLst>
          </p:cNvPr>
          <p:cNvSpPr>
            <a:spLocks noGrp="1"/>
          </p:cNvSpPr>
          <p:nvPr>
            <p:ph type="dt" sz="half" idx="10"/>
          </p:nvPr>
        </p:nvSpPr>
        <p:spPr/>
        <p:txBody>
          <a:bodyPr/>
          <a:lstStyle/>
          <a:p>
            <a:fld id="{ECECC731-763B-4FBA-AFC1-DC99266356FF}" type="datetime1">
              <a:rPr lang="en-IN" smtClean="0"/>
              <a:t>08-01-2020</a:t>
            </a:fld>
            <a:endParaRPr lang="en-IN"/>
          </a:p>
        </p:txBody>
      </p:sp>
      <p:sp>
        <p:nvSpPr>
          <p:cNvPr id="5" name="Footer Placeholder 4">
            <a:extLst>
              <a:ext uri="{FF2B5EF4-FFF2-40B4-BE49-F238E27FC236}">
                <a16:creationId xmlns:a16="http://schemas.microsoft.com/office/drawing/2014/main" id="{705D0025-6DC4-4532-92BB-0035F529DDB9}"/>
              </a:ext>
            </a:extLst>
          </p:cNvPr>
          <p:cNvSpPr>
            <a:spLocks noGrp="1"/>
          </p:cNvSpPr>
          <p:nvPr>
            <p:ph type="ftr" sz="quarter" idx="11"/>
          </p:nvPr>
        </p:nvSpPr>
        <p:spPr/>
        <p:txBody>
          <a:bodyPr/>
          <a:lstStyle/>
          <a:p>
            <a:r>
              <a:rPr lang="en-IN"/>
              <a:t>CSE 1001 Problem Solving using Computers (PSUC) - 2018</a:t>
            </a:r>
          </a:p>
        </p:txBody>
      </p:sp>
      <p:sp>
        <p:nvSpPr>
          <p:cNvPr id="6" name="Slide Number Placeholder 5">
            <a:extLst>
              <a:ext uri="{FF2B5EF4-FFF2-40B4-BE49-F238E27FC236}">
                <a16:creationId xmlns:a16="http://schemas.microsoft.com/office/drawing/2014/main" id="{262B8A83-CA99-4D72-B625-29725E2665B4}"/>
              </a:ext>
            </a:extLst>
          </p:cNvPr>
          <p:cNvSpPr>
            <a:spLocks noGrp="1"/>
          </p:cNvSpPr>
          <p:nvPr>
            <p:ph type="sldNum" sz="quarter" idx="12"/>
          </p:nvPr>
        </p:nvSpPr>
        <p:spPr/>
        <p:txBody>
          <a:bodyPr/>
          <a:lstStyle/>
          <a:p>
            <a:fld id="{24BEA51C-495D-44A2-B925-9AAC4BD9F0A2}" type="slidenum">
              <a:rPr lang="en-IN" smtClean="0"/>
              <a:t>‹#›</a:t>
            </a:fld>
            <a:endParaRPr lang="en-IN"/>
          </a:p>
        </p:txBody>
      </p:sp>
    </p:spTree>
    <p:extLst>
      <p:ext uri="{BB962C8B-B14F-4D97-AF65-F5344CB8AC3E}">
        <p14:creationId xmlns:p14="http://schemas.microsoft.com/office/powerpoint/2010/main" val="212870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A839-A5B7-418C-BCAD-FF5ECF04DA40}"/>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a:extLst>
              <a:ext uri="{FF2B5EF4-FFF2-40B4-BE49-F238E27FC236}">
                <a16:creationId xmlns:a16="http://schemas.microsoft.com/office/drawing/2014/main" id="{362CF598-AD66-4E78-BD33-F2CAFCE8F1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id="{4D81A7E6-34A8-42D9-8468-C791AC861770}"/>
              </a:ext>
            </a:extLst>
          </p:cNvPr>
          <p:cNvSpPr>
            <a:spLocks noGrp="1"/>
          </p:cNvSpPr>
          <p:nvPr>
            <p:ph type="dt" sz="half" idx="10"/>
          </p:nvPr>
        </p:nvSpPr>
        <p:spPr/>
        <p:txBody>
          <a:bodyPr/>
          <a:lstStyle/>
          <a:p>
            <a:fld id="{D2510335-6B27-4CF0-B753-A210F8ABFF82}" type="datetime1">
              <a:rPr lang="en-IN" smtClean="0"/>
              <a:t>08-01-2020</a:t>
            </a:fld>
            <a:endParaRPr lang="en-IN"/>
          </a:p>
        </p:txBody>
      </p:sp>
      <p:sp>
        <p:nvSpPr>
          <p:cNvPr id="5" name="Footer Placeholder 4">
            <a:extLst>
              <a:ext uri="{FF2B5EF4-FFF2-40B4-BE49-F238E27FC236}">
                <a16:creationId xmlns:a16="http://schemas.microsoft.com/office/drawing/2014/main" id="{4305F426-0C69-4147-90A0-49BD07184112}"/>
              </a:ext>
            </a:extLst>
          </p:cNvPr>
          <p:cNvSpPr>
            <a:spLocks noGrp="1"/>
          </p:cNvSpPr>
          <p:nvPr>
            <p:ph type="ftr" sz="quarter" idx="11"/>
          </p:nvPr>
        </p:nvSpPr>
        <p:spPr/>
        <p:txBody>
          <a:bodyPr/>
          <a:lstStyle/>
          <a:p>
            <a:r>
              <a:rPr lang="en-IN"/>
              <a:t>CSE 1001 Problem Solving using Computers (PSUC) - 2018</a:t>
            </a:r>
          </a:p>
        </p:txBody>
      </p:sp>
      <p:sp>
        <p:nvSpPr>
          <p:cNvPr id="6" name="Slide Number Placeholder 5">
            <a:extLst>
              <a:ext uri="{FF2B5EF4-FFF2-40B4-BE49-F238E27FC236}">
                <a16:creationId xmlns:a16="http://schemas.microsoft.com/office/drawing/2014/main" id="{70126A7B-B42C-4261-9E1C-BAE9C1802C08}"/>
              </a:ext>
            </a:extLst>
          </p:cNvPr>
          <p:cNvSpPr>
            <a:spLocks noGrp="1"/>
          </p:cNvSpPr>
          <p:nvPr>
            <p:ph type="sldNum" sz="quarter" idx="12"/>
          </p:nvPr>
        </p:nvSpPr>
        <p:spPr/>
        <p:txBody>
          <a:bodyPr/>
          <a:lstStyle/>
          <a:p>
            <a:fld id="{24BEA51C-495D-44A2-B925-9AAC4BD9F0A2}" type="slidenum">
              <a:rPr lang="en-IN" smtClean="0"/>
              <a:t>‹#›</a:t>
            </a:fld>
            <a:endParaRPr lang="en-IN"/>
          </a:p>
        </p:txBody>
      </p:sp>
    </p:spTree>
    <p:extLst>
      <p:ext uri="{BB962C8B-B14F-4D97-AF65-F5344CB8AC3E}">
        <p14:creationId xmlns:p14="http://schemas.microsoft.com/office/powerpoint/2010/main" val="4157533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C4AE-95E6-4734-B0CA-6B3F1786F494}"/>
              </a:ext>
            </a:extLst>
          </p:cNvPr>
          <p:cNvSpPr>
            <a:spLocks noGrp="1"/>
          </p:cNvSpPr>
          <p:nvPr>
            <p:ph type="title"/>
          </p:nvPr>
        </p:nvSpPr>
        <p:spPr/>
        <p:txBody>
          <a:bodyPr/>
          <a:lstStyle/>
          <a:p>
            <a:r>
              <a:rPr lang="en-US" smtClean="0"/>
              <a:t>Click to edit Master title style</a:t>
            </a:r>
            <a:endParaRPr lang="en-IN"/>
          </a:p>
        </p:txBody>
      </p:sp>
      <p:sp>
        <p:nvSpPr>
          <p:cNvPr id="3" name="Content Placeholder 2">
            <a:extLst>
              <a:ext uri="{FF2B5EF4-FFF2-40B4-BE49-F238E27FC236}">
                <a16:creationId xmlns:a16="http://schemas.microsoft.com/office/drawing/2014/main" id="{242F3265-9837-449F-B9B5-10EF38B9719B}"/>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a:extLst>
              <a:ext uri="{FF2B5EF4-FFF2-40B4-BE49-F238E27FC236}">
                <a16:creationId xmlns:a16="http://schemas.microsoft.com/office/drawing/2014/main" id="{7A8C79CB-7734-4551-8220-E3D4D91374A5}"/>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a:extLst>
              <a:ext uri="{FF2B5EF4-FFF2-40B4-BE49-F238E27FC236}">
                <a16:creationId xmlns:a16="http://schemas.microsoft.com/office/drawing/2014/main" id="{B58A4707-78EE-4BB5-92F6-BB536223EF48}"/>
              </a:ext>
            </a:extLst>
          </p:cNvPr>
          <p:cNvSpPr>
            <a:spLocks noGrp="1"/>
          </p:cNvSpPr>
          <p:nvPr>
            <p:ph type="dt" sz="half" idx="10"/>
          </p:nvPr>
        </p:nvSpPr>
        <p:spPr/>
        <p:txBody>
          <a:bodyPr/>
          <a:lstStyle/>
          <a:p>
            <a:fld id="{A87B4909-6BE4-45C4-9ACB-0BA477BF1A1F}" type="datetime1">
              <a:rPr lang="en-IN" smtClean="0"/>
              <a:t>08-01-2020</a:t>
            </a:fld>
            <a:endParaRPr lang="en-IN"/>
          </a:p>
        </p:txBody>
      </p:sp>
      <p:sp>
        <p:nvSpPr>
          <p:cNvPr id="6" name="Footer Placeholder 5">
            <a:extLst>
              <a:ext uri="{FF2B5EF4-FFF2-40B4-BE49-F238E27FC236}">
                <a16:creationId xmlns:a16="http://schemas.microsoft.com/office/drawing/2014/main" id="{21288337-0745-4DB8-BCBB-B2C3787A7C0A}"/>
              </a:ext>
            </a:extLst>
          </p:cNvPr>
          <p:cNvSpPr>
            <a:spLocks noGrp="1"/>
          </p:cNvSpPr>
          <p:nvPr>
            <p:ph type="ftr" sz="quarter" idx="11"/>
          </p:nvPr>
        </p:nvSpPr>
        <p:spPr/>
        <p:txBody>
          <a:bodyPr/>
          <a:lstStyle/>
          <a:p>
            <a:r>
              <a:rPr lang="en-IN"/>
              <a:t>CSE 1001 Problem Solving using Computers (PSUC) - 2018</a:t>
            </a:r>
          </a:p>
        </p:txBody>
      </p:sp>
      <p:sp>
        <p:nvSpPr>
          <p:cNvPr id="7" name="Slide Number Placeholder 6">
            <a:extLst>
              <a:ext uri="{FF2B5EF4-FFF2-40B4-BE49-F238E27FC236}">
                <a16:creationId xmlns:a16="http://schemas.microsoft.com/office/drawing/2014/main" id="{73C57A4B-F2B7-413C-B502-1F67C91059BC}"/>
              </a:ext>
            </a:extLst>
          </p:cNvPr>
          <p:cNvSpPr>
            <a:spLocks noGrp="1"/>
          </p:cNvSpPr>
          <p:nvPr>
            <p:ph type="sldNum" sz="quarter" idx="12"/>
          </p:nvPr>
        </p:nvSpPr>
        <p:spPr/>
        <p:txBody>
          <a:bodyPr/>
          <a:lstStyle/>
          <a:p>
            <a:fld id="{24BEA51C-495D-44A2-B925-9AAC4BD9F0A2}" type="slidenum">
              <a:rPr lang="en-IN" smtClean="0"/>
              <a:t>‹#›</a:t>
            </a:fld>
            <a:endParaRPr lang="en-IN"/>
          </a:p>
        </p:txBody>
      </p:sp>
    </p:spTree>
    <p:extLst>
      <p:ext uri="{BB962C8B-B14F-4D97-AF65-F5344CB8AC3E}">
        <p14:creationId xmlns:p14="http://schemas.microsoft.com/office/powerpoint/2010/main" val="3622739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25BA4-0615-4F7C-873A-1CE0AB72021B}"/>
              </a:ext>
            </a:extLst>
          </p:cNvPr>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a:extLst>
              <a:ext uri="{FF2B5EF4-FFF2-40B4-BE49-F238E27FC236}">
                <a16:creationId xmlns:a16="http://schemas.microsoft.com/office/drawing/2014/main" id="{7CE65B24-BF8C-46F6-860A-5854376578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id="{29755C70-C911-4814-925A-E28281B68086}"/>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a:extLst>
              <a:ext uri="{FF2B5EF4-FFF2-40B4-BE49-F238E27FC236}">
                <a16:creationId xmlns:a16="http://schemas.microsoft.com/office/drawing/2014/main" id="{DAB632A8-B556-4ADA-B8D9-24C84CAD7B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id="{56E47CDF-2C21-477A-9E4F-D478C9090BEF}"/>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a:extLst>
              <a:ext uri="{FF2B5EF4-FFF2-40B4-BE49-F238E27FC236}">
                <a16:creationId xmlns:a16="http://schemas.microsoft.com/office/drawing/2014/main" id="{5E70FE3E-BEF0-4D27-86EA-E7C127572570}"/>
              </a:ext>
            </a:extLst>
          </p:cNvPr>
          <p:cNvSpPr>
            <a:spLocks noGrp="1"/>
          </p:cNvSpPr>
          <p:nvPr>
            <p:ph type="dt" sz="half" idx="10"/>
          </p:nvPr>
        </p:nvSpPr>
        <p:spPr/>
        <p:txBody>
          <a:bodyPr/>
          <a:lstStyle/>
          <a:p>
            <a:fld id="{A41BC4AE-F1BE-4657-9F83-ED703FB84759}" type="datetime1">
              <a:rPr lang="en-IN" smtClean="0"/>
              <a:t>08-01-2020</a:t>
            </a:fld>
            <a:endParaRPr lang="en-IN"/>
          </a:p>
        </p:txBody>
      </p:sp>
      <p:sp>
        <p:nvSpPr>
          <p:cNvPr id="8" name="Footer Placeholder 7">
            <a:extLst>
              <a:ext uri="{FF2B5EF4-FFF2-40B4-BE49-F238E27FC236}">
                <a16:creationId xmlns:a16="http://schemas.microsoft.com/office/drawing/2014/main" id="{238335C4-93B3-4934-8FAB-308E4C473A30}"/>
              </a:ext>
            </a:extLst>
          </p:cNvPr>
          <p:cNvSpPr>
            <a:spLocks noGrp="1"/>
          </p:cNvSpPr>
          <p:nvPr>
            <p:ph type="ftr" sz="quarter" idx="11"/>
          </p:nvPr>
        </p:nvSpPr>
        <p:spPr/>
        <p:txBody>
          <a:bodyPr/>
          <a:lstStyle/>
          <a:p>
            <a:r>
              <a:rPr lang="en-IN"/>
              <a:t>CSE 1001 Problem Solving using Computers (PSUC) - 2018</a:t>
            </a:r>
          </a:p>
        </p:txBody>
      </p:sp>
      <p:sp>
        <p:nvSpPr>
          <p:cNvPr id="9" name="Slide Number Placeholder 8">
            <a:extLst>
              <a:ext uri="{FF2B5EF4-FFF2-40B4-BE49-F238E27FC236}">
                <a16:creationId xmlns:a16="http://schemas.microsoft.com/office/drawing/2014/main" id="{6CA261A2-2E89-45BF-9912-25CADFD24661}"/>
              </a:ext>
            </a:extLst>
          </p:cNvPr>
          <p:cNvSpPr>
            <a:spLocks noGrp="1"/>
          </p:cNvSpPr>
          <p:nvPr>
            <p:ph type="sldNum" sz="quarter" idx="12"/>
          </p:nvPr>
        </p:nvSpPr>
        <p:spPr/>
        <p:txBody>
          <a:bodyPr/>
          <a:lstStyle/>
          <a:p>
            <a:fld id="{24BEA51C-495D-44A2-B925-9AAC4BD9F0A2}" type="slidenum">
              <a:rPr lang="en-IN" smtClean="0"/>
              <a:t>‹#›</a:t>
            </a:fld>
            <a:endParaRPr lang="en-IN"/>
          </a:p>
        </p:txBody>
      </p:sp>
    </p:spTree>
    <p:extLst>
      <p:ext uri="{BB962C8B-B14F-4D97-AF65-F5344CB8AC3E}">
        <p14:creationId xmlns:p14="http://schemas.microsoft.com/office/powerpoint/2010/main" val="3095447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D8C8-DCFC-42DE-B589-797097CE73FD}"/>
              </a:ext>
            </a:extLst>
          </p:cNvPr>
          <p:cNvSpPr>
            <a:spLocks noGrp="1"/>
          </p:cNvSpPr>
          <p:nvPr>
            <p:ph type="title"/>
          </p:nvPr>
        </p:nvSpPr>
        <p:spPr/>
        <p:txBody>
          <a:bodyPr/>
          <a:lstStyle/>
          <a:p>
            <a:r>
              <a:rPr lang="en-US" smtClean="0"/>
              <a:t>Click to edit Master title style</a:t>
            </a:r>
            <a:endParaRPr lang="en-IN"/>
          </a:p>
        </p:txBody>
      </p:sp>
      <p:sp>
        <p:nvSpPr>
          <p:cNvPr id="3" name="Date Placeholder 2">
            <a:extLst>
              <a:ext uri="{FF2B5EF4-FFF2-40B4-BE49-F238E27FC236}">
                <a16:creationId xmlns:a16="http://schemas.microsoft.com/office/drawing/2014/main" id="{068FAD1B-25A8-401B-A470-BB8F690D2F79}"/>
              </a:ext>
            </a:extLst>
          </p:cNvPr>
          <p:cNvSpPr>
            <a:spLocks noGrp="1"/>
          </p:cNvSpPr>
          <p:nvPr>
            <p:ph type="dt" sz="half" idx="10"/>
          </p:nvPr>
        </p:nvSpPr>
        <p:spPr/>
        <p:txBody>
          <a:bodyPr/>
          <a:lstStyle/>
          <a:p>
            <a:fld id="{EEDF36F8-F1E5-41F9-880A-B9D944EFA3DA}" type="datetime1">
              <a:rPr lang="en-IN" smtClean="0"/>
              <a:t>08-01-2020</a:t>
            </a:fld>
            <a:endParaRPr lang="en-IN"/>
          </a:p>
        </p:txBody>
      </p:sp>
      <p:sp>
        <p:nvSpPr>
          <p:cNvPr id="4" name="Footer Placeholder 3">
            <a:extLst>
              <a:ext uri="{FF2B5EF4-FFF2-40B4-BE49-F238E27FC236}">
                <a16:creationId xmlns:a16="http://schemas.microsoft.com/office/drawing/2014/main" id="{B308D88C-4868-4C00-B069-222F73C23D52}"/>
              </a:ext>
            </a:extLst>
          </p:cNvPr>
          <p:cNvSpPr>
            <a:spLocks noGrp="1"/>
          </p:cNvSpPr>
          <p:nvPr>
            <p:ph type="ftr" sz="quarter" idx="11"/>
          </p:nvPr>
        </p:nvSpPr>
        <p:spPr/>
        <p:txBody>
          <a:bodyPr/>
          <a:lstStyle/>
          <a:p>
            <a:r>
              <a:rPr lang="en-IN"/>
              <a:t>CSE 1001 Problem Solving using Computers (PSUC) - 2018</a:t>
            </a:r>
          </a:p>
        </p:txBody>
      </p:sp>
      <p:sp>
        <p:nvSpPr>
          <p:cNvPr id="5" name="Slide Number Placeholder 4">
            <a:extLst>
              <a:ext uri="{FF2B5EF4-FFF2-40B4-BE49-F238E27FC236}">
                <a16:creationId xmlns:a16="http://schemas.microsoft.com/office/drawing/2014/main" id="{3EEB5A61-237C-4FD4-82DC-2C14D4AF239C}"/>
              </a:ext>
            </a:extLst>
          </p:cNvPr>
          <p:cNvSpPr>
            <a:spLocks noGrp="1"/>
          </p:cNvSpPr>
          <p:nvPr>
            <p:ph type="sldNum" sz="quarter" idx="12"/>
          </p:nvPr>
        </p:nvSpPr>
        <p:spPr/>
        <p:txBody>
          <a:bodyPr/>
          <a:lstStyle/>
          <a:p>
            <a:fld id="{24BEA51C-495D-44A2-B925-9AAC4BD9F0A2}" type="slidenum">
              <a:rPr lang="en-IN" smtClean="0"/>
              <a:t>‹#›</a:t>
            </a:fld>
            <a:endParaRPr lang="en-IN"/>
          </a:p>
        </p:txBody>
      </p:sp>
    </p:spTree>
    <p:extLst>
      <p:ext uri="{BB962C8B-B14F-4D97-AF65-F5344CB8AC3E}">
        <p14:creationId xmlns:p14="http://schemas.microsoft.com/office/powerpoint/2010/main" val="2077773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B215D0-8CE4-4634-A3FA-8B102DFCB01C}"/>
              </a:ext>
            </a:extLst>
          </p:cNvPr>
          <p:cNvSpPr>
            <a:spLocks noGrp="1"/>
          </p:cNvSpPr>
          <p:nvPr>
            <p:ph type="dt" sz="half" idx="10"/>
          </p:nvPr>
        </p:nvSpPr>
        <p:spPr/>
        <p:txBody>
          <a:bodyPr/>
          <a:lstStyle/>
          <a:p>
            <a:fld id="{DB9EB15B-18DA-4BA9-A3E3-52581077E768}" type="datetime1">
              <a:rPr lang="en-IN" smtClean="0"/>
              <a:t>08-01-2020</a:t>
            </a:fld>
            <a:endParaRPr lang="en-IN"/>
          </a:p>
        </p:txBody>
      </p:sp>
      <p:sp>
        <p:nvSpPr>
          <p:cNvPr id="3" name="Footer Placeholder 2">
            <a:extLst>
              <a:ext uri="{FF2B5EF4-FFF2-40B4-BE49-F238E27FC236}">
                <a16:creationId xmlns:a16="http://schemas.microsoft.com/office/drawing/2014/main" id="{9ECC80B2-EC71-4848-8516-94910D35E309}"/>
              </a:ext>
            </a:extLst>
          </p:cNvPr>
          <p:cNvSpPr>
            <a:spLocks noGrp="1"/>
          </p:cNvSpPr>
          <p:nvPr>
            <p:ph type="ftr" sz="quarter" idx="11"/>
          </p:nvPr>
        </p:nvSpPr>
        <p:spPr/>
        <p:txBody>
          <a:bodyPr/>
          <a:lstStyle/>
          <a:p>
            <a:r>
              <a:rPr lang="en-IN"/>
              <a:t>CSE 1001 Problem Solving using Computers (PSUC) - 2018</a:t>
            </a:r>
          </a:p>
        </p:txBody>
      </p:sp>
      <p:sp>
        <p:nvSpPr>
          <p:cNvPr id="4" name="Slide Number Placeholder 3">
            <a:extLst>
              <a:ext uri="{FF2B5EF4-FFF2-40B4-BE49-F238E27FC236}">
                <a16:creationId xmlns:a16="http://schemas.microsoft.com/office/drawing/2014/main" id="{0194BB75-7581-4616-954C-12FD6B12F3B0}"/>
              </a:ext>
            </a:extLst>
          </p:cNvPr>
          <p:cNvSpPr>
            <a:spLocks noGrp="1"/>
          </p:cNvSpPr>
          <p:nvPr>
            <p:ph type="sldNum" sz="quarter" idx="12"/>
          </p:nvPr>
        </p:nvSpPr>
        <p:spPr/>
        <p:txBody>
          <a:bodyPr/>
          <a:lstStyle/>
          <a:p>
            <a:fld id="{24BEA51C-495D-44A2-B925-9AAC4BD9F0A2}" type="slidenum">
              <a:rPr lang="en-IN" smtClean="0"/>
              <a:t>‹#›</a:t>
            </a:fld>
            <a:endParaRPr lang="en-IN"/>
          </a:p>
        </p:txBody>
      </p:sp>
    </p:spTree>
    <p:extLst>
      <p:ext uri="{BB962C8B-B14F-4D97-AF65-F5344CB8AC3E}">
        <p14:creationId xmlns:p14="http://schemas.microsoft.com/office/powerpoint/2010/main" val="1314445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ADD6-0EDC-410D-B6A9-C0379C90A7DF}"/>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a:extLst>
              <a:ext uri="{FF2B5EF4-FFF2-40B4-BE49-F238E27FC236}">
                <a16:creationId xmlns:a16="http://schemas.microsoft.com/office/drawing/2014/main" id="{07699FBF-7F3F-496B-8533-E5759A0FFD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a:extLst>
              <a:ext uri="{FF2B5EF4-FFF2-40B4-BE49-F238E27FC236}">
                <a16:creationId xmlns:a16="http://schemas.microsoft.com/office/drawing/2014/main" id="{C7CF0088-0DCF-454C-BCA0-E08A6B5CE6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id="{531AFB6B-25DA-4495-8891-E5462B4A1E16}"/>
              </a:ext>
            </a:extLst>
          </p:cNvPr>
          <p:cNvSpPr>
            <a:spLocks noGrp="1"/>
          </p:cNvSpPr>
          <p:nvPr>
            <p:ph type="dt" sz="half" idx="10"/>
          </p:nvPr>
        </p:nvSpPr>
        <p:spPr/>
        <p:txBody>
          <a:bodyPr/>
          <a:lstStyle/>
          <a:p>
            <a:fld id="{1A0FC77B-1F9A-49E7-97B8-74287F76B334}" type="datetime1">
              <a:rPr lang="en-IN" smtClean="0"/>
              <a:t>08-01-2020</a:t>
            </a:fld>
            <a:endParaRPr lang="en-IN"/>
          </a:p>
        </p:txBody>
      </p:sp>
      <p:sp>
        <p:nvSpPr>
          <p:cNvPr id="6" name="Footer Placeholder 5">
            <a:extLst>
              <a:ext uri="{FF2B5EF4-FFF2-40B4-BE49-F238E27FC236}">
                <a16:creationId xmlns:a16="http://schemas.microsoft.com/office/drawing/2014/main" id="{0FB4F900-E8EB-4577-9FD7-128CBF6F5941}"/>
              </a:ext>
            </a:extLst>
          </p:cNvPr>
          <p:cNvSpPr>
            <a:spLocks noGrp="1"/>
          </p:cNvSpPr>
          <p:nvPr>
            <p:ph type="ftr" sz="quarter" idx="11"/>
          </p:nvPr>
        </p:nvSpPr>
        <p:spPr/>
        <p:txBody>
          <a:bodyPr/>
          <a:lstStyle/>
          <a:p>
            <a:r>
              <a:rPr lang="en-IN"/>
              <a:t>CSE 1001 Problem Solving using Computers (PSUC) - 2018</a:t>
            </a:r>
          </a:p>
        </p:txBody>
      </p:sp>
      <p:sp>
        <p:nvSpPr>
          <p:cNvPr id="7" name="Slide Number Placeholder 6">
            <a:extLst>
              <a:ext uri="{FF2B5EF4-FFF2-40B4-BE49-F238E27FC236}">
                <a16:creationId xmlns:a16="http://schemas.microsoft.com/office/drawing/2014/main" id="{C17CEBB4-9CD1-4A50-A6DB-D2C7080B3057}"/>
              </a:ext>
            </a:extLst>
          </p:cNvPr>
          <p:cNvSpPr>
            <a:spLocks noGrp="1"/>
          </p:cNvSpPr>
          <p:nvPr>
            <p:ph type="sldNum" sz="quarter" idx="12"/>
          </p:nvPr>
        </p:nvSpPr>
        <p:spPr/>
        <p:txBody>
          <a:bodyPr/>
          <a:lstStyle/>
          <a:p>
            <a:fld id="{24BEA51C-495D-44A2-B925-9AAC4BD9F0A2}" type="slidenum">
              <a:rPr lang="en-IN" smtClean="0"/>
              <a:t>‹#›</a:t>
            </a:fld>
            <a:endParaRPr lang="en-IN"/>
          </a:p>
        </p:txBody>
      </p:sp>
    </p:spTree>
    <p:extLst>
      <p:ext uri="{BB962C8B-B14F-4D97-AF65-F5344CB8AC3E}">
        <p14:creationId xmlns:p14="http://schemas.microsoft.com/office/powerpoint/2010/main" val="2141337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F0DBF-BFAB-445E-ACC4-A51766A0822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a:extLst>
              <a:ext uri="{FF2B5EF4-FFF2-40B4-BE49-F238E27FC236}">
                <a16:creationId xmlns:a16="http://schemas.microsoft.com/office/drawing/2014/main" id="{AE32BF54-ABF7-4365-A8C2-EEA4EEFAD6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a:extLst>
              <a:ext uri="{FF2B5EF4-FFF2-40B4-BE49-F238E27FC236}">
                <a16:creationId xmlns:a16="http://schemas.microsoft.com/office/drawing/2014/main" id="{6E26C747-C8FB-4EF1-8EDF-C5EE17A2F1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id="{85A1E11C-023F-4B6F-B57A-7042D7302F28}"/>
              </a:ext>
            </a:extLst>
          </p:cNvPr>
          <p:cNvSpPr>
            <a:spLocks noGrp="1"/>
          </p:cNvSpPr>
          <p:nvPr>
            <p:ph type="dt" sz="half" idx="10"/>
          </p:nvPr>
        </p:nvSpPr>
        <p:spPr/>
        <p:txBody>
          <a:bodyPr/>
          <a:lstStyle/>
          <a:p>
            <a:fld id="{C5CA557A-F6F7-4693-8E0D-38A8C7820BF4}" type="datetime1">
              <a:rPr lang="en-IN" smtClean="0"/>
              <a:t>08-01-2020</a:t>
            </a:fld>
            <a:endParaRPr lang="en-IN"/>
          </a:p>
        </p:txBody>
      </p:sp>
      <p:sp>
        <p:nvSpPr>
          <p:cNvPr id="6" name="Footer Placeholder 5">
            <a:extLst>
              <a:ext uri="{FF2B5EF4-FFF2-40B4-BE49-F238E27FC236}">
                <a16:creationId xmlns:a16="http://schemas.microsoft.com/office/drawing/2014/main" id="{EE397CEB-9DD0-4B74-BE5C-FB70FBC2DBD6}"/>
              </a:ext>
            </a:extLst>
          </p:cNvPr>
          <p:cNvSpPr>
            <a:spLocks noGrp="1"/>
          </p:cNvSpPr>
          <p:nvPr>
            <p:ph type="ftr" sz="quarter" idx="11"/>
          </p:nvPr>
        </p:nvSpPr>
        <p:spPr/>
        <p:txBody>
          <a:bodyPr/>
          <a:lstStyle/>
          <a:p>
            <a:r>
              <a:rPr lang="en-IN"/>
              <a:t>CSE 1001 Problem Solving using Computers (PSUC) - 2018</a:t>
            </a:r>
          </a:p>
        </p:txBody>
      </p:sp>
      <p:sp>
        <p:nvSpPr>
          <p:cNvPr id="7" name="Slide Number Placeholder 6">
            <a:extLst>
              <a:ext uri="{FF2B5EF4-FFF2-40B4-BE49-F238E27FC236}">
                <a16:creationId xmlns:a16="http://schemas.microsoft.com/office/drawing/2014/main" id="{8B47B171-7A1B-4CAC-8C40-29BB69356AEF}"/>
              </a:ext>
            </a:extLst>
          </p:cNvPr>
          <p:cNvSpPr>
            <a:spLocks noGrp="1"/>
          </p:cNvSpPr>
          <p:nvPr>
            <p:ph type="sldNum" sz="quarter" idx="12"/>
          </p:nvPr>
        </p:nvSpPr>
        <p:spPr/>
        <p:txBody>
          <a:bodyPr/>
          <a:lstStyle/>
          <a:p>
            <a:fld id="{24BEA51C-495D-44A2-B925-9AAC4BD9F0A2}" type="slidenum">
              <a:rPr lang="en-IN" smtClean="0"/>
              <a:t>‹#›</a:t>
            </a:fld>
            <a:endParaRPr lang="en-IN"/>
          </a:p>
        </p:txBody>
      </p:sp>
    </p:spTree>
    <p:extLst>
      <p:ext uri="{BB962C8B-B14F-4D97-AF65-F5344CB8AC3E}">
        <p14:creationId xmlns:p14="http://schemas.microsoft.com/office/powerpoint/2010/main" val="2540925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FE960E-A823-46A1-B92C-C835BEC3D453}"/>
              </a:ext>
            </a:extLst>
          </p:cNvPr>
          <p:cNvSpPr>
            <a:spLocks noGrp="1"/>
          </p:cNvSpPr>
          <p:nvPr>
            <p:ph type="title"/>
          </p:nvPr>
        </p:nvSpPr>
        <p:spPr>
          <a:xfrm>
            <a:off x="838199" y="515254"/>
            <a:ext cx="10994409" cy="628310"/>
          </a:xfrm>
          <a:prstGeom prst="rect">
            <a:avLst/>
          </a:prstGeom>
        </p:spPr>
        <p:txBody>
          <a:bodyPr vert="horz" lIns="91440" tIns="45720" rIns="91440" bIns="45720" rtlCol="0" anchor="ctr">
            <a:normAutofit/>
          </a:bodyPr>
          <a:lstStyle/>
          <a:p>
            <a:r>
              <a:rPr lang="en-US" smtClean="0"/>
              <a:t>Click to edit Master title style</a:t>
            </a:r>
            <a:endParaRPr lang="en-IN" dirty="0"/>
          </a:p>
        </p:txBody>
      </p:sp>
      <p:sp>
        <p:nvSpPr>
          <p:cNvPr id="3" name="Text Placeholder 2">
            <a:extLst>
              <a:ext uri="{FF2B5EF4-FFF2-40B4-BE49-F238E27FC236}">
                <a16:creationId xmlns:a16="http://schemas.microsoft.com/office/drawing/2014/main" id="{65BB4212-C96E-427C-881B-D2A4076563BE}"/>
              </a:ext>
            </a:extLst>
          </p:cNvPr>
          <p:cNvSpPr>
            <a:spLocks noGrp="1"/>
          </p:cNvSpPr>
          <p:nvPr>
            <p:ph type="body" idx="1"/>
          </p:nvPr>
        </p:nvSpPr>
        <p:spPr>
          <a:xfrm>
            <a:off x="838200" y="1269242"/>
            <a:ext cx="10994408" cy="490772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0070C667-5E2D-43CB-81C1-2C89384C16E8}"/>
              </a:ext>
            </a:extLst>
          </p:cNvPr>
          <p:cNvSpPr>
            <a:spLocks noGrp="1"/>
          </p:cNvSpPr>
          <p:nvPr>
            <p:ph type="dt" sz="half" idx="2"/>
          </p:nvPr>
        </p:nvSpPr>
        <p:spPr>
          <a:xfrm>
            <a:off x="838200" y="6356350"/>
            <a:ext cx="1154373" cy="365125"/>
          </a:xfrm>
          <a:prstGeom prst="rect">
            <a:avLst/>
          </a:prstGeom>
        </p:spPr>
        <p:txBody>
          <a:bodyPr vert="horz" lIns="91440" tIns="45720" rIns="91440" bIns="45720" rtlCol="0" anchor="ctr"/>
          <a:lstStyle>
            <a:lvl1pPr algn="l">
              <a:defRPr sz="1200" b="1">
                <a:solidFill>
                  <a:schemeClr val="tx1">
                    <a:tint val="75000"/>
                  </a:schemeClr>
                </a:solidFill>
              </a:defRPr>
            </a:lvl1pPr>
          </a:lstStyle>
          <a:p>
            <a:fld id="{80FF1D0E-3482-4660-BED0-07B30CBB73C7}" type="datetime1">
              <a:rPr lang="en-IN" smtClean="0"/>
              <a:t>08-01-2020</a:t>
            </a:fld>
            <a:endParaRPr lang="en-IN"/>
          </a:p>
        </p:txBody>
      </p:sp>
      <p:sp>
        <p:nvSpPr>
          <p:cNvPr id="5" name="Footer Placeholder 4">
            <a:extLst>
              <a:ext uri="{FF2B5EF4-FFF2-40B4-BE49-F238E27FC236}">
                <a16:creationId xmlns:a16="http://schemas.microsoft.com/office/drawing/2014/main" id="{8430E833-EA5E-4A50-A759-535E45CBDD5B}"/>
              </a:ext>
            </a:extLst>
          </p:cNvPr>
          <p:cNvSpPr>
            <a:spLocks noGrp="1"/>
          </p:cNvSpPr>
          <p:nvPr>
            <p:ph type="ftr" sz="quarter" idx="3"/>
          </p:nvPr>
        </p:nvSpPr>
        <p:spPr>
          <a:xfrm>
            <a:off x="2210937" y="6356350"/>
            <a:ext cx="8775511" cy="365125"/>
          </a:xfrm>
          <a:prstGeom prst="rect">
            <a:avLst/>
          </a:prstGeom>
        </p:spPr>
        <p:txBody>
          <a:bodyPr vert="horz" lIns="91440" tIns="45720" rIns="91440" bIns="45720" rtlCol="0" anchor="ctr"/>
          <a:lstStyle>
            <a:lvl1pPr algn="ctr">
              <a:defRPr sz="1200" b="1">
                <a:solidFill>
                  <a:schemeClr val="tx1">
                    <a:tint val="75000"/>
                  </a:schemeClr>
                </a:solidFill>
              </a:defRPr>
            </a:lvl1pPr>
          </a:lstStyle>
          <a:p>
            <a:r>
              <a:rPr lang="en-US" dirty="0"/>
              <a:t>CSE 1001 Problem Solving using Computers (PSUC) - 2018</a:t>
            </a:r>
            <a:endParaRPr lang="en-IN" dirty="0"/>
          </a:p>
        </p:txBody>
      </p:sp>
      <p:sp>
        <p:nvSpPr>
          <p:cNvPr id="6" name="Slide Number Placeholder 5">
            <a:extLst>
              <a:ext uri="{FF2B5EF4-FFF2-40B4-BE49-F238E27FC236}">
                <a16:creationId xmlns:a16="http://schemas.microsoft.com/office/drawing/2014/main" id="{DFD06493-223E-484B-B535-A556B9BBAF46}"/>
              </a:ext>
            </a:extLst>
          </p:cNvPr>
          <p:cNvSpPr>
            <a:spLocks noGrp="1"/>
          </p:cNvSpPr>
          <p:nvPr>
            <p:ph type="sldNum" sz="quarter" idx="4"/>
          </p:nvPr>
        </p:nvSpPr>
        <p:spPr>
          <a:xfrm>
            <a:off x="11353800" y="6356350"/>
            <a:ext cx="478808"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24BEA51C-495D-44A2-B925-9AAC4BD9F0A2}" type="slidenum">
              <a:rPr lang="en-IN" smtClean="0"/>
              <a:pPr/>
              <a:t>‹#›</a:t>
            </a:fld>
            <a:endParaRPr lang="en-IN"/>
          </a:p>
        </p:txBody>
      </p:sp>
      <p:pic>
        <p:nvPicPr>
          <p:cNvPr id="8" name="Picture 7" descr="A screenshot of a cell phone&#10;&#10;Description generated with high confidence">
            <a:extLst>
              <a:ext uri="{FF2B5EF4-FFF2-40B4-BE49-F238E27FC236}">
                <a16:creationId xmlns:a16="http://schemas.microsoft.com/office/drawing/2014/main" id="{18E97DF4-2C3E-4424-8C33-C417831B4623}"/>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424380" y="40944"/>
            <a:ext cx="4726675" cy="628309"/>
          </a:xfrm>
          <a:prstGeom prst="rect">
            <a:avLst/>
          </a:prstGeom>
        </p:spPr>
      </p:pic>
    </p:spTree>
    <p:extLst>
      <p:ext uri="{BB962C8B-B14F-4D97-AF65-F5344CB8AC3E}">
        <p14:creationId xmlns:p14="http://schemas.microsoft.com/office/powerpoint/2010/main" val="1195735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0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0AF3C-F54C-4FA7-AA9E-7DE3B2209E70}"/>
              </a:ext>
            </a:extLst>
          </p:cNvPr>
          <p:cNvSpPr>
            <a:spLocks noGrp="1"/>
          </p:cNvSpPr>
          <p:nvPr>
            <p:ph type="ctrTitle"/>
          </p:nvPr>
        </p:nvSpPr>
        <p:spPr/>
        <p:txBody>
          <a:bodyPr/>
          <a:lstStyle/>
          <a:p>
            <a:r>
              <a:rPr lang="en-US" dirty="0"/>
              <a:t>Introduction to Computing</a:t>
            </a:r>
          </a:p>
        </p:txBody>
      </p:sp>
      <p:sp>
        <p:nvSpPr>
          <p:cNvPr id="3" name="Subtitle 2">
            <a:extLst>
              <a:ext uri="{FF2B5EF4-FFF2-40B4-BE49-F238E27FC236}">
                <a16:creationId xmlns:a16="http://schemas.microsoft.com/office/drawing/2014/main" id="{A43064CB-650C-4664-B123-35D2F0426658}"/>
              </a:ext>
            </a:extLst>
          </p:cNvPr>
          <p:cNvSpPr>
            <a:spLocks noGrp="1"/>
          </p:cNvSpPr>
          <p:nvPr>
            <p:ph type="subTitle" idx="1"/>
          </p:nvPr>
        </p:nvSpPr>
        <p:spPr/>
        <p:txBody>
          <a:bodyPr/>
          <a:lstStyle/>
          <a:p>
            <a:endParaRPr lang="en-US" b="1" dirty="0" smtClean="0"/>
          </a:p>
          <a:p>
            <a:endParaRPr lang="en-IN" dirty="0"/>
          </a:p>
        </p:txBody>
      </p:sp>
    </p:spTree>
    <p:extLst>
      <p:ext uri="{BB962C8B-B14F-4D97-AF65-F5344CB8AC3E}">
        <p14:creationId xmlns:p14="http://schemas.microsoft.com/office/powerpoint/2010/main" val="14832073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Types of problems</a:t>
            </a:r>
          </a:p>
        </p:txBody>
      </p:sp>
      <p:sp>
        <p:nvSpPr>
          <p:cNvPr id="4" name="Date Placeholder 3"/>
          <p:cNvSpPr>
            <a:spLocks noGrp="1"/>
          </p:cNvSpPr>
          <p:nvPr>
            <p:ph type="dt" sz="half" idx="10"/>
          </p:nvPr>
        </p:nvSpPr>
        <p:spPr/>
        <p:txBody>
          <a:bodyPr/>
          <a:lstStyle/>
          <a:p>
            <a:fld id="{ECECC731-763B-4FBA-AFC1-DC99266356FF}"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10</a:t>
            </a:fld>
            <a:endParaRPr lang="en-IN"/>
          </a:p>
        </p:txBody>
      </p:sp>
      <p:pic>
        <p:nvPicPr>
          <p:cNvPr id="7" name="Content Placeholder 6"/>
          <p:cNvPicPr>
            <a:picLocks noGrp="1" noChangeAspect="1"/>
          </p:cNvPicPr>
          <p:nvPr>
            <p:ph idx="1"/>
          </p:nvPr>
        </p:nvPicPr>
        <p:blipFill>
          <a:blip r:embed="rId2"/>
          <a:stretch>
            <a:fillRect/>
          </a:stretch>
        </p:blipFill>
        <p:spPr>
          <a:xfrm>
            <a:off x="3268662" y="2209006"/>
            <a:ext cx="6134100" cy="3028950"/>
          </a:xfrm>
          <a:prstGeom prst="rect">
            <a:avLst/>
          </a:prstGeom>
        </p:spPr>
      </p:pic>
    </p:spTree>
    <p:extLst>
      <p:ext uri="{BB962C8B-B14F-4D97-AF65-F5344CB8AC3E}">
        <p14:creationId xmlns:p14="http://schemas.microsoft.com/office/powerpoint/2010/main" val="1285661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Computational Problems </a:t>
            </a:r>
          </a:p>
        </p:txBody>
      </p:sp>
      <p:sp>
        <p:nvSpPr>
          <p:cNvPr id="3" name="Content Placeholder 2"/>
          <p:cNvSpPr>
            <a:spLocks noGrp="1"/>
          </p:cNvSpPr>
          <p:nvPr>
            <p:ph idx="1"/>
          </p:nvPr>
        </p:nvSpPr>
        <p:spPr/>
        <p:txBody>
          <a:bodyPr/>
          <a:lstStyle/>
          <a:p>
            <a:r>
              <a:rPr lang="en-US" smtClean="0"/>
              <a:t>Definition: Computation is a process of evolution from one state to another in accordance with some rules.</a:t>
            </a:r>
          </a:p>
          <a:p>
            <a:endParaRPr lang="en-US"/>
          </a:p>
        </p:txBody>
      </p:sp>
      <p:sp>
        <p:nvSpPr>
          <p:cNvPr id="4" name="Date Placeholder 3"/>
          <p:cNvSpPr>
            <a:spLocks noGrp="1"/>
          </p:cNvSpPr>
          <p:nvPr>
            <p:ph type="dt" sz="half" idx="10"/>
          </p:nvPr>
        </p:nvSpPr>
        <p:spPr/>
        <p:txBody>
          <a:bodyPr/>
          <a:lstStyle/>
          <a:p>
            <a:fld id="{ECECC731-763B-4FBA-AFC1-DC99266356FF}"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11</a:t>
            </a:fld>
            <a:endParaRPr lang="en-IN"/>
          </a:p>
        </p:txBody>
      </p:sp>
      <p:pic>
        <p:nvPicPr>
          <p:cNvPr id="8" name="Picture 7"/>
          <p:cNvPicPr>
            <a:picLocks noChangeAspect="1"/>
          </p:cNvPicPr>
          <p:nvPr/>
        </p:nvPicPr>
        <p:blipFill>
          <a:blip r:embed="rId2"/>
          <a:stretch>
            <a:fillRect/>
          </a:stretch>
        </p:blipFill>
        <p:spPr>
          <a:xfrm>
            <a:off x="2708866" y="2638568"/>
            <a:ext cx="7019925" cy="2590800"/>
          </a:xfrm>
          <a:prstGeom prst="rect">
            <a:avLst/>
          </a:prstGeom>
        </p:spPr>
      </p:pic>
    </p:spTree>
    <p:extLst>
      <p:ext uri="{BB962C8B-B14F-4D97-AF65-F5344CB8AC3E}">
        <p14:creationId xmlns:p14="http://schemas.microsoft.com/office/powerpoint/2010/main" val="3619993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Broad applications of Computational Problem</a:t>
            </a:r>
          </a:p>
        </p:txBody>
      </p:sp>
      <p:sp>
        <p:nvSpPr>
          <p:cNvPr id="4" name="Date Placeholder 3"/>
          <p:cNvSpPr>
            <a:spLocks noGrp="1"/>
          </p:cNvSpPr>
          <p:nvPr>
            <p:ph type="dt" sz="half" idx="10"/>
          </p:nvPr>
        </p:nvSpPr>
        <p:spPr/>
        <p:txBody>
          <a:bodyPr/>
          <a:lstStyle/>
          <a:p>
            <a:fld id="{ECECC731-763B-4FBA-AFC1-DC99266356FF}"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12</a:t>
            </a:fld>
            <a:endParaRPr lang="en-IN"/>
          </a:p>
        </p:txBody>
      </p:sp>
      <p:pic>
        <p:nvPicPr>
          <p:cNvPr id="7" name="Content Placeholder 6"/>
          <p:cNvPicPr>
            <a:picLocks noGrp="1" noChangeAspect="1"/>
          </p:cNvPicPr>
          <p:nvPr>
            <p:ph idx="1"/>
          </p:nvPr>
        </p:nvPicPr>
        <p:blipFill>
          <a:blip r:embed="rId2"/>
          <a:stretch>
            <a:fillRect/>
          </a:stretch>
        </p:blipFill>
        <p:spPr>
          <a:xfrm>
            <a:off x="3430587" y="1637506"/>
            <a:ext cx="5810250" cy="4171950"/>
          </a:xfrm>
          <a:prstGeom prst="rect">
            <a:avLst/>
          </a:prstGeom>
        </p:spPr>
      </p:pic>
    </p:spTree>
    <p:extLst>
      <p:ext uri="{BB962C8B-B14F-4D97-AF65-F5344CB8AC3E}">
        <p14:creationId xmlns:p14="http://schemas.microsoft.com/office/powerpoint/2010/main" val="2128064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Classification of computational problems</a:t>
            </a:r>
          </a:p>
        </p:txBody>
      </p:sp>
      <p:sp>
        <p:nvSpPr>
          <p:cNvPr id="4" name="Date Placeholder 3"/>
          <p:cNvSpPr>
            <a:spLocks noGrp="1"/>
          </p:cNvSpPr>
          <p:nvPr>
            <p:ph type="dt" sz="half" idx="10"/>
          </p:nvPr>
        </p:nvSpPr>
        <p:spPr/>
        <p:txBody>
          <a:bodyPr/>
          <a:lstStyle/>
          <a:p>
            <a:fld id="{ECECC731-763B-4FBA-AFC1-DC99266356FF}"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13</a:t>
            </a:fld>
            <a:endParaRPr lang="en-IN"/>
          </a:p>
        </p:txBody>
      </p:sp>
      <p:pic>
        <p:nvPicPr>
          <p:cNvPr id="7" name="Content Placeholder 6"/>
          <p:cNvPicPr>
            <a:picLocks noGrp="1" noChangeAspect="1"/>
          </p:cNvPicPr>
          <p:nvPr>
            <p:ph idx="1"/>
          </p:nvPr>
        </p:nvPicPr>
        <p:blipFill>
          <a:blip r:embed="rId2"/>
          <a:stretch>
            <a:fillRect/>
          </a:stretch>
        </p:blipFill>
        <p:spPr>
          <a:xfrm>
            <a:off x="3097212" y="1713706"/>
            <a:ext cx="6477000" cy="4019550"/>
          </a:xfrm>
          <a:prstGeom prst="rect">
            <a:avLst/>
          </a:prstGeom>
        </p:spPr>
      </p:pic>
    </p:spTree>
    <p:extLst>
      <p:ext uri="{BB962C8B-B14F-4D97-AF65-F5344CB8AC3E}">
        <p14:creationId xmlns:p14="http://schemas.microsoft.com/office/powerpoint/2010/main" val="2057663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Computer Organization</a:t>
            </a:r>
          </a:p>
        </p:txBody>
      </p:sp>
      <p:sp>
        <p:nvSpPr>
          <p:cNvPr id="4" name="Date Placeholder 3"/>
          <p:cNvSpPr>
            <a:spLocks noGrp="1"/>
          </p:cNvSpPr>
          <p:nvPr>
            <p:ph type="dt" sz="half" idx="10"/>
          </p:nvPr>
        </p:nvSpPr>
        <p:spPr/>
        <p:txBody>
          <a:bodyPr/>
          <a:lstStyle/>
          <a:p>
            <a:fld id="{ECECC731-763B-4FBA-AFC1-DC99266356FF}"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14</a:t>
            </a:fld>
            <a:endParaRPr lang="en-IN"/>
          </a:p>
        </p:txBody>
      </p:sp>
      <p:pic>
        <p:nvPicPr>
          <p:cNvPr id="7"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22926" y="1507393"/>
            <a:ext cx="7425572" cy="4432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3472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Central</a:t>
            </a:r>
            <a:r>
              <a:rPr lang="en-US">
                <a:solidFill>
                  <a:schemeClr val="tx2"/>
                </a:solidFill>
              </a:rPr>
              <a:t> </a:t>
            </a:r>
            <a:r>
              <a:rPr lang="en-US"/>
              <a:t>Processing</a:t>
            </a:r>
            <a:r>
              <a:rPr lang="en-US">
                <a:solidFill>
                  <a:schemeClr val="tx2"/>
                </a:solidFill>
              </a:rPr>
              <a:t> </a:t>
            </a:r>
            <a:r>
              <a:rPr lang="en-US"/>
              <a:t>Unit</a:t>
            </a:r>
          </a:p>
        </p:txBody>
      </p:sp>
      <p:sp>
        <p:nvSpPr>
          <p:cNvPr id="3" name="Content Placeholder 2"/>
          <p:cNvSpPr>
            <a:spLocks noGrp="1"/>
          </p:cNvSpPr>
          <p:nvPr>
            <p:ph idx="1"/>
          </p:nvPr>
        </p:nvSpPr>
        <p:spPr/>
        <p:txBody>
          <a:bodyPr/>
          <a:lstStyle/>
          <a:p>
            <a:pPr algn="just">
              <a:buFont typeface="Wingdings" pitchFamily="2" charset="2"/>
              <a:buChar char="Ø"/>
            </a:pPr>
            <a:r>
              <a:rPr lang="en-US"/>
              <a:t>Data and instructions are processed in CPU</a:t>
            </a:r>
          </a:p>
          <a:p>
            <a:pPr algn="just">
              <a:buFont typeface="Wingdings" pitchFamily="2" charset="2"/>
              <a:buChar char="Ø"/>
            </a:pPr>
            <a:endParaRPr lang="en-US"/>
          </a:p>
          <a:p>
            <a:pPr algn="just">
              <a:buFont typeface="Wingdings" pitchFamily="2" charset="2"/>
              <a:buChar char="Ø"/>
            </a:pPr>
            <a:r>
              <a:rPr lang="en-US"/>
              <a:t> Consists of two functional units</a:t>
            </a:r>
          </a:p>
          <a:p>
            <a:pPr lvl="1" algn="just">
              <a:buFont typeface="Wingdings" pitchFamily="2" charset="2"/>
              <a:buChar char="§"/>
            </a:pPr>
            <a:r>
              <a:rPr lang="en-US" sz="2800"/>
              <a:t>Control Unit (CU)</a:t>
            </a:r>
          </a:p>
          <a:p>
            <a:pPr lvl="1" algn="just">
              <a:buFont typeface="Wingdings" pitchFamily="2" charset="2"/>
              <a:buChar char="§"/>
            </a:pPr>
            <a:r>
              <a:rPr lang="en-US" sz="2800"/>
              <a:t>Arithmetic and Logic Unit (ALU)</a:t>
            </a:r>
          </a:p>
          <a:p>
            <a:endParaRPr lang="en-US"/>
          </a:p>
        </p:txBody>
      </p:sp>
      <p:sp>
        <p:nvSpPr>
          <p:cNvPr id="4" name="Date Placeholder 3"/>
          <p:cNvSpPr>
            <a:spLocks noGrp="1"/>
          </p:cNvSpPr>
          <p:nvPr>
            <p:ph type="dt" sz="half" idx="10"/>
          </p:nvPr>
        </p:nvSpPr>
        <p:spPr/>
        <p:txBody>
          <a:bodyPr/>
          <a:lstStyle/>
          <a:p>
            <a:fld id="{ECECC731-763B-4FBA-AFC1-DC99266356FF}"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15</a:t>
            </a:fld>
            <a:endParaRPr lang="en-IN"/>
          </a:p>
        </p:txBody>
      </p:sp>
    </p:spTree>
    <p:extLst>
      <p:ext uri="{BB962C8B-B14F-4D97-AF65-F5344CB8AC3E}">
        <p14:creationId xmlns:p14="http://schemas.microsoft.com/office/powerpoint/2010/main" val="61472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Arithmetic and Logical unit</a:t>
            </a:r>
          </a:p>
        </p:txBody>
      </p:sp>
      <p:sp>
        <p:nvSpPr>
          <p:cNvPr id="3" name="Content Placeholder 2"/>
          <p:cNvSpPr>
            <a:spLocks noGrp="1"/>
          </p:cNvSpPr>
          <p:nvPr>
            <p:ph idx="1"/>
          </p:nvPr>
        </p:nvSpPr>
        <p:spPr/>
        <p:txBody>
          <a:bodyPr/>
          <a:lstStyle/>
          <a:p>
            <a:pPr algn="just">
              <a:lnSpc>
                <a:spcPct val="120000"/>
              </a:lnSpc>
              <a:buSzPct val="100000"/>
              <a:buFont typeface="Wingdings" pitchFamily="2" charset="2"/>
              <a:buChar char="§"/>
              <a:defRPr/>
            </a:pPr>
            <a:r>
              <a:rPr lang="en-US"/>
              <a:t>Performs arithmetic and logical operations:</a:t>
            </a:r>
          </a:p>
          <a:p>
            <a:pPr lvl="1" algn="just">
              <a:lnSpc>
                <a:spcPct val="120000"/>
              </a:lnSpc>
              <a:buSzPct val="60000"/>
              <a:defRPr/>
            </a:pPr>
            <a:r>
              <a:rPr lang="en-US"/>
              <a:t>Example:  </a:t>
            </a:r>
          </a:p>
          <a:p>
            <a:pPr lvl="1" algn="just">
              <a:lnSpc>
                <a:spcPct val="120000"/>
              </a:lnSpc>
              <a:buSzPct val="60000"/>
              <a:defRPr/>
            </a:pPr>
            <a:r>
              <a:rPr lang="en-US"/>
              <a:t>arithmetic(+,-,*,/ etc..)   and  </a:t>
            </a:r>
          </a:p>
          <a:p>
            <a:pPr lvl="1" algn="just">
              <a:lnSpc>
                <a:spcPct val="120000"/>
              </a:lnSpc>
              <a:buSzPct val="60000"/>
              <a:defRPr/>
            </a:pPr>
            <a:r>
              <a:rPr lang="en-US"/>
              <a:t> logical (AND, OR, NOT, &lt;,= etc..) operations</a:t>
            </a:r>
          </a:p>
          <a:p>
            <a:endParaRPr lang="en-US"/>
          </a:p>
        </p:txBody>
      </p:sp>
      <p:sp>
        <p:nvSpPr>
          <p:cNvPr id="4" name="Date Placeholder 3"/>
          <p:cNvSpPr>
            <a:spLocks noGrp="1"/>
          </p:cNvSpPr>
          <p:nvPr>
            <p:ph type="dt" sz="half" idx="10"/>
          </p:nvPr>
        </p:nvSpPr>
        <p:spPr/>
        <p:txBody>
          <a:bodyPr/>
          <a:lstStyle/>
          <a:p>
            <a:fld id="{ECECC731-763B-4FBA-AFC1-DC99266356FF}"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16</a:t>
            </a:fld>
            <a:endParaRPr lang="en-IN"/>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429000"/>
            <a:ext cx="2846387"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7046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Control unit</a:t>
            </a:r>
          </a:p>
        </p:txBody>
      </p:sp>
      <p:sp>
        <p:nvSpPr>
          <p:cNvPr id="3" name="Content Placeholder 2"/>
          <p:cNvSpPr>
            <a:spLocks noGrp="1"/>
          </p:cNvSpPr>
          <p:nvPr>
            <p:ph idx="1"/>
          </p:nvPr>
        </p:nvSpPr>
        <p:spPr/>
        <p:txBody>
          <a:bodyPr/>
          <a:lstStyle/>
          <a:p>
            <a:pPr algn="just">
              <a:lnSpc>
                <a:spcPct val="120000"/>
              </a:lnSpc>
              <a:buSzPct val="100000"/>
              <a:defRPr/>
            </a:pPr>
            <a:r>
              <a:rPr lang="en-US"/>
              <a:t>Controls the order in which your program instructions are executed. </a:t>
            </a:r>
          </a:p>
          <a:p>
            <a:pPr lvl="1" algn="just">
              <a:lnSpc>
                <a:spcPct val="120000"/>
              </a:lnSpc>
              <a:buSzPct val="60000"/>
              <a:defRPr/>
            </a:pPr>
            <a:r>
              <a:rPr lang="en-US" u="sng"/>
              <a:t>Functions of CU:</a:t>
            </a:r>
          </a:p>
          <a:p>
            <a:pPr lvl="1" algn="just">
              <a:lnSpc>
                <a:spcPct val="120000"/>
              </a:lnSpc>
              <a:buSzPct val="60000"/>
              <a:buFont typeface="Wingdings" pitchFamily="2" charset="2"/>
              <a:buChar char="§"/>
              <a:defRPr/>
            </a:pPr>
            <a:r>
              <a:rPr lang="en-US"/>
              <a:t>Fetches data and instructions to main memory</a:t>
            </a:r>
          </a:p>
          <a:p>
            <a:pPr lvl="1" algn="just">
              <a:lnSpc>
                <a:spcPct val="120000"/>
              </a:lnSpc>
              <a:buSzPct val="60000"/>
              <a:buFont typeface="Wingdings" pitchFamily="2" charset="2"/>
              <a:buChar char="§"/>
              <a:defRPr/>
            </a:pPr>
            <a:r>
              <a:rPr lang="en-US"/>
              <a:t>Interprets these instructions</a:t>
            </a:r>
          </a:p>
          <a:p>
            <a:pPr lvl="1" algn="just">
              <a:lnSpc>
                <a:spcPct val="120000"/>
              </a:lnSpc>
              <a:buSzPct val="60000"/>
              <a:buFont typeface="Wingdings" pitchFamily="2" charset="2"/>
              <a:buChar char="§"/>
              <a:defRPr/>
            </a:pPr>
            <a:r>
              <a:rPr lang="en-US"/>
              <a:t>Controls the transfer of data and instructions to and from main memory</a:t>
            </a:r>
          </a:p>
          <a:p>
            <a:pPr lvl="1" algn="just">
              <a:lnSpc>
                <a:spcPct val="120000"/>
              </a:lnSpc>
              <a:buSzPct val="60000"/>
              <a:buFont typeface="Wingdings" pitchFamily="2" charset="2"/>
              <a:buChar char="§"/>
              <a:defRPr/>
            </a:pPr>
            <a:r>
              <a:rPr lang="en-US"/>
              <a:t>Controls input and output devices.</a:t>
            </a:r>
          </a:p>
          <a:p>
            <a:pPr lvl="1" algn="just">
              <a:lnSpc>
                <a:spcPct val="120000"/>
              </a:lnSpc>
              <a:buSzPct val="60000"/>
              <a:buFont typeface="Wingdings" pitchFamily="2" charset="2"/>
              <a:buChar char="§"/>
              <a:defRPr/>
            </a:pPr>
            <a:r>
              <a:rPr lang="en-US"/>
              <a:t>Overall supervision of computer system</a:t>
            </a:r>
          </a:p>
          <a:p>
            <a:pPr marL="0" indent="0">
              <a:buNone/>
            </a:pPr>
            <a:endParaRPr lang="en-US"/>
          </a:p>
        </p:txBody>
      </p:sp>
      <p:sp>
        <p:nvSpPr>
          <p:cNvPr id="4" name="Date Placeholder 3"/>
          <p:cNvSpPr>
            <a:spLocks noGrp="1"/>
          </p:cNvSpPr>
          <p:nvPr>
            <p:ph type="dt" sz="half" idx="10"/>
          </p:nvPr>
        </p:nvSpPr>
        <p:spPr/>
        <p:txBody>
          <a:bodyPr/>
          <a:lstStyle/>
          <a:p>
            <a:fld id="{ECECC731-763B-4FBA-AFC1-DC99266356FF}"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17</a:t>
            </a:fld>
            <a:endParaRPr lang="en-IN"/>
          </a:p>
        </p:txBody>
      </p:sp>
    </p:spTree>
    <p:extLst>
      <p:ext uri="{BB962C8B-B14F-4D97-AF65-F5344CB8AC3E}">
        <p14:creationId xmlns:p14="http://schemas.microsoft.com/office/powerpoint/2010/main" val="1566167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Memory unit</a:t>
            </a:r>
          </a:p>
        </p:txBody>
      </p:sp>
      <p:sp>
        <p:nvSpPr>
          <p:cNvPr id="3" name="Content Placeholder 2"/>
          <p:cNvSpPr>
            <a:spLocks noGrp="1"/>
          </p:cNvSpPr>
          <p:nvPr>
            <p:ph idx="1"/>
          </p:nvPr>
        </p:nvSpPr>
        <p:spPr/>
        <p:txBody>
          <a:bodyPr/>
          <a:lstStyle/>
          <a:p>
            <a:pPr algn="just">
              <a:lnSpc>
                <a:spcPct val="150000"/>
              </a:lnSpc>
              <a:buFont typeface="Wingdings" pitchFamily="2" charset="2"/>
              <a:buChar char="Ø"/>
            </a:pPr>
            <a:r>
              <a:rPr lang="en-US" sz="2400" dirty="0"/>
              <a:t>Storage device where the data and instructions fed by the user are stored</a:t>
            </a:r>
          </a:p>
          <a:p>
            <a:pPr algn="just">
              <a:lnSpc>
                <a:spcPct val="150000"/>
              </a:lnSpc>
              <a:buFont typeface="Wingdings" pitchFamily="2" charset="2"/>
              <a:buChar char="Ø"/>
            </a:pPr>
            <a:r>
              <a:rPr lang="en-US" sz="2400" dirty="0"/>
              <a:t>An ordered sequence of storage cells, each capable of holding a piece of information</a:t>
            </a:r>
          </a:p>
          <a:p>
            <a:pPr lvl="1" algn="just">
              <a:lnSpc>
                <a:spcPct val="150000"/>
              </a:lnSpc>
              <a:buFont typeface="Wingdings" pitchFamily="2" charset="2"/>
              <a:buChar char="Ø"/>
            </a:pPr>
            <a:r>
              <a:rPr lang="en-US" dirty="0"/>
              <a:t>Each cell has its own unique address</a:t>
            </a:r>
          </a:p>
          <a:p>
            <a:pPr algn="just">
              <a:lnSpc>
                <a:spcPct val="150000"/>
              </a:lnSpc>
              <a:buFont typeface="Wingdings" pitchFamily="2" charset="2"/>
              <a:buChar char="Ø"/>
            </a:pPr>
            <a:r>
              <a:rPr lang="en-US" sz="2400" dirty="0"/>
              <a:t>The information held can be  input data, computed values, or your program instructions</a:t>
            </a:r>
            <a:r>
              <a:rPr lang="en-US" dirty="0"/>
              <a:t>.</a:t>
            </a:r>
            <a:r>
              <a:rPr lang="en-US" b="1" dirty="0"/>
              <a:t>  </a:t>
            </a:r>
          </a:p>
          <a:p>
            <a:pPr lvl="1"/>
            <a:endParaRPr lang="en-US" dirty="0">
              <a:solidFill>
                <a:schemeClr val="tx2"/>
              </a:solidFill>
            </a:endParaRPr>
          </a:p>
          <a:p>
            <a:endParaRPr lang="en-US" dirty="0"/>
          </a:p>
        </p:txBody>
      </p:sp>
      <p:sp>
        <p:nvSpPr>
          <p:cNvPr id="4" name="Date Placeholder 3"/>
          <p:cNvSpPr>
            <a:spLocks noGrp="1"/>
          </p:cNvSpPr>
          <p:nvPr>
            <p:ph type="dt" sz="half" idx="10"/>
          </p:nvPr>
        </p:nvSpPr>
        <p:spPr/>
        <p:txBody>
          <a:bodyPr/>
          <a:lstStyle/>
          <a:p>
            <a:fld id="{ECECC731-763B-4FBA-AFC1-DC99266356FF}"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18</a:t>
            </a:fld>
            <a:endParaRPr lang="en-IN"/>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1582" y="3946299"/>
            <a:ext cx="2204244" cy="2115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4433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Memory unit</a:t>
            </a:r>
          </a:p>
        </p:txBody>
      </p:sp>
      <p:sp>
        <p:nvSpPr>
          <p:cNvPr id="3" name="Content Placeholder 2"/>
          <p:cNvSpPr>
            <a:spLocks noGrp="1"/>
          </p:cNvSpPr>
          <p:nvPr>
            <p:ph idx="1"/>
          </p:nvPr>
        </p:nvSpPr>
        <p:spPr/>
        <p:txBody>
          <a:bodyPr/>
          <a:lstStyle/>
          <a:p>
            <a:pPr algn="just">
              <a:lnSpc>
                <a:spcPct val="150000"/>
              </a:lnSpc>
              <a:buFont typeface="Wingdings" pitchFamily="2" charset="2"/>
              <a:buChar char="Ø"/>
            </a:pPr>
            <a:r>
              <a:rPr lang="en-US"/>
              <a:t>The computer memory is measured in terms of </a:t>
            </a:r>
            <a:r>
              <a:rPr lang="en-US" b="1"/>
              <a:t>bits, bytes </a:t>
            </a:r>
            <a:r>
              <a:rPr lang="en-US"/>
              <a:t>and</a:t>
            </a:r>
            <a:r>
              <a:rPr lang="en-US" b="1"/>
              <a:t> words.</a:t>
            </a:r>
            <a:endParaRPr lang="en-US"/>
          </a:p>
          <a:p>
            <a:pPr algn="just">
              <a:lnSpc>
                <a:spcPct val="150000"/>
              </a:lnSpc>
              <a:buFont typeface="Wingdings" pitchFamily="2" charset="2"/>
              <a:buChar char="Ø"/>
            </a:pPr>
            <a:r>
              <a:rPr lang="en-US"/>
              <a:t>A </a:t>
            </a:r>
            <a:r>
              <a:rPr lang="en-US" b="1"/>
              <a:t>bit</a:t>
            </a:r>
            <a:r>
              <a:rPr lang="en-US"/>
              <a:t> is a </a:t>
            </a:r>
            <a:r>
              <a:rPr lang="en-US" b="1"/>
              <a:t>binary digit </a:t>
            </a:r>
            <a:r>
              <a:rPr lang="en-US"/>
              <a:t>either 0 or 1.</a:t>
            </a:r>
          </a:p>
          <a:p>
            <a:pPr algn="just">
              <a:lnSpc>
                <a:spcPct val="150000"/>
              </a:lnSpc>
              <a:buFont typeface="Wingdings" pitchFamily="2" charset="2"/>
              <a:buChar char="Ø"/>
            </a:pPr>
            <a:r>
              <a:rPr lang="en-US"/>
              <a:t>A </a:t>
            </a:r>
            <a:r>
              <a:rPr lang="en-US" b="1"/>
              <a:t>byte</a:t>
            </a:r>
            <a:r>
              <a:rPr lang="en-US"/>
              <a:t> is unit of memory and is defined as sequence of 8 bits.</a:t>
            </a:r>
          </a:p>
          <a:p>
            <a:pPr algn="just">
              <a:lnSpc>
                <a:spcPct val="150000"/>
              </a:lnSpc>
              <a:buFont typeface="Wingdings" pitchFamily="2" charset="2"/>
              <a:buChar char="Ø"/>
            </a:pPr>
            <a:r>
              <a:rPr lang="en-US"/>
              <a:t>The </a:t>
            </a:r>
            <a:r>
              <a:rPr lang="en-US" b="1"/>
              <a:t>word</a:t>
            </a:r>
            <a:r>
              <a:rPr lang="en-US"/>
              <a:t> can be defined as a sequence of 16/32/64 bits or 2/4/8 bytes respectively depending on the machine architecture</a:t>
            </a:r>
          </a:p>
        </p:txBody>
      </p:sp>
      <p:sp>
        <p:nvSpPr>
          <p:cNvPr id="4" name="Date Placeholder 3"/>
          <p:cNvSpPr>
            <a:spLocks noGrp="1"/>
          </p:cNvSpPr>
          <p:nvPr>
            <p:ph type="dt" sz="half" idx="10"/>
          </p:nvPr>
        </p:nvSpPr>
        <p:spPr/>
        <p:txBody>
          <a:bodyPr/>
          <a:lstStyle/>
          <a:p>
            <a:fld id="{ECECC731-763B-4FBA-AFC1-DC99266356FF}"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19</a:t>
            </a:fld>
            <a:endParaRPr lang="en-IN"/>
          </a:p>
        </p:txBody>
      </p:sp>
    </p:spTree>
    <p:extLst>
      <p:ext uri="{BB962C8B-B14F-4D97-AF65-F5344CB8AC3E}">
        <p14:creationId xmlns:p14="http://schemas.microsoft.com/office/powerpoint/2010/main" val="1494186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Objectives</a:t>
            </a:r>
          </a:p>
        </p:txBody>
      </p:sp>
      <p:sp>
        <p:nvSpPr>
          <p:cNvPr id="3" name="Content Placeholder 2"/>
          <p:cNvSpPr>
            <a:spLocks noGrp="1"/>
          </p:cNvSpPr>
          <p:nvPr>
            <p:ph idx="1"/>
          </p:nvPr>
        </p:nvSpPr>
        <p:spPr/>
        <p:txBody>
          <a:bodyPr/>
          <a:lstStyle/>
          <a:p>
            <a:pPr marL="0" indent="0">
              <a:buNone/>
            </a:pPr>
            <a:r>
              <a:rPr lang="en-US"/>
              <a:t>To learn and appreciate the following concepts</a:t>
            </a:r>
          </a:p>
          <a:p>
            <a:pPr marL="0" indent="0">
              <a:buNone/>
            </a:pPr>
            <a:endParaRPr lang="en-US"/>
          </a:p>
          <a:p>
            <a:pPr>
              <a:buFont typeface="Wingdings" pitchFamily="2" charset="2"/>
              <a:buChar char="ü"/>
            </a:pPr>
            <a:r>
              <a:rPr lang="en-US"/>
              <a:t>Problem solving basics</a:t>
            </a:r>
          </a:p>
          <a:p>
            <a:pPr>
              <a:buFont typeface="Wingdings" pitchFamily="2" charset="2"/>
              <a:buChar char="ü"/>
            </a:pPr>
            <a:r>
              <a:rPr lang="en-US"/>
              <a:t>Logic and its importance in problem solving</a:t>
            </a:r>
          </a:p>
          <a:p>
            <a:pPr>
              <a:buFont typeface="Wingdings" pitchFamily="2" charset="2"/>
              <a:buChar char="ü"/>
            </a:pPr>
            <a:r>
              <a:rPr lang="en-US"/>
              <a:t>Various computational problems and its classification</a:t>
            </a:r>
          </a:p>
          <a:p>
            <a:pPr>
              <a:buFont typeface="Wingdings" pitchFamily="2" charset="2"/>
              <a:buChar char="ü"/>
            </a:pPr>
            <a:r>
              <a:rPr lang="en-US"/>
              <a:t>Computer Organization and operating system</a:t>
            </a:r>
          </a:p>
          <a:p>
            <a:pPr>
              <a:buFont typeface="Wingdings" pitchFamily="2" charset="2"/>
              <a:buChar char="ü"/>
            </a:pPr>
            <a:r>
              <a:rPr lang="en-US"/>
              <a:t>Different types of languages</a:t>
            </a:r>
          </a:p>
          <a:p>
            <a:pPr>
              <a:buFont typeface="Wingdings" pitchFamily="2" charset="2"/>
              <a:buChar char="ü"/>
            </a:pPr>
            <a:r>
              <a:rPr lang="en-GB"/>
              <a:t>History of C, Typical C program development environment.</a:t>
            </a:r>
            <a:endParaRPr lang="en-US"/>
          </a:p>
          <a:p>
            <a:endParaRPr lang="en-US"/>
          </a:p>
        </p:txBody>
      </p:sp>
      <p:sp>
        <p:nvSpPr>
          <p:cNvPr id="4" name="Date Placeholder 3"/>
          <p:cNvSpPr>
            <a:spLocks noGrp="1"/>
          </p:cNvSpPr>
          <p:nvPr>
            <p:ph type="dt" sz="half" idx="10"/>
          </p:nvPr>
        </p:nvSpPr>
        <p:spPr/>
        <p:txBody>
          <a:bodyPr/>
          <a:lstStyle/>
          <a:p>
            <a:fld id="{ECECC731-763B-4FBA-AFC1-DC99266356FF}"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2</a:t>
            </a:fld>
            <a:endParaRPr lang="en-IN"/>
          </a:p>
        </p:txBody>
      </p:sp>
    </p:spTree>
    <p:extLst>
      <p:ext uri="{BB962C8B-B14F-4D97-AF65-F5344CB8AC3E}">
        <p14:creationId xmlns:p14="http://schemas.microsoft.com/office/powerpoint/2010/main" val="677675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Computer memory classifications</a:t>
            </a:r>
          </a:p>
        </p:txBody>
      </p:sp>
      <p:sp>
        <p:nvSpPr>
          <p:cNvPr id="3" name="Content Placeholder 2"/>
          <p:cNvSpPr>
            <a:spLocks noGrp="1"/>
          </p:cNvSpPr>
          <p:nvPr>
            <p:ph idx="1"/>
          </p:nvPr>
        </p:nvSpPr>
        <p:spPr/>
        <p:txBody>
          <a:bodyPr/>
          <a:lstStyle/>
          <a:p>
            <a:pPr algn="just" eaLnBrk="0" hangingPunct="0">
              <a:buFontTx/>
              <a:buChar char="•"/>
              <a:defRPr/>
            </a:pPr>
            <a:r>
              <a:rPr lang="en-US" kern="0"/>
              <a:t>Main memory-Primary storage</a:t>
            </a:r>
          </a:p>
          <a:p>
            <a:pPr algn="just" eaLnBrk="0" hangingPunct="0">
              <a:buFontTx/>
              <a:buChar char="•"/>
              <a:defRPr/>
            </a:pPr>
            <a:r>
              <a:rPr lang="en-US" kern="0"/>
              <a:t>Secondary memory-Auxiliary storage</a:t>
            </a:r>
          </a:p>
          <a:p>
            <a:pPr algn="just" eaLnBrk="0" hangingPunct="0">
              <a:buFontTx/>
              <a:buChar char="•"/>
              <a:defRPr/>
            </a:pPr>
            <a:r>
              <a:rPr lang="en-US" kern="0"/>
              <a:t>Cache memory</a:t>
            </a:r>
            <a:endParaRPr lang="en-US" kern="0" dirty="0"/>
          </a:p>
        </p:txBody>
      </p:sp>
      <p:sp>
        <p:nvSpPr>
          <p:cNvPr id="4" name="Date Placeholder 3"/>
          <p:cNvSpPr>
            <a:spLocks noGrp="1"/>
          </p:cNvSpPr>
          <p:nvPr>
            <p:ph type="dt" sz="half" idx="10"/>
          </p:nvPr>
        </p:nvSpPr>
        <p:spPr/>
        <p:txBody>
          <a:bodyPr/>
          <a:lstStyle/>
          <a:p>
            <a:fld id="{ECECC731-763B-4FBA-AFC1-DC99266356FF}"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20</a:t>
            </a:fld>
            <a:endParaRPr lang="en-IN"/>
          </a:p>
        </p:txBody>
      </p:sp>
    </p:spTree>
    <p:extLst>
      <p:ext uri="{BB962C8B-B14F-4D97-AF65-F5344CB8AC3E}">
        <p14:creationId xmlns:p14="http://schemas.microsoft.com/office/powerpoint/2010/main" val="2487124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Main</a:t>
            </a:r>
            <a:r>
              <a:rPr lang="en-US">
                <a:solidFill>
                  <a:schemeClr val="tx2"/>
                </a:solidFill>
              </a:rPr>
              <a:t> </a:t>
            </a:r>
            <a:r>
              <a:rPr lang="en-US"/>
              <a:t>memory</a:t>
            </a:r>
          </a:p>
        </p:txBody>
      </p:sp>
      <p:sp>
        <p:nvSpPr>
          <p:cNvPr id="3" name="Content Placeholder 2"/>
          <p:cNvSpPr>
            <a:spLocks noGrp="1"/>
          </p:cNvSpPr>
          <p:nvPr>
            <p:ph idx="1"/>
          </p:nvPr>
        </p:nvSpPr>
        <p:spPr/>
        <p:txBody>
          <a:bodyPr/>
          <a:lstStyle/>
          <a:p>
            <a:pPr marL="274320" indent="-274320" algn="just">
              <a:lnSpc>
                <a:spcPct val="114000"/>
              </a:lnSpc>
              <a:spcBef>
                <a:spcPts val="600"/>
              </a:spcBef>
              <a:buFont typeface="Wingdings" pitchFamily="2" charset="2"/>
              <a:buChar char="Ø"/>
            </a:pPr>
            <a:r>
              <a:rPr lang="en-US" dirty="0"/>
              <a:t>Memory where the data and instructions, currently being executed are stored</a:t>
            </a:r>
          </a:p>
          <a:p>
            <a:pPr marL="674370" lvl="1" indent="-274320" algn="just">
              <a:lnSpc>
                <a:spcPct val="114000"/>
              </a:lnSpc>
              <a:spcBef>
                <a:spcPts val="600"/>
              </a:spcBef>
              <a:buFont typeface="Wingdings" pitchFamily="2" charset="2"/>
              <a:buChar char="Ø"/>
            </a:pPr>
            <a:r>
              <a:rPr lang="en-US" dirty="0"/>
              <a:t>Located outside CPU</a:t>
            </a:r>
          </a:p>
          <a:p>
            <a:pPr marL="674370" lvl="1" indent="-274320" algn="just">
              <a:lnSpc>
                <a:spcPct val="114000"/>
              </a:lnSpc>
              <a:spcBef>
                <a:spcPts val="600"/>
              </a:spcBef>
              <a:buFont typeface="Wingdings" pitchFamily="2" charset="2"/>
              <a:buChar char="Ø"/>
            </a:pPr>
            <a:r>
              <a:rPr lang="en-US" dirty="0"/>
              <a:t>High speed</a:t>
            </a:r>
          </a:p>
          <a:p>
            <a:pPr marL="674370" lvl="1" indent="-274320" algn="just">
              <a:lnSpc>
                <a:spcPct val="114000"/>
              </a:lnSpc>
              <a:spcBef>
                <a:spcPts val="600"/>
              </a:spcBef>
              <a:buFont typeface="Wingdings" pitchFamily="2" charset="2"/>
              <a:buChar char="Ø"/>
            </a:pPr>
            <a:r>
              <a:rPr lang="en-US" dirty="0"/>
              <a:t>Data and instructions stored get erased when the power goes off </a:t>
            </a:r>
          </a:p>
          <a:p>
            <a:pPr marL="274320" indent="-274320">
              <a:lnSpc>
                <a:spcPct val="114000"/>
              </a:lnSpc>
              <a:spcBef>
                <a:spcPts val="600"/>
              </a:spcBef>
              <a:buFont typeface="Wingdings" pitchFamily="2" charset="2"/>
              <a:buChar char="Ø"/>
            </a:pPr>
            <a:r>
              <a:rPr lang="en-US" dirty="0"/>
              <a:t>Also referred as </a:t>
            </a:r>
            <a:r>
              <a:rPr lang="en-US" b="1" dirty="0"/>
              <a:t>primary</a:t>
            </a:r>
            <a:r>
              <a:rPr lang="en-US" dirty="0"/>
              <a:t> / </a:t>
            </a:r>
            <a:r>
              <a:rPr lang="en-US" b="1" dirty="0"/>
              <a:t>temporary</a:t>
            </a:r>
            <a:r>
              <a:rPr lang="en-US" dirty="0"/>
              <a:t> memory</a:t>
            </a:r>
          </a:p>
          <a:p>
            <a:pPr marL="674370" lvl="1" indent="-274320" algn="just">
              <a:lnSpc>
                <a:spcPct val="114000"/>
              </a:lnSpc>
              <a:spcBef>
                <a:spcPts val="600"/>
              </a:spcBef>
              <a:buFont typeface="Wingdings" pitchFamily="2" charset="2"/>
              <a:buChar char="Ø"/>
            </a:pPr>
            <a:r>
              <a:rPr lang="en-US" dirty="0"/>
              <a:t>Semiconductor memory </a:t>
            </a:r>
          </a:p>
          <a:p>
            <a:pPr marL="674370" lvl="1" indent="-274320" algn="just">
              <a:lnSpc>
                <a:spcPct val="114000"/>
              </a:lnSpc>
              <a:spcBef>
                <a:spcPts val="600"/>
              </a:spcBef>
              <a:buFont typeface="Wingdings" pitchFamily="2" charset="2"/>
              <a:buChar char="Ø"/>
            </a:pPr>
            <a:r>
              <a:rPr lang="en-US" dirty="0"/>
              <a:t>Measured in terms of megabytes and gigabytes</a:t>
            </a:r>
          </a:p>
          <a:p>
            <a:endParaRPr lang="en-US" dirty="0"/>
          </a:p>
        </p:txBody>
      </p:sp>
      <p:sp>
        <p:nvSpPr>
          <p:cNvPr id="4" name="Date Placeholder 3"/>
          <p:cNvSpPr>
            <a:spLocks noGrp="1"/>
          </p:cNvSpPr>
          <p:nvPr>
            <p:ph type="dt" sz="half" idx="10"/>
          </p:nvPr>
        </p:nvSpPr>
        <p:spPr/>
        <p:txBody>
          <a:bodyPr/>
          <a:lstStyle/>
          <a:p>
            <a:fld id="{ECECC731-763B-4FBA-AFC1-DC99266356FF}"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21</a:t>
            </a:fld>
            <a:endParaRPr lang="en-IN"/>
          </a:p>
        </p:txBody>
      </p:sp>
    </p:spTree>
    <p:extLst>
      <p:ext uri="{BB962C8B-B14F-4D97-AF65-F5344CB8AC3E}">
        <p14:creationId xmlns:p14="http://schemas.microsoft.com/office/powerpoint/2010/main" val="1893739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Primary</a:t>
            </a:r>
            <a:r>
              <a:rPr lang="en-US">
                <a:solidFill>
                  <a:schemeClr val="tx2"/>
                </a:solidFill>
              </a:rPr>
              <a:t> </a:t>
            </a:r>
            <a:r>
              <a:rPr lang="en-US"/>
              <a:t>storage</a:t>
            </a:r>
            <a:r>
              <a:rPr lang="en-US">
                <a:solidFill>
                  <a:schemeClr val="tx2"/>
                </a:solidFill>
              </a:rPr>
              <a:t>: </a:t>
            </a:r>
            <a:r>
              <a:rPr lang="en-US"/>
              <a:t>RAM</a:t>
            </a:r>
            <a:r>
              <a:rPr lang="en-US">
                <a:solidFill>
                  <a:schemeClr val="tx2"/>
                </a:solidFill>
              </a:rPr>
              <a:t> </a:t>
            </a:r>
            <a:r>
              <a:rPr lang="en-US"/>
              <a:t>&amp;</a:t>
            </a:r>
            <a:r>
              <a:rPr lang="en-US">
                <a:solidFill>
                  <a:schemeClr val="tx2"/>
                </a:solidFill>
              </a:rPr>
              <a:t> </a:t>
            </a:r>
            <a:r>
              <a:rPr lang="en-US"/>
              <a:t>ROM</a:t>
            </a:r>
          </a:p>
        </p:txBody>
      </p:sp>
      <p:sp>
        <p:nvSpPr>
          <p:cNvPr id="3" name="Content Placeholder 2"/>
          <p:cNvSpPr>
            <a:spLocks noGrp="1"/>
          </p:cNvSpPr>
          <p:nvPr>
            <p:ph idx="1"/>
          </p:nvPr>
        </p:nvSpPr>
        <p:spPr/>
        <p:txBody>
          <a:bodyPr/>
          <a:lstStyle/>
          <a:p>
            <a:pPr algn="just"/>
            <a:r>
              <a:rPr lang="en-US" sz="2400" dirty="0">
                <a:cs typeface="Arial" pitchFamily="34" charset="0"/>
              </a:rPr>
              <a:t>RAM stands for Random Access Memory</a:t>
            </a:r>
          </a:p>
          <a:p>
            <a:pPr lvl="1" algn="just">
              <a:buFont typeface="Wingdings" pitchFamily="2" charset="2"/>
              <a:buChar char="Ø"/>
            </a:pPr>
            <a:r>
              <a:rPr lang="en-US" dirty="0">
                <a:cs typeface="Arial" pitchFamily="34" charset="0"/>
              </a:rPr>
              <a:t> Read and write memory</a:t>
            </a:r>
          </a:p>
          <a:p>
            <a:pPr lvl="1" algn="just">
              <a:buFont typeface="Wingdings" pitchFamily="2" charset="2"/>
              <a:buChar char="Ø"/>
            </a:pPr>
            <a:r>
              <a:rPr lang="en-US" dirty="0">
                <a:cs typeface="Arial" pitchFamily="34" charset="0"/>
              </a:rPr>
              <a:t> Information typed by the user are stored in this </a:t>
            </a:r>
            <a:r>
              <a:rPr lang="en-US" dirty="0" smtClean="0">
                <a:cs typeface="Arial" pitchFamily="34" charset="0"/>
              </a:rPr>
              <a:t>memory </a:t>
            </a:r>
            <a:endParaRPr lang="en-US" dirty="0">
              <a:cs typeface="Arial" pitchFamily="34" charset="0"/>
            </a:endParaRPr>
          </a:p>
          <a:p>
            <a:pPr lvl="1" algn="just">
              <a:buFont typeface="Wingdings" pitchFamily="2" charset="2"/>
              <a:buChar char="Ø"/>
            </a:pPr>
            <a:r>
              <a:rPr lang="en-US" dirty="0">
                <a:cs typeface="Arial" pitchFamily="34" charset="0"/>
              </a:rPr>
              <a:t> Any memory location can be accessed directly  without scanning it sequentially (random access memory)</a:t>
            </a:r>
          </a:p>
          <a:p>
            <a:pPr lvl="1" algn="just">
              <a:buFont typeface="Wingdings" pitchFamily="2" charset="2"/>
              <a:buChar char="Ø"/>
            </a:pPr>
            <a:r>
              <a:rPr lang="en-US" dirty="0">
                <a:cs typeface="Arial" pitchFamily="34" charset="0"/>
              </a:rPr>
              <a:t> During power failure the information stored in it will be erased </a:t>
            </a:r>
            <a:r>
              <a:rPr lang="en-US" dirty="0">
                <a:cs typeface="Arial" pitchFamily="34" charset="0"/>
                <a:sym typeface="Wingdings" pitchFamily="2" charset="2"/>
              </a:rPr>
              <a:t> </a:t>
            </a:r>
            <a:r>
              <a:rPr lang="en-US" dirty="0">
                <a:cs typeface="Arial" pitchFamily="34" charset="0"/>
              </a:rPr>
              <a:t>volatile memory</a:t>
            </a:r>
          </a:p>
          <a:p>
            <a:pPr algn="just"/>
            <a:r>
              <a:rPr lang="en-US" sz="2400" dirty="0">
                <a:cs typeface="Arial" pitchFamily="34" charset="0"/>
              </a:rPr>
              <a:t>ROM stands for Read Only Memory</a:t>
            </a:r>
          </a:p>
          <a:p>
            <a:pPr lvl="1" algn="just">
              <a:buFont typeface="Wingdings" pitchFamily="2" charset="2"/>
              <a:buChar char="Ø"/>
            </a:pPr>
            <a:r>
              <a:rPr lang="en-US" dirty="0">
                <a:cs typeface="Arial" pitchFamily="34" charset="0"/>
              </a:rPr>
              <a:t>Permanent memory and non volatile</a:t>
            </a:r>
          </a:p>
          <a:p>
            <a:pPr lvl="1" algn="just">
              <a:buFont typeface="Wingdings" pitchFamily="2" charset="2"/>
              <a:buChar char="Ø"/>
            </a:pPr>
            <a:r>
              <a:rPr lang="en-US" dirty="0">
                <a:cs typeface="Arial" pitchFamily="34" charset="0"/>
              </a:rPr>
              <a:t>Contents in locations in ROM can not be changed</a:t>
            </a:r>
          </a:p>
          <a:p>
            <a:pPr lvl="1" algn="just">
              <a:buFont typeface="Wingdings" pitchFamily="2" charset="2"/>
              <a:buChar char="Ø"/>
            </a:pPr>
            <a:r>
              <a:rPr lang="en-US" dirty="0">
                <a:cs typeface="Arial" pitchFamily="34" charset="0"/>
              </a:rPr>
              <a:t>Stores mainly stored program and basic input output  system programs</a:t>
            </a:r>
          </a:p>
          <a:p>
            <a:endParaRPr lang="en-US" dirty="0"/>
          </a:p>
        </p:txBody>
      </p:sp>
      <p:sp>
        <p:nvSpPr>
          <p:cNvPr id="4" name="Date Placeholder 3"/>
          <p:cNvSpPr>
            <a:spLocks noGrp="1"/>
          </p:cNvSpPr>
          <p:nvPr>
            <p:ph type="dt" sz="half" idx="10"/>
          </p:nvPr>
        </p:nvSpPr>
        <p:spPr/>
        <p:txBody>
          <a:bodyPr/>
          <a:lstStyle/>
          <a:p>
            <a:fld id="{ECECC731-763B-4FBA-AFC1-DC99266356FF}"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22</a:t>
            </a:fld>
            <a:endParaRPr lang="en-IN"/>
          </a:p>
        </p:txBody>
      </p:sp>
    </p:spTree>
    <p:extLst>
      <p:ext uri="{BB962C8B-B14F-4D97-AF65-F5344CB8AC3E}">
        <p14:creationId xmlns:p14="http://schemas.microsoft.com/office/powerpoint/2010/main" val="4262288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Secondary</a:t>
            </a:r>
            <a:r>
              <a:rPr lang="en-US">
                <a:solidFill>
                  <a:schemeClr val="tx2"/>
                </a:solidFill>
              </a:rPr>
              <a:t> </a:t>
            </a:r>
            <a:r>
              <a:rPr lang="en-US"/>
              <a:t>memory</a:t>
            </a:r>
            <a:r>
              <a:rPr lang="en-US" sz="4400">
                <a:solidFill>
                  <a:schemeClr val="accent1"/>
                </a:solidFill>
              </a:rPr>
              <a:t/>
            </a:r>
            <a:br>
              <a:rPr lang="en-US" sz="4400">
                <a:solidFill>
                  <a:schemeClr val="accent1"/>
                </a:solidFill>
              </a:rPr>
            </a:br>
            <a:endParaRPr lang="en-US"/>
          </a:p>
        </p:txBody>
      </p:sp>
      <p:sp>
        <p:nvSpPr>
          <p:cNvPr id="3" name="Content Placeholder 2"/>
          <p:cNvSpPr>
            <a:spLocks noGrp="1"/>
          </p:cNvSpPr>
          <p:nvPr>
            <p:ph idx="1"/>
          </p:nvPr>
        </p:nvSpPr>
        <p:spPr/>
        <p:txBody>
          <a:bodyPr/>
          <a:lstStyle/>
          <a:p>
            <a:pPr algn="just">
              <a:lnSpc>
                <a:spcPct val="150000"/>
              </a:lnSpc>
              <a:buFont typeface="Wingdings" pitchFamily="2" charset="2"/>
              <a:buChar char="Ø"/>
            </a:pPr>
            <a:r>
              <a:rPr lang="en-US"/>
              <a:t>Main memory is volatile and limited</a:t>
            </a:r>
          </a:p>
          <a:p>
            <a:pPr lvl="1" algn="just">
              <a:lnSpc>
                <a:spcPct val="150000"/>
              </a:lnSpc>
              <a:buFont typeface="Wingdings" pitchFamily="2" charset="2"/>
              <a:buChar char="Ø"/>
            </a:pPr>
            <a:r>
              <a:rPr lang="en-US"/>
              <a:t> Hence it is essential for other types of storage devices where programs and data can be stored when they are no longer being processed</a:t>
            </a:r>
            <a:endParaRPr lang="en-US" sz="2800"/>
          </a:p>
          <a:p>
            <a:pPr algn="just">
              <a:lnSpc>
                <a:spcPct val="150000"/>
              </a:lnSpc>
              <a:buFont typeface="Wingdings" pitchFamily="2" charset="2"/>
              <a:buChar char="Ø"/>
            </a:pPr>
            <a:r>
              <a:rPr lang="en-US"/>
              <a:t>Installed within the computer at the f</a:t>
            </a:r>
            <a:r>
              <a:rPr lang="en-US">
                <a:cs typeface="Times" charset="0"/>
              </a:rPr>
              <a:t>actory or added later as needed</a:t>
            </a:r>
          </a:p>
          <a:p>
            <a:endParaRPr lang="en-US"/>
          </a:p>
        </p:txBody>
      </p:sp>
      <p:sp>
        <p:nvSpPr>
          <p:cNvPr id="4" name="Date Placeholder 3"/>
          <p:cNvSpPr>
            <a:spLocks noGrp="1"/>
          </p:cNvSpPr>
          <p:nvPr>
            <p:ph type="dt" sz="half" idx="10"/>
          </p:nvPr>
        </p:nvSpPr>
        <p:spPr/>
        <p:txBody>
          <a:bodyPr/>
          <a:lstStyle/>
          <a:p>
            <a:fld id="{ECECC731-763B-4FBA-AFC1-DC99266356FF}"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23</a:t>
            </a:fld>
            <a:endParaRPr lang="en-IN"/>
          </a:p>
        </p:txBody>
      </p:sp>
    </p:spTree>
    <p:extLst>
      <p:ext uri="{BB962C8B-B14F-4D97-AF65-F5344CB8AC3E}">
        <p14:creationId xmlns:p14="http://schemas.microsoft.com/office/powerpoint/2010/main" val="4130456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Secondary</a:t>
            </a:r>
            <a:r>
              <a:rPr lang="en-US">
                <a:solidFill>
                  <a:schemeClr val="tx2"/>
                </a:solidFill>
              </a:rPr>
              <a:t> </a:t>
            </a:r>
            <a:r>
              <a:rPr lang="en-US"/>
              <a:t>memory</a:t>
            </a:r>
          </a:p>
        </p:txBody>
      </p:sp>
      <p:sp>
        <p:nvSpPr>
          <p:cNvPr id="3" name="Content Placeholder 2"/>
          <p:cNvSpPr>
            <a:spLocks noGrp="1"/>
          </p:cNvSpPr>
          <p:nvPr>
            <p:ph idx="1"/>
          </p:nvPr>
        </p:nvSpPr>
        <p:spPr/>
        <p:txBody>
          <a:bodyPr/>
          <a:lstStyle/>
          <a:p>
            <a:pPr algn="just">
              <a:spcBef>
                <a:spcPct val="0"/>
              </a:spcBef>
              <a:buFont typeface="Wingdings" pitchFamily="2" charset="2"/>
              <a:buChar char="Ø"/>
            </a:pPr>
            <a:r>
              <a:rPr lang="en-US"/>
              <a:t>Non-volatile memory </a:t>
            </a:r>
          </a:p>
          <a:p>
            <a:pPr algn="just">
              <a:spcBef>
                <a:spcPct val="0"/>
              </a:spcBef>
              <a:buFont typeface="Wingdings" pitchFamily="2" charset="2"/>
              <a:buChar char="Ø"/>
            </a:pPr>
            <a:endParaRPr lang="en-US"/>
          </a:p>
          <a:p>
            <a:pPr algn="just">
              <a:spcBef>
                <a:spcPct val="0"/>
              </a:spcBef>
              <a:buFont typeface="Wingdings" pitchFamily="2" charset="2"/>
              <a:buChar char="Ø"/>
            </a:pPr>
            <a:r>
              <a:rPr lang="en-US"/>
              <a:t>Made up of magnetic material </a:t>
            </a:r>
          </a:p>
          <a:p>
            <a:pPr algn="just">
              <a:spcBef>
                <a:spcPct val="0"/>
              </a:spcBef>
              <a:buFont typeface="Wingdings" pitchFamily="2" charset="2"/>
              <a:buChar char="Ø"/>
            </a:pPr>
            <a:endParaRPr lang="en-US"/>
          </a:p>
          <a:p>
            <a:pPr algn="just">
              <a:spcBef>
                <a:spcPct val="0"/>
              </a:spcBef>
              <a:buFont typeface="Wingdings" pitchFamily="2" charset="2"/>
              <a:buChar char="Ø"/>
            </a:pPr>
            <a:r>
              <a:rPr lang="en-US"/>
              <a:t>Stores large amount of information for long time</a:t>
            </a:r>
          </a:p>
          <a:p>
            <a:pPr algn="just">
              <a:spcBef>
                <a:spcPct val="0"/>
              </a:spcBef>
            </a:pPr>
            <a:endParaRPr lang="en-US"/>
          </a:p>
          <a:p>
            <a:pPr algn="just">
              <a:spcBef>
                <a:spcPct val="0"/>
              </a:spcBef>
              <a:buFont typeface="Wingdings" pitchFamily="2" charset="2"/>
              <a:buChar char="Ø"/>
            </a:pPr>
            <a:r>
              <a:rPr lang="en-US"/>
              <a:t>Low speed</a:t>
            </a:r>
          </a:p>
          <a:p>
            <a:pPr algn="just">
              <a:spcBef>
                <a:spcPct val="0"/>
              </a:spcBef>
              <a:buFont typeface="Wingdings" pitchFamily="2" charset="2"/>
              <a:buChar char="Ø"/>
            </a:pPr>
            <a:endParaRPr lang="en-US"/>
          </a:p>
          <a:p>
            <a:pPr algn="just">
              <a:spcBef>
                <a:spcPct val="0"/>
              </a:spcBef>
              <a:buFont typeface="Wingdings" pitchFamily="2" charset="2"/>
              <a:buChar char="Ø"/>
            </a:pPr>
            <a:r>
              <a:rPr lang="en-US"/>
              <a:t>Holds programs not currently being executed</a:t>
            </a:r>
          </a:p>
          <a:p>
            <a:endParaRPr lang="en-US"/>
          </a:p>
        </p:txBody>
      </p:sp>
      <p:sp>
        <p:nvSpPr>
          <p:cNvPr id="4" name="Date Placeholder 3"/>
          <p:cNvSpPr>
            <a:spLocks noGrp="1"/>
          </p:cNvSpPr>
          <p:nvPr>
            <p:ph type="dt" sz="half" idx="10"/>
          </p:nvPr>
        </p:nvSpPr>
        <p:spPr/>
        <p:txBody>
          <a:bodyPr/>
          <a:lstStyle/>
          <a:p>
            <a:fld id="{ECECC731-763B-4FBA-AFC1-DC99266356FF}"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24</a:t>
            </a:fld>
            <a:endParaRPr lang="en-IN"/>
          </a:p>
        </p:txBody>
      </p:sp>
    </p:spTree>
    <p:extLst>
      <p:ext uri="{BB962C8B-B14F-4D97-AF65-F5344CB8AC3E}">
        <p14:creationId xmlns:p14="http://schemas.microsoft.com/office/powerpoint/2010/main" val="3657655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Cache memory</a:t>
            </a:r>
            <a:endParaRPr lang="en-US"/>
          </a:p>
        </p:txBody>
      </p:sp>
      <p:sp>
        <p:nvSpPr>
          <p:cNvPr id="3" name="Content Placeholder 2"/>
          <p:cNvSpPr>
            <a:spLocks noGrp="1"/>
          </p:cNvSpPr>
          <p:nvPr>
            <p:ph idx="1"/>
          </p:nvPr>
        </p:nvSpPr>
        <p:spPr/>
        <p:txBody>
          <a:bodyPr/>
          <a:lstStyle/>
          <a:p>
            <a:pPr marL="0" indent="-457200" algn="just">
              <a:lnSpc>
                <a:spcPct val="125000"/>
              </a:lnSpc>
              <a:spcBef>
                <a:spcPct val="0"/>
              </a:spcBef>
              <a:buFont typeface="Wingdings" pitchFamily="2" charset="2"/>
              <a:buChar char="Ø"/>
            </a:pPr>
            <a:r>
              <a:rPr lang="en-US"/>
              <a:t>High speed memory placed between CPU and  main memory</a:t>
            </a:r>
          </a:p>
          <a:p>
            <a:pPr marL="0" indent="-457200" algn="just">
              <a:lnSpc>
                <a:spcPct val="125000"/>
              </a:lnSpc>
              <a:spcBef>
                <a:spcPct val="0"/>
              </a:spcBef>
              <a:buFont typeface="Wingdings" pitchFamily="2" charset="2"/>
              <a:buChar char="Ø"/>
            </a:pPr>
            <a:r>
              <a:rPr lang="en-US"/>
              <a:t>Stores data and instructions currently to be executed</a:t>
            </a:r>
          </a:p>
          <a:p>
            <a:pPr marL="0" indent="-457200" algn="just">
              <a:lnSpc>
                <a:spcPct val="125000"/>
              </a:lnSpc>
              <a:spcBef>
                <a:spcPct val="0"/>
              </a:spcBef>
              <a:buFont typeface="Wingdings" pitchFamily="2" charset="2"/>
              <a:buChar char="Ø"/>
            </a:pPr>
            <a:r>
              <a:rPr lang="en-US"/>
              <a:t>More costlier but less capacity than main memory</a:t>
            </a:r>
          </a:p>
          <a:p>
            <a:pPr marL="0" indent="-457200" algn="just">
              <a:lnSpc>
                <a:spcPct val="125000"/>
              </a:lnSpc>
              <a:spcBef>
                <a:spcPct val="0"/>
              </a:spcBef>
              <a:buFont typeface="Wingdings" pitchFamily="2" charset="2"/>
              <a:buChar char="Ø"/>
            </a:pPr>
            <a:r>
              <a:rPr lang="en-US"/>
              <a:t>Users can not access this memory</a:t>
            </a:r>
          </a:p>
          <a:p>
            <a:endParaRPr lang="en-US"/>
          </a:p>
        </p:txBody>
      </p:sp>
      <p:sp>
        <p:nvSpPr>
          <p:cNvPr id="4" name="Date Placeholder 3"/>
          <p:cNvSpPr>
            <a:spLocks noGrp="1"/>
          </p:cNvSpPr>
          <p:nvPr>
            <p:ph type="dt" sz="half" idx="10"/>
          </p:nvPr>
        </p:nvSpPr>
        <p:spPr/>
        <p:txBody>
          <a:bodyPr/>
          <a:lstStyle/>
          <a:p>
            <a:fld id="{ECECC731-763B-4FBA-AFC1-DC99266356FF}"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25</a:t>
            </a:fld>
            <a:endParaRPr lang="en-IN"/>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6050" y="3674389"/>
            <a:ext cx="4991100" cy="245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0626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Operating System</a:t>
            </a:r>
          </a:p>
        </p:txBody>
      </p:sp>
      <p:sp>
        <p:nvSpPr>
          <p:cNvPr id="3" name="Content Placeholder 2"/>
          <p:cNvSpPr>
            <a:spLocks noGrp="1"/>
          </p:cNvSpPr>
          <p:nvPr>
            <p:ph idx="1"/>
          </p:nvPr>
        </p:nvSpPr>
        <p:spPr/>
        <p:txBody>
          <a:bodyPr/>
          <a:lstStyle/>
          <a:p>
            <a:pPr algn="just">
              <a:lnSpc>
                <a:spcPts val="2875"/>
              </a:lnSpc>
              <a:spcBef>
                <a:spcPct val="0"/>
              </a:spcBef>
              <a:buFont typeface="Wingdings" pitchFamily="2" charset="2"/>
              <a:buChar char="Ø"/>
            </a:pPr>
            <a:r>
              <a:rPr lang="en-US"/>
              <a:t>OS is an integrated collection of programs which make the computer operational and help in executing user programs.</a:t>
            </a:r>
          </a:p>
          <a:p>
            <a:pPr marL="0" indent="0" algn="just">
              <a:lnSpc>
                <a:spcPts val="2875"/>
              </a:lnSpc>
              <a:spcBef>
                <a:spcPct val="0"/>
              </a:spcBef>
              <a:buNone/>
            </a:pPr>
            <a:endParaRPr lang="en-US"/>
          </a:p>
          <a:p>
            <a:pPr algn="just">
              <a:lnSpc>
                <a:spcPts val="2875"/>
              </a:lnSpc>
              <a:spcBef>
                <a:spcPct val="0"/>
              </a:spcBef>
              <a:buFont typeface="Wingdings" pitchFamily="2" charset="2"/>
              <a:buChar char="Ø"/>
            </a:pPr>
            <a:r>
              <a:rPr lang="en-US"/>
              <a:t> It acts as an interface between the man and machine.</a:t>
            </a:r>
          </a:p>
          <a:p>
            <a:pPr algn="just">
              <a:lnSpc>
                <a:spcPts val="2875"/>
              </a:lnSpc>
              <a:spcBef>
                <a:spcPct val="0"/>
              </a:spcBef>
              <a:buFont typeface="Wingdings" pitchFamily="2" charset="2"/>
              <a:buChar char="Ø"/>
            </a:pPr>
            <a:endParaRPr lang="en-US"/>
          </a:p>
          <a:p>
            <a:pPr algn="just">
              <a:lnSpc>
                <a:spcPts val="2875"/>
              </a:lnSpc>
              <a:spcBef>
                <a:spcPct val="0"/>
              </a:spcBef>
              <a:buFont typeface="Wingdings" pitchFamily="2" charset="2"/>
              <a:buChar char="Ø"/>
            </a:pPr>
            <a:r>
              <a:rPr lang="en-US"/>
              <a:t> It manages the system resources like memory, processors, input-output devices and files. </a:t>
            </a:r>
          </a:p>
          <a:p>
            <a:pPr algn="just">
              <a:lnSpc>
                <a:spcPts val="2875"/>
              </a:lnSpc>
              <a:spcBef>
                <a:spcPct val="0"/>
              </a:spcBef>
              <a:buFont typeface="Wingdings" pitchFamily="2" charset="2"/>
              <a:buChar char="Ø"/>
            </a:pPr>
            <a:endParaRPr lang="en-US"/>
          </a:p>
          <a:p>
            <a:pPr algn="just">
              <a:spcBef>
                <a:spcPct val="0"/>
              </a:spcBef>
              <a:buFont typeface="Wingdings" pitchFamily="2" charset="2"/>
              <a:buChar char="Ø"/>
            </a:pPr>
            <a:r>
              <a:rPr lang="en-US"/>
              <a:t>Windows, Linux, DOS</a:t>
            </a:r>
          </a:p>
          <a:p>
            <a:endParaRPr lang="en-US"/>
          </a:p>
        </p:txBody>
      </p:sp>
      <p:sp>
        <p:nvSpPr>
          <p:cNvPr id="4" name="Date Placeholder 3"/>
          <p:cNvSpPr>
            <a:spLocks noGrp="1"/>
          </p:cNvSpPr>
          <p:nvPr>
            <p:ph type="dt" sz="half" idx="10"/>
          </p:nvPr>
        </p:nvSpPr>
        <p:spPr/>
        <p:txBody>
          <a:bodyPr/>
          <a:lstStyle/>
          <a:p>
            <a:fld id="{ECECC731-763B-4FBA-AFC1-DC99266356FF}"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26</a:t>
            </a:fld>
            <a:endParaRPr lang="en-IN"/>
          </a:p>
        </p:txBody>
      </p:sp>
    </p:spTree>
    <p:extLst>
      <p:ext uri="{BB962C8B-B14F-4D97-AF65-F5344CB8AC3E}">
        <p14:creationId xmlns:p14="http://schemas.microsoft.com/office/powerpoint/2010/main" val="26080892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 software, System software &amp; Hardware</a:t>
            </a:r>
            <a:endParaRPr lang="en-US" dirty="0"/>
          </a:p>
        </p:txBody>
      </p:sp>
      <p:sp>
        <p:nvSpPr>
          <p:cNvPr id="4" name="Date Placeholder 3"/>
          <p:cNvSpPr>
            <a:spLocks noGrp="1"/>
          </p:cNvSpPr>
          <p:nvPr>
            <p:ph type="dt" sz="half" idx="10"/>
          </p:nvPr>
        </p:nvSpPr>
        <p:spPr/>
        <p:txBody>
          <a:bodyPr/>
          <a:lstStyle/>
          <a:p>
            <a:fld id="{ECECC731-763B-4FBA-AFC1-DC99266356FF}"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27</a:t>
            </a:fld>
            <a:endParaRPr lang="en-IN"/>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3264" y="1481570"/>
            <a:ext cx="9803184" cy="4805771"/>
          </a:xfrm>
          <a:prstGeom prst="rect">
            <a:avLst/>
          </a:prstGeom>
        </p:spPr>
      </p:pic>
    </p:spTree>
    <p:extLst>
      <p:ext uri="{BB962C8B-B14F-4D97-AF65-F5344CB8AC3E}">
        <p14:creationId xmlns:p14="http://schemas.microsoft.com/office/powerpoint/2010/main" val="480434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08392"/>
            <a:ext cx="10994409" cy="628310"/>
          </a:xfrm>
        </p:spPr>
        <p:txBody>
          <a:bodyPr>
            <a:normAutofit fontScale="90000"/>
          </a:bodyPr>
          <a:lstStyle/>
          <a:p>
            <a:r>
              <a:rPr lang="en-US" dirty="0"/>
              <a:t>Computer</a:t>
            </a:r>
            <a:r>
              <a:rPr lang="en-US" dirty="0">
                <a:solidFill>
                  <a:schemeClr val="tx2"/>
                </a:solidFill>
              </a:rPr>
              <a:t> </a:t>
            </a:r>
            <a:r>
              <a:rPr lang="en-US" dirty="0"/>
              <a:t>Languages</a:t>
            </a:r>
          </a:p>
        </p:txBody>
      </p:sp>
      <p:sp>
        <p:nvSpPr>
          <p:cNvPr id="3" name="Content Placeholder 2"/>
          <p:cNvSpPr>
            <a:spLocks noGrp="1"/>
          </p:cNvSpPr>
          <p:nvPr>
            <p:ph idx="1"/>
          </p:nvPr>
        </p:nvSpPr>
        <p:spPr>
          <a:xfrm>
            <a:off x="838200" y="936702"/>
            <a:ext cx="10994408" cy="5419648"/>
          </a:xfrm>
        </p:spPr>
        <p:txBody>
          <a:bodyPr>
            <a:normAutofit/>
          </a:bodyPr>
          <a:lstStyle/>
          <a:p>
            <a:pPr algn="just">
              <a:defRPr/>
            </a:pPr>
            <a:r>
              <a:rPr lang="en-US" dirty="0"/>
              <a:t>Machine Language- The only programming language available in earlier days</a:t>
            </a:r>
          </a:p>
          <a:p>
            <a:pPr marL="742950" lvl="2" indent="-342900" algn="just">
              <a:defRPr/>
            </a:pPr>
            <a:r>
              <a:rPr lang="en-US" sz="2400" dirty="0"/>
              <a:t>Consists of only 0’s and 1’s;  e.g.:- 10101011</a:t>
            </a:r>
          </a:p>
          <a:p>
            <a:pPr algn="just">
              <a:defRPr/>
            </a:pPr>
            <a:r>
              <a:rPr lang="en-US" dirty="0"/>
              <a:t>Symbolic language or Assembly language-</a:t>
            </a:r>
          </a:p>
          <a:p>
            <a:pPr marL="742950" lvl="2" indent="-342900" algn="just">
              <a:defRPr/>
            </a:pPr>
            <a:r>
              <a:rPr lang="en-US" sz="2400" dirty="0"/>
              <a:t>symbols or mnemonics are used to represent instructions</a:t>
            </a:r>
          </a:p>
          <a:p>
            <a:pPr marL="742950" lvl="2" indent="-342900" algn="just">
              <a:defRPr/>
            </a:pPr>
            <a:r>
              <a:rPr lang="en-US" sz="2400" dirty="0"/>
              <a:t> hardware specific</a:t>
            </a:r>
          </a:p>
          <a:p>
            <a:pPr marL="742950" lvl="2" indent="-342900" algn="just">
              <a:defRPr/>
            </a:pPr>
            <a:r>
              <a:rPr lang="en-US" sz="2400" dirty="0"/>
              <a:t>e.g.  MASM : ADD X,Y; Add the contents of y to x</a:t>
            </a:r>
          </a:p>
          <a:p>
            <a:pPr algn="just">
              <a:defRPr/>
            </a:pPr>
            <a:r>
              <a:rPr lang="en-US" dirty="0"/>
              <a:t>High-level languages- English like language using which the programmer can write programs to solve a problem.</a:t>
            </a:r>
          </a:p>
          <a:p>
            <a:pPr lvl="1" algn="just">
              <a:defRPr/>
            </a:pPr>
            <a:r>
              <a:rPr lang="en-US" dirty="0"/>
              <a:t>more concerned with the problem specification</a:t>
            </a:r>
          </a:p>
          <a:p>
            <a:pPr marL="742950" lvl="2" indent="-342900" algn="just">
              <a:defRPr/>
            </a:pPr>
            <a:r>
              <a:rPr lang="en-US" sz="2400" dirty="0"/>
              <a:t> not oriented towards the details of computer</a:t>
            </a:r>
          </a:p>
          <a:p>
            <a:pPr marL="742950" lvl="2" indent="-342900" algn="just">
              <a:defRPr/>
            </a:pPr>
            <a:r>
              <a:rPr lang="en-US" sz="2400" dirty="0"/>
              <a:t> e.g.: C, C++, C#, Fortran, BASIC, Pascal etc.</a:t>
            </a:r>
          </a:p>
          <a:p>
            <a:endParaRPr lang="en-US" dirty="0"/>
          </a:p>
        </p:txBody>
      </p:sp>
      <p:sp>
        <p:nvSpPr>
          <p:cNvPr id="4" name="Date Placeholder 3"/>
          <p:cNvSpPr>
            <a:spLocks noGrp="1"/>
          </p:cNvSpPr>
          <p:nvPr>
            <p:ph type="dt" sz="half" idx="10"/>
          </p:nvPr>
        </p:nvSpPr>
        <p:spPr/>
        <p:txBody>
          <a:bodyPr/>
          <a:lstStyle/>
          <a:p>
            <a:fld id="{ECECC731-763B-4FBA-AFC1-DC99266356FF}"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28</a:t>
            </a:fld>
            <a:endParaRPr lang="en-IN"/>
          </a:p>
        </p:txBody>
      </p:sp>
    </p:spTree>
    <p:extLst>
      <p:ext uri="{BB962C8B-B14F-4D97-AF65-F5344CB8AC3E}">
        <p14:creationId xmlns:p14="http://schemas.microsoft.com/office/powerpoint/2010/main" val="15084141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Language Translator</a:t>
            </a:r>
          </a:p>
        </p:txBody>
      </p:sp>
      <p:sp>
        <p:nvSpPr>
          <p:cNvPr id="3" name="Content Placeholder 2"/>
          <p:cNvSpPr>
            <a:spLocks noGrp="1"/>
          </p:cNvSpPr>
          <p:nvPr>
            <p:ph idx="1"/>
          </p:nvPr>
        </p:nvSpPr>
        <p:spPr/>
        <p:txBody>
          <a:bodyPr/>
          <a:lstStyle/>
          <a:p>
            <a:pPr algn="just">
              <a:defRPr/>
            </a:pPr>
            <a:r>
              <a:rPr lang="en-US" dirty="0"/>
              <a:t>Compiler : Program that translates entire high level language program into machine language at a time. 	e.g.:- C, C++ compilers.</a:t>
            </a:r>
          </a:p>
          <a:p>
            <a:pPr algn="just">
              <a:defRPr/>
            </a:pPr>
            <a:endParaRPr lang="en-US" dirty="0" smtClean="0"/>
          </a:p>
          <a:p>
            <a:pPr algn="just">
              <a:defRPr/>
            </a:pPr>
            <a:r>
              <a:rPr lang="en-US" dirty="0" smtClean="0"/>
              <a:t>Interpreter </a:t>
            </a:r>
            <a:r>
              <a:rPr lang="en-US" dirty="0"/>
              <a:t>: Program which translates one statement of a high level language program into machine language at a time and executes it. </a:t>
            </a:r>
          </a:p>
          <a:p>
            <a:pPr marL="0" indent="0">
              <a:buNone/>
              <a:defRPr/>
            </a:pPr>
            <a:r>
              <a:rPr lang="en-US" dirty="0"/>
              <a:t>	e.g.:- Basic Interpreters, Java Interpreters.</a:t>
            </a:r>
          </a:p>
          <a:p>
            <a:pPr algn="just">
              <a:defRPr/>
            </a:pPr>
            <a:endParaRPr lang="en-US" dirty="0" smtClean="0">
              <a:cs typeface="Times New Roman" pitchFamily="18" charset="0"/>
            </a:endParaRPr>
          </a:p>
          <a:p>
            <a:pPr algn="just">
              <a:defRPr/>
            </a:pPr>
            <a:r>
              <a:rPr lang="en-US" dirty="0" smtClean="0">
                <a:cs typeface="Times New Roman" pitchFamily="18" charset="0"/>
              </a:rPr>
              <a:t>Assembler </a:t>
            </a:r>
            <a:r>
              <a:rPr lang="en-US" dirty="0">
                <a:cs typeface="Times New Roman" pitchFamily="18" charset="0"/>
              </a:rPr>
              <a:t>: Program which translates an assembly language program into machine language. </a:t>
            </a:r>
          </a:p>
          <a:p>
            <a:pPr marL="0" indent="0">
              <a:buNone/>
              <a:defRPr/>
            </a:pPr>
            <a:r>
              <a:rPr lang="en-US" dirty="0">
                <a:cs typeface="Times New Roman" pitchFamily="18" charset="0"/>
              </a:rPr>
              <a:t>	e.g.:- TASM(Turbo </a:t>
            </a:r>
            <a:r>
              <a:rPr lang="en-US" dirty="0" err="1">
                <a:cs typeface="Times New Roman" pitchFamily="18" charset="0"/>
              </a:rPr>
              <a:t>ASseMbler</a:t>
            </a:r>
            <a:r>
              <a:rPr lang="en-US" dirty="0">
                <a:cs typeface="Times New Roman" pitchFamily="18" charset="0"/>
              </a:rPr>
              <a:t>), MASM(Macro </a:t>
            </a:r>
            <a:r>
              <a:rPr lang="en-US" dirty="0" err="1" smtClean="0">
                <a:cs typeface="Times New Roman" pitchFamily="18" charset="0"/>
              </a:rPr>
              <a:t>ASseMbler</a:t>
            </a:r>
            <a:r>
              <a:rPr lang="en-US" dirty="0">
                <a:cs typeface="Times New Roman" pitchFamily="18" charset="0"/>
              </a:rPr>
              <a:t>).</a:t>
            </a:r>
          </a:p>
          <a:p>
            <a:endParaRPr lang="en-US" dirty="0"/>
          </a:p>
        </p:txBody>
      </p:sp>
      <p:sp>
        <p:nvSpPr>
          <p:cNvPr id="4" name="Date Placeholder 3"/>
          <p:cNvSpPr>
            <a:spLocks noGrp="1"/>
          </p:cNvSpPr>
          <p:nvPr>
            <p:ph type="dt" sz="half" idx="10"/>
          </p:nvPr>
        </p:nvSpPr>
        <p:spPr/>
        <p:txBody>
          <a:bodyPr/>
          <a:lstStyle/>
          <a:p>
            <a:fld id="{ECECC731-763B-4FBA-AFC1-DC99266356FF}"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29</a:t>
            </a:fld>
            <a:endParaRPr lang="en-IN"/>
          </a:p>
        </p:txBody>
      </p:sp>
    </p:spTree>
    <p:extLst>
      <p:ext uri="{BB962C8B-B14F-4D97-AF65-F5344CB8AC3E}">
        <p14:creationId xmlns:p14="http://schemas.microsoft.com/office/powerpoint/2010/main" val="4112239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Session outcome</a:t>
            </a:r>
          </a:p>
        </p:txBody>
      </p:sp>
      <p:sp>
        <p:nvSpPr>
          <p:cNvPr id="3" name="Content Placeholder 2"/>
          <p:cNvSpPr>
            <a:spLocks noGrp="1"/>
          </p:cNvSpPr>
          <p:nvPr>
            <p:ph idx="1"/>
          </p:nvPr>
        </p:nvSpPr>
        <p:spPr/>
        <p:txBody>
          <a:bodyPr/>
          <a:lstStyle/>
          <a:p>
            <a:r>
              <a:rPr lang="en-US"/>
              <a:t>At the end of session the student will be able to understand</a:t>
            </a:r>
          </a:p>
          <a:p>
            <a:endParaRPr lang="en-US"/>
          </a:p>
          <a:p>
            <a:pPr lvl="1"/>
            <a:r>
              <a:rPr lang="en-US"/>
              <a:t>Importance of problem solving techniques, Computer organization, Operating  system, Types of </a:t>
            </a:r>
            <a:r>
              <a:rPr lang="en-US" smtClean="0"/>
              <a:t>languages</a:t>
            </a:r>
          </a:p>
          <a:p>
            <a:pPr lvl="1"/>
            <a:endParaRPr lang="en-US"/>
          </a:p>
          <a:p>
            <a:pPr lvl="1"/>
            <a:r>
              <a:rPr lang="en-US"/>
              <a:t>History of C, programming development environment</a:t>
            </a:r>
          </a:p>
          <a:p>
            <a:endParaRPr lang="en-US"/>
          </a:p>
        </p:txBody>
      </p:sp>
      <p:sp>
        <p:nvSpPr>
          <p:cNvPr id="4" name="Date Placeholder 3"/>
          <p:cNvSpPr>
            <a:spLocks noGrp="1"/>
          </p:cNvSpPr>
          <p:nvPr>
            <p:ph type="dt" sz="half" idx="10"/>
          </p:nvPr>
        </p:nvSpPr>
        <p:spPr/>
        <p:txBody>
          <a:bodyPr/>
          <a:lstStyle/>
          <a:p>
            <a:fld id="{ECECC731-763B-4FBA-AFC1-DC99266356FF}"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3</a:t>
            </a:fld>
            <a:endParaRPr lang="en-IN"/>
          </a:p>
        </p:txBody>
      </p:sp>
    </p:spTree>
    <p:extLst>
      <p:ext uri="{BB962C8B-B14F-4D97-AF65-F5344CB8AC3E}">
        <p14:creationId xmlns:p14="http://schemas.microsoft.com/office/powerpoint/2010/main" val="34012550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55" y="335867"/>
            <a:ext cx="10994409" cy="628310"/>
          </a:xfrm>
        </p:spPr>
        <p:txBody>
          <a:bodyPr>
            <a:normAutofit fontScale="90000"/>
          </a:bodyPr>
          <a:lstStyle/>
          <a:p>
            <a:r>
              <a:rPr lang="en-GB"/>
              <a:t>Typical C program development environment</a:t>
            </a:r>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ECECC731-763B-4FBA-AFC1-DC99266356FF}"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30</a:t>
            </a:fld>
            <a:endParaRPr lang="en-IN"/>
          </a:p>
        </p:txBody>
      </p:sp>
      <p:pic>
        <p:nvPicPr>
          <p:cNvPr id="7" name="Content Placeholder 3"/>
          <p:cNvPicPr>
            <a:picLocks noChangeAspect="1"/>
          </p:cNvPicPr>
          <p:nvPr/>
        </p:nvPicPr>
        <p:blipFill>
          <a:blip r:embed="rId3"/>
          <a:stretch>
            <a:fillRect/>
          </a:stretch>
        </p:blipFill>
        <p:spPr>
          <a:xfrm>
            <a:off x="2545975" y="859810"/>
            <a:ext cx="5260543" cy="5549170"/>
          </a:xfrm>
          <a:prstGeom prst="rect">
            <a:avLst/>
          </a:prstGeom>
        </p:spPr>
      </p:pic>
    </p:spTree>
    <p:extLst>
      <p:ext uri="{BB962C8B-B14F-4D97-AF65-F5344CB8AC3E}">
        <p14:creationId xmlns:p14="http://schemas.microsoft.com/office/powerpoint/2010/main" val="12461518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Typical C program development environment</a:t>
            </a:r>
            <a:endParaRPr lang="en-US"/>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a:t>C programs typically go through six phases to be executed. These are: edit, preprocess, compile, link, load and execute</a:t>
            </a:r>
          </a:p>
          <a:p>
            <a:pPr>
              <a:buFont typeface="Wingdings" panose="05000000000000000000" pitchFamily="2" charset="2"/>
              <a:buChar char="Ø"/>
            </a:pPr>
            <a:r>
              <a:rPr lang="en-US"/>
              <a:t> Phase 1 :  creating a program</a:t>
            </a:r>
          </a:p>
          <a:p>
            <a:pPr>
              <a:buFont typeface="Wingdings" panose="05000000000000000000" pitchFamily="2" charset="2"/>
              <a:buChar char="Ø"/>
            </a:pPr>
            <a:r>
              <a:rPr lang="en-US"/>
              <a:t>Phases 2 and 3: Preprocessing and Compiling a C Program</a:t>
            </a:r>
          </a:p>
          <a:p>
            <a:pPr>
              <a:buFont typeface="Wingdings" panose="05000000000000000000" pitchFamily="2" charset="2"/>
              <a:buChar char="Ø"/>
            </a:pPr>
            <a:r>
              <a:rPr lang="en-US"/>
              <a:t>Phase 4: Linking</a:t>
            </a:r>
          </a:p>
          <a:p>
            <a:pPr>
              <a:buFont typeface="Wingdings" panose="05000000000000000000" pitchFamily="2" charset="2"/>
              <a:buChar char="Ø"/>
            </a:pPr>
            <a:r>
              <a:rPr lang="en-US"/>
              <a:t>Phase 5: Loading </a:t>
            </a:r>
          </a:p>
          <a:p>
            <a:pPr>
              <a:buFont typeface="Wingdings" panose="05000000000000000000" pitchFamily="2" charset="2"/>
              <a:buChar char="Ø"/>
            </a:pPr>
            <a:r>
              <a:rPr lang="en-US"/>
              <a:t>Phase 6: Execution</a:t>
            </a:r>
          </a:p>
          <a:p>
            <a:endParaRPr lang="en-US"/>
          </a:p>
        </p:txBody>
      </p:sp>
      <p:sp>
        <p:nvSpPr>
          <p:cNvPr id="4" name="Date Placeholder 3"/>
          <p:cNvSpPr>
            <a:spLocks noGrp="1"/>
          </p:cNvSpPr>
          <p:nvPr>
            <p:ph type="dt" sz="half" idx="10"/>
          </p:nvPr>
        </p:nvSpPr>
        <p:spPr/>
        <p:txBody>
          <a:bodyPr/>
          <a:lstStyle/>
          <a:p>
            <a:fld id="{ECECC731-763B-4FBA-AFC1-DC99266356FF}"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31</a:t>
            </a:fld>
            <a:endParaRPr lang="en-IN"/>
          </a:p>
        </p:txBody>
      </p:sp>
    </p:spTree>
    <p:extLst>
      <p:ext uri="{BB962C8B-B14F-4D97-AF65-F5344CB8AC3E}">
        <p14:creationId xmlns:p14="http://schemas.microsoft.com/office/powerpoint/2010/main" val="13423114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Summary</a:t>
            </a:r>
          </a:p>
        </p:txBody>
      </p:sp>
      <p:sp>
        <p:nvSpPr>
          <p:cNvPr id="3" name="Content Placeholder 2"/>
          <p:cNvSpPr>
            <a:spLocks noGrp="1"/>
          </p:cNvSpPr>
          <p:nvPr>
            <p:ph idx="1"/>
          </p:nvPr>
        </p:nvSpPr>
        <p:spPr/>
        <p:txBody>
          <a:bodyPr/>
          <a:lstStyle/>
          <a:p>
            <a:pPr>
              <a:buFont typeface="Wingdings" pitchFamily="2" charset="2"/>
              <a:buChar char="ü"/>
            </a:pPr>
            <a:r>
              <a:rPr lang="en-US" dirty="0"/>
              <a:t>Problem solving</a:t>
            </a:r>
          </a:p>
          <a:p>
            <a:pPr>
              <a:buFont typeface="Wingdings" pitchFamily="2" charset="2"/>
              <a:buChar char="ü"/>
            </a:pPr>
            <a:r>
              <a:rPr lang="en-US" dirty="0"/>
              <a:t>Logic and its importance in problem solving</a:t>
            </a:r>
          </a:p>
          <a:p>
            <a:pPr>
              <a:buFont typeface="Wingdings" pitchFamily="2" charset="2"/>
              <a:buChar char="ü"/>
            </a:pPr>
            <a:r>
              <a:rPr lang="en-US" dirty="0"/>
              <a:t>Computational problems and its classifications</a:t>
            </a:r>
          </a:p>
          <a:p>
            <a:pPr>
              <a:buFont typeface="Wingdings" pitchFamily="2" charset="2"/>
              <a:buChar char="ü"/>
            </a:pPr>
            <a:r>
              <a:rPr lang="en-US" dirty="0"/>
              <a:t>Computer organization and operating system</a:t>
            </a:r>
          </a:p>
          <a:p>
            <a:pPr>
              <a:buFont typeface="Wingdings" pitchFamily="2" charset="2"/>
              <a:buChar char="ü"/>
            </a:pPr>
            <a:r>
              <a:rPr lang="en-US" dirty="0"/>
              <a:t>Different computer languages</a:t>
            </a:r>
          </a:p>
          <a:p>
            <a:pPr>
              <a:buFont typeface="Wingdings" pitchFamily="2" charset="2"/>
              <a:buChar char="ü"/>
            </a:pPr>
            <a:r>
              <a:rPr lang="en-US" dirty="0"/>
              <a:t>Typical C program development environment</a:t>
            </a:r>
          </a:p>
          <a:p>
            <a:endParaRPr lang="en-US" dirty="0"/>
          </a:p>
        </p:txBody>
      </p:sp>
      <p:sp>
        <p:nvSpPr>
          <p:cNvPr id="4" name="Date Placeholder 3"/>
          <p:cNvSpPr>
            <a:spLocks noGrp="1"/>
          </p:cNvSpPr>
          <p:nvPr>
            <p:ph type="dt" sz="half" idx="10"/>
          </p:nvPr>
        </p:nvSpPr>
        <p:spPr/>
        <p:txBody>
          <a:bodyPr/>
          <a:lstStyle/>
          <a:p>
            <a:fld id="{ECECC731-763B-4FBA-AFC1-DC99266356FF}"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32</a:t>
            </a:fld>
            <a:endParaRPr lang="en-IN"/>
          </a:p>
        </p:txBody>
      </p:sp>
    </p:spTree>
    <p:extLst>
      <p:ext uri="{BB962C8B-B14F-4D97-AF65-F5344CB8AC3E}">
        <p14:creationId xmlns:p14="http://schemas.microsoft.com/office/powerpoint/2010/main" val="40885947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Introduction to problem solving</a:t>
            </a:r>
          </a:p>
        </p:txBody>
      </p:sp>
      <p:sp>
        <p:nvSpPr>
          <p:cNvPr id="4" name="Date Placeholder 3"/>
          <p:cNvSpPr>
            <a:spLocks noGrp="1"/>
          </p:cNvSpPr>
          <p:nvPr>
            <p:ph type="dt" sz="half" idx="10"/>
          </p:nvPr>
        </p:nvSpPr>
        <p:spPr/>
        <p:txBody>
          <a:bodyPr/>
          <a:lstStyle/>
          <a:p>
            <a:fld id="{ECECC731-763B-4FBA-AFC1-DC99266356FF}"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4</a:t>
            </a:fld>
            <a:endParaRPr lang="en-IN"/>
          </a:p>
        </p:txBody>
      </p:sp>
      <p:pic>
        <p:nvPicPr>
          <p:cNvPr id="7" name="Picture 2" descr="Image result for problem solvi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78200" y="2128044"/>
            <a:ext cx="5915025"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115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Skill set required for Software Engineers</a:t>
            </a:r>
          </a:p>
        </p:txBody>
      </p:sp>
      <p:sp>
        <p:nvSpPr>
          <p:cNvPr id="4" name="Date Placeholder 3"/>
          <p:cNvSpPr>
            <a:spLocks noGrp="1"/>
          </p:cNvSpPr>
          <p:nvPr>
            <p:ph type="dt" sz="half" idx="10"/>
          </p:nvPr>
        </p:nvSpPr>
        <p:spPr/>
        <p:txBody>
          <a:bodyPr/>
          <a:lstStyle/>
          <a:p>
            <a:fld id="{ECECC731-763B-4FBA-AFC1-DC99266356FF}"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5</a:t>
            </a:fld>
            <a:endParaRPr lang="en-IN"/>
          </a:p>
        </p:txBody>
      </p:sp>
      <p:pic>
        <p:nvPicPr>
          <p:cNvPr id="7" name="Content Placeholder 6"/>
          <p:cNvPicPr>
            <a:picLocks noGrp="1" noChangeAspect="1"/>
          </p:cNvPicPr>
          <p:nvPr>
            <p:ph idx="1"/>
          </p:nvPr>
        </p:nvPicPr>
        <p:blipFill>
          <a:blip r:embed="rId3"/>
          <a:stretch>
            <a:fillRect/>
          </a:stretch>
        </p:blipFill>
        <p:spPr>
          <a:xfrm>
            <a:off x="3197225" y="1404144"/>
            <a:ext cx="6276975" cy="4638675"/>
          </a:xfrm>
          <a:prstGeom prst="rect">
            <a:avLst/>
          </a:prstGeom>
        </p:spPr>
      </p:pic>
    </p:spTree>
    <p:extLst>
      <p:ext uri="{BB962C8B-B14F-4D97-AF65-F5344CB8AC3E}">
        <p14:creationId xmlns:p14="http://schemas.microsoft.com/office/powerpoint/2010/main" val="793859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What is a problem?</a:t>
            </a:r>
          </a:p>
        </p:txBody>
      </p:sp>
      <p:sp>
        <p:nvSpPr>
          <p:cNvPr id="3" name="Content Placeholder 2"/>
          <p:cNvSpPr>
            <a:spLocks noGrp="1"/>
          </p:cNvSpPr>
          <p:nvPr>
            <p:ph idx="1"/>
          </p:nvPr>
        </p:nvSpPr>
        <p:spPr/>
        <p:txBody>
          <a:bodyPr>
            <a:normAutofit fontScale="92500"/>
          </a:bodyPr>
          <a:lstStyle/>
          <a:p>
            <a:r>
              <a:rPr lang="en-US"/>
              <a:t>A problem is a puzzle that requires logical thought or mathematics to solve</a:t>
            </a:r>
          </a:p>
          <a:p>
            <a:r>
              <a:rPr lang="en-US"/>
              <a:t> A puzzle could be a set of questions on a scenario  which consists of description of reality and a set of constraints about the scenario</a:t>
            </a:r>
          </a:p>
          <a:p>
            <a:r>
              <a:rPr lang="en-US"/>
              <a:t>Eg: Scenario- Infosys Mysore campus has a library. The librarian issues book only to Infosys employees.</a:t>
            </a:r>
          </a:p>
          <a:p>
            <a:pPr marL="0" indent="0">
              <a:buNone/>
            </a:pPr>
            <a:r>
              <a:rPr lang="en-US"/>
              <a:t>Description of reality: There is a library in Infosys Mysore campus . There is a librarian in the library</a:t>
            </a:r>
          </a:p>
          <a:p>
            <a:pPr marL="0" indent="0">
              <a:buNone/>
            </a:pPr>
            <a:r>
              <a:rPr lang="en-US"/>
              <a:t>Constraints: librarian issues book only to Infosys employees.</a:t>
            </a:r>
          </a:p>
          <a:p>
            <a:pPr marL="0" indent="0">
              <a:buNone/>
            </a:pPr>
            <a:r>
              <a:rPr lang="en-US"/>
              <a:t>Questions about the scenario: How many books are there in the library?  How many books can be issues to an employee?</a:t>
            </a:r>
          </a:p>
          <a:p>
            <a:pPr marL="0" indent="0">
              <a:buNone/>
            </a:pPr>
            <a:r>
              <a:rPr lang="en-US"/>
              <a:t>Does the librarian issue book to himself? Etc.</a:t>
            </a:r>
          </a:p>
          <a:p>
            <a:endParaRPr lang="en-US"/>
          </a:p>
        </p:txBody>
      </p:sp>
      <p:sp>
        <p:nvSpPr>
          <p:cNvPr id="4" name="Date Placeholder 3"/>
          <p:cNvSpPr>
            <a:spLocks noGrp="1"/>
          </p:cNvSpPr>
          <p:nvPr>
            <p:ph type="dt" sz="half" idx="10"/>
          </p:nvPr>
        </p:nvSpPr>
        <p:spPr/>
        <p:txBody>
          <a:bodyPr/>
          <a:lstStyle/>
          <a:p>
            <a:fld id="{ECECC731-763B-4FBA-AFC1-DC99266356FF}"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6</a:t>
            </a:fld>
            <a:endParaRPr lang="en-IN"/>
          </a:p>
        </p:txBody>
      </p:sp>
    </p:spTree>
    <p:extLst>
      <p:ext uri="{BB962C8B-B14F-4D97-AF65-F5344CB8AC3E}">
        <p14:creationId xmlns:p14="http://schemas.microsoft.com/office/powerpoint/2010/main" val="2076984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Logic</a:t>
            </a:r>
          </a:p>
        </p:txBody>
      </p:sp>
      <p:sp>
        <p:nvSpPr>
          <p:cNvPr id="3" name="Content Placeholder 2"/>
          <p:cNvSpPr>
            <a:spLocks noGrp="1"/>
          </p:cNvSpPr>
          <p:nvPr>
            <p:ph idx="1"/>
          </p:nvPr>
        </p:nvSpPr>
        <p:spPr/>
        <p:txBody>
          <a:bodyPr/>
          <a:lstStyle/>
          <a:p>
            <a:r>
              <a:rPr lang="en-US"/>
              <a:t>A method of human thought that involves thinking in a linear, step by step manner  about how a problem can be solved</a:t>
            </a:r>
          </a:p>
          <a:p>
            <a:r>
              <a:rPr lang="en-US"/>
              <a:t>Logic is a language for reasoning. It is a collection of rules we use when doing reasoning.</a:t>
            </a:r>
          </a:p>
          <a:p>
            <a:pPr marL="0" indent="0">
              <a:buNone/>
            </a:pPr>
            <a:r>
              <a:rPr lang="en-US"/>
              <a:t>Eg: John’s mother has four children.</a:t>
            </a:r>
          </a:p>
          <a:p>
            <a:pPr marL="0" indent="0">
              <a:buNone/>
            </a:pPr>
            <a:r>
              <a:rPr lang="en-US"/>
              <a:t>    First child is April</a:t>
            </a:r>
          </a:p>
          <a:p>
            <a:pPr marL="0" indent="0">
              <a:buNone/>
            </a:pPr>
            <a:r>
              <a:rPr lang="en-US"/>
              <a:t>    Second child is May</a:t>
            </a:r>
          </a:p>
          <a:p>
            <a:pPr marL="0" indent="0">
              <a:buNone/>
            </a:pPr>
            <a:r>
              <a:rPr lang="en-US"/>
              <a:t>    Third child is June</a:t>
            </a:r>
          </a:p>
          <a:p>
            <a:pPr marL="0" indent="0">
              <a:buNone/>
            </a:pPr>
            <a:r>
              <a:rPr lang="en-US"/>
              <a:t>     What is the name of fourth child?</a:t>
            </a:r>
          </a:p>
          <a:p>
            <a:endParaRPr lang="en-US"/>
          </a:p>
        </p:txBody>
      </p:sp>
      <p:sp>
        <p:nvSpPr>
          <p:cNvPr id="4" name="Date Placeholder 3"/>
          <p:cNvSpPr>
            <a:spLocks noGrp="1"/>
          </p:cNvSpPr>
          <p:nvPr>
            <p:ph type="dt" sz="half" idx="10"/>
          </p:nvPr>
        </p:nvSpPr>
        <p:spPr/>
        <p:txBody>
          <a:bodyPr/>
          <a:lstStyle/>
          <a:p>
            <a:fld id="{ECECC731-763B-4FBA-AFC1-DC99266356FF}"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7</a:t>
            </a:fld>
            <a:endParaRPr lang="en-IN"/>
          </a:p>
        </p:txBody>
      </p:sp>
      <p:pic>
        <p:nvPicPr>
          <p:cNvPr id="7" name="Picture 6"/>
          <p:cNvPicPr>
            <a:picLocks noChangeAspect="1"/>
          </p:cNvPicPr>
          <p:nvPr/>
        </p:nvPicPr>
        <p:blipFill>
          <a:blip r:embed="rId2"/>
          <a:stretch>
            <a:fillRect/>
          </a:stretch>
        </p:blipFill>
        <p:spPr>
          <a:xfrm>
            <a:off x="7856561" y="2772770"/>
            <a:ext cx="2438400" cy="2895600"/>
          </a:xfrm>
          <a:prstGeom prst="rect">
            <a:avLst/>
          </a:prstGeom>
        </p:spPr>
      </p:pic>
    </p:spTree>
    <p:extLst>
      <p:ext uri="{BB962C8B-B14F-4D97-AF65-F5344CB8AC3E}">
        <p14:creationId xmlns:p14="http://schemas.microsoft.com/office/powerpoint/2010/main" val="3809142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Importance of logic in problem solving</a:t>
            </a:r>
          </a:p>
        </p:txBody>
      </p:sp>
      <p:sp>
        <p:nvSpPr>
          <p:cNvPr id="3" name="Content Placeholder 2"/>
          <p:cNvSpPr>
            <a:spLocks noGrp="1"/>
          </p:cNvSpPr>
          <p:nvPr>
            <p:ph idx="1"/>
          </p:nvPr>
        </p:nvSpPr>
        <p:spPr/>
        <p:txBody>
          <a:bodyPr/>
          <a:lstStyle/>
          <a:p>
            <a:r>
              <a:rPr lang="en-US"/>
              <a:t>Solution for any problem(eg: summation of two numbers) requires three things.</a:t>
            </a:r>
          </a:p>
          <a:p>
            <a:pPr marL="0" indent="0">
              <a:buNone/>
            </a:pPr>
            <a:r>
              <a:rPr lang="en-US"/>
              <a:t>	Input: Input values(Eg: 3 and 2)</a:t>
            </a:r>
          </a:p>
          <a:p>
            <a:pPr marL="0" indent="0">
              <a:buNone/>
            </a:pPr>
            <a:r>
              <a:rPr lang="en-US"/>
              <a:t>	Process:  Process of summation</a:t>
            </a:r>
          </a:p>
          <a:p>
            <a:pPr marL="0" indent="0">
              <a:buNone/>
            </a:pPr>
            <a:r>
              <a:rPr lang="en-US"/>
              <a:t>	Output: Output after process (Eg: sum of 				numbers,5)</a:t>
            </a:r>
          </a:p>
          <a:p>
            <a:pPr marL="0" indent="0">
              <a:buNone/>
            </a:pPr>
            <a:endParaRPr lang="en-US"/>
          </a:p>
          <a:p>
            <a:r>
              <a:rPr lang="en-US"/>
              <a:t>The process part(Eg: summation) of the solution requires logic( How to sum) or in other words based on the logic, process is developed.</a:t>
            </a:r>
          </a:p>
          <a:p>
            <a:endParaRPr lang="en-US"/>
          </a:p>
        </p:txBody>
      </p:sp>
      <p:sp>
        <p:nvSpPr>
          <p:cNvPr id="4" name="Date Placeholder 3"/>
          <p:cNvSpPr>
            <a:spLocks noGrp="1"/>
          </p:cNvSpPr>
          <p:nvPr>
            <p:ph type="dt" sz="half" idx="10"/>
          </p:nvPr>
        </p:nvSpPr>
        <p:spPr/>
        <p:txBody>
          <a:bodyPr/>
          <a:lstStyle/>
          <a:p>
            <a:fld id="{ECECC731-763B-4FBA-AFC1-DC99266356FF}"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8</a:t>
            </a:fld>
            <a:endParaRPr lang="en-IN"/>
          </a:p>
        </p:txBody>
      </p:sp>
    </p:spTree>
    <p:extLst>
      <p:ext uri="{BB962C8B-B14F-4D97-AF65-F5344CB8AC3E}">
        <p14:creationId xmlns:p14="http://schemas.microsoft.com/office/powerpoint/2010/main" val="814620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Importance of logic in problem solving</a:t>
            </a:r>
          </a:p>
        </p:txBody>
      </p:sp>
      <p:sp>
        <p:nvSpPr>
          <p:cNvPr id="3" name="Content Placeholder 2"/>
          <p:cNvSpPr>
            <a:spLocks noGrp="1"/>
          </p:cNvSpPr>
          <p:nvPr>
            <p:ph idx="1"/>
          </p:nvPr>
        </p:nvSpPr>
        <p:spPr/>
        <p:txBody>
          <a:bodyPr/>
          <a:lstStyle/>
          <a:p>
            <a:r>
              <a:rPr lang="en-US"/>
              <a:t>For solving a problem, there may be multiple valid logics, some may be simple and some may be complex.</a:t>
            </a:r>
          </a:p>
          <a:p>
            <a:pPr marL="0" indent="0">
              <a:buNone/>
            </a:pPr>
            <a:r>
              <a:rPr lang="en-US" b="1"/>
              <a:t>Eg</a:t>
            </a:r>
            <a:r>
              <a:rPr lang="en-US"/>
              <a:t>: To determine whether the number is prime or not.</a:t>
            </a:r>
          </a:p>
          <a:p>
            <a:pPr marL="0" indent="0">
              <a:buNone/>
            </a:pPr>
            <a:endParaRPr lang="en-US"/>
          </a:p>
          <a:p>
            <a:pPr marL="0" indent="0">
              <a:buNone/>
            </a:pPr>
            <a:r>
              <a:rPr lang="en-US" b="1"/>
              <a:t>Logic 1- </a:t>
            </a:r>
            <a:r>
              <a:rPr lang="en-US"/>
              <a:t>divide the number by all the numbers starting from 2 to one less than the number and if for all the division operations, the reminder is non zero, the number is prime. Else the number is not prime.</a:t>
            </a:r>
          </a:p>
          <a:p>
            <a:pPr marL="0" indent="0">
              <a:buNone/>
            </a:pPr>
            <a:r>
              <a:rPr lang="en-US" b="1"/>
              <a:t>Logic 2 </a:t>
            </a:r>
            <a:r>
              <a:rPr lang="en-US"/>
              <a:t>– same as logic 1 but divide the number from 2 to number/2</a:t>
            </a:r>
          </a:p>
          <a:p>
            <a:pPr marL="0" indent="0">
              <a:buNone/>
            </a:pPr>
            <a:r>
              <a:rPr lang="en-US" b="1"/>
              <a:t>Logic 3 </a:t>
            </a:r>
            <a:r>
              <a:rPr lang="en-US"/>
              <a:t>- same as logic 1 but divide the number from 2 to square root of the number</a:t>
            </a:r>
          </a:p>
          <a:p>
            <a:endParaRPr lang="en-US"/>
          </a:p>
        </p:txBody>
      </p:sp>
      <p:sp>
        <p:nvSpPr>
          <p:cNvPr id="4" name="Date Placeholder 3"/>
          <p:cNvSpPr>
            <a:spLocks noGrp="1"/>
          </p:cNvSpPr>
          <p:nvPr>
            <p:ph type="dt" sz="half" idx="10"/>
          </p:nvPr>
        </p:nvSpPr>
        <p:spPr/>
        <p:txBody>
          <a:bodyPr/>
          <a:lstStyle/>
          <a:p>
            <a:fld id="{ECECC731-763B-4FBA-AFC1-DC99266356FF}"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9</a:t>
            </a:fld>
            <a:endParaRPr lang="en-IN"/>
          </a:p>
        </p:txBody>
      </p:sp>
    </p:spTree>
    <p:extLst>
      <p:ext uri="{BB962C8B-B14F-4D97-AF65-F5344CB8AC3E}">
        <p14:creationId xmlns:p14="http://schemas.microsoft.com/office/powerpoint/2010/main" val="2495667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SUC2018 Template" id="{93EF96F5-E747-46F5-91A5-49A1A8F17C25}" vid="{65C9EF66-907A-46B3-BC73-6E107B4F26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PSUC2018 Template</Template>
  <TotalTime>482</TotalTime>
  <Words>3589</Words>
  <Application>Microsoft Office PowerPoint</Application>
  <PresentationFormat>Widescreen</PresentationFormat>
  <Paragraphs>384</Paragraphs>
  <Slides>32</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Times</vt:lpstr>
      <vt:lpstr>Times New Roman</vt:lpstr>
      <vt:lpstr>Wingdings</vt:lpstr>
      <vt:lpstr>Office Theme</vt:lpstr>
      <vt:lpstr>Introduction to Computing</vt:lpstr>
      <vt:lpstr>Objectives</vt:lpstr>
      <vt:lpstr>Session outcome</vt:lpstr>
      <vt:lpstr>Introduction to problem solving</vt:lpstr>
      <vt:lpstr>Skill set required for Software Engineers</vt:lpstr>
      <vt:lpstr>What is a problem?</vt:lpstr>
      <vt:lpstr>Logic</vt:lpstr>
      <vt:lpstr>Importance of logic in problem solving</vt:lpstr>
      <vt:lpstr>Importance of logic in problem solving</vt:lpstr>
      <vt:lpstr>Types of problems</vt:lpstr>
      <vt:lpstr>Computational Problems </vt:lpstr>
      <vt:lpstr>Broad applications of Computational Problem</vt:lpstr>
      <vt:lpstr>Classification of computational problems</vt:lpstr>
      <vt:lpstr>Computer Organization</vt:lpstr>
      <vt:lpstr>Central Processing Unit</vt:lpstr>
      <vt:lpstr>Arithmetic and Logical unit</vt:lpstr>
      <vt:lpstr>Control unit</vt:lpstr>
      <vt:lpstr>Memory unit</vt:lpstr>
      <vt:lpstr>Memory unit</vt:lpstr>
      <vt:lpstr>Computer memory classifications</vt:lpstr>
      <vt:lpstr>Main memory</vt:lpstr>
      <vt:lpstr>Primary storage: RAM &amp; ROM</vt:lpstr>
      <vt:lpstr>Secondary memory </vt:lpstr>
      <vt:lpstr>Secondary memory</vt:lpstr>
      <vt:lpstr>Cache memory</vt:lpstr>
      <vt:lpstr>Operating System</vt:lpstr>
      <vt:lpstr>Application software, System software &amp; Hardware</vt:lpstr>
      <vt:lpstr>Computer Languages</vt:lpstr>
      <vt:lpstr>Language Translator</vt:lpstr>
      <vt:lpstr>Typical C program development environment</vt:lpstr>
      <vt:lpstr>Typical C program development environment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dc:creator>
  <cp:lastModifiedBy>Rajesh Gopakumar</cp:lastModifiedBy>
  <cp:revision>20</cp:revision>
  <dcterms:created xsi:type="dcterms:W3CDTF">2018-07-10T10:58:03Z</dcterms:created>
  <dcterms:modified xsi:type="dcterms:W3CDTF">2020-01-08T09:33:10Z</dcterms:modified>
</cp:coreProperties>
</file>