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25" r:id="rId3"/>
    <p:sldId id="324" r:id="rId4"/>
    <p:sldId id="257" r:id="rId5"/>
    <p:sldId id="258" r:id="rId6"/>
    <p:sldId id="259" r:id="rId7"/>
    <p:sldId id="260" r:id="rId8"/>
    <p:sldId id="288" r:id="rId9"/>
    <p:sldId id="289" r:id="rId10"/>
    <p:sldId id="290" r:id="rId11"/>
    <p:sldId id="291" r:id="rId12"/>
    <p:sldId id="292" r:id="rId13"/>
    <p:sldId id="293" r:id="rId14"/>
    <p:sldId id="322" r:id="rId15"/>
    <p:sldId id="294" r:id="rId16"/>
    <p:sldId id="295" r:id="rId17"/>
    <p:sldId id="296" r:id="rId18"/>
    <p:sldId id="297" r:id="rId19"/>
    <p:sldId id="298" r:id="rId20"/>
    <p:sldId id="299" r:id="rId21"/>
    <p:sldId id="323" r:id="rId22"/>
    <p:sldId id="300" r:id="rId23"/>
    <p:sldId id="301" r:id="rId24"/>
    <p:sldId id="326" r:id="rId25"/>
    <p:sldId id="321" r:id="rId26"/>
    <p:sldId id="304" r:id="rId27"/>
    <p:sldId id="312" r:id="rId28"/>
    <p:sldId id="313" r:id="rId29"/>
    <p:sldId id="314" r:id="rId30"/>
    <p:sldId id="320" r:id="rId31"/>
    <p:sldId id="317" r:id="rId32"/>
    <p:sldId id="318" r:id="rId33"/>
    <p:sldId id="303" r:id="rId34"/>
    <p:sldId id="305" r:id="rId35"/>
    <p:sldId id="306" r:id="rId36"/>
    <p:sldId id="307" r:id="rId37"/>
    <p:sldId id="315" r:id="rId38"/>
    <p:sldId id="316" r:id="rId39"/>
    <p:sldId id="31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2" autoAdjust="0"/>
  </p:normalViewPr>
  <p:slideViewPr>
    <p:cSldViewPr snapToGrid="0">
      <p:cViewPr varScale="1">
        <p:scale>
          <a:sx n="59" d="100"/>
          <a:sy n="59" d="100"/>
        </p:scale>
        <p:origin x="1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80D58-E4F7-4FC3-B219-1D20EE7F0FFC}" type="datetimeFigureOut">
              <a:rPr lang="en-IN" smtClean="0"/>
              <a:t>08-01-2020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0463E-A946-4DB7-84F1-2B38F7DE12A7}" type="slidenum">
              <a:rPr lang="en-IN" smtClean="0"/>
              <a:t>‹#›</a:t>
            </a:fld>
            <a:endParaRPr lang="en-IN"/>
          </a:p>
        </p:txBody>
      </p:sp>
    </p:spTree>
    <p:extLst>
      <p:ext uri="{BB962C8B-B14F-4D97-AF65-F5344CB8AC3E}">
        <p14:creationId xmlns:p14="http://schemas.microsoft.com/office/powerpoint/2010/main" val="2853131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Without CPU, you cant even think of a PC, and without OS, your PC is useless</a:t>
            </a:r>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a:t>
            </a:fld>
            <a:endParaRPr lang="en-IN"/>
          </a:p>
        </p:txBody>
      </p:sp>
    </p:spTree>
    <p:extLst>
      <p:ext uri="{BB962C8B-B14F-4D97-AF65-F5344CB8AC3E}">
        <p14:creationId xmlns:p14="http://schemas.microsoft.com/office/powerpoint/2010/main" val="113007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6</a:t>
            </a:fld>
            <a:endParaRPr lang="en-IN"/>
          </a:p>
        </p:txBody>
      </p:sp>
    </p:spTree>
    <p:extLst>
      <p:ext uri="{BB962C8B-B14F-4D97-AF65-F5344CB8AC3E}">
        <p14:creationId xmlns:p14="http://schemas.microsoft.com/office/powerpoint/2010/main" val="243180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Additional notes on problem solving skills</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Problem solving Skill is the key skill required for a software engineer as it helps to develop technical as well as soft skills. </a:t>
            </a:r>
          </a:p>
          <a:p>
            <a:r>
              <a:rPr lang="en-US" sz="1200" b="1" kern="1200" smtClean="0">
                <a:solidFill>
                  <a:schemeClr val="tx1"/>
                </a:solidFill>
                <a:effectLst/>
                <a:latin typeface="+mn-lt"/>
                <a:ea typeface="+mn-ea"/>
                <a:cs typeface="+mn-cs"/>
              </a:rPr>
              <a:t>Logical Thinking </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Thinking in terms of cause and consequences</a:t>
            </a:r>
          </a:p>
          <a:p>
            <a:r>
              <a:rPr lang="en-US" sz="1200" kern="1200" smtClean="0">
                <a:solidFill>
                  <a:schemeClr val="tx1"/>
                </a:solidFill>
                <a:effectLst/>
                <a:latin typeface="+mn-lt"/>
                <a:ea typeface="+mn-ea"/>
                <a:cs typeface="+mn-cs"/>
              </a:rPr>
              <a:t>Sequential thinking</a:t>
            </a:r>
          </a:p>
          <a:p>
            <a:r>
              <a:rPr lang="en-US" sz="1200" kern="1200" smtClean="0">
                <a:solidFill>
                  <a:schemeClr val="tx1"/>
                </a:solidFill>
                <a:effectLst/>
                <a:latin typeface="+mn-lt"/>
                <a:ea typeface="+mn-ea"/>
                <a:cs typeface="+mn-cs"/>
              </a:rPr>
              <a:t>Means following a train of thought</a:t>
            </a:r>
          </a:p>
          <a:p>
            <a:r>
              <a:rPr lang="en-US" sz="1200" kern="1200" smtClean="0">
                <a:solidFill>
                  <a:schemeClr val="tx1"/>
                </a:solidFill>
                <a:effectLst/>
                <a:latin typeface="+mn-lt"/>
                <a:ea typeface="+mn-ea"/>
                <a:cs typeface="+mn-cs"/>
              </a:rPr>
              <a:t>Helps in decision making and problem solving</a:t>
            </a:r>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7</a:t>
            </a:fld>
            <a:endParaRPr lang="en-IN"/>
          </a:p>
        </p:txBody>
      </p:sp>
    </p:spTree>
    <p:extLst>
      <p:ext uri="{BB962C8B-B14F-4D97-AF65-F5344CB8AC3E}">
        <p14:creationId xmlns:p14="http://schemas.microsoft.com/office/powerpoint/2010/main" val="20602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What is Problem Solving?</a:t>
            </a:r>
          </a:p>
          <a:p>
            <a:r>
              <a:rPr lang="en-US" sz="1200" b="0" i="0" u="none" strike="noStrike" kern="1200" baseline="0" dirty="0" smtClean="0">
                <a:solidFill>
                  <a:schemeClr val="tx1"/>
                </a:solidFill>
                <a:latin typeface="+mn-lt"/>
                <a:ea typeface="+mn-ea"/>
                <a:cs typeface="+mn-cs"/>
              </a:rPr>
              <a:t>Every problem in the real world needs to be identified and solved. Trying to find a solution to a problem is known as problem solving.</a:t>
            </a:r>
          </a:p>
          <a:p>
            <a:r>
              <a:rPr lang="en-US" sz="1200" b="1" i="0" u="none" strike="noStrike" kern="1200" baseline="0" dirty="0" smtClean="0">
                <a:solidFill>
                  <a:schemeClr val="tx1"/>
                </a:solidFill>
                <a:latin typeface="+mn-lt"/>
                <a:ea typeface="+mn-ea"/>
                <a:cs typeface="+mn-cs"/>
              </a:rPr>
              <a:t>Problem solving </a:t>
            </a:r>
            <a:r>
              <a:rPr lang="en-US" sz="1200" b="0" i="0" u="none" strike="noStrike" kern="1200" baseline="0" dirty="0" smtClean="0">
                <a:solidFill>
                  <a:schemeClr val="tx1"/>
                </a:solidFill>
                <a:latin typeface="+mn-lt"/>
                <a:ea typeface="+mn-ea"/>
                <a:cs typeface="+mn-cs"/>
              </a:rPr>
              <a:t>becomes a part of our day to day activity. Especially, when we use computers for performing our day to day activity.</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How to solve a problem?</a:t>
            </a:r>
          </a:p>
          <a:p>
            <a:r>
              <a:rPr lang="en-US" sz="1200" b="0" i="0" u="none" strike="noStrike" kern="1200" baseline="0" dirty="0" smtClean="0">
                <a:solidFill>
                  <a:schemeClr val="tx1"/>
                </a:solidFill>
                <a:latin typeface="+mn-lt"/>
                <a:ea typeface="+mn-ea"/>
                <a:cs typeface="+mn-cs"/>
              </a:rPr>
              <a:t>If you have a problem, either you can solve it manually or using computer.</a:t>
            </a:r>
          </a:p>
          <a:p>
            <a:r>
              <a:rPr lang="en-US" sz="1200" b="0" i="0" u="none" strike="noStrike" kern="1200" baseline="0" dirty="0" smtClean="0">
                <a:solidFill>
                  <a:schemeClr val="tx1"/>
                </a:solidFill>
                <a:latin typeface="+mn-lt"/>
                <a:ea typeface="+mn-ea"/>
                <a:cs typeface="+mn-cs"/>
              </a:rPr>
              <a:t>2. If the problem is easy enough, solve it manually or else use computers.</a:t>
            </a:r>
          </a:p>
          <a:p>
            <a:r>
              <a:rPr lang="en-US" sz="1200" b="0" i="0" u="none" strike="noStrike" kern="1200" baseline="0" dirty="0" smtClean="0">
                <a:solidFill>
                  <a:schemeClr val="tx1"/>
                </a:solidFill>
                <a:latin typeface="+mn-lt"/>
                <a:ea typeface="+mn-ea"/>
                <a:cs typeface="+mn-cs"/>
              </a:rPr>
              <a:t>3. Bigger problems can be sub-divided into smaller problems (sub-problems) and start solving them one by one.</a:t>
            </a:r>
          </a:p>
          <a:p>
            <a:r>
              <a:rPr lang="en-US" sz="1200" b="0" i="0" u="none" strike="noStrike" kern="1200" baseline="0" dirty="0" smtClean="0">
                <a:solidFill>
                  <a:schemeClr val="tx1"/>
                </a:solidFill>
                <a:latin typeface="+mn-lt"/>
                <a:ea typeface="+mn-ea"/>
                <a:cs typeface="+mn-cs"/>
              </a:rPr>
              <a:t>4. After completing solving sub-problems, the entire big problem has been solved easily.</a:t>
            </a:r>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25</a:t>
            </a:fld>
            <a:endParaRPr lang="en-IN"/>
          </a:p>
        </p:txBody>
      </p:sp>
    </p:spTree>
    <p:extLst>
      <p:ext uri="{BB962C8B-B14F-4D97-AF65-F5344CB8AC3E}">
        <p14:creationId xmlns:p14="http://schemas.microsoft.com/office/powerpoint/2010/main" val="331194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smtClean="0"/>
              <a:t>Scanf is used to obtain the value from the user</a:t>
            </a:r>
          </a:p>
          <a:p>
            <a:pPr>
              <a:buFont typeface="Wingdings" panose="05000000000000000000" pitchFamily="2" charset="2"/>
              <a:buChar char="Ø"/>
            </a:pPr>
            <a:r>
              <a:rPr lang="en-US" smtClean="0"/>
              <a:t>The scanf function reads from the standard input, which is usually the keyboard.</a:t>
            </a:r>
          </a:p>
          <a:p>
            <a:pPr>
              <a:buFont typeface="Wingdings" panose="05000000000000000000" pitchFamily="2" charset="2"/>
              <a:buChar char="Ø"/>
            </a:pPr>
            <a:r>
              <a:rPr lang="en-US" smtClean="0"/>
              <a:t>Eg: Scanf(“%d”, &amp;integer1);</a:t>
            </a:r>
          </a:p>
          <a:p>
            <a:pPr>
              <a:buFont typeface="Wingdings" panose="05000000000000000000" pitchFamily="2" charset="2"/>
              <a:buChar char="Ø"/>
            </a:pPr>
            <a:r>
              <a:rPr lang="en-US" smtClean="0"/>
              <a:t>This scanf has two arguments, "%d" and &amp;integer1. </a:t>
            </a:r>
          </a:p>
          <a:p>
            <a:pPr lvl="1">
              <a:buFont typeface="Wingdings" panose="05000000000000000000" pitchFamily="2" charset="2"/>
              <a:buChar char="Ø"/>
            </a:pPr>
            <a:r>
              <a:rPr lang="en-US" smtClean="0"/>
              <a:t>The first argument, the format control string, indicates the type of data that should be input by the user. The %d conversion specifier indicates that the data should be an integer</a:t>
            </a:r>
          </a:p>
          <a:p>
            <a:pPr lvl="1">
              <a:buFont typeface="Wingdings" panose="05000000000000000000" pitchFamily="2" charset="2"/>
              <a:buChar char="Ø"/>
            </a:pPr>
            <a:r>
              <a:rPr lang="en-US" smtClean="0"/>
              <a:t>The second argument of scanf begins with an ampersand (&amp;)—called the address operator in C— followed by the variable name. The ampersand, when combined with the variable name, tells scanf the location (or address) in memory at which the variable integer1 is stored.</a:t>
            </a:r>
          </a:p>
          <a:p>
            <a:pPr>
              <a:buFont typeface="Wingdings" panose="05000000000000000000" pitchFamily="2" charset="2"/>
              <a:buChar char="Ø"/>
            </a:pPr>
            <a:r>
              <a:rPr lang="en-US" smtClean="0"/>
              <a:t>When the computer executes the preceding scanf, it waits for the user to enter a value for variable</a:t>
            </a:r>
          </a:p>
          <a:p>
            <a:endParaRPr lang="en-US" smtClean="0"/>
          </a:p>
          <a:p>
            <a:endParaRPr lang="en-US"/>
          </a:p>
        </p:txBody>
      </p:sp>
      <p:sp>
        <p:nvSpPr>
          <p:cNvPr id="4" name="Slide Number Placeholder 3"/>
          <p:cNvSpPr>
            <a:spLocks noGrp="1"/>
          </p:cNvSpPr>
          <p:nvPr>
            <p:ph type="sldNum" sz="quarter" idx="10"/>
          </p:nvPr>
        </p:nvSpPr>
        <p:spPr/>
        <p:txBody>
          <a:bodyPr/>
          <a:lstStyle/>
          <a:p>
            <a:fld id="{9C10463E-A946-4DB7-84F1-2B38F7DE12A7}" type="slidenum">
              <a:rPr lang="en-IN" smtClean="0"/>
              <a:t>34</a:t>
            </a:fld>
            <a:endParaRPr lang="en-IN"/>
          </a:p>
        </p:txBody>
      </p:sp>
    </p:spTree>
    <p:extLst>
      <p:ext uri="{BB962C8B-B14F-4D97-AF65-F5344CB8AC3E}">
        <p14:creationId xmlns:p14="http://schemas.microsoft.com/office/powerpoint/2010/main" val="234106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print is to produce output for the user to read, whereas to scan is to read input from the command line that the user types in. </a:t>
            </a:r>
          </a:p>
          <a:p>
            <a:r>
              <a:rPr lang="en-US" sz="1200" b="0" i="0" kern="1200" dirty="0" smtClean="0">
                <a:solidFill>
                  <a:schemeClr val="tx1"/>
                </a:solidFill>
                <a:effectLst/>
                <a:latin typeface="+mn-lt"/>
                <a:ea typeface="+mn-ea"/>
                <a:cs typeface="+mn-cs"/>
              </a:rPr>
              <a:t>The f at the end stands for "formatted". </a:t>
            </a:r>
          </a:p>
          <a:p>
            <a:r>
              <a:rPr lang="en-US" sz="1200" b="0" i="0" kern="1200" dirty="0" smtClean="0">
                <a:solidFill>
                  <a:schemeClr val="tx1"/>
                </a:solidFill>
                <a:effectLst/>
                <a:latin typeface="+mn-lt"/>
                <a:ea typeface="+mn-ea"/>
                <a:cs typeface="+mn-cs"/>
              </a:rPr>
              <a:t>So both </a:t>
            </a:r>
            <a:r>
              <a:rPr lang="en-US" sz="1200" b="1" i="0" kern="1200" dirty="0" err="1" smtClean="0">
                <a:solidFill>
                  <a:schemeClr val="tx1"/>
                </a:solidFill>
                <a:effectLst/>
                <a:latin typeface="+mn-lt"/>
                <a:ea typeface="+mn-ea"/>
                <a:cs typeface="+mn-cs"/>
              </a:rPr>
              <a:t>printf</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scanf</a:t>
            </a:r>
            <a:r>
              <a:rPr lang="en-US" sz="1200" b="0" i="0" kern="1200" dirty="0" smtClean="0">
                <a:solidFill>
                  <a:schemeClr val="tx1"/>
                </a:solidFill>
                <a:effectLst/>
                <a:latin typeface="+mn-lt"/>
                <a:ea typeface="+mn-ea"/>
                <a:cs typeface="+mn-cs"/>
              </a:rPr>
              <a:t> functions use codes within a format string to specify how output or input values should be formatted</a:t>
            </a:r>
            <a:endParaRPr lang="en-US" dirty="0"/>
          </a:p>
        </p:txBody>
      </p:sp>
      <p:sp>
        <p:nvSpPr>
          <p:cNvPr id="4" name="Slide Number Placeholder 3"/>
          <p:cNvSpPr>
            <a:spLocks noGrp="1"/>
          </p:cNvSpPr>
          <p:nvPr>
            <p:ph type="sldNum" sz="quarter" idx="10"/>
          </p:nvPr>
        </p:nvSpPr>
        <p:spPr/>
        <p:txBody>
          <a:bodyPr/>
          <a:lstStyle/>
          <a:p>
            <a:fld id="{9C10463E-A946-4DB7-84F1-2B38F7DE12A7}" type="slidenum">
              <a:rPr lang="en-IN" smtClean="0"/>
              <a:t>36</a:t>
            </a:fld>
            <a:endParaRPr lang="en-IN"/>
          </a:p>
        </p:txBody>
      </p:sp>
    </p:spTree>
    <p:extLst>
      <p:ext uri="{BB962C8B-B14F-4D97-AF65-F5344CB8AC3E}">
        <p14:creationId xmlns:p14="http://schemas.microsoft.com/office/powerpoint/2010/main" val="46980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61AA4129-939F-4160-AE03-DCC5490DB421}" type="datetime1">
              <a:rPr lang="en-IN" smtClean="0"/>
              <a:t>08-01-2020</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3384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1F9C2003-A4F8-4B94-A0DA-8F338AC5AC75}" type="datetime1">
              <a:rPr lang="en-IN" smtClean="0"/>
              <a:t>08-01-2020</a:t>
            </a:fld>
            <a:endParaRPr lang="en-IN"/>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902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F75F07DD-2BFF-4947-B9EE-074EA61B2E50}" type="datetime1">
              <a:rPr lang="en-IN" smtClean="0"/>
              <a:t>08-01-2020</a:t>
            </a:fld>
            <a:endParaRPr lang="en-IN"/>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89362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CF1668EA-F067-4835-84FA-1196FBAD088D}" type="datetime1">
              <a:rPr lang="en-IN" smtClean="0"/>
              <a:t>08-01-2020</a:t>
            </a:fld>
            <a:endParaRPr lang="en-IN"/>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12870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3E17DE69-5C1C-4C7D-969E-F105DDCC06AC}" type="datetime1">
              <a:rPr lang="en-IN" smtClean="0"/>
              <a:t>08-01-2020</a:t>
            </a:fld>
            <a:endParaRPr lang="en-IN"/>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415753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C0E1808E-D39A-4ED0-9330-2013F283AE29}" type="datetime1">
              <a:rPr lang="en-IN" smtClean="0"/>
              <a:t>08-01-2020</a:t>
            </a:fld>
            <a:endParaRPr lang="en-IN"/>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62273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B16E76B7-592F-415A-8A51-D0DAF3F1ED74}" type="datetime1">
              <a:rPr lang="en-IN" smtClean="0"/>
              <a:t>08-01-2020</a:t>
            </a:fld>
            <a:endParaRPr lang="en-IN"/>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IN"/>
              <a:t>CSE 1001 Problem Solving using Computers (PSUC) - 2018</a:t>
            </a:r>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09544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8FDDF3EE-A7CD-4062-B917-3C44B1192F97}" type="datetime1">
              <a:rPr lang="en-IN" smtClean="0"/>
              <a:t>08-01-2020</a:t>
            </a:fld>
            <a:endParaRPr lang="en-IN"/>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IN"/>
              <a:t>CSE 1001 Problem Solving using Computers (PSUC) - 2018</a:t>
            </a:r>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07777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34A63AAB-5515-4AF1-A61B-D2D209E970A5}" type="datetime1">
              <a:rPr lang="en-IN" smtClean="0"/>
              <a:t>08-01-2020</a:t>
            </a:fld>
            <a:endParaRPr lang="en-IN"/>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IN"/>
              <a:t>CSE 1001 Problem Solving using Computers (PSUC) - 2018</a:t>
            </a:r>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131444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9E2019A3-AB09-4E53-8305-8E842A3B0872}" type="datetime1">
              <a:rPr lang="en-IN" smtClean="0"/>
              <a:t>08-01-2020</a:t>
            </a:fld>
            <a:endParaRPr lang="en-IN"/>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14133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19EFF3FE-41B2-4DF1-8A32-3257B1D0D3D8}" type="datetime1">
              <a:rPr lang="en-IN" smtClean="0"/>
              <a:t>08-01-2020</a:t>
            </a:fld>
            <a:endParaRPr lang="en-IN"/>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IN"/>
              <a:t>CSE 1001 Problem Solving using Computers (PSUC) - 2018</a:t>
            </a:r>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254092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199" y="515254"/>
            <a:ext cx="10994409" cy="628310"/>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2"/>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0"/>
            <a:ext cx="1154373"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fld id="{C91462FB-2B99-4D9D-A32F-54407204C8C8}" type="datetime1">
              <a:rPr lang="en-IN" smtClean="0"/>
              <a:t>08-01-2020</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7" y="6356350"/>
            <a:ext cx="8775511"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dirty="0"/>
              <a:t>CSE 1001 Problem Solving using Computers (PSUC) - 2018</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0"/>
            <a:ext cx="478808"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24380" y="40944"/>
            <a:ext cx="4726675" cy="628309"/>
          </a:xfrm>
          <a:prstGeom prst="rect">
            <a:avLst/>
          </a:prstGeom>
        </p:spPr>
      </p:pic>
    </p:spTree>
    <p:extLst>
      <p:ext uri="{BB962C8B-B14F-4D97-AF65-F5344CB8AC3E}">
        <p14:creationId xmlns:p14="http://schemas.microsoft.com/office/powerpoint/2010/main" val="119573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google.co.in/url?sa=i&amp;rct=j&amp;q=&amp;source=images&amp;cd=&amp;cad=rja&amp;docid=-rLfUVMfOA1P8M&amp;tbnid=ZGbPYpBizsz0qM:&amp;ved=0CAUQjRw&amp;url=http://www.wiley.com/college/busin/icmis/oakman/outline/chap05/slides/symbols.htm&amp;ei=Pqm-Uc6aKeey0QWQs4DQCw&amp;bvm=bv.47883778,d.ZGU&amp;psig=AFQjCNEHevpq62Z0ic_CWxdMCp3BpTL5JA&amp;ust=1371535947899872"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onlineclassnotes.com/2015/04/what-is-define-directive.html" TargetMode="External"/><Relationship Id="rId2" Type="http://schemas.openxmlformats.org/officeDocument/2006/relationships/hyperlink" Target="http://www.onlineclassnotes.com/2015/04/what-is-include-directive.html" TargetMode="External"/><Relationship Id="rId1" Type="http://schemas.openxmlformats.org/officeDocument/2006/relationships/slideLayout" Target="../slideLayouts/slideLayout2.xml"/><Relationship Id="rId4" Type="http://schemas.openxmlformats.org/officeDocument/2006/relationships/hyperlink" Target="http://www.onlineclassnotes.com/2015/04/what-is-user-defined-functions.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onlineclassnotes.com/2015/04/what-is-multi-function-program.html" TargetMode="External"/><Relationship Id="rId2" Type="http://schemas.openxmlformats.org/officeDocument/2006/relationships/hyperlink" Target="http://www.onlineclassnotes.com/2015/04/what-are-variables-what-are-conditions.html" TargetMode="External"/><Relationship Id="rId1" Type="http://schemas.openxmlformats.org/officeDocument/2006/relationships/slideLayout" Target="../slideLayouts/slideLayout2.xml"/><Relationship Id="rId4" Type="http://schemas.openxmlformats.org/officeDocument/2006/relationships/hyperlink" Target="http://www.onlineclassnotes.com/2015/04/what-are-necessities-or-advantages-of.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AF3C-F54C-4FA7-AA9E-7DE3B2209E70}"/>
              </a:ext>
            </a:extLst>
          </p:cNvPr>
          <p:cNvSpPr>
            <a:spLocks noGrp="1"/>
          </p:cNvSpPr>
          <p:nvPr>
            <p:ph type="ctrTitle"/>
          </p:nvPr>
        </p:nvSpPr>
        <p:spPr/>
        <p:txBody>
          <a:bodyPr/>
          <a:lstStyle/>
          <a:p>
            <a:r>
              <a:rPr lang="en-US" dirty="0"/>
              <a:t>Introduction to Computing</a:t>
            </a:r>
          </a:p>
        </p:txBody>
      </p:sp>
      <p:sp>
        <p:nvSpPr>
          <p:cNvPr id="3" name="Subtitle 2">
            <a:extLst>
              <a:ext uri="{FF2B5EF4-FFF2-40B4-BE49-F238E27FC236}">
                <a16:creationId xmlns:a16="http://schemas.microsoft.com/office/drawing/2014/main" id="{A43064CB-650C-4664-B123-35D2F0426658}"/>
              </a:ext>
            </a:extLst>
          </p:cNvPr>
          <p:cNvSpPr>
            <a:spLocks noGrp="1"/>
          </p:cNvSpPr>
          <p:nvPr>
            <p:ph type="subTitle" idx="1"/>
          </p:nvPr>
        </p:nvSpPr>
        <p:spPr/>
        <p:txBody>
          <a:bodyPr/>
          <a:lstStyle/>
          <a:p>
            <a:endParaRPr lang="en-US" b="1" dirty="0" smtClean="0"/>
          </a:p>
          <a:p>
            <a:r>
              <a:rPr lang="en-US" b="1" dirty="0" smtClean="0"/>
              <a:t>L3-L5</a:t>
            </a:r>
            <a:endParaRPr lang="en-US" b="1" dirty="0"/>
          </a:p>
          <a:p>
            <a:endParaRPr lang="en-IN" dirty="0"/>
          </a:p>
        </p:txBody>
      </p:sp>
    </p:spTree>
    <p:extLst>
      <p:ext uri="{BB962C8B-B14F-4D97-AF65-F5344CB8AC3E}">
        <p14:creationId xmlns:p14="http://schemas.microsoft.com/office/powerpoint/2010/main" val="1483207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Compute the area of circle</a:t>
            </a:r>
          </a:p>
        </p:txBody>
      </p:sp>
      <p:sp>
        <p:nvSpPr>
          <p:cNvPr id="4" name="Date Placeholder 3"/>
          <p:cNvSpPr>
            <a:spLocks noGrp="1"/>
          </p:cNvSpPr>
          <p:nvPr>
            <p:ph type="dt" sz="half" idx="10"/>
          </p:nvPr>
        </p:nvSpPr>
        <p:spPr/>
        <p:txBody>
          <a:bodyPr/>
          <a:lstStyle/>
          <a:p>
            <a:fld id="{D1ED71C6-3D95-4C77-994D-C06DF2E77413}"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10</a:t>
            </a:fld>
            <a:endParaRPr lang="en-IN"/>
          </a:p>
        </p:txBody>
      </p:sp>
      <p:sp>
        <p:nvSpPr>
          <p:cNvPr id="8" name="Content Placeholder 2"/>
          <p:cNvSpPr>
            <a:spLocks noGrp="1"/>
          </p:cNvSpPr>
          <p:nvPr>
            <p:ph idx="1"/>
          </p:nvPr>
        </p:nvSpPr>
        <p:spPr>
          <a:xfrm>
            <a:off x="838200" y="1269242"/>
            <a:ext cx="10994408" cy="4907721"/>
          </a:xfrm>
        </p:spPr>
        <p:txBody>
          <a:bodyPr/>
          <a:lstStyle/>
          <a:p>
            <a:pPr marL="0" indent="0">
              <a:buNone/>
            </a:pPr>
            <a:r>
              <a:rPr lang="en-US" dirty="0"/>
              <a:t>Name of the algorithm : Compute the area of a circle</a:t>
            </a:r>
          </a:p>
          <a:p>
            <a:pPr marL="0" indent="0">
              <a:buNone/>
            </a:pPr>
            <a:r>
              <a:rPr lang="en-US" dirty="0"/>
              <a:t>Step1:	Start</a:t>
            </a:r>
          </a:p>
          <a:p>
            <a:pPr marL="0" indent="0">
              <a:buNone/>
            </a:pPr>
            <a:r>
              <a:rPr lang="en-US" dirty="0"/>
              <a:t>Step 2:	Input  radius</a:t>
            </a:r>
          </a:p>
          <a:p>
            <a:pPr marL="0" indent="0">
              <a:buNone/>
            </a:pPr>
            <a:r>
              <a:rPr lang="en-US" dirty="0"/>
              <a:t>Step 3:	</a:t>
            </a:r>
            <a:r>
              <a:rPr lang="en-US" dirty="0">
                <a:latin typeface="Gabriola" panose="04040605051002020D02" pitchFamily="82" charset="0"/>
              </a:rPr>
              <a:t>[Compute the area]</a:t>
            </a:r>
          </a:p>
          <a:p>
            <a:pPr marL="0" indent="0">
              <a:buNone/>
            </a:pPr>
            <a:r>
              <a:rPr lang="en-US" dirty="0"/>
              <a:t>	</a:t>
            </a:r>
            <a:r>
              <a:rPr lang="en-US" dirty="0" smtClean="0"/>
              <a:t>	Area </a:t>
            </a:r>
            <a:r>
              <a:rPr lang="en-US" dirty="0">
                <a:sym typeface="Wingdings" panose="05000000000000000000" pitchFamily="2" charset="2"/>
              </a:rPr>
              <a:t></a:t>
            </a:r>
            <a:r>
              <a:rPr lang="en-US" dirty="0"/>
              <a:t> 3.1416 * radius  *  radius</a:t>
            </a:r>
          </a:p>
          <a:p>
            <a:pPr marL="0" indent="0">
              <a:buNone/>
            </a:pPr>
            <a:r>
              <a:rPr lang="en-US" dirty="0"/>
              <a:t>Step 4:	</a:t>
            </a:r>
            <a:r>
              <a:rPr lang="en-US" dirty="0">
                <a:latin typeface="Gabriola" panose="04040605051002020D02" pitchFamily="82" charset="0"/>
              </a:rPr>
              <a:t>[Print the Area]</a:t>
            </a:r>
          </a:p>
          <a:p>
            <a:pPr marL="0" indent="0">
              <a:buNone/>
            </a:pPr>
            <a:r>
              <a:rPr lang="en-US" dirty="0"/>
              <a:t>	</a:t>
            </a:r>
            <a:r>
              <a:rPr lang="en-US" dirty="0" smtClean="0"/>
              <a:t>	Print  </a:t>
            </a:r>
            <a:r>
              <a:rPr lang="en-US" dirty="0"/>
              <a:t>‘Area of a circle =‘, Area</a:t>
            </a:r>
          </a:p>
          <a:p>
            <a:pPr marL="0" indent="0">
              <a:buNone/>
            </a:pPr>
            <a:r>
              <a:rPr lang="en-US" dirty="0"/>
              <a:t>Step 5: </a:t>
            </a:r>
            <a:r>
              <a:rPr lang="en-US" dirty="0" smtClean="0"/>
              <a:t>	</a:t>
            </a:r>
            <a:r>
              <a:rPr lang="en-US" dirty="0" smtClean="0">
                <a:latin typeface="Gabriola" panose="04040605051002020D02" pitchFamily="82" charset="0"/>
              </a:rPr>
              <a:t>[</a:t>
            </a:r>
            <a:r>
              <a:rPr lang="en-US" dirty="0">
                <a:latin typeface="Gabriola" panose="04040605051002020D02" pitchFamily="82" charset="0"/>
              </a:rPr>
              <a:t>End of algorithm]</a:t>
            </a:r>
          </a:p>
          <a:p>
            <a:pPr marL="0" indent="0">
              <a:buNone/>
            </a:pPr>
            <a:r>
              <a:rPr lang="en-US" dirty="0"/>
              <a:t>	</a:t>
            </a:r>
            <a:r>
              <a:rPr lang="en-US" dirty="0" smtClean="0"/>
              <a:t>    	Stop</a:t>
            </a:r>
            <a:endParaRPr lang="en-US" dirty="0"/>
          </a:p>
          <a:p>
            <a:endParaRPr lang="en-US" dirty="0"/>
          </a:p>
        </p:txBody>
      </p:sp>
    </p:spTree>
    <p:extLst>
      <p:ext uri="{BB962C8B-B14F-4D97-AF65-F5344CB8AC3E}">
        <p14:creationId xmlns:p14="http://schemas.microsoft.com/office/powerpoint/2010/main" val="4155517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Interchange </a:t>
            </a:r>
            <a:r>
              <a:rPr lang="en-US"/>
              <a:t>values of two variables</a:t>
            </a:r>
            <a:br>
              <a:rPr lang="en-US"/>
            </a:br>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Name of the algorithm: Interchange values of 2 variables</a:t>
            </a:r>
          </a:p>
          <a:p>
            <a:pPr marL="0" indent="0">
              <a:buNone/>
            </a:pPr>
            <a:r>
              <a:rPr lang="en-US" dirty="0"/>
              <a:t>Step 1:       </a:t>
            </a:r>
            <a:r>
              <a:rPr lang="en-US" dirty="0" smtClean="0"/>
              <a:t>   Start</a:t>
            </a:r>
            <a:endParaRPr lang="en-US" dirty="0"/>
          </a:p>
          <a:p>
            <a:pPr marL="0" indent="0">
              <a:buNone/>
            </a:pPr>
            <a:r>
              <a:rPr lang="en-US" dirty="0"/>
              <a:t>Step 2:	</a:t>
            </a:r>
            <a:r>
              <a:rPr lang="en-US" dirty="0" smtClean="0"/>
              <a:t>Input </a:t>
            </a:r>
            <a:r>
              <a:rPr lang="en-US" dirty="0"/>
              <a:t>A,B</a:t>
            </a:r>
          </a:p>
          <a:p>
            <a:pPr marL="0" indent="0">
              <a:buNone/>
            </a:pPr>
            <a:r>
              <a:rPr lang="en-US" dirty="0"/>
              <a:t>Step 3:	</a:t>
            </a:r>
            <a:r>
              <a:rPr lang="en-US" dirty="0" smtClean="0"/>
              <a:t>temp </a:t>
            </a:r>
            <a:r>
              <a:rPr lang="en-US" dirty="0">
                <a:sym typeface="Wingdings" pitchFamily="2" charset="2"/>
              </a:rPr>
              <a:t> </a:t>
            </a:r>
            <a:r>
              <a:rPr lang="en-US" dirty="0" smtClean="0"/>
              <a:t>A</a:t>
            </a:r>
          </a:p>
          <a:p>
            <a:pPr marL="0" indent="0">
              <a:buNone/>
            </a:pPr>
            <a:r>
              <a:rPr lang="en-US" dirty="0" smtClean="0"/>
              <a:t>Step </a:t>
            </a:r>
            <a:r>
              <a:rPr lang="en-US" dirty="0"/>
              <a:t>4:	</a:t>
            </a:r>
            <a:r>
              <a:rPr lang="en-US" dirty="0" smtClean="0"/>
              <a:t>A</a:t>
            </a:r>
            <a:r>
              <a:rPr lang="en-US" dirty="0">
                <a:sym typeface="Wingdings" pitchFamily="2" charset="2"/>
              </a:rPr>
              <a:t></a:t>
            </a:r>
            <a:r>
              <a:rPr lang="en-US" dirty="0"/>
              <a:t>B</a:t>
            </a:r>
          </a:p>
          <a:p>
            <a:pPr marL="0" indent="0">
              <a:buNone/>
            </a:pPr>
            <a:r>
              <a:rPr lang="en-US" dirty="0"/>
              <a:t>Step 5:	</a:t>
            </a:r>
            <a:r>
              <a:rPr lang="en-US" dirty="0" err="1" smtClean="0"/>
              <a:t>B</a:t>
            </a:r>
            <a:r>
              <a:rPr lang="en-US" dirty="0" err="1">
                <a:sym typeface="Wingdings" pitchFamily="2" charset="2"/>
              </a:rPr>
              <a:t></a:t>
            </a:r>
            <a:r>
              <a:rPr lang="en-US" dirty="0" err="1"/>
              <a:t>temp</a:t>
            </a:r>
            <a:endParaRPr lang="en-US" dirty="0"/>
          </a:p>
          <a:p>
            <a:pPr marL="0" indent="0">
              <a:buNone/>
            </a:pPr>
            <a:r>
              <a:rPr lang="en-US" dirty="0"/>
              <a:t>Step 6:	</a:t>
            </a:r>
            <a:r>
              <a:rPr lang="en-US" dirty="0" smtClean="0"/>
              <a:t>Print </a:t>
            </a:r>
            <a:r>
              <a:rPr lang="en-US" dirty="0"/>
              <a:t>‘A=’ , A  </a:t>
            </a:r>
          </a:p>
          <a:p>
            <a:pPr marL="0" indent="0">
              <a:buNone/>
            </a:pPr>
            <a:r>
              <a:rPr lang="en-US" dirty="0"/>
              <a:t> 		</a:t>
            </a:r>
            <a:r>
              <a:rPr lang="en-US" dirty="0" smtClean="0"/>
              <a:t>Print </a:t>
            </a:r>
            <a:r>
              <a:rPr lang="en-US" dirty="0"/>
              <a:t>‘B=’ , B</a:t>
            </a:r>
          </a:p>
          <a:p>
            <a:pPr marL="0" indent="0">
              <a:buNone/>
            </a:pPr>
            <a:r>
              <a:rPr lang="en-US" dirty="0"/>
              <a:t>Step 7:	</a:t>
            </a:r>
            <a:r>
              <a:rPr lang="en-US" dirty="0" smtClean="0"/>
              <a:t>[End </a:t>
            </a:r>
            <a:r>
              <a:rPr lang="en-US" dirty="0"/>
              <a:t>of Algorithm]</a:t>
            </a:r>
          </a:p>
          <a:p>
            <a:pPr marL="0" indent="0">
              <a:buNone/>
            </a:pPr>
            <a:r>
              <a:rPr lang="en-US" dirty="0"/>
              <a:t>		</a:t>
            </a:r>
            <a:r>
              <a:rPr lang="en-US" dirty="0" smtClean="0"/>
              <a:t>Stop</a:t>
            </a:r>
            <a:r>
              <a:rPr lang="en-US" b="1" dirty="0" smtClean="0"/>
              <a:t>    </a:t>
            </a:r>
            <a:endParaRPr lang="en-US" b="1" dirty="0"/>
          </a:p>
          <a:p>
            <a:endParaRPr lang="en-US" dirty="0"/>
          </a:p>
        </p:txBody>
      </p:sp>
      <p:sp>
        <p:nvSpPr>
          <p:cNvPr id="4" name="Date Placeholder 3"/>
          <p:cNvSpPr>
            <a:spLocks noGrp="1"/>
          </p:cNvSpPr>
          <p:nvPr>
            <p:ph type="dt" sz="half" idx="10"/>
          </p:nvPr>
        </p:nvSpPr>
        <p:spPr/>
        <p:txBody>
          <a:bodyPr/>
          <a:lstStyle/>
          <a:p>
            <a:fld id="{DCB9DC49-BD04-401D-ADD5-767881FCFF02}"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11</a:t>
            </a:fld>
            <a:endParaRPr lang="en-IN"/>
          </a:p>
        </p:txBody>
      </p:sp>
    </p:spTree>
    <p:extLst>
      <p:ext uri="{BB962C8B-B14F-4D97-AF65-F5344CB8AC3E}">
        <p14:creationId xmlns:p14="http://schemas.microsoft.com/office/powerpoint/2010/main" val="2239064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Largest of 3 numbers</a:t>
            </a:r>
          </a:p>
        </p:txBody>
      </p:sp>
      <p:sp>
        <p:nvSpPr>
          <p:cNvPr id="3" name="Content Placeholder 2"/>
          <p:cNvSpPr>
            <a:spLocks noGrp="1"/>
          </p:cNvSpPr>
          <p:nvPr>
            <p:ph idx="1"/>
          </p:nvPr>
        </p:nvSpPr>
        <p:spPr>
          <a:xfrm>
            <a:off x="838200" y="1269242"/>
            <a:ext cx="5840186" cy="4907721"/>
          </a:xfrm>
        </p:spPr>
        <p:txBody>
          <a:bodyPr>
            <a:normAutofit fontScale="77500" lnSpcReduction="20000"/>
          </a:bodyPr>
          <a:lstStyle/>
          <a:p>
            <a:pPr>
              <a:buNone/>
            </a:pPr>
            <a:r>
              <a:rPr lang="en-US" dirty="0"/>
              <a:t>Name of the algorithm: Find largest of 3 numbers</a:t>
            </a:r>
          </a:p>
          <a:p>
            <a:pPr>
              <a:buNone/>
            </a:pPr>
            <a:r>
              <a:rPr lang="en-US" dirty="0"/>
              <a:t>Step 1: 	Start</a:t>
            </a:r>
          </a:p>
          <a:p>
            <a:pPr>
              <a:buNone/>
            </a:pPr>
            <a:r>
              <a:rPr lang="en-US" dirty="0"/>
              <a:t>Step 2:  [Read the values of A, B and C]</a:t>
            </a:r>
          </a:p>
          <a:p>
            <a:pPr>
              <a:buNone/>
            </a:pPr>
            <a:r>
              <a:rPr lang="en-US" dirty="0"/>
              <a:t>		</a:t>
            </a:r>
            <a:r>
              <a:rPr lang="en-US" dirty="0" smtClean="0"/>
              <a:t>Read </a:t>
            </a:r>
            <a:r>
              <a:rPr lang="en-US" dirty="0"/>
              <a:t>A, B, C</a:t>
            </a:r>
          </a:p>
          <a:p>
            <a:pPr>
              <a:buNone/>
            </a:pPr>
            <a:endParaRPr lang="en-US" sz="900" dirty="0"/>
          </a:p>
          <a:p>
            <a:pPr>
              <a:buNone/>
            </a:pPr>
            <a:r>
              <a:rPr lang="en-US" dirty="0"/>
              <a:t>Step 3: 	</a:t>
            </a:r>
            <a:r>
              <a:rPr lang="en-US" b="1" dirty="0"/>
              <a:t>[Compare A and B]</a:t>
            </a:r>
          </a:p>
          <a:p>
            <a:pPr>
              <a:buNone/>
            </a:pPr>
            <a:r>
              <a:rPr lang="en-US" dirty="0"/>
              <a:t>		</a:t>
            </a:r>
            <a:r>
              <a:rPr lang="en-US" dirty="0" smtClean="0"/>
              <a:t>if  </a:t>
            </a:r>
            <a:r>
              <a:rPr lang="en-US" dirty="0"/>
              <a:t>A&gt;B Go to step 5</a:t>
            </a:r>
          </a:p>
          <a:p>
            <a:pPr>
              <a:buNone/>
            </a:pPr>
            <a:endParaRPr lang="en-US" sz="600" dirty="0"/>
          </a:p>
          <a:p>
            <a:pPr>
              <a:buNone/>
            </a:pPr>
            <a:r>
              <a:rPr lang="en-US" dirty="0"/>
              <a:t>Step 4: 	</a:t>
            </a:r>
            <a:r>
              <a:rPr lang="en-US" b="1" dirty="0"/>
              <a:t>[Otherwise compare B with C]</a:t>
            </a:r>
          </a:p>
          <a:p>
            <a:pPr>
              <a:buNone/>
            </a:pPr>
            <a:r>
              <a:rPr lang="en-US" dirty="0"/>
              <a:t>		</a:t>
            </a:r>
            <a:r>
              <a:rPr lang="en-US" dirty="0" smtClean="0"/>
              <a:t>if  </a:t>
            </a:r>
            <a:r>
              <a:rPr lang="en-US" dirty="0"/>
              <a:t>B&gt;C then</a:t>
            </a:r>
          </a:p>
          <a:p>
            <a:pPr>
              <a:buNone/>
            </a:pPr>
            <a:r>
              <a:rPr lang="en-US" dirty="0"/>
              <a:t>		 </a:t>
            </a:r>
            <a:r>
              <a:rPr lang="en-US" dirty="0" smtClean="0"/>
              <a:t>      	Print </a:t>
            </a:r>
            <a:r>
              <a:rPr lang="en-US" dirty="0"/>
              <a:t>‘B’ is largest’</a:t>
            </a:r>
          </a:p>
          <a:p>
            <a:pPr>
              <a:buNone/>
            </a:pPr>
            <a:r>
              <a:rPr lang="en-US" dirty="0"/>
              <a:t>		</a:t>
            </a:r>
            <a:r>
              <a:rPr lang="en-US" dirty="0" smtClean="0"/>
              <a:t>else</a:t>
            </a:r>
            <a:endParaRPr lang="en-US" dirty="0"/>
          </a:p>
          <a:p>
            <a:pPr>
              <a:buNone/>
            </a:pPr>
            <a:r>
              <a:rPr lang="en-US" dirty="0"/>
              <a:t>			</a:t>
            </a:r>
            <a:r>
              <a:rPr lang="en-US" dirty="0" smtClean="0"/>
              <a:t>Print </a:t>
            </a:r>
            <a:r>
              <a:rPr lang="en-US" dirty="0"/>
              <a:t>‘C’ is largest’</a:t>
            </a:r>
          </a:p>
          <a:p>
            <a:pPr>
              <a:buNone/>
            </a:pPr>
            <a:r>
              <a:rPr lang="en-US" dirty="0"/>
              <a:t>		</a:t>
            </a:r>
            <a:r>
              <a:rPr lang="en-US" dirty="0" smtClean="0"/>
              <a:t>	Go </a:t>
            </a:r>
            <a:r>
              <a:rPr lang="en-US" dirty="0"/>
              <a:t>to Step 6</a:t>
            </a:r>
          </a:p>
          <a:p>
            <a:endParaRPr lang="en-US" dirty="0"/>
          </a:p>
        </p:txBody>
      </p:sp>
      <p:sp>
        <p:nvSpPr>
          <p:cNvPr id="4" name="Date Placeholder 3"/>
          <p:cNvSpPr>
            <a:spLocks noGrp="1"/>
          </p:cNvSpPr>
          <p:nvPr>
            <p:ph type="dt" sz="half" idx="10"/>
          </p:nvPr>
        </p:nvSpPr>
        <p:spPr/>
        <p:txBody>
          <a:bodyPr/>
          <a:lstStyle/>
          <a:p>
            <a:fld id="{6B8A174C-8042-46E1-A063-0FCB3161FF8E}"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12</a:t>
            </a:fld>
            <a:endParaRPr lang="en-IN"/>
          </a:p>
        </p:txBody>
      </p:sp>
      <p:sp>
        <p:nvSpPr>
          <p:cNvPr id="7" name="Content Placeholder 2"/>
          <p:cNvSpPr txBox="1">
            <a:spLocks/>
          </p:cNvSpPr>
          <p:nvPr/>
        </p:nvSpPr>
        <p:spPr>
          <a:xfrm>
            <a:off x="7168243" y="1269241"/>
            <a:ext cx="4898572" cy="4907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US" sz="2200" dirty="0" smtClean="0"/>
          </a:p>
          <a:p>
            <a:pPr>
              <a:buFont typeface="Arial" panose="020B0604020202020204" pitchFamily="34" charset="0"/>
              <a:buNone/>
            </a:pPr>
            <a:r>
              <a:rPr lang="en-US" sz="2200" dirty="0" smtClean="0"/>
              <a:t>Step 5:	</a:t>
            </a:r>
            <a:r>
              <a:rPr lang="en-US" sz="2200" b="1" dirty="0" smtClean="0"/>
              <a:t>[Compare A and C for largest]</a:t>
            </a:r>
          </a:p>
          <a:p>
            <a:pPr>
              <a:buFont typeface="Arial" panose="020B0604020202020204" pitchFamily="34" charset="0"/>
              <a:buNone/>
            </a:pPr>
            <a:r>
              <a:rPr lang="en-US" sz="2200" dirty="0" smtClean="0"/>
              <a:t>   	</a:t>
            </a:r>
            <a:r>
              <a:rPr lang="en-US" sz="2200" dirty="0"/>
              <a:t>	</a:t>
            </a:r>
            <a:r>
              <a:rPr lang="en-US" sz="2200" dirty="0" smtClean="0"/>
              <a:t>   if  A&gt;C then</a:t>
            </a:r>
          </a:p>
          <a:p>
            <a:pPr>
              <a:buFont typeface="Arial" panose="020B0604020202020204" pitchFamily="34" charset="0"/>
              <a:buNone/>
            </a:pPr>
            <a:r>
              <a:rPr lang="en-US" sz="2200" dirty="0" smtClean="0"/>
              <a:t>			Print ‘A’ is largest’</a:t>
            </a:r>
          </a:p>
          <a:p>
            <a:pPr>
              <a:buFont typeface="Arial" panose="020B0604020202020204" pitchFamily="34" charset="0"/>
              <a:buNone/>
            </a:pPr>
            <a:r>
              <a:rPr lang="en-US" sz="2200" dirty="0" smtClean="0"/>
              <a:t>		   else</a:t>
            </a:r>
          </a:p>
          <a:p>
            <a:pPr>
              <a:buFont typeface="Arial" panose="020B0604020202020204" pitchFamily="34" charset="0"/>
              <a:buNone/>
            </a:pPr>
            <a:r>
              <a:rPr lang="en-US" sz="2200" dirty="0" smtClean="0"/>
              <a:t>			 Print ‘C’ is largest’</a:t>
            </a:r>
          </a:p>
          <a:p>
            <a:pPr>
              <a:buFont typeface="Arial" panose="020B0604020202020204" pitchFamily="34" charset="0"/>
              <a:buNone/>
            </a:pPr>
            <a:r>
              <a:rPr lang="en-US" sz="2200" dirty="0" smtClean="0"/>
              <a:t>Step 6: [End of the algorithm] </a:t>
            </a:r>
          </a:p>
          <a:p>
            <a:pPr>
              <a:buFont typeface="Arial" panose="020B0604020202020204" pitchFamily="34" charset="0"/>
              <a:buNone/>
            </a:pPr>
            <a:r>
              <a:rPr lang="en-US" sz="2200" dirty="0" smtClean="0"/>
              <a:t>		Stop</a:t>
            </a:r>
          </a:p>
          <a:p>
            <a:endParaRPr lang="en-US" sz="2200" dirty="0" smtClean="0"/>
          </a:p>
          <a:p>
            <a:endParaRPr lang="en-US" sz="2200" dirty="0"/>
          </a:p>
        </p:txBody>
      </p:sp>
    </p:spTree>
    <p:extLst>
      <p:ext uri="{BB962C8B-B14F-4D97-AF65-F5344CB8AC3E}">
        <p14:creationId xmlns:p14="http://schemas.microsoft.com/office/powerpoint/2010/main" val="156241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Largest of  3 Numbers contd</a:t>
            </a:r>
          </a:p>
        </p:txBody>
      </p:sp>
      <p:sp>
        <p:nvSpPr>
          <p:cNvPr id="3" name="Content Placeholder 2"/>
          <p:cNvSpPr>
            <a:spLocks noGrp="1"/>
          </p:cNvSpPr>
          <p:nvPr>
            <p:ph idx="1"/>
          </p:nvPr>
        </p:nvSpPr>
        <p:spPr>
          <a:xfrm>
            <a:off x="838200" y="1269242"/>
            <a:ext cx="6264729" cy="4907721"/>
          </a:xfrm>
        </p:spPr>
        <p:txBody>
          <a:bodyPr/>
          <a:lstStyle/>
          <a:p>
            <a:pPr>
              <a:buNone/>
            </a:pPr>
            <a:r>
              <a:rPr lang="en-US" dirty="0"/>
              <a:t>Step 5:	[Compare A and C for largest]</a:t>
            </a:r>
          </a:p>
          <a:p>
            <a:pPr>
              <a:buNone/>
            </a:pPr>
            <a:r>
              <a:rPr lang="en-US" dirty="0"/>
              <a:t>   			if  A&gt;C then</a:t>
            </a:r>
          </a:p>
          <a:p>
            <a:pPr>
              <a:buNone/>
            </a:pPr>
            <a:r>
              <a:rPr lang="en-US" dirty="0"/>
              <a:t>				Print ‘A’ is largest’</a:t>
            </a:r>
          </a:p>
          <a:p>
            <a:pPr>
              <a:buNone/>
            </a:pPr>
            <a:r>
              <a:rPr lang="en-US" dirty="0"/>
              <a:t>			else</a:t>
            </a:r>
          </a:p>
          <a:p>
            <a:pPr>
              <a:buNone/>
            </a:pPr>
            <a:r>
              <a:rPr lang="en-US" dirty="0"/>
              <a:t>				 Print ‘C’ is largest’</a:t>
            </a:r>
          </a:p>
          <a:p>
            <a:pPr>
              <a:buNone/>
            </a:pPr>
            <a:r>
              <a:rPr lang="en-US" dirty="0"/>
              <a:t>Step 6: [End of the algorithm] </a:t>
            </a:r>
          </a:p>
          <a:p>
            <a:pPr>
              <a:buNone/>
            </a:pPr>
            <a:r>
              <a:rPr lang="en-US" dirty="0"/>
              <a:t>		Stop</a:t>
            </a:r>
          </a:p>
          <a:p>
            <a:endParaRPr lang="en-US" dirty="0"/>
          </a:p>
          <a:p>
            <a:endParaRPr lang="en-US" dirty="0"/>
          </a:p>
        </p:txBody>
      </p:sp>
      <p:sp>
        <p:nvSpPr>
          <p:cNvPr id="4" name="Date Placeholder 3"/>
          <p:cNvSpPr>
            <a:spLocks noGrp="1"/>
          </p:cNvSpPr>
          <p:nvPr>
            <p:ph type="dt" sz="half" idx="10"/>
          </p:nvPr>
        </p:nvSpPr>
        <p:spPr/>
        <p:txBody>
          <a:bodyPr/>
          <a:lstStyle/>
          <a:p>
            <a:fld id="{45CA692D-768D-4FBD-8A34-E18814B995D5}"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13</a:t>
            </a:fld>
            <a:endParaRPr lang="en-IN"/>
          </a:p>
        </p:txBody>
      </p:sp>
    </p:spTree>
    <p:extLst>
      <p:ext uri="{BB962C8B-B14F-4D97-AF65-F5344CB8AC3E}">
        <p14:creationId xmlns:p14="http://schemas.microsoft.com/office/powerpoint/2010/main" val="2339017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a number</a:t>
            </a:r>
          </a:p>
        </p:txBody>
      </p:sp>
      <p:sp>
        <p:nvSpPr>
          <p:cNvPr id="4" name="Date Placeholder 3"/>
          <p:cNvSpPr>
            <a:spLocks noGrp="1"/>
          </p:cNvSpPr>
          <p:nvPr>
            <p:ph type="dt" sz="half" idx="10"/>
          </p:nvPr>
        </p:nvSpPr>
        <p:spPr/>
        <p:txBody>
          <a:bodyPr/>
          <a:lstStyle/>
          <a:p>
            <a:fld id="{CF1668EA-F067-4835-84FA-1196FBAD088D}"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14</a:t>
            </a:fld>
            <a:endParaRPr lang="en-IN"/>
          </a:p>
        </p:txBody>
      </p:sp>
      <p:sp>
        <p:nvSpPr>
          <p:cNvPr id="7" name="Text Box 3"/>
          <p:cNvSpPr txBox="1">
            <a:spLocks noChangeArrowheads="1"/>
          </p:cNvSpPr>
          <p:nvPr/>
        </p:nvSpPr>
        <p:spPr bwMode="auto">
          <a:xfrm>
            <a:off x="838199" y="1447800"/>
            <a:ext cx="10994409" cy="4524315"/>
          </a:xfrm>
          <a:prstGeom prst="rect">
            <a:avLst/>
          </a:prstGeom>
          <a:noFill/>
          <a:ln w="9525">
            <a:noFill/>
            <a:miter lim="800000"/>
            <a:headEnd/>
            <a:tailEnd/>
          </a:ln>
        </p:spPr>
        <p:txBody>
          <a:bodyPr wrap="square">
            <a:spAutoFit/>
          </a:bodyPr>
          <a:lstStyle/>
          <a:p>
            <a:pPr algn="l"/>
            <a:r>
              <a:rPr lang="en-US" sz="2400" dirty="0">
                <a:solidFill>
                  <a:schemeClr val="tx2"/>
                </a:solidFill>
              </a:rPr>
              <a:t>Name of the algorithm: Compute the factorial of </a:t>
            </a:r>
            <a:r>
              <a:rPr lang="en-US" sz="2400" dirty="0" smtClean="0">
                <a:solidFill>
                  <a:schemeClr val="tx2"/>
                </a:solidFill>
              </a:rPr>
              <a:t>a number</a:t>
            </a:r>
          </a:p>
          <a:p>
            <a:pPr algn="l"/>
            <a:endParaRPr lang="en-US" sz="2400" dirty="0">
              <a:solidFill>
                <a:schemeClr val="tx2"/>
              </a:solidFill>
            </a:endParaRPr>
          </a:p>
          <a:p>
            <a:pPr algn="l"/>
            <a:r>
              <a:rPr lang="en-US" sz="2400" dirty="0">
                <a:solidFill>
                  <a:schemeClr val="tx2"/>
                </a:solidFill>
              </a:rPr>
              <a:t>Step1:		S</a:t>
            </a:r>
            <a:r>
              <a:rPr lang="en-US" sz="2400" dirty="0" smtClean="0">
                <a:solidFill>
                  <a:schemeClr val="tx2"/>
                </a:solidFill>
              </a:rPr>
              <a:t>tart</a:t>
            </a:r>
          </a:p>
          <a:p>
            <a:pPr algn="l"/>
            <a:r>
              <a:rPr lang="en-US" sz="2400" dirty="0" smtClean="0">
                <a:solidFill>
                  <a:schemeClr val="tx2"/>
                </a:solidFill>
              </a:rPr>
              <a:t>Step 2: </a:t>
            </a:r>
            <a:r>
              <a:rPr lang="en-US" sz="2400" dirty="0">
                <a:solidFill>
                  <a:schemeClr val="tx2"/>
                </a:solidFill>
              </a:rPr>
              <a:t>	Input N</a:t>
            </a:r>
          </a:p>
          <a:p>
            <a:pPr algn="l"/>
            <a:r>
              <a:rPr lang="en-US" sz="2400" dirty="0">
                <a:solidFill>
                  <a:schemeClr val="tx2"/>
                </a:solidFill>
              </a:rPr>
              <a:t>Step </a:t>
            </a:r>
            <a:r>
              <a:rPr lang="en-US" sz="2400" dirty="0" smtClean="0">
                <a:solidFill>
                  <a:schemeClr val="tx2"/>
                </a:solidFill>
              </a:rPr>
              <a:t>3:</a:t>
            </a:r>
            <a:r>
              <a:rPr lang="en-US" sz="2400" dirty="0">
                <a:solidFill>
                  <a:schemeClr val="tx2"/>
                </a:solidFill>
              </a:rPr>
              <a:t>		fact </a:t>
            </a:r>
            <a:r>
              <a:rPr lang="en-US" sz="2400" dirty="0">
                <a:solidFill>
                  <a:schemeClr val="tx2"/>
                </a:solidFill>
                <a:sym typeface="Wingdings" pitchFamily="2" charset="2"/>
              </a:rPr>
              <a:t></a:t>
            </a:r>
            <a:r>
              <a:rPr lang="en-US" sz="2400" dirty="0">
                <a:solidFill>
                  <a:schemeClr val="tx2"/>
                </a:solidFill>
              </a:rPr>
              <a:t>1</a:t>
            </a:r>
          </a:p>
          <a:p>
            <a:pPr algn="l"/>
            <a:r>
              <a:rPr lang="en-US" sz="2400" dirty="0">
                <a:solidFill>
                  <a:schemeClr val="tx2"/>
                </a:solidFill>
              </a:rPr>
              <a:t>Step </a:t>
            </a:r>
            <a:r>
              <a:rPr lang="en-US" sz="2400" dirty="0" smtClean="0">
                <a:solidFill>
                  <a:schemeClr val="tx2"/>
                </a:solidFill>
              </a:rPr>
              <a:t>4:</a:t>
            </a:r>
            <a:r>
              <a:rPr lang="en-US" sz="2400" dirty="0">
                <a:solidFill>
                  <a:schemeClr val="tx2"/>
                </a:solidFill>
              </a:rPr>
              <a:t>		</a:t>
            </a:r>
            <a:r>
              <a:rPr lang="en-US" sz="2400" dirty="0" smtClean="0">
                <a:solidFill>
                  <a:schemeClr val="tx2"/>
                </a:solidFill>
              </a:rPr>
              <a:t>for </a:t>
            </a:r>
            <a:r>
              <a:rPr lang="en-US" sz="2400" dirty="0">
                <a:solidFill>
                  <a:schemeClr val="tx2"/>
                </a:solidFill>
              </a:rPr>
              <a:t>count=1 to N in step of 1 do</a:t>
            </a:r>
          </a:p>
          <a:p>
            <a:pPr algn="l"/>
            <a:r>
              <a:rPr lang="en-US" sz="2400" dirty="0">
                <a:solidFill>
                  <a:schemeClr val="tx2"/>
                </a:solidFill>
              </a:rPr>
              <a:t>			begin</a:t>
            </a:r>
          </a:p>
          <a:p>
            <a:pPr algn="l"/>
            <a:r>
              <a:rPr lang="en-US" sz="2400" dirty="0">
                <a:solidFill>
                  <a:schemeClr val="tx2"/>
                </a:solidFill>
              </a:rPr>
              <a:t>			    </a:t>
            </a:r>
            <a:r>
              <a:rPr lang="en-US" sz="2400" dirty="0" err="1">
                <a:solidFill>
                  <a:schemeClr val="tx2"/>
                </a:solidFill>
              </a:rPr>
              <a:t>fact</a:t>
            </a:r>
            <a:r>
              <a:rPr lang="en-US" sz="2400" dirty="0" err="1">
                <a:solidFill>
                  <a:schemeClr val="tx2"/>
                </a:solidFill>
                <a:sym typeface="Wingdings" pitchFamily="2" charset="2"/>
              </a:rPr>
              <a:t></a:t>
            </a:r>
            <a:r>
              <a:rPr lang="en-US" sz="2400" dirty="0" err="1">
                <a:solidFill>
                  <a:schemeClr val="tx2"/>
                </a:solidFill>
              </a:rPr>
              <a:t>fact</a:t>
            </a:r>
            <a:r>
              <a:rPr lang="en-US" sz="2400" dirty="0">
                <a:solidFill>
                  <a:schemeClr val="tx2"/>
                </a:solidFill>
              </a:rPr>
              <a:t>*count</a:t>
            </a:r>
          </a:p>
          <a:p>
            <a:pPr algn="l"/>
            <a:r>
              <a:rPr lang="en-US" sz="2400" dirty="0">
                <a:solidFill>
                  <a:schemeClr val="tx2"/>
                </a:solidFill>
              </a:rPr>
              <a:t>			end</a:t>
            </a:r>
          </a:p>
          <a:p>
            <a:pPr algn="l"/>
            <a:r>
              <a:rPr lang="en-US" sz="2400" dirty="0">
                <a:solidFill>
                  <a:schemeClr val="tx2"/>
                </a:solidFill>
              </a:rPr>
              <a:t>Step </a:t>
            </a:r>
            <a:r>
              <a:rPr lang="en-US" sz="2400" dirty="0" smtClean="0">
                <a:solidFill>
                  <a:schemeClr val="tx2"/>
                </a:solidFill>
              </a:rPr>
              <a:t>5:</a:t>
            </a:r>
            <a:r>
              <a:rPr lang="en-US" sz="2400" dirty="0">
                <a:solidFill>
                  <a:schemeClr val="tx2"/>
                </a:solidFill>
              </a:rPr>
              <a:t>		Print ‘fact of N=‘, fact</a:t>
            </a:r>
          </a:p>
          <a:p>
            <a:pPr algn="l"/>
            <a:r>
              <a:rPr lang="en-US" sz="2400" dirty="0">
                <a:solidFill>
                  <a:schemeClr val="tx2"/>
                </a:solidFill>
              </a:rPr>
              <a:t>Step </a:t>
            </a:r>
            <a:r>
              <a:rPr lang="en-US" sz="2400" dirty="0" smtClean="0">
                <a:solidFill>
                  <a:schemeClr val="tx2"/>
                </a:solidFill>
              </a:rPr>
              <a:t>6:</a:t>
            </a:r>
            <a:r>
              <a:rPr lang="en-US" sz="2400" dirty="0">
                <a:solidFill>
                  <a:schemeClr val="tx2"/>
                </a:solidFill>
              </a:rPr>
              <a:t>		[End of algorithm]</a:t>
            </a:r>
          </a:p>
          <a:p>
            <a:pPr algn="l"/>
            <a:r>
              <a:rPr lang="en-US" sz="2400" dirty="0">
                <a:solidFill>
                  <a:schemeClr val="tx2"/>
                </a:solidFill>
              </a:rPr>
              <a:t>	 	</a:t>
            </a:r>
            <a:r>
              <a:rPr lang="en-US" sz="2400" dirty="0" smtClean="0">
                <a:solidFill>
                  <a:schemeClr val="tx2"/>
                </a:solidFill>
              </a:rPr>
              <a:t>Stop</a:t>
            </a:r>
            <a:endParaRPr lang="en-US" sz="2400" dirty="0">
              <a:solidFill>
                <a:schemeClr val="tx2"/>
              </a:solidFill>
            </a:endParaRPr>
          </a:p>
        </p:txBody>
      </p:sp>
    </p:spTree>
    <p:extLst>
      <p:ext uri="{BB962C8B-B14F-4D97-AF65-F5344CB8AC3E}">
        <p14:creationId xmlns:p14="http://schemas.microsoft.com/office/powerpoint/2010/main" val="388155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blinds(horizontal)">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blinds(horizontal)">
                                      <p:cBhvr>
                                        <p:cTn id="30" dur="500"/>
                                        <p:tgtEl>
                                          <p:spTgt spid="7">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linds(horizontal)">
                                      <p:cBhvr>
                                        <p:cTn id="33" dur="500"/>
                                        <p:tgtEl>
                                          <p:spTgt spid="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blinds(horizontal)">
                                      <p:cBhvr>
                                        <p:cTn id="38" dur="500"/>
                                        <p:tgtEl>
                                          <p:spTgt spid="7">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blinds(horizontal)">
                                      <p:cBhvr>
                                        <p:cTn id="41" dur="500"/>
                                        <p:tgtEl>
                                          <p:spTgt spid="7">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
                                            <p:txEl>
                                              <p:pRg st="11" end="11"/>
                                            </p:txEl>
                                          </p:spTgt>
                                        </p:tgtEl>
                                        <p:attrNameLst>
                                          <p:attrName>style.visibility</p:attrName>
                                        </p:attrNameLst>
                                      </p:cBhvr>
                                      <p:to>
                                        <p:strVal val="visible"/>
                                      </p:to>
                                    </p:set>
                                    <p:animEffect transition="in" filter="blinds(horizontal)">
                                      <p:cBhvr>
                                        <p:cTn id="4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Tutorial on Algorithms</a:t>
            </a:r>
          </a:p>
        </p:txBody>
      </p:sp>
      <p:sp>
        <p:nvSpPr>
          <p:cNvPr id="3" name="Content Placeholder 2"/>
          <p:cNvSpPr>
            <a:spLocks noGrp="1"/>
          </p:cNvSpPr>
          <p:nvPr>
            <p:ph idx="1"/>
          </p:nvPr>
        </p:nvSpPr>
        <p:spPr/>
        <p:txBody>
          <a:bodyPr/>
          <a:lstStyle/>
          <a:p>
            <a:pPr marL="0" indent="0">
              <a:buNone/>
            </a:pPr>
            <a:r>
              <a:rPr lang="en-US" dirty="0" smtClean="0"/>
              <a:t>Write </a:t>
            </a:r>
            <a:r>
              <a:rPr lang="en-US" dirty="0"/>
              <a:t>the algorithm to </a:t>
            </a:r>
            <a:endParaRPr lang="en-US" dirty="0" smtClean="0"/>
          </a:p>
          <a:p>
            <a:pPr lvl="1">
              <a:lnSpc>
                <a:spcPct val="150000"/>
              </a:lnSpc>
            </a:pPr>
            <a:r>
              <a:rPr lang="en-US" sz="2800" dirty="0" smtClean="0"/>
              <a:t>Find </a:t>
            </a:r>
            <a:r>
              <a:rPr lang="en-US" sz="2800" dirty="0"/>
              <a:t>the area of triangle when three sides are </a:t>
            </a:r>
            <a:r>
              <a:rPr lang="en-US" sz="2800" dirty="0" smtClean="0"/>
              <a:t>given.</a:t>
            </a:r>
            <a:endParaRPr lang="en-US" sz="2800" dirty="0"/>
          </a:p>
          <a:p>
            <a:pPr lvl="1">
              <a:lnSpc>
                <a:spcPct val="150000"/>
              </a:lnSpc>
            </a:pPr>
            <a:r>
              <a:rPr lang="en-US" sz="2800" dirty="0" smtClean="0"/>
              <a:t>Add </a:t>
            </a:r>
            <a:r>
              <a:rPr lang="en-US" sz="2800" dirty="0"/>
              <a:t>two </a:t>
            </a:r>
            <a:r>
              <a:rPr lang="en-US" sz="2800" dirty="0" smtClean="0"/>
              <a:t>integers</a:t>
            </a:r>
          </a:p>
          <a:p>
            <a:pPr lvl="1">
              <a:lnSpc>
                <a:spcPct val="150000"/>
              </a:lnSpc>
            </a:pPr>
            <a:r>
              <a:rPr lang="en-US" sz="2800" dirty="0" smtClean="0"/>
              <a:t>Find the sum </a:t>
            </a:r>
            <a:r>
              <a:rPr lang="en-US" sz="2800" dirty="0"/>
              <a:t>of digits of a </a:t>
            </a:r>
            <a:r>
              <a:rPr lang="en-US" sz="2800" dirty="0" smtClean="0"/>
              <a:t>number</a:t>
            </a:r>
          </a:p>
          <a:p>
            <a:pPr lvl="1">
              <a:lnSpc>
                <a:spcPct val="150000"/>
              </a:lnSpc>
            </a:pPr>
            <a:r>
              <a:rPr lang="en-US" sz="2800" dirty="0" smtClean="0"/>
              <a:t>Find the Sum </a:t>
            </a:r>
            <a:r>
              <a:rPr lang="en-US" sz="2800" dirty="0"/>
              <a:t>and Mean of first N natural numbers</a:t>
            </a:r>
          </a:p>
          <a:p>
            <a:endParaRPr lang="en-US" dirty="0"/>
          </a:p>
        </p:txBody>
      </p:sp>
      <p:sp>
        <p:nvSpPr>
          <p:cNvPr id="4" name="Date Placeholder 3"/>
          <p:cNvSpPr>
            <a:spLocks noGrp="1"/>
          </p:cNvSpPr>
          <p:nvPr>
            <p:ph type="dt" sz="half" idx="10"/>
          </p:nvPr>
        </p:nvSpPr>
        <p:spPr/>
        <p:txBody>
          <a:bodyPr/>
          <a:lstStyle/>
          <a:p>
            <a:fld id="{E2126CAC-D69D-4383-960E-CCE0722DE50B}"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15</a:t>
            </a:fld>
            <a:endParaRPr lang="en-IN"/>
          </a:p>
        </p:txBody>
      </p:sp>
    </p:spTree>
    <p:extLst>
      <p:ext uri="{BB962C8B-B14F-4D97-AF65-F5344CB8AC3E}">
        <p14:creationId xmlns:p14="http://schemas.microsoft.com/office/powerpoint/2010/main" val="3616385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Flowcharts</a:t>
            </a:r>
          </a:p>
        </p:txBody>
      </p:sp>
      <p:sp>
        <p:nvSpPr>
          <p:cNvPr id="3" name="Content Placeholder 2"/>
          <p:cNvSpPr>
            <a:spLocks noGrp="1"/>
          </p:cNvSpPr>
          <p:nvPr>
            <p:ph idx="1"/>
          </p:nvPr>
        </p:nvSpPr>
        <p:spPr/>
        <p:txBody>
          <a:bodyPr/>
          <a:lstStyle/>
          <a:p>
            <a:pPr algn="just">
              <a:lnSpc>
                <a:spcPct val="150000"/>
              </a:lnSpc>
              <a:buFont typeface="Wingdings" pitchFamily="2" charset="2"/>
              <a:buChar char="ü"/>
            </a:pPr>
            <a:r>
              <a:rPr lang="en-US" dirty="0"/>
              <a:t>In Computer Science, </a:t>
            </a:r>
            <a:r>
              <a:rPr lang="en-US" b="1" dirty="0"/>
              <a:t>Flow chart </a:t>
            </a:r>
            <a:r>
              <a:rPr lang="en-US" dirty="0"/>
              <a:t>is used to represent algorithm which basically provides a solution to any computational problem.</a:t>
            </a:r>
          </a:p>
          <a:p>
            <a:pPr algn="just">
              <a:buFont typeface="Wingdings" pitchFamily="2" charset="2"/>
              <a:buChar char="ü"/>
            </a:pPr>
            <a:endParaRPr lang="en-US" dirty="0"/>
          </a:p>
          <a:p>
            <a:pPr algn="just">
              <a:buFont typeface="Wingdings" pitchFamily="2" charset="2"/>
              <a:buChar char="ü"/>
            </a:pPr>
            <a:endParaRPr lang="en-US" sz="1200" dirty="0"/>
          </a:p>
          <a:p>
            <a:pPr lvl="1"/>
            <a:r>
              <a:rPr lang="en-US" b="1" dirty="0"/>
              <a:t>Flowchart: </a:t>
            </a:r>
            <a:r>
              <a:rPr lang="en-US" dirty="0"/>
              <a:t>A</a:t>
            </a:r>
            <a:r>
              <a:rPr lang="en-US" b="1" dirty="0"/>
              <a:t> </a:t>
            </a:r>
            <a:r>
              <a:rPr lang="en-US" dirty="0"/>
              <a:t>graphical/pictorial representation of computation</a:t>
            </a:r>
          </a:p>
          <a:p>
            <a:endParaRPr lang="en-US" dirty="0"/>
          </a:p>
        </p:txBody>
      </p:sp>
      <p:sp>
        <p:nvSpPr>
          <p:cNvPr id="4" name="Date Placeholder 3"/>
          <p:cNvSpPr>
            <a:spLocks noGrp="1"/>
          </p:cNvSpPr>
          <p:nvPr>
            <p:ph type="dt" sz="half" idx="10"/>
          </p:nvPr>
        </p:nvSpPr>
        <p:spPr/>
        <p:txBody>
          <a:bodyPr/>
          <a:lstStyle/>
          <a:p>
            <a:fld id="{FB6836F3-2FA4-4710-82DF-998F01CB1EF9}"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16</a:t>
            </a:fld>
            <a:endParaRPr lang="en-IN"/>
          </a:p>
        </p:txBody>
      </p:sp>
    </p:spTree>
    <p:extLst>
      <p:ext uri="{BB962C8B-B14F-4D97-AF65-F5344CB8AC3E}">
        <p14:creationId xmlns:p14="http://schemas.microsoft.com/office/powerpoint/2010/main" val="1296222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Basic Flowchart Symbols</a:t>
            </a:r>
          </a:p>
        </p:txBody>
      </p:sp>
      <p:sp>
        <p:nvSpPr>
          <p:cNvPr id="4" name="Date Placeholder 3"/>
          <p:cNvSpPr>
            <a:spLocks noGrp="1"/>
          </p:cNvSpPr>
          <p:nvPr>
            <p:ph type="dt" sz="half" idx="10"/>
          </p:nvPr>
        </p:nvSpPr>
        <p:spPr/>
        <p:txBody>
          <a:bodyPr/>
          <a:lstStyle/>
          <a:p>
            <a:fld id="{49307190-41FB-4505-9C17-AB8420D59844}"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17</a:t>
            </a:fld>
            <a:endParaRPr lang="en-IN"/>
          </a:p>
        </p:txBody>
      </p:sp>
      <p:pic>
        <p:nvPicPr>
          <p:cNvPr id="7" name="Picture 4" descr="http://www.wiley.com/college/busin/icmis/oakman/outline/chap05/images/f5_02.gif">
            <a:hlinkClick r:id="rId2"/>
          </p:cNvPr>
          <p:cNvPicPr>
            <a:picLocks noGrp="1" noChangeAspect="1" noChangeArrowheads="1"/>
          </p:cNvPicPr>
          <p:nvPr>
            <p:ph idx="1"/>
          </p:nvPr>
        </p:nvPicPr>
        <p:blipFill>
          <a:blip r:embed="rId3">
            <a:clrChange>
              <a:clrFrom>
                <a:srgbClr val="FFF7D6"/>
              </a:clrFrom>
              <a:clrTo>
                <a:srgbClr val="FFF7D6">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00634" y="1143564"/>
            <a:ext cx="6869537" cy="531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75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Area of the circle</a:t>
            </a:r>
          </a:p>
        </p:txBody>
      </p:sp>
      <p:sp>
        <p:nvSpPr>
          <p:cNvPr id="4" name="Date Placeholder 3"/>
          <p:cNvSpPr>
            <a:spLocks noGrp="1"/>
          </p:cNvSpPr>
          <p:nvPr>
            <p:ph type="dt" sz="half" idx="10"/>
          </p:nvPr>
        </p:nvSpPr>
        <p:spPr/>
        <p:txBody>
          <a:bodyPr/>
          <a:lstStyle/>
          <a:p>
            <a:fld id="{40BDD668-64D8-4A83-BFC5-FA8F3746FED0}"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18</a:t>
            </a:fld>
            <a:endParaRPr lang="en-IN"/>
          </a:p>
        </p:txBody>
      </p:sp>
      <p:sp>
        <p:nvSpPr>
          <p:cNvPr id="7" name="Content Placeholder 1"/>
          <p:cNvSpPr>
            <a:spLocks noGrp="1"/>
          </p:cNvSpPr>
          <p:nvPr>
            <p:ph idx="1"/>
          </p:nvPr>
        </p:nvSpPr>
        <p:spPr>
          <a:xfrm>
            <a:off x="838200" y="1296096"/>
            <a:ext cx="10994408" cy="4907721"/>
          </a:xfrm>
        </p:spPr>
        <p:txBody>
          <a:bodyPr/>
          <a:lstStyle/>
          <a:p>
            <a:pPr marL="0" lvl="0" indent="0" fontAlgn="base">
              <a:spcBef>
                <a:spcPts val="0"/>
              </a:spcBef>
              <a:buNone/>
            </a:pPr>
            <a:r>
              <a:rPr lang="en-US" sz="2400" dirty="0">
                <a:cs typeface="Arial" charset="0"/>
              </a:rPr>
              <a:t>Name of the algorithm: </a:t>
            </a:r>
            <a:endParaRPr lang="en-US" sz="2400" dirty="0" smtClean="0">
              <a:cs typeface="Arial" charset="0"/>
            </a:endParaRPr>
          </a:p>
          <a:p>
            <a:pPr marL="0" lvl="0" indent="0" fontAlgn="base">
              <a:spcBef>
                <a:spcPts val="0"/>
              </a:spcBef>
              <a:buNone/>
            </a:pPr>
            <a:r>
              <a:rPr lang="en-US" sz="2400" dirty="0" smtClean="0">
                <a:cs typeface="Arial" charset="0"/>
              </a:rPr>
              <a:t>Compute the </a:t>
            </a:r>
            <a:r>
              <a:rPr lang="en-US" sz="2400" dirty="0">
                <a:cs typeface="Arial" charset="0"/>
              </a:rPr>
              <a:t>area of a circle		</a:t>
            </a:r>
            <a:r>
              <a:rPr lang="en-US" sz="2400" dirty="0" smtClean="0">
                <a:cs typeface="Arial" charset="0"/>
              </a:rPr>
              <a:t>  </a:t>
            </a:r>
            <a:r>
              <a:rPr lang="en-US" sz="2400" b="1" dirty="0" smtClean="0"/>
              <a:t>          </a:t>
            </a:r>
            <a:r>
              <a:rPr lang="en-US" sz="2400" b="1" dirty="0"/>
              <a:t>Flowchart</a:t>
            </a:r>
            <a:endParaRPr lang="en-US" sz="2400" dirty="0">
              <a:cs typeface="Arial" charset="0"/>
            </a:endParaRPr>
          </a:p>
          <a:p>
            <a:pPr marL="0" lvl="0" indent="0" fontAlgn="base">
              <a:spcBef>
                <a:spcPts val="0"/>
              </a:spcBef>
              <a:buNone/>
            </a:pPr>
            <a:endParaRPr lang="en-US" sz="2400" dirty="0">
              <a:cs typeface="Arial" charset="0"/>
            </a:endParaRPr>
          </a:p>
          <a:p>
            <a:pPr marL="0" lvl="0" indent="0" fontAlgn="base">
              <a:spcBef>
                <a:spcPts val="0"/>
              </a:spcBef>
              <a:buNone/>
            </a:pPr>
            <a:r>
              <a:rPr lang="en-US" sz="2400" dirty="0">
                <a:cs typeface="Arial" charset="0"/>
              </a:rPr>
              <a:t>Step1:	Input  radius</a:t>
            </a:r>
          </a:p>
          <a:p>
            <a:pPr marL="0" lvl="0" indent="0" fontAlgn="base">
              <a:spcBef>
                <a:spcPts val="0"/>
              </a:spcBef>
              <a:buNone/>
            </a:pPr>
            <a:endParaRPr lang="en-US" sz="2400" dirty="0">
              <a:cs typeface="Arial" charset="0"/>
            </a:endParaRPr>
          </a:p>
          <a:p>
            <a:pPr marL="0" lvl="0" indent="0" fontAlgn="base">
              <a:spcBef>
                <a:spcPts val="0"/>
              </a:spcBef>
              <a:buNone/>
            </a:pPr>
            <a:r>
              <a:rPr lang="en-US" sz="2400" dirty="0">
                <a:cs typeface="Arial" charset="0"/>
              </a:rPr>
              <a:t>Step 2:	[Compute the area]</a:t>
            </a:r>
          </a:p>
          <a:p>
            <a:pPr marL="0" lvl="0" indent="0" fontAlgn="base">
              <a:spcBef>
                <a:spcPts val="0"/>
              </a:spcBef>
              <a:buNone/>
            </a:pPr>
            <a:r>
              <a:rPr lang="en-US" sz="2400" dirty="0">
                <a:cs typeface="Arial" charset="0"/>
              </a:rPr>
              <a:t>	Area </a:t>
            </a:r>
            <a:r>
              <a:rPr lang="en-US" sz="2400" dirty="0">
                <a:cs typeface="Arial" charset="0"/>
                <a:sym typeface="Wingdings" pitchFamily="2" charset="2"/>
              </a:rPr>
              <a:t> </a:t>
            </a:r>
            <a:r>
              <a:rPr lang="en-US" sz="2400" dirty="0">
                <a:cs typeface="Arial" charset="0"/>
              </a:rPr>
              <a:t>3.1416 * radius*radius</a:t>
            </a:r>
          </a:p>
          <a:p>
            <a:pPr marL="0" lvl="0" indent="0" fontAlgn="base">
              <a:spcBef>
                <a:spcPts val="0"/>
              </a:spcBef>
              <a:buNone/>
            </a:pPr>
            <a:r>
              <a:rPr lang="en-US" sz="2400" dirty="0">
                <a:cs typeface="Arial" charset="0"/>
              </a:rPr>
              <a:t>			</a:t>
            </a:r>
          </a:p>
          <a:p>
            <a:pPr marL="0" lvl="0" indent="0" fontAlgn="base">
              <a:spcBef>
                <a:spcPts val="0"/>
              </a:spcBef>
              <a:buNone/>
            </a:pPr>
            <a:r>
              <a:rPr lang="en-US" sz="2400" dirty="0">
                <a:cs typeface="Arial" charset="0"/>
              </a:rPr>
              <a:t>Step 3:	[Print the Area]</a:t>
            </a:r>
          </a:p>
          <a:p>
            <a:pPr marL="0" lvl="0" indent="0" fontAlgn="base">
              <a:spcBef>
                <a:spcPts val="0"/>
              </a:spcBef>
              <a:buNone/>
            </a:pPr>
            <a:r>
              <a:rPr lang="en-US" sz="2400" dirty="0">
                <a:cs typeface="Arial" charset="0"/>
              </a:rPr>
              <a:t>	Print  ‘Area of a circle =‘, Area</a:t>
            </a:r>
          </a:p>
          <a:p>
            <a:pPr marL="0" lvl="0" indent="0" fontAlgn="base">
              <a:spcBef>
                <a:spcPts val="0"/>
              </a:spcBef>
              <a:buNone/>
            </a:pPr>
            <a:endParaRPr lang="en-US" sz="2400" dirty="0">
              <a:cs typeface="Arial" charset="0"/>
            </a:endParaRPr>
          </a:p>
          <a:p>
            <a:pPr marL="0" lvl="0" indent="0" fontAlgn="base">
              <a:spcBef>
                <a:spcPts val="0"/>
              </a:spcBef>
              <a:buNone/>
            </a:pPr>
            <a:r>
              <a:rPr lang="en-US" sz="2400" dirty="0">
                <a:cs typeface="Arial" charset="0"/>
              </a:rPr>
              <a:t>Step 4: [End of algorithm]</a:t>
            </a:r>
          </a:p>
          <a:p>
            <a:pPr marL="0" lvl="0" indent="0" fontAlgn="base">
              <a:spcBef>
                <a:spcPts val="0"/>
              </a:spcBef>
              <a:buNone/>
            </a:pPr>
            <a:r>
              <a:rPr lang="en-US" sz="2400" dirty="0">
                <a:cs typeface="Arial" charset="0"/>
              </a:rPr>
              <a:t>	Stop</a:t>
            </a:r>
          </a:p>
          <a:p>
            <a:endParaRPr lang="en-US" dirty="0"/>
          </a:p>
        </p:txBody>
      </p:sp>
      <p:pic>
        <p:nvPicPr>
          <p:cNvPr id="8" name="Picture 2"/>
          <p:cNvPicPr>
            <a:picLocks noChangeAspect="1" noChangeArrowheads="1"/>
          </p:cNvPicPr>
          <p:nvPr/>
        </p:nvPicPr>
        <p:blipFill>
          <a:blip r:embed="rId2"/>
          <a:srcRect/>
          <a:stretch>
            <a:fillRect/>
          </a:stretch>
        </p:blipFill>
        <p:spPr bwMode="auto">
          <a:xfrm>
            <a:off x="7628002" y="669808"/>
            <a:ext cx="3182054" cy="5534009"/>
          </a:xfrm>
          <a:prstGeom prst="rect">
            <a:avLst/>
          </a:prstGeom>
          <a:noFill/>
          <a:ln w="9525">
            <a:noFill/>
            <a:miter lim="800000"/>
            <a:headEnd/>
            <a:tailEnd/>
          </a:ln>
          <a:effectLst/>
        </p:spPr>
      </p:pic>
    </p:spTree>
    <p:extLst>
      <p:ext uri="{BB962C8B-B14F-4D97-AF65-F5344CB8AC3E}">
        <p14:creationId xmlns:p14="http://schemas.microsoft.com/office/powerpoint/2010/main" val="3947216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Comparing two numbers</a:t>
            </a:r>
          </a:p>
        </p:txBody>
      </p:sp>
      <p:sp>
        <p:nvSpPr>
          <p:cNvPr id="4" name="Date Placeholder 3"/>
          <p:cNvSpPr>
            <a:spLocks noGrp="1"/>
          </p:cNvSpPr>
          <p:nvPr>
            <p:ph type="dt" sz="half" idx="10"/>
          </p:nvPr>
        </p:nvSpPr>
        <p:spPr/>
        <p:txBody>
          <a:bodyPr/>
          <a:lstStyle/>
          <a:p>
            <a:fld id="{B145D84E-2F4F-467A-9488-C51315747EFC}"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19</a:t>
            </a:fld>
            <a:endParaRPr lang="en-IN"/>
          </a:p>
        </p:txBody>
      </p:sp>
      <p:sp>
        <p:nvSpPr>
          <p:cNvPr id="7" name="Content Placeholder 1"/>
          <p:cNvSpPr>
            <a:spLocks noGrp="1"/>
          </p:cNvSpPr>
          <p:nvPr>
            <p:ph idx="1"/>
          </p:nvPr>
        </p:nvSpPr>
        <p:spPr/>
        <p:txBody>
          <a:bodyPr>
            <a:normAutofit/>
          </a:bodyPr>
          <a:lstStyle/>
          <a:p>
            <a:pPr marL="0" indent="0">
              <a:buNone/>
            </a:pPr>
            <a:r>
              <a:rPr lang="en-US" dirty="0" smtClean="0"/>
              <a:t>		</a:t>
            </a:r>
            <a:r>
              <a:rPr lang="en-US" dirty="0"/>
              <a:t>					</a:t>
            </a:r>
            <a:r>
              <a:rPr lang="en-US" b="1" dirty="0"/>
              <a:t> Flowchart</a:t>
            </a:r>
            <a:endParaRPr lang="en-US" dirty="0"/>
          </a:p>
          <a:p>
            <a:pPr marL="0" lvl="0" indent="0" fontAlgn="base">
              <a:spcBef>
                <a:spcPts val="0"/>
              </a:spcBef>
              <a:buNone/>
            </a:pPr>
            <a:r>
              <a:rPr lang="en-US" sz="2400" dirty="0">
                <a:cs typeface="Arial" charset="0"/>
              </a:rPr>
              <a:t>Name of the algorithm: </a:t>
            </a:r>
            <a:r>
              <a:rPr lang="en-US" sz="2400" dirty="0" smtClean="0">
                <a:cs typeface="Arial" charset="0"/>
              </a:rPr>
              <a:t>Comparing 2 numbers	</a:t>
            </a:r>
            <a:r>
              <a:rPr lang="en-US" sz="2400" dirty="0">
                <a:cs typeface="Arial" charset="0"/>
              </a:rPr>
              <a:t>			</a:t>
            </a:r>
          </a:p>
          <a:p>
            <a:pPr marL="0" indent="0">
              <a:buNone/>
            </a:pPr>
            <a:r>
              <a:rPr lang="en-US" sz="2400" dirty="0" smtClean="0"/>
              <a:t>Step </a:t>
            </a:r>
            <a:r>
              <a:rPr lang="en-US" sz="2400" dirty="0"/>
              <a:t>1: </a:t>
            </a:r>
            <a:r>
              <a:rPr lang="en-US" sz="2400" dirty="0" smtClean="0"/>
              <a:t> Start</a:t>
            </a:r>
            <a:endParaRPr lang="en-US" sz="2400" dirty="0"/>
          </a:p>
          <a:p>
            <a:pPr marL="0" indent="0">
              <a:buNone/>
            </a:pPr>
            <a:r>
              <a:rPr lang="en-US" sz="2400" dirty="0"/>
              <a:t>Step 2: I</a:t>
            </a:r>
            <a:r>
              <a:rPr lang="en-US" sz="2400" dirty="0" smtClean="0"/>
              <a:t>nput </a:t>
            </a:r>
            <a:r>
              <a:rPr lang="en-US" sz="2400" dirty="0"/>
              <a:t>num1, num2</a:t>
            </a:r>
          </a:p>
          <a:p>
            <a:pPr marL="0" indent="0">
              <a:buNone/>
            </a:pPr>
            <a:r>
              <a:rPr lang="en-US" sz="2400" dirty="0"/>
              <a:t>Step 3: </a:t>
            </a:r>
            <a:r>
              <a:rPr lang="en-US" sz="2400" dirty="0" smtClean="0"/>
              <a:t>if </a:t>
            </a:r>
            <a:r>
              <a:rPr lang="en-US" sz="2400" dirty="0"/>
              <a:t>num1 &gt; num2 then</a:t>
            </a:r>
          </a:p>
          <a:p>
            <a:pPr marL="0" indent="0">
              <a:buNone/>
            </a:pPr>
            <a:r>
              <a:rPr lang="en-US" sz="2400" dirty="0" smtClean="0"/>
              <a:t> 	    Print </a:t>
            </a:r>
            <a:r>
              <a:rPr lang="en-US" sz="2400" dirty="0"/>
              <a:t>num1 is bigger</a:t>
            </a:r>
          </a:p>
          <a:p>
            <a:pPr marL="0" indent="0">
              <a:buNone/>
            </a:pPr>
            <a:r>
              <a:rPr lang="en-US" sz="2400" dirty="0" smtClean="0"/>
              <a:t>	else</a:t>
            </a:r>
            <a:endParaRPr lang="en-US" sz="2400" dirty="0"/>
          </a:p>
          <a:p>
            <a:pPr marL="0" indent="0">
              <a:buNone/>
            </a:pPr>
            <a:r>
              <a:rPr lang="en-US" sz="2400" dirty="0" smtClean="0"/>
              <a:t>	    Print </a:t>
            </a:r>
            <a:r>
              <a:rPr lang="en-US" sz="2400" dirty="0"/>
              <a:t>num2 is </a:t>
            </a:r>
            <a:r>
              <a:rPr lang="en-US" sz="2400" dirty="0" smtClean="0"/>
              <a:t>bigger</a:t>
            </a:r>
            <a:endParaRPr lang="en-US" sz="2400" dirty="0"/>
          </a:p>
          <a:p>
            <a:pPr marL="0" indent="0">
              <a:buNone/>
            </a:pPr>
            <a:r>
              <a:rPr lang="en-US" sz="2400" dirty="0"/>
              <a:t>Step 4: end</a:t>
            </a:r>
          </a:p>
          <a:p>
            <a:endParaRPr lang="en-US" dirty="0"/>
          </a:p>
        </p:txBody>
      </p:sp>
      <p:pic>
        <p:nvPicPr>
          <p:cNvPr id="8" name="Picture 3"/>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5666988" y="1943268"/>
            <a:ext cx="6525012" cy="3613377"/>
          </a:xfrm>
          <a:prstGeom prst="rect">
            <a:avLst/>
          </a:prstGeom>
          <a:noFill/>
          <a:ln w="9525">
            <a:noFill/>
            <a:miter lim="800000"/>
            <a:headEnd/>
            <a:tailEnd/>
          </a:ln>
          <a:effectLst/>
        </p:spPr>
      </p:pic>
    </p:spTree>
    <p:extLst>
      <p:ext uri="{BB962C8B-B14F-4D97-AF65-F5344CB8AC3E}">
        <p14:creationId xmlns:p14="http://schemas.microsoft.com/office/powerpoint/2010/main" val="3911806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ü"/>
            </a:pPr>
            <a:r>
              <a:rPr lang="en-US" dirty="0"/>
              <a:t>Problem solving</a:t>
            </a:r>
          </a:p>
          <a:p>
            <a:pPr>
              <a:lnSpc>
                <a:spcPct val="150000"/>
              </a:lnSpc>
              <a:buFont typeface="Wingdings" pitchFamily="2" charset="2"/>
              <a:buChar char="ü"/>
            </a:pPr>
            <a:r>
              <a:rPr lang="en-US" dirty="0"/>
              <a:t>Logic and its importance in problem solving</a:t>
            </a:r>
          </a:p>
          <a:p>
            <a:pPr>
              <a:lnSpc>
                <a:spcPct val="150000"/>
              </a:lnSpc>
              <a:buFont typeface="Wingdings" pitchFamily="2" charset="2"/>
              <a:buChar char="ü"/>
            </a:pPr>
            <a:r>
              <a:rPr lang="en-US" dirty="0"/>
              <a:t>Computational problems and its classifications</a:t>
            </a:r>
          </a:p>
          <a:p>
            <a:pPr>
              <a:lnSpc>
                <a:spcPct val="150000"/>
              </a:lnSpc>
              <a:buFont typeface="Wingdings" pitchFamily="2" charset="2"/>
              <a:buChar char="ü"/>
            </a:pPr>
            <a:r>
              <a:rPr lang="en-US" dirty="0"/>
              <a:t>Computer organization and operating system</a:t>
            </a:r>
          </a:p>
          <a:p>
            <a:pPr>
              <a:lnSpc>
                <a:spcPct val="150000"/>
              </a:lnSpc>
              <a:buFont typeface="Wingdings" pitchFamily="2" charset="2"/>
              <a:buChar char="ü"/>
            </a:pPr>
            <a:r>
              <a:rPr lang="en-US" dirty="0"/>
              <a:t>Different computer languages</a:t>
            </a:r>
          </a:p>
          <a:p>
            <a:pPr>
              <a:lnSpc>
                <a:spcPct val="150000"/>
              </a:lnSpc>
              <a:buFont typeface="Wingdings" pitchFamily="2" charset="2"/>
              <a:buChar char="ü"/>
            </a:pPr>
            <a:r>
              <a:rPr lang="en-US" dirty="0"/>
              <a:t>Typical C program development environment</a:t>
            </a:r>
          </a:p>
          <a:p>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a:t>
            </a:fld>
            <a:endParaRPr lang="en-IN"/>
          </a:p>
        </p:txBody>
      </p:sp>
    </p:spTree>
    <p:extLst>
      <p:ext uri="{BB962C8B-B14F-4D97-AF65-F5344CB8AC3E}">
        <p14:creationId xmlns:p14="http://schemas.microsoft.com/office/powerpoint/2010/main" val="1579755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Swapping two numbers</a:t>
            </a:r>
          </a:p>
        </p:txBody>
      </p:sp>
      <p:sp>
        <p:nvSpPr>
          <p:cNvPr id="4" name="Date Placeholder 3"/>
          <p:cNvSpPr>
            <a:spLocks noGrp="1"/>
          </p:cNvSpPr>
          <p:nvPr>
            <p:ph type="dt" sz="half" idx="10"/>
          </p:nvPr>
        </p:nvSpPr>
        <p:spPr/>
        <p:txBody>
          <a:bodyPr/>
          <a:lstStyle/>
          <a:p>
            <a:fld id="{00FFC271-983B-46D2-A0E6-7421EB14F0D1}"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20</a:t>
            </a:fld>
            <a:endParaRPr lang="en-IN"/>
          </a:p>
        </p:txBody>
      </p:sp>
      <p:sp>
        <p:nvSpPr>
          <p:cNvPr id="7" name="Content Placeholder 1"/>
          <p:cNvSpPr>
            <a:spLocks noGrp="1"/>
          </p:cNvSpPr>
          <p:nvPr>
            <p:ph idx="1"/>
          </p:nvPr>
        </p:nvSpPr>
        <p:spPr/>
        <p:txBody>
          <a:bodyPr>
            <a:normAutofit fontScale="92500" lnSpcReduction="20000"/>
          </a:bodyPr>
          <a:lstStyle/>
          <a:p>
            <a:pPr marL="0" lvl="0" indent="0" fontAlgn="base">
              <a:spcBef>
                <a:spcPts val="0"/>
              </a:spcBef>
              <a:buNone/>
            </a:pPr>
            <a:r>
              <a:rPr lang="en-US" dirty="0">
                <a:cs typeface="Arial" charset="0"/>
              </a:rPr>
              <a:t>Name of the algorithm: </a:t>
            </a:r>
            <a:r>
              <a:rPr lang="en-US" dirty="0" smtClean="0">
                <a:cs typeface="Arial" charset="0"/>
              </a:rPr>
              <a:t>Swapping 2 numbers		</a:t>
            </a:r>
            <a:r>
              <a:rPr lang="en-US" b="1" dirty="0"/>
              <a:t> Flowchart</a:t>
            </a:r>
            <a:endParaRPr lang="en-US" dirty="0">
              <a:cs typeface="Arial" charset="0"/>
            </a:endParaRPr>
          </a:p>
          <a:p>
            <a:pPr marL="0" lvl="0" indent="0" fontAlgn="base">
              <a:spcBef>
                <a:spcPts val="0"/>
              </a:spcBef>
              <a:buNone/>
            </a:pPr>
            <a:r>
              <a:rPr lang="en-US" dirty="0" smtClean="0">
                <a:cs typeface="Arial" charset="0"/>
              </a:rPr>
              <a:t>		</a:t>
            </a:r>
            <a:r>
              <a:rPr lang="en-US" dirty="0">
                <a:cs typeface="Arial" charset="0"/>
              </a:rPr>
              <a:t>				</a:t>
            </a:r>
          </a:p>
          <a:p>
            <a:pPr marL="0" indent="0">
              <a:buNone/>
            </a:pPr>
            <a:endParaRPr lang="en-US" dirty="0" smtClean="0"/>
          </a:p>
          <a:p>
            <a:pPr marL="0" indent="0">
              <a:buNone/>
            </a:pPr>
            <a:r>
              <a:rPr lang="en-US" dirty="0" smtClean="0"/>
              <a:t>Step1</a:t>
            </a:r>
            <a:r>
              <a:rPr lang="en-US" dirty="0"/>
              <a:t>:	</a:t>
            </a:r>
            <a:r>
              <a:rPr lang="en-US" dirty="0" smtClean="0"/>
              <a:t> Input  </a:t>
            </a:r>
            <a:r>
              <a:rPr lang="en-US" dirty="0"/>
              <a:t>two numbers                                       </a:t>
            </a:r>
          </a:p>
          <a:p>
            <a:pPr marL="0" indent="0">
              <a:buNone/>
            </a:pPr>
            <a:r>
              <a:rPr lang="en-US" dirty="0"/>
              <a:t>Step 2</a:t>
            </a:r>
            <a:r>
              <a:rPr lang="en-US" dirty="0" smtClean="0"/>
              <a:t>: [</a:t>
            </a:r>
            <a:r>
              <a:rPr lang="en-US" dirty="0"/>
              <a:t>swapping]                              </a:t>
            </a:r>
          </a:p>
          <a:p>
            <a:pPr marL="0" indent="0">
              <a:buNone/>
            </a:pPr>
            <a:r>
              <a:rPr lang="en-US" dirty="0"/>
              <a:t>	</a:t>
            </a:r>
            <a:r>
              <a:rPr lang="en-US" dirty="0" smtClean="0"/>
              <a:t>     </a:t>
            </a:r>
            <a:r>
              <a:rPr lang="en-US" dirty="0"/>
              <a:t>temp=a</a:t>
            </a:r>
          </a:p>
          <a:p>
            <a:pPr marL="0" indent="0">
              <a:buNone/>
            </a:pPr>
            <a:r>
              <a:rPr lang="en-US" dirty="0"/>
              <a:t>	</a:t>
            </a:r>
            <a:r>
              <a:rPr lang="en-US" dirty="0" smtClean="0"/>
              <a:t>     a=b</a:t>
            </a:r>
            <a:endParaRPr lang="en-US" dirty="0"/>
          </a:p>
          <a:p>
            <a:pPr marL="0" indent="0">
              <a:buNone/>
            </a:pPr>
            <a:r>
              <a:rPr lang="en-US" dirty="0"/>
              <a:t>	</a:t>
            </a:r>
            <a:r>
              <a:rPr lang="en-US" dirty="0" smtClean="0"/>
              <a:t>     b=temp</a:t>
            </a:r>
            <a:r>
              <a:rPr lang="en-US" dirty="0"/>
              <a:t>			</a:t>
            </a:r>
          </a:p>
          <a:p>
            <a:pPr marL="0" indent="0">
              <a:buNone/>
            </a:pPr>
            <a:r>
              <a:rPr lang="en-US" dirty="0"/>
              <a:t>Step 3</a:t>
            </a:r>
            <a:r>
              <a:rPr lang="en-US" dirty="0" smtClean="0"/>
              <a:t>: [Print]</a:t>
            </a:r>
          </a:p>
          <a:p>
            <a:pPr marL="0" indent="0">
              <a:buNone/>
            </a:pPr>
            <a:r>
              <a:rPr lang="en-US" dirty="0" smtClean="0"/>
              <a:t>	  Print  </a:t>
            </a:r>
            <a:r>
              <a:rPr lang="en-US" dirty="0"/>
              <a:t>‘after swapping=‘, a</a:t>
            </a:r>
            <a:r>
              <a:rPr lang="en-US" dirty="0" smtClean="0"/>
              <a:t>, b</a:t>
            </a:r>
            <a:endParaRPr lang="en-US" dirty="0"/>
          </a:p>
          <a:p>
            <a:pPr marL="0" indent="0">
              <a:buNone/>
            </a:pPr>
            <a:r>
              <a:rPr lang="en-US" dirty="0"/>
              <a:t>Step 4: </a:t>
            </a:r>
            <a:r>
              <a:rPr lang="en-US" dirty="0" smtClean="0"/>
              <a:t>[End </a:t>
            </a:r>
            <a:r>
              <a:rPr lang="en-US" dirty="0"/>
              <a:t>of algorithm]</a:t>
            </a:r>
          </a:p>
          <a:p>
            <a:pPr marL="0" indent="0">
              <a:buNone/>
            </a:pPr>
            <a:r>
              <a:rPr lang="en-US" dirty="0"/>
              <a:t>	   </a:t>
            </a:r>
            <a:r>
              <a:rPr lang="en-US" dirty="0" smtClean="0"/>
              <a:t>Stop</a:t>
            </a:r>
            <a:endParaRPr lang="en-US" dirty="0"/>
          </a:p>
          <a:p>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7315985" y="1627321"/>
            <a:ext cx="3133533" cy="4911591"/>
          </a:xfrm>
          <a:prstGeom prst="rect">
            <a:avLst/>
          </a:prstGeom>
        </p:spPr>
      </p:pic>
    </p:spTree>
    <p:extLst>
      <p:ext uri="{BB962C8B-B14F-4D97-AF65-F5344CB8AC3E}">
        <p14:creationId xmlns:p14="http://schemas.microsoft.com/office/powerpoint/2010/main" val="2521293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Factorial </a:t>
            </a:r>
            <a:r>
              <a:rPr lang="en-US" dirty="0"/>
              <a:t>of given no</a:t>
            </a:r>
          </a:p>
        </p:txBody>
      </p:sp>
      <p:sp>
        <p:nvSpPr>
          <p:cNvPr id="4" name="Date Placeholder 3"/>
          <p:cNvSpPr>
            <a:spLocks noGrp="1"/>
          </p:cNvSpPr>
          <p:nvPr>
            <p:ph type="dt" sz="half" idx="10"/>
          </p:nvPr>
        </p:nvSpPr>
        <p:spPr/>
        <p:txBody>
          <a:bodyPr/>
          <a:lstStyle/>
          <a:p>
            <a:fld id="{CF1668EA-F067-4835-84FA-1196FBAD088D}"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21</a:t>
            </a:fld>
            <a:endParaRPr lang="en-IN"/>
          </a:p>
        </p:txBody>
      </p:sp>
      <p:sp>
        <p:nvSpPr>
          <p:cNvPr id="7" name="Text Box 3"/>
          <p:cNvSpPr txBox="1">
            <a:spLocks noChangeArrowheads="1"/>
          </p:cNvSpPr>
          <p:nvPr/>
        </p:nvSpPr>
        <p:spPr bwMode="auto">
          <a:xfrm>
            <a:off x="838199" y="1303133"/>
            <a:ext cx="7538358" cy="4524315"/>
          </a:xfrm>
          <a:prstGeom prst="rect">
            <a:avLst/>
          </a:prstGeom>
          <a:noFill/>
          <a:ln w="9525">
            <a:noFill/>
            <a:miter lim="800000"/>
            <a:headEnd/>
            <a:tailEnd/>
          </a:ln>
        </p:spPr>
        <p:txBody>
          <a:bodyPr wrap="square">
            <a:spAutoFit/>
          </a:bodyPr>
          <a:lstStyle/>
          <a:p>
            <a:pPr algn="l"/>
            <a:r>
              <a:rPr lang="en-US" sz="2400" dirty="0">
                <a:solidFill>
                  <a:schemeClr val="tx2"/>
                </a:solidFill>
              </a:rPr>
              <a:t>Name of the algorithm: Compute the factorial of </a:t>
            </a:r>
            <a:r>
              <a:rPr lang="en-US" sz="2400" dirty="0" smtClean="0">
                <a:solidFill>
                  <a:schemeClr val="tx2"/>
                </a:solidFill>
              </a:rPr>
              <a:t>a number</a:t>
            </a:r>
          </a:p>
          <a:p>
            <a:pPr algn="l"/>
            <a:endParaRPr lang="en-US" sz="2400" dirty="0" smtClean="0">
              <a:solidFill>
                <a:schemeClr val="tx2"/>
              </a:solidFill>
            </a:endParaRPr>
          </a:p>
          <a:p>
            <a:pPr algn="l"/>
            <a:r>
              <a:rPr lang="en-US" sz="2400" dirty="0" smtClean="0">
                <a:solidFill>
                  <a:schemeClr val="tx2"/>
                </a:solidFill>
              </a:rPr>
              <a:t>Step1</a:t>
            </a:r>
            <a:r>
              <a:rPr lang="en-US" sz="2400" dirty="0">
                <a:solidFill>
                  <a:schemeClr val="tx2"/>
                </a:solidFill>
              </a:rPr>
              <a:t>:	</a:t>
            </a:r>
            <a:r>
              <a:rPr lang="en-US" sz="2400" dirty="0" smtClean="0">
                <a:solidFill>
                  <a:schemeClr val="tx2"/>
                </a:solidFill>
              </a:rPr>
              <a:t>Start</a:t>
            </a:r>
          </a:p>
          <a:p>
            <a:pPr algn="l"/>
            <a:r>
              <a:rPr lang="en-US" sz="2400" dirty="0" smtClean="0">
                <a:solidFill>
                  <a:schemeClr val="tx2"/>
                </a:solidFill>
              </a:rPr>
              <a:t>Step 2: Input data</a:t>
            </a:r>
            <a:endParaRPr lang="en-US" sz="2400" dirty="0">
              <a:solidFill>
                <a:schemeClr val="tx2"/>
              </a:solidFill>
            </a:endParaRPr>
          </a:p>
          <a:p>
            <a:pPr algn="l"/>
            <a:r>
              <a:rPr lang="en-US" sz="2400" dirty="0">
                <a:solidFill>
                  <a:schemeClr val="tx2"/>
                </a:solidFill>
              </a:rPr>
              <a:t>Step </a:t>
            </a:r>
            <a:r>
              <a:rPr lang="en-US" sz="2400" dirty="0" smtClean="0">
                <a:solidFill>
                  <a:schemeClr val="tx2"/>
                </a:solidFill>
              </a:rPr>
              <a:t>3:</a:t>
            </a:r>
            <a:r>
              <a:rPr lang="en-US" sz="2400" dirty="0">
                <a:solidFill>
                  <a:schemeClr val="tx2"/>
                </a:solidFill>
              </a:rPr>
              <a:t>	</a:t>
            </a:r>
            <a:r>
              <a:rPr lang="en-US" sz="2400" dirty="0" smtClean="0">
                <a:solidFill>
                  <a:srgbClr val="0070C0"/>
                </a:solidFill>
              </a:rPr>
              <a:t>factorial </a:t>
            </a:r>
            <a:r>
              <a:rPr lang="en-US" sz="2400" dirty="0">
                <a:solidFill>
                  <a:srgbClr val="0070C0"/>
                </a:solidFill>
                <a:sym typeface="Wingdings" pitchFamily="2" charset="2"/>
              </a:rPr>
              <a:t></a:t>
            </a:r>
            <a:r>
              <a:rPr lang="en-US" sz="2400" dirty="0">
                <a:solidFill>
                  <a:srgbClr val="0070C0"/>
                </a:solidFill>
              </a:rPr>
              <a:t>1</a:t>
            </a:r>
          </a:p>
          <a:p>
            <a:pPr algn="l"/>
            <a:r>
              <a:rPr lang="en-US" sz="2400" dirty="0">
                <a:solidFill>
                  <a:schemeClr val="accent2">
                    <a:lumMod val="50000"/>
                  </a:schemeClr>
                </a:solidFill>
              </a:rPr>
              <a:t>Step </a:t>
            </a:r>
            <a:r>
              <a:rPr lang="en-US" sz="2400" dirty="0" smtClean="0">
                <a:solidFill>
                  <a:schemeClr val="accent2">
                    <a:lumMod val="50000"/>
                  </a:schemeClr>
                </a:solidFill>
              </a:rPr>
              <a:t>4:</a:t>
            </a:r>
            <a:r>
              <a:rPr lang="en-US" sz="2400" dirty="0">
                <a:solidFill>
                  <a:schemeClr val="accent2">
                    <a:lumMod val="50000"/>
                  </a:schemeClr>
                </a:solidFill>
              </a:rPr>
              <a:t>	f</a:t>
            </a:r>
            <a:r>
              <a:rPr lang="en-US" sz="2400" dirty="0" smtClean="0">
                <a:solidFill>
                  <a:schemeClr val="accent2">
                    <a:lumMod val="50000"/>
                  </a:schemeClr>
                </a:solidFill>
              </a:rPr>
              <a:t>or </a:t>
            </a:r>
            <a:r>
              <a:rPr lang="en-US" sz="2400" dirty="0" err="1" smtClean="0">
                <a:solidFill>
                  <a:schemeClr val="accent2">
                    <a:lumMod val="50000"/>
                  </a:schemeClr>
                </a:solidFill>
              </a:rPr>
              <a:t>i</a:t>
            </a:r>
            <a:r>
              <a:rPr lang="en-US" sz="2400" dirty="0" smtClean="0">
                <a:solidFill>
                  <a:schemeClr val="accent2">
                    <a:lumMod val="50000"/>
                  </a:schemeClr>
                </a:solidFill>
              </a:rPr>
              <a:t>=1 </a:t>
            </a:r>
            <a:r>
              <a:rPr lang="en-US" sz="2400" dirty="0">
                <a:solidFill>
                  <a:schemeClr val="accent2">
                    <a:lumMod val="50000"/>
                  </a:schemeClr>
                </a:solidFill>
              </a:rPr>
              <a:t>to N </a:t>
            </a:r>
            <a:r>
              <a:rPr lang="en-US" sz="2400" dirty="0" smtClean="0">
                <a:solidFill>
                  <a:schemeClr val="accent2">
                    <a:lumMod val="50000"/>
                  </a:schemeClr>
                </a:solidFill>
              </a:rPr>
              <a:t>in step </a:t>
            </a:r>
            <a:r>
              <a:rPr lang="en-US" sz="2400" dirty="0">
                <a:solidFill>
                  <a:schemeClr val="accent2">
                    <a:lumMod val="50000"/>
                  </a:schemeClr>
                </a:solidFill>
              </a:rPr>
              <a:t>of </a:t>
            </a:r>
            <a:r>
              <a:rPr lang="en-US" sz="2400" dirty="0" smtClean="0">
                <a:solidFill>
                  <a:schemeClr val="accent2">
                    <a:lumMod val="50000"/>
                  </a:schemeClr>
                </a:solidFill>
              </a:rPr>
              <a:t>1 do</a:t>
            </a:r>
            <a:endParaRPr lang="en-US" sz="2400" dirty="0">
              <a:solidFill>
                <a:schemeClr val="accent2">
                  <a:lumMod val="50000"/>
                </a:schemeClr>
              </a:solidFill>
            </a:endParaRPr>
          </a:p>
          <a:p>
            <a:pPr algn="l"/>
            <a:r>
              <a:rPr lang="en-US" sz="2400" dirty="0">
                <a:solidFill>
                  <a:schemeClr val="accent2">
                    <a:lumMod val="50000"/>
                  </a:schemeClr>
                </a:solidFill>
              </a:rPr>
              <a:t>	</a:t>
            </a:r>
            <a:r>
              <a:rPr lang="en-US" sz="2400" dirty="0" smtClean="0">
                <a:solidFill>
                  <a:schemeClr val="accent2">
                    <a:lumMod val="50000"/>
                  </a:schemeClr>
                </a:solidFill>
              </a:rPr>
              <a:t>begin</a:t>
            </a:r>
            <a:endParaRPr lang="en-US" sz="2400" dirty="0">
              <a:solidFill>
                <a:schemeClr val="accent2">
                  <a:lumMod val="50000"/>
                </a:schemeClr>
              </a:solidFill>
            </a:endParaRPr>
          </a:p>
          <a:p>
            <a:pPr algn="l"/>
            <a:r>
              <a:rPr lang="en-US" sz="2400" dirty="0">
                <a:solidFill>
                  <a:schemeClr val="accent2">
                    <a:lumMod val="50000"/>
                  </a:schemeClr>
                </a:solidFill>
              </a:rPr>
              <a:t>	</a:t>
            </a:r>
            <a:r>
              <a:rPr lang="en-US" sz="2400" dirty="0" smtClean="0">
                <a:solidFill>
                  <a:schemeClr val="accent2">
                    <a:lumMod val="50000"/>
                  </a:schemeClr>
                </a:solidFill>
              </a:rPr>
              <a:t>   </a:t>
            </a:r>
            <a:r>
              <a:rPr lang="en-US" sz="2400" dirty="0" err="1" smtClean="0">
                <a:solidFill>
                  <a:schemeClr val="accent2">
                    <a:lumMod val="50000"/>
                  </a:schemeClr>
                </a:solidFill>
              </a:rPr>
              <a:t>factorial</a:t>
            </a:r>
            <a:r>
              <a:rPr lang="en-US" sz="2400" dirty="0" err="1" smtClean="0">
                <a:solidFill>
                  <a:schemeClr val="accent2">
                    <a:lumMod val="50000"/>
                  </a:schemeClr>
                </a:solidFill>
                <a:sym typeface="Wingdings" pitchFamily="2" charset="2"/>
              </a:rPr>
              <a:t></a:t>
            </a:r>
            <a:r>
              <a:rPr lang="en-US" sz="2400" dirty="0" err="1" smtClean="0">
                <a:solidFill>
                  <a:schemeClr val="accent2">
                    <a:lumMod val="50000"/>
                  </a:schemeClr>
                </a:solidFill>
              </a:rPr>
              <a:t>factorial</a:t>
            </a:r>
            <a:r>
              <a:rPr lang="en-US" sz="2400" dirty="0" smtClean="0">
                <a:solidFill>
                  <a:schemeClr val="accent2">
                    <a:lumMod val="50000"/>
                  </a:schemeClr>
                </a:solidFill>
              </a:rPr>
              <a:t>*</a:t>
            </a:r>
            <a:r>
              <a:rPr lang="en-US" sz="2400" dirty="0" err="1" smtClean="0">
                <a:solidFill>
                  <a:schemeClr val="accent2">
                    <a:lumMod val="50000"/>
                  </a:schemeClr>
                </a:solidFill>
              </a:rPr>
              <a:t>i</a:t>
            </a:r>
            <a:endParaRPr lang="en-US" sz="2400" dirty="0">
              <a:solidFill>
                <a:schemeClr val="accent2">
                  <a:lumMod val="50000"/>
                </a:schemeClr>
              </a:solidFill>
            </a:endParaRPr>
          </a:p>
          <a:p>
            <a:pPr algn="l"/>
            <a:r>
              <a:rPr lang="en-US" sz="2400" dirty="0">
                <a:solidFill>
                  <a:schemeClr val="accent2">
                    <a:lumMod val="50000"/>
                  </a:schemeClr>
                </a:solidFill>
              </a:rPr>
              <a:t>	</a:t>
            </a:r>
            <a:r>
              <a:rPr lang="en-US" sz="2400" dirty="0" smtClean="0">
                <a:solidFill>
                  <a:schemeClr val="accent2">
                    <a:lumMod val="50000"/>
                  </a:schemeClr>
                </a:solidFill>
              </a:rPr>
              <a:t>end</a:t>
            </a:r>
            <a:endParaRPr lang="en-US" sz="2400" dirty="0">
              <a:solidFill>
                <a:schemeClr val="accent2">
                  <a:lumMod val="50000"/>
                </a:schemeClr>
              </a:solidFill>
            </a:endParaRPr>
          </a:p>
          <a:p>
            <a:pPr algn="l"/>
            <a:r>
              <a:rPr lang="en-US" sz="2400" dirty="0">
                <a:solidFill>
                  <a:schemeClr val="tx2"/>
                </a:solidFill>
              </a:rPr>
              <a:t>Step </a:t>
            </a:r>
            <a:r>
              <a:rPr lang="en-US" sz="2400" dirty="0" smtClean="0">
                <a:solidFill>
                  <a:schemeClr val="tx2"/>
                </a:solidFill>
              </a:rPr>
              <a:t>5:</a:t>
            </a:r>
            <a:r>
              <a:rPr lang="en-US" sz="2400" dirty="0">
                <a:solidFill>
                  <a:schemeClr val="tx2"/>
                </a:solidFill>
              </a:rPr>
              <a:t>	</a:t>
            </a:r>
            <a:r>
              <a:rPr lang="en-US" sz="2400" dirty="0" smtClean="0">
                <a:solidFill>
                  <a:schemeClr val="tx2"/>
                </a:solidFill>
              </a:rPr>
              <a:t>Print </a:t>
            </a:r>
            <a:r>
              <a:rPr lang="en-US" sz="2400" dirty="0">
                <a:solidFill>
                  <a:schemeClr val="tx2"/>
                </a:solidFill>
              </a:rPr>
              <a:t>‘fact of N=‘, </a:t>
            </a:r>
            <a:r>
              <a:rPr lang="en-US" sz="2400" dirty="0" smtClean="0">
                <a:solidFill>
                  <a:schemeClr val="tx2"/>
                </a:solidFill>
              </a:rPr>
              <a:t>factorial</a:t>
            </a:r>
            <a:endParaRPr lang="en-US" sz="2400" dirty="0">
              <a:solidFill>
                <a:schemeClr val="tx2"/>
              </a:solidFill>
            </a:endParaRPr>
          </a:p>
          <a:p>
            <a:pPr algn="l"/>
            <a:r>
              <a:rPr lang="en-US" sz="2400" dirty="0">
                <a:solidFill>
                  <a:schemeClr val="tx2"/>
                </a:solidFill>
              </a:rPr>
              <a:t>Step </a:t>
            </a:r>
            <a:r>
              <a:rPr lang="en-US" sz="2400" dirty="0" smtClean="0">
                <a:solidFill>
                  <a:schemeClr val="tx2"/>
                </a:solidFill>
              </a:rPr>
              <a:t>6:</a:t>
            </a:r>
            <a:r>
              <a:rPr lang="en-US" sz="2400" dirty="0">
                <a:solidFill>
                  <a:schemeClr val="tx2"/>
                </a:solidFill>
              </a:rPr>
              <a:t>	</a:t>
            </a:r>
            <a:r>
              <a:rPr lang="en-US" sz="2400" dirty="0" smtClean="0">
                <a:solidFill>
                  <a:schemeClr val="tx2"/>
                </a:solidFill>
              </a:rPr>
              <a:t>[</a:t>
            </a:r>
            <a:r>
              <a:rPr lang="en-US" sz="2400" dirty="0">
                <a:solidFill>
                  <a:schemeClr val="tx2"/>
                </a:solidFill>
              </a:rPr>
              <a:t>End of algorithm]</a:t>
            </a:r>
          </a:p>
          <a:p>
            <a:pPr algn="l"/>
            <a:r>
              <a:rPr lang="en-US" sz="2400" dirty="0">
                <a:solidFill>
                  <a:schemeClr val="tx2"/>
                </a:solidFill>
              </a:rPr>
              <a:t>	 </a:t>
            </a:r>
            <a:r>
              <a:rPr lang="en-US" sz="2400" dirty="0" smtClean="0">
                <a:solidFill>
                  <a:schemeClr val="tx2"/>
                </a:solidFill>
              </a:rPr>
              <a:t>Stop</a:t>
            </a:r>
            <a:endParaRPr lang="en-US" sz="2400" dirty="0">
              <a:solidFill>
                <a:schemeClr val="tx2"/>
              </a:solidFill>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5834" y="676275"/>
            <a:ext cx="4395798" cy="618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6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blinds(horizontal)">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blinds(horizontal)">
                                      <p:cBhvr>
                                        <p:cTn id="26" dur="5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linds(horizontal)">
                                      <p:cBhvr>
                                        <p:cTn id="31" dur="500"/>
                                        <p:tgtEl>
                                          <p:spTgt spid="7">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linds(horizontal)">
                                      <p:cBhvr>
                                        <p:cTn id="34" dur="500"/>
                                        <p:tgtEl>
                                          <p:spTgt spid="7">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blinds(horizontal)">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blinds(horizontal)">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blinds(horizontal)">
                                      <p:cBhvr>
                                        <p:cTn id="47" dur="500"/>
                                        <p:tgtEl>
                                          <p:spTgt spid="7">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animEffect transition="in" filter="blinds(horizontal)">
                                      <p:cBhvr>
                                        <p:cTn id="50" dur="500"/>
                                        <p:tgtEl>
                                          <p:spTgt spid="7">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Key features of flow chart</a:t>
            </a:r>
          </a:p>
        </p:txBody>
      </p:sp>
      <p:sp>
        <p:nvSpPr>
          <p:cNvPr id="3" name="Content Placeholder 2"/>
          <p:cNvSpPr>
            <a:spLocks noGrp="1"/>
          </p:cNvSpPr>
          <p:nvPr>
            <p:ph idx="1"/>
          </p:nvPr>
        </p:nvSpPr>
        <p:spPr/>
        <p:txBody>
          <a:bodyPr/>
          <a:lstStyle/>
          <a:p>
            <a:pPr algn="just">
              <a:lnSpc>
                <a:spcPct val="80000"/>
              </a:lnSpc>
              <a:buFont typeface="Wingdings" pitchFamily="2" charset="2"/>
              <a:buChar char="ü"/>
            </a:pPr>
            <a:r>
              <a:rPr lang="en-US"/>
              <a:t>Diagrammatic / visual / graphical representation of computation of an algorithm/pseudo code</a:t>
            </a:r>
          </a:p>
          <a:p>
            <a:pPr algn="just">
              <a:lnSpc>
                <a:spcPct val="80000"/>
              </a:lnSpc>
              <a:buFont typeface="Wingdings" pitchFamily="2" charset="2"/>
              <a:buChar char="ü"/>
            </a:pPr>
            <a:endParaRPr lang="en-US"/>
          </a:p>
          <a:p>
            <a:pPr algn="just">
              <a:lnSpc>
                <a:spcPct val="80000"/>
              </a:lnSpc>
              <a:buFont typeface="Wingdings" pitchFamily="2" charset="2"/>
              <a:buChar char="ü"/>
            </a:pPr>
            <a:r>
              <a:rPr lang="en-US"/>
              <a:t>Easier to understand and analyze the problem and it’s solution before programming</a:t>
            </a:r>
          </a:p>
          <a:p>
            <a:pPr algn="just">
              <a:lnSpc>
                <a:spcPct val="80000"/>
              </a:lnSpc>
              <a:buFont typeface="Wingdings" pitchFamily="2" charset="2"/>
              <a:buChar char="ü"/>
            </a:pPr>
            <a:endParaRPr lang="en-US"/>
          </a:p>
          <a:p>
            <a:pPr algn="just">
              <a:lnSpc>
                <a:spcPct val="80000"/>
              </a:lnSpc>
              <a:buFont typeface="Wingdings" pitchFamily="2" charset="2"/>
              <a:buChar char="ü"/>
            </a:pPr>
            <a:r>
              <a:rPr lang="en-US"/>
              <a:t>Machine independent</a:t>
            </a:r>
          </a:p>
          <a:p>
            <a:pPr algn="just">
              <a:lnSpc>
                <a:spcPct val="80000"/>
              </a:lnSpc>
              <a:buFont typeface="Wingdings" pitchFamily="2" charset="2"/>
              <a:buChar char="ü"/>
            </a:pPr>
            <a:endParaRPr lang="en-US"/>
          </a:p>
          <a:p>
            <a:pPr algn="just">
              <a:lnSpc>
                <a:spcPct val="80000"/>
              </a:lnSpc>
              <a:buFont typeface="Wingdings" pitchFamily="2" charset="2"/>
              <a:buChar char="ü"/>
            </a:pPr>
            <a:r>
              <a:rPr lang="en-US"/>
              <a:t> Well suited for any type of logic</a:t>
            </a:r>
          </a:p>
          <a:p>
            <a:endParaRPr lang="en-US"/>
          </a:p>
        </p:txBody>
      </p:sp>
      <p:sp>
        <p:nvSpPr>
          <p:cNvPr id="4" name="Date Placeholder 3"/>
          <p:cNvSpPr>
            <a:spLocks noGrp="1"/>
          </p:cNvSpPr>
          <p:nvPr>
            <p:ph type="dt" sz="half" idx="10"/>
          </p:nvPr>
        </p:nvSpPr>
        <p:spPr/>
        <p:txBody>
          <a:bodyPr/>
          <a:lstStyle/>
          <a:p>
            <a:fld id="{F03E06CF-A3AE-4B40-92EE-ACAB981A2C63}"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22</a:t>
            </a:fld>
            <a:endParaRPr lang="en-IN"/>
          </a:p>
        </p:txBody>
      </p:sp>
    </p:spTree>
    <p:extLst>
      <p:ext uri="{BB962C8B-B14F-4D97-AF65-F5344CB8AC3E}">
        <p14:creationId xmlns:p14="http://schemas.microsoft.com/office/powerpoint/2010/main" val="2136171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Tutorial</a:t>
            </a:r>
          </a:p>
        </p:txBody>
      </p:sp>
      <p:sp>
        <p:nvSpPr>
          <p:cNvPr id="3" name="Content Placeholder 2"/>
          <p:cNvSpPr>
            <a:spLocks noGrp="1"/>
          </p:cNvSpPr>
          <p:nvPr>
            <p:ph idx="1"/>
          </p:nvPr>
        </p:nvSpPr>
        <p:spPr/>
        <p:txBody>
          <a:bodyPr/>
          <a:lstStyle/>
          <a:p>
            <a:r>
              <a:rPr lang="en-US" dirty="0"/>
              <a:t>Write the flowchart to find the area of triangle when three sides are given</a:t>
            </a:r>
          </a:p>
          <a:p>
            <a:r>
              <a:rPr lang="en-US" dirty="0"/>
              <a:t>Write the flowchart to add two integers</a:t>
            </a:r>
          </a:p>
          <a:p>
            <a:endParaRPr lang="en-US" dirty="0"/>
          </a:p>
        </p:txBody>
      </p:sp>
      <p:sp>
        <p:nvSpPr>
          <p:cNvPr id="4" name="Date Placeholder 3"/>
          <p:cNvSpPr>
            <a:spLocks noGrp="1"/>
          </p:cNvSpPr>
          <p:nvPr>
            <p:ph type="dt" sz="half" idx="10"/>
          </p:nvPr>
        </p:nvSpPr>
        <p:spPr/>
        <p:txBody>
          <a:bodyPr/>
          <a:lstStyle/>
          <a:p>
            <a:fld id="{56EEA28E-3A48-4897-84E8-27DF86872C46}"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23</a:t>
            </a:fld>
            <a:endParaRPr lang="en-IN"/>
          </a:p>
        </p:txBody>
      </p:sp>
    </p:spTree>
    <p:extLst>
      <p:ext uri="{BB962C8B-B14F-4D97-AF65-F5344CB8AC3E}">
        <p14:creationId xmlns:p14="http://schemas.microsoft.com/office/powerpoint/2010/main" val="2280301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Summary</a:t>
            </a:r>
          </a:p>
        </p:txBody>
      </p:sp>
      <p:sp>
        <p:nvSpPr>
          <p:cNvPr id="3" name="Content Placeholder 2"/>
          <p:cNvSpPr>
            <a:spLocks noGrp="1"/>
          </p:cNvSpPr>
          <p:nvPr>
            <p:ph idx="1"/>
          </p:nvPr>
        </p:nvSpPr>
        <p:spPr/>
        <p:txBody>
          <a:bodyPr/>
          <a:lstStyle/>
          <a:p>
            <a:pPr>
              <a:lnSpc>
                <a:spcPct val="150000"/>
              </a:lnSpc>
              <a:buFont typeface="Wingdings" pitchFamily="2" charset="2"/>
              <a:buChar char="ü"/>
            </a:pPr>
            <a:r>
              <a:rPr lang="en-US" dirty="0" smtClean="0"/>
              <a:t>What is Algorithm </a:t>
            </a:r>
            <a:r>
              <a:rPr lang="en-US" dirty="0"/>
              <a:t>and </a:t>
            </a:r>
            <a:r>
              <a:rPr lang="en-US" dirty="0" smtClean="0"/>
              <a:t>Flowchart</a:t>
            </a:r>
            <a:endParaRPr lang="en-US" dirty="0"/>
          </a:p>
          <a:p>
            <a:pPr>
              <a:lnSpc>
                <a:spcPct val="150000"/>
              </a:lnSpc>
              <a:buFont typeface="Wingdings" pitchFamily="2" charset="2"/>
              <a:buChar char="ü"/>
            </a:pPr>
            <a:r>
              <a:rPr lang="en-US" dirty="0" smtClean="0"/>
              <a:t>Writing algorithms </a:t>
            </a:r>
            <a:r>
              <a:rPr lang="en-US" dirty="0"/>
              <a:t>and </a:t>
            </a:r>
            <a:r>
              <a:rPr lang="en-US" dirty="0" smtClean="0"/>
              <a:t>drawing flowcharts </a:t>
            </a:r>
            <a:r>
              <a:rPr lang="en-US" dirty="0"/>
              <a:t>for simple problems</a:t>
            </a:r>
          </a:p>
          <a:p>
            <a:pPr>
              <a:lnSpc>
                <a:spcPct val="150000"/>
              </a:lnSpc>
            </a:pPr>
            <a:endParaRPr lang="en-US" dirty="0"/>
          </a:p>
        </p:txBody>
      </p:sp>
      <p:sp>
        <p:nvSpPr>
          <p:cNvPr id="4" name="Date Placeholder 3"/>
          <p:cNvSpPr>
            <a:spLocks noGrp="1"/>
          </p:cNvSpPr>
          <p:nvPr>
            <p:ph type="dt" sz="half" idx="10"/>
          </p:nvPr>
        </p:nvSpPr>
        <p:spPr/>
        <p:txBody>
          <a:bodyPr/>
          <a:lstStyle/>
          <a:p>
            <a:fld id="{0036403A-8364-4ABD-9510-DC3F43FAAD89}"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24</a:t>
            </a:fld>
            <a:endParaRPr lang="en-IN"/>
          </a:p>
        </p:txBody>
      </p:sp>
    </p:spTree>
    <p:extLst>
      <p:ext uri="{BB962C8B-B14F-4D97-AF65-F5344CB8AC3E}">
        <p14:creationId xmlns:p14="http://schemas.microsoft.com/office/powerpoint/2010/main" val="1494406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rgbClr val="C00000"/>
                </a:solidFill>
              </a:rPr>
              <a:t>P</a:t>
            </a:r>
            <a:r>
              <a:rPr lang="en-US" b="0" dirty="0" smtClean="0"/>
              <a:t>roblem </a:t>
            </a:r>
            <a:r>
              <a:rPr lang="en-US" dirty="0">
                <a:solidFill>
                  <a:srgbClr val="C00000"/>
                </a:solidFill>
              </a:rPr>
              <a:t>S</a:t>
            </a:r>
            <a:r>
              <a:rPr lang="en-US" b="0" dirty="0" smtClean="0"/>
              <a:t>olving </a:t>
            </a:r>
            <a:r>
              <a:rPr lang="en-US" dirty="0">
                <a:solidFill>
                  <a:srgbClr val="C00000"/>
                </a:solidFill>
              </a:rPr>
              <a:t>U</a:t>
            </a:r>
            <a:r>
              <a:rPr lang="en-US" b="0" dirty="0" smtClean="0"/>
              <a:t>sing </a:t>
            </a:r>
            <a:r>
              <a:rPr lang="en-US" dirty="0">
                <a:solidFill>
                  <a:srgbClr val="C00000"/>
                </a:solidFill>
              </a:rPr>
              <a:t>C</a:t>
            </a:r>
            <a:r>
              <a:rPr lang="en-US" b="0" dirty="0" smtClean="0"/>
              <a:t>omputers</a:t>
            </a:r>
            <a:endParaRPr lang="en-US" b="0" dirty="0"/>
          </a:p>
        </p:txBody>
      </p:sp>
      <p:pic>
        <p:nvPicPr>
          <p:cNvPr id="7" name="Content Placeholder 6"/>
          <p:cNvPicPr>
            <a:picLocks noGrp="1" noChangeAspect="1"/>
          </p:cNvPicPr>
          <p:nvPr>
            <p:ph idx="1"/>
          </p:nvPr>
        </p:nvPicPr>
        <p:blipFill>
          <a:blip r:embed="rId3">
            <a:lum bright="-20000" contrast="40000"/>
          </a:blip>
          <a:stretch>
            <a:fillRect/>
          </a:stretch>
        </p:blipFill>
        <p:spPr>
          <a:xfrm>
            <a:off x="8588532" y="1690795"/>
            <a:ext cx="2796508" cy="4584062"/>
          </a:xfrm>
          <a:prstGeom prst="rect">
            <a:avLst/>
          </a:prstGeom>
        </p:spPr>
      </p:pic>
      <p:sp>
        <p:nvSpPr>
          <p:cNvPr id="4" name="Date Placeholder 3"/>
          <p:cNvSpPr>
            <a:spLocks noGrp="1"/>
          </p:cNvSpPr>
          <p:nvPr>
            <p:ph type="dt" sz="half" idx="10"/>
          </p:nvPr>
        </p:nvSpPr>
        <p:spPr/>
        <p:txBody>
          <a:bodyPr/>
          <a:lstStyle/>
          <a:p>
            <a:fld id="{CF1668EA-F067-4835-84FA-1196FBAD088D}"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25</a:t>
            </a:fld>
            <a:endParaRPr lang="en-IN"/>
          </a:p>
        </p:txBody>
      </p:sp>
      <p:sp>
        <p:nvSpPr>
          <p:cNvPr id="8" name="Rectangle 7"/>
          <p:cNvSpPr/>
          <p:nvPr/>
        </p:nvSpPr>
        <p:spPr>
          <a:xfrm>
            <a:off x="8521799" y="1261353"/>
            <a:ext cx="2929973" cy="388696"/>
          </a:xfrm>
          <a:prstGeom prst="rect">
            <a:avLst/>
          </a:prstGeom>
        </p:spPr>
        <p:txBody>
          <a:bodyPr wrap="square">
            <a:spAutoFit/>
          </a:bodyPr>
          <a:lstStyle/>
          <a:p>
            <a:pPr algn="just">
              <a:lnSpc>
                <a:spcPct val="107000"/>
              </a:lnSpc>
              <a:spcAft>
                <a:spcPts val="0"/>
              </a:spcAft>
            </a:pPr>
            <a:r>
              <a:rPr lang="en-IN" dirty="0" smtClean="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Steps in Problem Solving</a:t>
            </a:r>
            <a:endParaRPr lang="en-IN"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838199" y="1598142"/>
            <a:ext cx="6420856" cy="3600986"/>
          </a:xfrm>
          <a:prstGeom prst="rect">
            <a:avLst/>
          </a:prstGeom>
        </p:spPr>
        <p:txBody>
          <a:bodyPr wrap="square">
            <a:spAutoFit/>
          </a:bodyPr>
          <a:lstStyle/>
          <a:p>
            <a:pPr algn="just"/>
            <a:r>
              <a:rPr lang="en-US" sz="2800" b="1" dirty="0"/>
              <a:t>Problem solving </a:t>
            </a:r>
            <a:r>
              <a:rPr lang="en-US" sz="2800" dirty="0" smtClean="0"/>
              <a:t>is </a:t>
            </a:r>
            <a:r>
              <a:rPr lang="en-US" sz="2800" dirty="0"/>
              <a:t>a part of </a:t>
            </a:r>
            <a:r>
              <a:rPr lang="en-US" sz="2800" dirty="0" smtClean="0"/>
              <a:t>our day </a:t>
            </a:r>
            <a:r>
              <a:rPr lang="en-US" sz="2800" dirty="0"/>
              <a:t>to day activity. </a:t>
            </a:r>
            <a:endParaRPr lang="en-US" sz="2800" dirty="0" smtClean="0"/>
          </a:p>
          <a:p>
            <a:pPr algn="just"/>
            <a:endParaRPr lang="en-US" sz="2800" dirty="0" smtClean="0"/>
          </a:p>
          <a:p>
            <a:pPr marL="457200" indent="-457200" algn="just">
              <a:lnSpc>
                <a:spcPct val="150000"/>
              </a:lnSpc>
              <a:buFont typeface="Arial" panose="020B0604020202020204" pitchFamily="34" charset="0"/>
              <a:buChar char="•"/>
            </a:pPr>
            <a:r>
              <a:rPr lang="en-US" sz="2400" dirty="0" smtClean="0">
                <a:latin typeface="Arial Rounded MT Bold" panose="020F0704030504030204" pitchFamily="34" charset="0"/>
              </a:rPr>
              <a:t>Algorithm</a:t>
            </a:r>
          </a:p>
          <a:p>
            <a:pPr marL="457200" indent="-457200" algn="just">
              <a:lnSpc>
                <a:spcPct val="150000"/>
              </a:lnSpc>
              <a:buFont typeface="Arial" panose="020B0604020202020204" pitchFamily="34" charset="0"/>
              <a:buChar char="•"/>
            </a:pPr>
            <a:r>
              <a:rPr lang="en-US" sz="2400" dirty="0" smtClean="0">
                <a:latin typeface="Arial Rounded MT Bold" panose="020F0704030504030204" pitchFamily="34" charset="0"/>
              </a:rPr>
              <a:t>Flowchart </a:t>
            </a:r>
          </a:p>
          <a:p>
            <a:pPr marL="457200" indent="-457200" algn="just">
              <a:lnSpc>
                <a:spcPct val="150000"/>
              </a:lnSpc>
              <a:buFont typeface="Arial" panose="020B0604020202020204" pitchFamily="34" charset="0"/>
              <a:buChar char="•"/>
            </a:pPr>
            <a:r>
              <a:rPr lang="en-US" sz="2400" dirty="0" smtClean="0">
                <a:latin typeface="Arial Rounded MT Bold" panose="020F0704030504030204" pitchFamily="34" charset="0"/>
              </a:rPr>
              <a:t>Code </a:t>
            </a:r>
          </a:p>
          <a:p>
            <a:pPr marL="457200" indent="-457200" algn="just">
              <a:lnSpc>
                <a:spcPct val="150000"/>
              </a:lnSpc>
              <a:buFont typeface="Arial" panose="020B0604020202020204" pitchFamily="34" charset="0"/>
              <a:buChar char="•"/>
            </a:pPr>
            <a:r>
              <a:rPr lang="en-US" sz="2400" dirty="0" smtClean="0">
                <a:latin typeface="Arial Rounded MT Bold" panose="020F0704030504030204" pitchFamily="34" charset="0"/>
              </a:rPr>
              <a:t>Documenting</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5066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D1BFB8-BAEC-4465-9BDD-DC04E51C696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26</a:t>
            </a:fld>
            <a:endParaRPr lang="en-IN"/>
          </a:p>
        </p:txBody>
      </p:sp>
      <p:pic>
        <p:nvPicPr>
          <p:cNvPr id="7" name="Picture 2" descr="Image result for structure of a C progra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85" t="5636" r="2085" b="14693"/>
          <a:stretch/>
        </p:blipFill>
        <p:spPr bwMode="auto">
          <a:xfrm>
            <a:off x="644236" y="762000"/>
            <a:ext cx="9303327" cy="555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862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67DAA4-0A93-4236-860A-D1FC18C1CB8D}"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27</a:t>
            </a:fld>
            <a:endParaRPr lang="en-IN"/>
          </a:p>
        </p:txBody>
      </p:sp>
      <p:pic>
        <p:nvPicPr>
          <p:cNvPr id="7" name="Picture 6"/>
          <p:cNvPicPr>
            <a:picLocks noChangeAspect="1"/>
          </p:cNvPicPr>
          <p:nvPr/>
        </p:nvPicPr>
        <p:blipFill>
          <a:blip r:embed="rId2"/>
          <a:stretch>
            <a:fillRect/>
          </a:stretch>
        </p:blipFill>
        <p:spPr>
          <a:xfrm>
            <a:off x="2078181" y="1105332"/>
            <a:ext cx="6504710" cy="5019673"/>
          </a:xfrm>
          <a:prstGeom prst="rect">
            <a:avLst/>
          </a:prstGeom>
        </p:spPr>
      </p:pic>
      <p:sp>
        <p:nvSpPr>
          <p:cNvPr id="9" name="TextBox 8"/>
          <p:cNvSpPr txBox="1"/>
          <p:nvPr/>
        </p:nvSpPr>
        <p:spPr>
          <a:xfrm flipH="1">
            <a:off x="838200" y="419166"/>
            <a:ext cx="10515600" cy="646331"/>
          </a:xfrm>
          <a:prstGeom prst="rect">
            <a:avLst/>
          </a:prstGeom>
          <a:noFill/>
        </p:spPr>
        <p:txBody>
          <a:bodyPr wrap="square" rtlCol="0">
            <a:spAutoFit/>
          </a:bodyPr>
          <a:lstStyle/>
          <a:p>
            <a:r>
              <a:rPr lang="en-IN" sz="3600" dirty="0" smtClean="0"/>
              <a:t>General Structure of C program </a:t>
            </a:r>
            <a:endParaRPr lang="en-IN" sz="3600" dirty="0"/>
          </a:p>
        </p:txBody>
      </p:sp>
    </p:spTree>
    <p:extLst>
      <p:ext uri="{BB962C8B-B14F-4D97-AF65-F5344CB8AC3E}">
        <p14:creationId xmlns:p14="http://schemas.microsoft.com/office/powerpoint/2010/main" val="4144393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7B618C-3A21-4365-9736-BC7730408A52}"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28</a:t>
            </a:fld>
            <a:endParaRPr lang="en-IN"/>
          </a:p>
        </p:txBody>
      </p:sp>
      <p:sp>
        <p:nvSpPr>
          <p:cNvPr id="12" name="Rectangle 11"/>
          <p:cNvSpPr/>
          <p:nvPr/>
        </p:nvSpPr>
        <p:spPr>
          <a:xfrm>
            <a:off x="838200" y="1025250"/>
            <a:ext cx="10744199" cy="4985724"/>
          </a:xfrm>
          <a:prstGeom prst="rect">
            <a:avLst/>
          </a:prstGeom>
        </p:spPr>
        <p:txBody>
          <a:bodyPr wrap="square">
            <a:spAutoFit/>
          </a:bodyPr>
          <a:lstStyle/>
          <a:p>
            <a:pPr marL="457200" lvl="0" indent="-457200" algn="just">
              <a:lnSpc>
                <a:spcPct val="107000"/>
              </a:lnSpc>
              <a:spcBef>
                <a:spcPts val="300"/>
              </a:spcBef>
              <a:spcAft>
                <a:spcPts val="750"/>
              </a:spcAft>
              <a:buFont typeface="+mj-lt"/>
              <a:buAutoNum type="arabicPeriod"/>
              <a:tabLst>
                <a:tab pos="457200" algn="l"/>
              </a:tabLst>
            </a:pPr>
            <a:r>
              <a:rPr lang="en-IN" sz="2200" b="1" dirty="0" smtClean="0">
                <a:solidFill>
                  <a:srgbClr val="292929"/>
                </a:solidFill>
                <a:latin typeface="Arial" panose="020B0604020202020204" pitchFamily="34" charset="0"/>
                <a:ea typeface="Times New Roman" panose="02020603050405020304" pitchFamily="18" charset="0"/>
                <a:cs typeface="Times New Roman" panose="02020603050405020304" pitchFamily="18" charset="0"/>
              </a:rPr>
              <a:t>Documentation </a:t>
            </a:r>
            <a:r>
              <a:rPr lang="en-IN" sz="22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section:</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Bef>
                <a:spcPts val="300"/>
              </a:spcBef>
              <a:spcAft>
                <a:spcPts val="750"/>
              </a:spcAft>
            </a:pPr>
            <a:r>
              <a:rPr lang="en-IN" sz="2200" dirty="0" smtClean="0">
                <a:solidFill>
                  <a:srgbClr val="292929"/>
                </a:solidFill>
                <a:latin typeface="Arial" panose="020B0604020202020204" pitchFamily="34" charset="0"/>
                <a:ea typeface="Times New Roman" panose="02020603050405020304" pitchFamily="18" charset="0"/>
                <a:cs typeface="Times New Roman" panose="02020603050405020304" pitchFamily="18" charset="0"/>
              </a:rPr>
              <a:t>The </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documentation section consists of a set of comment lines giving the name of the program, the author and other details, which the programmer would like to use later.</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Bef>
                <a:spcPts val="300"/>
              </a:spcBef>
              <a:spcAft>
                <a:spcPts val="750"/>
              </a:spcAft>
              <a:buFont typeface="+mj-lt"/>
              <a:buAutoNum type="arabicPeriod" startAt="2"/>
              <a:tabLst>
                <a:tab pos="457200" algn="l"/>
              </a:tabLst>
            </a:pPr>
            <a:r>
              <a:rPr lang="en-IN" sz="22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Link section:</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The link section provides instructions to the compiler to link functions from the system library such as using the </a:t>
            </a:r>
            <a:r>
              <a:rPr lang="en-IN" sz="22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2"/>
              </a:rPr>
              <a:t>#include directive</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750"/>
              </a:spcAft>
              <a:buFont typeface="+mj-lt"/>
              <a:buAutoNum type="arabicPeriod" startAt="2"/>
              <a:tabLst>
                <a:tab pos="457200" algn="l"/>
              </a:tabLst>
            </a:pPr>
            <a:r>
              <a:rPr lang="en-IN" sz="22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Definition section:</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The definition section defines all symbolic constants such using the </a:t>
            </a:r>
            <a:r>
              <a:rPr lang="en-IN" sz="22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3"/>
              </a:rPr>
              <a:t>#define directive</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300"/>
              </a:spcBef>
              <a:spcAft>
                <a:spcPts val="750"/>
              </a:spcAft>
              <a:buFont typeface="+mj-lt"/>
              <a:buAutoNum type="arabicPeriod" startAt="2"/>
              <a:tabLst>
                <a:tab pos="457200" algn="l"/>
              </a:tabLst>
            </a:pPr>
            <a:r>
              <a:rPr lang="en-IN" sz="22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Global declaration section:</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There are some variables that are used in more than one function. Such variables are called global variables and are declared in the global declaration section that is outside of all the functions. This section also declares all the </a:t>
            </a:r>
            <a:r>
              <a:rPr lang="en-IN" sz="22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4"/>
              </a:rPr>
              <a:t>user-defined functions</a:t>
            </a:r>
            <a:r>
              <a:rPr lang="en-IN" sz="22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flipH="1">
            <a:off x="838200" y="419166"/>
            <a:ext cx="10515600" cy="646331"/>
          </a:xfrm>
          <a:prstGeom prst="rect">
            <a:avLst/>
          </a:prstGeom>
          <a:noFill/>
        </p:spPr>
        <p:txBody>
          <a:bodyPr wrap="square" rtlCol="0">
            <a:spAutoFit/>
          </a:bodyPr>
          <a:lstStyle/>
          <a:p>
            <a:r>
              <a:rPr lang="en-IN" sz="3600" dirty="0" smtClean="0"/>
              <a:t>General Structure of C program </a:t>
            </a:r>
            <a:endParaRPr lang="en-IN" sz="3600" dirty="0"/>
          </a:p>
        </p:txBody>
      </p:sp>
    </p:spTree>
    <p:extLst>
      <p:ext uri="{BB962C8B-B14F-4D97-AF65-F5344CB8AC3E}">
        <p14:creationId xmlns:p14="http://schemas.microsoft.com/office/powerpoint/2010/main" val="1993188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FF0E05-7893-4345-B5CA-E5CCFA1D54A9}"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29</a:t>
            </a:fld>
            <a:endParaRPr lang="en-IN"/>
          </a:p>
        </p:txBody>
      </p:sp>
      <p:sp>
        <p:nvSpPr>
          <p:cNvPr id="7" name="Rectangle 6"/>
          <p:cNvSpPr/>
          <p:nvPr/>
        </p:nvSpPr>
        <p:spPr>
          <a:xfrm>
            <a:off x="1018310" y="1064429"/>
            <a:ext cx="10467108" cy="5442516"/>
          </a:xfrm>
          <a:prstGeom prst="rect">
            <a:avLst/>
          </a:prstGeom>
        </p:spPr>
        <p:txBody>
          <a:bodyPr wrap="square">
            <a:spAutoFit/>
          </a:bodyPr>
          <a:lstStyle/>
          <a:p>
            <a:pPr marL="457200" lvl="0" indent="-457200" algn="just">
              <a:lnSpc>
                <a:spcPct val="107000"/>
              </a:lnSpc>
              <a:spcAft>
                <a:spcPts val="750"/>
              </a:spcAft>
              <a:buFont typeface="+mj-lt"/>
              <a:buAutoNum type="arabicPeriod" startAt="5"/>
              <a:tabLst>
                <a:tab pos="457200" algn="l"/>
              </a:tabLst>
            </a:pPr>
            <a:r>
              <a:rPr lang="en-IN" sz="20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main () function section:</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Every C program must have one main function section. This section contains two parts; declaration part and executable part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750"/>
              </a:spcAft>
              <a:buFont typeface="+mj-lt"/>
              <a:buAutoNum type="alphaLcParenR"/>
              <a:tabLst>
                <a:tab pos="914400" algn="l"/>
              </a:tabLst>
            </a:pPr>
            <a:r>
              <a:rPr lang="en-IN" sz="20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Declaration part: </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The declaration part declares all the </a:t>
            </a:r>
            <a:r>
              <a:rPr lang="en-IN" sz="20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2"/>
              </a:rPr>
              <a:t>variables</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used in the executable part.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750"/>
              </a:spcAft>
              <a:buFont typeface="+mj-lt"/>
              <a:buAutoNum type="alphaLcParenR"/>
              <a:tabLst>
                <a:tab pos="914400" algn="l"/>
              </a:tabLst>
            </a:pPr>
            <a:r>
              <a:rPr lang="en-IN" sz="20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Executable part: </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There is at least one statement in the executable part. These two parts must appear between the opening and closing braces. The </a:t>
            </a:r>
            <a:r>
              <a:rPr lang="en-IN" sz="20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2"/>
              </a:rPr>
              <a:t>program execution</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begins at the opening brace and ends at the closing brace. The closing brace of the main function is the logical end of the program. All statements in the declaration and executable part end with a semicolon.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750"/>
              </a:spcAft>
              <a:buFont typeface="+mj-lt"/>
              <a:buAutoNum type="arabicPeriod" startAt="5"/>
              <a:tabLst>
                <a:tab pos="457200" algn="l"/>
              </a:tabLst>
            </a:pPr>
            <a:r>
              <a:rPr lang="en-IN" sz="2000" b="1"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Subprogram section:</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If the program is a </a:t>
            </a:r>
            <a:r>
              <a:rPr lang="en-IN" sz="20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3"/>
              </a:rPr>
              <a:t>multi-function program</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then the subprogram section contains all the </a:t>
            </a:r>
            <a:r>
              <a:rPr lang="en-IN" sz="2000" i="1" u="sng" dirty="0">
                <a:solidFill>
                  <a:srgbClr val="0055FF"/>
                </a:solidFill>
                <a:latin typeface="Arial" panose="020B0604020202020204" pitchFamily="34" charset="0"/>
                <a:ea typeface="Times New Roman" panose="02020603050405020304" pitchFamily="18" charset="0"/>
                <a:cs typeface="Times New Roman" panose="02020603050405020304" pitchFamily="18" charset="0"/>
                <a:hlinkClick r:id="rId4"/>
              </a:rPr>
              <a:t>user-defined functions</a:t>
            </a:r>
            <a:r>
              <a:rPr lang="en-IN" sz="2000" dirty="0">
                <a:solidFill>
                  <a:srgbClr val="292929"/>
                </a:solidFill>
                <a:latin typeface="Arial" panose="020B0604020202020204" pitchFamily="34" charset="0"/>
                <a:ea typeface="Times New Roman" panose="02020603050405020304" pitchFamily="18" charset="0"/>
                <a:cs typeface="Times New Roman" panose="02020603050405020304" pitchFamily="18" charset="0"/>
              </a:rPr>
              <a:t> that are called in the main () function. User-defined functions are generally placed immediately after the main () function, although they may appear in any order.</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sz="2000" dirty="0" smtClean="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All sections, </a:t>
            </a:r>
            <a:r>
              <a:rPr lang="en-IN" sz="2000" dirty="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except the </a:t>
            </a:r>
            <a:r>
              <a:rPr lang="en-IN" sz="2000" b="1" dirty="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main () </a:t>
            </a:r>
            <a:r>
              <a:rPr lang="en-IN" sz="2000" dirty="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function section may be absent when they are not required</a:t>
            </a:r>
            <a:r>
              <a:rPr lang="en-IN" sz="2000" dirty="0" smtClean="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a:t>
            </a:r>
            <a:endParaRPr lang="en-IN" sz="2000" dirty="0">
              <a:solidFill>
                <a:srgbClr val="002060"/>
              </a:solidFill>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flipH="1">
            <a:off x="838200" y="419166"/>
            <a:ext cx="10515600" cy="646331"/>
          </a:xfrm>
          <a:prstGeom prst="rect">
            <a:avLst/>
          </a:prstGeom>
          <a:noFill/>
        </p:spPr>
        <p:txBody>
          <a:bodyPr wrap="square" rtlCol="0">
            <a:spAutoFit/>
          </a:bodyPr>
          <a:lstStyle/>
          <a:p>
            <a:r>
              <a:rPr lang="en-IN" sz="3600" dirty="0" smtClean="0"/>
              <a:t>General Structure of C program </a:t>
            </a:r>
            <a:endParaRPr lang="en-IN" sz="3600" dirty="0"/>
          </a:p>
        </p:txBody>
      </p:sp>
    </p:spTree>
    <p:extLst>
      <p:ext uri="{BB962C8B-B14F-4D97-AF65-F5344CB8AC3E}">
        <p14:creationId xmlns:p14="http://schemas.microsoft.com/office/powerpoint/2010/main" val="428955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software, System software &amp; Hardware</a:t>
            </a:r>
            <a:endParaRPr lang="en-US" dirty="0"/>
          </a:p>
        </p:txBody>
      </p:sp>
      <p:sp>
        <p:nvSpPr>
          <p:cNvPr id="4" name="Date Placeholder 3"/>
          <p:cNvSpPr>
            <a:spLocks noGrp="1"/>
          </p:cNvSpPr>
          <p:nvPr>
            <p:ph type="dt" sz="half" idx="10"/>
          </p:nvPr>
        </p:nvSpPr>
        <p:spPr/>
        <p:txBody>
          <a:bodyPr/>
          <a:lstStyle/>
          <a:p>
            <a:fld id="{ECECC731-763B-4FBA-AFC1-DC99266356FF}"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264" y="1481570"/>
            <a:ext cx="9803184" cy="4805771"/>
          </a:xfrm>
          <a:prstGeom prst="rect">
            <a:avLst/>
          </a:prstGeom>
        </p:spPr>
      </p:pic>
    </p:spTree>
    <p:extLst>
      <p:ext uri="{BB962C8B-B14F-4D97-AF65-F5344CB8AC3E}">
        <p14:creationId xmlns:p14="http://schemas.microsoft.com/office/powerpoint/2010/main" val="195065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a:t>Hello world program</a:t>
            </a:r>
          </a:p>
        </p:txBody>
      </p:sp>
      <p:sp>
        <p:nvSpPr>
          <p:cNvPr id="4" name="Date Placeholder 3"/>
          <p:cNvSpPr>
            <a:spLocks noGrp="1"/>
          </p:cNvSpPr>
          <p:nvPr>
            <p:ph type="dt" sz="half" idx="10"/>
          </p:nvPr>
        </p:nvSpPr>
        <p:spPr/>
        <p:txBody>
          <a:bodyPr/>
          <a:lstStyle/>
          <a:p>
            <a:fld id="{E4E592B4-D56B-400B-826B-D90869AC6AD5}"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30</a:t>
            </a:fld>
            <a:endParaRPr lang="en-IN"/>
          </a:p>
        </p:txBody>
      </p:sp>
      <p:pic>
        <p:nvPicPr>
          <p:cNvPr id="7" name="Picture 2" descr="Image result for structure of a C program"/>
          <p:cNvPicPr>
            <a:picLocks noGrp="1" noChangeAspect="1" noChangeArrowheads="1"/>
          </p:cNvPicPr>
          <p:nvPr>
            <p:ph idx="1"/>
          </p:nvPr>
        </p:nvPicPr>
        <p:blipFill>
          <a:blip r:embed="rId2">
            <a:clrChange>
              <a:clrFrom>
                <a:srgbClr val="F2F2F2"/>
              </a:clrFrom>
              <a:clrTo>
                <a:srgbClr val="F2F2F2">
                  <a:alpha val="0"/>
                </a:srgbClr>
              </a:clrTo>
            </a:clrChange>
            <a:extLst>
              <a:ext uri="{28A0092B-C50C-407E-A947-70E740481C1C}">
                <a14:useLocalDpi xmlns:a14="http://schemas.microsoft.com/office/drawing/2010/main" val="0"/>
              </a:ext>
            </a:extLst>
          </a:blip>
          <a:srcRect/>
          <a:stretch>
            <a:fillRect/>
          </a:stretch>
        </p:blipFill>
        <p:spPr bwMode="auto">
          <a:xfrm>
            <a:off x="838199" y="1314734"/>
            <a:ext cx="10864274" cy="442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68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bwMode="auto">
          <a:xfrm>
            <a:off x="1025236" y="1648695"/>
            <a:ext cx="10328564" cy="44888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lnSpc>
                <a:spcPct val="150000"/>
              </a:lnSpc>
              <a:spcAft>
                <a:spcPts val="1000"/>
              </a:spcAft>
            </a:pPr>
            <a:r>
              <a:rPr lang="en-US" altLang="en-US" dirty="0">
                <a:latin typeface="Times New Roman" pitchFamily="18" charset="0"/>
                <a:cs typeface="Times New Roman" pitchFamily="18" charset="0"/>
              </a:rPr>
              <a:t>Statements are terminated with semicolons.</a:t>
            </a:r>
          </a:p>
          <a:p>
            <a:pPr algn="just">
              <a:lnSpc>
                <a:spcPct val="150000"/>
              </a:lnSpc>
              <a:spcAft>
                <a:spcPts val="1000"/>
              </a:spcAft>
            </a:pPr>
            <a:r>
              <a:rPr lang="en-US" altLang="en-US" dirty="0" smtClean="0">
                <a:latin typeface="Times New Roman" pitchFamily="18" charset="0"/>
                <a:cs typeface="Times New Roman" pitchFamily="18" charset="0"/>
              </a:rPr>
              <a:t>Indentation </a:t>
            </a:r>
            <a:r>
              <a:rPr lang="en-US" altLang="en-US" dirty="0">
                <a:latin typeface="Times New Roman" pitchFamily="18" charset="0"/>
                <a:cs typeface="Times New Roman" pitchFamily="18" charset="0"/>
              </a:rPr>
              <a:t>to be used for increased readability.</a:t>
            </a:r>
          </a:p>
          <a:p>
            <a:pPr algn="just">
              <a:lnSpc>
                <a:spcPct val="150000"/>
              </a:lnSpc>
              <a:spcAft>
                <a:spcPts val="1000"/>
              </a:spcAft>
            </a:pPr>
            <a:r>
              <a:rPr lang="en-US" altLang="en-US" dirty="0" smtClean="0">
                <a:latin typeface="Times New Roman" pitchFamily="18" charset="0"/>
                <a:cs typeface="Times New Roman" pitchFamily="18" charset="0"/>
              </a:rPr>
              <a:t>Free </a:t>
            </a:r>
            <a:r>
              <a:rPr lang="en-US" altLang="en-US" dirty="0">
                <a:latin typeface="Times New Roman" pitchFamily="18" charset="0"/>
                <a:cs typeface="Times New Roman" pitchFamily="18" charset="0"/>
              </a:rPr>
              <a:t>format: white spaces and indentation is ignored by compiler.</a:t>
            </a:r>
          </a:p>
          <a:p>
            <a:pPr algn="just">
              <a:lnSpc>
                <a:spcPct val="150000"/>
              </a:lnSpc>
              <a:spcAft>
                <a:spcPts val="1000"/>
              </a:spcAft>
            </a:pPr>
            <a:r>
              <a:rPr lang="en-US" altLang="en-US" dirty="0" smtClean="0">
                <a:latin typeface="Times New Roman" pitchFamily="18" charset="0"/>
                <a:cs typeface="Times New Roman" pitchFamily="18" charset="0"/>
              </a:rPr>
              <a:t>New </a:t>
            </a:r>
            <a:r>
              <a:rPr lang="en-US" altLang="en-US" dirty="0">
                <a:latin typeface="Times New Roman" pitchFamily="18" charset="0"/>
                <a:cs typeface="Times New Roman" pitchFamily="18" charset="0"/>
              </a:rPr>
              <a:t>line is represented by</a:t>
            </a:r>
            <a:r>
              <a:rPr lang="en-US" altLang="en-US" b="1" dirty="0">
                <a:latin typeface="Times New Roman" pitchFamily="18" charset="0"/>
                <a:cs typeface="Times New Roman" pitchFamily="18" charset="0"/>
              </a:rPr>
              <a:t> \n </a:t>
            </a:r>
            <a:r>
              <a:rPr lang="en-US" altLang="en-US" dirty="0">
                <a:latin typeface="Times New Roman" pitchFamily="18" charset="0"/>
                <a:cs typeface="Times New Roman" pitchFamily="18" charset="0"/>
              </a:rPr>
              <a:t>(Escape sequence).</a:t>
            </a:r>
          </a:p>
          <a:p>
            <a:pPr algn="just">
              <a:lnSpc>
                <a:spcPct val="150000"/>
              </a:lnSpc>
              <a:spcAft>
                <a:spcPts val="1000"/>
              </a:spcAft>
            </a:pPr>
            <a:endParaRPr lang="en-US" altLang="en-US" dirty="0"/>
          </a:p>
        </p:txBody>
      </p:sp>
      <p:sp>
        <p:nvSpPr>
          <p:cNvPr id="53251" name="Rectangle 2"/>
          <p:cNvSpPr>
            <a:spLocks noGrp="1" noChangeArrowheads="1"/>
          </p:cNvSpPr>
          <p:nvPr>
            <p:ph type="title"/>
          </p:nvPr>
        </p:nvSpPr>
        <p:spPr>
          <a:xfrm>
            <a:off x="838200" y="734294"/>
            <a:ext cx="9067800" cy="685800"/>
          </a:xfrm>
        </p:spPr>
        <p:txBody>
          <a:bodyPr>
            <a:normAutofit/>
          </a:bodyPr>
          <a:lstStyle/>
          <a:p>
            <a:pPr eaLnBrk="1" hangingPunct="1"/>
            <a:r>
              <a:rPr lang="en-US" altLang="en-US" sz="3600" b="0" dirty="0"/>
              <a:t>F</a:t>
            </a:r>
            <a:r>
              <a:rPr lang="en-US" altLang="en-US" sz="3600" b="0" dirty="0" smtClean="0"/>
              <a:t>ormatting </a:t>
            </a:r>
            <a:r>
              <a:rPr lang="en-US" altLang="en-US" sz="3600" b="0" dirty="0"/>
              <a:t>in </a:t>
            </a:r>
            <a:r>
              <a:rPr lang="en-US" altLang="en-US" sz="3600" b="0" dirty="0" smtClean="0"/>
              <a:t>C</a:t>
            </a:r>
            <a:endParaRPr lang="en-US" altLang="en-US" sz="3600" b="0" dirty="0"/>
          </a:p>
        </p:txBody>
      </p:sp>
      <p:sp>
        <p:nvSpPr>
          <p:cNvPr id="4" name="Date Placeholder 3"/>
          <p:cNvSpPr>
            <a:spLocks noGrp="1"/>
          </p:cNvSpPr>
          <p:nvPr>
            <p:ph type="dt" sz="half" idx="10"/>
          </p:nvPr>
        </p:nvSpPr>
        <p:spPr/>
        <p:txBody>
          <a:bodyPr/>
          <a:lstStyle/>
          <a:p>
            <a:fld id="{1F3B83A8-F6D2-4884-A02B-CA6A937CE997}"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31</a:t>
            </a:fld>
            <a:endParaRPr lang="en-IN"/>
          </a:p>
        </p:txBody>
      </p:sp>
    </p:spTree>
    <p:extLst>
      <p:ext uri="{BB962C8B-B14F-4D97-AF65-F5344CB8AC3E}">
        <p14:creationId xmlns:p14="http://schemas.microsoft.com/office/powerpoint/2010/main" val="3092922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bwMode="auto">
          <a:xfrm>
            <a:off x="1136073" y="1482441"/>
            <a:ext cx="10404763" cy="44611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spcAft>
                <a:spcPts val="1000"/>
              </a:spcAft>
            </a:pPr>
            <a:r>
              <a:rPr lang="en-US" altLang="en-US" b="1" dirty="0" smtClean="0">
                <a:latin typeface="Times New Roman" pitchFamily="18" charset="0"/>
                <a:cs typeface="Times New Roman" pitchFamily="18" charset="0"/>
              </a:rPr>
              <a:t>C </a:t>
            </a:r>
            <a:r>
              <a:rPr lang="en-US" altLang="en-US" b="1" dirty="0">
                <a:latin typeface="Times New Roman" pitchFamily="18" charset="0"/>
                <a:cs typeface="Times New Roman" pitchFamily="18" charset="0"/>
              </a:rPr>
              <a:t>is case sensitive</a:t>
            </a:r>
            <a:r>
              <a:rPr lang="en-US" altLang="en-US" dirty="0">
                <a:latin typeface="Times New Roman" pitchFamily="18" charset="0"/>
                <a:cs typeface="Times New Roman" pitchFamily="18" charset="0"/>
              </a:rPr>
              <a:t> – pay attention to lower and upper case letters when typing ! </a:t>
            </a:r>
          </a:p>
          <a:p>
            <a:pPr lvl="1" algn="just">
              <a:spcBef>
                <a:spcPts val="1000"/>
              </a:spcBef>
              <a:spcAft>
                <a:spcPts val="1000"/>
              </a:spcAft>
            </a:pPr>
            <a:r>
              <a:rPr lang="en-US" altLang="en-US" sz="2800" dirty="0">
                <a:latin typeface="Times New Roman" pitchFamily="18" charset="0"/>
                <a:cs typeface="Times New Roman" pitchFamily="18" charset="0"/>
              </a:rPr>
              <a:t>All keywords and standard functions are lower case</a:t>
            </a:r>
          </a:p>
          <a:p>
            <a:pPr lvl="1" algn="just">
              <a:spcBef>
                <a:spcPts val="1000"/>
              </a:spcBef>
              <a:spcAft>
                <a:spcPts val="1000"/>
              </a:spcAft>
            </a:pPr>
            <a:r>
              <a:rPr lang="en-US" altLang="en-US" sz="2800" dirty="0">
                <a:latin typeface="Times New Roman" pitchFamily="18" charset="0"/>
                <a:cs typeface="Times New Roman" pitchFamily="18" charset="0"/>
              </a:rPr>
              <a:t>Typing </a:t>
            </a:r>
            <a:r>
              <a:rPr lang="en-US" altLang="en-US" sz="2800" b="1" dirty="0">
                <a:latin typeface="Times New Roman" pitchFamily="18" charset="0"/>
                <a:cs typeface="Times New Roman" pitchFamily="18" charset="0"/>
              </a:rPr>
              <a:t>MAIN, Main </a:t>
            </a:r>
            <a:r>
              <a:rPr lang="en-US" altLang="en-US" sz="2800" dirty="0">
                <a:latin typeface="Times New Roman" pitchFamily="18" charset="0"/>
                <a:cs typeface="Times New Roman" pitchFamily="18" charset="0"/>
              </a:rPr>
              <a:t>etc instead of </a:t>
            </a:r>
            <a:r>
              <a:rPr lang="en-US" altLang="en-US" sz="2800" b="1" dirty="0">
                <a:solidFill>
                  <a:schemeClr val="bg2">
                    <a:lumMod val="10000"/>
                  </a:schemeClr>
                </a:solidFill>
                <a:latin typeface="Times New Roman" pitchFamily="18" charset="0"/>
                <a:cs typeface="Times New Roman" pitchFamily="18" charset="0"/>
              </a:rPr>
              <a:t>main</a:t>
            </a:r>
            <a:r>
              <a:rPr lang="en-US" altLang="en-US" sz="2800" dirty="0">
                <a:latin typeface="Times New Roman" pitchFamily="18" charset="0"/>
                <a:cs typeface="Times New Roman" pitchFamily="18" charset="0"/>
              </a:rPr>
              <a:t> is a compiler error </a:t>
            </a:r>
          </a:p>
          <a:p>
            <a:pPr lvl="1" algn="just">
              <a:spcBef>
                <a:spcPts val="1000"/>
              </a:spcBef>
              <a:spcAft>
                <a:spcPts val="1000"/>
              </a:spcAft>
            </a:pPr>
            <a:endParaRPr lang="en-US" altLang="en-US" dirty="0">
              <a:latin typeface="Times New Roman" pitchFamily="18" charset="0"/>
              <a:cs typeface="Times New Roman" pitchFamily="18" charset="0"/>
            </a:endParaRPr>
          </a:p>
          <a:p>
            <a:pPr algn="just">
              <a:spcAft>
                <a:spcPts val="1000"/>
              </a:spcAft>
            </a:pPr>
            <a:r>
              <a:rPr lang="en-US" altLang="en-US" dirty="0">
                <a:latin typeface="Times New Roman" pitchFamily="18" charset="0"/>
                <a:cs typeface="Times New Roman" pitchFamily="18" charset="0"/>
              </a:rPr>
              <a:t>Strings are placed in double quotes</a:t>
            </a:r>
          </a:p>
          <a:p>
            <a:pPr algn="just">
              <a:spcAft>
                <a:spcPts val="1000"/>
              </a:spcAft>
            </a:pPr>
            <a:endParaRPr lang="en-US" altLang="en-US" dirty="0"/>
          </a:p>
        </p:txBody>
      </p:sp>
      <p:sp>
        <p:nvSpPr>
          <p:cNvPr id="53251" name="Rectangle 2"/>
          <p:cNvSpPr>
            <a:spLocks noGrp="1" noChangeArrowheads="1"/>
          </p:cNvSpPr>
          <p:nvPr>
            <p:ph type="title"/>
          </p:nvPr>
        </p:nvSpPr>
        <p:spPr>
          <a:xfrm>
            <a:off x="838200" y="568040"/>
            <a:ext cx="9067800" cy="685800"/>
          </a:xfrm>
        </p:spPr>
        <p:txBody>
          <a:bodyPr>
            <a:normAutofit/>
          </a:bodyPr>
          <a:lstStyle/>
          <a:p>
            <a:pPr eaLnBrk="1" hangingPunct="1"/>
            <a:r>
              <a:rPr lang="en-US" altLang="en-US" sz="3600" b="0" dirty="0"/>
              <a:t>F</a:t>
            </a:r>
            <a:r>
              <a:rPr lang="en-US" altLang="en-US" sz="3600" b="0" dirty="0" smtClean="0"/>
              <a:t>ormatting </a:t>
            </a:r>
            <a:r>
              <a:rPr lang="en-US" altLang="en-US" sz="3600" b="0" dirty="0"/>
              <a:t>in </a:t>
            </a:r>
            <a:r>
              <a:rPr lang="en-US" altLang="en-US" sz="3600" b="0" dirty="0" smtClean="0"/>
              <a:t>C</a:t>
            </a:r>
            <a:endParaRPr lang="en-US" altLang="en-US" sz="3600" b="0" dirty="0"/>
          </a:p>
        </p:txBody>
      </p:sp>
      <p:sp>
        <p:nvSpPr>
          <p:cNvPr id="5" name="Date Placeholder 4"/>
          <p:cNvSpPr>
            <a:spLocks noGrp="1"/>
          </p:cNvSpPr>
          <p:nvPr>
            <p:ph type="dt" sz="half" idx="10"/>
          </p:nvPr>
        </p:nvSpPr>
        <p:spPr/>
        <p:txBody>
          <a:bodyPr/>
          <a:lstStyle/>
          <a:p>
            <a:fld id="{91E9365A-64E6-4547-9E07-2AB775F67133}" type="datetime1">
              <a:rPr lang="en-IN" smtClean="0"/>
              <a:t>08-01-2020</a:t>
            </a:fld>
            <a:endParaRPr lang="en-IN"/>
          </a:p>
        </p:txBody>
      </p:sp>
      <p:sp>
        <p:nvSpPr>
          <p:cNvPr id="6" name="Footer Placeholder 5"/>
          <p:cNvSpPr>
            <a:spLocks noGrp="1"/>
          </p:cNvSpPr>
          <p:nvPr>
            <p:ph type="ftr" sz="quarter" idx="11"/>
          </p:nvPr>
        </p:nvSpPr>
        <p:spPr/>
        <p:txBody>
          <a:bodyPr/>
          <a:lstStyle/>
          <a:p>
            <a:r>
              <a:rPr lang="en-IN" smtClean="0"/>
              <a:t>CSE 1001 Problem Solving using Computers (PSUC) - 2018</a:t>
            </a:r>
            <a:endParaRPr lang="en-IN"/>
          </a:p>
        </p:txBody>
      </p:sp>
      <p:sp>
        <p:nvSpPr>
          <p:cNvPr id="7" name="Slide Number Placeholder 6"/>
          <p:cNvSpPr>
            <a:spLocks noGrp="1"/>
          </p:cNvSpPr>
          <p:nvPr>
            <p:ph type="sldNum" sz="quarter" idx="12"/>
          </p:nvPr>
        </p:nvSpPr>
        <p:spPr/>
        <p:txBody>
          <a:bodyPr/>
          <a:lstStyle/>
          <a:p>
            <a:fld id="{24BEA51C-495D-44A2-B925-9AAC4BD9F0A2}" type="slidenum">
              <a:rPr lang="en-IN" smtClean="0"/>
              <a:t>32</a:t>
            </a:fld>
            <a:endParaRPr lang="en-IN"/>
          </a:p>
        </p:txBody>
      </p:sp>
    </p:spTree>
    <p:extLst>
      <p:ext uri="{BB962C8B-B14F-4D97-AF65-F5344CB8AC3E}">
        <p14:creationId xmlns:p14="http://schemas.microsoft.com/office/powerpoint/2010/main" val="3280759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b="0" dirty="0" smtClean="0"/>
              <a:t>C program for reading a number and display it on the screen</a:t>
            </a:r>
            <a:endParaRPr lang="en-US" sz="3400" b="0" dirty="0"/>
          </a:p>
        </p:txBody>
      </p:sp>
      <p:sp>
        <p:nvSpPr>
          <p:cNvPr id="4" name="Date Placeholder 3"/>
          <p:cNvSpPr>
            <a:spLocks noGrp="1"/>
          </p:cNvSpPr>
          <p:nvPr>
            <p:ph type="dt" sz="half" idx="10"/>
          </p:nvPr>
        </p:nvSpPr>
        <p:spPr/>
        <p:txBody>
          <a:bodyPr/>
          <a:lstStyle/>
          <a:p>
            <a:fld id="{E4E592B4-D56B-400B-826B-D90869AC6AD5}"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33</a:t>
            </a:fld>
            <a:endParaRPr lang="en-IN"/>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solidFill>
                  <a:srgbClr val="C00000"/>
                </a:solidFill>
                <a:latin typeface="Courier New" panose="02070309020205020404" pitchFamily="49" charset="0"/>
                <a:cs typeface="Courier New" panose="02070309020205020404" pitchFamily="49" charset="0"/>
              </a:rPr>
              <a:t>{</a:t>
            </a:r>
            <a:endParaRPr lang="en-US" b="1" dirty="0">
              <a:solidFill>
                <a:srgbClr val="C00000"/>
              </a:solidFill>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num</a:t>
            </a:r>
            <a:r>
              <a:rPr lang="en-US" b="1"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nEnter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the number: </a:t>
            </a:r>
            <a:r>
              <a:rPr lang="en-US" dirty="0">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b="1" dirty="0">
                <a:solidFill>
                  <a:srgbClr val="3333FF"/>
                </a:solidFill>
                <a:latin typeface="Courier New" panose="02070309020205020404" pitchFamily="49" charset="0"/>
                <a:cs typeface="Courier New" panose="02070309020205020404" pitchFamily="49" charset="0"/>
              </a:rPr>
              <a:t>%</a:t>
            </a:r>
            <a:r>
              <a:rPr lang="en-US" b="1" dirty="0" smtClean="0">
                <a:solidFill>
                  <a:srgbClr val="3333FF"/>
                </a:solidFill>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 &amp;</a:t>
            </a: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(“The number read is: </a:t>
            </a:r>
            <a:r>
              <a:rPr lang="en-US" dirty="0">
                <a:latin typeface="Courier New" panose="02070309020205020404" pitchFamily="49" charset="0"/>
                <a:cs typeface="Courier New" panose="02070309020205020404" pitchFamily="49" charset="0"/>
              </a:rPr>
              <a:t>%d", </a:t>
            </a:r>
            <a:r>
              <a:rPr lang="en-US" dirty="0" err="1" smtClean="0">
                <a:latin typeface="Courier New" panose="02070309020205020404" pitchFamily="49" charset="0"/>
                <a:cs typeface="Courier New" panose="02070309020205020404" pitchFamily="49" charset="0"/>
              </a:rPr>
              <a:t>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a:t>
            </a:r>
            <a:r>
              <a:rPr lang="en-US" dirty="0" smtClean="0">
                <a:latin typeface="Courier New" panose="02070309020205020404" pitchFamily="49" charset="0"/>
                <a:cs typeface="Courier New" panose="02070309020205020404" pitchFamily="49" charset="0"/>
              </a:rPr>
              <a:t>eturn(0);</a:t>
            </a:r>
          </a:p>
          <a:p>
            <a:pPr marL="0" indent="0">
              <a:buNone/>
            </a:pPr>
            <a:r>
              <a:rPr lang="en-US" b="1" dirty="0">
                <a:solidFill>
                  <a:srgbClr val="C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61629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a:t>
            </a:r>
            <a:r>
              <a:rPr lang="en-US" dirty="0" err="1" smtClean="0"/>
              <a:t>canf</a:t>
            </a:r>
            <a:r>
              <a:rPr lang="en-US" dirty="0"/>
              <a:t>()</a:t>
            </a:r>
          </a:p>
        </p:txBody>
      </p:sp>
      <p:sp>
        <p:nvSpPr>
          <p:cNvPr id="3" name="Content Placeholder 2"/>
          <p:cNvSpPr>
            <a:spLocks noGrp="1"/>
          </p:cNvSpPr>
          <p:nvPr>
            <p:ph idx="1"/>
          </p:nvPr>
        </p:nvSpPr>
        <p:spPr/>
        <p:txBody>
          <a:bodyPr/>
          <a:lstStyle/>
          <a:p>
            <a:pPr algn="just">
              <a:lnSpc>
                <a:spcPct val="150000"/>
              </a:lnSpc>
            </a:pPr>
            <a:r>
              <a:rPr lang="en-US" b="1" i="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b="1" i="1" dirty="0" err="1"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canf</a:t>
            </a:r>
            <a:r>
              <a:rPr lang="en-US" dirty="0" smtClean="0"/>
              <a:t> </a:t>
            </a:r>
            <a:r>
              <a:rPr lang="en-US" b="1"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dirty="0" smtClean="0"/>
              <a:t>is </a:t>
            </a:r>
            <a:r>
              <a:rPr lang="en-US" dirty="0"/>
              <a:t>used to obtain the value from the </a:t>
            </a:r>
            <a:r>
              <a:rPr lang="en-US" dirty="0" smtClean="0"/>
              <a:t>user through an input device (keyboard).</a:t>
            </a:r>
            <a:endParaRPr lang="en-US" dirty="0"/>
          </a:p>
          <a:p>
            <a:pPr algn="just">
              <a:lnSpc>
                <a:spcPct val="150000"/>
              </a:lnSpc>
            </a:pPr>
            <a:r>
              <a:rPr lang="en-US" dirty="0" err="1"/>
              <a:t>Eg</a:t>
            </a:r>
            <a:r>
              <a:rPr lang="en-US" dirty="0"/>
              <a:t>: </a:t>
            </a:r>
            <a:r>
              <a:rPr lang="en-US" b="1" dirty="0" err="1">
                <a:solidFill>
                  <a:srgbClr val="C00000"/>
                </a:solidFill>
              </a:rPr>
              <a:t>s</a:t>
            </a:r>
            <a:r>
              <a:rPr lang="en-US" b="1" dirty="0" err="1" smtClean="0">
                <a:solidFill>
                  <a:srgbClr val="C00000"/>
                </a:solidFill>
              </a:rPr>
              <a:t>canf</a:t>
            </a:r>
            <a:r>
              <a:rPr lang="en-US" dirty="0" smtClean="0">
                <a:solidFill>
                  <a:srgbClr val="C00000"/>
                </a:solidFill>
              </a:rPr>
              <a:t>(</a:t>
            </a:r>
            <a:r>
              <a:rPr lang="en-US" dirty="0" smtClean="0"/>
              <a:t>“</a:t>
            </a:r>
            <a:r>
              <a:rPr lang="en-US" b="1" i="1" dirty="0" smtClean="0">
                <a:solidFill>
                  <a:srgbClr val="3333FF"/>
                </a:solidFill>
                <a:latin typeface="Times New Roman" panose="02020603050405020304" pitchFamily="18" charset="0"/>
                <a:cs typeface="Times New Roman" panose="02020603050405020304" pitchFamily="18" charset="0"/>
              </a:rPr>
              <a:t>%d</a:t>
            </a:r>
            <a:r>
              <a:rPr lang="en-US" dirty="0" smtClean="0"/>
              <a:t>”, </a:t>
            </a:r>
            <a:r>
              <a:rPr lang="en-US" b="1" dirty="0" smtClean="0"/>
              <a:t>&amp;</a:t>
            </a:r>
            <a:r>
              <a:rPr lang="en-US" dirty="0" smtClean="0"/>
              <a:t>number</a:t>
            </a:r>
            <a:r>
              <a:rPr lang="en-US" dirty="0" smtClean="0">
                <a:solidFill>
                  <a:srgbClr val="C00000"/>
                </a:solidFill>
              </a:rPr>
              <a:t>)</a:t>
            </a:r>
            <a:r>
              <a:rPr lang="en-US" dirty="0" smtClean="0"/>
              <a:t>;</a:t>
            </a:r>
            <a:endParaRPr lang="en-US" dirty="0"/>
          </a:p>
          <a:p>
            <a:pPr algn="just"/>
            <a:endParaRPr lang="en-US" dirty="0"/>
          </a:p>
        </p:txBody>
      </p:sp>
      <p:sp>
        <p:nvSpPr>
          <p:cNvPr id="4" name="Date Placeholder 3"/>
          <p:cNvSpPr>
            <a:spLocks noGrp="1"/>
          </p:cNvSpPr>
          <p:nvPr>
            <p:ph type="dt" sz="half" idx="10"/>
          </p:nvPr>
        </p:nvSpPr>
        <p:spPr/>
        <p:txBody>
          <a:bodyPr/>
          <a:lstStyle/>
          <a:p>
            <a:fld id="{C1310FE5-278E-4CBE-B892-3713A9002C14}"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34</a:t>
            </a:fld>
            <a:endParaRPr lang="en-IN"/>
          </a:p>
        </p:txBody>
      </p:sp>
      <p:sp>
        <p:nvSpPr>
          <p:cNvPr id="7" name="Content Placeholder 2"/>
          <p:cNvSpPr txBox="1">
            <a:spLocks/>
          </p:cNvSpPr>
          <p:nvPr/>
        </p:nvSpPr>
        <p:spPr>
          <a:xfrm>
            <a:off x="4572000" y="3086100"/>
            <a:ext cx="7413007" cy="3200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solidFill>
                  <a:schemeClr val="bg1">
                    <a:lumMod val="50000"/>
                  </a:schemeClr>
                </a:solidFill>
                <a:latin typeface="Courier New" panose="02070309020205020404" pitchFamily="49" charset="0"/>
                <a:cs typeface="Courier New" panose="02070309020205020404" pitchFamily="49" charset="0"/>
              </a:rPr>
              <a:t>int</a:t>
            </a:r>
            <a:r>
              <a:rPr lang="en-US" sz="2400" dirty="0">
                <a:solidFill>
                  <a:schemeClr val="bg1">
                    <a:lumMod val="50000"/>
                  </a:schemeClr>
                </a:solidFill>
                <a:latin typeface="Courier New" panose="02070309020205020404" pitchFamily="49" charset="0"/>
                <a:cs typeface="Courier New" panose="02070309020205020404" pitchFamily="49" charset="0"/>
              </a:rPr>
              <a:t> main</a:t>
            </a:r>
            <a:r>
              <a:rPr lang="en-US" sz="2400" dirty="0" smtClean="0">
                <a:solidFill>
                  <a:schemeClr val="bg1">
                    <a:lumMod val="50000"/>
                  </a:schemeClr>
                </a:solidFill>
                <a:latin typeface="Courier New" panose="02070309020205020404" pitchFamily="49" charset="0"/>
                <a:cs typeface="Courier New" panose="02070309020205020404" pitchFamily="49" charset="0"/>
              </a:rPr>
              <a:t>()</a:t>
            </a:r>
            <a:r>
              <a:rPr lang="en-US" sz="2400" b="1" dirty="0" smtClean="0">
                <a:solidFill>
                  <a:schemeClr val="bg1">
                    <a:lumMod val="50000"/>
                  </a:schemeClr>
                </a:solidFill>
                <a:latin typeface="Courier New" panose="02070309020205020404" pitchFamily="49" charset="0"/>
                <a:cs typeface="Courier New" panose="02070309020205020404" pitchFamily="49" charset="0"/>
              </a:rPr>
              <a:t>{</a:t>
            </a:r>
            <a:endParaRPr lang="en-US" sz="2400" b="1"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 </a:t>
            </a:r>
            <a:r>
              <a:rPr lang="en-US" sz="2400" b="1" dirty="0" err="1">
                <a:solidFill>
                  <a:schemeClr val="bg1">
                    <a:lumMod val="50000"/>
                  </a:schemeClr>
                </a:solidFill>
                <a:latin typeface="Courier New" panose="02070309020205020404" pitchFamily="49" charset="0"/>
                <a:cs typeface="Courier New" panose="02070309020205020404" pitchFamily="49" charset="0"/>
              </a:rPr>
              <a:t>int</a:t>
            </a:r>
            <a:r>
              <a:rPr lang="en-US" sz="2400" b="1" dirty="0">
                <a:solidFill>
                  <a:schemeClr val="bg1">
                    <a:lumMod val="50000"/>
                  </a:schemeClr>
                </a:solidFill>
                <a:latin typeface="Courier New" panose="02070309020205020404" pitchFamily="49" charset="0"/>
                <a:cs typeface="Courier New" panose="02070309020205020404" pitchFamily="49" charset="0"/>
              </a:rPr>
              <a:t> </a:t>
            </a:r>
            <a:r>
              <a:rPr lang="en-US" sz="2400" b="1" dirty="0" err="1">
                <a:solidFill>
                  <a:schemeClr val="bg1">
                    <a:lumMod val="50000"/>
                  </a:schemeClr>
                </a:solidFill>
                <a:latin typeface="Courier New" panose="02070309020205020404" pitchFamily="49" charset="0"/>
                <a:cs typeface="Courier New" panose="02070309020205020404" pitchFamily="49" charset="0"/>
              </a:rPr>
              <a:t>num</a:t>
            </a:r>
            <a:r>
              <a:rPr lang="en-US" sz="2400" b="1" dirty="0">
                <a:solidFill>
                  <a:schemeClr val="bg1">
                    <a:lumMod val="50000"/>
                  </a:schemeClr>
                </a:solidFill>
                <a:latin typeface="Courier New" panose="02070309020205020404" pitchFamily="49" charset="0"/>
                <a:cs typeface="Courier New" panose="02070309020205020404" pitchFamily="49" charset="0"/>
              </a:rPr>
              <a:t>;</a:t>
            </a:r>
            <a:endParaRPr lang="en-US" sz="24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 </a:t>
            </a:r>
            <a:r>
              <a:rPr lang="en-US" sz="2400" dirty="0" err="1">
                <a:solidFill>
                  <a:schemeClr val="bg1">
                    <a:lumMod val="50000"/>
                  </a:schemeClr>
                </a:solidFill>
                <a:latin typeface="Courier New" panose="02070309020205020404" pitchFamily="49" charset="0"/>
                <a:cs typeface="Courier New" panose="02070309020205020404" pitchFamily="49" charset="0"/>
              </a:rPr>
              <a:t>printf</a:t>
            </a:r>
            <a:r>
              <a:rPr lang="en-US" sz="2400" dirty="0">
                <a:solidFill>
                  <a:schemeClr val="bg1">
                    <a:lumMod val="50000"/>
                  </a:schemeClr>
                </a:solidFill>
                <a:latin typeface="Courier New" panose="02070309020205020404" pitchFamily="49" charset="0"/>
                <a:cs typeface="Courier New" panose="02070309020205020404" pitchFamily="49" charset="0"/>
              </a:rPr>
              <a:t>("\</a:t>
            </a:r>
            <a:r>
              <a:rPr lang="en-US" sz="2400" dirty="0" err="1">
                <a:solidFill>
                  <a:schemeClr val="bg1">
                    <a:lumMod val="50000"/>
                  </a:schemeClr>
                </a:solidFill>
                <a:latin typeface="Courier New" panose="02070309020205020404" pitchFamily="49" charset="0"/>
                <a:cs typeface="Courier New" panose="02070309020205020404" pitchFamily="49" charset="0"/>
              </a:rPr>
              <a:t>nEnter</a:t>
            </a:r>
            <a:r>
              <a:rPr lang="en-US" sz="2400" dirty="0">
                <a:solidFill>
                  <a:schemeClr val="bg1">
                    <a:lumMod val="50000"/>
                  </a:schemeClr>
                </a:solidFill>
                <a:latin typeface="Courier New" panose="02070309020205020404" pitchFamily="49" charset="0"/>
                <a:cs typeface="Courier New" panose="02070309020205020404" pitchFamily="49" charset="0"/>
              </a:rPr>
              <a:t> the number: ");</a:t>
            </a: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scanf</a:t>
            </a:r>
            <a:r>
              <a:rPr lang="en-US" sz="2400" b="1" dirty="0">
                <a:latin typeface="Courier New" panose="02070309020205020404" pitchFamily="49" charset="0"/>
                <a:cs typeface="Courier New" panose="02070309020205020404" pitchFamily="49" charset="0"/>
              </a:rPr>
              <a:t>("</a:t>
            </a:r>
            <a:r>
              <a:rPr lang="en-US" sz="2400" b="1" dirty="0">
                <a:solidFill>
                  <a:srgbClr val="3333FF"/>
                </a:solidFill>
                <a:latin typeface="Courier New" panose="02070309020205020404" pitchFamily="49" charset="0"/>
                <a:cs typeface="Courier New" panose="02070309020205020404" pitchFamily="49" charset="0"/>
              </a:rPr>
              <a:t>%d</a:t>
            </a:r>
            <a:r>
              <a:rPr lang="en-US" sz="2400" b="1" dirty="0">
                <a:latin typeface="Courier New" panose="02070309020205020404" pitchFamily="49" charset="0"/>
                <a:cs typeface="Courier New" panose="02070309020205020404" pitchFamily="49" charset="0"/>
              </a:rPr>
              <a:t>", &amp;</a:t>
            </a:r>
            <a:r>
              <a:rPr lang="en-US" sz="2400" b="1" dirty="0" err="1">
                <a:latin typeface="Courier New" panose="02070309020205020404" pitchFamily="49" charset="0"/>
                <a:cs typeface="Courier New" panose="02070309020205020404" pitchFamily="49" charset="0"/>
              </a:rPr>
              <a:t>num</a:t>
            </a:r>
            <a:r>
              <a:rPr lang="en-US" sz="2400" b="1" dirty="0">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chemeClr val="bg1">
                    <a:lumMod val="50000"/>
                  </a:schemeClr>
                </a:solidFill>
                <a:latin typeface="Courier New" panose="02070309020205020404" pitchFamily="49" charset="0"/>
                <a:cs typeface="Courier New" panose="02070309020205020404" pitchFamily="49" charset="0"/>
              </a:rPr>
              <a:t>printf</a:t>
            </a:r>
            <a:r>
              <a:rPr lang="en-US" sz="2400" dirty="0">
                <a:solidFill>
                  <a:schemeClr val="bg1">
                    <a:lumMod val="50000"/>
                  </a:schemeClr>
                </a:solidFill>
                <a:latin typeface="Courier New" panose="02070309020205020404" pitchFamily="49" charset="0"/>
                <a:cs typeface="Courier New" panose="02070309020205020404" pitchFamily="49" charset="0"/>
              </a:rPr>
              <a:t>(“The number read is: %d", </a:t>
            </a:r>
            <a:r>
              <a:rPr lang="en-US" sz="2400" dirty="0" err="1">
                <a:solidFill>
                  <a:schemeClr val="bg1">
                    <a:lumMod val="50000"/>
                  </a:schemeClr>
                </a:solidFill>
                <a:latin typeface="Courier New" panose="02070309020205020404" pitchFamily="49" charset="0"/>
                <a:cs typeface="Courier New" panose="02070309020205020404" pitchFamily="49" charset="0"/>
              </a:rPr>
              <a:t>num</a:t>
            </a:r>
            <a:r>
              <a:rPr lang="en-US" sz="2400" dirty="0">
                <a:solidFill>
                  <a:schemeClr val="bg1">
                    <a:lumMod val="50000"/>
                  </a:schemeClr>
                </a:solidFill>
                <a:latin typeface="Courier New" panose="02070309020205020404" pitchFamily="49" charset="0"/>
                <a:cs typeface="Courier New" panose="02070309020205020404" pitchFamily="49" charset="0"/>
              </a:rPr>
              <a:t>);</a:t>
            </a: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return(0);</a:t>
            </a:r>
          </a:p>
          <a:p>
            <a:pPr marL="0" indent="0">
              <a:buNone/>
            </a:pPr>
            <a:r>
              <a:rPr lang="en-US" sz="2400" b="1" dirty="0">
                <a:solidFill>
                  <a:schemeClr val="bg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43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xit"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program </a:t>
            </a:r>
            <a:r>
              <a:rPr lang="en-US" dirty="0" smtClean="0"/>
              <a:t>essentials:</a:t>
            </a:r>
            <a:r>
              <a:rPr lang="en-US" i="1" dirty="0" smtClean="0">
                <a:solidFill>
                  <a:srgbClr val="C00000"/>
                </a:solidFill>
              </a:rPr>
              <a:t> </a:t>
            </a:r>
            <a:r>
              <a:rPr lang="en-US" sz="3600" i="1" dirty="0">
                <a:solidFill>
                  <a:srgbClr val="C00000"/>
                </a:solidFill>
                <a:latin typeface="Times New Roman" panose="02020603050405020304" pitchFamily="18" charset="0"/>
                <a:cs typeface="Times New Roman" panose="02020603050405020304" pitchFamily="18" charset="0"/>
              </a:rPr>
              <a:t>Format specifiers</a:t>
            </a:r>
            <a:endParaRPr lang="en-US" sz="3600"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F2AA1CF-EB4C-489E-9144-27CB500543C0}"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35</a:t>
            </a:fld>
            <a:endParaRPr lang="en-IN"/>
          </a:p>
        </p:txBody>
      </p:sp>
      <p:pic>
        <p:nvPicPr>
          <p:cNvPr id="7" name="Content Placeholder 6"/>
          <p:cNvPicPr>
            <a:picLocks noGrp="1" noChangeAspect="1"/>
          </p:cNvPicPr>
          <p:nvPr>
            <p:ph idx="1"/>
          </p:nvPr>
        </p:nvPicPr>
        <p:blipFill>
          <a:blip r:embed="rId2"/>
          <a:stretch>
            <a:fillRect/>
          </a:stretch>
        </p:blipFill>
        <p:spPr>
          <a:xfrm>
            <a:off x="1916581" y="1143565"/>
            <a:ext cx="8439206" cy="4685736"/>
          </a:xfrm>
          <a:prstGeom prst="rect">
            <a:avLst/>
          </a:prstGeom>
        </p:spPr>
      </p:pic>
      <p:sp>
        <p:nvSpPr>
          <p:cNvPr id="3" name="Rectangle 2"/>
          <p:cNvSpPr/>
          <p:nvPr/>
        </p:nvSpPr>
        <p:spPr>
          <a:xfrm>
            <a:off x="838196" y="5964833"/>
            <a:ext cx="10515603" cy="365100"/>
          </a:xfrm>
          <a:prstGeom prst="rect">
            <a:avLst/>
          </a:prstGeom>
        </p:spPr>
        <p:txBody>
          <a:bodyPr wrap="square">
            <a:spAutoFit/>
          </a:bodyPr>
          <a:lstStyle/>
          <a:p>
            <a:pPr algn="just">
              <a:lnSpc>
                <a:spcPct val="107000"/>
              </a:lnSpc>
              <a:spcAft>
                <a:spcPts val="0"/>
              </a:spcAft>
            </a:pPr>
            <a:r>
              <a:rPr lang="en-IN" dirty="0" smtClean="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Similarly, the format specifiers are used with </a:t>
            </a:r>
            <a:r>
              <a:rPr lang="en-IN" b="1" i="1" dirty="0" err="1"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IN" b="1"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IN" dirty="0" smtClean="0">
                <a:solidFill>
                  <a:srgbClr val="002060"/>
                </a:solidFill>
                <a:latin typeface="Arial Rounded MT Bold" panose="020F0704030504030204" pitchFamily="34" charset="0"/>
                <a:ea typeface="Times New Roman" panose="02020603050405020304" pitchFamily="18" charset="0"/>
                <a:cs typeface="Times New Roman" panose="02020603050405020304" pitchFamily="18" charset="0"/>
              </a:rPr>
              <a:t>function for printing/displaying.</a:t>
            </a:r>
            <a:endParaRPr lang="en-IN"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1904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Output functions</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dirty="0"/>
              <a:t>C provides the </a:t>
            </a:r>
            <a:r>
              <a:rPr lang="en-US" b="1" i="1" dirty="0" err="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printf</a:t>
            </a:r>
            <a:r>
              <a:rPr lang="en-US" b="1"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t> </a:t>
            </a:r>
            <a:r>
              <a:rPr lang="en-US" dirty="0"/>
              <a:t>to display the data on the </a:t>
            </a:r>
            <a:r>
              <a:rPr lang="en-US" dirty="0" smtClean="0"/>
              <a:t>output device (monitor</a:t>
            </a:r>
            <a:r>
              <a:rPr lang="en-US" dirty="0"/>
              <a:t>).</a:t>
            </a:r>
          </a:p>
          <a:p>
            <a:pPr algn="just">
              <a:lnSpc>
                <a:spcPct val="150000"/>
              </a:lnSpc>
            </a:pPr>
            <a:r>
              <a:rPr lang="en-US" dirty="0"/>
              <a:t>It is included in </a:t>
            </a:r>
            <a:r>
              <a:rPr lang="en-US" dirty="0" err="1">
                <a:solidFill>
                  <a:srgbClr val="002060"/>
                </a:solidFill>
              </a:rPr>
              <a:t>stdio.h</a:t>
            </a:r>
            <a:endParaRPr lang="en-US" dirty="0">
              <a:solidFill>
                <a:srgbClr val="002060"/>
              </a:solidFill>
            </a:endParaRPr>
          </a:p>
          <a:p>
            <a:pPr algn="just">
              <a:lnSpc>
                <a:spcPct val="150000"/>
              </a:lnSpc>
            </a:pPr>
            <a:r>
              <a:rPr lang="en-US" dirty="0"/>
              <a:t>Examples are:</a:t>
            </a:r>
          </a:p>
          <a:p>
            <a:pPr lvl="1" algn="just">
              <a:lnSpc>
                <a:spcPct val="150000"/>
              </a:lnSpc>
            </a:pPr>
            <a:r>
              <a:rPr lang="en-US" sz="2800" dirty="0" err="1">
                <a:solidFill>
                  <a:srgbClr val="C00000"/>
                </a:solidFill>
              </a:rPr>
              <a:t>p</a:t>
            </a:r>
            <a:r>
              <a:rPr lang="en-US" sz="2800" dirty="0" err="1" smtClean="0">
                <a:solidFill>
                  <a:srgbClr val="C00000"/>
                </a:solidFill>
              </a:rPr>
              <a:t>rintf</a:t>
            </a:r>
            <a:r>
              <a:rPr lang="en-US" sz="2800" dirty="0">
                <a:solidFill>
                  <a:srgbClr val="C00000"/>
                </a:solidFill>
              </a:rPr>
              <a:t>(</a:t>
            </a:r>
            <a:r>
              <a:rPr lang="en-US" sz="2800" dirty="0"/>
              <a:t>“</a:t>
            </a:r>
            <a:r>
              <a:rPr lang="en-US" sz="2800" b="1" dirty="0"/>
              <a:t>programming is an art</a:t>
            </a:r>
            <a:r>
              <a:rPr lang="en-US" sz="2800" dirty="0" smtClean="0"/>
              <a:t>”</a:t>
            </a:r>
            <a:r>
              <a:rPr lang="en-US" sz="2800" dirty="0" smtClean="0">
                <a:solidFill>
                  <a:srgbClr val="C00000"/>
                </a:solidFill>
              </a:rPr>
              <a:t>)</a:t>
            </a:r>
            <a:r>
              <a:rPr lang="en-US" sz="2800" dirty="0" smtClean="0"/>
              <a:t>;</a:t>
            </a:r>
            <a:endParaRPr lang="en-US" sz="2800" dirty="0"/>
          </a:p>
          <a:p>
            <a:pPr lvl="1" algn="just">
              <a:lnSpc>
                <a:spcPct val="150000"/>
              </a:lnSpc>
            </a:pPr>
            <a:r>
              <a:rPr lang="en-US" sz="2800" dirty="0" err="1" smtClean="0">
                <a:solidFill>
                  <a:srgbClr val="C00000"/>
                </a:solidFill>
              </a:rPr>
              <a:t>printf</a:t>
            </a:r>
            <a:r>
              <a:rPr lang="en-US" sz="2800" dirty="0">
                <a:solidFill>
                  <a:srgbClr val="C00000"/>
                </a:solidFill>
              </a:rPr>
              <a:t>(</a:t>
            </a:r>
            <a:r>
              <a:rPr lang="en-US" sz="2800" dirty="0"/>
              <a:t>“</a:t>
            </a:r>
            <a:r>
              <a:rPr lang="en-US" sz="2800" b="1" i="1" dirty="0">
                <a:solidFill>
                  <a:srgbClr val="3333FF"/>
                </a:solidFill>
                <a:latin typeface="Times New Roman" panose="02020603050405020304" pitchFamily="18" charset="0"/>
                <a:cs typeface="Times New Roman" panose="02020603050405020304" pitchFamily="18" charset="0"/>
              </a:rPr>
              <a:t>%d</a:t>
            </a:r>
            <a:r>
              <a:rPr lang="en-US" sz="2800" dirty="0"/>
              <a:t>”, number</a:t>
            </a:r>
            <a:r>
              <a:rPr lang="en-US" sz="2800" dirty="0">
                <a:solidFill>
                  <a:srgbClr val="C00000"/>
                </a:solidFill>
              </a:rPr>
              <a:t>)</a:t>
            </a:r>
            <a:r>
              <a:rPr lang="en-US" sz="2800" dirty="0"/>
              <a:t>; </a:t>
            </a:r>
          </a:p>
          <a:p>
            <a:pPr lvl="1" algn="just">
              <a:lnSpc>
                <a:spcPct val="150000"/>
              </a:lnSpc>
            </a:pPr>
            <a:r>
              <a:rPr lang="en-US" sz="2800" dirty="0" err="1">
                <a:solidFill>
                  <a:srgbClr val="C00000"/>
                </a:solidFill>
              </a:rPr>
              <a:t>p</a:t>
            </a:r>
            <a:r>
              <a:rPr lang="en-US" sz="2800" dirty="0" err="1" smtClean="0">
                <a:solidFill>
                  <a:srgbClr val="C00000"/>
                </a:solidFill>
              </a:rPr>
              <a:t>rintf</a:t>
            </a:r>
            <a:r>
              <a:rPr lang="en-US" sz="2800" dirty="0" smtClean="0">
                <a:solidFill>
                  <a:srgbClr val="C00000"/>
                </a:solidFill>
              </a:rPr>
              <a:t>(</a:t>
            </a:r>
            <a:r>
              <a:rPr lang="en-US" sz="2800" dirty="0" smtClean="0"/>
              <a:t>“</a:t>
            </a:r>
            <a:r>
              <a:rPr lang="en-US" sz="2800" b="1" i="1" dirty="0" smtClean="0">
                <a:solidFill>
                  <a:srgbClr val="3333FF"/>
                </a:solidFill>
                <a:latin typeface="Times New Roman" panose="02020603050405020304" pitchFamily="18" charset="0"/>
                <a:cs typeface="Times New Roman" panose="02020603050405020304" pitchFamily="18" charset="0"/>
              </a:rPr>
              <a:t>%</a:t>
            </a:r>
            <a:r>
              <a:rPr lang="en-US" sz="2800" b="1" i="1" dirty="0" err="1">
                <a:solidFill>
                  <a:srgbClr val="3333FF"/>
                </a:solidFill>
                <a:latin typeface="Times New Roman" panose="02020603050405020304" pitchFamily="18" charset="0"/>
                <a:cs typeface="Times New Roman" panose="02020603050405020304" pitchFamily="18" charset="0"/>
              </a:rPr>
              <a:t>f%f</a:t>
            </a:r>
            <a:r>
              <a:rPr lang="en-US" sz="2800" dirty="0"/>
              <a:t>”, p</a:t>
            </a:r>
            <a:r>
              <a:rPr lang="en-US" sz="2800" dirty="0" smtClean="0"/>
              <a:t>, q</a:t>
            </a:r>
            <a:r>
              <a:rPr lang="en-US" sz="2800" dirty="0">
                <a:solidFill>
                  <a:srgbClr val="C00000"/>
                </a:solidFill>
              </a:rPr>
              <a:t>)</a:t>
            </a:r>
            <a:r>
              <a:rPr lang="en-US" sz="2800" dirty="0"/>
              <a:t>;</a:t>
            </a:r>
          </a:p>
          <a:p>
            <a:pPr algn="just"/>
            <a:endParaRPr lang="en-US" dirty="0"/>
          </a:p>
        </p:txBody>
      </p:sp>
      <p:sp>
        <p:nvSpPr>
          <p:cNvPr id="4" name="Date Placeholder 3"/>
          <p:cNvSpPr>
            <a:spLocks noGrp="1"/>
          </p:cNvSpPr>
          <p:nvPr>
            <p:ph type="dt" sz="half" idx="10"/>
          </p:nvPr>
        </p:nvSpPr>
        <p:spPr/>
        <p:txBody>
          <a:bodyPr/>
          <a:lstStyle/>
          <a:p>
            <a:fld id="{FAFBCE67-C87F-4FEB-9BFF-04A7F843CCAC}"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36</a:t>
            </a:fld>
            <a:endParaRPr lang="en-IN"/>
          </a:p>
        </p:txBody>
      </p:sp>
      <p:sp>
        <p:nvSpPr>
          <p:cNvPr id="8" name="Content Placeholder 2"/>
          <p:cNvSpPr txBox="1">
            <a:spLocks/>
          </p:cNvSpPr>
          <p:nvPr/>
        </p:nvSpPr>
        <p:spPr>
          <a:xfrm>
            <a:off x="4635934" y="2802844"/>
            <a:ext cx="7380350" cy="3553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solidFill>
                  <a:schemeClr val="bg1">
                    <a:lumMod val="50000"/>
                  </a:schemeClr>
                </a:solidFill>
                <a:latin typeface="Courier New" panose="02070309020205020404" pitchFamily="49" charset="0"/>
                <a:cs typeface="Courier New" panose="02070309020205020404" pitchFamily="49" charset="0"/>
              </a:rPr>
              <a:t>int</a:t>
            </a:r>
            <a:r>
              <a:rPr lang="en-US" sz="2400" dirty="0">
                <a:solidFill>
                  <a:schemeClr val="bg1">
                    <a:lumMod val="50000"/>
                  </a:schemeClr>
                </a:solidFill>
                <a:latin typeface="Courier New" panose="02070309020205020404" pitchFamily="49" charset="0"/>
                <a:cs typeface="Courier New" panose="02070309020205020404" pitchFamily="49" charset="0"/>
              </a:rPr>
              <a:t> main() </a:t>
            </a:r>
            <a:r>
              <a:rPr lang="en-US" sz="2400" b="1" dirty="0" smtClean="0">
                <a:solidFill>
                  <a:schemeClr val="bg1">
                    <a:lumMod val="50000"/>
                  </a:schemeClr>
                </a:solidFill>
                <a:latin typeface="Courier New" panose="02070309020205020404" pitchFamily="49" charset="0"/>
                <a:cs typeface="Courier New" panose="02070309020205020404" pitchFamily="49" charset="0"/>
              </a:rPr>
              <a:t>{</a:t>
            </a:r>
            <a:endParaRPr lang="en-US" sz="2400" b="1"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 </a:t>
            </a:r>
            <a:r>
              <a:rPr lang="en-US" sz="2400" b="1" dirty="0" err="1">
                <a:solidFill>
                  <a:schemeClr val="bg1">
                    <a:lumMod val="50000"/>
                  </a:schemeClr>
                </a:solidFill>
                <a:latin typeface="Courier New" panose="02070309020205020404" pitchFamily="49" charset="0"/>
                <a:cs typeface="Courier New" panose="02070309020205020404" pitchFamily="49" charset="0"/>
              </a:rPr>
              <a:t>int</a:t>
            </a:r>
            <a:r>
              <a:rPr lang="en-US" sz="2400" b="1" dirty="0">
                <a:solidFill>
                  <a:schemeClr val="bg1">
                    <a:lumMod val="50000"/>
                  </a:schemeClr>
                </a:solidFill>
                <a:latin typeface="Courier New" panose="02070309020205020404" pitchFamily="49" charset="0"/>
                <a:cs typeface="Courier New" panose="02070309020205020404" pitchFamily="49" charset="0"/>
              </a:rPr>
              <a:t> </a:t>
            </a:r>
            <a:r>
              <a:rPr lang="en-US" sz="2400" b="1" dirty="0" err="1">
                <a:solidFill>
                  <a:schemeClr val="bg1">
                    <a:lumMod val="50000"/>
                  </a:schemeClr>
                </a:solidFill>
                <a:latin typeface="Courier New" panose="02070309020205020404" pitchFamily="49" charset="0"/>
                <a:cs typeface="Courier New" panose="02070309020205020404" pitchFamily="49" charset="0"/>
              </a:rPr>
              <a:t>num</a:t>
            </a:r>
            <a:r>
              <a:rPr lang="en-US" sz="2400" b="1" dirty="0">
                <a:solidFill>
                  <a:schemeClr val="bg1">
                    <a:lumMod val="50000"/>
                  </a:schemeClr>
                </a:solidFill>
                <a:latin typeface="Courier New" panose="02070309020205020404" pitchFamily="49" charset="0"/>
                <a:cs typeface="Courier New" panose="02070309020205020404" pitchFamily="49" charset="0"/>
              </a:rPr>
              <a:t>;</a:t>
            </a:r>
            <a:endParaRPr lang="en-US" sz="2400" dirty="0">
              <a:solidFill>
                <a:schemeClr val="bg1">
                  <a:lumMod val="50000"/>
                </a:schemeClr>
              </a:solidFill>
              <a:latin typeface="Courier New" panose="02070309020205020404" pitchFamily="49" charset="0"/>
              <a:cs typeface="Courier New" panose="02070309020205020404" pitchFamily="49" charset="0"/>
            </a:endParaRPr>
          </a:p>
          <a:p>
            <a:pPr marL="0" indent="0">
              <a:buNone/>
            </a:pPr>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printf</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nEnter</a:t>
            </a:r>
            <a:r>
              <a:rPr lang="en-US" sz="2400" b="1" dirty="0">
                <a:latin typeface="Courier New" panose="02070309020205020404" pitchFamily="49" charset="0"/>
                <a:cs typeface="Courier New" panose="02070309020205020404" pitchFamily="49" charset="0"/>
              </a:rPr>
              <a:t> the number: ");</a:t>
            </a: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 </a:t>
            </a:r>
            <a:r>
              <a:rPr lang="en-US" sz="2400" dirty="0" err="1">
                <a:solidFill>
                  <a:schemeClr val="bg1">
                    <a:lumMod val="50000"/>
                  </a:schemeClr>
                </a:solidFill>
                <a:latin typeface="Courier New" panose="02070309020205020404" pitchFamily="49" charset="0"/>
                <a:cs typeface="Courier New" panose="02070309020205020404" pitchFamily="49" charset="0"/>
              </a:rPr>
              <a:t>scanf</a:t>
            </a:r>
            <a:r>
              <a:rPr lang="en-US" sz="2400" dirty="0">
                <a:solidFill>
                  <a:schemeClr val="bg1">
                    <a:lumMod val="50000"/>
                  </a:schemeClr>
                </a:solidFill>
                <a:latin typeface="Courier New" panose="02070309020205020404" pitchFamily="49" charset="0"/>
                <a:cs typeface="Courier New" panose="02070309020205020404" pitchFamily="49" charset="0"/>
              </a:rPr>
              <a:t>("</a:t>
            </a:r>
            <a:r>
              <a:rPr lang="en-US" sz="2400" b="1" dirty="0">
                <a:solidFill>
                  <a:schemeClr val="bg1">
                    <a:lumMod val="50000"/>
                  </a:schemeClr>
                </a:solidFill>
                <a:latin typeface="Courier New" panose="02070309020205020404" pitchFamily="49" charset="0"/>
                <a:cs typeface="Courier New" panose="02070309020205020404" pitchFamily="49" charset="0"/>
              </a:rPr>
              <a:t>%d</a:t>
            </a:r>
            <a:r>
              <a:rPr lang="en-US" sz="2400" dirty="0">
                <a:solidFill>
                  <a:schemeClr val="bg1">
                    <a:lumMod val="50000"/>
                  </a:schemeClr>
                </a:solidFill>
                <a:latin typeface="Courier New" panose="02070309020205020404" pitchFamily="49" charset="0"/>
                <a:cs typeface="Courier New" panose="02070309020205020404" pitchFamily="49" charset="0"/>
              </a:rPr>
              <a:t>", &amp;</a:t>
            </a:r>
            <a:r>
              <a:rPr lang="en-US" sz="2400" dirty="0" err="1">
                <a:solidFill>
                  <a:schemeClr val="bg1">
                    <a:lumMod val="50000"/>
                  </a:schemeClr>
                </a:solidFill>
                <a:latin typeface="Courier New" panose="02070309020205020404" pitchFamily="49" charset="0"/>
                <a:cs typeface="Courier New" panose="02070309020205020404" pitchFamily="49" charset="0"/>
              </a:rPr>
              <a:t>num</a:t>
            </a:r>
            <a:r>
              <a:rPr lang="en-US" sz="2400" dirty="0">
                <a:solidFill>
                  <a:schemeClr val="bg1">
                    <a:lumMod val="50000"/>
                  </a:schemeClr>
                </a:solidFill>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printf</a:t>
            </a:r>
            <a:r>
              <a:rPr lang="en-US" sz="2400" b="1" dirty="0">
                <a:latin typeface="Courier New" panose="02070309020205020404" pitchFamily="49" charset="0"/>
                <a:cs typeface="Courier New" panose="02070309020205020404" pitchFamily="49" charset="0"/>
              </a:rPr>
              <a:t>(“The number read is: %d", </a:t>
            </a:r>
            <a:r>
              <a:rPr lang="en-US" sz="2400" b="1" dirty="0" err="1">
                <a:latin typeface="Courier New" panose="02070309020205020404" pitchFamily="49" charset="0"/>
                <a:cs typeface="Courier New" panose="02070309020205020404" pitchFamily="49" charset="0"/>
              </a:rPr>
              <a:t>num</a:t>
            </a:r>
            <a:r>
              <a:rPr lang="en-US" sz="2400" b="1" dirty="0">
                <a:latin typeface="Courier New" panose="02070309020205020404" pitchFamily="49" charset="0"/>
                <a:cs typeface="Courier New" panose="02070309020205020404" pitchFamily="49" charset="0"/>
              </a:rPr>
              <a:t>);</a:t>
            </a:r>
          </a:p>
          <a:p>
            <a:pPr marL="0" indent="0">
              <a:buNone/>
            </a:pPr>
            <a:r>
              <a:rPr lang="en-US" sz="2400" dirty="0">
                <a:solidFill>
                  <a:schemeClr val="bg1">
                    <a:lumMod val="50000"/>
                  </a:schemeClr>
                </a:solidFill>
                <a:latin typeface="Courier New" panose="02070309020205020404" pitchFamily="49" charset="0"/>
                <a:cs typeface="Courier New" panose="02070309020205020404" pitchFamily="49" charset="0"/>
              </a:rPr>
              <a:t>return(0);</a:t>
            </a:r>
          </a:p>
          <a:p>
            <a:pPr marL="0" indent="0">
              <a:buNone/>
            </a:pPr>
            <a:r>
              <a:rPr lang="en-US" sz="2400" b="1" dirty="0">
                <a:solidFill>
                  <a:schemeClr val="bg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62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xit"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two integers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rgbClr val="C00000"/>
                </a:solidFill>
              </a:rPr>
              <a:t>#include &lt;</a:t>
            </a:r>
            <a:r>
              <a:rPr lang="en-US" b="1" dirty="0" err="1">
                <a:solidFill>
                  <a:srgbClr val="C00000"/>
                </a:solidFill>
              </a:rPr>
              <a:t>stdio.h</a:t>
            </a:r>
            <a:r>
              <a:rPr lang="en-US" b="1" dirty="0">
                <a:solidFill>
                  <a:srgbClr val="C00000"/>
                </a:solidFill>
              </a:rPr>
              <a:t>&gt;</a:t>
            </a:r>
          </a:p>
          <a:p>
            <a:pPr marL="0" indent="0">
              <a:buNone/>
            </a:pPr>
            <a:r>
              <a:rPr lang="en-US" b="1" dirty="0" err="1">
                <a:solidFill>
                  <a:srgbClr val="C00000"/>
                </a:solidFill>
              </a:rPr>
              <a:t>int</a:t>
            </a:r>
            <a:r>
              <a:rPr lang="en-US" b="1" dirty="0">
                <a:solidFill>
                  <a:srgbClr val="C00000"/>
                </a:solidFill>
              </a:rPr>
              <a:t> main( void </a:t>
            </a:r>
            <a:r>
              <a:rPr lang="en-US" b="1" dirty="0" smtClean="0">
                <a:solidFill>
                  <a:srgbClr val="C00000"/>
                </a:solidFill>
              </a:rPr>
              <a:t>)</a:t>
            </a:r>
            <a:endParaRPr lang="en-US" b="1" dirty="0">
              <a:solidFill>
                <a:srgbClr val="C00000"/>
              </a:solidFill>
            </a:endParaRPr>
          </a:p>
          <a:p>
            <a:pPr marL="0" indent="0">
              <a:buNone/>
            </a:pPr>
            <a:r>
              <a:rPr lang="en-US" b="1" dirty="0" smtClean="0">
                <a:solidFill>
                  <a:srgbClr val="C00000"/>
                </a:solidFill>
              </a:rPr>
              <a:t>{</a:t>
            </a:r>
            <a:r>
              <a:rPr lang="en-US" dirty="0"/>
              <a:t>/* start of function main */</a:t>
            </a:r>
            <a:r>
              <a:rPr lang="en-US" b="1" dirty="0" smtClean="0">
                <a:solidFill>
                  <a:srgbClr val="C00000"/>
                </a:solidFill>
              </a:rPr>
              <a:t> </a:t>
            </a:r>
          </a:p>
          <a:p>
            <a:pPr marL="0" indent="0">
              <a:buNone/>
            </a:pPr>
            <a:r>
              <a:rPr lang="en-US" dirty="0"/>
              <a:t>	</a:t>
            </a:r>
            <a:r>
              <a:rPr lang="en-US" sz="2900" b="1" dirty="0" err="1">
                <a:solidFill>
                  <a:srgbClr val="C00000"/>
                </a:solidFill>
              </a:rPr>
              <a:t>int</a:t>
            </a:r>
            <a:r>
              <a:rPr lang="en-US" sz="2900" b="1" dirty="0">
                <a:solidFill>
                  <a:srgbClr val="C00000"/>
                </a:solidFill>
              </a:rPr>
              <a:t> sum; </a:t>
            </a:r>
            <a:r>
              <a:rPr lang="en-US" dirty="0"/>
              <a:t>/* variable in which sum will be stored */</a:t>
            </a:r>
          </a:p>
          <a:p>
            <a:pPr marL="0" indent="0">
              <a:buNone/>
            </a:pPr>
            <a:r>
              <a:rPr lang="en-US" dirty="0" smtClean="0"/>
              <a:t>	</a:t>
            </a:r>
            <a:r>
              <a:rPr lang="en-US" sz="2900" b="1" dirty="0" err="1">
                <a:solidFill>
                  <a:srgbClr val="C00000"/>
                </a:solidFill>
              </a:rPr>
              <a:t>int</a:t>
            </a:r>
            <a:r>
              <a:rPr lang="en-US" sz="2900" b="1" dirty="0">
                <a:solidFill>
                  <a:srgbClr val="C00000"/>
                </a:solidFill>
              </a:rPr>
              <a:t> integer1; </a:t>
            </a:r>
            <a:r>
              <a:rPr lang="en-US" dirty="0"/>
              <a:t>/* first number to be input by user */</a:t>
            </a:r>
          </a:p>
          <a:p>
            <a:pPr marL="0" indent="0">
              <a:buNone/>
            </a:pPr>
            <a:r>
              <a:rPr lang="en-US" dirty="0" smtClean="0"/>
              <a:t>	</a:t>
            </a:r>
            <a:r>
              <a:rPr lang="en-US" sz="2900" b="1" dirty="0" err="1">
                <a:solidFill>
                  <a:srgbClr val="C00000"/>
                </a:solidFill>
              </a:rPr>
              <a:t>int</a:t>
            </a:r>
            <a:r>
              <a:rPr lang="en-US" sz="2900" b="1" dirty="0">
                <a:solidFill>
                  <a:srgbClr val="C00000"/>
                </a:solidFill>
              </a:rPr>
              <a:t> integer2; </a:t>
            </a:r>
            <a:r>
              <a:rPr lang="en-US" dirty="0"/>
              <a:t>/* second number to be input by user */</a:t>
            </a:r>
          </a:p>
          <a:p>
            <a:pPr marL="0" indent="0">
              <a:buNone/>
            </a:pPr>
            <a:r>
              <a:rPr lang="en-US" dirty="0" smtClean="0"/>
              <a:t>	</a:t>
            </a:r>
            <a:r>
              <a:rPr lang="en-US" sz="2900" b="1" dirty="0" err="1">
                <a:solidFill>
                  <a:srgbClr val="C00000"/>
                </a:solidFill>
              </a:rPr>
              <a:t>printf</a:t>
            </a:r>
            <a:r>
              <a:rPr lang="en-US" sz="2900" b="1" dirty="0">
                <a:solidFill>
                  <a:srgbClr val="C00000"/>
                </a:solidFill>
              </a:rPr>
              <a:t>( "Enter first integer\n" ); </a:t>
            </a:r>
          </a:p>
          <a:p>
            <a:pPr marL="0" indent="0">
              <a:buNone/>
            </a:pPr>
            <a:r>
              <a:rPr lang="en-US" dirty="0" smtClean="0"/>
              <a:t>	</a:t>
            </a:r>
            <a:r>
              <a:rPr lang="en-US" sz="2900" b="1" dirty="0" err="1">
                <a:solidFill>
                  <a:srgbClr val="C00000"/>
                </a:solidFill>
              </a:rPr>
              <a:t>scanf</a:t>
            </a:r>
            <a:r>
              <a:rPr lang="en-US" sz="2900" b="1" dirty="0">
                <a:solidFill>
                  <a:srgbClr val="C00000"/>
                </a:solidFill>
              </a:rPr>
              <a:t>( "%d", &amp;integer1 ); </a:t>
            </a:r>
            <a:r>
              <a:rPr lang="en-US" dirty="0"/>
              <a:t>/* read an integer */</a:t>
            </a:r>
          </a:p>
          <a:p>
            <a:pPr marL="0" indent="0">
              <a:buNone/>
            </a:pPr>
            <a:r>
              <a:rPr lang="en-US" dirty="0" smtClean="0"/>
              <a:t>	</a:t>
            </a:r>
            <a:r>
              <a:rPr lang="en-US" sz="2900" b="1" dirty="0" err="1">
                <a:solidFill>
                  <a:srgbClr val="C00000"/>
                </a:solidFill>
              </a:rPr>
              <a:t>printf</a:t>
            </a:r>
            <a:r>
              <a:rPr lang="en-US" sz="2900" b="1" dirty="0">
                <a:solidFill>
                  <a:srgbClr val="C00000"/>
                </a:solidFill>
              </a:rPr>
              <a:t>( "Enter second integer\n" );</a:t>
            </a:r>
          </a:p>
          <a:p>
            <a:pPr marL="0" indent="0">
              <a:buNone/>
            </a:pPr>
            <a:r>
              <a:rPr lang="en-US" dirty="0" smtClean="0"/>
              <a:t>	</a:t>
            </a:r>
            <a:r>
              <a:rPr lang="en-US" sz="2900" b="1" dirty="0" err="1">
                <a:solidFill>
                  <a:srgbClr val="C00000"/>
                </a:solidFill>
              </a:rPr>
              <a:t>scanf</a:t>
            </a:r>
            <a:r>
              <a:rPr lang="en-US" sz="2900" b="1" dirty="0">
                <a:solidFill>
                  <a:srgbClr val="C00000"/>
                </a:solidFill>
              </a:rPr>
              <a:t>( "%d", &amp;integer2 ); </a:t>
            </a:r>
            <a:r>
              <a:rPr lang="en-US" dirty="0"/>
              <a:t>/* read an integer */</a:t>
            </a:r>
          </a:p>
          <a:p>
            <a:pPr marL="0" indent="0">
              <a:buNone/>
            </a:pPr>
            <a:r>
              <a:rPr lang="en-US" dirty="0" smtClean="0"/>
              <a:t>	</a:t>
            </a:r>
            <a:r>
              <a:rPr lang="en-US" sz="2900" b="1" dirty="0">
                <a:solidFill>
                  <a:srgbClr val="C00000"/>
                </a:solidFill>
              </a:rPr>
              <a:t>sum = integer1 + integer2; </a:t>
            </a:r>
            <a:r>
              <a:rPr lang="en-US" dirty="0"/>
              <a:t>/* assign total to sum */</a:t>
            </a:r>
          </a:p>
          <a:p>
            <a:pPr marL="0" indent="0">
              <a:buNone/>
            </a:pPr>
            <a:r>
              <a:rPr lang="en-US" dirty="0" smtClean="0"/>
              <a:t>	</a:t>
            </a:r>
            <a:r>
              <a:rPr lang="en-US" sz="2900" b="1" dirty="0" err="1">
                <a:solidFill>
                  <a:srgbClr val="C00000"/>
                </a:solidFill>
              </a:rPr>
              <a:t>printf</a:t>
            </a:r>
            <a:r>
              <a:rPr lang="en-US" sz="2900" b="1" dirty="0">
                <a:solidFill>
                  <a:srgbClr val="C00000"/>
                </a:solidFill>
              </a:rPr>
              <a:t>( "Sum is %d\n", sum ); </a:t>
            </a:r>
            <a:r>
              <a:rPr lang="en-US" dirty="0"/>
              <a:t>/* print sum */</a:t>
            </a:r>
          </a:p>
          <a:p>
            <a:pPr marL="0" indent="0">
              <a:buNone/>
            </a:pPr>
            <a:r>
              <a:rPr lang="en-US" dirty="0" smtClean="0"/>
              <a:t>	</a:t>
            </a:r>
            <a:r>
              <a:rPr lang="en-US" sz="2900" b="1" dirty="0">
                <a:solidFill>
                  <a:srgbClr val="C00000"/>
                </a:solidFill>
              </a:rPr>
              <a:t>return 0; </a:t>
            </a:r>
            <a:r>
              <a:rPr lang="en-US" dirty="0"/>
              <a:t>/* indicate that program ended successfully */</a:t>
            </a:r>
          </a:p>
          <a:p>
            <a:pPr marL="0" indent="0">
              <a:buNone/>
            </a:pPr>
            <a:r>
              <a:rPr lang="en-US" sz="2900" b="1" dirty="0">
                <a:solidFill>
                  <a:srgbClr val="C00000"/>
                </a:solidFill>
              </a:rPr>
              <a:t>}</a:t>
            </a:r>
            <a:r>
              <a:rPr lang="en-US" dirty="0"/>
              <a:t> /* end </a:t>
            </a:r>
            <a:r>
              <a:rPr lang="en-US" dirty="0" smtClean="0"/>
              <a:t>of function </a:t>
            </a:r>
            <a:r>
              <a:rPr lang="en-US" dirty="0"/>
              <a:t>main */</a:t>
            </a:r>
          </a:p>
          <a:p>
            <a:endParaRPr lang="en-US" dirty="0"/>
          </a:p>
        </p:txBody>
      </p:sp>
      <p:sp>
        <p:nvSpPr>
          <p:cNvPr id="4" name="Date Placeholder 3"/>
          <p:cNvSpPr>
            <a:spLocks noGrp="1"/>
          </p:cNvSpPr>
          <p:nvPr>
            <p:ph type="dt" sz="half" idx="10"/>
          </p:nvPr>
        </p:nvSpPr>
        <p:spPr/>
        <p:txBody>
          <a:bodyPr/>
          <a:lstStyle/>
          <a:p>
            <a:fld id="{2665C81D-BC0A-498A-83D5-DB026E810B24}" type="datetime1">
              <a:rPr lang="en-IN" smtClean="0"/>
              <a:t>08-01-2020</a:t>
            </a:fld>
            <a:endParaRPr lang="en-IN"/>
          </a:p>
        </p:txBody>
      </p:sp>
      <p:sp>
        <p:nvSpPr>
          <p:cNvPr id="5" name="Footer Placeholder 4"/>
          <p:cNvSpPr>
            <a:spLocks noGrp="1"/>
          </p:cNvSpPr>
          <p:nvPr>
            <p:ph type="ftr" sz="quarter" idx="11"/>
          </p:nvPr>
        </p:nvSpPr>
        <p:spPr/>
        <p:txBody>
          <a:bodyPr/>
          <a:lstStyle/>
          <a:p>
            <a:r>
              <a:rPr lang="en-US"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37</a:t>
            </a:fld>
            <a:endParaRPr lang="en-IN"/>
          </a:p>
        </p:txBody>
      </p:sp>
    </p:spTree>
    <p:extLst>
      <p:ext uri="{BB962C8B-B14F-4D97-AF65-F5344CB8AC3E}">
        <p14:creationId xmlns:p14="http://schemas.microsoft.com/office/powerpoint/2010/main" val="2849026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Syntax and Logical errors</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b="1" dirty="0">
                <a:solidFill>
                  <a:srgbClr val="002060"/>
                </a:solidFill>
              </a:rPr>
              <a:t>Syntax errors: </a:t>
            </a:r>
            <a:r>
              <a:rPr lang="en-US" dirty="0"/>
              <a:t>violation of programming language rules (grammar). 	</a:t>
            </a:r>
          </a:p>
          <a:p>
            <a:pPr lvl="1">
              <a:lnSpc>
                <a:spcPct val="150000"/>
              </a:lnSpc>
              <a:buFont typeface="Wingdings" panose="05000000000000000000" pitchFamily="2" charset="2"/>
              <a:buChar char="Ø"/>
            </a:pPr>
            <a:r>
              <a:rPr lang="en-US" dirty="0"/>
              <a:t>Detected by the compiler</a:t>
            </a:r>
          </a:p>
          <a:p>
            <a:pPr lvl="1">
              <a:lnSpc>
                <a:spcPct val="150000"/>
              </a:lnSpc>
              <a:buFont typeface="Wingdings" panose="05000000000000000000" pitchFamily="2" charset="2"/>
              <a:buChar char="Ø"/>
            </a:pPr>
            <a:r>
              <a:rPr lang="en-US" dirty="0" err="1"/>
              <a:t>Eg</a:t>
            </a:r>
            <a:r>
              <a:rPr lang="en-US" dirty="0"/>
              <a:t>: </a:t>
            </a:r>
            <a:r>
              <a:rPr lang="en-US" dirty="0" err="1">
                <a:solidFill>
                  <a:srgbClr val="C00000"/>
                </a:solidFill>
              </a:rPr>
              <a:t>printf</a:t>
            </a:r>
            <a:r>
              <a:rPr lang="en-US" dirty="0">
                <a:solidFill>
                  <a:srgbClr val="C00000"/>
                </a:solidFill>
              </a:rPr>
              <a:t> (“</a:t>
            </a:r>
            <a:r>
              <a:rPr lang="en-US" dirty="0"/>
              <a:t>hello world</a:t>
            </a:r>
            <a:r>
              <a:rPr lang="en-US" dirty="0">
                <a:solidFill>
                  <a:srgbClr val="C00000"/>
                </a:solidFill>
              </a:rPr>
              <a:t>”)    </a:t>
            </a:r>
            <a:r>
              <a:rPr lang="en-US" dirty="0"/>
              <a:t>// semicolon </a:t>
            </a:r>
            <a:r>
              <a:rPr lang="en-US" dirty="0" smtClean="0"/>
              <a:t>missing</a:t>
            </a:r>
          </a:p>
          <a:p>
            <a:pPr lvl="1">
              <a:lnSpc>
                <a:spcPct val="150000"/>
              </a:lnSpc>
              <a:buFont typeface="Wingdings" panose="05000000000000000000" pitchFamily="2" charset="2"/>
              <a:buChar char="Ø"/>
            </a:pPr>
            <a:endParaRPr lang="en-US" dirty="0"/>
          </a:p>
          <a:p>
            <a:pPr>
              <a:lnSpc>
                <a:spcPct val="150000"/>
              </a:lnSpc>
              <a:buFont typeface="Wingdings" panose="05000000000000000000" pitchFamily="2" charset="2"/>
              <a:buChar char="Ø"/>
            </a:pPr>
            <a:r>
              <a:rPr lang="en-US" b="1" dirty="0">
                <a:solidFill>
                  <a:srgbClr val="002060"/>
                </a:solidFill>
              </a:rPr>
              <a:t>Logical errors: </a:t>
            </a:r>
            <a:r>
              <a:rPr lang="en-US" dirty="0"/>
              <a:t>errors in meaning: </a:t>
            </a:r>
          </a:p>
          <a:p>
            <a:pPr lvl="1">
              <a:lnSpc>
                <a:spcPct val="150000"/>
              </a:lnSpc>
              <a:buFont typeface="Wingdings" panose="05000000000000000000" pitchFamily="2" charset="2"/>
              <a:buChar char="Ø"/>
            </a:pPr>
            <a:r>
              <a:rPr lang="en-US" dirty="0"/>
              <a:t>Programs are syntactically correct but don’t produce the expected output</a:t>
            </a:r>
          </a:p>
          <a:p>
            <a:pPr lvl="1">
              <a:lnSpc>
                <a:spcPct val="150000"/>
              </a:lnSpc>
              <a:buFont typeface="Wingdings" panose="05000000000000000000" pitchFamily="2" charset="2"/>
              <a:buChar char="Ø"/>
            </a:pPr>
            <a:r>
              <a:rPr lang="en-US" dirty="0"/>
              <a:t>User observes output of running program</a:t>
            </a:r>
          </a:p>
          <a:p>
            <a:pPr>
              <a:lnSpc>
                <a:spcPct val="150000"/>
              </a:lnSpc>
            </a:pPr>
            <a:endParaRPr lang="en-US" dirty="0"/>
          </a:p>
        </p:txBody>
      </p:sp>
      <p:sp>
        <p:nvSpPr>
          <p:cNvPr id="4" name="Date Placeholder 3"/>
          <p:cNvSpPr>
            <a:spLocks noGrp="1"/>
          </p:cNvSpPr>
          <p:nvPr>
            <p:ph type="dt" sz="half" idx="10"/>
          </p:nvPr>
        </p:nvSpPr>
        <p:spPr/>
        <p:txBody>
          <a:bodyPr/>
          <a:lstStyle/>
          <a:p>
            <a:fld id="{EE981317-5E3F-4D98-BF07-4553C83681D4}" type="datetime1">
              <a:rPr lang="en-IN" smtClean="0"/>
              <a:t>08-01-2020</a:t>
            </a:fld>
            <a:endParaRPr lang="en-IN"/>
          </a:p>
        </p:txBody>
      </p:sp>
      <p:sp>
        <p:nvSpPr>
          <p:cNvPr id="5" name="Footer Placeholder 4"/>
          <p:cNvSpPr>
            <a:spLocks noGrp="1"/>
          </p:cNvSpPr>
          <p:nvPr>
            <p:ph type="ftr" sz="quarter" idx="11"/>
          </p:nvPr>
        </p:nvSpPr>
        <p:spPr/>
        <p:txBody>
          <a:bodyPr/>
          <a:lstStyle/>
          <a:p>
            <a:r>
              <a:rPr lang="en-US"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38</a:t>
            </a:fld>
            <a:endParaRPr lang="en-IN"/>
          </a:p>
        </p:txBody>
      </p:sp>
    </p:spTree>
    <p:extLst>
      <p:ext uri="{BB962C8B-B14F-4D97-AF65-F5344CB8AC3E}">
        <p14:creationId xmlns:p14="http://schemas.microsoft.com/office/powerpoint/2010/main" val="273355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Summary</a:t>
            </a:r>
          </a:p>
        </p:txBody>
      </p:sp>
      <p:sp>
        <p:nvSpPr>
          <p:cNvPr id="3" name="Content Placeholder 2"/>
          <p:cNvSpPr>
            <a:spLocks noGrp="1"/>
          </p:cNvSpPr>
          <p:nvPr>
            <p:ph idx="1"/>
          </p:nvPr>
        </p:nvSpPr>
        <p:spPr/>
        <p:txBody>
          <a:bodyPr/>
          <a:lstStyle/>
          <a:p>
            <a:pPr>
              <a:lnSpc>
                <a:spcPct val="150000"/>
              </a:lnSpc>
              <a:buFont typeface="Wingdings" pitchFamily="2" charset="2"/>
              <a:buChar char="ü"/>
            </a:pPr>
            <a:r>
              <a:rPr lang="en-US" dirty="0" smtClean="0"/>
              <a:t>Problem solving !</a:t>
            </a:r>
          </a:p>
          <a:p>
            <a:pPr>
              <a:lnSpc>
                <a:spcPct val="150000"/>
              </a:lnSpc>
              <a:buFont typeface="Wingdings" pitchFamily="2" charset="2"/>
              <a:buChar char="ü"/>
            </a:pPr>
            <a:r>
              <a:rPr lang="en-US" dirty="0" smtClean="0"/>
              <a:t>Program structure</a:t>
            </a:r>
            <a:endParaRPr lang="en-US" dirty="0"/>
          </a:p>
          <a:p>
            <a:pPr>
              <a:lnSpc>
                <a:spcPct val="150000"/>
              </a:lnSpc>
              <a:buFont typeface="Wingdings" pitchFamily="2" charset="2"/>
              <a:buChar char="ü"/>
            </a:pPr>
            <a:r>
              <a:rPr lang="en-US" dirty="0" smtClean="0"/>
              <a:t>Formatting </a:t>
            </a:r>
          </a:p>
          <a:p>
            <a:pPr>
              <a:lnSpc>
                <a:spcPct val="150000"/>
              </a:lnSpc>
              <a:buFont typeface="Wingdings" pitchFamily="2" charset="2"/>
              <a:buChar char="ü"/>
            </a:pPr>
            <a:r>
              <a:rPr lang="en-US" dirty="0" smtClean="0"/>
              <a:t>Input / Output </a:t>
            </a:r>
            <a:endParaRPr lang="en-US" dirty="0"/>
          </a:p>
          <a:p>
            <a:pPr>
              <a:lnSpc>
                <a:spcPct val="150000"/>
              </a:lnSpc>
              <a:buFont typeface="Wingdings" pitchFamily="2" charset="2"/>
              <a:buChar char="ü"/>
            </a:pPr>
            <a:r>
              <a:rPr lang="en-US" dirty="0"/>
              <a:t>Simple C programs</a:t>
            </a:r>
          </a:p>
          <a:p>
            <a:pPr>
              <a:lnSpc>
                <a:spcPct val="150000"/>
              </a:lnSpc>
            </a:pPr>
            <a:endParaRPr lang="en-US" dirty="0"/>
          </a:p>
        </p:txBody>
      </p:sp>
      <p:sp>
        <p:nvSpPr>
          <p:cNvPr id="4" name="Date Placeholder 3"/>
          <p:cNvSpPr>
            <a:spLocks noGrp="1"/>
          </p:cNvSpPr>
          <p:nvPr>
            <p:ph type="dt" sz="half" idx="10"/>
          </p:nvPr>
        </p:nvSpPr>
        <p:spPr/>
        <p:txBody>
          <a:bodyPr/>
          <a:lstStyle/>
          <a:p>
            <a:fld id="{0036403A-8364-4ABD-9510-DC3F43FAAD89}"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39</a:t>
            </a:fld>
            <a:endParaRPr lang="en-IN"/>
          </a:p>
        </p:txBody>
      </p:sp>
    </p:spTree>
    <p:extLst>
      <p:ext uri="{BB962C8B-B14F-4D97-AF65-F5344CB8AC3E}">
        <p14:creationId xmlns:p14="http://schemas.microsoft.com/office/powerpoint/2010/main" val="73636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for today</a:t>
            </a:r>
            <a:endParaRPr lang="en-US" dirty="0"/>
          </a:p>
        </p:txBody>
      </p:sp>
      <p:sp>
        <p:nvSpPr>
          <p:cNvPr id="3" name="Content Placeholder 2"/>
          <p:cNvSpPr>
            <a:spLocks noGrp="1"/>
          </p:cNvSpPr>
          <p:nvPr>
            <p:ph idx="1"/>
          </p:nvPr>
        </p:nvSpPr>
        <p:spPr/>
        <p:txBody>
          <a:bodyPr/>
          <a:lstStyle/>
          <a:p>
            <a:pPr marL="0" indent="0">
              <a:buNone/>
            </a:pPr>
            <a:r>
              <a:rPr lang="en-US" dirty="0"/>
              <a:t>To learn and appreciate the following concepts</a:t>
            </a:r>
          </a:p>
          <a:p>
            <a:pPr marL="0" indent="0">
              <a:buNone/>
            </a:pPr>
            <a:endParaRPr lang="en-US" dirty="0"/>
          </a:p>
          <a:p>
            <a:pPr>
              <a:lnSpc>
                <a:spcPct val="150000"/>
              </a:lnSpc>
              <a:buFont typeface="Wingdings" pitchFamily="2" charset="2"/>
              <a:buChar char="ü"/>
            </a:pPr>
            <a:r>
              <a:rPr lang="en-US" dirty="0"/>
              <a:t>Introduction to algorithms and flowcharts</a:t>
            </a:r>
          </a:p>
          <a:p>
            <a:pPr>
              <a:lnSpc>
                <a:spcPct val="150000"/>
              </a:lnSpc>
              <a:buFont typeface="Wingdings" pitchFamily="2" charset="2"/>
              <a:buChar char="ü"/>
            </a:pPr>
            <a:r>
              <a:rPr lang="en-US" dirty="0"/>
              <a:t>Algorithms and flowcharts for simple problems</a:t>
            </a:r>
          </a:p>
          <a:p>
            <a:pPr>
              <a:buFont typeface="Wingdings" pitchFamily="2" charset="2"/>
              <a:buChar char="ü"/>
            </a:pPr>
            <a:r>
              <a:rPr lang="en-US" dirty="0">
                <a:solidFill>
                  <a:schemeClr val="bg1"/>
                </a:solidFill>
              </a:rPr>
              <a:t>Simple C programs</a:t>
            </a:r>
          </a:p>
          <a:p>
            <a:endParaRPr lang="en-US" dirty="0"/>
          </a:p>
        </p:txBody>
      </p:sp>
      <p:sp>
        <p:nvSpPr>
          <p:cNvPr id="4" name="Date Placeholder 3"/>
          <p:cNvSpPr>
            <a:spLocks noGrp="1"/>
          </p:cNvSpPr>
          <p:nvPr>
            <p:ph type="dt" sz="half" idx="10"/>
          </p:nvPr>
        </p:nvSpPr>
        <p:spPr/>
        <p:txBody>
          <a:bodyPr/>
          <a:lstStyle/>
          <a:p>
            <a:fld id="{2295F3F9-58A5-4275-9112-271B94BC1AD5}"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4</a:t>
            </a:fld>
            <a:endParaRPr lang="en-IN"/>
          </a:p>
        </p:txBody>
      </p:sp>
    </p:spTree>
    <p:extLst>
      <p:ext uri="{BB962C8B-B14F-4D97-AF65-F5344CB8AC3E}">
        <p14:creationId xmlns:p14="http://schemas.microsoft.com/office/powerpoint/2010/main" val="67767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Session outcome</a:t>
            </a:r>
          </a:p>
        </p:txBody>
      </p:sp>
      <p:sp>
        <p:nvSpPr>
          <p:cNvPr id="3" name="Content Placeholder 2"/>
          <p:cNvSpPr>
            <a:spLocks noGrp="1"/>
          </p:cNvSpPr>
          <p:nvPr>
            <p:ph idx="1"/>
          </p:nvPr>
        </p:nvSpPr>
        <p:spPr/>
        <p:txBody>
          <a:bodyPr/>
          <a:lstStyle/>
          <a:p>
            <a:r>
              <a:rPr lang="en-US"/>
              <a:t>At the end of session the student will be able to </a:t>
            </a:r>
            <a:r>
              <a:rPr lang="en-US" smtClean="0"/>
              <a:t>write</a:t>
            </a:r>
            <a:endParaRPr lang="en-US"/>
          </a:p>
          <a:p>
            <a:endParaRPr lang="en-US"/>
          </a:p>
          <a:p>
            <a:pPr lvl="1"/>
            <a:r>
              <a:rPr lang="en-US"/>
              <a:t>Algorithms and flowcharts for simple </a:t>
            </a:r>
            <a:r>
              <a:rPr lang="en-US" smtClean="0"/>
              <a:t>problems</a:t>
            </a:r>
          </a:p>
          <a:p>
            <a:pPr marL="457200" lvl="1" indent="0">
              <a:buNone/>
            </a:pPr>
            <a:endParaRPr lang="en-US"/>
          </a:p>
          <a:p>
            <a:pPr lvl="1"/>
            <a:r>
              <a:rPr lang="en-US"/>
              <a:t>Simple C programs</a:t>
            </a:r>
          </a:p>
          <a:p>
            <a:endParaRPr lang="en-US"/>
          </a:p>
        </p:txBody>
      </p:sp>
      <p:sp>
        <p:nvSpPr>
          <p:cNvPr id="4" name="Date Placeholder 3"/>
          <p:cNvSpPr>
            <a:spLocks noGrp="1"/>
          </p:cNvSpPr>
          <p:nvPr>
            <p:ph type="dt" sz="half" idx="10"/>
          </p:nvPr>
        </p:nvSpPr>
        <p:spPr/>
        <p:txBody>
          <a:bodyPr/>
          <a:lstStyle/>
          <a:p>
            <a:fld id="{D2D41165-C951-4967-B1F3-6A5E96DEC5B4}"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5</a:t>
            </a:fld>
            <a:endParaRPr lang="en-IN"/>
          </a:p>
        </p:txBody>
      </p:sp>
    </p:spTree>
    <p:extLst>
      <p:ext uri="{BB962C8B-B14F-4D97-AF65-F5344CB8AC3E}">
        <p14:creationId xmlns:p14="http://schemas.microsoft.com/office/powerpoint/2010/main" val="3401255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Algorithm </a:t>
            </a:r>
          </a:p>
        </p:txBody>
      </p:sp>
      <p:sp>
        <p:nvSpPr>
          <p:cNvPr id="4" name="Date Placeholder 3"/>
          <p:cNvSpPr>
            <a:spLocks noGrp="1"/>
          </p:cNvSpPr>
          <p:nvPr>
            <p:ph type="dt" sz="half" idx="10"/>
          </p:nvPr>
        </p:nvSpPr>
        <p:spPr/>
        <p:txBody>
          <a:bodyPr/>
          <a:lstStyle/>
          <a:p>
            <a:fld id="{008EA26F-7890-4B85-97FC-1A99FA06A309}"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6</a:t>
            </a:fld>
            <a:endParaRPr lang="en-IN"/>
          </a:p>
        </p:txBody>
      </p:sp>
      <p:sp>
        <p:nvSpPr>
          <p:cNvPr id="3" name="Content Placeholder 2"/>
          <p:cNvSpPr>
            <a:spLocks noGrp="1"/>
          </p:cNvSpPr>
          <p:nvPr>
            <p:ph idx="1"/>
          </p:nvPr>
        </p:nvSpPr>
        <p:spPr/>
        <p:txBody>
          <a:bodyPr/>
          <a:lstStyle/>
          <a:p>
            <a:pPr>
              <a:lnSpc>
                <a:spcPct val="150000"/>
              </a:lnSpc>
              <a:buFont typeface="Wingdings" pitchFamily="2" charset="2"/>
              <a:buChar char="ü"/>
            </a:pPr>
            <a:r>
              <a:rPr lang="en-US"/>
              <a:t>A step by step procedure to  solve a particular problem</a:t>
            </a:r>
          </a:p>
          <a:p>
            <a:pPr>
              <a:lnSpc>
                <a:spcPct val="150000"/>
              </a:lnSpc>
              <a:buFont typeface="Wingdings" pitchFamily="2" charset="2"/>
              <a:buChar char="ü"/>
            </a:pPr>
            <a:endParaRPr lang="en-US"/>
          </a:p>
          <a:p>
            <a:pPr>
              <a:lnSpc>
                <a:spcPct val="150000"/>
              </a:lnSpc>
              <a:buFont typeface="Wingdings" pitchFamily="2" charset="2"/>
              <a:buChar char="ü"/>
            </a:pPr>
            <a:r>
              <a:rPr lang="en-US"/>
              <a:t>Named after Arabic Mathematician Abu  Jafar Mohammed Ibn Musa </a:t>
            </a:r>
            <a:r>
              <a:rPr lang="en-US" b="1"/>
              <a:t>Al Khowarizmi</a:t>
            </a:r>
          </a:p>
          <a:p>
            <a:endParaRPr lang="en-US"/>
          </a:p>
        </p:txBody>
      </p:sp>
    </p:spTree>
    <p:extLst>
      <p:ext uri="{BB962C8B-B14F-4D97-AF65-F5344CB8AC3E}">
        <p14:creationId xmlns:p14="http://schemas.microsoft.com/office/powerpoint/2010/main" val="312211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Algorithmic Notations</a:t>
            </a:r>
          </a:p>
        </p:txBody>
      </p:sp>
      <p:sp>
        <p:nvSpPr>
          <p:cNvPr id="4" name="Date Placeholder 3"/>
          <p:cNvSpPr>
            <a:spLocks noGrp="1"/>
          </p:cNvSpPr>
          <p:nvPr>
            <p:ph type="dt" sz="half" idx="10"/>
          </p:nvPr>
        </p:nvSpPr>
        <p:spPr/>
        <p:txBody>
          <a:bodyPr/>
          <a:lstStyle/>
          <a:p>
            <a:fld id="{B9AE635C-8C13-43F9-A3DC-14B813DEC853}"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7</a:t>
            </a:fld>
            <a:endParaRPr lang="en-IN"/>
          </a:p>
        </p:txBody>
      </p:sp>
      <p:sp>
        <p:nvSpPr>
          <p:cNvPr id="8" name="Content Placeholder 2"/>
          <p:cNvSpPr>
            <a:spLocks noGrp="1"/>
          </p:cNvSpPr>
          <p:nvPr>
            <p:ph idx="1"/>
          </p:nvPr>
        </p:nvSpPr>
        <p:spPr>
          <a:xfrm>
            <a:off x="838200" y="1269242"/>
            <a:ext cx="8416636" cy="4907721"/>
          </a:xfrm>
        </p:spPr>
        <p:txBody>
          <a:bodyPr>
            <a:normAutofit/>
          </a:bodyPr>
          <a:lstStyle/>
          <a:p>
            <a:pPr marL="0" indent="0">
              <a:buNone/>
            </a:pPr>
            <a:r>
              <a:rPr lang="en-US" b="1" dirty="0"/>
              <a:t>Name of the algorithm </a:t>
            </a:r>
            <a:r>
              <a:rPr lang="en-US" dirty="0"/>
              <a:t>[mandatory] </a:t>
            </a:r>
            <a:endParaRPr lang="en-US" b="1" dirty="0"/>
          </a:p>
          <a:p>
            <a:pPr marL="0" indent="0">
              <a:buNone/>
            </a:pPr>
            <a:r>
              <a:rPr lang="en-US" dirty="0"/>
              <a:t>	</a:t>
            </a:r>
            <a:r>
              <a:rPr lang="en-US" dirty="0">
                <a:latin typeface="Gabriola" panose="04040605051002020D02" pitchFamily="82" charset="0"/>
              </a:rPr>
              <a:t>[gives a meaningful name to the algorithm based on the problem]</a:t>
            </a:r>
          </a:p>
          <a:p>
            <a:pPr marL="0" indent="0">
              <a:buNone/>
            </a:pPr>
            <a:r>
              <a:rPr lang="en-US" b="1" dirty="0"/>
              <a:t>Start </a:t>
            </a:r>
            <a:r>
              <a:rPr lang="en-US" dirty="0" smtClean="0"/>
              <a:t>[</a:t>
            </a:r>
            <a:r>
              <a:rPr lang="en-US" dirty="0" smtClean="0">
                <a:latin typeface="+mj-lt"/>
              </a:rPr>
              <a:t>Beginning </a:t>
            </a:r>
            <a:r>
              <a:rPr lang="en-US" dirty="0">
                <a:latin typeface="+mj-lt"/>
              </a:rPr>
              <a:t>of </a:t>
            </a:r>
            <a:r>
              <a:rPr lang="en-US" dirty="0" smtClean="0">
                <a:latin typeface="+mj-lt"/>
              </a:rPr>
              <a:t>the algorithm</a:t>
            </a:r>
            <a:r>
              <a:rPr lang="en-US" dirty="0"/>
              <a:t>]</a:t>
            </a:r>
            <a:endParaRPr lang="en-US" b="1" dirty="0"/>
          </a:p>
          <a:p>
            <a:pPr marL="0" indent="0">
              <a:buNone/>
            </a:pPr>
            <a:r>
              <a:rPr lang="en-US" b="1" dirty="0"/>
              <a:t>Step Number </a:t>
            </a:r>
            <a:r>
              <a:rPr lang="en-US" dirty="0"/>
              <a:t>[</a:t>
            </a:r>
            <a:r>
              <a:rPr lang="en-US" dirty="0">
                <a:latin typeface="+mj-lt"/>
              </a:rPr>
              <a:t>mandatory</a:t>
            </a:r>
            <a:r>
              <a:rPr lang="en-US" dirty="0"/>
              <a:t>]</a:t>
            </a:r>
            <a:endParaRPr lang="en-US" b="1" dirty="0"/>
          </a:p>
          <a:p>
            <a:pPr marL="0" indent="0">
              <a:buNone/>
            </a:pPr>
            <a:r>
              <a:rPr lang="en-US" dirty="0"/>
              <a:t>	 </a:t>
            </a:r>
            <a:r>
              <a:rPr lang="en-US" dirty="0">
                <a:latin typeface="Gabriola" panose="04040605051002020D02" pitchFamily="82" charset="0"/>
              </a:rPr>
              <a:t>[indicate each individual simple task]</a:t>
            </a:r>
          </a:p>
          <a:p>
            <a:pPr marL="0" indent="0">
              <a:buNone/>
            </a:pPr>
            <a:r>
              <a:rPr lang="en-US" b="1" dirty="0"/>
              <a:t>Explanatory comment </a:t>
            </a:r>
            <a:r>
              <a:rPr lang="en-US" dirty="0"/>
              <a:t>[</a:t>
            </a:r>
            <a:r>
              <a:rPr lang="en-US" dirty="0">
                <a:latin typeface="+mj-lt"/>
              </a:rPr>
              <a:t>optional</a:t>
            </a:r>
            <a:r>
              <a:rPr lang="en-US" dirty="0"/>
              <a:t>]</a:t>
            </a:r>
            <a:endParaRPr lang="en-US" b="1" dirty="0"/>
          </a:p>
          <a:p>
            <a:pPr marL="0" indent="0">
              <a:buNone/>
            </a:pPr>
            <a:r>
              <a:rPr lang="en-US" dirty="0"/>
              <a:t>	 </a:t>
            </a:r>
            <a:r>
              <a:rPr lang="en-US" dirty="0">
                <a:latin typeface="Gabriola" panose="04040605051002020D02" pitchFamily="82" charset="0"/>
              </a:rPr>
              <a:t>[gives an explanation for each step, if needed]</a:t>
            </a:r>
          </a:p>
          <a:p>
            <a:pPr marL="0" indent="0">
              <a:buNone/>
            </a:pPr>
            <a:r>
              <a:rPr lang="en-US" b="1" dirty="0"/>
              <a:t>Termination </a:t>
            </a:r>
            <a:r>
              <a:rPr lang="en-US" dirty="0"/>
              <a:t>[</a:t>
            </a:r>
            <a:r>
              <a:rPr lang="en-US" dirty="0">
                <a:latin typeface="+mj-lt"/>
              </a:rPr>
              <a:t>mandatory</a:t>
            </a:r>
            <a:r>
              <a:rPr lang="en-US" dirty="0"/>
              <a:t>]</a:t>
            </a:r>
            <a:endParaRPr lang="en-US" b="1" dirty="0"/>
          </a:p>
          <a:p>
            <a:pPr marL="0" indent="0">
              <a:buNone/>
            </a:pPr>
            <a:r>
              <a:rPr lang="en-US" dirty="0"/>
              <a:t>	</a:t>
            </a:r>
            <a:r>
              <a:rPr lang="en-US" dirty="0">
                <a:latin typeface="Gabriola" panose="04040605051002020D02" pitchFamily="82" charset="0"/>
              </a:rPr>
              <a:t> [tells the end of algorithm]</a:t>
            </a:r>
          </a:p>
          <a:p>
            <a:pPr marL="0" indent="0">
              <a:buNone/>
            </a:pPr>
            <a:endParaRPr lang="en-US" dirty="0"/>
          </a:p>
        </p:txBody>
      </p:sp>
    </p:spTree>
    <p:extLst>
      <p:ext uri="{BB962C8B-B14F-4D97-AF65-F5344CB8AC3E}">
        <p14:creationId xmlns:p14="http://schemas.microsoft.com/office/powerpoint/2010/main" val="79385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Properties of an algorithm</a:t>
            </a:r>
          </a:p>
        </p:txBody>
      </p:sp>
      <p:sp>
        <p:nvSpPr>
          <p:cNvPr id="4" name="Date Placeholder 3"/>
          <p:cNvSpPr>
            <a:spLocks noGrp="1"/>
          </p:cNvSpPr>
          <p:nvPr>
            <p:ph type="dt" sz="half" idx="10"/>
          </p:nvPr>
        </p:nvSpPr>
        <p:spPr/>
        <p:txBody>
          <a:bodyPr/>
          <a:lstStyle/>
          <a:p>
            <a:fld id="{78E4765D-ED0D-4EEC-88DB-7CA842CBEF17}"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8</a:t>
            </a:fld>
            <a:endParaRPr lang="en-IN"/>
          </a:p>
        </p:txBody>
      </p:sp>
      <p:pic>
        <p:nvPicPr>
          <p:cNvPr id="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470" y="1270000"/>
            <a:ext cx="9312484" cy="49069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132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develop an algorithm</a:t>
            </a:r>
          </a:p>
        </p:txBody>
      </p:sp>
      <p:sp>
        <p:nvSpPr>
          <p:cNvPr id="4" name="Date Placeholder 3"/>
          <p:cNvSpPr>
            <a:spLocks noGrp="1"/>
          </p:cNvSpPr>
          <p:nvPr>
            <p:ph type="dt" sz="half" idx="10"/>
          </p:nvPr>
        </p:nvSpPr>
        <p:spPr/>
        <p:txBody>
          <a:bodyPr/>
          <a:lstStyle/>
          <a:p>
            <a:fld id="{5FD062E4-9ECC-4A4D-AA22-1D4533C2D5A0}" type="datetime1">
              <a:rPr lang="en-IN" smtClean="0"/>
              <a:t>08-01-2020</a:t>
            </a:fld>
            <a:endParaRPr lang="en-IN"/>
          </a:p>
        </p:txBody>
      </p:sp>
      <p:sp>
        <p:nvSpPr>
          <p:cNvPr id="5" name="Footer Placeholder 4"/>
          <p:cNvSpPr>
            <a:spLocks noGrp="1"/>
          </p:cNvSpPr>
          <p:nvPr>
            <p:ph type="ftr" sz="quarter" idx="11"/>
          </p:nvPr>
        </p:nvSpPr>
        <p:spPr/>
        <p:txBody>
          <a:bodyPr/>
          <a:lstStyle/>
          <a:p>
            <a:r>
              <a:rPr lang="en-IN" smtClean="0"/>
              <a:t>CSE 1001 Problem Solving using Computers (PSUC) - 2018</a:t>
            </a:r>
            <a:endParaRPr lang="en-IN"/>
          </a:p>
        </p:txBody>
      </p:sp>
      <p:sp>
        <p:nvSpPr>
          <p:cNvPr id="6" name="Slide Number Placeholder 5"/>
          <p:cNvSpPr>
            <a:spLocks noGrp="1"/>
          </p:cNvSpPr>
          <p:nvPr>
            <p:ph type="sldNum" sz="quarter" idx="12"/>
          </p:nvPr>
        </p:nvSpPr>
        <p:spPr/>
        <p:txBody>
          <a:bodyPr/>
          <a:lstStyle/>
          <a:p>
            <a:fld id="{24BEA51C-495D-44A2-B925-9AAC4BD9F0A2}" type="slidenum">
              <a:rPr lang="en-IN" smtClean="0"/>
              <a:t>9</a:t>
            </a:fld>
            <a:endParaRPr lang="en-IN"/>
          </a:p>
        </p:txBody>
      </p:sp>
      <p:pic>
        <p:nvPicPr>
          <p:cNvPr id="7" name="Picture 2"/>
          <p:cNvPicPr>
            <a:picLocks noGrp="1" noChangeAspect="1" noChangeArrowheads="1"/>
          </p:cNvPicPr>
          <p:nvPr>
            <p:ph idx="1"/>
          </p:nvPr>
        </p:nvPicPr>
        <p:blipFill>
          <a:blip r:embed="rId2">
            <a:clrChange>
              <a:clrFrom>
                <a:srgbClr val="FFFFFF"/>
              </a:clrFrom>
              <a:clrTo>
                <a:srgbClr val="FFFFFF">
                  <a:alpha val="0"/>
                </a:srgbClr>
              </a:clrTo>
            </a:clrChange>
            <a:duotone>
              <a:prstClr val="black"/>
              <a:schemeClr val="accent6">
                <a:lumMod val="50000"/>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802306" y="1270000"/>
            <a:ext cx="9066813"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409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PSUC2018 Template</Template>
  <TotalTime>520</TotalTime>
  <Words>1751</Words>
  <Application>Microsoft Office PowerPoint</Application>
  <PresentationFormat>Widescreen</PresentationFormat>
  <Paragraphs>426</Paragraphs>
  <Slides>39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Rounded MT Bold</vt:lpstr>
      <vt:lpstr>Calibri</vt:lpstr>
      <vt:lpstr>Calibri Light</vt:lpstr>
      <vt:lpstr>Courier New</vt:lpstr>
      <vt:lpstr>Gabriola</vt:lpstr>
      <vt:lpstr>Times New Roman</vt:lpstr>
      <vt:lpstr>Wingdings</vt:lpstr>
      <vt:lpstr>Office Theme</vt:lpstr>
      <vt:lpstr>Introduction to Computing</vt:lpstr>
      <vt:lpstr>Review</vt:lpstr>
      <vt:lpstr>Application software, System software &amp; Hardware</vt:lpstr>
      <vt:lpstr>Objectives for today</vt:lpstr>
      <vt:lpstr>Session outcome</vt:lpstr>
      <vt:lpstr>Algorithm </vt:lpstr>
      <vt:lpstr>Algorithmic Notations</vt:lpstr>
      <vt:lpstr>Properties of an algorithm</vt:lpstr>
      <vt:lpstr>Steps to develop an algorithm</vt:lpstr>
      <vt:lpstr>Compute the area of circle</vt:lpstr>
      <vt:lpstr> Interchange values of two variables </vt:lpstr>
      <vt:lpstr>Largest of 3 numbers</vt:lpstr>
      <vt:lpstr>Largest of  3 Numbers contd</vt:lpstr>
      <vt:lpstr>Factorial of a number</vt:lpstr>
      <vt:lpstr>Tutorial on Algorithms</vt:lpstr>
      <vt:lpstr>Flowcharts</vt:lpstr>
      <vt:lpstr>Basic Flowchart Symbols</vt:lpstr>
      <vt:lpstr>Area of the circle</vt:lpstr>
      <vt:lpstr>Comparing two numbers</vt:lpstr>
      <vt:lpstr>Swapping two numbers</vt:lpstr>
      <vt:lpstr>Find Factorial of given no</vt:lpstr>
      <vt:lpstr>Key features of flow chart</vt:lpstr>
      <vt:lpstr>Tutorial</vt:lpstr>
      <vt:lpstr>Summary</vt:lpstr>
      <vt:lpstr>Problem Solving Using Computers</vt:lpstr>
      <vt:lpstr>PowerPoint Presentation</vt:lpstr>
      <vt:lpstr>PowerPoint Presentation</vt:lpstr>
      <vt:lpstr>PowerPoint Presentation</vt:lpstr>
      <vt:lpstr>PowerPoint Presentation</vt:lpstr>
      <vt:lpstr>Hello world program</vt:lpstr>
      <vt:lpstr>Formatting in C</vt:lpstr>
      <vt:lpstr>Formatting in C</vt:lpstr>
      <vt:lpstr>C program for reading a number and display it on the screen</vt:lpstr>
      <vt:lpstr>scanf()</vt:lpstr>
      <vt:lpstr>C program essentials: Format specifiers</vt:lpstr>
      <vt:lpstr>Input/ Output functions</vt:lpstr>
      <vt:lpstr>Adding two integers</vt:lpstr>
      <vt:lpstr>Syntax and Logical errors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Rajesh Gopakumar</cp:lastModifiedBy>
  <cp:revision>36</cp:revision>
  <dcterms:created xsi:type="dcterms:W3CDTF">2018-07-10T10:58:03Z</dcterms:created>
  <dcterms:modified xsi:type="dcterms:W3CDTF">2020-01-08T09:34:32Z</dcterms:modified>
</cp:coreProperties>
</file>