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04"/>
  </p:notesMasterIdLst>
  <p:sldIdLst>
    <p:sldId id="363"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8" r:id="rId21"/>
    <p:sldId id="279" r:id="rId22"/>
    <p:sldId id="280" r:id="rId23"/>
    <p:sldId id="281" r:id="rId24"/>
    <p:sldId id="282" r:id="rId25"/>
    <p:sldId id="283" r:id="rId26"/>
    <p:sldId id="284" r:id="rId27"/>
    <p:sldId id="362" r:id="rId28"/>
    <p:sldId id="286" r:id="rId29"/>
    <p:sldId id="287" r:id="rId30"/>
    <p:sldId id="288" r:id="rId31"/>
    <p:sldId id="289" r:id="rId32"/>
    <p:sldId id="290" r:id="rId33"/>
    <p:sldId id="371"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64" r:id="rId52"/>
    <p:sldId id="308" r:id="rId53"/>
    <p:sldId id="309" r:id="rId54"/>
    <p:sldId id="310" r:id="rId55"/>
    <p:sldId id="311" r:id="rId56"/>
    <p:sldId id="312" r:id="rId57"/>
    <p:sldId id="315" r:id="rId58"/>
    <p:sldId id="316" r:id="rId59"/>
    <p:sldId id="314" r:id="rId60"/>
    <p:sldId id="318" r:id="rId61"/>
    <p:sldId id="319" r:id="rId62"/>
    <p:sldId id="320" r:id="rId63"/>
    <p:sldId id="321" r:id="rId64"/>
    <p:sldId id="322" r:id="rId65"/>
    <p:sldId id="323" r:id="rId66"/>
    <p:sldId id="324" r:id="rId67"/>
    <p:sldId id="325" r:id="rId68"/>
    <p:sldId id="365" r:id="rId69"/>
    <p:sldId id="326" r:id="rId70"/>
    <p:sldId id="327" r:id="rId71"/>
    <p:sldId id="328" r:id="rId72"/>
    <p:sldId id="358" r:id="rId73"/>
    <p:sldId id="366" r:id="rId74"/>
    <p:sldId id="360" r:id="rId75"/>
    <p:sldId id="330"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67" r:id="rId92"/>
    <p:sldId id="348" r:id="rId93"/>
    <p:sldId id="354" r:id="rId94"/>
    <p:sldId id="352" r:id="rId95"/>
    <p:sldId id="359" r:id="rId96"/>
    <p:sldId id="355" r:id="rId97"/>
    <p:sldId id="353" r:id="rId98"/>
    <p:sldId id="356" r:id="rId99"/>
    <p:sldId id="357" r:id="rId100"/>
    <p:sldId id="368" r:id="rId101"/>
    <p:sldId id="369" r:id="rId102"/>
    <p:sldId id="370"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102" autoAdjust="0"/>
  </p:normalViewPr>
  <p:slideViewPr>
    <p:cSldViewPr snapToGrid="0">
      <p:cViewPr varScale="1">
        <p:scale>
          <a:sx n="54" d="100"/>
          <a:sy n="54" d="100"/>
        </p:scale>
        <p:origin x="1380" y="78"/>
      </p:cViewPr>
      <p:guideLst/>
    </p:cSldViewPr>
  </p:slideViewPr>
  <p:outlineViewPr>
    <p:cViewPr>
      <p:scale>
        <a:sx n="33" d="100"/>
        <a:sy n="33" d="100"/>
      </p:scale>
      <p:origin x="0" y="-111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80D58-E4F7-4FC3-B219-1D20EE7F0FFC}"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0463E-A946-4DB7-84F1-2B38F7DE12A7}" type="slidenum">
              <a:rPr lang="en-IN" smtClean="0"/>
              <a:t>‹#›</a:t>
            </a:fld>
            <a:endParaRPr lang="en-IN"/>
          </a:p>
        </p:txBody>
      </p:sp>
    </p:spTree>
    <p:extLst>
      <p:ext uri="{BB962C8B-B14F-4D97-AF65-F5344CB8AC3E}">
        <p14:creationId xmlns:p14="http://schemas.microsoft.com/office/powerpoint/2010/main" val="2853131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685800" y="1143000"/>
            <a:ext cx="5486400" cy="3086100"/>
          </a:xfrm>
          <a:ln/>
        </p:spPr>
      </p:sp>
      <p:sp>
        <p:nvSpPr>
          <p:cNvPr id="46083" name="Notes Placeholder 2"/>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10721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7CA4BB7-0BE5-43A8-851A-FD06E4EC2131}" type="slidenum">
              <a:rPr lang="en-US" altLang="en-US" smtClean="0"/>
              <a:pPr/>
              <a:t>13</a:t>
            </a:fld>
            <a:endParaRPr lang="en-US" altLang="en-US"/>
          </a:p>
        </p:txBody>
      </p:sp>
      <p:sp>
        <p:nvSpPr>
          <p:cNvPr id="5427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47340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06F933F-ADB2-453B-9398-9FAC0605E9D7}" type="slidenum">
              <a:rPr lang="en-US" altLang="en-US" smtClean="0"/>
              <a:pPr/>
              <a:t>16</a:t>
            </a:fld>
            <a:endParaRPr lang="en-US" altLang="en-US"/>
          </a:p>
        </p:txBody>
      </p:sp>
      <p:sp>
        <p:nvSpPr>
          <p:cNvPr id="5837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6933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leap year is exactly divisible by 4 except for century years (years ending with 00). </a:t>
            </a:r>
            <a:r>
              <a:rPr lang="en-US" sz="1200" b="0" i="0" kern="1200">
                <a:solidFill>
                  <a:schemeClr val="tx1"/>
                </a:solidFill>
                <a:effectLst/>
                <a:latin typeface="+mn-lt"/>
                <a:ea typeface="+mn-ea"/>
                <a:cs typeface="+mn-cs"/>
              </a:rPr>
              <a:t>The century year is a leap year only if it is perfectly divisible by 400.</a:t>
            </a:r>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18</a:t>
            </a:fld>
            <a:endParaRPr lang="en-IN"/>
          </a:p>
        </p:txBody>
      </p:sp>
    </p:spTree>
    <p:extLst>
      <p:ext uri="{BB962C8B-B14F-4D97-AF65-F5344CB8AC3E}">
        <p14:creationId xmlns:p14="http://schemas.microsoft.com/office/powerpoint/2010/main" val="330423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0A3E8DD-284E-4EAB-8621-568229876F07}" type="slidenum">
              <a:rPr lang="en-US" altLang="en-US" smtClean="0"/>
              <a:pPr/>
              <a:t>20</a:t>
            </a:fld>
            <a:endParaRPr lang="en-US" altLang="en-US"/>
          </a:p>
        </p:txBody>
      </p:sp>
      <p:sp>
        <p:nvSpPr>
          <p:cNvPr id="8499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85413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DC4A2F4-55A3-4D12-B040-12D6E2569BF4}" type="slidenum">
              <a:rPr lang="en-US" altLang="en-US" smtClean="0"/>
              <a:pPr/>
              <a:t>21</a:t>
            </a:fld>
            <a:endParaRPr lang="en-US" altLang="en-US"/>
          </a:p>
        </p:txBody>
      </p:sp>
      <p:sp>
        <p:nvSpPr>
          <p:cNvPr id="8704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927721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DFFAEBF-3D0F-422A-9B0E-833C92349C3C}" type="slidenum">
              <a:rPr lang="en-US" altLang="en-US" smtClean="0"/>
              <a:pPr/>
              <a:t>25</a:t>
            </a:fld>
            <a:endParaRPr lang="en-US" altLang="en-US"/>
          </a:p>
        </p:txBody>
      </p:sp>
      <p:sp>
        <p:nvSpPr>
          <p:cNvPr id="7680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810491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EC8E37B-2A13-42CA-AB22-D19F14A6C558}" type="slidenum">
              <a:rPr lang="en-US" altLang="en-US" smtClean="0"/>
              <a:pPr/>
              <a:t>28</a:t>
            </a:fld>
            <a:endParaRPr lang="en-US" altLang="en-US"/>
          </a:p>
        </p:txBody>
      </p:sp>
      <p:sp>
        <p:nvSpPr>
          <p:cNvPr id="8089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69790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32</a:t>
            </a:fld>
            <a:endParaRPr lang="en-IN"/>
          </a:p>
        </p:txBody>
      </p:sp>
    </p:spTree>
    <p:extLst>
      <p:ext uri="{BB962C8B-B14F-4D97-AF65-F5344CB8AC3E}">
        <p14:creationId xmlns:p14="http://schemas.microsoft.com/office/powerpoint/2010/main" val="3895558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CAB102D-7F36-45A2-93C7-F8978E4D0DE0}" type="slidenum">
              <a:rPr lang="en-US" altLang="en-US" smtClean="0"/>
              <a:pPr/>
              <a:t>34</a:t>
            </a:fld>
            <a:endParaRPr lang="en-US" altLang="en-US"/>
          </a:p>
        </p:txBody>
      </p:sp>
      <p:sp>
        <p:nvSpPr>
          <p:cNvPr id="9318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853260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80000"/>
              </a:lnSpc>
            </a:pPr>
            <a:r>
              <a:rPr lang="en-US" altLang="en-US"/>
              <a:t>Evaluates the (</a:t>
            </a:r>
            <a:r>
              <a:rPr lang="en-US" altLang="en-US" b="1">
                <a:solidFill>
                  <a:schemeClr val="accent2"/>
                </a:solidFill>
                <a:latin typeface="Tempus Sans ITC" panose="04020404030D07020202" pitchFamily="82" charset="0"/>
              </a:rPr>
              <a:t>expression</a:t>
            </a:r>
            <a:r>
              <a:rPr lang="en-US" altLang="en-US"/>
              <a:t>) and compares its integer or character value </a:t>
            </a:r>
          </a:p>
          <a:p>
            <a:pPr algn="just" eaLnBrk="1" hangingPunct="1">
              <a:lnSpc>
                <a:spcPct val="80000"/>
              </a:lnSpc>
            </a:pPr>
            <a:r>
              <a:rPr lang="en-US" altLang="en-US"/>
              <a:t>with the values following each </a:t>
            </a:r>
            <a:r>
              <a:rPr lang="en-US" altLang="en-US" b="1">
                <a:solidFill>
                  <a:srgbClr val="993300"/>
                </a:solidFill>
              </a:rPr>
              <a:t>case</a:t>
            </a:r>
            <a:r>
              <a:rPr lang="en-US" altLang="en-US"/>
              <a:t> label.</a:t>
            </a:r>
          </a:p>
          <a:p>
            <a:pPr algn="just" eaLnBrk="1" hangingPunct="1">
              <a:lnSpc>
                <a:spcPct val="80000"/>
              </a:lnSpc>
            </a:pPr>
            <a:endParaRPr lang="en-US" altLang="en-US"/>
          </a:p>
          <a:p>
            <a:pPr algn="just" eaLnBrk="1" hangingPunct="1">
              <a:lnSpc>
                <a:spcPct val="80000"/>
              </a:lnSpc>
            </a:pPr>
            <a:r>
              <a:rPr lang="en-US" altLang="en-US"/>
              <a:t>1. If a match is found between (</a:t>
            </a:r>
            <a:r>
              <a:rPr lang="en-US" altLang="en-US" b="1">
                <a:solidFill>
                  <a:schemeClr val="accent2"/>
                </a:solidFill>
                <a:latin typeface="Tempus Sans ITC" panose="04020404030D07020202" pitchFamily="82" charset="0"/>
              </a:rPr>
              <a:t>expression</a:t>
            </a:r>
            <a:r>
              <a:rPr lang="en-US" altLang="en-US"/>
              <a:t>) and one of the values, execution is transferred to the statement(s) that follows the </a:t>
            </a:r>
            <a:r>
              <a:rPr lang="en-US" altLang="en-US" b="1">
                <a:solidFill>
                  <a:srgbClr val="993300"/>
                </a:solidFill>
              </a:rPr>
              <a:t>case</a:t>
            </a:r>
            <a:r>
              <a:rPr lang="en-US" altLang="en-US"/>
              <a:t> label.</a:t>
            </a:r>
          </a:p>
          <a:p>
            <a:pPr algn="just" eaLnBrk="1" hangingPunct="1">
              <a:lnSpc>
                <a:spcPct val="80000"/>
              </a:lnSpc>
            </a:pPr>
            <a:endParaRPr lang="en-US" altLang="en-US" sz="200"/>
          </a:p>
          <a:p>
            <a:pPr algn="just" eaLnBrk="1" hangingPunct="1">
              <a:lnSpc>
                <a:spcPct val="80000"/>
              </a:lnSpc>
            </a:pPr>
            <a:r>
              <a:rPr lang="en-US" altLang="en-US"/>
              <a:t>2. If no match is found, execution is transferred to the statement(s) following the optional </a:t>
            </a:r>
            <a:r>
              <a:rPr lang="en-US" altLang="en-US" b="1">
                <a:solidFill>
                  <a:srgbClr val="993300"/>
                </a:solidFill>
              </a:rPr>
              <a:t>default</a:t>
            </a:r>
            <a:r>
              <a:rPr lang="en-US" altLang="en-US"/>
              <a:t> label.</a:t>
            </a:r>
          </a:p>
          <a:p>
            <a:pPr algn="just" eaLnBrk="1" hangingPunct="1">
              <a:lnSpc>
                <a:spcPct val="80000"/>
              </a:lnSpc>
            </a:pPr>
            <a:endParaRPr lang="en-US" altLang="en-US" sz="800"/>
          </a:p>
          <a:p>
            <a:pPr algn="just" eaLnBrk="1" hangingPunct="1">
              <a:lnSpc>
                <a:spcPct val="80000"/>
              </a:lnSpc>
            </a:pPr>
            <a:r>
              <a:rPr lang="en-US" altLang="en-US"/>
              <a:t>3. If no match is found and there is no </a:t>
            </a:r>
            <a:r>
              <a:rPr lang="en-US" altLang="en-US" b="1">
                <a:solidFill>
                  <a:srgbClr val="993300"/>
                </a:solidFill>
              </a:rPr>
              <a:t>default</a:t>
            </a:r>
            <a:r>
              <a:rPr lang="en-US" altLang="en-US"/>
              <a:t> label, execution passes to the first statement following the switch statement closing brace, the </a:t>
            </a:r>
            <a:r>
              <a:rPr lang="en-US" altLang="en-US" b="1" i="1">
                <a:solidFill>
                  <a:srgbClr val="993300"/>
                </a:solidFill>
              </a:rPr>
              <a:t>next_statemen</a:t>
            </a:r>
            <a:r>
              <a:rPr lang="en-US" altLang="en-US" i="1">
                <a:solidFill>
                  <a:srgbClr val="993300"/>
                </a:solidFill>
              </a:rPr>
              <a:t>t</a:t>
            </a:r>
            <a:r>
              <a:rPr lang="en-US" altLang="en-US"/>
              <a:t>.</a:t>
            </a:r>
          </a:p>
          <a:p>
            <a:pPr algn="just" eaLnBrk="1" hangingPunct="1">
              <a:lnSpc>
                <a:spcPct val="80000"/>
              </a:lnSpc>
            </a:pPr>
            <a:endParaRPr lang="en-US" altLang="en-US" sz="800"/>
          </a:p>
          <a:p>
            <a:pPr algn="just" eaLnBrk="1" hangingPunct="1">
              <a:lnSpc>
                <a:spcPct val="80000"/>
              </a:lnSpc>
            </a:pPr>
            <a:r>
              <a:rPr lang="en-US" altLang="en-US"/>
              <a:t>4. To ensure that only the statements associated with the matching template are executed, include a </a:t>
            </a:r>
            <a:r>
              <a:rPr lang="en-US" altLang="en-US" b="1">
                <a:solidFill>
                  <a:srgbClr val="C00000"/>
                </a:solidFill>
                <a:latin typeface="Tempus Sans ITC" panose="04020404030D07020202" pitchFamily="82" charset="0"/>
              </a:rPr>
              <a:t>break statement</a:t>
            </a:r>
            <a:r>
              <a:rPr lang="en-US" altLang="en-US">
                <a:solidFill>
                  <a:srgbClr val="C00000"/>
                </a:solidFill>
              </a:rPr>
              <a:t> </a:t>
            </a:r>
            <a:r>
              <a:rPr lang="en-US" altLang="en-US"/>
              <a:t>where needed, which terminates the entire switch statement.</a:t>
            </a:r>
          </a:p>
          <a:p>
            <a:pPr algn="just" eaLnBrk="1" hangingPunct="1">
              <a:lnSpc>
                <a:spcPct val="80000"/>
              </a:lnSpc>
            </a:pPr>
            <a:endParaRPr lang="en-US" altLang="ko-KR" sz="800">
              <a:ea typeface="Gulim" panose="020B0600000101010101" pitchFamily="34" charset="-127"/>
            </a:endParaRPr>
          </a:p>
          <a:p>
            <a:pPr algn="just" eaLnBrk="1" hangingPunct="1">
              <a:lnSpc>
                <a:spcPct val="80000"/>
              </a:lnSpc>
            </a:pPr>
            <a:r>
              <a:rPr lang="en-US" altLang="ko-KR">
                <a:ea typeface="Gulim" panose="020B0600000101010101" pitchFamily="34" charset="-127"/>
              </a:rPr>
              <a:t>5.  As usual the statement(s) can also be a block of code put in curly braces.</a:t>
            </a:r>
            <a:endParaRPr lang="en-US" altLang="en-US"/>
          </a:p>
          <a:p>
            <a:pPr eaLnBrk="1" hangingPunct="1"/>
            <a:endParaRPr lang="en-US" altLang="en-US"/>
          </a:p>
          <a:p>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849DB32-2CD2-4D40-913E-F0716731580E}" type="slidenum">
              <a:rPr lang="en-US" altLang="en-US" smtClean="0"/>
              <a:pPr/>
              <a:t>36</a:t>
            </a:fld>
            <a:endParaRPr lang="en-US" altLang="en-US"/>
          </a:p>
        </p:txBody>
      </p:sp>
    </p:spTree>
    <p:extLst>
      <p:ext uri="{BB962C8B-B14F-4D97-AF65-F5344CB8AC3E}">
        <p14:creationId xmlns:p14="http://schemas.microsoft.com/office/powerpoint/2010/main" val="1413639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579AA1D-FEB7-4148-AB07-A117C2621800}" type="slidenum">
              <a:rPr lang="en-US" altLang="en-US" smtClean="0"/>
              <a:pPr/>
              <a:t>3</a:t>
            </a:fld>
            <a:endParaRPr lang="en-US" altLang="en-US" dirty="0"/>
          </a:p>
        </p:txBody>
      </p:sp>
    </p:spTree>
    <p:extLst>
      <p:ext uri="{BB962C8B-B14F-4D97-AF65-F5344CB8AC3E}">
        <p14:creationId xmlns:p14="http://schemas.microsoft.com/office/powerpoint/2010/main" val="2682595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80000"/>
              </a:lnSpc>
            </a:pPr>
            <a:r>
              <a:rPr lang="en-US" altLang="en-US" dirty="0"/>
              <a:t>Evaluates the (</a:t>
            </a:r>
            <a:r>
              <a:rPr lang="en-US" altLang="en-US" b="1" dirty="0">
                <a:solidFill>
                  <a:schemeClr val="accent2"/>
                </a:solidFill>
                <a:latin typeface="Tempus Sans ITC" panose="04020404030D07020202" pitchFamily="82" charset="0"/>
              </a:rPr>
              <a:t>expression</a:t>
            </a:r>
            <a:r>
              <a:rPr lang="en-US" altLang="en-US" dirty="0"/>
              <a:t>) and compares its integer or character value </a:t>
            </a:r>
          </a:p>
          <a:p>
            <a:pPr algn="just" eaLnBrk="1" hangingPunct="1">
              <a:lnSpc>
                <a:spcPct val="80000"/>
              </a:lnSpc>
            </a:pPr>
            <a:r>
              <a:rPr lang="en-US" altLang="en-US" dirty="0"/>
              <a:t>with the values following each </a:t>
            </a:r>
            <a:r>
              <a:rPr lang="en-US" altLang="en-US" b="1" dirty="0">
                <a:solidFill>
                  <a:srgbClr val="993300"/>
                </a:solidFill>
              </a:rPr>
              <a:t>case</a:t>
            </a:r>
            <a:r>
              <a:rPr lang="en-US" altLang="en-US" dirty="0"/>
              <a:t> label.</a:t>
            </a:r>
          </a:p>
          <a:p>
            <a:pPr algn="just" eaLnBrk="1" hangingPunct="1">
              <a:lnSpc>
                <a:spcPct val="80000"/>
              </a:lnSpc>
            </a:pPr>
            <a:endParaRPr lang="en-US" altLang="en-US" dirty="0"/>
          </a:p>
          <a:p>
            <a:pPr algn="just" eaLnBrk="1" hangingPunct="1">
              <a:lnSpc>
                <a:spcPct val="80000"/>
              </a:lnSpc>
            </a:pPr>
            <a:r>
              <a:rPr lang="en-US" altLang="en-US" dirty="0"/>
              <a:t>1. If a match is found between (</a:t>
            </a:r>
            <a:r>
              <a:rPr lang="en-US" altLang="en-US" b="1" dirty="0">
                <a:solidFill>
                  <a:schemeClr val="accent2"/>
                </a:solidFill>
                <a:latin typeface="Tempus Sans ITC" panose="04020404030D07020202" pitchFamily="82" charset="0"/>
              </a:rPr>
              <a:t>expression</a:t>
            </a:r>
            <a:r>
              <a:rPr lang="en-US" altLang="en-US" dirty="0"/>
              <a:t>) and one of the values, execution is transferred to the statement(s) that follows the </a:t>
            </a:r>
            <a:r>
              <a:rPr lang="en-US" altLang="en-US" b="1" dirty="0">
                <a:solidFill>
                  <a:srgbClr val="993300"/>
                </a:solidFill>
              </a:rPr>
              <a:t>case</a:t>
            </a:r>
            <a:r>
              <a:rPr lang="en-US" altLang="en-US" dirty="0"/>
              <a:t> label.</a:t>
            </a:r>
          </a:p>
          <a:p>
            <a:pPr algn="just" eaLnBrk="1" hangingPunct="1">
              <a:lnSpc>
                <a:spcPct val="80000"/>
              </a:lnSpc>
            </a:pPr>
            <a:endParaRPr lang="en-US" altLang="en-US" sz="200" dirty="0"/>
          </a:p>
          <a:p>
            <a:pPr algn="just" eaLnBrk="1" hangingPunct="1">
              <a:lnSpc>
                <a:spcPct val="80000"/>
              </a:lnSpc>
            </a:pPr>
            <a:r>
              <a:rPr lang="en-US" altLang="en-US" dirty="0"/>
              <a:t>2. If no match is found, execution is transferred to the statement(s) following the optional </a:t>
            </a:r>
            <a:r>
              <a:rPr lang="en-US" altLang="en-US" b="1" dirty="0">
                <a:solidFill>
                  <a:srgbClr val="993300"/>
                </a:solidFill>
              </a:rPr>
              <a:t>default</a:t>
            </a:r>
            <a:r>
              <a:rPr lang="en-US" altLang="en-US" dirty="0"/>
              <a:t> label.</a:t>
            </a:r>
          </a:p>
          <a:p>
            <a:pPr algn="just" eaLnBrk="1" hangingPunct="1">
              <a:lnSpc>
                <a:spcPct val="80000"/>
              </a:lnSpc>
            </a:pPr>
            <a:endParaRPr lang="en-US" altLang="en-US" sz="800" dirty="0"/>
          </a:p>
          <a:p>
            <a:pPr algn="just" eaLnBrk="1" hangingPunct="1">
              <a:lnSpc>
                <a:spcPct val="80000"/>
              </a:lnSpc>
            </a:pPr>
            <a:r>
              <a:rPr lang="en-US" altLang="en-US" dirty="0"/>
              <a:t>3. If no match is found and there is no </a:t>
            </a:r>
            <a:r>
              <a:rPr lang="en-US" altLang="en-US" b="1" dirty="0">
                <a:solidFill>
                  <a:srgbClr val="993300"/>
                </a:solidFill>
              </a:rPr>
              <a:t>default</a:t>
            </a:r>
            <a:r>
              <a:rPr lang="en-US" altLang="en-US" dirty="0"/>
              <a:t> label, execution passes to the first statement following the switch statement closing brace, the </a:t>
            </a:r>
            <a:r>
              <a:rPr lang="en-US" altLang="en-US" b="1" i="1" dirty="0" err="1">
                <a:solidFill>
                  <a:srgbClr val="993300"/>
                </a:solidFill>
              </a:rPr>
              <a:t>next_statemen</a:t>
            </a:r>
            <a:r>
              <a:rPr lang="en-US" altLang="en-US" i="1" dirty="0" err="1">
                <a:solidFill>
                  <a:srgbClr val="993300"/>
                </a:solidFill>
              </a:rPr>
              <a:t>t</a:t>
            </a:r>
            <a:r>
              <a:rPr lang="en-US" altLang="en-US" dirty="0"/>
              <a:t>.</a:t>
            </a:r>
          </a:p>
          <a:p>
            <a:pPr algn="just" eaLnBrk="1" hangingPunct="1">
              <a:lnSpc>
                <a:spcPct val="80000"/>
              </a:lnSpc>
            </a:pPr>
            <a:endParaRPr lang="en-US" altLang="en-US" sz="800" dirty="0"/>
          </a:p>
          <a:p>
            <a:pPr algn="just" eaLnBrk="1" hangingPunct="1">
              <a:lnSpc>
                <a:spcPct val="80000"/>
              </a:lnSpc>
            </a:pPr>
            <a:r>
              <a:rPr lang="en-US" altLang="en-US" dirty="0"/>
              <a:t>4. To ensure that only the statements associated with the matching template are executed, include a </a:t>
            </a:r>
            <a:r>
              <a:rPr lang="en-US" altLang="en-US" b="1" dirty="0">
                <a:solidFill>
                  <a:srgbClr val="C00000"/>
                </a:solidFill>
                <a:latin typeface="Tempus Sans ITC" panose="04020404030D07020202" pitchFamily="82" charset="0"/>
              </a:rPr>
              <a:t>break statement</a:t>
            </a:r>
            <a:r>
              <a:rPr lang="en-US" altLang="en-US" dirty="0">
                <a:solidFill>
                  <a:srgbClr val="C00000"/>
                </a:solidFill>
              </a:rPr>
              <a:t> </a:t>
            </a:r>
            <a:r>
              <a:rPr lang="en-US" altLang="en-US" dirty="0"/>
              <a:t>where needed, which terminates the entire switch statement.</a:t>
            </a:r>
          </a:p>
          <a:p>
            <a:pPr algn="just" eaLnBrk="1" hangingPunct="1">
              <a:lnSpc>
                <a:spcPct val="80000"/>
              </a:lnSpc>
            </a:pPr>
            <a:endParaRPr lang="en-US" altLang="ko-KR" sz="800" dirty="0">
              <a:ea typeface="Gulim" panose="020B0600000101010101" pitchFamily="34" charset="-127"/>
            </a:endParaRPr>
          </a:p>
          <a:p>
            <a:pPr algn="just" eaLnBrk="1" hangingPunct="1">
              <a:lnSpc>
                <a:spcPct val="80000"/>
              </a:lnSpc>
            </a:pPr>
            <a:r>
              <a:rPr lang="en-US" altLang="ko-KR" dirty="0">
                <a:ea typeface="Gulim" panose="020B0600000101010101" pitchFamily="34" charset="-127"/>
              </a:rPr>
              <a:t>5.  As usual the statement(s) can also be a block of code put in curly braces.</a:t>
            </a:r>
            <a:endParaRPr lang="en-US" altLang="en-US" dirty="0"/>
          </a:p>
          <a:p>
            <a:pPr eaLnBrk="1" hangingPunct="1"/>
            <a:endParaRPr lang="en-US" altLang="en-US" dirty="0"/>
          </a:p>
          <a:p>
            <a:endParaRPr lang="en-US" altLang="en-US" dirty="0"/>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37</a:t>
            </a:fld>
            <a:endParaRPr lang="en-IN"/>
          </a:p>
        </p:txBody>
      </p:sp>
    </p:spTree>
    <p:extLst>
      <p:ext uri="{BB962C8B-B14F-4D97-AF65-F5344CB8AC3E}">
        <p14:creationId xmlns:p14="http://schemas.microsoft.com/office/powerpoint/2010/main" val="1737333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85710A4-3A6C-42F1-AE40-E7D333AE4D69}" type="slidenum">
              <a:rPr lang="en-US" altLang="en-US" smtClean="0"/>
              <a:pPr/>
              <a:t>38</a:t>
            </a:fld>
            <a:endParaRPr lang="en-US" altLang="en-US"/>
          </a:p>
        </p:txBody>
      </p:sp>
      <p:sp>
        <p:nvSpPr>
          <p:cNvPr id="9933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99222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685800" y="1143000"/>
            <a:ext cx="5486400" cy="3086100"/>
          </a:xfrm>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7438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C94F63-EACE-44D4-906D-A341EB46228A}" type="slidenum">
              <a:rPr lang="en-US" altLang="en-US" smtClean="0"/>
              <a:pPr/>
              <a:t>52</a:t>
            </a:fld>
            <a:endParaRPr lang="en-US" altLang="en-US"/>
          </a:p>
        </p:txBody>
      </p:sp>
    </p:spTree>
    <p:extLst>
      <p:ext uri="{BB962C8B-B14F-4D97-AF65-F5344CB8AC3E}">
        <p14:creationId xmlns:p14="http://schemas.microsoft.com/office/powerpoint/2010/main" val="3090030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42A75F-25C5-4625-BB5C-900F8AC1AEA4}" type="slidenum">
              <a:rPr lang="en-US" altLang="en-US" smtClean="0"/>
              <a:pPr/>
              <a:t>53</a:t>
            </a:fld>
            <a:endParaRPr lang="en-US" altLang="en-US"/>
          </a:p>
        </p:txBody>
      </p:sp>
    </p:spTree>
    <p:extLst>
      <p:ext uri="{BB962C8B-B14F-4D97-AF65-F5344CB8AC3E}">
        <p14:creationId xmlns:p14="http://schemas.microsoft.com/office/powerpoint/2010/main" val="1923014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685800" y="1143000"/>
            <a:ext cx="5486400" cy="3086100"/>
          </a:xfrm>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26162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01D0BC-6CAC-4B84-8EB3-E6A8DFAF6E61}" type="slidenum">
              <a:rPr lang="en-US" altLang="en-US" smtClean="0"/>
              <a:pPr/>
              <a:t>57</a:t>
            </a:fld>
            <a:endParaRPr lang="en-US" altLang="en-US"/>
          </a:p>
        </p:txBody>
      </p:sp>
      <p:sp>
        <p:nvSpPr>
          <p:cNvPr id="5427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29651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4C9506-A1AB-449F-B3F6-B801167B599E}" type="slidenum">
              <a:rPr lang="en-US" altLang="en-US" smtClean="0"/>
              <a:pPr/>
              <a:t>58</a:t>
            </a:fld>
            <a:endParaRPr lang="en-US" altLang="en-US"/>
          </a:p>
        </p:txBody>
      </p:sp>
      <p:sp>
        <p:nvSpPr>
          <p:cNvPr id="5632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365572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1BB1FF-89F8-48C7-BB3B-974822667274}" type="slidenum">
              <a:rPr lang="en-US" altLang="en-US" smtClean="0"/>
              <a:pPr/>
              <a:t>59</a:t>
            </a:fld>
            <a:endParaRPr lang="en-US" altLang="en-US"/>
          </a:p>
        </p:txBody>
      </p:sp>
      <p:sp>
        <p:nvSpPr>
          <p:cNvPr id="5222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a:ln/>
        </p:spPr>
        <p:txBody>
          <a:bodyPr/>
          <a:lstStyle/>
          <a:p>
            <a:pPr marL="381000" indent="-381000" algn="just" eaLnBrk="1" hangingPunct="1">
              <a:spcAft>
                <a:spcPts val="600"/>
              </a:spcAft>
              <a:buFont typeface="Wingdings" pitchFamily="2" charset="2"/>
              <a:buChar char="Ø"/>
              <a:defRPr/>
            </a:pPr>
            <a:r>
              <a:rPr lang="en-US" dirty="0">
                <a:solidFill>
                  <a:srgbClr val="C00000"/>
                </a:solidFill>
              </a:rPr>
              <a:t>Iterative (repetitive) </a:t>
            </a:r>
            <a:r>
              <a:rPr lang="en-US" dirty="0"/>
              <a:t>control structures are used to repeat certain statements for a specified number of times. </a:t>
            </a:r>
          </a:p>
          <a:p>
            <a:pPr marL="381000" indent="-381000" algn="just" eaLnBrk="1" hangingPunct="1">
              <a:spcAft>
                <a:spcPts val="600"/>
              </a:spcAft>
              <a:buFont typeface="Wingdings" pitchFamily="2" charset="2"/>
              <a:buChar char="Ø"/>
              <a:defRPr/>
            </a:pPr>
            <a:r>
              <a:rPr lang="en-US" dirty="0"/>
              <a:t>The statements are executed as long as the condition is true </a:t>
            </a:r>
          </a:p>
          <a:p>
            <a:pPr marL="381000" indent="-381000" algn="just" eaLnBrk="1" hangingPunct="1">
              <a:spcAft>
                <a:spcPts val="600"/>
              </a:spcAft>
              <a:buFont typeface="Wingdings" pitchFamily="2" charset="2"/>
              <a:buChar char="Ø"/>
              <a:defRPr/>
            </a:pPr>
            <a:r>
              <a:rPr lang="en-US" dirty="0"/>
              <a:t>These kind of control structures are also called as loop control structures </a:t>
            </a:r>
          </a:p>
          <a:p>
            <a:pPr eaLnBrk="1" hangingPunct="1">
              <a:defRPr/>
            </a:pPr>
            <a:endParaRPr lang="en-US" dirty="0"/>
          </a:p>
        </p:txBody>
      </p:sp>
    </p:spTree>
    <p:extLst>
      <p:ext uri="{BB962C8B-B14F-4D97-AF65-F5344CB8AC3E}">
        <p14:creationId xmlns:p14="http://schemas.microsoft.com/office/powerpoint/2010/main" val="3645494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C8C4A0-E6C2-4B08-8453-20813F85E3A7}" type="slidenum">
              <a:rPr lang="en-US" altLang="en-US" smtClean="0"/>
              <a:pPr/>
              <a:t>60</a:t>
            </a:fld>
            <a:endParaRPr lang="en-US" altLang="en-US" dirty="0"/>
          </a:p>
        </p:txBody>
      </p:sp>
      <p:sp>
        <p:nvSpPr>
          <p:cNvPr id="6451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339270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685800" y="1143000"/>
            <a:ext cx="5486400" cy="3086100"/>
          </a:xfrm>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069602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80000"/>
              </a:lnSpc>
              <a:buFont typeface="Wingdings" panose="05000000000000000000" pitchFamily="2" charset="2"/>
              <a:buNone/>
            </a:pPr>
            <a:r>
              <a:rPr lang="en-US" altLang="en-US" b="1">
                <a:solidFill>
                  <a:schemeClr val="accent2"/>
                </a:solidFill>
              </a:rPr>
              <a:t>Explanation</a:t>
            </a:r>
          </a:p>
          <a:p>
            <a:pPr algn="just" eaLnBrk="1" hangingPunct="1">
              <a:lnSpc>
                <a:spcPct val="80000"/>
              </a:lnSpc>
              <a:buFont typeface="Wingdings" panose="05000000000000000000" pitchFamily="2" charset="2"/>
              <a:buChar char="ü"/>
            </a:pPr>
            <a:r>
              <a:rPr lang="en-US" altLang="en-US" b="1">
                <a:solidFill>
                  <a:schemeClr val="accent2"/>
                </a:solidFill>
              </a:rPr>
              <a:t>Entry controlled</a:t>
            </a:r>
            <a:r>
              <a:rPr lang="en-US" altLang="en-US"/>
              <a:t> loop statement</a:t>
            </a:r>
          </a:p>
          <a:p>
            <a:pPr algn="just" eaLnBrk="1" hangingPunct="1">
              <a:lnSpc>
                <a:spcPct val="80000"/>
              </a:lnSpc>
              <a:buFont typeface="Wingdings" panose="05000000000000000000" pitchFamily="2" charset="2"/>
              <a:buChar char="ü"/>
            </a:pPr>
            <a:r>
              <a:rPr lang="en-US" altLang="en-US" b="1">
                <a:solidFill>
                  <a:schemeClr val="accent2"/>
                </a:solidFill>
                <a:latin typeface="Tempus Sans ITC" panose="04020404030D07020202" pitchFamily="82" charset="0"/>
              </a:rPr>
              <a:t>Loop_expression </a:t>
            </a:r>
            <a:r>
              <a:rPr lang="en-US" altLang="en-US">
                <a:solidFill>
                  <a:schemeClr val="accent2"/>
                </a:solidFill>
                <a:latin typeface="Tempus Sans ITC" panose="04020404030D07020202" pitchFamily="82" charset="0"/>
              </a:rPr>
              <a:t>or </a:t>
            </a:r>
            <a:r>
              <a:rPr lang="en-US" altLang="en-US" b="1">
                <a:solidFill>
                  <a:schemeClr val="accent2"/>
                </a:solidFill>
                <a:latin typeface="Tempus Sans ITC" panose="04020404030D07020202" pitchFamily="82" charset="0"/>
              </a:rPr>
              <a:t>Test condition </a:t>
            </a:r>
            <a:r>
              <a:rPr lang="en-US" altLang="en-US"/>
              <a:t>is evaluated &amp; if it is </a:t>
            </a:r>
            <a:r>
              <a:rPr lang="en-US" altLang="en-US" b="1"/>
              <a:t>yes</a:t>
            </a:r>
            <a:r>
              <a:rPr lang="en-US" altLang="en-US"/>
              <a:t> or </a:t>
            </a:r>
            <a:r>
              <a:rPr lang="en-US" altLang="en-US" b="1"/>
              <a:t>true</a:t>
            </a:r>
            <a:r>
              <a:rPr lang="en-US" altLang="en-US"/>
              <a:t>, then body of the loop is executed.</a:t>
            </a:r>
          </a:p>
          <a:p>
            <a:pPr algn="just" eaLnBrk="1" hangingPunct="1">
              <a:lnSpc>
                <a:spcPct val="80000"/>
              </a:lnSpc>
              <a:buFont typeface="Wingdings" panose="05000000000000000000" pitchFamily="2" charset="2"/>
              <a:buChar char="ü"/>
            </a:pPr>
            <a:r>
              <a:rPr lang="en-US" altLang="en-US"/>
              <a:t>After execution,  the </a:t>
            </a:r>
            <a:r>
              <a:rPr lang="en-US" altLang="en-US" b="1">
                <a:solidFill>
                  <a:schemeClr val="accent2"/>
                </a:solidFill>
                <a:latin typeface="Tempus Sans ITC" panose="04020404030D07020202" pitchFamily="82" charset="0"/>
              </a:rPr>
              <a:t>Loop_expression </a:t>
            </a:r>
            <a:r>
              <a:rPr lang="en-US" altLang="en-US">
                <a:solidFill>
                  <a:schemeClr val="accent2"/>
                </a:solidFill>
                <a:latin typeface="Tempus Sans ITC" panose="04020404030D07020202" pitchFamily="82" charset="0"/>
              </a:rPr>
              <a:t>or </a:t>
            </a:r>
            <a:r>
              <a:rPr lang="en-US" altLang="en-US" b="1"/>
              <a:t>test condition </a:t>
            </a:r>
            <a:r>
              <a:rPr lang="en-US" altLang="en-US"/>
              <a:t>is again evaluated &amp; if it is </a:t>
            </a:r>
            <a:r>
              <a:rPr lang="en-US" altLang="en-US" b="1"/>
              <a:t>yes</a:t>
            </a:r>
            <a:r>
              <a:rPr lang="en-US" altLang="en-US"/>
              <a:t> or </a:t>
            </a:r>
            <a:r>
              <a:rPr lang="en-US" altLang="en-US" b="1"/>
              <a:t>true</a:t>
            </a:r>
            <a:r>
              <a:rPr lang="en-US" altLang="en-US"/>
              <a:t>, the body is executed again. </a:t>
            </a:r>
          </a:p>
          <a:p>
            <a:pPr algn="just" eaLnBrk="1" hangingPunct="1">
              <a:lnSpc>
                <a:spcPct val="80000"/>
              </a:lnSpc>
              <a:buFont typeface="Wingdings" panose="05000000000000000000" pitchFamily="2" charset="2"/>
              <a:buChar char="ü"/>
            </a:pPr>
            <a:r>
              <a:rPr lang="en-US" altLang="en-US"/>
              <a:t>This is </a:t>
            </a:r>
            <a:r>
              <a:rPr lang="en-US" altLang="en-US" b="1">
                <a:solidFill>
                  <a:schemeClr val="accent2"/>
                </a:solidFill>
                <a:latin typeface="Tempus Sans ITC" panose="04020404030D07020202" pitchFamily="82" charset="0"/>
              </a:rPr>
              <a:t>repeated until the Loop_expression </a:t>
            </a:r>
            <a:r>
              <a:rPr lang="en-US" altLang="en-US">
                <a:solidFill>
                  <a:schemeClr val="accent2"/>
                </a:solidFill>
                <a:latin typeface="Tempus Sans ITC" panose="04020404030D07020202" pitchFamily="82" charset="0"/>
              </a:rPr>
              <a:t>or </a:t>
            </a:r>
            <a:r>
              <a:rPr lang="en-US" altLang="en-US" b="1">
                <a:solidFill>
                  <a:schemeClr val="accent2"/>
                </a:solidFill>
                <a:latin typeface="Tempus Sans ITC" panose="04020404030D07020202" pitchFamily="82" charset="0"/>
              </a:rPr>
              <a:t>test condition </a:t>
            </a:r>
            <a:r>
              <a:rPr lang="en-US" altLang="en-US">
                <a:solidFill>
                  <a:schemeClr val="accent2"/>
                </a:solidFill>
                <a:latin typeface="Tempus Sans ITC" panose="04020404030D07020202" pitchFamily="82" charset="0"/>
              </a:rPr>
              <a:t>becomes</a:t>
            </a:r>
            <a:r>
              <a:rPr lang="en-US" altLang="en-US" b="1">
                <a:solidFill>
                  <a:schemeClr val="accent2"/>
                </a:solidFill>
                <a:latin typeface="Tempus Sans ITC" panose="04020404030D07020202" pitchFamily="82" charset="0"/>
              </a:rPr>
              <a:t> no </a:t>
            </a:r>
            <a:r>
              <a:rPr lang="en-US" altLang="en-US">
                <a:solidFill>
                  <a:schemeClr val="accent2"/>
                </a:solidFill>
                <a:latin typeface="Tempus Sans ITC" panose="04020404030D07020202" pitchFamily="82" charset="0"/>
              </a:rPr>
              <a:t>or </a:t>
            </a:r>
            <a:r>
              <a:rPr lang="en-US" altLang="en-US" b="1">
                <a:solidFill>
                  <a:schemeClr val="accent2"/>
                </a:solidFill>
                <a:latin typeface="Tempus Sans ITC" panose="04020404030D07020202" pitchFamily="82" charset="0"/>
              </a:rPr>
              <a:t>false</a:t>
            </a:r>
            <a:r>
              <a:rPr lang="en-US" altLang="en-US"/>
              <a:t>, &amp; control transferred out of the loop.</a:t>
            </a:r>
          </a:p>
          <a:p>
            <a:pPr algn="just" eaLnBrk="1" hangingPunct="1">
              <a:lnSpc>
                <a:spcPct val="80000"/>
              </a:lnSpc>
              <a:buFont typeface="Wingdings" panose="05000000000000000000" pitchFamily="2" charset="2"/>
              <a:buChar char="ü"/>
            </a:pPr>
            <a:r>
              <a:rPr lang="en-US" altLang="en-US">
                <a:solidFill>
                  <a:srgbClr val="C00000"/>
                </a:solidFill>
                <a:latin typeface="Arial Rounded MT Bold" panose="020F0704030504030204" pitchFamily="34" charset="0"/>
              </a:rPr>
              <a:t>Body of loop is not executed if the condition is </a:t>
            </a:r>
            <a:r>
              <a:rPr lang="en-US" altLang="en-US" b="1">
                <a:solidFill>
                  <a:srgbClr val="C00000"/>
                </a:solidFill>
                <a:latin typeface="Arial Rounded MT Bold" panose="020F0704030504030204" pitchFamily="34" charset="0"/>
              </a:rPr>
              <a:t>no</a:t>
            </a:r>
            <a:r>
              <a:rPr lang="en-US" altLang="en-US">
                <a:solidFill>
                  <a:srgbClr val="C00000"/>
                </a:solidFill>
                <a:latin typeface="Arial Rounded MT Bold" panose="020F0704030504030204" pitchFamily="34" charset="0"/>
              </a:rPr>
              <a:t> or </a:t>
            </a:r>
            <a:r>
              <a:rPr lang="en-US" altLang="en-US" b="1">
                <a:solidFill>
                  <a:srgbClr val="C00000"/>
                </a:solidFill>
                <a:latin typeface="Arial Rounded MT Bold" panose="020F0704030504030204" pitchFamily="34" charset="0"/>
              </a:rPr>
              <a:t>false</a:t>
            </a:r>
            <a:r>
              <a:rPr lang="en-US" altLang="en-US">
                <a:solidFill>
                  <a:srgbClr val="C00000"/>
                </a:solidFill>
                <a:latin typeface="Arial Rounded MT Bold" panose="020F0704030504030204" pitchFamily="34" charset="0"/>
              </a:rPr>
              <a:t> at the very first attempt</a:t>
            </a:r>
            <a:r>
              <a:rPr lang="en-US" altLang="en-US"/>
              <a:t>.</a:t>
            </a:r>
          </a:p>
          <a:p>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629DCB-46F9-4E74-A3E0-C13230FA6DFE}" type="slidenum">
              <a:rPr lang="en-US" altLang="en-US" smtClean="0"/>
              <a:pPr/>
              <a:t>61</a:t>
            </a:fld>
            <a:endParaRPr lang="en-US" altLang="en-US"/>
          </a:p>
        </p:txBody>
      </p:sp>
    </p:spTree>
    <p:extLst>
      <p:ext uri="{BB962C8B-B14F-4D97-AF65-F5344CB8AC3E}">
        <p14:creationId xmlns:p14="http://schemas.microsoft.com/office/powerpoint/2010/main" val="1434404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CAC760-A93F-408B-8B4C-69F53D8ECDB5}" type="slidenum">
              <a:rPr lang="en-US" altLang="en-US" smtClean="0"/>
              <a:pPr/>
              <a:t>62</a:t>
            </a:fld>
            <a:endParaRPr lang="en-US" altLang="en-US"/>
          </a:p>
        </p:txBody>
      </p:sp>
      <p:sp>
        <p:nvSpPr>
          <p:cNvPr id="6861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14901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19BD45-F36D-47DB-883F-DE5E6D23E47F}" type="slidenum">
              <a:rPr lang="en-US" altLang="en-US" smtClean="0"/>
              <a:pPr/>
              <a:t>64</a:t>
            </a:fld>
            <a:endParaRPr lang="en-US" altLang="en-US"/>
          </a:p>
        </p:txBody>
      </p:sp>
      <p:sp>
        <p:nvSpPr>
          <p:cNvPr id="7168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0305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buFont typeface="Wingdings" panose="05000000000000000000" pitchFamily="2" charset="2"/>
              <a:buNone/>
            </a:pPr>
            <a:r>
              <a:rPr lang="en-US" altLang="en-US" b="1">
                <a:solidFill>
                  <a:srgbClr val="C00000"/>
                </a:solidFill>
              </a:rPr>
              <a:t>Explanation</a:t>
            </a:r>
          </a:p>
          <a:p>
            <a:pPr eaLnBrk="1" hangingPunct="1">
              <a:lnSpc>
                <a:spcPct val="90000"/>
              </a:lnSpc>
              <a:buFont typeface="Wingdings" panose="05000000000000000000" pitchFamily="2" charset="2"/>
              <a:buChar char="ü"/>
            </a:pPr>
            <a:r>
              <a:rPr lang="en-US" altLang="en-US" b="1">
                <a:solidFill>
                  <a:srgbClr val="C00000"/>
                </a:solidFill>
              </a:rPr>
              <a:t>Exit controlled loop</a:t>
            </a:r>
            <a:r>
              <a:rPr lang="en-US" altLang="en-US">
                <a:solidFill>
                  <a:schemeClr val="accent2"/>
                </a:solidFill>
              </a:rPr>
              <a:t>.</a:t>
            </a:r>
          </a:p>
          <a:p>
            <a:pPr eaLnBrk="1" hangingPunct="1">
              <a:lnSpc>
                <a:spcPct val="90000"/>
              </a:lnSpc>
              <a:buFont typeface="Wingdings" panose="05000000000000000000" pitchFamily="2" charset="2"/>
              <a:buChar char="ü"/>
            </a:pPr>
            <a:r>
              <a:rPr lang="en-US" altLang="en-US"/>
              <a:t>After do statement, program executes the body of the Loop.</a:t>
            </a:r>
          </a:p>
          <a:p>
            <a:pPr eaLnBrk="1" hangingPunct="1">
              <a:lnSpc>
                <a:spcPct val="90000"/>
              </a:lnSpc>
              <a:buFont typeface="Wingdings" panose="05000000000000000000" pitchFamily="2" charset="2"/>
              <a:buChar char="ü"/>
            </a:pPr>
            <a:r>
              <a:rPr lang="en-US" altLang="en-US"/>
              <a:t>At the end of the loop, the </a:t>
            </a:r>
            <a:r>
              <a:rPr lang="en-US" altLang="en-US" b="1">
                <a:solidFill>
                  <a:schemeClr val="accent2"/>
                </a:solidFill>
                <a:latin typeface="Tempus Sans ITC" panose="04020404030D07020202" pitchFamily="82" charset="0"/>
              </a:rPr>
              <a:t>Loop_expression </a:t>
            </a:r>
            <a:r>
              <a:rPr lang="en-US" altLang="en-US">
                <a:solidFill>
                  <a:schemeClr val="accent2"/>
                </a:solidFill>
                <a:latin typeface="Tempus Sans ITC" panose="04020404030D07020202" pitchFamily="82" charset="0"/>
              </a:rPr>
              <a:t>or </a:t>
            </a:r>
            <a:r>
              <a:rPr lang="en-US" altLang="en-US" b="1"/>
              <a:t>test condition</a:t>
            </a:r>
            <a:r>
              <a:rPr lang="en-US" altLang="en-US"/>
              <a:t> is evaluated. </a:t>
            </a:r>
          </a:p>
          <a:p>
            <a:pPr eaLnBrk="1" hangingPunct="1">
              <a:lnSpc>
                <a:spcPct val="90000"/>
              </a:lnSpc>
              <a:buFont typeface="Wingdings" panose="05000000000000000000" pitchFamily="2" charset="2"/>
              <a:buChar char="ü"/>
            </a:pPr>
            <a:r>
              <a:rPr lang="en-US" altLang="en-US"/>
              <a:t>If it is </a:t>
            </a:r>
            <a:r>
              <a:rPr lang="en-US" altLang="en-US" b="1"/>
              <a:t>yes</a:t>
            </a:r>
            <a:r>
              <a:rPr lang="en-US" altLang="en-US"/>
              <a:t> or </a:t>
            </a:r>
            <a:r>
              <a:rPr lang="en-US" altLang="en-US" b="1"/>
              <a:t>true</a:t>
            </a:r>
            <a:r>
              <a:rPr lang="en-US" altLang="en-US"/>
              <a:t>, body of the loop is executed once again &amp; this process continues as long as the condition is </a:t>
            </a:r>
            <a:r>
              <a:rPr lang="en-US" altLang="en-US" b="1"/>
              <a:t>true</a:t>
            </a:r>
            <a:r>
              <a:rPr lang="en-US" altLang="en-US"/>
              <a:t>. </a:t>
            </a:r>
          </a:p>
          <a:p>
            <a:pPr eaLnBrk="1" hangingPunct="1">
              <a:lnSpc>
                <a:spcPct val="90000"/>
              </a:lnSpc>
              <a:buFont typeface="Wingdings" panose="05000000000000000000" pitchFamily="2" charset="2"/>
              <a:buChar char="ü"/>
            </a:pPr>
            <a:r>
              <a:rPr lang="en-US" altLang="en-US"/>
              <a:t>When condition becomes </a:t>
            </a:r>
            <a:r>
              <a:rPr lang="en-US" altLang="en-US" b="1"/>
              <a:t>no</a:t>
            </a:r>
            <a:r>
              <a:rPr lang="en-US" altLang="en-US"/>
              <a:t> or </a:t>
            </a:r>
            <a:r>
              <a:rPr lang="en-US" altLang="en-US" b="1"/>
              <a:t>false</a:t>
            </a:r>
            <a:r>
              <a:rPr lang="en-US" altLang="en-US"/>
              <a:t>, the loop will be terminated. </a:t>
            </a:r>
          </a:p>
          <a:p>
            <a:pPr eaLnBrk="1" hangingPunct="1">
              <a:lnSpc>
                <a:spcPct val="90000"/>
              </a:lnSpc>
              <a:buFont typeface="Wingdings" panose="05000000000000000000" pitchFamily="2" charset="2"/>
              <a:buChar char="ü"/>
            </a:pPr>
            <a:r>
              <a:rPr lang="en-US" altLang="en-US">
                <a:solidFill>
                  <a:srgbClr val="C00000"/>
                </a:solidFill>
              </a:rPr>
              <a:t>Body of the loop is executed at least once.</a:t>
            </a:r>
          </a:p>
          <a:p>
            <a:pPr eaLnBrk="1" hangingPunct="1">
              <a:lnSpc>
                <a:spcPct val="90000"/>
              </a:lnSpc>
              <a:buFont typeface="Wingdings" panose="05000000000000000000" pitchFamily="2" charset="2"/>
              <a:buChar char="ü"/>
            </a:pPr>
            <a:r>
              <a:rPr lang="en-US" altLang="en-US">
                <a:solidFill>
                  <a:srgbClr val="C00000"/>
                </a:solidFill>
              </a:rPr>
              <a:t>do … while </a:t>
            </a:r>
            <a:r>
              <a:rPr lang="en-US" altLang="en-US"/>
              <a:t>loop can be </a:t>
            </a:r>
            <a:r>
              <a:rPr lang="en-US" altLang="en-US">
                <a:solidFill>
                  <a:srgbClr val="C00000"/>
                </a:solidFill>
              </a:rPr>
              <a:t>nested</a:t>
            </a:r>
            <a:r>
              <a:rPr lang="en-US" altLang="en-US"/>
              <a:t>.</a:t>
            </a:r>
          </a:p>
          <a:p>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D088CD-7851-4287-B867-5F866713251C}" type="slidenum">
              <a:rPr lang="en-US" altLang="en-US" smtClean="0"/>
              <a:pPr/>
              <a:t>65</a:t>
            </a:fld>
            <a:endParaRPr lang="en-US" altLang="en-US"/>
          </a:p>
        </p:txBody>
      </p:sp>
    </p:spTree>
    <p:extLst>
      <p:ext uri="{BB962C8B-B14F-4D97-AF65-F5344CB8AC3E}">
        <p14:creationId xmlns:p14="http://schemas.microsoft.com/office/powerpoint/2010/main" val="1290118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D65E91-2807-467A-9929-DA4A86A27AA5}" type="slidenum">
              <a:rPr lang="en-US" altLang="en-US" smtClean="0"/>
              <a:pPr/>
              <a:t>66</a:t>
            </a:fld>
            <a:endParaRPr lang="en-US" altLang="en-US"/>
          </a:p>
        </p:txBody>
      </p:sp>
      <p:sp>
        <p:nvSpPr>
          <p:cNvPr id="7577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24847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C8C4A0-E6C2-4B08-8453-20813F85E3A7}" type="slidenum">
              <a:rPr lang="en-US" altLang="en-US" smtClean="0"/>
              <a:pPr/>
              <a:t>68</a:t>
            </a:fld>
            <a:endParaRPr lang="en-US" altLang="en-US" dirty="0"/>
          </a:p>
        </p:txBody>
      </p:sp>
      <p:sp>
        <p:nvSpPr>
          <p:cNvPr id="6451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240642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CAC760-A93F-408B-8B4C-69F53D8ECDB5}" type="slidenum">
              <a:rPr lang="en-US" altLang="en-US" smtClean="0"/>
              <a:pPr/>
              <a:t>72</a:t>
            </a:fld>
            <a:endParaRPr lang="en-US" altLang="en-US"/>
          </a:p>
        </p:txBody>
      </p:sp>
      <p:sp>
        <p:nvSpPr>
          <p:cNvPr id="6861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01335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D65E91-2807-467A-9929-DA4A86A27AA5}" type="slidenum">
              <a:rPr lang="en-US" altLang="en-US" smtClean="0"/>
              <a:pPr/>
              <a:t>74</a:t>
            </a:fld>
            <a:endParaRPr lang="en-US" altLang="en-US"/>
          </a:p>
        </p:txBody>
      </p:sp>
      <p:sp>
        <p:nvSpPr>
          <p:cNvPr id="7577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917547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CA38F0-53C2-4DAF-BE09-929417ED3343}" type="slidenum">
              <a:rPr lang="en-US" altLang="en-US" smtClean="0"/>
              <a:pPr/>
              <a:t>76</a:t>
            </a:fld>
            <a:endParaRPr lang="en-US" altLang="en-US"/>
          </a:p>
        </p:txBody>
      </p:sp>
      <p:sp>
        <p:nvSpPr>
          <p:cNvPr id="9625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641833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F18AE6-A613-48FD-890F-2C9B7DDE02F1}" type="slidenum">
              <a:rPr lang="en-US" altLang="en-US" smtClean="0"/>
              <a:pPr/>
              <a:t>77</a:t>
            </a:fld>
            <a:endParaRPr lang="en-US" altLang="en-US"/>
          </a:p>
        </p:txBody>
      </p:sp>
      <p:sp>
        <p:nvSpPr>
          <p:cNvPr id="9933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3 table of 5 terms each;</a:t>
            </a:r>
            <a:r>
              <a:rPr lang="en-US" altLang="en-US" baseline="0" dirty="0"/>
              <a:t> </a:t>
            </a:r>
            <a:r>
              <a:rPr lang="en-US" altLang="en-US" baseline="0" dirty="0" err="1"/>
              <a:t>i.e</a:t>
            </a:r>
            <a:r>
              <a:rPr lang="en-US" altLang="en-US" baseline="0" dirty="0"/>
              <a:t> 1s table, 2s table, 3s table ….</a:t>
            </a:r>
            <a:endParaRPr lang="en-US" altLang="en-US" dirty="0"/>
          </a:p>
        </p:txBody>
      </p:sp>
    </p:spTree>
    <p:extLst>
      <p:ext uri="{BB962C8B-B14F-4D97-AF65-F5344CB8AC3E}">
        <p14:creationId xmlns:p14="http://schemas.microsoft.com/office/powerpoint/2010/main" val="152333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a:latin typeface="Arial" panose="020B0604020202020204" pitchFamily="34" charset="0"/>
              </a:rPr>
              <a:t>Control structures are used to alter the flow of execution of the program.</a:t>
            </a:r>
            <a:r>
              <a:rPr lang="en-US" altLang="en-US">
                <a:latin typeface="Arial" panose="020B0604020202020204" pitchFamily="34" charset="0"/>
              </a:rPr>
              <a:t>  Why do we need to alter the program flow ? The reason is “</a:t>
            </a:r>
            <a:r>
              <a:rPr lang="en-US" altLang="en-US" b="1" i="1">
                <a:latin typeface="Arial" panose="020B0604020202020204" pitchFamily="34" charset="0"/>
              </a:rPr>
              <a:t>decision making</a:t>
            </a:r>
            <a:r>
              <a:rPr lang="en-US" altLang="en-US">
                <a:latin typeface="Arial" panose="020B0604020202020204" pitchFamily="34" charset="0"/>
              </a:rPr>
              <a:t>“! In life, we may be given with a set of option like doing “Electronics” or “Computer science”. We do make a decision by analyzing certain conditions (like our personal interest, scope of job opportunities etc). With the decision we make, we alter the flow of our life’s direction. This is exactly what happens in a C++ program. We use control structures to make decisions and alter the direction of program flow in one or the other path(s) available.</a:t>
            </a: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376223D-B851-41AF-9573-3B6BA95F5BDC}" type="slidenum">
              <a:rPr lang="en-US" altLang="en-US" smtClean="0"/>
              <a:pPr/>
              <a:t>5</a:t>
            </a:fld>
            <a:endParaRPr lang="en-US" altLang="en-US"/>
          </a:p>
        </p:txBody>
      </p:sp>
    </p:spTree>
    <p:extLst>
      <p:ext uri="{BB962C8B-B14F-4D97-AF65-F5344CB8AC3E}">
        <p14:creationId xmlns:p14="http://schemas.microsoft.com/office/powerpoint/2010/main" val="2338822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63616B-95B7-489C-B14D-0F76976393B6}" type="slidenum">
              <a:rPr lang="en-US" altLang="en-US" smtClean="0"/>
              <a:pPr/>
              <a:t>81</a:t>
            </a:fld>
            <a:endParaRPr lang="en-US" altLang="en-US"/>
          </a:p>
        </p:txBody>
      </p:sp>
      <p:sp>
        <p:nvSpPr>
          <p:cNvPr id="10445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55513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D40EDC-DB6D-49B8-8814-90C9C20968BE}" type="slidenum">
              <a:rPr lang="en-US" altLang="en-US" smtClean="0"/>
              <a:pPr/>
              <a:t>82</a:t>
            </a:fld>
            <a:endParaRPr lang="en-US" altLang="en-US"/>
          </a:p>
        </p:txBody>
      </p:sp>
      <p:sp>
        <p:nvSpPr>
          <p:cNvPr id="10649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966787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36B1F8-5F90-483D-828E-C858EB60F25E}" type="slidenum">
              <a:rPr lang="en-US" altLang="en-US" smtClean="0"/>
              <a:pPr/>
              <a:t>84</a:t>
            </a:fld>
            <a:endParaRPr lang="en-US" altLang="en-US"/>
          </a:p>
        </p:txBody>
      </p:sp>
      <p:sp>
        <p:nvSpPr>
          <p:cNvPr id="10957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847500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A4D2F5-487B-4BE7-8CA8-3290AEF66B8C}" type="slidenum">
              <a:rPr lang="en-US" altLang="en-US" smtClean="0"/>
              <a:pPr/>
              <a:t>85</a:t>
            </a:fld>
            <a:endParaRPr lang="en-US" altLang="en-US"/>
          </a:p>
        </p:txBody>
      </p:sp>
      <p:sp>
        <p:nvSpPr>
          <p:cNvPr id="11161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697050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85D624-421F-4B60-88D9-699E2F9C68B2}" type="slidenum">
              <a:rPr lang="en-US" altLang="en-US" smtClean="0"/>
              <a:pPr/>
              <a:t>86</a:t>
            </a:fld>
            <a:endParaRPr lang="en-US" altLang="en-US"/>
          </a:p>
        </p:txBody>
      </p:sp>
      <p:sp>
        <p:nvSpPr>
          <p:cNvPr id="11366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31673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E8DDFF-4F17-4C50-A9FB-40BF7BA80501}" type="slidenum">
              <a:rPr lang="en-US" altLang="en-US" smtClean="0"/>
              <a:pPr/>
              <a:t>87</a:t>
            </a:fld>
            <a:endParaRPr lang="en-US" altLang="en-US"/>
          </a:p>
        </p:txBody>
      </p:sp>
      <p:sp>
        <p:nvSpPr>
          <p:cNvPr id="11571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834714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0C3CC7-C7BE-40A1-8119-45BB06D217E2}" type="slidenum">
              <a:rPr lang="en-US" altLang="en-US" smtClean="0">
                <a:solidFill>
                  <a:srgbClr val="000000"/>
                </a:solidFill>
              </a:rPr>
              <a:pPr/>
              <a:t>88</a:t>
            </a:fld>
            <a:endParaRPr lang="en-US" altLang="en-US">
              <a:solidFill>
                <a:srgbClr val="000000"/>
              </a:solidFill>
            </a:endParaRPr>
          </a:p>
        </p:txBody>
      </p:sp>
      <p:sp>
        <p:nvSpPr>
          <p:cNvPr id="11776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31122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E0398B-ABA4-4E24-9DE0-73761BF7C867}" type="slidenum">
              <a:rPr lang="en-US" altLang="en-US" smtClean="0">
                <a:solidFill>
                  <a:srgbClr val="000000"/>
                </a:solidFill>
              </a:rPr>
              <a:pPr/>
              <a:t>89</a:t>
            </a:fld>
            <a:endParaRPr lang="en-US" altLang="en-US">
              <a:solidFill>
                <a:srgbClr val="000000"/>
              </a:solidFill>
            </a:endParaRPr>
          </a:p>
        </p:txBody>
      </p:sp>
      <p:sp>
        <p:nvSpPr>
          <p:cNvPr id="11981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253928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BE197B-5AA2-4435-A0AB-E6EB1015F163}" type="slidenum">
              <a:rPr lang="en-US" altLang="en-US" smtClean="0">
                <a:solidFill>
                  <a:srgbClr val="000000"/>
                </a:solidFill>
              </a:rPr>
              <a:pPr/>
              <a:t>90</a:t>
            </a:fld>
            <a:endParaRPr lang="en-US" altLang="en-US">
              <a:solidFill>
                <a:srgbClr val="000000"/>
              </a:solidFill>
            </a:endParaRPr>
          </a:p>
        </p:txBody>
      </p:sp>
      <p:sp>
        <p:nvSpPr>
          <p:cNvPr id="12185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b="1" i="0" kern="1200" dirty="0">
                <a:solidFill>
                  <a:schemeClr val="tx1"/>
                </a:solidFill>
                <a:effectLst/>
                <a:latin typeface="+mn-lt"/>
                <a:ea typeface="+mn-ea"/>
                <a:cs typeface="+mn-cs"/>
              </a:rPr>
              <a:t>Enumeration</a:t>
            </a:r>
            <a:r>
              <a:rPr lang="en-US" sz="1200" b="0" i="0" kern="1200" dirty="0">
                <a:solidFill>
                  <a:schemeClr val="tx1"/>
                </a:solidFill>
                <a:effectLst/>
                <a:latin typeface="+mn-lt"/>
                <a:ea typeface="+mn-ea"/>
                <a:cs typeface="+mn-cs"/>
              </a:rPr>
              <a:t> (or </a:t>
            </a:r>
            <a:r>
              <a:rPr lang="en-US" sz="1200" b="1"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a user defined data type in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It is mainly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assign names to integral constants, the names make a program easy to read and maintain.</a:t>
            </a:r>
          </a:p>
          <a:p>
            <a:pPr eaLnBrk="1" hangingPunct="1"/>
            <a:r>
              <a:rPr lang="en-US" sz="1200" b="0" i="0" kern="1200" dirty="0">
                <a:solidFill>
                  <a:schemeClr val="tx1"/>
                </a:solidFill>
                <a:effectLst/>
                <a:latin typeface="+mn-lt"/>
                <a:ea typeface="+mn-ea"/>
                <a:cs typeface="+mn-cs"/>
              </a:rPr>
              <a:t>Enumerated Types allow us to create our own symbolic names for a list of related ideas.</a:t>
            </a:r>
          </a:p>
          <a:p>
            <a:pPr eaLnBrk="1" hangingPunct="1"/>
            <a:r>
              <a:rPr lang="en-US" sz="1200" b="0" i="0" kern="1200" dirty="0">
                <a:solidFill>
                  <a:schemeClr val="tx1"/>
                </a:solidFill>
                <a:effectLst/>
                <a:latin typeface="+mn-lt"/>
                <a:ea typeface="+mn-ea"/>
                <a:cs typeface="+mn-cs"/>
              </a:rPr>
              <a:t>The use of an </a:t>
            </a:r>
            <a:r>
              <a:rPr lang="en-US" sz="1200" b="1" i="0" kern="1200" dirty="0">
                <a:solidFill>
                  <a:schemeClr val="tx1"/>
                </a:solidFill>
                <a:effectLst/>
                <a:latin typeface="+mn-lt"/>
                <a:ea typeface="+mn-ea"/>
                <a:cs typeface="+mn-cs"/>
              </a:rPr>
              <a:t>enumeration</a:t>
            </a:r>
            <a:r>
              <a:rPr lang="en-US" sz="1200" b="0" i="0" kern="1200" dirty="0">
                <a:solidFill>
                  <a:schemeClr val="tx1"/>
                </a:solidFill>
                <a:effectLst/>
                <a:latin typeface="+mn-lt"/>
                <a:ea typeface="+mn-ea"/>
                <a:cs typeface="+mn-cs"/>
              </a:rPr>
              <a:t> constant (</a:t>
            </a:r>
            <a:r>
              <a:rPr lang="en-US" sz="1200" b="1"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has many </a:t>
            </a:r>
            <a:r>
              <a:rPr lang="en-US" sz="1200" b="1" i="0" kern="1200" dirty="0">
                <a:solidFill>
                  <a:schemeClr val="tx1"/>
                </a:solidFill>
                <a:effectLst/>
                <a:latin typeface="+mn-lt"/>
                <a:ea typeface="+mn-ea"/>
                <a:cs typeface="+mn-cs"/>
              </a:rPr>
              <a:t>advantages</a:t>
            </a:r>
            <a:r>
              <a:rPr lang="en-US" sz="1200" b="0" i="0" kern="1200" dirty="0">
                <a:solidFill>
                  <a:schemeClr val="tx1"/>
                </a:solidFill>
                <a:effectLst/>
                <a:latin typeface="+mn-lt"/>
                <a:ea typeface="+mn-ea"/>
                <a:cs typeface="+mn-cs"/>
              </a:rPr>
              <a:t> over using the traditional symbolic constant style of #define. These </a:t>
            </a:r>
            <a:r>
              <a:rPr lang="en-US" sz="1200" b="1" i="0" kern="1200" dirty="0">
                <a:solidFill>
                  <a:schemeClr val="tx1"/>
                </a:solidFill>
                <a:effectLst/>
                <a:latin typeface="+mn-lt"/>
                <a:ea typeface="+mn-ea"/>
                <a:cs typeface="+mn-cs"/>
              </a:rPr>
              <a:t>advantages</a:t>
            </a:r>
            <a:r>
              <a:rPr lang="en-US" sz="1200" b="0" i="0" kern="1200" dirty="0">
                <a:solidFill>
                  <a:schemeClr val="tx1"/>
                </a:solidFill>
                <a:effectLst/>
                <a:latin typeface="+mn-lt"/>
                <a:ea typeface="+mn-ea"/>
                <a:cs typeface="+mn-cs"/>
              </a:rPr>
              <a:t> include a lower maintenance requirement, improved program readability, and better debugging capability.</a:t>
            </a:r>
          </a:p>
          <a:p>
            <a:pPr eaLnBrk="1" hangingPunct="1"/>
            <a:endParaRPr lang="en-US" altLang="en-US" sz="1200" b="0" i="0" kern="1200" dirty="0">
              <a:solidFill>
                <a:schemeClr val="tx1"/>
              </a:solidFill>
              <a:effectLst/>
              <a:latin typeface="+mn-lt"/>
              <a:ea typeface="+mn-ea"/>
              <a:cs typeface="+mn-cs"/>
            </a:endParaRPr>
          </a:p>
          <a:p>
            <a:pPr eaLnBrk="1" hangingPunct="1"/>
            <a:r>
              <a:rPr lang="en-US" sz="1200" b="0" i="0" kern="1200" dirty="0">
                <a:solidFill>
                  <a:schemeClr val="tx1"/>
                </a:solidFill>
                <a:effectLst/>
                <a:latin typeface="+mn-lt"/>
                <a:ea typeface="+mn-ea"/>
                <a:cs typeface="+mn-cs"/>
              </a:rPr>
              <a:t>Enumerated Types are a special way of creating your own Type in C. The type is a "list of key words". Enumerated types are used to </a:t>
            </a:r>
            <a:r>
              <a:rPr lang="en-US" sz="1200" b="1" i="0" kern="1200" dirty="0">
                <a:solidFill>
                  <a:schemeClr val="tx1"/>
                </a:solidFill>
                <a:effectLst/>
                <a:latin typeface="+mn-lt"/>
                <a:ea typeface="+mn-ea"/>
                <a:cs typeface="+mn-cs"/>
              </a:rPr>
              <a:t>make a program clearer</a:t>
            </a:r>
            <a:r>
              <a:rPr lang="en-US" sz="1200" b="0" i="0" kern="1200" dirty="0">
                <a:solidFill>
                  <a:schemeClr val="tx1"/>
                </a:solidFill>
                <a:effectLst/>
                <a:latin typeface="+mn-lt"/>
                <a:ea typeface="+mn-ea"/>
                <a:cs typeface="+mn-cs"/>
              </a:rPr>
              <a:t> to the reader/maintainer of the program. For example, say we want to write a program that checks for keyboard presses to find if the space bar has been pressed or not. We could say: if ( </a:t>
            </a:r>
            <a:r>
              <a:rPr lang="en-US" sz="1200" b="0" i="0" kern="1200" dirty="0" err="1">
                <a:solidFill>
                  <a:schemeClr val="tx1"/>
                </a:solidFill>
                <a:effectLst/>
                <a:latin typeface="+mn-lt"/>
                <a:ea typeface="+mn-ea"/>
                <a:cs typeface="+mn-cs"/>
              </a:rPr>
              <a:t>press_value</a:t>
            </a:r>
            <a:r>
              <a:rPr lang="en-US" sz="1200" b="0" i="0" kern="1200" dirty="0">
                <a:solidFill>
                  <a:schemeClr val="tx1"/>
                </a:solidFill>
                <a:effectLst/>
                <a:latin typeface="+mn-lt"/>
                <a:ea typeface="+mn-ea"/>
                <a:cs typeface="+mn-cs"/>
              </a:rPr>
              <a:t> == 32 ). 32 is the computers representation of the </a:t>
            </a:r>
            <a:r>
              <a:rPr lang="en-US" sz="1200" b="0" i="0" kern="1200" dirty="0" err="1">
                <a:solidFill>
                  <a:schemeClr val="tx1"/>
                </a:solidFill>
                <a:effectLst/>
                <a:latin typeface="+mn-lt"/>
                <a:ea typeface="+mn-ea"/>
                <a:cs typeface="+mn-cs"/>
              </a:rPr>
              <a:t>spce</a:t>
            </a:r>
            <a:r>
              <a:rPr lang="en-US" sz="1200" b="0" i="0" kern="1200" dirty="0">
                <a:solidFill>
                  <a:schemeClr val="tx1"/>
                </a:solidFill>
                <a:effectLst/>
                <a:latin typeface="+mn-lt"/>
                <a:ea typeface="+mn-ea"/>
                <a:cs typeface="+mn-cs"/>
              </a:rPr>
              <a:t> bar. Or, we could create our own enumerated type with the key words: </a:t>
            </a:r>
            <a:r>
              <a:rPr lang="en-US" sz="1200" b="0" i="0" kern="1200" dirty="0" err="1">
                <a:solidFill>
                  <a:schemeClr val="tx1"/>
                </a:solidFill>
                <a:effectLst/>
                <a:latin typeface="+mn-lt"/>
                <a:ea typeface="+mn-ea"/>
                <a:cs typeface="+mn-cs"/>
              </a:rPr>
              <a:t>space_bar</a:t>
            </a:r>
            <a:r>
              <a:rPr lang="en-US" sz="1200" b="0" i="0" kern="1200" dirty="0">
                <a:solidFill>
                  <a:schemeClr val="tx1"/>
                </a:solidFill>
                <a:effectLst/>
                <a:latin typeface="+mn-lt"/>
                <a:ea typeface="+mn-ea"/>
                <a:cs typeface="+mn-cs"/>
              </a:rPr>
              <a:t>. Then we could say: if ( </a:t>
            </a:r>
            <a:r>
              <a:rPr lang="en-US" sz="1200" b="0" i="0" kern="1200" dirty="0" err="1">
                <a:solidFill>
                  <a:schemeClr val="tx1"/>
                </a:solidFill>
                <a:effectLst/>
                <a:latin typeface="+mn-lt"/>
                <a:ea typeface="+mn-ea"/>
                <a:cs typeface="+mn-cs"/>
              </a:rPr>
              <a:t>press_value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space_bar</a:t>
            </a:r>
            <a:r>
              <a:rPr lang="en-US" sz="1200" b="0" i="0" kern="1200" dirty="0">
                <a:solidFill>
                  <a:schemeClr val="tx1"/>
                </a:solidFill>
                <a:effectLst/>
                <a:latin typeface="+mn-lt"/>
                <a:ea typeface="+mn-ea"/>
                <a:cs typeface="+mn-cs"/>
              </a:rPr>
              <a:t> ). This second version is much more readable and understandable to the programmer.</a:t>
            </a:r>
            <a:endParaRPr lang="en-US" altLang="en-US" dirty="0">
              <a:latin typeface="Arial" panose="020B0604020202020204" pitchFamily="34" charset="0"/>
            </a:endParaRPr>
          </a:p>
        </p:txBody>
      </p:sp>
    </p:spTree>
    <p:extLst>
      <p:ext uri="{BB962C8B-B14F-4D97-AF65-F5344CB8AC3E}">
        <p14:creationId xmlns:p14="http://schemas.microsoft.com/office/powerpoint/2010/main" val="19799013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BE197B-5AA2-4435-A0AB-E6EB1015F163}" type="slidenum">
              <a:rPr lang="en-US" altLang="en-US" smtClean="0">
                <a:solidFill>
                  <a:srgbClr val="000000"/>
                </a:solidFill>
              </a:rPr>
              <a:pPr/>
              <a:t>91</a:t>
            </a:fld>
            <a:endParaRPr lang="en-US" altLang="en-US">
              <a:solidFill>
                <a:srgbClr val="000000"/>
              </a:solidFill>
            </a:endParaRPr>
          </a:p>
        </p:txBody>
      </p:sp>
      <p:sp>
        <p:nvSpPr>
          <p:cNvPr id="12185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b="1" i="0" kern="1200" dirty="0">
                <a:solidFill>
                  <a:schemeClr val="tx1"/>
                </a:solidFill>
                <a:effectLst/>
                <a:latin typeface="+mn-lt"/>
                <a:ea typeface="+mn-ea"/>
                <a:cs typeface="+mn-cs"/>
              </a:rPr>
              <a:t>Enumeration</a:t>
            </a:r>
            <a:r>
              <a:rPr lang="en-US" sz="1200" b="0" i="0" kern="1200" dirty="0">
                <a:solidFill>
                  <a:schemeClr val="tx1"/>
                </a:solidFill>
                <a:effectLst/>
                <a:latin typeface="+mn-lt"/>
                <a:ea typeface="+mn-ea"/>
                <a:cs typeface="+mn-cs"/>
              </a:rPr>
              <a:t> (or </a:t>
            </a:r>
            <a:r>
              <a:rPr lang="en-US" sz="1200" b="1"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is a user defined data type in </a:t>
            </a:r>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It is mainly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assign names to integral constants, the names make a program easy to read and maintain.</a:t>
            </a:r>
          </a:p>
          <a:p>
            <a:pPr eaLnBrk="1" hangingPunct="1"/>
            <a:r>
              <a:rPr lang="en-US" sz="1200" b="0" i="0" kern="1200" dirty="0">
                <a:solidFill>
                  <a:schemeClr val="tx1"/>
                </a:solidFill>
                <a:effectLst/>
                <a:latin typeface="+mn-lt"/>
                <a:ea typeface="+mn-ea"/>
                <a:cs typeface="+mn-cs"/>
              </a:rPr>
              <a:t>Enumerated Types allow us to create our own symbolic names for a list of related ideas.</a:t>
            </a:r>
          </a:p>
          <a:p>
            <a:pPr eaLnBrk="1" hangingPunct="1"/>
            <a:r>
              <a:rPr lang="en-US" sz="1200" b="0" i="0" kern="1200" dirty="0">
                <a:solidFill>
                  <a:schemeClr val="tx1"/>
                </a:solidFill>
                <a:effectLst/>
                <a:latin typeface="+mn-lt"/>
                <a:ea typeface="+mn-ea"/>
                <a:cs typeface="+mn-cs"/>
              </a:rPr>
              <a:t>The use of an </a:t>
            </a:r>
            <a:r>
              <a:rPr lang="en-US" sz="1200" b="1" i="0" kern="1200" dirty="0">
                <a:solidFill>
                  <a:schemeClr val="tx1"/>
                </a:solidFill>
                <a:effectLst/>
                <a:latin typeface="+mn-lt"/>
                <a:ea typeface="+mn-ea"/>
                <a:cs typeface="+mn-cs"/>
              </a:rPr>
              <a:t>enumeration</a:t>
            </a:r>
            <a:r>
              <a:rPr lang="en-US" sz="1200" b="0" i="0" kern="1200" dirty="0">
                <a:solidFill>
                  <a:schemeClr val="tx1"/>
                </a:solidFill>
                <a:effectLst/>
                <a:latin typeface="+mn-lt"/>
                <a:ea typeface="+mn-ea"/>
                <a:cs typeface="+mn-cs"/>
              </a:rPr>
              <a:t> constant (</a:t>
            </a:r>
            <a:r>
              <a:rPr lang="en-US" sz="1200" b="1"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has many </a:t>
            </a:r>
            <a:r>
              <a:rPr lang="en-US" sz="1200" b="1" i="0" kern="1200" dirty="0">
                <a:solidFill>
                  <a:schemeClr val="tx1"/>
                </a:solidFill>
                <a:effectLst/>
                <a:latin typeface="+mn-lt"/>
                <a:ea typeface="+mn-ea"/>
                <a:cs typeface="+mn-cs"/>
              </a:rPr>
              <a:t>advantages</a:t>
            </a:r>
            <a:r>
              <a:rPr lang="en-US" sz="1200" b="0" i="0" kern="1200" dirty="0">
                <a:solidFill>
                  <a:schemeClr val="tx1"/>
                </a:solidFill>
                <a:effectLst/>
                <a:latin typeface="+mn-lt"/>
                <a:ea typeface="+mn-ea"/>
                <a:cs typeface="+mn-cs"/>
              </a:rPr>
              <a:t> over using the traditional symbolic constant style of #define. These </a:t>
            </a:r>
            <a:r>
              <a:rPr lang="en-US" sz="1200" b="1" i="0" kern="1200" dirty="0">
                <a:solidFill>
                  <a:schemeClr val="tx1"/>
                </a:solidFill>
                <a:effectLst/>
                <a:latin typeface="+mn-lt"/>
                <a:ea typeface="+mn-ea"/>
                <a:cs typeface="+mn-cs"/>
              </a:rPr>
              <a:t>advantages</a:t>
            </a:r>
            <a:r>
              <a:rPr lang="en-US" sz="1200" b="0" i="0" kern="1200" dirty="0">
                <a:solidFill>
                  <a:schemeClr val="tx1"/>
                </a:solidFill>
                <a:effectLst/>
                <a:latin typeface="+mn-lt"/>
                <a:ea typeface="+mn-ea"/>
                <a:cs typeface="+mn-cs"/>
              </a:rPr>
              <a:t> include a lower maintenance requirement, improved program readability, and better debugging capability.</a:t>
            </a:r>
            <a:endParaRPr lang="en-US" altLang="en-US" dirty="0">
              <a:latin typeface="Arial" panose="020B0604020202020204" pitchFamily="34" charset="0"/>
            </a:endParaRPr>
          </a:p>
        </p:txBody>
      </p:sp>
    </p:spTree>
    <p:extLst>
      <p:ext uri="{BB962C8B-B14F-4D97-AF65-F5344CB8AC3E}">
        <p14:creationId xmlns:p14="http://schemas.microsoft.com/office/powerpoint/2010/main" val="237923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05D9AB1-273F-4E9F-8E2E-DD08D134C610}" type="slidenum">
              <a:rPr lang="en-US" altLang="en-US" smtClean="0"/>
              <a:pPr/>
              <a:t>6</a:t>
            </a:fld>
            <a:endParaRPr lang="en-US" altLang="en-US"/>
          </a:p>
        </p:txBody>
      </p:sp>
      <p:sp>
        <p:nvSpPr>
          <p:cNvPr id="4096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121498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Enum benefits</a:t>
            </a:r>
          </a:p>
          <a:p>
            <a:endParaRPr lang="en-US" altLang="en-US"/>
          </a:p>
          <a:p>
            <a:pPr algn="just">
              <a:lnSpc>
                <a:spcPct val="150000"/>
              </a:lnSpc>
            </a:pPr>
            <a:r>
              <a:rPr lang="en-US" altLang="en-US"/>
              <a:t>They restrict the values that the enum variable can take.</a:t>
            </a:r>
          </a:p>
          <a:p>
            <a:pPr algn="just">
              <a:lnSpc>
                <a:spcPct val="150000"/>
              </a:lnSpc>
            </a:pPr>
            <a:r>
              <a:rPr lang="en-US" altLang="en-US"/>
              <a:t>They force you to think about all the possible values that the enum can take.</a:t>
            </a:r>
          </a:p>
          <a:p>
            <a:pPr algn="just">
              <a:lnSpc>
                <a:spcPct val="150000"/>
              </a:lnSpc>
            </a:pPr>
            <a:r>
              <a:rPr lang="en-US" altLang="en-US"/>
              <a:t>They are a constant rather than a number, increasing readability of the program</a:t>
            </a:r>
          </a:p>
          <a:p>
            <a:endParaRPr lang="en-US" altLang="en-US"/>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652014-AB76-4703-BC4F-8CE2C6C0CC04}" type="slidenum">
              <a:rPr lang="en-US" altLang="en-US" smtClean="0">
                <a:solidFill>
                  <a:srgbClr val="000000"/>
                </a:solidFill>
              </a:rPr>
              <a:pPr/>
              <a:t>92</a:t>
            </a:fld>
            <a:endParaRPr lang="en-US" altLang="en-US">
              <a:solidFill>
                <a:srgbClr val="000000"/>
              </a:solidFill>
            </a:endParaRPr>
          </a:p>
        </p:txBody>
      </p:sp>
    </p:spTree>
    <p:extLst>
      <p:ext uri="{BB962C8B-B14F-4D97-AF65-F5344CB8AC3E}">
        <p14:creationId xmlns:p14="http://schemas.microsoft.com/office/powerpoint/2010/main" val="4139945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buClr>
                <a:schemeClr val="tx1"/>
              </a:buClr>
            </a:pPr>
            <a:r>
              <a:rPr lang="en-US" altLang="en-US" b="1">
                <a:solidFill>
                  <a:srgbClr val="C00000"/>
                </a:solidFill>
                <a:latin typeface="Tempus Sans ITC" panose="04020404030D07020202" pitchFamily="82" charset="0"/>
              </a:rPr>
              <a:t>do </a:t>
            </a:r>
            <a:r>
              <a:rPr lang="en-US" altLang="en-US" b="1">
                <a:latin typeface="Tempus Sans ITC" panose="04020404030D07020202" pitchFamily="82" charset="0"/>
              </a:rPr>
              <a:t>{</a:t>
            </a:r>
          </a:p>
          <a:p>
            <a:pPr eaLnBrk="1" hangingPunct="1">
              <a:lnSpc>
                <a:spcPct val="80000"/>
              </a:lnSpc>
              <a:buClr>
                <a:schemeClr val="tx1"/>
              </a:buClr>
            </a:pPr>
            <a:r>
              <a:rPr lang="en-US" altLang="en-US" b="1">
                <a:latin typeface="Tempus Sans ITC" panose="04020404030D07020202" pitchFamily="82" charset="0"/>
              </a:rPr>
              <a:t>	k=n%10; // </a:t>
            </a:r>
            <a:r>
              <a:rPr lang="en-US" altLang="en-US" sz="1000" b="1">
                <a:latin typeface="Tempus Sans ITC" panose="04020404030D07020202" pitchFamily="82" charset="0"/>
              </a:rPr>
              <a:t>binary number in n</a:t>
            </a:r>
            <a:endParaRPr lang="en-US" altLang="en-US" b="1">
              <a:latin typeface="Tempus Sans ITC" panose="04020404030D07020202" pitchFamily="82" charset="0"/>
            </a:endParaRPr>
          </a:p>
          <a:p>
            <a:pPr eaLnBrk="1" hangingPunct="1">
              <a:lnSpc>
                <a:spcPct val="80000"/>
              </a:lnSpc>
              <a:buClr>
                <a:schemeClr val="tx1"/>
              </a:buClr>
            </a:pPr>
            <a:r>
              <a:rPr lang="en-US" altLang="en-US" b="1">
                <a:latin typeface="Tempus Sans ITC" panose="04020404030D07020202" pitchFamily="82" charset="0"/>
              </a:rPr>
              <a:t>	sum= sum + k * pow(2,p);//</a:t>
            </a:r>
            <a:r>
              <a:rPr lang="en-US" altLang="en-US" sz="1000" b="1">
                <a:latin typeface="Tempus Sans ITC" panose="04020404030D07020202" pitchFamily="82" charset="0"/>
              </a:rPr>
              <a:t>decimal number in sum</a:t>
            </a:r>
            <a:endParaRPr lang="en-US" altLang="en-US" b="1">
              <a:latin typeface="Tempus Sans ITC" panose="04020404030D07020202" pitchFamily="82" charset="0"/>
            </a:endParaRPr>
          </a:p>
          <a:p>
            <a:pPr eaLnBrk="1" hangingPunct="1">
              <a:lnSpc>
                <a:spcPct val="80000"/>
              </a:lnSpc>
              <a:buClr>
                <a:schemeClr val="tx1"/>
              </a:buClr>
            </a:pPr>
            <a:r>
              <a:rPr lang="en-US" altLang="en-US" b="1">
                <a:latin typeface="Tempus Sans ITC" panose="04020404030D07020202" pitchFamily="82" charset="0"/>
              </a:rPr>
              <a:t>	p++;</a:t>
            </a:r>
          </a:p>
          <a:p>
            <a:pPr eaLnBrk="1" hangingPunct="1">
              <a:lnSpc>
                <a:spcPct val="80000"/>
              </a:lnSpc>
              <a:buClr>
                <a:schemeClr val="tx1"/>
              </a:buClr>
            </a:pPr>
            <a:r>
              <a:rPr lang="en-US" altLang="en-US" b="1">
                <a:latin typeface="Tempus Sans ITC" panose="04020404030D07020202" pitchFamily="82" charset="0"/>
              </a:rPr>
              <a:t>	n= n/10;</a:t>
            </a:r>
          </a:p>
          <a:p>
            <a:pPr eaLnBrk="1" hangingPunct="1">
              <a:lnSpc>
                <a:spcPct val="80000"/>
              </a:lnSpc>
              <a:buClr>
                <a:schemeClr val="tx1"/>
              </a:buClr>
            </a:pPr>
            <a:r>
              <a:rPr lang="en-US" altLang="en-US" b="1">
                <a:latin typeface="Tempus Sans ITC" panose="04020404030D07020202" pitchFamily="82" charset="0"/>
              </a:rPr>
              <a:t>	} </a:t>
            </a:r>
            <a:r>
              <a:rPr lang="en-US" altLang="en-US" b="1">
                <a:solidFill>
                  <a:srgbClr val="C00000"/>
                </a:solidFill>
                <a:latin typeface="Tempus Sans ITC" panose="04020404030D07020202" pitchFamily="82" charset="0"/>
              </a:rPr>
              <a:t>while (n!=0);</a:t>
            </a:r>
          </a:p>
          <a:p>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75AEF5-C6F5-457C-BDD4-1B57CB8C75A9}" type="slidenum">
              <a:rPr lang="en-US" altLang="en-US" smtClean="0"/>
              <a:pPr/>
              <a:t>94</a:t>
            </a:fld>
            <a:endParaRPr lang="en-US" altLang="en-US"/>
          </a:p>
        </p:txBody>
      </p:sp>
    </p:spTree>
    <p:extLst>
      <p:ext uri="{BB962C8B-B14F-4D97-AF65-F5344CB8AC3E}">
        <p14:creationId xmlns:p14="http://schemas.microsoft.com/office/powerpoint/2010/main" val="19942153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n-NO" sz="1200" b="1" kern="1200" dirty="0">
                <a:solidFill>
                  <a:schemeClr val="tx1"/>
                </a:solidFill>
                <a:latin typeface="+mn-lt"/>
                <a:ea typeface="+mn-ea"/>
                <a:cs typeface="+mn-cs"/>
              </a:rPr>
              <a:t>term=x;</a:t>
            </a:r>
          </a:p>
          <a:p>
            <a:pPr>
              <a:defRPr/>
            </a:pPr>
            <a:r>
              <a:rPr lang="nn-NO" sz="1200" b="1" kern="1200" dirty="0">
                <a:solidFill>
                  <a:schemeClr val="tx1"/>
                </a:solidFill>
                <a:latin typeface="+mn-lt"/>
                <a:ea typeface="+mn-ea"/>
                <a:cs typeface="+mn-cs"/>
              </a:rPr>
              <a:t> sum=x;</a:t>
            </a:r>
          </a:p>
          <a:p>
            <a:pPr>
              <a:defRPr/>
            </a:pPr>
            <a:r>
              <a:rPr lang="nn-NO" sz="1200" b="1" dirty="0">
                <a:latin typeface="Tempus Sans ITC" pitchFamily="82" charset="0"/>
              </a:rPr>
              <a:t> </a:t>
            </a:r>
            <a:r>
              <a:rPr lang="nn-NO" sz="1200" b="1" dirty="0">
                <a:latin typeface="Courier New" panose="02070309020205020404" pitchFamily="49" charset="0"/>
                <a:cs typeface="Courier New" panose="02070309020205020404" pitchFamily="49" charset="0"/>
              </a:rPr>
              <a:t> for (i=1;i&lt;=n;i++)  {</a:t>
            </a:r>
          </a:p>
          <a:p>
            <a:pPr>
              <a:defRPr/>
            </a:pPr>
            <a:r>
              <a:rPr lang="nn-NO" sz="1200" b="1" dirty="0">
                <a:latin typeface="Tempus Sans ITC" pitchFamily="82" charset="0"/>
              </a:rPr>
              <a:t>    term=(term*pow</a:t>
            </a:r>
            <a:r>
              <a:rPr lang="nn-NO" sz="1200" b="1" dirty="0">
                <a:solidFill>
                  <a:srgbClr val="C00000"/>
                </a:solidFill>
                <a:latin typeface="Tempus Sans ITC" pitchFamily="82" charset="0"/>
              </a:rPr>
              <a:t>((-1),(2*i-1)</a:t>
            </a:r>
            <a:r>
              <a:rPr lang="nn-NO" sz="1200" b="1" dirty="0">
                <a:latin typeface="Tempus Sans ITC" pitchFamily="82" charset="0"/>
              </a:rPr>
              <a:t>)*x*x)/</a:t>
            </a:r>
            <a:r>
              <a:rPr lang="nn-NO" sz="1200" b="1" dirty="0">
                <a:solidFill>
                  <a:srgbClr val="663300"/>
                </a:solidFill>
                <a:latin typeface="Tempus Sans ITC" pitchFamily="82" charset="0"/>
              </a:rPr>
              <a:t>(2*i*(2*i+1))</a:t>
            </a:r>
            <a:r>
              <a:rPr lang="nn-NO" sz="1200" b="1" dirty="0">
                <a:latin typeface="Tempus Sans ITC" pitchFamily="82" charset="0"/>
              </a:rPr>
              <a:t>;</a:t>
            </a:r>
          </a:p>
          <a:p>
            <a:pPr>
              <a:defRPr/>
            </a:pPr>
            <a:r>
              <a:rPr lang="nn-NO" sz="1200" b="1" dirty="0">
                <a:latin typeface="Tempus Sans ITC" pitchFamily="82" charset="0"/>
              </a:rPr>
              <a:t>    sum+=term;</a:t>
            </a:r>
          </a:p>
          <a:p>
            <a:pPr>
              <a:defRPr/>
            </a:pPr>
            <a:r>
              <a:rPr lang="nn-NO" sz="1200" b="1" dirty="0">
                <a:latin typeface="Tempus Sans ITC" pitchFamily="82" charset="0"/>
              </a:rPr>
              <a:t>   </a:t>
            </a:r>
            <a:r>
              <a:rPr lang="nn-NO" sz="1200" b="1" dirty="0">
                <a:latin typeface="Courier New" panose="02070309020205020404" pitchFamily="49" charset="0"/>
                <a:cs typeface="Courier New" panose="02070309020205020404" pitchFamily="49" charset="0"/>
              </a:rPr>
              <a:t>}</a:t>
            </a:r>
          </a:p>
          <a:p>
            <a:endParaRPr lang="en-US" dirty="0"/>
          </a:p>
          <a:p>
            <a:r>
              <a:rPr lang="en-US" dirty="0"/>
              <a:t>*****************************************************************************8</a:t>
            </a:r>
          </a:p>
          <a:p>
            <a:pPr fontAlgn="base"/>
            <a:r>
              <a:rPr lang="en-US" sz="1200" b="1" i="0" kern="1200" dirty="0">
                <a:solidFill>
                  <a:schemeClr val="tx1"/>
                </a:solidFill>
                <a:effectLst/>
                <a:latin typeface="+mn-lt"/>
                <a:ea typeface="+mn-ea"/>
                <a:cs typeface="+mn-cs"/>
              </a:rPr>
              <a:t>#define</a:t>
            </a:r>
            <a:r>
              <a:rPr lang="en-US" sz="1200" b="0" i="0" kern="1200" dirty="0">
                <a:solidFill>
                  <a:schemeClr val="tx1"/>
                </a:solidFill>
                <a:effectLst/>
                <a:latin typeface="+mn-lt"/>
                <a:ea typeface="+mn-ea"/>
                <a:cs typeface="+mn-cs"/>
              </a:rPr>
              <a:t> in C is a directive which is used to #define alias.</a:t>
            </a:r>
          </a:p>
          <a:p>
            <a:pPr fontAlgn="base"/>
            <a:r>
              <a:rPr lang="en-US" sz="1200" b="1"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is used to give data type a new name.</a:t>
            </a:r>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Difference between </a:t>
            </a:r>
            <a:r>
              <a:rPr lang="en-US" sz="1200" b="1" i="0" kern="1200" dirty="0" err="1">
                <a:solidFill>
                  <a:schemeClr val="tx1"/>
                </a:solidFill>
                <a:effectLst/>
                <a:latin typeface="+mn-lt"/>
                <a:ea typeface="+mn-ea"/>
                <a:cs typeface="+mn-cs"/>
              </a:rPr>
              <a:t>typedef</a:t>
            </a:r>
            <a:r>
              <a:rPr lang="en-US" sz="1200" b="1" i="0" kern="1200" dirty="0">
                <a:solidFill>
                  <a:schemeClr val="tx1"/>
                </a:solidFill>
                <a:effectLst/>
                <a:latin typeface="+mn-lt"/>
                <a:ea typeface="+mn-ea"/>
                <a:cs typeface="+mn-cs"/>
              </a:rPr>
              <a:t> and #define:</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is limited to giving symbolic names to types only, whereas #define can be used to define an alias for values as well, e.g., you can define 1 as ONE, 3.14 as PI, etc.</a:t>
            </a: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interpretation is performed by the compiler where #define statements are performed by preprocessor.</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#define should not be terminated with a semicolon, but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should be terminated with semicolon.</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#define will just copy-paste the definition values at the point of use, while </a:t>
            </a: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is the actual definition of a new type.</a:t>
            </a: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typedef</a:t>
            </a:r>
            <a:r>
              <a:rPr lang="en-US" sz="1200" b="0" i="0" kern="1200" dirty="0">
                <a:solidFill>
                  <a:schemeClr val="tx1"/>
                </a:solidFill>
                <a:effectLst/>
                <a:latin typeface="+mn-lt"/>
                <a:ea typeface="+mn-ea"/>
                <a:cs typeface="+mn-cs"/>
              </a:rPr>
              <a:t> follows the scope rule which means if a new type is defined in a scope (inside a function), then the new type name will only be visible till the scope is there. In case of #define, when preprocessor encounters #define, it replaces all the occurrences, after that (No scope rule is followed).</a:t>
            </a:r>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95</a:t>
            </a:fld>
            <a:endParaRPr lang="en-IN"/>
          </a:p>
        </p:txBody>
      </p:sp>
    </p:spTree>
    <p:extLst>
      <p:ext uri="{BB962C8B-B14F-4D97-AF65-F5344CB8AC3E}">
        <p14:creationId xmlns:p14="http://schemas.microsoft.com/office/powerpoint/2010/main" val="1754866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96</a:t>
            </a:fld>
            <a:endParaRPr lang="en-IN"/>
          </a:p>
        </p:txBody>
      </p:sp>
    </p:spTree>
    <p:extLst>
      <p:ext uri="{BB962C8B-B14F-4D97-AF65-F5344CB8AC3E}">
        <p14:creationId xmlns:p14="http://schemas.microsoft.com/office/powerpoint/2010/main" val="8203584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685800" y="1143000"/>
            <a:ext cx="5486400" cy="3086100"/>
          </a:xfrm>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41945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61813B5-720D-4FA7-B559-DA2A28ED4216}" type="slidenum">
              <a:rPr lang="en-US" altLang="en-US" smtClean="0"/>
              <a:pPr/>
              <a:t>7</a:t>
            </a:fld>
            <a:endParaRPr lang="en-US" altLang="en-US"/>
          </a:p>
        </p:txBody>
      </p:sp>
      <p:sp>
        <p:nvSpPr>
          <p:cNvPr id="4301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6696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93B92D2-39FD-4F0E-9DAC-00B922F52B39}" type="slidenum">
              <a:rPr lang="en-US" altLang="en-US" smtClean="0"/>
              <a:pPr/>
              <a:t>8</a:t>
            </a:fld>
            <a:endParaRPr lang="en-US" altLang="en-US"/>
          </a:p>
        </p:txBody>
      </p:sp>
      <p:sp>
        <p:nvSpPr>
          <p:cNvPr id="4505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5201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FDD7BEF-24F0-4867-B0B9-96A9D005FF74}" type="slidenum">
              <a:rPr lang="en-US" altLang="en-US" smtClean="0"/>
              <a:pPr/>
              <a:t>9</a:t>
            </a:fld>
            <a:endParaRPr lang="en-US" altLang="en-US"/>
          </a:p>
        </p:txBody>
      </p:sp>
      <p:sp>
        <p:nvSpPr>
          <p:cNvPr id="4710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526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16264BC-BF05-4188-A81F-F6C7548B55CB}" type="slidenum">
              <a:rPr lang="en-US" altLang="en-US" smtClean="0"/>
              <a:pPr/>
              <a:t>10</a:t>
            </a:fld>
            <a:endParaRPr lang="en-US" altLang="en-US"/>
          </a:p>
        </p:txBody>
      </p:sp>
      <p:sp>
        <p:nvSpPr>
          <p:cNvPr id="4915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1187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4AADB8FF-10CC-41B7-840E-51FFE0C951A7}" type="datetime1">
              <a:rPr lang="en-US" smtClean="0"/>
              <a:t>3/30/2022</a:t>
            </a:fld>
            <a:endParaRPr lang="en-IN"/>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97727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4CEF6120-9F43-4F26-BBA1-DDAC8840E197}" type="datetime1">
              <a:rPr lang="en-US" smtClean="0"/>
              <a:t>3/30/2022</a:t>
            </a:fld>
            <a:endParaRPr lang="en-IN"/>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5036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A66269FC-754C-421E-A9B0-031A33D66474}" type="datetime1">
              <a:rPr lang="en-US" smtClean="0"/>
              <a:t>3/30/2022</a:t>
            </a:fld>
            <a:endParaRPr lang="en-IN"/>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29097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3"/>
            <a:ext cx="9956800" cy="5059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1524001" y="21021"/>
            <a:ext cx="9855200" cy="867283"/>
          </a:xfrm>
        </p:spPr>
        <p:txBody>
          <a:bodyPr/>
          <a:lstStyle/>
          <a:p>
            <a:r>
              <a:rPr lang="en-US"/>
              <a:t>Click to edit Master title style</a:t>
            </a:r>
          </a:p>
        </p:txBody>
      </p:sp>
      <p:sp>
        <p:nvSpPr>
          <p:cNvPr id="5" name="Date Placeholder 3"/>
          <p:cNvSpPr>
            <a:spLocks noGrp="1"/>
          </p:cNvSpPr>
          <p:nvPr>
            <p:ph type="dt" sz="half" idx="10"/>
          </p:nvPr>
        </p:nvSpPr>
        <p:spPr>
          <a:xfrm>
            <a:off x="8534400" y="6362703"/>
            <a:ext cx="2133600" cy="365125"/>
          </a:xfrm>
        </p:spPr>
        <p:txBody>
          <a:bodyPr/>
          <a:lstStyle>
            <a:lvl1pPr>
              <a:defRPr/>
            </a:lvl1pPr>
          </a:lstStyle>
          <a:p>
            <a:pPr>
              <a:defRPr/>
            </a:pPr>
            <a:fld id="{CC507B33-85B0-4776-A19C-7638A51E9804}" type="datetime1">
              <a:rPr lang="en-US" altLang="en-US" smtClean="0"/>
              <a:t>3/30/2022</a:t>
            </a:fld>
            <a:endParaRPr lang="en-US" altLang="en-US"/>
          </a:p>
        </p:txBody>
      </p:sp>
      <p:sp>
        <p:nvSpPr>
          <p:cNvPr id="6" name="Slide Number Placeholder 5"/>
          <p:cNvSpPr>
            <a:spLocks noGrp="1"/>
          </p:cNvSpPr>
          <p:nvPr>
            <p:ph type="sldNum" sz="quarter" idx="11"/>
          </p:nvPr>
        </p:nvSpPr>
        <p:spPr/>
        <p:txBody>
          <a:bodyPr/>
          <a:lstStyle>
            <a:lvl1pPr>
              <a:defRPr/>
            </a:lvl1pPr>
          </a:lstStyle>
          <a:p>
            <a:pPr>
              <a:defRPr/>
            </a:pPr>
            <a:fld id="{DE560F2F-1BBF-40B8-8135-C298BDEA66AF}" type="slidenum">
              <a:rPr lang="en-US" altLang="en-US"/>
              <a:pPr>
                <a:defRPr/>
              </a:pPr>
              <a:t>‹#›</a:t>
            </a:fld>
            <a:endParaRPr lang="en-US" altLang="en-US"/>
          </a:p>
        </p:txBody>
      </p:sp>
      <p:sp>
        <p:nvSpPr>
          <p:cNvPr id="7" name="Footer Placeholder 14"/>
          <p:cNvSpPr>
            <a:spLocks noGrp="1"/>
          </p:cNvSpPr>
          <p:nvPr>
            <p:ph type="ftr" sz="quarter" idx="12"/>
          </p:nvPr>
        </p:nvSpPr>
        <p:spPr>
          <a:xfrm>
            <a:off x="1727200" y="6356353"/>
            <a:ext cx="5892800" cy="365125"/>
          </a:xfrm>
        </p:spPr>
        <p:txBody>
          <a:bodyPr/>
          <a:lstStyle>
            <a:lvl1pPr>
              <a:defRPr/>
            </a:lvl1pPr>
          </a:lstStyle>
          <a:p>
            <a:pPr>
              <a:defRPr/>
            </a:pPr>
            <a:r>
              <a:rPr lang="en-US" altLang="en-US"/>
              <a:t>CSE 1051 Problem Solving using Computers (PSUC) - 2019</a:t>
            </a:r>
          </a:p>
        </p:txBody>
      </p:sp>
    </p:spTree>
    <p:extLst>
      <p:ext uri="{BB962C8B-B14F-4D97-AF65-F5344CB8AC3E}">
        <p14:creationId xmlns:p14="http://schemas.microsoft.com/office/powerpoint/2010/main" val="357865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A7ADAE8A-737C-4C51-AC2C-69D1C3C85C2B}" type="datetime1">
              <a:rPr lang="en-US" smtClean="0"/>
              <a:t>3/30/2022</a:t>
            </a:fld>
            <a:endParaRPr lang="en-IN"/>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90762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EED61935-68E3-4964-A6C7-84C90D28D967}" type="datetime1">
              <a:rPr lang="en-US" smtClean="0"/>
              <a:t>3/30/2022</a:t>
            </a:fld>
            <a:endParaRPr lang="en-IN"/>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1357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1953DC71-3C12-4376-A6AD-DD761D7371C4}" type="datetime1">
              <a:rPr lang="en-US" smtClean="0"/>
              <a:t>3/30/2022</a:t>
            </a:fld>
            <a:endParaRPr lang="en-IN"/>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a:t>CSE 1051 Problem Solving using Computers (PSUC) - 2019</a:t>
            </a:r>
            <a:endParaRPr lang="en-IN"/>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28961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D7CA417B-2EA1-4037-9922-CA08A54EEBE7}" type="datetime1">
              <a:rPr lang="en-US" smtClean="0"/>
              <a:t>3/30/2022</a:t>
            </a:fld>
            <a:endParaRPr lang="en-IN"/>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a:t>CSE 1051 Problem Solving using Computers (PSUC) - 2019</a:t>
            </a:r>
            <a:endParaRPr lang="en-IN"/>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10947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D757E3DA-E67B-47AF-B42B-566EA02F76FD}" type="datetime1">
              <a:rPr lang="en-US" smtClean="0"/>
              <a:t>3/30/2022</a:t>
            </a:fld>
            <a:endParaRPr lang="en-IN"/>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a:t>CSE 1051 Problem Solving using Computers (PSUC) - 2019</a:t>
            </a:r>
            <a:endParaRPr lang="en-IN"/>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96830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525CAE89-3964-42B6-BE0E-308AD8DD4677}" type="datetime1">
              <a:rPr lang="en-US" smtClean="0"/>
              <a:t>3/30/2022</a:t>
            </a:fld>
            <a:endParaRPr lang="en-IN"/>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a:t>CSE 1051 Problem Solving using Computers (PSUC) - 2019</a:t>
            </a:r>
            <a:endParaRPr lang="en-IN"/>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28255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35C3CD13-1D9F-468F-84DF-D045994F1B6D}" type="datetime1">
              <a:rPr lang="en-US" smtClean="0"/>
              <a:t>3/30/2022</a:t>
            </a:fld>
            <a:endParaRPr lang="en-IN"/>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a:t>CSE 1051 Problem Solving using Computers (PSUC) - 2019</a:t>
            </a:r>
            <a:endParaRPr lang="en-IN"/>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40846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476A908D-8036-42B2-B813-35B15751271F}" type="datetime1">
              <a:rPr lang="en-US" smtClean="0"/>
              <a:t>3/30/2022</a:t>
            </a:fld>
            <a:endParaRPr lang="en-IN"/>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a:t>CSE 1051 Problem Solving using Computers (PSUC) - 2019</a:t>
            </a:r>
            <a:endParaRPr lang="en-IN"/>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58343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2C8C5DEF-5BC9-4A00-96D6-F75683D217D4}" type="datetime1">
              <a:rPr lang="en-US" smtClean="0"/>
              <a:t>3/30/2022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a:t>CSE 1051 Problem Solving using Computers (PSUC) - 2019</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11" name="Picture 10"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24380" y="40944"/>
            <a:ext cx="4726675" cy="628309"/>
          </a:xfrm>
          <a:prstGeom prst="rect">
            <a:avLst/>
          </a:prstGeom>
        </p:spPr>
      </p:pic>
    </p:spTree>
    <p:extLst>
      <p:ext uri="{BB962C8B-B14F-4D97-AF65-F5344CB8AC3E}">
        <p14:creationId xmlns:p14="http://schemas.microsoft.com/office/powerpoint/2010/main" val="19470261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1012371" y="723443"/>
            <a:ext cx="9974078" cy="575072"/>
          </a:xfrm>
        </p:spPr>
        <p:txBody>
          <a:bodyPr rtlCol="0">
            <a:normAutofit fontScale="90000"/>
          </a:bodyPr>
          <a:lstStyle/>
          <a:p>
            <a:pPr>
              <a:defRPr/>
            </a:pPr>
            <a:r>
              <a:rPr lang="en-US" spc="1125" dirty="0"/>
              <a:t>Previous </a:t>
            </a:r>
            <a:r>
              <a:rPr lang="en-US" spc="1125"/>
              <a:t>class Review</a:t>
            </a:r>
            <a:endParaRPr lang="en-US" spc="1125" dirty="0"/>
          </a:p>
        </p:txBody>
      </p:sp>
      <p:sp>
        <p:nvSpPr>
          <p:cNvPr id="45059" name="Subtitle 10"/>
          <p:cNvSpPr>
            <a:spLocks noGrp="1"/>
          </p:cNvSpPr>
          <p:nvPr>
            <p:ph type="body" idx="1"/>
          </p:nvPr>
        </p:nvSpPr>
        <p:spPr bwMode="auto">
          <a:xfrm>
            <a:off x="1012371" y="1160060"/>
            <a:ext cx="8751465" cy="47291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0" compatLnSpc="1">
            <a:prstTxWarp prst="textNoShape">
              <a:avLst/>
            </a:prstTxWarp>
            <a:noAutofit/>
          </a:bodyPr>
          <a:lstStyle/>
          <a:p>
            <a:pPr marL="257175" indent="-257175">
              <a:buFont typeface="Arial" panose="020B0604020202020204" pitchFamily="34" charset="0"/>
              <a:buChar char="•"/>
            </a:pPr>
            <a:endParaRPr lang="en-US" altLang="en-US" sz="2400" b="1" dirty="0">
              <a:solidFill>
                <a:schemeClr val="tx1"/>
              </a:solidFill>
              <a:cs typeface="Times New Roman" pitchFamily="18" charset="0"/>
            </a:endParaRPr>
          </a:p>
          <a:p>
            <a:pPr marL="257175" indent="-257175">
              <a:buFont typeface="Arial" panose="020B0604020202020204" pitchFamily="34" charset="0"/>
              <a:buChar char="•"/>
            </a:pPr>
            <a:r>
              <a:rPr lang="en-US" altLang="en-US" sz="2400" b="1" dirty="0">
                <a:solidFill>
                  <a:schemeClr val="tx1"/>
                </a:solidFill>
                <a:cs typeface="Times New Roman" pitchFamily="18" charset="0"/>
              </a:rPr>
              <a:t>We have learnt about</a:t>
            </a:r>
          </a:p>
          <a:p>
            <a:pPr marL="685800" lvl="1" indent="-342900">
              <a:lnSpc>
                <a:spcPct val="150000"/>
              </a:lnSpc>
              <a:buFont typeface="Calibri" panose="020F0502020204030204" pitchFamily="34" charset="0"/>
              <a:buChar char="−"/>
            </a:pPr>
            <a:r>
              <a:rPr lang="en-US" altLang="en-US" sz="2400" b="1" dirty="0">
                <a:solidFill>
                  <a:schemeClr val="tx1"/>
                </a:solidFill>
                <a:cs typeface="Times New Roman" pitchFamily="18" charset="0"/>
              </a:rPr>
              <a:t>Constants</a:t>
            </a:r>
          </a:p>
          <a:p>
            <a:pPr marL="685800" lvl="1" indent="-342900">
              <a:lnSpc>
                <a:spcPct val="150000"/>
              </a:lnSpc>
              <a:buFont typeface="Calibri" panose="020F0502020204030204" pitchFamily="34" charset="0"/>
              <a:buChar char="−"/>
            </a:pPr>
            <a:r>
              <a:rPr lang="en-US" altLang="en-US" sz="2400" b="1" dirty="0">
                <a:solidFill>
                  <a:schemeClr val="tx1"/>
                </a:solidFill>
                <a:cs typeface="Times New Roman" pitchFamily="18" charset="0"/>
              </a:rPr>
              <a:t>Variable Names</a:t>
            </a:r>
          </a:p>
          <a:p>
            <a:pPr marL="685800" lvl="1" indent="-342900">
              <a:lnSpc>
                <a:spcPct val="150000"/>
              </a:lnSpc>
              <a:buFont typeface="Calibri" panose="020F0502020204030204" pitchFamily="34" charset="0"/>
              <a:buChar char="−"/>
            </a:pPr>
            <a:r>
              <a:rPr lang="en-US" altLang="en-US" sz="2400" b="1" dirty="0">
                <a:solidFill>
                  <a:schemeClr val="bg2">
                    <a:lumMod val="10000"/>
                  </a:schemeClr>
                </a:solidFill>
                <a:cs typeface="Times New Roman" pitchFamily="18" charset="0"/>
              </a:rPr>
              <a:t>Declarations</a:t>
            </a:r>
          </a:p>
          <a:p>
            <a:pPr marL="685800" lvl="1" indent="-342900">
              <a:lnSpc>
                <a:spcPct val="150000"/>
              </a:lnSpc>
              <a:buFont typeface="Calibri" panose="020F0502020204030204" pitchFamily="34" charset="0"/>
              <a:buChar char="−"/>
            </a:pPr>
            <a:r>
              <a:rPr lang="en-US" altLang="en-US" sz="2400" b="1" dirty="0">
                <a:solidFill>
                  <a:schemeClr val="bg2">
                    <a:lumMod val="10000"/>
                  </a:schemeClr>
                </a:solidFill>
                <a:cs typeface="Times New Roman" pitchFamily="18" charset="0"/>
              </a:rPr>
              <a:t>Data Types and Sizes</a:t>
            </a:r>
          </a:p>
          <a:p>
            <a:pPr marL="685800" lvl="1" indent="-342900">
              <a:buFont typeface="Calibri" panose="020F0502020204030204" pitchFamily="34" charset="0"/>
              <a:buChar char="−"/>
            </a:pPr>
            <a:r>
              <a:rPr lang="en-US" altLang="en-US" sz="2400" b="1" dirty="0">
                <a:solidFill>
                  <a:schemeClr val="bg1"/>
                </a:solidFill>
                <a:cs typeface="Times New Roman" pitchFamily="18" charset="0"/>
              </a:rPr>
              <a:t>Arithmetic Operators</a:t>
            </a:r>
          </a:p>
          <a:p>
            <a:pPr marL="685800" lvl="1" indent="-342900">
              <a:buFont typeface="Calibri" panose="020F0502020204030204" pitchFamily="34" charset="0"/>
              <a:buChar char="−"/>
            </a:pPr>
            <a:r>
              <a:rPr lang="en-US" altLang="en-US" sz="2400" b="1" dirty="0">
                <a:solidFill>
                  <a:schemeClr val="bg1"/>
                </a:solidFill>
                <a:cs typeface="Times New Roman" pitchFamily="18" charset="0"/>
              </a:rPr>
              <a:t>Relational and Logical Operators</a:t>
            </a:r>
          </a:p>
          <a:p>
            <a:pPr marL="685800" lvl="1" indent="-342900">
              <a:buFont typeface="Calibri" panose="020F0502020204030204" pitchFamily="34" charset="0"/>
              <a:buChar char="−"/>
              <a:defRPr/>
            </a:pPr>
            <a:r>
              <a:rPr lang="en-US" altLang="en-US" sz="2400" b="1" dirty="0">
                <a:solidFill>
                  <a:schemeClr val="bg1"/>
                </a:solidFill>
                <a:cs typeface="Arial" charset="0"/>
              </a:rPr>
              <a:t>Type conversions</a:t>
            </a:r>
          </a:p>
          <a:p>
            <a:pPr marL="685800" lvl="1" indent="-342900">
              <a:buFont typeface="Calibri" panose="020F0502020204030204" pitchFamily="34" charset="0"/>
              <a:buChar char="−"/>
              <a:defRPr/>
            </a:pPr>
            <a:r>
              <a:rPr lang="en-US" altLang="en-US" sz="2400" b="1" dirty="0">
                <a:solidFill>
                  <a:schemeClr val="bg1"/>
                </a:solidFill>
                <a:cs typeface="Arial" charset="0"/>
              </a:rPr>
              <a:t>Increment and Decrement Operators</a:t>
            </a:r>
          </a:p>
          <a:p>
            <a:pPr marL="685800" lvl="1" indent="-342900">
              <a:buFont typeface="Calibri" panose="020F0502020204030204" pitchFamily="34" charset="0"/>
              <a:buChar char="−"/>
              <a:defRPr/>
            </a:pPr>
            <a:r>
              <a:rPr lang="en-US" altLang="en-US" sz="2400" b="1" dirty="0">
                <a:solidFill>
                  <a:schemeClr val="bg1"/>
                </a:solidFill>
                <a:cs typeface="Arial" charset="0"/>
              </a:rPr>
              <a:t>Bitwise Operators</a:t>
            </a:r>
          </a:p>
          <a:p>
            <a:pPr marL="685800" lvl="1" indent="-342900">
              <a:buFont typeface="Calibri" panose="020F0502020204030204" pitchFamily="34" charset="0"/>
              <a:buChar char="−"/>
              <a:defRPr/>
            </a:pPr>
            <a:r>
              <a:rPr lang="en-US" altLang="en-US" sz="2400" b="1" dirty="0">
                <a:solidFill>
                  <a:schemeClr val="bg1"/>
                </a:solidFill>
                <a:cs typeface="Arial" charset="0"/>
              </a:rPr>
              <a:t>Assignment Operators and Conditional Expressions</a:t>
            </a:r>
          </a:p>
          <a:p>
            <a:pPr marL="685800" lvl="1" indent="-342900">
              <a:buFont typeface="Calibri" panose="020F0502020204030204" pitchFamily="34" charset="0"/>
              <a:buChar char="−"/>
              <a:defRPr/>
            </a:pPr>
            <a:r>
              <a:rPr lang="en-US" altLang="en-US" sz="2400" b="1" dirty="0">
                <a:solidFill>
                  <a:schemeClr val="bg1"/>
                </a:solidFill>
                <a:cs typeface="Arial" charset="0"/>
              </a:rPr>
              <a:t>Precedence and Order of Evaluation</a:t>
            </a:r>
          </a:p>
        </p:txBody>
      </p:sp>
      <p:sp>
        <p:nvSpPr>
          <p:cNvPr id="2" name="Date Placeholder 1"/>
          <p:cNvSpPr>
            <a:spLocks noGrp="1"/>
          </p:cNvSpPr>
          <p:nvPr>
            <p:ph type="dt" sz="half" idx="10"/>
          </p:nvPr>
        </p:nvSpPr>
        <p:spPr/>
        <p:txBody>
          <a:bodyPr/>
          <a:lstStyle/>
          <a:p>
            <a:pPr>
              <a:defRPr/>
            </a:pPr>
            <a:fld id="{E8EE91A7-B445-4F38-B266-3C28D38822D8}" type="datetime1">
              <a:rPr lang="en-US" smtClean="0"/>
              <a:t>3/30/2022</a:t>
            </a:fld>
            <a:endParaRPr lang="en-US"/>
          </a:p>
        </p:txBody>
      </p:sp>
      <p:sp>
        <p:nvSpPr>
          <p:cNvPr id="3" name="Footer Placeholder 2"/>
          <p:cNvSpPr>
            <a:spLocks noGrp="1"/>
          </p:cNvSpPr>
          <p:nvPr>
            <p:ph type="ftr" sz="quarter" idx="11"/>
          </p:nvPr>
        </p:nvSpPr>
        <p:spPr/>
        <p:txBody>
          <a:bodyPr/>
          <a:lstStyle/>
          <a:p>
            <a:pPr>
              <a:defRPr/>
            </a:pPr>
            <a:r>
              <a:rPr lang="en-US"/>
              <a:t>CSE 1051                            Department of CSE</a:t>
            </a:r>
            <a:endParaRPr lang="en-US" dirty="0">
              <a:solidFill>
                <a:srgbClr val="FFFFFF"/>
              </a:solidFill>
            </a:endParaRPr>
          </a:p>
        </p:txBody>
      </p:sp>
      <p:sp>
        <p:nvSpPr>
          <p:cNvPr id="450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8ECB039-8674-459B-B81A-4DA32D9C8EB4}" type="slidenum">
              <a:rPr lang="en-US" altLang="en-US" smtClean="0">
                <a:solidFill>
                  <a:srgbClr val="002060"/>
                </a:solidFill>
              </a:rPr>
              <a:pPr/>
              <a:t>1</a:t>
            </a:fld>
            <a:endParaRPr lang="en-US" altLang="en-US">
              <a:solidFill>
                <a:srgbClr val="002060"/>
              </a:solidFill>
            </a:endParaRPr>
          </a:p>
        </p:txBody>
      </p:sp>
    </p:spTree>
    <p:extLst>
      <p:ext uri="{BB962C8B-B14F-4D97-AF65-F5344CB8AC3E}">
        <p14:creationId xmlns:p14="http://schemas.microsoft.com/office/powerpoint/2010/main" val="274128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71550"/>
            <a:ext cx="8115300" cy="514350"/>
          </a:xfrm>
        </p:spPr>
        <p:txBody>
          <a:bodyPr>
            <a:noAutofit/>
          </a:bodyPr>
          <a:lstStyle/>
          <a:p>
            <a:pPr eaLnBrk="1" hangingPunct="1">
              <a:defRPr/>
            </a:pPr>
            <a:r>
              <a:rPr lang="en-US" sz="3200" dirty="0"/>
              <a:t>Flow chart of simple</a:t>
            </a:r>
            <a:r>
              <a:rPr lang="en-US" sz="3200" dirty="0">
                <a:solidFill>
                  <a:srgbClr val="C00000"/>
                </a:solidFill>
                <a:latin typeface="Courier New" panose="02070309020205020404" pitchFamily="49" charset="0"/>
                <a:cs typeface="Courier New" panose="02070309020205020404" pitchFamily="49" charset="0"/>
              </a:rPr>
              <a:t> if</a:t>
            </a:r>
          </a:p>
        </p:txBody>
      </p:sp>
      <p:sp>
        <p:nvSpPr>
          <p:cNvPr id="4813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CD78D2D9-8EEC-4B5F-AEA2-5C28CCE577C7}" type="datetime1">
              <a:rPr lang="en-US" altLang="en-US" smtClean="0"/>
              <a:t>3/30/2022</a:t>
            </a:fld>
            <a:endParaRPr lang="en-US" altLang="en-US"/>
          </a:p>
        </p:txBody>
      </p:sp>
      <p:sp>
        <p:nvSpPr>
          <p:cNvPr id="4813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48132" name="Slide Number Placeholder 11"/>
          <p:cNvSpPr>
            <a:spLocks noGrp="1"/>
          </p:cNvSpPr>
          <p:nvPr>
            <p:ph type="sldNum" sz="quarter" idx="12"/>
          </p:nvPr>
        </p:nvSpPr>
        <p:spPr bwMode="auto">
          <a:xfrm>
            <a:off x="7038572" y="6356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A81AFD12-CBE2-4549-BB79-CC78C8B1CAD3}" type="slidenum">
              <a:rPr lang="en-US" altLang="en-US" b="0" smtClean="0">
                <a:solidFill>
                  <a:srgbClr val="000000"/>
                </a:solidFill>
              </a:rPr>
              <a:pPr/>
              <a:t>10</a:t>
            </a:fld>
            <a:endParaRPr lang="en-US" altLang="en-US" b="0">
              <a:solidFill>
                <a:srgbClr val="000000"/>
              </a:solidFill>
            </a:endParaRPr>
          </a:p>
        </p:txBody>
      </p:sp>
      <p:grpSp>
        <p:nvGrpSpPr>
          <p:cNvPr id="48131" name="Group 1"/>
          <p:cNvGrpSpPr>
            <a:grpSpLocks/>
          </p:cNvGrpSpPr>
          <p:nvPr/>
        </p:nvGrpSpPr>
        <p:grpSpPr bwMode="auto">
          <a:xfrm>
            <a:off x="3174274" y="1771650"/>
            <a:ext cx="4921977" cy="4198076"/>
            <a:chOff x="2057400" y="1447800"/>
            <a:chExt cx="4962525" cy="4171950"/>
          </a:xfrm>
        </p:grpSpPr>
        <p:sp>
          <p:nvSpPr>
            <p:cNvPr id="11271" name="Text Box 8"/>
            <p:cNvSpPr txBox="1">
              <a:spLocks noChangeArrowheads="1"/>
            </p:cNvSpPr>
            <p:nvPr/>
          </p:nvSpPr>
          <p:spPr bwMode="auto">
            <a:xfrm>
              <a:off x="2819806" y="1447800"/>
              <a:ext cx="810574" cy="347714"/>
            </a:xfrm>
            <a:prstGeom prst="rect">
              <a:avLst/>
            </a:prstGeom>
            <a:noFill/>
            <a:ln w="9525">
              <a:noFill/>
              <a:miter lim="800000"/>
              <a:headEnd/>
              <a:tailEnd/>
            </a:ln>
          </p:spPr>
          <p:txBody>
            <a:bodyPr>
              <a:spAutoFit/>
            </a:bodyPr>
            <a:lstStyle/>
            <a:p>
              <a:pPr>
                <a:spcBef>
                  <a:spcPct val="50000"/>
                </a:spcBef>
                <a:defRPr/>
              </a:pPr>
              <a:r>
                <a:rPr lang="en-US" sz="1350" dirty="0">
                  <a:solidFill>
                    <a:schemeClr val="bg2">
                      <a:lumMod val="10000"/>
                    </a:schemeClr>
                  </a:solidFill>
                </a:rPr>
                <a:t>Entry</a:t>
              </a:r>
            </a:p>
          </p:txBody>
        </p:sp>
        <p:pic>
          <p:nvPicPr>
            <p:cNvPr id="4813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496252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226115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D61935-68E3-4964-A6C7-84C90D28D967}" type="datetime1">
              <a:rPr lang="en-US" smtClean="0"/>
              <a:t>3/30/2022</a:t>
            </a:fld>
            <a:endParaRPr lang="en-IN"/>
          </a:p>
        </p:txBody>
      </p:sp>
      <p:sp>
        <p:nvSpPr>
          <p:cNvPr id="5" name="Footer Placeholder 4"/>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100</a:t>
            </a:fld>
            <a:endParaRPr lang="en-IN"/>
          </a:p>
        </p:txBody>
      </p:sp>
      <p:sp>
        <p:nvSpPr>
          <p:cNvPr id="9" name="Rectangle 2"/>
          <p:cNvSpPr txBox="1">
            <a:spLocks noChangeArrowheads="1"/>
          </p:cNvSpPr>
          <p:nvPr/>
        </p:nvSpPr>
        <p:spPr bwMode="auto">
          <a:xfrm>
            <a:off x="1295400" y="357188"/>
            <a:ext cx="7391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dirty="0">
                <a:latin typeface="Calibri" panose="020F0502020204030204" pitchFamily="34" charset="0"/>
              </a:rPr>
              <a:t>Error or not !…</a:t>
            </a:r>
          </a:p>
        </p:txBody>
      </p:sp>
      <p:sp>
        <p:nvSpPr>
          <p:cNvPr id="10" name="Rectangle 6"/>
          <p:cNvSpPr>
            <a:spLocks noChangeArrowheads="1"/>
          </p:cNvSpPr>
          <p:nvPr/>
        </p:nvSpPr>
        <p:spPr bwMode="auto">
          <a:xfrm>
            <a:off x="2133600" y="1301750"/>
            <a:ext cx="2590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err="1">
                <a:latin typeface="Tempus Sans ITC" panose="04020404030D07020202" pitchFamily="82" charset="0"/>
              </a:rPr>
              <a:t>int</a:t>
            </a:r>
            <a:r>
              <a:rPr lang="en-US" altLang="en-US" sz="2800" b="1" dirty="0">
                <a:latin typeface="Tempus Sans ITC" panose="04020404030D07020202" pitchFamily="82" charset="0"/>
              </a:rPr>
              <a:t> x=3;</a:t>
            </a:r>
          </a:p>
          <a:p>
            <a:r>
              <a:rPr lang="en-US" altLang="en-US" sz="2800" b="1" dirty="0">
                <a:latin typeface="Tempus Sans ITC" panose="04020404030D07020202" pitchFamily="82" charset="0"/>
              </a:rPr>
              <a:t>  if (x=2)</a:t>
            </a:r>
          </a:p>
          <a:p>
            <a:r>
              <a:rPr lang="en-US" altLang="en-US" sz="2800" b="1" dirty="0">
                <a:latin typeface="Tempus Sans ITC" panose="04020404030D07020202" pitchFamily="82" charset="0"/>
              </a:rPr>
              <a:t>    x=0;</a:t>
            </a:r>
          </a:p>
          <a:p>
            <a:r>
              <a:rPr lang="en-US" altLang="en-US" sz="2800" b="1" dirty="0">
                <a:latin typeface="Tempus Sans ITC" panose="04020404030D07020202" pitchFamily="82" charset="0"/>
              </a:rPr>
              <a:t> if (x==3)</a:t>
            </a:r>
          </a:p>
          <a:p>
            <a:r>
              <a:rPr lang="en-US" altLang="en-US" sz="2800" b="1" dirty="0">
                <a:latin typeface="Tempus Sans ITC" panose="04020404030D07020202" pitchFamily="82" charset="0"/>
              </a:rPr>
              <a:t>    x+=1;</a:t>
            </a:r>
          </a:p>
          <a:p>
            <a:r>
              <a:rPr lang="en-US" altLang="en-US" sz="2800" b="1" dirty="0">
                <a:latin typeface="Tempus Sans ITC" panose="04020404030D07020202" pitchFamily="82" charset="0"/>
              </a:rPr>
              <a:t> else</a:t>
            </a:r>
          </a:p>
          <a:p>
            <a:r>
              <a:rPr lang="en-US" altLang="en-US" sz="2800" b="1" dirty="0">
                <a:latin typeface="Tempus Sans ITC" panose="04020404030D07020202" pitchFamily="82" charset="0"/>
              </a:rPr>
              <a:t>    x+=2;</a:t>
            </a:r>
          </a:p>
          <a:p>
            <a:r>
              <a:rPr lang="en-US" altLang="en-US" sz="2800" b="1" dirty="0">
                <a:latin typeface="Tempus Sans ITC" panose="04020404030D07020202" pitchFamily="82" charset="0"/>
              </a:rPr>
              <a:t> </a:t>
            </a:r>
            <a:r>
              <a:rPr lang="en-US" altLang="en-US" sz="2800" b="1" dirty="0" err="1">
                <a:latin typeface="Tempus Sans ITC" panose="04020404030D07020202" pitchFamily="82" charset="0"/>
              </a:rPr>
              <a:t>printf</a:t>
            </a:r>
            <a:r>
              <a:rPr lang="en-US" altLang="en-US" sz="2800" b="1" dirty="0">
                <a:latin typeface="Tempus Sans ITC" panose="04020404030D07020202" pitchFamily="82" charset="0"/>
              </a:rPr>
              <a:t>(“%d”, x);</a:t>
            </a:r>
          </a:p>
        </p:txBody>
      </p:sp>
      <p:sp>
        <p:nvSpPr>
          <p:cNvPr id="11" name="Rectangle 10"/>
          <p:cNvSpPr>
            <a:spLocks noChangeArrowheads="1"/>
          </p:cNvSpPr>
          <p:nvPr/>
        </p:nvSpPr>
        <p:spPr bwMode="auto">
          <a:xfrm flipH="1">
            <a:off x="6310313" y="3884613"/>
            <a:ext cx="2147887" cy="769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cs typeface="Times New Roman" panose="02020603050405020304" pitchFamily="18" charset="0"/>
              </a:rPr>
              <a:t>Output:</a:t>
            </a:r>
          </a:p>
          <a:p>
            <a:r>
              <a:rPr lang="en-US" altLang="en-US" sz="2000" i="1">
                <a:solidFill>
                  <a:srgbClr val="C00000"/>
                </a:solidFill>
                <a:latin typeface="Times New Roman" panose="02020603050405020304" pitchFamily="18" charset="0"/>
                <a:cs typeface="Times New Roman" panose="02020603050405020304" pitchFamily="18" charset="0"/>
              </a:rPr>
              <a:t>	</a:t>
            </a:r>
            <a:r>
              <a:rPr lang="en-US" altLang="en-US" sz="2400" b="1">
                <a:solidFill>
                  <a:srgbClr val="C00000"/>
                </a:solidFill>
                <a:latin typeface="Tempus Sans ITC" panose="04020404030D07020202" pitchFamily="82" charset="0"/>
                <a:cs typeface="Times New Roman" panose="02020603050405020304" pitchFamily="18" charset="0"/>
              </a:rPr>
              <a:t>2</a:t>
            </a:r>
            <a:endParaRPr lang="en-US" altLang="en-US" sz="2000" i="1">
              <a:solidFill>
                <a:srgbClr val="C000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5650C5F-75E2-4867-B1E8-6018DFE1FF07}"/>
              </a:ext>
            </a:extLst>
          </p:cNvPr>
          <p:cNvSpPr/>
          <p:nvPr/>
        </p:nvSpPr>
        <p:spPr>
          <a:xfrm>
            <a:off x="4114800" y="2759075"/>
            <a:ext cx="4724400" cy="893763"/>
          </a:xfrm>
          <a:prstGeom prst="rect">
            <a:avLst/>
          </a:prstGeom>
        </p:spPr>
        <p:txBody>
          <a:bodyPr>
            <a:spAutoFit/>
          </a:bodyPr>
          <a:lstStyle/>
          <a:p>
            <a:pPr>
              <a:defRPr/>
            </a:pPr>
            <a:r>
              <a:rPr lang="en-US" sz="2800" b="1" dirty="0">
                <a:latin typeface="Tempus Sans ITC" pitchFamily="82" charset="0"/>
              </a:rPr>
              <a:t>Warning!</a:t>
            </a:r>
          </a:p>
          <a:p>
            <a:pPr>
              <a:defRPr/>
            </a:pPr>
            <a:r>
              <a:rPr lang="en-US" sz="2400" dirty="0">
                <a:solidFill>
                  <a:schemeClr val="bg2">
                    <a:lumMod val="50000"/>
                  </a:schemeClr>
                </a:solidFill>
                <a:latin typeface="Tempus Sans ITC" pitchFamily="82" charset="0"/>
              </a:rPr>
              <a:t>Possibly incorrect  assignment</a:t>
            </a:r>
            <a:endParaRPr lang="en-US" sz="2400" dirty="0">
              <a:solidFill>
                <a:schemeClr val="bg2">
                  <a:lumMod val="50000"/>
                </a:schemeClr>
              </a:solidFill>
            </a:endParaRPr>
          </a:p>
        </p:txBody>
      </p:sp>
    </p:spTree>
    <p:extLst>
      <p:ext uri="{BB962C8B-B14F-4D97-AF65-F5344CB8AC3E}">
        <p14:creationId xmlns:p14="http://schemas.microsoft.com/office/powerpoint/2010/main" val="152703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D61935-68E3-4964-A6C7-84C90D28D967}" type="datetime1">
              <a:rPr lang="en-US" smtClean="0"/>
              <a:t>3/30/2022</a:t>
            </a:fld>
            <a:endParaRPr lang="en-IN"/>
          </a:p>
        </p:txBody>
      </p:sp>
      <p:sp>
        <p:nvSpPr>
          <p:cNvPr id="5" name="Footer Placeholder 4"/>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101</a:t>
            </a:fld>
            <a:endParaRPr lang="en-IN"/>
          </a:p>
        </p:txBody>
      </p:sp>
      <p:sp>
        <p:nvSpPr>
          <p:cNvPr id="13" name="Rectangle 2"/>
          <p:cNvSpPr txBox="1">
            <a:spLocks noChangeArrowheads="1"/>
          </p:cNvSpPr>
          <p:nvPr/>
        </p:nvSpPr>
        <p:spPr bwMode="auto">
          <a:xfrm>
            <a:off x="1295400" y="35083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dirty="0">
                <a:latin typeface="Calibri" panose="020F0502020204030204" pitchFamily="34" charset="0"/>
              </a:rPr>
              <a:t>Error or not !…</a:t>
            </a:r>
          </a:p>
        </p:txBody>
      </p:sp>
      <p:sp>
        <p:nvSpPr>
          <p:cNvPr id="14" name="Rectangle 13"/>
          <p:cNvSpPr>
            <a:spLocks noChangeArrowheads="1"/>
          </p:cNvSpPr>
          <p:nvPr/>
        </p:nvSpPr>
        <p:spPr bwMode="auto">
          <a:xfrm>
            <a:off x="2133600" y="1295400"/>
            <a:ext cx="2590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err="1">
                <a:latin typeface="Tempus Sans ITC" panose="04020404030D07020202" pitchFamily="82" charset="0"/>
              </a:rPr>
              <a:t>int</a:t>
            </a:r>
            <a:r>
              <a:rPr lang="en-US" altLang="en-US" sz="2800" b="1" dirty="0">
                <a:latin typeface="Tempus Sans ITC" panose="04020404030D07020202" pitchFamily="82" charset="0"/>
              </a:rPr>
              <a:t> x=3, y=15;</a:t>
            </a:r>
          </a:p>
          <a:p>
            <a:r>
              <a:rPr lang="en-US" altLang="en-US" sz="2800" b="1" dirty="0">
                <a:latin typeface="Tempus Sans ITC" panose="04020404030D07020202" pitchFamily="82" charset="0"/>
              </a:rPr>
              <a:t>  if (x = y%2)</a:t>
            </a:r>
          </a:p>
          <a:p>
            <a:r>
              <a:rPr lang="en-US" altLang="en-US" sz="2800" b="1" dirty="0">
                <a:latin typeface="Tempus Sans ITC" panose="04020404030D07020202" pitchFamily="82" charset="0"/>
              </a:rPr>
              <a:t>    x=0;</a:t>
            </a:r>
          </a:p>
          <a:p>
            <a:r>
              <a:rPr lang="en-US" altLang="en-US" sz="2800" b="1" dirty="0">
                <a:latin typeface="Tempus Sans ITC" panose="04020404030D07020202" pitchFamily="82" charset="0"/>
              </a:rPr>
              <a:t>  </a:t>
            </a:r>
          </a:p>
          <a:p>
            <a:r>
              <a:rPr lang="en-US" altLang="en-US" sz="2800" b="1" dirty="0">
                <a:latin typeface="Tempus Sans ITC" panose="04020404030D07020202" pitchFamily="82" charset="0"/>
              </a:rPr>
              <a:t>  else</a:t>
            </a:r>
          </a:p>
          <a:p>
            <a:r>
              <a:rPr lang="en-US" altLang="en-US" sz="2800" b="1" dirty="0">
                <a:latin typeface="Tempus Sans ITC" panose="04020404030D07020202" pitchFamily="82" charset="0"/>
              </a:rPr>
              <a:t>    x+=2;</a:t>
            </a:r>
          </a:p>
          <a:p>
            <a:r>
              <a:rPr lang="en-US" altLang="en-US" sz="2800" b="1" dirty="0">
                <a:latin typeface="Tempus Sans ITC" panose="04020404030D07020202" pitchFamily="82" charset="0"/>
              </a:rPr>
              <a:t> </a:t>
            </a:r>
          </a:p>
          <a:p>
            <a:r>
              <a:rPr lang="en-US" altLang="en-US" sz="2800" b="1" dirty="0" err="1">
                <a:latin typeface="Tempus Sans ITC" panose="04020404030D07020202" pitchFamily="82" charset="0"/>
              </a:rPr>
              <a:t>printf</a:t>
            </a:r>
            <a:r>
              <a:rPr lang="en-US" altLang="en-US" sz="2800" b="1" dirty="0">
                <a:latin typeface="Tempus Sans ITC" panose="04020404030D07020202" pitchFamily="82" charset="0"/>
              </a:rPr>
              <a:t>(“%d”, x);</a:t>
            </a:r>
          </a:p>
        </p:txBody>
      </p:sp>
      <p:sp>
        <p:nvSpPr>
          <p:cNvPr id="15" name="Rectangle 14"/>
          <p:cNvSpPr>
            <a:spLocks noChangeArrowheads="1"/>
          </p:cNvSpPr>
          <p:nvPr/>
        </p:nvSpPr>
        <p:spPr bwMode="auto">
          <a:xfrm flipH="1">
            <a:off x="6310313" y="3505200"/>
            <a:ext cx="2147887" cy="7699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cs typeface="Times New Roman" panose="02020603050405020304" pitchFamily="18" charset="0"/>
              </a:rPr>
              <a:t>Output:</a:t>
            </a:r>
          </a:p>
          <a:p>
            <a:r>
              <a:rPr lang="en-US" altLang="en-US" sz="2000" i="1">
                <a:solidFill>
                  <a:srgbClr val="C00000"/>
                </a:solidFill>
                <a:latin typeface="Times New Roman" panose="02020603050405020304" pitchFamily="18" charset="0"/>
                <a:cs typeface="Times New Roman" panose="02020603050405020304" pitchFamily="18" charset="0"/>
              </a:rPr>
              <a:t>	</a:t>
            </a:r>
            <a:r>
              <a:rPr lang="en-US" altLang="en-US" sz="2400" b="1">
                <a:solidFill>
                  <a:srgbClr val="C00000"/>
                </a:solidFill>
                <a:latin typeface="Tempus Sans ITC" panose="04020404030D07020202" pitchFamily="82" charset="0"/>
                <a:cs typeface="Times New Roman" panose="02020603050405020304" pitchFamily="18" charset="0"/>
              </a:rPr>
              <a:t>0</a:t>
            </a:r>
            <a:endParaRPr lang="en-US" altLang="en-US" sz="2000" i="1">
              <a:solidFill>
                <a:srgbClr val="C0000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D5C2550-5026-4340-B903-BADF5545003D}"/>
              </a:ext>
            </a:extLst>
          </p:cNvPr>
          <p:cNvSpPr/>
          <p:nvPr/>
        </p:nvSpPr>
        <p:spPr>
          <a:xfrm>
            <a:off x="4343400" y="2460625"/>
            <a:ext cx="4343400" cy="892175"/>
          </a:xfrm>
          <a:prstGeom prst="rect">
            <a:avLst/>
          </a:prstGeom>
        </p:spPr>
        <p:txBody>
          <a:bodyPr>
            <a:spAutoFit/>
          </a:bodyPr>
          <a:lstStyle/>
          <a:p>
            <a:pPr>
              <a:defRPr/>
            </a:pPr>
            <a:r>
              <a:rPr lang="en-US" sz="2800" b="1" dirty="0">
                <a:latin typeface="Tempus Sans ITC" pitchFamily="82" charset="0"/>
              </a:rPr>
              <a:t>Warning!</a:t>
            </a:r>
          </a:p>
          <a:p>
            <a:pPr>
              <a:defRPr/>
            </a:pPr>
            <a:r>
              <a:rPr lang="en-US" sz="2400" dirty="0">
                <a:solidFill>
                  <a:schemeClr val="bg2">
                    <a:lumMod val="50000"/>
                  </a:schemeClr>
                </a:solidFill>
                <a:latin typeface="Tempus Sans ITC" pitchFamily="82" charset="0"/>
              </a:rPr>
              <a:t>Possibly incorrect  assignment</a:t>
            </a:r>
            <a:endParaRPr lang="en-US" sz="2400" dirty="0">
              <a:solidFill>
                <a:schemeClr val="bg2">
                  <a:lumMod val="50000"/>
                </a:schemeClr>
              </a:solidFill>
            </a:endParaRPr>
          </a:p>
        </p:txBody>
      </p:sp>
      <p:sp>
        <p:nvSpPr>
          <p:cNvPr id="17" name="Rectangle 16">
            <a:extLst>
              <a:ext uri="{FF2B5EF4-FFF2-40B4-BE49-F238E27FC236}">
                <a16:creationId xmlns:a16="http://schemas.microsoft.com/office/drawing/2014/main" id="{41F32AD2-85F5-4E55-90A0-626B05499AEB}"/>
              </a:ext>
            </a:extLst>
          </p:cNvPr>
          <p:cNvSpPr/>
          <p:nvPr/>
        </p:nvSpPr>
        <p:spPr>
          <a:xfrm>
            <a:off x="2300288" y="1703388"/>
            <a:ext cx="2106612" cy="522287"/>
          </a:xfrm>
          <a:prstGeom prst="rect">
            <a:avLst/>
          </a:prstGeom>
        </p:spPr>
        <p:txBody>
          <a:bodyPr>
            <a:spAutoFit/>
          </a:bodyPr>
          <a:lstStyle/>
          <a:p>
            <a:pPr>
              <a:defRPr/>
            </a:pPr>
            <a:r>
              <a:rPr lang="en-US" sz="2800" b="1" dirty="0">
                <a:solidFill>
                  <a:srgbClr val="3333CC"/>
                </a:solidFill>
                <a:latin typeface="Tempus Sans ITC" pitchFamily="82" charset="0"/>
              </a:rPr>
              <a:t>if (x = y%3)</a:t>
            </a:r>
            <a:r>
              <a:rPr lang="en-US" sz="2800" b="1" dirty="0">
                <a:latin typeface="Tempus Sans ITC" pitchFamily="82" charset="0"/>
              </a:rPr>
              <a:t> </a:t>
            </a:r>
            <a:endParaRPr lang="en-US" sz="2800" dirty="0">
              <a:solidFill>
                <a:schemeClr val="bg2">
                  <a:lumMod val="75000"/>
                </a:schemeClr>
              </a:solidFill>
            </a:endParaRPr>
          </a:p>
        </p:txBody>
      </p:sp>
      <p:sp>
        <p:nvSpPr>
          <p:cNvPr id="18" name="Rectangle 17"/>
          <p:cNvSpPr>
            <a:spLocks noChangeArrowheads="1"/>
          </p:cNvSpPr>
          <p:nvPr/>
        </p:nvSpPr>
        <p:spPr bwMode="auto">
          <a:xfrm flipH="1">
            <a:off x="6324600" y="3505200"/>
            <a:ext cx="2147888" cy="7699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cs typeface="Times New Roman" panose="02020603050405020304" pitchFamily="18" charset="0"/>
              </a:rPr>
              <a:t>Output:</a:t>
            </a:r>
          </a:p>
          <a:p>
            <a:r>
              <a:rPr lang="en-US" altLang="en-US" sz="2000" i="1">
                <a:solidFill>
                  <a:srgbClr val="C00000"/>
                </a:solidFill>
                <a:latin typeface="Times New Roman" panose="02020603050405020304" pitchFamily="18" charset="0"/>
                <a:cs typeface="Times New Roman" panose="02020603050405020304" pitchFamily="18" charset="0"/>
              </a:rPr>
              <a:t>	</a:t>
            </a:r>
            <a:r>
              <a:rPr lang="en-US" altLang="en-US" sz="2400" b="1">
                <a:solidFill>
                  <a:srgbClr val="C00000"/>
                </a:solidFill>
                <a:latin typeface="Tempus Sans ITC" panose="04020404030D07020202" pitchFamily="82" charset="0"/>
                <a:cs typeface="Times New Roman" panose="02020603050405020304" pitchFamily="18" charset="0"/>
              </a:rPr>
              <a:t>2</a:t>
            </a:r>
            <a:endParaRPr lang="en-US" altLang="en-US" sz="2000" i="1">
              <a:solidFill>
                <a:srgbClr val="C0000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D95B662A-A419-4A74-9518-A32990523732}"/>
              </a:ext>
            </a:extLst>
          </p:cNvPr>
          <p:cNvSpPr/>
          <p:nvPr/>
        </p:nvSpPr>
        <p:spPr>
          <a:xfrm>
            <a:off x="1676400" y="5195888"/>
            <a:ext cx="7391400" cy="893762"/>
          </a:xfrm>
          <a:prstGeom prst="rect">
            <a:avLst/>
          </a:prstGeom>
        </p:spPr>
        <p:txBody>
          <a:bodyPr>
            <a:spAutoFit/>
          </a:bodyPr>
          <a:lstStyle/>
          <a:p>
            <a:pPr>
              <a:defRPr/>
            </a:pPr>
            <a:r>
              <a:rPr lang="en-US" sz="2800" b="1" dirty="0">
                <a:solidFill>
                  <a:schemeClr val="bg2">
                    <a:lumMod val="50000"/>
                  </a:schemeClr>
                </a:solidFill>
                <a:latin typeface="Tempus Sans ITC" pitchFamily="82" charset="0"/>
              </a:rPr>
              <a:t>Why output =0?</a:t>
            </a:r>
          </a:p>
          <a:p>
            <a:pPr>
              <a:defRPr/>
            </a:pPr>
            <a:r>
              <a:rPr lang="en-US" sz="2400" dirty="0">
                <a:solidFill>
                  <a:schemeClr val="bg2">
                    <a:lumMod val="50000"/>
                  </a:schemeClr>
                </a:solidFill>
                <a:latin typeface="Tempus Sans ITC" pitchFamily="82" charset="0"/>
              </a:rPr>
              <a:t>x=1;  Condition is always TRUE for values other than 0!</a:t>
            </a:r>
            <a:endParaRPr lang="en-US" sz="2400" dirty="0">
              <a:solidFill>
                <a:schemeClr val="bg2">
                  <a:lumMod val="50000"/>
                </a:schemeClr>
              </a:solidFill>
            </a:endParaRPr>
          </a:p>
        </p:txBody>
      </p:sp>
      <p:sp>
        <p:nvSpPr>
          <p:cNvPr id="20" name="Rectangle 19">
            <a:extLst>
              <a:ext uri="{FF2B5EF4-FFF2-40B4-BE49-F238E27FC236}">
                <a16:creationId xmlns:a16="http://schemas.microsoft.com/office/drawing/2014/main" id="{FD9C3EE8-7601-416C-AF2F-1092143A13AC}"/>
              </a:ext>
            </a:extLst>
          </p:cNvPr>
          <p:cNvSpPr/>
          <p:nvPr/>
        </p:nvSpPr>
        <p:spPr>
          <a:xfrm>
            <a:off x="1676400" y="5203825"/>
            <a:ext cx="7315200" cy="892175"/>
          </a:xfrm>
          <a:prstGeom prst="rect">
            <a:avLst/>
          </a:prstGeom>
        </p:spPr>
        <p:txBody>
          <a:bodyPr>
            <a:spAutoFit/>
          </a:bodyPr>
          <a:lstStyle/>
          <a:p>
            <a:pPr>
              <a:defRPr/>
            </a:pPr>
            <a:r>
              <a:rPr lang="en-US" sz="2800" b="1" dirty="0">
                <a:solidFill>
                  <a:schemeClr val="bg2">
                    <a:lumMod val="50000"/>
                  </a:schemeClr>
                </a:solidFill>
                <a:latin typeface="Tempus Sans ITC" pitchFamily="82" charset="0"/>
              </a:rPr>
              <a:t>Why output = 2?</a:t>
            </a:r>
          </a:p>
          <a:p>
            <a:pPr>
              <a:defRPr/>
            </a:pPr>
            <a:r>
              <a:rPr lang="en-US" sz="2400" dirty="0">
                <a:solidFill>
                  <a:schemeClr val="bg2">
                    <a:lumMod val="50000"/>
                  </a:schemeClr>
                </a:solidFill>
                <a:latin typeface="Tempus Sans ITC" pitchFamily="82" charset="0"/>
              </a:rPr>
              <a:t>x=0; Condition is always  WRONG for a value 0!</a:t>
            </a:r>
            <a:endParaRPr lang="en-US" sz="2400" dirty="0">
              <a:solidFill>
                <a:schemeClr val="bg2">
                  <a:lumMod val="50000"/>
                </a:schemeClr>
              </a:solidFill>
            </a:endParaRPr>
          </a:p>
        </p:txBody>
      </p:sp>
    </p:spTree>
    <p:extLst>
      <p:ext uri="{BB962C8B-B14F-4D97-AF65-F5344CB8AC3E}">
        <p14:creationId xmlns:p14="http://schemas.microsoft.com/office/powerpoint/2010/main" val="22954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xit" presetSubtype="10" fill="hold" nodeType="clickEffect">
                                  <p:stCondLst>
                                    <p:cond delay="0"/>
                                  </p:stCondLst>
                                  <p:childTnLst>
                                    <p:animEffect transition="out" filter="blinds(horizontal)">
                                      <p:cBhvr>
                                        <p:cTn id="18" dur="500"/>
                                        <p:tgtEl>
                                          <p:spTgt spid="14">
                                            <p:txEl>
                                              <p:pRg st="1" end="1"/>
                                            </p:txEl>
                                          </p:spTgt>
                                        </p:tgtEl>
                                      </p:cBhvr>
                                    </p:animEffect>
                                    <p:set>
                                      <p:cBhvr>
                                        <p:cTn id="19" dur="1" fill="hold">
                                          <p:stCondLst>
                                            <p:cond delay="499"/>
                                          </p:stCondLst>
                                        </p:cTn>
                                        <p:tgtEl>
                                          <p:spTgt spid="14">
                                            <p:txEl>
                                              <p:pRg st="1" end="1"/>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animBg="1"/>
      <p:bldP spid="19" grpId="0"/>
      <p:bldP spid="2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D61935-68E3-4964-A6C7-84C90D28D967}" type="datetime1">
              <a:rPr lang="en-US" smtClean="0"/>
              <a:t>3/30/2022</a:t>
            </a:fld>
            <a:endParaRPr lang="en-IN"/>
          </a:p>
        </p:txBody>
      </p:sp>
      <p:sp>
        <p:nvSpPr>
          <p:cNvPr id="5" name="Footer Placeholder 4"/>
          <p:cNvSpPr>
            <a:spLocks noGrp="1"/>
          </p:cNvSpPr>
          <p:nvPr>
            <p:ph type="ftr" sz="quarter" idx="11"/>
          </p:nvPr>
        </p:nvSpPr>
        <p:spPr/>
        <p:txBody>
          <a:bodyPr/>
          <a:lstStyle/>
          <a:p>
            <a:r>
              <a:rPr lang="en-US"/>
              <a:t>CSE 1051 Problem Solving using Computers (PSUC) - 2019</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102</a:t>
            </a:fld>
            <a:endParaRPr lang="en-IN"/>
          </a:p>
        </p:txBody>
      </p:sp>
      <p:sp>
        <p:nvSpPr>
          <p:cNvPr id="21" name="Rectangle 2"/>
          <p:cNvSpPr txBox="1">
            <a:spLocks noChangeArrowheads="1"/>
          </p:cNvSpPr>
          <p:nvPr/>
        </p:nvSpPr>
        <p:spPr bwMode="auto">
          <a:xfrm>
            <a:off x="1295400" y="3810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dirty="0">
                <a:latin typeface="Calibri" panose="020F0502020204030204" pitchFamily="34" charset="0"/>
              </a:rPr>
              <a:t>Error or not !…</a:t>
            </a:r>
          </a:p>
        </p:txBody>
      </p:sp>
      <p:sp>
        <p:nvSpPr>
          <p:cNvPr id="22" name="Rectangle 6"/>
          <p:cNvSpPr>
            <a:spLocks noChangeArrowheads="1"/>
          </p:cNvSpPr>
          <p:nvPr/>
        </p:nvSpPr>
        <p:spPr bwMode="auto">
          <a:xfrm>
            <a:off x="2133600" y="1325563"/>
            <a:ext cx="4114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err="1">
                <a:latin typeface="Tempus Sans ITC" panose="04020404030D07020202" pitchFamily="82" charset="0"/>
              </a:rPr>
              <a:t>int</a:t>
            </a:r>
            <a:r>
              <a:rPr lang="en-US" altLang="en-US" sz="2800" b="1" dirty="0">
                <a:latin typeface="Tempus Sans ITC" panose="04020404030D07020202" pitchFamily="82" charset="0"/>
              </a:rPr>
              <a:t> </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 n=10;</a:t>
            </a:r>
          </a:p>
          <a:p>
            <a:r>
              <a:rPr lang="en-US" altLang="en-US" sz="2800" b="1" dirty="0">
                <a:latin typeface="Tempus Sans ITC" panose="04020404030D07020202" pitchFamily="82" charset="0"/>
              </a:rPr>
              <a:t>  for (</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=0; </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&lt;n; </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a:t>
            </a:r>
          </a:p>
          <a:p>
            <a:r>
              <a:rPr lang="en-US" altLang="en-US" sz="2800" b="1" dirty="0">
                <a:latin typeface="Tempus Sans ITC" panose="04020404030D07020202" pitchFamily="82" charset="0"/>
              </a:rPr>
              <a:t>    </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a:t>
            </a:r>
          </a:p>
          <a:p>
            <a:r>
              <a:rPr lang="en-US" altLang="en-US" sz="2800" b="1" dirty="0" err="1">
                <a:latin typeface="Tempus Sans ITC" panose="04020404030D07020202" pitchFamily="82" charset="0"/>
              </a:rPr>
              <a:t>printf</a:t>
            </a:r>
            <a:r>
              <a:rPr lang="en-US" altLang="en-US" sz="2800" b="1" dirty="0">
                <a:latin typeface="Tempus Sans ITC" panose="04020404030D07020202" pitchFamily="82" charset="0"/>
              </a:rPr>
              <a:t>(“%d”, </a:t>
            </a:r>
            <a:r>
              <a:rPr lang="en-US" altLang="en-US" sz="2800" b="1" dirty="0" err="1">
                <a:latin typeface="Tempus Sans ITC" panose="04020404030D07020202" pitchFamily="82" charset="0"/>
              </a:rPr>
              <a:t>i</a:t>
            </a:r>
            <a:r>
              <a:rPr lang="en-US" altLang="en-US" sz="2800" b="1" dirty="0">
                <a:latin typeface="Tempus Sans ITC" panose="04020404030D07020202" pitchFamily="82" charset="0"/>
              </a:rPr>
              <a:t>);</a:t>
            </a:r>
          </a:p>
        </p:txBody>
      </p:sp>
      <p:sp>
        <p:nvSpPr>
          <p:cNvPr id="23" name="Rectangle 22"/>
          <p:cNvSpPr>
            <a:spLocks noChangeArrowheads="1"/>
          </p:cNvSpPr>
          <p:nvPr/>
        </p:nvSpPr>
        <p:spPr bwMode="auto">
          <a:xfrm flipH="1">
            <a:off x="6310313" y="3908425"/>
            <a:ext cx="2147887" cy="7699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cs typeface="Times New Roman" panose="02020603050405020304" pitchFamily="18" charset="0"/>
              </a:rPr>
              <a:t>Output:</a:t>
            </a:r>
          </a:p>
          <a:p>
            <a:r>
              <a:rPr lang="en-US" altLang="en-US" sz="2000" i="1">
                <a:solidFill>
                  <a:srgbClr val="C00000"/>
                </a:solidFill>
                <a:latin typeface="Times New Roman" panose="02020603050405020304" pitchFamily="18" charset="0"/>
                <a:cs typeface="Times New Roman" panose="02020603050405020304" pitchFamily="18" charset="0"/>
              </a:rPr>
              <a:t>	</a:t>
            </a:r>
            <a:r>
              <a:rPr lang="en-US" altLang="en-US" sz="2400" b="1">
                <a:solidFill>
                  <a:srgbClr val="C00000"/>
                </a:solidFill>
                <a:latin typeface="Tempus Sans ITC" panose="04020404030D07020202" pitchFamily="82" charset="0"/>
                <a:cs typeface="Times New Roman" panose="02020603050405020304" pitchFamily="18" charset="0"/>
              </a:rPr>
              <a:t>15</a:t>
            </a:r>
            <a:endParaRPr lang="en-US" altLang="en-US" sz="2000" i="1">
              <a:solidFill>
                <a:srgbClr val="C00000"/>
              </a:solidFill>
              <a:latin typeface="Times New Roman" panose="02020603050405020304" pitchFamily="18" charset="0"/>
              <a:cs typeface="Times New Roman" panose="02020603050405020304" pitchFamily="18" charset="0"/>
            </a:endParaRPr>
          </a:p>
        </p:txBody>
      </p:sp>
      <p:sp>
        <p:nvSpPr>
          <p:cNvPr id="24" name="Rectangle 23"/>
          <p:cNvSpPr>
            <a:spLocks noChangeArrowheads="1"/>
          </p:cNvSpPr>
          <p:nvPr/>
        </p:nvSpPr>
        <p:spPr bwMode="auto">
          <a:xfrm>
            <a:off x="5943600" y="2782888"/>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Tempus Sans ITC" panose="04020404030D07020202" pitchFamily="82" charset="0"/>
              </a:rPr>
              <a:t>No Error!</a:t>
            </a:r>
          </a:p>
        </p:txBody>
      </p:sp>
      <p:sp>
        <p:nvSpPr>
          <p:cNvPr id="25" name="Rectangle 24"/>
          <p:cNvSpPr>
            <a:spLocks noChangeArrowheads="1"/>
          </p:cNvSpPr>
          <p:nvPr/>
        </p:nvSpPr>
        <p:spPr bwMode="auto">
          <a:xfrm>
            <a:off x="2316163" y="1736725"/>
            <a:ext cx="2847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3333CC"/>
                </a:solidFill>
                <a:latin typeface="Tempus Sans ITC" panose="04020404030D07020202" pitchFamily="82" charset="0"/>
              </a:rPr>
              <a:t>for (i=0; i&lt;n; i++);</a:t>
            </a:r>
            <a:endParaRPr lang="en-US" altLang="en-US" sz="2800">
              <a:solidFill>
                <a:srgbClr val="3333CC"/>
              </a:solidFill>
            </a:endParaRPr>
          </a:p>
        </p:txBody>
      </p:sp>
      <p:sp>
        <p:nvSpPr>
          <p:cNvPr id="26" name="Rectangle 25"/>
          <p:cNvSpPr>
            <a:spLocks noChangeArrowheads="1"/>
          </p:cNvSpPr>
          <p:nvPr/>
        </p:nvSpPr>
        <p:spPr bwMode="auto">
          <a:xfrm>
            <a:off x="5943600" y="2782888"/>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Tempus Sans ITC" panose="04020404030D07020202" pitchFamily="82" charset="0"/>
              </a:rPr>
              <a:t>No Error!</a:t>
            </a:r>
          </a:p>
        </p:txBody>
      </p:sp>
      <p:sp>
        <p:nvSpPr>
          <p:cNvPr id="27" name="Rectangle 26"/>
          <p:cNvSpPr>
            <a:spLocks noChangeArrowheads="1"/>
          </p:cNvSpPr>
          <p:nvPr/>
        </p:nvSpPr>
        <p:spPr bwMode="auto">
          <a:xfrm flipH="1">
            <a:off x="6310313" y="3908425"/>
            <a:ext cx="2147887" cy="7699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cs typeface="Times New Roman" panose="02020603050405020304" pitchFamily="18" charset="0"/>
              </a:rPr>
              <a:t>Output:</a:t>
            </a:r>
          </a:p>
          <a:p>
            <a:r>
              <a:rPr lang="en-US" altLang="en-US" sz="2000" i="1">
                <a:solidFill>
                  <a:srgbClr val="C00000"/>
                </a:solidFill>
                <a:latin typeface="Times New Roman" panose="02020603050405020304" pitchFamily="18" charset="0"/>
                <a:cs typeface="Times New Roman" panose="02020603050405020304" pitchFamily="18" charset="0"/>
              </a:rPr>
              <a:t>	</a:t>
            </a:r>
            <a:r>
              <a:rPr lang="en-US" altLang="en-US" sz="2400" b="1">
                <a:solidFill>
                  <a:srgbClr val="C00000"/>
                </a:solidFill>
                <a:latin typeface="Tempus Sans ITC" panose="04020404030D07020202" pitchFamily="82" charset="0"/>
                <a:cs typeface="Times New Roman" panose="02020603050405020304" pitchFamily="18" charset="0"/>
              </a:rPr>
              <a:t>20</a:t>
            </a:r>
            <a:endParaRPr lang="en-US" altLang="en-US" sz="2000" i="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48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2">
                                            <p:txEl>
                                              <p:pRg st="1" end="1"/>
                                            </p:txEl>
                                          </p:spTgt>
                                        </p:tgtEl>
                                      </p:cBhvr>
                                    </p:animEffect>
                                    <p:set>
                                      <p:cBhvr>
                                        <p:cTn id="15" dur="1" fill="hold">
                                          <p:stCondLst>
                                            <p:cond delay="499"/>
                                          </p:stCondLst>
                                        </p:cTn>
                                        <p:tgtEl>
                                          <p:spTgt spid="22">
                                            <p:txEl>
                                              <p:pRg st="1" end="1"/>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838200" y="643945"/>
            <a:ext cx="8686801" cy="515155"/>
          </a:xfrm>
        </p:spPr>
        <p:txBody>
          <a:bodyPr>
            <a:noAutofit/>
          </a:bodyPr>
          <a:lstStyle/>
          <a:p>
            <a:pPr eaLnBrk="1" hangingPunct="1">
              <a:defRPr/>
            </a:pPr>
            <a:r>
              <a:rPr lang="en-US" sz="2400" dirty="0"/>
              <a:t>Find out whether a number is even or odd.</a:t>
            </a:r>
            <a:br>
              <a:rPr lang="en-US" sz="2400" dirty="0"/>
            </a:br>
            <a:endParaRPr lang="en-US" sz="2400" dirty="0"/>
          </a:p>
        </p:txBody>
      </p:sp>
      <p:sp>
        <p:nvSpPr>
          <p:cNvPr id="13315" name="Rectangle 3"/>
          <p:cNvSpPr>
            <a:spLocks noGrp="1" noChangeArrowheads="1"/>
          </p:cNvSpPr>
          <p:nvPr>
            <p:ph idx="1"/>
          </p:nvPr>
        </p:nvSpPr>
        <p:spPr>
          <a:xfrm>
            <a:off x="1781577" y="875764"/>
            <a:ext cx="8281116" cy="4724937"/>
          </a:xfrm>
        </p:spPr>
        <p:txBody>
          <a:bodyPr>
            <a:noAutofit/>
          </a:bodyPr>
          <a:lstStyle/>
          <a:p>
            <a:pPr eaLnBrk="1" hangingPunct="1">
              <a:lnSpc>
                <a:spcPct val="90000"/>
              </a:lnSpc>
              <a:spcBef>
                <a:spcPts val="600"/>
              </a:spcBef>
              <a:buFontTx/>
              <a:buNone/>
              <a:defRPr/>
            </a:pPr>
            <a:r>
              <a:rPr lang="en-US" sz="2000" b="1" dirty="0"/>
              <a:t>#include &lt;</a:t>
            </a:r>
            <a:r>
              <a:rPr lang="en-US" sz="2000" b="1" dirty="0" err="1"/>
              <a:t>stdio.h</a:t>
            </a:r>
            <a:r>
              <a:rPr lang="en-US" sz="2000" b="1" dirty="0"/>
              <a:t>&gt;</a:t>
            </a:r>
          </a:p>
          <a:p>
            <a:pPr eaLnBrk="1" hangingPunct="1">
              <a:lnSpc>
                <a:spcPct val="90000"/>
              </a:lnSpc>
              <a:spcBef>
                <a:spcPts val="600"/>
              </a:spcBef>
              <a:buFontTx/>
              <a:buNone/>
              <a:defRPr/>
            </a:pPr>
            <a:r>
              <a:rPr lang="en-US" sz="2000" b="1" dirty="0" err="1"/>
              <a:t>int</a:t>
            </a:r>
            <a:r>
              <a:rPr lang="en-US" sz="2000" b="1" dirty="0"/>
              <a:t> main()</a:t>
            </a:r>
          </a:p>
          <a:p>
            <a:pPr eaLnBrk="1" hangingPunct="1">
              <a:lnSpc>
                <a:spcPct val="90000"/>
              </a:lnSpc>
              <a:spcBef>
                <a:spcPts val="600"/>
              </a:spcBef>
              <a:buFontTx/>
              <a:buNone/>
              <a:defRPr/>
            </a:pPr>
            <a:r>
              <a:rPr lang="en-US" sz="2000" b="1" dirty="0"/>
              <a:t>{</a:t>
            </a:r>
          </a:p>
          <a:p>
            <a:pPr eaLnBrk="1" hangingPunct="1">
              <a:lnSpc>
                <a:spcPct val="90000"/>
              </a:lnSpc>
              <a:spcBef>
                <a:spcPts val="600"/>
              </a:spcBef>
              <a:buFontTx/>
              <a:buNone/>
              <a:defRPr/>
            </a:pPr>
            <a:r>
              <a:rPr lang="en-US" sz="2000" b="1" dirty="0"/>
              <a:t>	</a:t>
            </a:r>
            <a:r>
              <a:rPr lang="en-US" sz="2000" b="1" dirty="0" err="1"/>
              <a:t>int</a:t>
            </a:r>
            <a:r>
              <a:rPr lang="en-US" sz="2000" b="1" dirty="0"/>
              <a:t>  x;</a:t>
            </a:r>
          </a:p>
          <a:p>
            <a:pPr eaLnBrk="1" hangingPunct="1">
              <a:lnSpc>
                <a:spcPct val="90000"/>
              </a:lnSpc>
              <a:spcBef>
                <a:spcPts val="600"/>
              </a:spcBef>
              <a:buFontTx/>
              <a:buNone/>
              <a:defRPr/>
            </a:pPr>
            <a:r>
              <a:rPr lang="en-US" sz="2000" b="1" dirty="0"/>
              <a:t>	</a:t>
            </a:r>
            <a:r>
              <a:rPr lang="en-US" sz="2000" b="1" dirty="0" err="1"/>
              <a:t>printf</a:t>
            </a:r>
            <a:r>
              <a:rPr lang="en-US" sz="2000" b="1" dirty="0"/>
              <a:t>(“input an integer\n”);</a:t>
            </a:r>
          </a:p>
          <a:p>
            <a:pPr eaLnBrk="1" hangingPunct="1">
              <a:lnSpc>
                <a:spcPct val="90000"/>
              </a:lnSpc>
              <a:spcBef>
                <a:spcPts val="600"/>
              </a:spcBef>
              <a:buFontTx/>
              <a:buNone/>
              <a:defRPr/>
            </a:pPr>
            <a:r>
              <a:rPr lang="en-US" sz="2000" b="1" dirty="0"/>
              <a:t>	</a:t>
            </a:r>
            <a:r>
              <a:rPr lang="en-US" sz="2000" b="1" dirty="0" err="1"/>
              <a:t>scanf</a:t>
            </a:r>
            <a:r>
              <a:rPr lang="en-US" sz="2000" b="1" dirty="0"/>
              <a:t>(“%</a:t>
            </a:r>
            <a:r>
              <a:rPr lang="en-US" sz="2000" b="1" dirty="0" err="1"/>
              <a:t>d”,&amp;x</a:t>
            </a:r>
            <a:r>
              <a:rPr lang="en-US" sz="2000" b="1" dirty="0"/>
              <a:t>);</a:t>
            </a:r>
          </a:p>
          <a:p>
            <a:pPr eaLnBrk="1" hangingPunct="1">
              <a:lnSpc>
                <a:spcPct val="90000"/>
              </a:lnSpc>
              <a:spcBef>
                <a:spcPts val="600"/>
              </a:spcBef>
              <a:buFontTx/>
              <a:buNone/>
              <a:defRPr/>
            </a:pPr>
            <a:r>
              <a:rPr lang="en-US" sz="2000" b="1" dirty="0"/>
              <a:t>	</a:t>
            </a:r>
            <a:r>
              <a:rPr lang="en-US" sz="2000" b="1" dirty="0">
                <a:solidFill>
                  <a:srgbClr val="C00000"/>
                </a:solidFill>
              </a:rPr>
              <a:t>if ((x % 2) == 0)</a:t>
            </a:r>
          </a:p>
          <a:p>
            <a:pPr eaLnBrk="1" hangingPunct="1">
              <a:lnSpc>
                <a:spcPct val="90000"/>
              </a:lnSpc>
              <a:spcBef>
                <a:spcPts val="600"/>
              </a:spcBef>
              <a:buFontTx/>
              <a:buNone/>
              <a:defRPr/>
            </a:pPr>
            <a:r>
              <a:rPr lang="en-US" sz="2000" b="1" dirty="0">
                <a:solidFill>
                  <a:srgbClr val="C00000"/>
                </a:solidFill>
              </a:rPr>
              <a:t>	{</a:t>
            </a:r>
          </a:p>
          <a:p>
            <a:pPr eaLnBrk="1" hangingPunct="1">
              <a:lnSpc>
                <a:spcPct val="90000"/>
              </a:lnSpc>
              <a:spcBef>
                <a:spcPts val="600"/>
              </a:spcBef>
              <a:buFontTx/>
              <a:buNone/>
              <a:defRPr/>
            </a:pPr>
            <a:r>
              <a:rPr lang="en-US" sz="2000" b="1" dirty="0">
                <a:solidFill>
                  <a:srgbClr val="C00000"/>
                </a:solidFill>
              </a:rPr>
              <a:t>		</a:t>
            </a:r>
            <a:r>
              <a:rPr lang="en-US" sz="2000" b="1" dirty="0" err="1">
                <a:solidFill>
                  <a:srgbClr val="C00000"/>
                </a:solidFill>
              </a:rPr>
              <a:t>printf</a:t>
            </a:r>
            <a:r>
              <a:rPr lang="en-US" sz="2000" b="1" dirty="0">
                <a:solidFill>
                  <a:srgbClr val="C00000"/>
                </a:solidFill>
              </a:rPr>
              <a:t>(“It is an even number\n”);</a:t>
            </a:r>
          </a:p>
          <a:p>
            <a:pPr eaLnBrk="1" hangingPunct="1">
              <a:lnSpc>
                <a:spcPct val="90000"/>
              </a:lnSpc>
              <a:spcBef>
                <a:spcPts val="600"/>
              </a:spcBef>
              <a:buFontTx/>
              <a:buNone/>
              <a:defRPr/>
            </a:pPr>
            <a:r>
              <a:rPr lang="en-US" sz="2000" b="1" dirty="0">
                <a:solidFill>
                  <a:srgbClr val="C00000"/>
                </a:solidFill>
              </a:rPr>
              <a:t>	}</a:t>
            </a:r>
          </a:p>
          <a:p>
            <a:pPr eaLnBrk="1" hangingPunct="1">
              <a:lnSpc>
                <a:spcPct val="90000"/>
              </a:lnSpc>
              <a:spcBef>
                <a:spcPts val="600"/>
              </a:spcBef>
              <a:buFontTx/>
              <a:buNone/>
              <a:defRPr/>
            </a:pPr>
            <a:r>
              <a:rPr lang="en-US" sz="2000" b="1" dirty="0">
                <a:solidFill>
                  <a:srgbClr val="C00000"/>
                </a:solidFill>
              </a:rPr>
              <a:t>	if ((x%2) == 1)</a:t>
            </a:r>
          </a:p>
          <a:p>
            <a:pPr eaLnBrk="1" hangingPunct="1">
              <a:lnSpc>
                <a:spcPct val="90000"/>
              </a:lnSpc>
              <a:spcBef>
                <a:spcPts val="600"/>
              </a:spcBef>
              <a:buFontTx/>
              <a:buNone/>
              <a:defRPr/>
            </a:pPr>
            <a:r>
              <a:rPr lang="en-US" sz="2000" b="1" dirty="0">
                <a:solidFill>
                  <a:srgbClr val="C00000"/>
                </a:solidFill>
              </a:rPr>
              <a:t>	{</a:t>
            </a:r>
          </a:p>
          <a:p>
            <a:pPr eaLnBrk="1" hangingPunct="1">
              <a:lnSpc>
                <a:spcPct val="90000"/>
              </a:lnSpc>
              <a:spcBef>
                <a:spcPts val="600"/>
              </a:spcBef>
              <a:buFontTx/>
              <a:buNone/>
              <a:defRPr/>
            </a:pPr>
            <a:r>
              <a:rPr lang="en-US" sz="2000" b="1" dirty="0">
                <a:solidFill>
                  <a:srgbClr val="C00000"/>
                </a:solidFill>
              </a:rPr>
              <a:t>		</a:t>
            </a:r>
            <a:r>
              <a:rPr lang="en-US" sz="2000" b="1" dirty="0" err="1">
                <a:solidFill>
                  <a:srgbClr val="C00000"/>
                </a:solidFill>
              </a:rPr>
              <a:t>printf</a:t>
            </a:r>
            <a:r>
              <a:rPr lang="en-US" sz="2000" b="1" dirty="0">
                <a:solidFill>
                  <a:srgbClr val="C00000"/>
                </a:solidFill>
              </a:rPr>
              <a:t>(“It is an odd number\n”);</a:t>
            </a:r>
          </a:p>
          <a:p>
            <a:pPr eaLnBrk="1" hangingPunct="1">
              <a:lnSpc>
                <a:spcPct val="90000"/>
              </a:lnSpc>
              <a:spcBef>
                <a:spcPts val="600"/>
              </a:spcBef>
              <a:buFontTx/>
              <a:buNone/>
              <a:defRPr/>
            </a:pPr>
            <a:r>
              <a:rPr lang="en-US" sz="2000" b="1" dirty="0">
                <a:solidFill>
                  <a:srgbClr val="C00000"/>
                </a:solidFill>
              </a:rPr>
              <a:t>	}</a:t>
            </a:r>
          </a:p>
          <a:p>
            <a:pPr eaLnBrk="1" hangingPunct="1">
              <a:lnSpc>
                <a:spcPct val="90000"/>
              </a:lnSpc>
              <a:spcBef>
                <a:spcPts val="600"/>
              </a:spcBef>
              <a:buFontTx/>
              <a:buNone/>
              <a:defRPr/>
            </a:pPr>
            <a:r>
              <a:rPr lang="en-US" sz="2000" b="1" dirty="0">
                <a:solidFill>
                  <a:srgbClr val="C00000"/>
                </a:solidFill>
              </a:rPr>
              <a:t>     </a:t>
            </a:r>
            <a:r>
              <a:rPr lang="en-US" sz="2000" b="1" dirty="0">
                <a:solidFill>
                  <a:schemeClr val="tx2"/>
                </a:solidFill>
              </a:rPr>
              <a:t>return 0;</a:t>
            </a:r>
          </a:p>
          <a:p>
            <a:pPr eaLnBrk="1" hangingPunct="1">
              <a:lnSpc>
                <a:spcPct val="90000"/>
              </a:lnSpc>
              <a:spcBef>
                <a:spcPts val="600"/>
              </a:spcBef>
              <a:buFontTx/>
              <a:buNone/>
              <a:defRPr/>
            </a:pPr>
            <a:r>
              <a:rPr lang="en-US" sz="2000" b="1" dirty="0"/>
              <a:t>}	</a:t>
            </a:r>
          </a:p>
        </p:txBody>
      </p:sp>
      <p:sp>
        <p:nvSpPr>
          <p:cNvPr id="5018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C3CE086-C5D1-4BA0-8F47-3D7B8D5CD520}" type="datetime1">
              <a:rPr lang="en-US" altLang="en-US" smtClean="0"/>
              <a:t>3/30/2022</a:t>
            </a:fld>
            <a:endParaRPr lang="en-US" altLang="en-US" dirty="0"/>
          </a:p>
        </p:txBody>
      </p:sp>
      <p:sp>
        <p:nvSpPr>
          <p:cNvPr id="5018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endParaRPr lang="en-US" altLang="en-US" b="0" dirty="0"/>
          </a:p>
        </p:txBody>
      </p:sp>
      <p:sp>
        <p:nvSpPr>
          <p:cNvPr id="50180" name="Slide Number Placeholder 9"/>
          <p:cNvSpPr>
            <a:spLocks noGrp="1"/>
          </p:cNvSpPr>
          <p:nvPr>
            <p:ph type="sldNum" sz="quarter" idx="12"/>
          </p:nvPr>
        </p:nvSpPr>
        <p:spPr bwMode="auto">
          <a:xfrm>
            <a:off x="7051451" y="6356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A3504C99-39C2-4190-AD9A-A029A81D23AE}" type="slidenum">
              <a:rPr lang="en-US" altLang="en-US" b="0" smtClean="0">
                <a:solidFill>
                  <a:srgbClr val="000000"/>
                </a:solidFill>
              </a:rPr>
              <a:pPr/>
              <a:t>11</a:t>
            </a:fld>
            <a:endParaRPr lang="en-US" altLang="en-US" b="0" dirty="0">
              <a:solidFill>
                <a:srgbClr val="000000"/>
              </a:solidFill>
            </a:endParaRPr>
          </a:p>
        </p:txBody>
      </p:sp>
    </p:spTree>
    <p:extLst>
      <p:ext uri="{BB962C8B-B14F-4D97-AF65-F5344CB8AC3E}">
        <p14:creationId xmlns:p14="http://schemas.microsoft.com/office/powerpoint/2010/main" val="46203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838200" y="832680"/>
            <a:ext cx="10515600" cy="514350"/>
          </a:xfrm>
        </p:spPr>
        <p:txBody>
          <a:bodyPr>
            <a:noAutofit/>
          </a:bodyPr>
          <a:lstStyle/>
          <a:p>
            <a:pPr eaLnBrk="1" hangingPunct="1"/>
            <a:r>
              <a:rPr lang="en-US" altLang="en-US" sz="3200" b="1" dirty="0"/>
              <a:t>The </a:t>
            </a:r>
            <a:r>
              <a:rPr lang="en-US" altLang="en-US" sz="3200" b="1" dirty="0">
                <a:solidFill>
                  <a:srgbClr val="C00000"/>
                </a:solidFill>
                <a:latin typeface="Courier New" panose="02070309020205020404" pitchFamily="49" charset="0"/>
              </a:rPr>
              <a:t>if-else</a:t>
            </a:r>
            <a:r>
              <a:rPr lang="en-US" altLang="en-US" sz="3200" b="1" dirty="0"/>
              <a:t> statement</a:t>
            </a:r>
          </a:p>
        </p:txBody>
      </p:sp>
      <p:sp>
        <p:nvSpPr>
          <p:cNvPr id="5222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5223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37336B24-478B-402E-9A70-B9B4545401D0}" type="datetime1">
              <a:rPr lang="en-US" altLang="en-US" smtClean="0"/>
              <a:t>3/30/2022</a:t>
            </a:fld>
            <a:endParaRPr lang="en-US" altLang="en-US"/>
          </a:p>
        </p:txBody>
      </p:sp>
      <p:sp>
        <p:nvSpPr>
          <p:cNvPr id="5223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522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8E5B0CD7-6836-4AF9-88EA-08258A6F3D2E}" type="slidenum">
              <a:rPr lang="en-US" altLang="en-US" b="0" smtClean="0"/>
              <a:pPr/>
              <a:t>12</a:t>
            </a:fld>
            <a:endParaRPr lang="en-US" altLang="en-US" b="0"/>
          </a:p>
        </p:txBody>
      </p:sp>
      <p:sp>
        <p:nvSpPr>
          <p:cNvPr id="52228" name="AutoShape 4"/>
          <p:cNvSpPr>
            <a:spLocks noChangeArrowheads="1"/>
          </p:cNvSpPr>
          <p:nvPr/>
        </p:nvSpPr>
        <p:spPr bwMode="auto">
          <a:xfrm>
            <a:off x="8026276" y="1814172"/>
            <a:ext cx="3806331" cy="2476473"/>
          </a:xfrm>
          <a:prstGeom prst="cloudCallout">
            <a:avLst>
              <a:gd name="adj1" fmla="val -95977"/>
              <a:gd name="adj2" fmla="val 29516"/>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dirty="0">
                <a:latin typeface="+mn-lt"/>
              </a:rPr>
              <a:t> if-else statement: enables you to choose between two statements</a:t>
            </a:r>
          </a:p>
        </p:txBody>
      </p:sp>
      <p:sp>
        <p:nvSpPr>
          <p:cNvPr id="39941" name="Text Box 30"/>
          <p:cNvSpPr txBox="1">
            <a:spLocks noChangeArrowheads="1"/>
          </p:cNvSpPr>
          <p:nvPr/>
        </p:nvSpPr>
        <p:spPr bwMode="auto">
          <a:xfrm>
            <a:off x="1659295" y="1783592"/>
            <a:ext cx="5778997" cy="3970318"/>
          </a:xfrm>
          <a:prstGeom prst="rect">
            <a:avLst/>
          </a:prstGeom>
          <a:noFill/>
          <a:ln w="9525">
            <a:solidFill>
              <a:srgbClr val="FF0000"/>
            </a:solidFill>
            <a:miter lim="800000"/>
            <a:headEnd/>
            <a:tailEnd/>
          </a:ln>
        </p:spPr>
        <p:txBody>
          <a:bodyPr wrap="square">
            <a:spAutoFit/>
          </a:bodyPr>
          <a:lstStyle/>
          <a:p>
            <a:pPr eaLnBrk="1" hangingPunct="1">
              <a:defRPr/>
            </a:pPr>
            <a:r>
              <a:rPr lang="en-US" altLang="en-US" sz="2800" b="1" dirty="0"/>
              <a:t>	</a:t>
            </a:r>
            <a:r>
              <a:rPr lang="en-US" altLang="en-US" sz="2800" b="1" dirty="0">
                <a:solidFill>
                  <a:srgbClr val="C00000"/>
                </a:solidFill>
              </a:rPr>
              <a:t>if (test </a:t>
            </a:r>
            <a:r>
              <a:rPr lang="en-US" altLang="en-US" sz="2800" b="1" i="1" dirty="0">
                <a:solidFill>
                  <a:srgbClr val="C00000"/>
                </a:solidFill>
              </a:rPr>
              <a:t>expression </a:t>
            </a:r>
            <a:r>
              <a:rPr lang="en-US" altLang="en-US" sz="2800" b="1" dirty="0">
                <a:solidFill>
                  <a:srgbClr val="C00000"/>
                </a:solidFill>
              </a:rPr>
              <a:t>)</a:t>
            </a:r>
          </a:p>
          <a:p>
            <a:pPr eaLnBrk="1" hangingPunct="1">
              <a:defRPr/>
            </a:pPr>
            <a:r>
              <a:rPr lang="en-US" altLang="en-US" sz="2800" b="1" dirty="0"/>
              <a:t>	{</a:t>
            </a:r>
          </a:p>
          <a:p>
            <a:pPr eaLnBrk="1" hangingPunct="1">
              <a:defRPr/>
            </a:pPr>
            <a:r>
              <a:rPr lang="en-US" altLang="en-US" sz="2800" b="1" i="1" dirty="0"/>
              <a:t>	     statement _block1</a:t>
            </a:r>
          </a:p>
          <a:p>
            <a:pPr eaLnBrk="1" hangingPunct="1">
              <a:defRPr/>
            </a:pPr>
            <a:r>
              <a:rPr lang="en-US" altLang="en-US" sz="2800" b="1" i="1" dirty="0"/>
              <a:t>	}</a:t>
            </a:r>
          </a:p>
          <a:p>
            <a:pPr eaLnBrk="1" hangingPunct="1">
              <a:defRPr/>
            </a:pPr>
            <a:r>
              <a:rPr lang="en-US" altLang="en-US" sz="2800" b="1" i="1" dirty="0"/>
              <a:t>	</a:t>
            </a:r>
            <a:r>
              <a:rPr lang="en-US" altLang="en-US" sz="2800" b="1" i="1" dirty="0">
                <a:solidFill>
                  <a:srgbClr val="C00000"/>
                </a:solidFill>
              </a:rPr>
              <a:t>else</a:t>
            </a:r>
          </a:p>
          <a:p>
            <a:pPr eaLnBrk="1" hangingPunct="1">
              <a:defRPr/>
            </a:pPr>
            <a:r>
              <a:rPr lang="en-US" altLang="en-US" sz="2800" b="1" i="1" dirty="0"/>
              <a:t>	{</a:t>
            </a:r>
            <a:endParaRPr lang="en-US" altLang="en-US" sz="2800" b="1" dirty="0"/>
          </a:p>
          <a:p>
            <a:pPr eaLnBrk="1" hangingPunct="1">
              <a:defRPr/>
            </a:pPr>
            <a:r>
              <a:rPr lang="en-US" altLang="en-US" sz="2800" b="1" i="1" dirty="0"/>
              <a:t>	     statement _block2</a:t>
            </a:r>
          </a:p>
          <a:p>
            <a:pPr eaLnBrk="1" hangingPunct="1">
              <a:defRPr/>
            </a:pPr>
            <a:r>
              <a:rPr lang="en-US" altLang="en-US" sz="2800" b="1" i="1" dirty="0"/>
              <a:t>	}</a:t>
            </a:r>
          </a:p>
          <a:p>
            <a:pPr eaLnBrk="1" hangingPunct="1">
              <a:defRPr/>
            </a:pPr>
            <a:r>
              <a:rPr lang="en-US" altLang="en-US" sz="2800" b="1" i="1" dirty="0"/>
              <a:t>	</a:t>
            </a:r>
            <a:r>
              <a:rPr lang="en-US" altLang="en-US" sz="2800" b="1" i="1" dirty="0" err="1"/>
              <a:t>Next_statement</a:t>
            </a:r>
            <a:endParaRPr lang="en-US" altLang="en-US" sz="2800" b="1" i="1" dirty="0"/>
          </a:p>
        </p:txBody>
      </p:sp>
    </p:spTree>
    <p:extLst>
      <p:ext uri="{BB962C8B-B14F-4D97-AF65-F5344CB8AC3E}">
        <p14:creationId xmlns:p14="http://schemas.microsoft.com/office/powerpoint/2010/main" val="296916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612947"/>
            <a:ext cx="7768375" cy="514350"/>
          </a:xfrm>
        </p:spPr>
        <p:txBody>
          <a:bodyPr>
            <a:noAutofit/>
          </a:bodyPr>
          <a:lstStyle/>
          <a:p>
            <a:pPr algn="ctr" eaLnBrk="1" hangingPunct="1">
              <a:defRPr/>
            </a:pPr>
            <a:r>
              <a:rPr lang="en-US" sz="3200" dirty="0">
                <a:solidFill>
                  <a:schemeClr val="accent2"/>
                </a:solidFill>
              </a:rPr>
              <a:t>if-else </a:t>
            </a:r>
            <a:r>
              <a:rPr lang="en-US" sz="3200" dirty="0"/>
              <a:t>statement</a:t>
            </a:r>
          </a:p>
        </p:txBody>
      </p:sp>
      <p:sp>
        <p:nvSpPr>
          <p:cNvPr id="53252" name="Content Placeholder 4"/>
          <p:cNvSpPr>
            <a:spLocks noGrp="1"/>
          </p:cNvSpPr>
          <p:nvPr>
            <p:ph idx="1"/>
          </p:nvPr>
        </p:nvSpPr>
        <p:spPr bwMode="auto">
          <a:xfrm>
            <a:off x="3467100" y="5543551"/>
            <a:ext cx="5600700" cy="1165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None/>
            </a:pPr>
            <a:r>
              <a:rPr lang="en-US" altLang="en-US"/>
              <a:t> </a:t>
            </a:r>
          </a:p>
        </p:txBody>
      </p:sp>
      <p:sp>
        <p:nvSpPr>
          <p:cNvPr id="5325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992BABE7-B37E-426D-A65D-A25B5A1C7D2D}" type="datetime1">
              <a:rPr lang="en-US" altLang="en-US" smtClean="0"/>
              <a:t>3/30/2022</a:t>
            </a:fld>
            <a:endParaRPr lang="en-US" altLang="en-US"/>
          </a:p>
        </p:txBody>
      </p:sp>
      <p:sp>
        <p:nvSpPr>
          <p:cNvPr id="5325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53253" name="Slide Number Placeholder 5"/>
          <p:cNvSpPr>
            <a:spLocks noGrp="1"/>
          </p:cNvSpPr>
          <p:nvPr>
            <p:ph type="sldNum" sz="quarter" idx="12"/>
          </p:nvPr>
        </p:nvSpPr>
        <p:spPr bwMode="auto">
          <a:xfrm>
            <a:off x="7064330" y="6447632"/>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78343BB-47B7-4F22-8B46-0E24D31C7D03}" type="slidenum">
              <a:rPr lang="en-US" altLang="en-US" b="0" smtClean="0">
                <a:solidFill>
                  <a:srgbClr val="000000"/>
                </a:solidFill>
              </a:rPr>
              <a:pPr/>
              <a:t>13</a:t>
            </a:fld>
            <a:endParaRPr lang="en-US" altLang="en-US" b="0" dirty="0">
              <a:solidFill>
                <a:srgbClr val="000000"/>
              </a:solidFill>
            </a:endParaRPr>
          </a:p>
        </p:txBody>
      </p:sp>
      <p:sp>
        <p:nvSpPr>
          <p:cNvPr id="15366" name="Rectangle 5"/>
          <p:cNvSpPr>
            <a:spLocks noChangeArrowheads="1"/>
          </p:cNvSpPr>
          <p:nvPr/>
        </p:nvSpPr>
        <p:spPr bwMode="auto">
          <a:xfrm>
            <a:off x="838200" y="1088480"/>
            <a:ext cx="10433538" cy="5324535"/>
          </a:xfrm>
          <a:prstGeom prst="rect">
            <a:avLst/>
          </a:prstGeom>
          <a:noFill/>
          <a:ln w="9525">
            <a:noFill/>
            <a:miter lim="800000"/>
            <a:headEnd/>
            <a:tailEnd/>
          </a:ln>
        </p:spPr>
        <p:txBody>
          <a:bodyPr wrap="square" anchor="ctr">
            <a:spAutoFit/>
          </a:bodyPr>
          <a:lstStyle/>
          <a:p>
            <a:pPr>
              <a:defRPr/>
            </a:pPr>
            <a:r>
              <a:rPr lang="en-US" sz="2000" b="1" dirty="0">
                <a:solidFill>
                  <a:schemeClr val="accent2"/>
                </a:solidFill>
              </a:rPr>
              <a:t>Explanation: </a:t>
            </a:r>
          </a:p>
          <a:p>
            <a:pPr>
              <a:defRPr/>
            </a:pPr>
            <a:r>
              <a:rPr lang="en-US" sz="2000" b="1" dirty="0"/>
              <a:t>1.First ,the (test expression) is evaluated.</a:t>
            </a:r>
          </a:p>
          <a:p>
            <a:pPr>
              <a:defRPr/>
            </a:pPr>
            <a:endParaRPr lang="en-US" sz="2000" b="1" dirty="0"/>
          </a:p>
          <a:p>
            <a:pPr>
              <a:defRPr/>
            </a:pPr>
            <a:r>
              <a:rPr lang="en-US" sz="2000" b="1" dirty="0"/>
              <a:t>2.If it evaluates to </a:t>
            </a:r>
            <a:r>
              <a:rPr lang="en-US" sz="2000" b="1" dirty="0">
                <a:solidFill>
                  <a:srgbClr val="C00000"/>
                </a:solidFill>
              </a:rPr>
              <a:t>non-zero (TRUE)</a:t>
            </a:r>
            <a:r>
              <a:rPr lang="en-US" sz="2000" b="1" dirty="0"/>
              <a:t>, statement_1 is executed, otherwise, if it evaluates to </a:t>
            </a:r>
            <a:r>
              <a:rPr lang="en-US" sz="2000" b="1" dirty="0">
                <a:solidFill>
                  <a:srgbClr val="C00000"/>
                </a:solidFill>
              </a:rPr>
              <a:t>zero (FALSE)</a:t>
            </a:r>
            <a:r>
              <a:rPr lang="en-US" sz="2000" b="1" dirty="0"/>
              <a:t>, statement_2 is executed.</a:t>
            </a:r>
          </a:p>
          <a:p>
            <a:pPr>
              <a:defRPr/>
            </a:pPr>
            <a:endParaRPr lang="en-US" sz="2000" b="1" dirty="0"/>
          </a:p>
          <a:p>
            <a:pPr>
              <a:defRPr/>
            </a:pPr>
            <a:r>
              <a:rPr lang="en-US" sz="2000" b="1" dirty="0"/>
              <a:t>3.They are </a:t>
            </a:r>
            <a:r>
              <a:rPr lang="en-US" sz="2000" b="1" dirty="0">
                <a:solidFill>
                  <a:srgbClr val="C00000"/>
                </a:solidFill>
              </a:rPr>
              <a:t>mutually exclusive</a:t>
            </a:r>
            <a:r>
              <a:rPr lang="en-US" sz="2000" b="1" dirty="0"/>
              <a:t>, meaning, either statement_1 is executed or statement_2, but not both.</a:t>
            </a:r>
          </a:p>
          <a:p>
            <a:pPr>
              <a:defRPr/>
            </a:pPr>
            <a:endParaRPr lang="en-US" sz="2000" b="1" dirty="0"/>
          </a:p>
          <a:p>
            <a:pPr>
              <a:defRPr/>
            </a:pPr>
            <a:r>
              <a:rPr lang="en-US" sz="2000" b="1" dirty="0"/>
              <a:t>4.If the statements_ 1 and statements_ 2  take the </a:t>
            </a:r>
            <a:r>
              <a:rPr lang="en-US" sz="2000" b="1" dirty="0">
                <a:solidFill>
                  <a:srgbClr val="C00000"/>
                </a:solidFill>
              </a:rPr>
              <a:t>form of block , they </a:t>
            </a:r>
            <a:r>
              <a:rPr lang="en-US" sz="2000" b="1" dirty="0"/>
              <a:t>must be put in curly braces.</a:t>
            </a:r>
          </a:p>
          <a:p>
            <a:pPr>
              <a:defRPr/>
            </a:pPr>
            <a:endParaRPr lang="en-US" sz="2000" b="1" dirty="0"/>
          </a:p>
          <a:p>
            <a:pPr>
              <a:defRPr/>
            </a:pPr>
            <a:r>
              <a:rPr lang="en-US" sz="2000" b="1" dirty="0"/>
              <a:t>Example:                </a:t>
            </a:r>
            <a:r>
              <a:rPr lang="en-US" sz="2000" b="1" dirty="0">
                <a:solidFill>
                  <a:srgbClr val="C00000"/>
                </a:solidFill>
              </a:rPr>
              <a:t>if(</a:t>
            </a:r>
            <a:r>
              <a:rPr lang="en-US" sz="2000" b="1" dirty="0" err="1">
                <a:solidFill>
                  <a:srgbClr val="C00000"/>
                </a:solidFill>
              </a:rPr>
              <a:t>job_code</a:t>
            </a:r>
            <a:r>
              <a:rPr lang="en-US" sz="2000" b="1" dirty="0">
                <a:solidFill>
                  <a:srgbClr val="C00000"/>
                </a:solidFill>
              </a:rPr>
              <a:t> ==  1)</a:t>
            </a:r>
          </a:p>
          <a:p>
            <a:pPr>
              <a:defRPr/>
            </a:pPr>
            <a:r>
              <a:rPr lang="en-US" sz="2000" b="1" dirty="0">
                <a:solidFill>
                  <a:srgbClr val="C00000"/>
                </a:solidFill>
              </a:rPr>
              <a:t>                                          rate = 7.00;</a:t>
            </a:r>
          </a:p>
          <a:p>
            <a:pPr>
              <a:defRPr/>
            </a:pPr>
            <a:r>
              <a:rPr lang="en-US" sz="2000" b="1" dirty="0">
                <a:solidFill>
                  <a:srgbClr val="C00000"/>
                </a:solidFill>
              </a:rPr>
              <a:t>                               else</a:t>
            </a:r>
          </a:p>
          <a:p>
            <a:pPr>
              <a:defRPr/>
            </a:pPr>
            <a:r>
              <a:rPr lang="en-US" sz="2000" b="1" dirty="0">
                <a:solidFill>
                  <a:srgbClr val="C00000"/>
                </a:solidFill>
              </a:rPr>
              <a:t>                                           rate = 10.00;</a:t>
            </a:r>
          </a:p>
          <a:p>
            <a:pPr>
              <a:defRPr/>
            </a:pPr>
            <a:r>
              <a:rPr lang="en-US" sz="2000" b="1" dirty="0">
                <a:solidFill>
                  <a:srgbClr val="C00000"/>
                </a:solidFill>
              </a:rPr>
              <a:t>                               </a:t>
            </a:r>
            <a:r>
              <a:rPr lang="en-US" sz="2000" b="1" dirty="0" err="1">
                <a:solidFill>
                  <a:srgbClr val="C00000"/>
                </a:solidFill>
              </a:rPr>
              <a:t>prinf</a:t>
            </a:r>
            <a:r>
              <a:rPr lang="en-US" sz="2000" b="1" dirty="0">
                <a:solidFill>
                  <a:srgbClr val="C00000"/>
                </a:solidFill>
              </a:rPr>
              <a:t>(“%</a:t>
            </a:r>
            <a:r>
              <a:rPr lang="en-US" sz="2000" b="1" dirty="0" err="1">
                <a:solidFill>
                  <a:srgbClr val="C00000"/>
                </a:solidFill>
              </a:rPr>
              <a:t>d”,rate</a:t>
            </a:r>
            <a:r>
              <a:rPr lang="en-US" sz="2000" b="1" dirty="0">
                <a:solidFill>
                  <a:srgbClr val="C00000"/>
                </a:solidFill>
              </a:rPr>
              <a:t>);</a:t>
            </a:r>
          </a:p>
        </p:txBody>
      </p:sp>
    </p:spTree>
    <p:extLst>
      <p:ext uri="{BB962C8B-B14F-4D97-AF65-F5344CB8AC3E}">
        <p14:creationId xmlns:p14="http://schemas.microsoft.com/office/powerpoint/2010/main" val="247595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1124001" y="937170"/>
            <a:ext cx="9862447" cy="514350"/>
          </a:xfrm>
        </p:spPr>
        <p:txBody>
          <a:bodyPr>
            <a:noAutofit/>
          </a:bodyPr>
          <a:lstStyle/>
          <a:p>
            <a:pPr eaLnBrk="1" hangingPunct="1"/>
            <a:r>
              <a:rPr lang="en-US" altLang="en-US" sz="3200" dirty="0"/>
              <a:t>The </a:t>
            </a:r>
            <a:r>
              <a:rPr lang="en-US" altLang="en-US" sz="3200" dirty="0">
                <a:solidFill>
                  <a:srgbClr val="C00000"/>
                </a:solidFill>
                <a:latin typeface="Courier New" panose="02070309020205020404" pitchFamily="49" charset="0"/>
              </a:rPr>
              <a:t>if-else</a:t>
            </a:r>
            <a:r>
              <a:rPr lang="en-US" altLang="en-US" sz="3200" dirty="0"/>
              <a:t> statement</a:t>
            </a:r>
          </a:p>
        </p:txBody>
      </p:sp>
      <p:sp>
        <p:nvSpPr>
          <p:cNvPr id="55298" name="Rectangle 3"/>
          <p:cNvSpPr>
            <a:spLocks noGrp="1" noChangeArrowheads="1"/>
          </p:cNvSpPr>
          <p:nvPr>
            <p:ph idx="1"/>
          </p:nvPr>
        </p:nvSpPr>
        <p:spPr bwMode="auto">
          <a:xfrm>
            <a:off x="3638550" y="1657351"/>
            <a:ext cx="5600700" cy="3794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5530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C8017B5F-6971-4E2B-925F-78E213EDC2B8}" type="datetime1">
              <a:rPr lang="en-US" altLang="en-US" smtClean="0"/>
              <a:t>3/30/2022</a:t>
            </a:fld>
            <a:endParaRPr lang="en-US" altLang="en-US"/>
          </a:p>
        </p:txBody>
      </p:sp>
      <p:sp>
        <p:nvSpPr>
          <p:cNvPr id="5530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55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12F6751-0911-4212-8247-B191B396CB55}" type="slidenum">
              <a:rPr lang="en-US" altLang="en-US" b="0" smtClean="0"/>
              <a:pPr/>
              <a:t>14</a:t>
            </a:fld>
            <a:endParaRPr lang="en-US" altLang="en-US" b="0"/>
          </a:p>
        </p:txBody>
      </p:sp>
      <p:grpSp>
        <p:nvGrpSpPr>
          <p:cNvPr id="4" name="Group 3"/>
          <p:cNvGrpSpPr/>
          <p:nvPr/>
        </p:nvGrpSpPr>
        <p:grpSpPr>
          <a:xfrm>
            <a:off x="2825165" y="1451520"/>
            <a:ext cx="6072649" cy="4562417"/>
            <a:chOff x="3004457" y="1760039"/>
            <a:chExt cx="5224606" cy="4213572"/>
          </a:xfrm>
        </p:grpSpPr>
        <p:grpSp>
          <p:nvGrpSpPr>
            <p:cNvPr id="55300" name="Group 1"/>
            <p:cNvGrpSpPr>
              <a:grpSpLocks/>
            </p:cNvGrpSpPr>
            <p:nvPr/>
          </p:nvGrpSpPr>
          <p:grpSpPr bwMode="auto">
            <a:xfrm>
              <a:off x="3004457" y="2265877"/>
              <a:ext cx="5224606" cy="3176925"/>
              <a:chOff x="762000" y="3097696"/>
              <a:chExt cx="5486400" cy="3379304"/>
            </a:xfrm>
          </p:grpSpPr>
          <p:sp>
            <p:nvSpPr>
              <p:cNvPr id="55305" name="AutoShape 5"/>
              <p:cNvSpPr>
                <a:spLocks noChangeArrowheads="1"/>
              </p:cNvSpPr>
              <p:nvPr/>
            </p:nvSpPr>
            <p:spPr bwMode="auto">
              <a:xfrm>
                <a:off x="762000" y="5029200"/>
                <a:ext cx="2362200" cy="4572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Program statement 1</a:t>
                </a:r>
              </a:p>
            </p:txBody>
          </p:sp>
          <p:sp>
            <p:nvSpPr>
              <p:cNvPr id="55306" name="AutoShape 6"/>
              <p:cNvSpPr>
                <a:spLocks noChangeArrowheads="1"/>
              </p:cNvSpPr>
              <p:nvPr/>
            </p:nvSpPr>
            <p:spPr bwMode="auto">
              <a:xfrm>
                <a:off x="2286000" y="3581400"/>
                <a:ext cx="23622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expression</a:t>
                </a:r>
              </a:p>
            </p:txBody>
          </p:sp>
          <p:sp>
            <p:nvSpPr>
              <p:cNvPr id="55307" name="Line 7"/>
              <p:cNvSpPr>
                <a:spLocks noChangeShapeType="1"/>
              </p:cNvSpPr>
              <p:nvPr/>
            </p:nvSpPr>
            <p:spPr bwMode="auto">
              <a:xfrm>
                <a:off x="3452192" y="309769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8" name="Text Box 9"/>
              <p:cNvSpPr txBox="1">
                <a:spLocks noChangeArrowheads="1"/>
              </p:cNvSpPr>
              <p:nvPr/>
            </p:nvSpPr>
            <p:spPr bwMode="auto">
              <a:xfrm>
                <a:off x="1447800" y="3733800"/>
                <a:ext cx="514419" cy="36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yes</a:t>
                </a:r>
              </a:p>
            </p:txBody>
          </p:sp>
          <p:sp>
            <p:nvSpPr>
              <p:cNvPr id="55309" name="Line 10"/>
              <p:cNvSpPr>
                <a:spLocks noChangeShapeType="1"/>
              </p:cNvSpPr>
              <p:nvPr/>
            </p:nvSpPr>
            <p:spPr bwMode="auto">
              <a:xfrm>
                <a:off x="46482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11"/>
              <p:cNvSpPr txBox="1">
                <a:spLocks noChangeArrowheads="1"/>
              </p:cNvSpPr>
              <p:nvPr/>
            </p:nvSpPr>
            <p:spPr bwMode="auto">
              <a:xfrm>
                <a:off x="4648200" y="3748088"/>
                <a:ext cx="421730" cy="36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no</a:t>
                </a:r>
              </a:p>
            </p:txBody>
          </p:sp>
          <p:sp>
            <p:nvSpPr>
              <p:cNvPr id="55311" name="Line 13"/>
              <p:cNvSpPr>
                <a:spLocks noChangeShapeType="1"/>
              </p:cNvSpPr>
              <p:nvPr/>
            </p:nvSpPr>
            <p:spPr bwMode="auto">
              <a:xfrm flipH="1">
                <a:off x="5257800" y="4114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2" name="AutoShape 25"/>
              <p:cNvSpPr>
                <a:spLocks noChangeArrowheads="1"/>
              </p:cNvSpPr>
              <p:nvPr/>
            </p:nvSpPr>
            <p:spPr bwMode="auto">
              <a:xfrm>
                <a:off x="3886200" y="5029200"/>
                <a:ext cx="2362200" cy="4572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Program statement 2</a:t>
                </a:r>
              </a:p>
            </p:txBody>
          </p:sp>
          <p:sp>
            <p:nvSpPr>
              <p:cNvPr id="55313" name="Line 26"/>
              <p:cNvSpPr>
                <a:spLocks noChangeShapeType="1"/>
              </p:cNvSpPr>
              <p:nvPr/>
            </p:nvSpPr>
            <p:spPr bwMode="auto">
              <a:xfrm flipH="1">
                <a:off x="1676400" y="4114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4" name="Line 27"/>
              <p:cNvSpPr>
                <a:spLocks noChangeShapeType="1"/>
              </p:cNvSpPr>
              <p:nvPr/>
            </p:nvSpPr>
            <p:spPr bwMode="auto">
              <a:xfrm>
                <a:off x="16764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28"/>
              <p:cNvSpPr>
                <a:spLocks noChangeShapeType="1"/>
              </p:cNvSpPr>
              <p:nvPr/>
            </p:nvSpPr>
            <p:spPr bwMode="auto">
              <a:xfrm flipH="1">
                <a:off x="1676400" y="5486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6" name="Line 29"/>
              <p:cNvSpPr>
                <a:spLocks noChangeShapeType="1"/>
              </p:cNvSpPr>
              <p:nvPr/>
            </p:nvSpPr>
            <p:spPr bwMode="auto">
              <a:xfrm flipH="1">
                <a:off x="5257800" y="5486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Line 31"/>
              <p:cNvSpPr>
                <a:spLocks noChangeShapeType="1"/>
              </p:cNvSpPr>
              <p:nvPr/>
            </p:nvSpPr>
            <p:spPr bwMode="auto">
              <a:xfrm>
                <a:off x="1676400" y="6019800"/>
                <a:ext cx="358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32"/>
              <p:cNvSpPr>
                <a:spLocks noChangeShapeType="1"/>
              </p:cNvSpPr>
              <p:nvPr/>
            </p:nvSpPr>
            <p:spPr bwMode="auto">
              <a:xfrm>
                <a:off x="3429000" y="6019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 name="Rectangle 21"/>
            <p:cNvSpPr/>
            <p:nvPr/>
          </p:nvSpPr>
          <p:spPr>
            <a:xfrm>
              <a:off x="4141974" y="5472227"/>
              <a:ext cx="2829995" cy="50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Next _statement</a:t>
              </a:r>
            </a:p>
          </p:txBody>
        </p:sp>
        <p:sp>
          <p:nvSpPr>
            <p:cNvPr id="24" name="Text Box 8"/>
            <p:cNvSpPr txBox="1">
              <a:spLocks noChangeArrowheads="1"/>
            </p:cNvSpPr>
            <p:nvPr/>
          </p:nvSpPr>
          <p:spPr bwMode="auto">
            <a:xfrm>
              <a:off x="5095531" y="1760039"/>
              <a:ext cx="957849" cy="369517"/>
            </a:xfrm>
            <a:prstGeom prst="rect">
              <a:avLst/>
            </a:prstGeom>
            <a:noFill/>
            <a:ln w="9525">
              <a:noFill/>
              <a:miter lim="800000"/>
              <a:headEnd/>
              <a:tailEnd/>
            </a:ln>
          </p:spPr>
          <p:txBody>
            <a:bodyPr wrap="square">
              <a:spAutoFit/>
            </a:bodyPr>
            <a:lstStyle/>
            <a:p>
              <a:pPr algn="ctr">
                <a:spcBef>
                  <a:spcPct val="50000"/>
                </a:spcBef>
                <a:defRPr/>
              </a:pPr>
              <a:r>
                <a:rPr lang="en-US" sz="2000" b="1" dirty="0">
                  <a:solidFill>
                    <a:schemeClr val="bg2">
                      <a:lumMod val="10000"/>
                    </a:schemeClr>
                  </a:solidFill>
                </a:rPr>
                <a:t>Entry</a:t>
              </a:r>
            </a:p>
          </p:txBody>
        </p:sp>
      </p:grpSp>
    </p:spTree>
    <p:extLst>
      <p:ext uri="{BB962C8B-B14F-4D97-AF65-F5344CB8AC3E}">
        <p14:creationId xmlns:p14="http://schemas.microsoft.com/office/powerpoint/2010/main" val="118979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838200" y="633046"/>
            <a:ext cx="8578044" cy="646479"/>
          </a:xfrm>
        </p:spPr>
        <p:txBody>
          <a:bodyPr>
            <a:noAutofit/>
          </a:bodyPr>
          <a:lstStyle/>
          <a:p>
            <a:pPr eaLnBrk="1" hangingPunct="1">
              <a:defRPr/>
            </a:pPr>
            <a:r>
              <a:rPr lang="en-US" sz="3200" dirty="0"/>
              <a:t>Find out whether a number is even or odd.</a:t>
            </a:r>
          </a:p>
        </p:txBody>
      </p:sp>
      <p:sp>
        <p:nvSpPr>
          <p:cNvPr id="56322" name="Rectangle 3"/>
          <p:cNvSpPr>
            <a:spLocks noGrp="1" noChangeArrowheads="1"/>
          </p:cNvSpPr>
          <p:nvPr>
            <p:ph idx="1"/>
          </p:nvPr>
        </p:nvSpPr>
        <p:spPr bwMode="auto">
          <a:xfrm>
            <a:off x="1423851" y="1147694"/>
            <a:ext cx="7758249" cy="45575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lnSpc>
                <a:spcPct val="90000"/>
              </a:lnSpc>
              <a:spcBef>
                <a:spcPts val="600"/>
              </a:spcBef>
              <a:buFontTx/>
              <a:buNone/>
            </a:pPr>
            <a:r>
              <a:rPr lang="en-US" altLang="en-US" sz="2000" b="1" dirty="0"/>
              <a:t>#include &lt;</a:t>
            </a:r>
            <a:r>
              <a:rPr lang="en-US" altLang="en-US" sz="2000" b="1" dirty="0" err="1"/>
              <a:t>stdio.h</a:t>
            </a:r>
            <a:r>
              <a:rPr lang="en-US" altLang="en-US" sz="2000" b="1" dirty="0"/>
              <a:t>&gt;</a:t>
            </a:r>
          </a:p>
          <a:p>
            <a:pPr eaLnBrk="1" hangingPunct="1">
              <a:lnSpc>
                <a:spcPct val="90000"/>
              </a:lnSpc>
              <a:spcBef>
                <a:spcPts val="600"/>
              </a:spcBef>
              <a:buFontTx/>
              <a:buNone/>
            </a:pPr>
            <a:r>
              <a:rPr lang="en-US" altLang="en-US" sz="2000" b="1" dirty="0" err="1"/>
              <a:t>int</a:t>
            </a:r>
            <a:r>
              <a:rPr lang="en-US" altLang="en-US" sz="2000" b="1" dirty="0"/>
              <a:t> main() {</a:t>
            </a:r>
          </a:p>
          <a:p>
            <a:pPr eaLnBrk="1" hangingPunct="1">
              <a:lnSpc>
                <a:spcPct val="90000"/>
              </a:lnSpc>
              <a:spcBef>
                <a:spcPts val="600"/>
              </a:spcBef>
              <a:buFontTx/>
              <a:buNone/>
            </a:pPr>
            <a:r>
              <a:rPr lang="en-US" altLang="en-US" sz="2000" b="1" dirty="0"/>
              <a:t>	</a:t>
            </a:r>
            <a:r>
              <a:rPr lang="en-US" altLang="en-US" sz="2000" b="1" dirty="0" err="1"/>
              <a:t>int</a:t>
            </a:r>
            <a:r>
              <a:rPr lang="en-US" altLang="en-US" sz="2000" b="1" dirty="0"/>
              <a:t>  x;</a:t>
            </a:r>
          </a:p>
          <a:p>
            <a:pPr eaLnBrk="1" hangingPunct="1">
              <a:lnSpc>
                <a:spcPct val="90000"/>
              </a:lnSpc>
              <a:spcBef>
                <a:spcPts val="600"/>
              </a:spcBef>
              <a:buFontTx/>
              <a:buNone/>
            </a:pPr>
            <a:r>
              <a:rPr lang="en-US" altLang="en-US" sz="2000" b="1" dirty="0"/>
              <a:t>	</a:t>
            </a:r>
            <a:r>
              <a:rPr lang="en-US" altLang="en-US" sz="2000" b="1" dirty="0" err="1"/>
              <a:t>printf</a:t>
            </a:r>
            <a:r>
              <a:rPr lang="en-US" altLang="en-US" sz="2000" b="1" dirty="0"/>
              <a:t>(“Input an integer\n”);</a:t>
            </a:r>
          </a:p>
          <a:p>
            <a:pPr eaLnBrk="1" hangingPunct="1">
              <a:lnSpc>
                <a:spcPct val="90000"/>
              </a:lnSpc>
              <a:spcBef>
                <a:spcPts val="600"/>
              </a:spcBef>
              <a:buFontTx/>
              <a:buNone/>
            </a:pPr>
            <a:r>
              <a:rPr lang="en-US" altLang="en-US" sz="2000" b="1" dirty="0"/>
              <a:t>	</a:t>
            </a:r>
            <a:r>
              <a:rPr lang="en-US" altLang="en-US" sz="2000" b="1" dirty="0" err="1"/>
              <a:t>scanf</a:t>
            </a:r>
            <a:r>
              <a:rPr lang="en-US" altLang="en-US" sz="2000" b="1" dirty="0"/>
              <a:t>(“%</a:t>
            </a:r>
            <a:r>
              <a:rPr lang="en-US" altLang="en-US" sz="2000" b="1" dirty="0" err="1"/>
              <a:t>d”,&amp;x</a:t>
            </a:r>
            <a:r>
              <a:rPr lang="en-US" altLang="en-US" sz="2000" b="1" dirty="0"/>
              <a:t>);</a:t>
            </a:r>
          </a:p>
          <a:p>
            <a:pPr eaLnBrk="1" hangingPunct="1">
              <a:lnSpc>
                <a:spcPct val="90000"/>
              </a:lnSpc>
              <a:spcBef>
                <a:spcPts val="600"/>
              </a:spcBef>
              <a:buFontTx/>
              <a:buNone/>
            </a:pPr>
            <a:r>
              <a:rPr lang="en-US" altLang="en-US" sz="2000" b="1" dirty="0"/>
              <a:t>	</a:t>
            </a:r>
            <a:r>
              <a:rPr lang="en-US" altLang="en-US" sz="2000" b="1" dirty="0">
                <a:solidFill>
                  <a:srgbClr val="C00000"/>
                </a:solidFill>
              </a:rPr>
              <a:t>if ((x % 2) == 0)</a:t>
            </a:r>
          </a:p>
          <a:p>
            <a:pPr eaLnBrk="1" hangingPunct="1">
              <a:lnSpc>
                <a:spcPct val="90000"/>
              </a:lnSpc>
              <a:spcBef>
                <a:spcPts val="600"/>
              </a:spcBef>
              <a:buFontTx/>
              <a:buNone/>
            </a:pPr>
            <a:r>
              <a:rPr lang="en-US" altLang="en-US" sz="2000" b="1" dirty="0">
                <a:solidFill>
                  <a:srgbClr val="C00000"/>
                </a:solidFill>
              </a:rPr>
              <a:t>	{</a:t>
            </a:r>
          </a:p>
          <a:p>
            <a:pPr eaLnBrk="1" hangingPunct="1">
              <a:lnSpc>
                <a:spcPct val="90000"/>
              </a:lnSpc>
              <a:spcBef>
                <a:spcPts val="600"/>
              </a:spcBef>
              <a:buFontTx/>
              <a:buNone/>
            </a:pPr>
            <a:r>
              <a:rPr lang="en-US" altLang="en-US" sz="2000" b="1" dirty="0">
                <a:solidFill>
                  <a:srgbClr val="C00000"/>
                </a:solidFill>
              </a:rPr>
              <a:t>		</a:t>
            </a:r>
            <a:r>
              <a:rPr lang="en-US" sz="2000" b="1" dirty="0" err="1">
                <a:solidFill>
                  <a:srgbClr val="C00000"/>
                </a:solidFill>
              </a:rPr>
              <a:t>printf</a:t>
            </a:r>
            <a:r>
              <a:rPr lang="en-US" sz="2000" b="1" dirty="0">
                <a:solidFill>
                  <a:srgbClr val="C00000"/>
                </a:solidFill>
              </a:rPr>
              <a:t>(“It is an even number\n”);</a:t>
            </a:r>
          </a:p>
          <a:p>
            <a:pPr eaLnBrk="1" hangingPunct="1">
              <a:lnSpc>
                <a:spcPct val="90000"/>
              </a:lnSpc>
              <a:spcBef>
                <a:spcPts val="600"/>
              </a:spcBef>
              <a:buFontTx/>
              <a:buNone/>
            </a:pPr>
            <a:r>
              <a:rPr lang="en-US" sz="2000" b="1" dirty="0">
                <a:solidFill>
                  <a:srgbClr val="C00000"/>
                </a:solidFill>
              </a:rPr>
              <a:t>	}</a:t>
            </a:r>
          </a:p>
          <a:p>
            <a:pPr eaLnBrk="1" hangingPunct="1">
              <a:lnSpc>
                <a:spcPct val="90000"/>
              </a:lnSpc>
              <a:spcBef>
                <a:spcPts val="600"/>
              </a:spcBef>
              <a:buFontTx/>
              <a:buNone/>
            </a:pPr>
            <a:r>
              <a:rPr lang="en-US" sz="2000" b="1" dirty="0">
                <a:solidFill>
                  <a:srgbClr val="C00000"/>
                </a:solidFill>
              </a:rPr>
              <a:t>	else</a:t>
            </a:r>
          </a:p>
          <a:p>
            <a:pPr eaLnBrk="1" hangingPunct="1">
              <a:lnSpc>
                <a:spcPct val="90000"/>
              </a:lnSpc>
              <a:spcBef>
                <a:spcPts val="600"/>
              </a:spcBef>
              <a:buFontTx/>
              <a:buNone/>
            </a:pPr>
            <a:r>
              <a:rPr lang="en-US" sz="2000" b="1" dirty="0">
                <a:solidFill>
                  <a:srgbClr val="C00000"/>
                </a:solidFill>
              </a:rPr>
              <a:t>	{</a:t>
            </a:r>
          </a:p>
          <a:p>
            <a:pPr eaLnBrk="1" hangingPunct="1">
              <a:lnSpc>
                <a:spcPct val="90000"/>
              </a:lnSpc>
              <a:spcBef>
                <a:spcPts val="600"/>
              </a:spcBef>
              <a:buFontTx/>
              <a:buNone/>
            </a:pPr>
            <a:r>
              <a:rPr lang="en-US" sz="2000" b="1" dirty="0">
                <a:solidFill>
                  <a:srgbClr val="C00000"/>
                </a:solidFill>
              </a:rPr>
              <a:t>		</a:t>
            </a:r>
            <a:r>
              <a:rPr lang="en-US" sz="2000" b="1" dirty="0" err="1">
                <a:solidFill>
                  <a:srgbClr val="C00000"/>
                </a:solidFill>
              </a:rPr>
              <a:t>printf</a:t>
            </a:r>
            <a:r>
              <a:rPr lang="en-US" sz="2000" b="1" dirty="0">
                <a:solidFill>
                  <a:srgbClr val="C00000"/>
                </a:solidFill>
              </a:rPr>
              <a:t>(“It is an odd number\n”);</a:t>
            </a:r>
          </a:p>
          <a:p>
            <a:pPr eaLnBrk="1" hangingPunct="1">
              <a:lnSpc>
                <a:spcPct val="90000"/>
              </a:lnSpc>
              <a:spcBef>
                <a:spcPts val="600"/>
              </a:spcBef>
              <a:buFontTx/>
              <a:buNone/>
            </a:pPr>
            <a:r>
              <a:rPr lang="en-US" sz="2000" b="1" dirty="0">
                <a:solidFill>
                  <a:srgbClr val="C00000"/>
                </a:solidFill>
              </a:rPr>
              <a:t>}</a:t>
            </a:r>
          </a:p>
          <a:p>
            <a:pPr eaLnBrk="1" hangingPunct="1">
              <a:lnSpc>
                <a:spcPct val="90000"/>
              </a:lnSpc>
              <a:spcBef>
                <a:spcPts val="600"/>
              </a:spcBef>
              <a:buFontTx/>
              <a:buNone/>
            </a:pPr>
            <a:r>
              <a:rPr lang="en-US" altLang="en-US" sz="2000" b="1" dirty="0">
                <a:solidFill>
                  <a:srgbClr val="C00000"/>
                </a:solidFill>
              </a:rPr>
              <a:t>    </a:t>
            </a:r>
            <a:r>
              <a:rPr lang="en-US" altLang="en-US" sz="2000" b="1" dirty="0">
                <a:solidFill>
                  <a:schemeClr val="tx2"/>
                </a:solidFill>
              </a:rPr>
              <a:t>return 0;</a:t>
            </a:r>
          </a:p>
          <a:p>
            <a:pPr eaLnBrk="1" hangingPunct="1">
              <a:lnSpc>
                <a:spcPct val="90000"/>
              </a:lnSpc>
              <a:spcBef>
                <a:spcPts val="600"/>
              </a:spcBef>
              <a:buFontTx/>
              <a:buNone/>
            </a:pPr>
            <a:r>
              <a:rPr lang="en-US" altLang="en-US" sz="2000" b="1" dirty="0"/>
              <a:t>}	</a:t>
            </a:r>
          </a:p>
        </p:txBody>
      </p:sp>
      <p:sp>
        <p:nvSpPr>
          <p:cNvPr id="5632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09901F1-A9B4-4846-A1FE-78FACA6110FF}" type="datetime1">
              <a:rPr lang="en-US" altLang="en-US" smtClean="0"/>
              <a:t>3/30/2022</a:t>
            </a:fld>
            <a:endParaRPr lang="en-US" altLang="en-US"/>
          </a:p>
        </p:txBody>
      </p:sp>
      <p:sp>
        <p:nvSpPr>
          <p:cNvPr id="5632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56324" name="Slide Number Placeholder 9"/>
          <p:cNvSpPr>
            <a:spLocks noGrp="1"/>
          </p:cNvSpPr>
          <p:nvPr>
            <p:ph type="sldNum" sz="quarter" idx="12"/>
          </p:nvPr>
        </p:nvSpPr>
        <p:spPr bwMode="auto">
          <a:xfrm>
            <a:off x="7128725"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001652D6-0C6F-45DD-8D3C-54D855795715}" type="slidenum">
              <a:rPr lang="en-US" altLang="en-US" b="0" smtClean="0">
                <a:solidFill>
                  <a:srgbClr val="000000"/>
                </a:solidFill>
              </a:rPr>
              <a:pPr/>
              <a:t>15</a:t>
            </a:fld>
            <a:endParaRPr lang="en-US" altLang="en-US" b="0">
              <a:solidFill>
                <a:srgbClr val="000000"/>
              </a:solidFill>
            </a:endParaRPr>
          </a:p>
        </p:txBody>
      </p:sp>
    </p:spTree>
    <p:extLst>
      <p:ext uri="{BB962C8B-B14F-4D97-AF65-F5344CB8AC3E}">
        <p14:creationId xmlns:p14="http://schemas.microsoft.com/office/powerpoint/2010/main" val="234664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838200" y="836723"/>
            <a:ext cx="7983695" cy="514350"/>
          </a:xfrm>
        </p:spPr>
        <p:txBody>
          <a:bodyPr>
            <a:noAutofit/>
          </a:bodyPr>
          <a:lstStyle/>
          <a:p>
            <a:r>
              <a:rPr lang="en-US" altLang="en-US" sz="3200" dirty="0">
                <a:cs typeface="Arial" panose="020B0604020202020204" pitchFamily="34" charset="0"/>
              </a:rPr>
              <a:t>WAP to find largest of 2 numbers</a:t>
            </a:r>
            <a:endParaRPr lang="en-US" altLang="en-US" sz="3200" dirty="0"/>
          </a:p>
        </p:txBody>
      </p:sp>
      <p:sp>
        <p:nvSpPr>
          <p:cNvPr id="5735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7A97A5B5-0E57-4992-8F86-8FCCABEE1A93}" type="datetime1">
              <a:rPr lang="en-US" altLang="en-US" smtClean="0"/>
              <a:t>3/30/2022</a:t>
            </a:fld>
            <a:endParaRPr lang="en-US" altLang="en-US"/>
          </a:p>
        </p:txBody>
      </p:sp>
      <p:sp>
        <p:nvSpPr>
          <p:cNvPr id="5735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57349" name="Slide Number Placeholder 11"/>
          <p:cNvSpPr>
            <a:spLocks noGrp="1"/>
          </p:cNvSpPr>
          <p:nvPr>
            <p:ph type="sldNum" sz="quarter" idx="12"/>
          </p:nvPr>
        </p:nvSpPr>
        <p:spPr bwMode="auto">
          <a:xfrm>
            <a:off x="7076549" y="6447632"/>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dirty="0">
                <a:solidFill>
                  <a:srgbClr val="000000"/>
                </a:solidFill>
              </a:rPr>
              <a:t>                  </a:t>
            </a:r>
            <a:fld id="{69811BF7-329C-4A38-B8FC-297E56AE5C1B}" type="slidenum">
              <a:rPr lang="en-US" altLang="en-US" b="0" smtClean="0">
                <a:solidFill>
                  <a:srgbClr val="000000"/>
                </a:solidFill>
              </a:rPr>
              <a:pPr/>
              <a:t>16</a:t>
            </a:fld>
            <a:endParaRPr lang="en-US" altLang="en-US" b="0" dirty="0">
              <a:solidFill>
                <a:srgbClr val="000000"/>
              </a:solidFill>
            </a:endParaRPr>
          </a:p>
        </p:txBody>
      </p:sp>
      <p:sp>
        <p:nvSpPr>
          <p:cNvPr id="17412" name="Text Box 2"/>
          <p:cNvSpPr txBox="1">
            <a:spLocks noChangeArrowheads="1"/>
          </p:cNvSpPr>
          <p:nvPr/>
        </p:nvSpPr>
        <p:spPr bwMode="auto">
          <a:xfrm>
            <a:off x="1787706" y="1295918"/>
            <a:ext cx="5657850" cy="5262979"/>
          </a:xfrm>
          <a:prstGeom prst="rect">
            <a:avLst/>
          </a:prstGeom>
          <a:noFill/>
          <a:ln w="9525">
            <a:noFill/>
            <a:miter lim="800000"/>
            <a:headEnd/>
            <a:tailEnd/>
          </a:ln>
        </p:spPr>
        <p:txBody>
          <a:bodyPr>
            <a:spAutoFit/>
          </a:bodyPr>
          <a:lstStyle/>
          <a:p>
            <a:pPr lvl="1">
              <a:spcBef>
                <a:spcPct val="50000"/>
              </a:spcBef>
              <a:defRPr/>
            </a:pPr>
            <a:r>
              <a:rPr lang="en-US" sz="2400" b="1" dirty="0">
                <a:cs typeface="Arial" charset="0"/>
              </a:rPr>
              <a:t>#include&lt;</a:t>
            </a:r>
            <a:r>
              <a:rPr lang="en-US" sz="2400" b="1" dirty="0" err="1">
                <a:cs typeface="Arial" charset="0"/>
              </a:rPr>
              <a:t>stdio.h</a:t>
            </a:r>
            <a:r>
              <a:rPr lang="en-US" sz="2400" b="1" dirty="0">
                <a:cs typeface="Arial" charset="0"/>
              </a:rPr>
              <a:t>&gt;</a:t>
            </a:r>
          </a:p>
          <a:p>
            <a:pPr lvl="1">
              <a:defRPr/>
            </a:pPr>
            <a:r>
              <a:rPr lang="en-US" sz="2400" b="1" dirty="0" err="1">
                <a:cs typeface="Arial" charset="0"/>
              </a:rPr>
              <a:t>int</a:t>
            </a:r>
            <a:r>
              <a:rPr lang="en-US" sz="2400" b="1" dirty="0">
                <a:cs typeface="Arial" charset="0"/>
              </a:rPr>
              <a:t> main()</a:t>
            </a:r>
          </a:p>
          <a:p>
            <a:pPr lvl="1">
              <a:defRPr/>
            </a:pPr>
            <a:r>
              <a:rPr lang="en-US" sz="2400" b="1" dirty="0">
                <a:cs typeface="Arial" charset="0"/>
              </a:rPr>
              <a:t>{</a:t>
            </a:r>
          </a:p>
          <a:p>
            <a:pPr lvl="1">
              <a:defRPr/>
            </a:pPr>
            <a:r>
              <a:rPr lang="en-US" sz="2400" b="1" dirty="0">
                <a:cs typeface="Arial" charset="0"/>
              </a:rPr>
              <a:t>	</a:t>
            </a:r>
            <a:r>
              <a:rPr lang="en-US" sz="2400" b="1" dirty="0" err="1">
                <a:cs typeface="Arial" charset="0"/>
              </a:rPr>
              <a:t>int</a:t>
            </a:r>
            <a:r>
              <a:rPr lang="en-US" sz="2400" b="1" dirty="0">
                <a:cs typeface="Arial" charset="0"/>
              </a:rPr>
              <a:t> a, b;</a:t>
            </a:r>
          </a:p>
          <a:p>
            <a:pPr lvl="1">
              <a:defRPr/>
            </a:pPr>
            <a:r>
              <a:rPr lang="en-US" sz="2400" b="1" dirty="0">
                <a:cs typeface="Arial" charset="0"/>
              </a:rPr>
              <a:t>	</a:t>
            </a:r>
            <a:r>
              <a:rPr lang="en-US" sz="2400" b="1" dirty="0" err="1">
                <a:cs typeface="Arial" charset="0"/>
              </a:rPr>
              <a:t>printf</a:t>
            </a:r>
            <a:r>
              <a:rPr lang="en-US" sz="2400" b="1" dirty="0">
                <a:cs typeface="Arial" charset="0"/>
              </a:rPr>
              <a:t>(“Enter 2 numbers\n”);</a:t>
            </a:r>
          </a:p>
          <a:p>
            <a:pPr lvl="1">
              <a:defRPr/>
            </a:pPr>
            <a:r>
              <a:rPr lang="en-US" sz="2400" b="1" dirty="0">
                <a:cs typeface="Arial" charset="0"/>
              </a:rPr>
              <a:t>	</a:t>
            </a:r>
            <a:r>
              <a:rPr lang="en-US" sz="2400" b="1" dirty="0" err="1">
                <a:cs typeface="Arial" charset="0"/>
              </a:rPr>
              <a:t>scanf</a:t>
            </a:r>
            <a:r>
              <a:rPr lang="en-US" sz="2400" b="1" dirty="0">
                <a:cs typeface="Arial" charset="0"/>
              </a:rPr>
              <a:t>(“%d %</a:t>
            </a:r>
            <a:r>
              <a:rPr lang="en-US" sz="2400" b="1" dirty="0" err="1">
                <a:cs typeface="Arial" charset="0"/>
              </a:rPr>
              <a:t>d”,&amp;a,&amp;b</a:t>
            </a:r>
            <a:r>
              <a:rPr lang="en-US" sz="2400" b="1" dirty="0">
                <a:cs typeface="Arial" charset="0"/>
              </a:rPr>
              <a:t>);</a:t>
            </a:r>
          </a:p>
          <a:p>
            <a:pPr lvl="1">
              <a:defRPr/>
            </a:pPr>
            <a:r>
              <a:rPr lang="en-US" sz="2400" b="1" dirty="0">
                <a:cs typeface="Arial" charset="0"/>
              </a:rPr>
              <a:t> </a:t>
            </a:r>
          </a:p>
          <a:p>
            <a:pPr>
              <a:defRPr/>
            </a:pPr>
            <a:r>
              <a:rPr lang="en-US" sz="2400" b="1" dirty="0">
                <a:cs typeface="Arial" charset="0"/>
              </a:rPr>
              <a:t>	</a:t>
            </a:r>
            <a:r>
              <a:rPr lang="en-US" sz="2400" b="1" dirty="0">
                <a:solidFill>
                  <a:schemeClr val="bg1"/>
                </a:solidFill>
                <a:cs typeface="Arial" charset="0"/>
              </a:rPr>
              <a:t>a;</a:t>
            </a:r>
          </a:p>
          <a:p>
            <a:pPr>
              <a:defRPr/>
            </a:pPr>
            <a:r>
              <a:rPr lang="en-US" sz="2400" b="1" dirty="0">
                <a:solidFill>
                  <a:schemeClr val="bg1"/>
                </a:solidFill>
                <a:cs typeface="Arial" charset="0"/>
              </a:rPr>
              <a:t>		else</a:t>
            </a:r>
          </a:p>
          <a:p>
            <a:pPr>
              <a:defRPr/>
            </a:pPr>
            <a:r>
              <a:rPr lang="en-US" sz="2400" b="1" dirty="0">
                <a:solidFill>
                  <a:schemeClr val="bg1"/>
                </a:solidFill>
                <a:cs typeface="Arial" charset="0"/>
              </a:rPr>
              <a:t>	 		</a:t>
            </a:r>
            <a:r>
              <a:rPr lang="en-US" sz="2400" b="1" dirty="0" err="1">
                <a:solidFill>
                  <a:schemeClr val="bg1"/>
                </a:solidFill>
                <a:cs typeface="Arial" charset="0"/>
              </a:rPr>
              <a:t>cout</a:t>
            </a:r>
            <a:r>
              <a:rPr lang="en-US" sz="2400" b="1" dirty="0">
                <a:solidFill>
                  <a:schemeClr val="bg1"/>
                </a:solidFill>
                <a:cs typeface="Arial" charset="0"/>
              </a:rPr>
              <a:t>&lt;&lt;"large is "&lt;&lt;fb;</a:t>
            </a:r>
          </a:p>
          <a:p>
            <a:pPr>
              <a:defRPr/>
            </a:pPr>
            <a:r>
              <a:rPr lang="en-US" sz="2400" b="1" dirty="0">
                <a:solidFill>
                  <a:schemeClr val="bg1"/>
                </a:solidFill>
                <a:cs typeface="Arial" charset="0"/>
              </a:rPr>
              <a:t>	</a:t>
            </a:r>
            <a:r>
              <a:rPr lang="en-US" sz="2400" b="1" dirty="0">
                <a:solidFill>
                  <a:schemeClr val="tx2"/>
                </a:solidFill>
                <a:cs typeface="Arial" charset="0"/>
              </a:rPr>
              <a:t>return 0;</a:t>
            </a:r>
            <a:endParaRPr lang="en-US" sz="2400" b="1" dirty="0">
              <a:solidFill>
                <a:schemeClr val="bg1"/>
              </a:solidFill>
              <a:cs typeface="Arial" charset="0"/>
            </a:endParaRPr>
          </a:p>
          <a:p>
            <a:pPr>
              <a:defRPr/>
            </a:pPr>
            <a:r>
              <a:rPr lang="en-US" sz="2400" b="1" dirty="0">
                <a:solidFill>
                  <a:schemeClr val="bg1"/>
                </a:solidFill>
                <a:cs typeface="Arial" charset="0"/>
              </a:rPr>
              <a:t>        </a:t>
            </a:r>
            <a:r>
              <a:rPr lang="en-US" sz="2400" b="1" dirty="0">
                <a:cs typeface="Arial" charset="0"/>
              </a:rPr>
              <a:t>}</a:t>
            </a:r>
          </a:p>
          <a:p>
            <a:pPr>
              <a:defRPr/>
            </a:pPr>
            <a:r>
              <a:rPr lang="en-US" sz="2400" b="1" dirty="0">
                <a:cs typeface="Arial" charset="0"/>
              </a:rPr>
              <a:t>  </a:t>
            </a:r>
          </a:p>
        </p:txBody>
      </p:sp>
      <p:sp>
        <p:nvSpPr>
          <p:cNvPr id="7" name="Rectangle 6"/>
          <p:cNvSpPr>
            <a:spLocks noChangeArrowheads="1"/>
          </p:cNvSpPr>
          <p:nvPr/>
        </p:nvSpPr>
        <p:spPr bwMode="auto">
          <a:xfrm>
            <a:off x="2770525" y="3654752"/>
            <a:ext cx="5881105" cy="1569660"/>
          </a:xfrm>
          <a:prstGeom prst="rect">
            <a:avLst/>
          </a:prstGeom>
          <a:noFill/>
          <a:ln w="9525">
            <a:noFill/>
            <a:miter lim="800000"/>
            <a:headEnd/>
            <a:tailEnd/>
          </a:ln>
        </p:spPr>
        <p:txBody>
          <a:bodyPr wrap="square">
            <a:spAutoFit/>
          </a:bodyPr>
          <a:lstStyle/>
          <a:p>
            <a:pPr>
              <a:defRPr/>
            </a:pPr>
            <a:r>
              <a:rPr lang="en-US" sz="2400" b="1" dirty="0">
                <a:solidFill>
                  <a:srgbClr val="C00000"/>
                </a:solidFill>
                <a:cs typeface="Arial" charset="0"/>
              </a:rPr>
              <a:t>if(a &gt; b)</a:t>
            </a:r>
          </a:p>
          <a:p>
            <a:pPr>
              <a:defRPr/>
            </a:pPr>
            <a:r>
              <a:rPr lang="en-US" sz="2400" b="1" dirty="0">
                <a:solidFill>
                  <a:srgbClr val="C00000"/>
                </a:solidFill>
                <a:cs typeface="Arial" charset="0"/>
              </a:rPr>
              <a:t>  	</a:t>
            </a:r>
            <a:r>
              <a:rPr lang="en-US" sz="2400" b="1" dirty="0" err="1">
                <a:solidFill>
                  <a:srgbClr val="C00000"/>
                </a:solidFill>
                <a:cs typeface="Arial" charset="0"/>
              </a:rPr>
              <a:t>printf</a:t>
            </a:r>
            <a:r>
              <a:rPr lang="en-US" sz="2400" b="1" dirty="0">
                <a:solidFill>
                  <a:srgbClr val="C00000"/>
                </a:solidFill>
                <a:cs typeface="Arial" charset="0"/>
              </a:rPr>
              <a:t>(“Large is %d\t“, a);</a:t>
            </a:r>
          </a:p>
          <a:p>
            <a:pPr>
              <a:defRPr/>
            </a:pPr>
            <a:r>
              <a:rPr lang="en-US" sz="2400" b="1" dirty="0">
                <a:solidFill>
                  <a:srgbClr val="C00000"/>
                </a:solidFill>
                <a:cs typeface="Arial" charset="0"/>
              </a:rPr>
              <a:t>else	</a:t>
            </a:r>
          </a:p>
          <a:p>
            <a:pPr>
              <a:defRPr/>
            </a:pPr>
            <a:r>
              <a:rPr lang="en-US" sz="2400" b="1" dirty="0">
                <a:solidFill>
                  <a:srgbClr val="C00000"/>
                </a:solidFill>
                <a:cs typeface="Arial" charset="0"/>
              </a:rPr>
              <a:t>	</a:t>
            </a:r>
            <a:r>
              <a:rPr lang="en-US" sz="2400" b="1" dirty="0" err="1">
                <a:solidFill>
                  <a:srgbClr val="C00000"/>
                </a:solidFill>
                <a:cs typeface="Arial" charset="0"/>
              </a:rPr>
              <a:t>printf</a:t>
            </a:r>
            <a:r>
              <a:rPr lang="en-US" sz="2400" b="1" dirty="0">
                <a:solidFill>
                  <a:srgbClr val="C00000"/>
                </a:solidFill>
                <a:cs typeface="Arial" charset="0"/>
              </a:rPr>
              <a:t>(“Large is %d\t“, b);</a:t>
            </a:r>
          </a:p>
        </p:txBody>
      </p:sp>
    </p:spTree>
    <p:extLst>
      <p:ext uri="{BB962C8B-B14F-4D97-AF65-F5344CB8AC3E}">
        <p14:creationId xmlns:p14="http://schemas.microsoft.com/office/powerpoint/2010/main" val="1336545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677860" y="615371"/>
            <a:ext cx="5372100" cy="514350"/>
          </a:xfrm>
        </p:spPr>
        <p:txBody>
          <a:bodyPr>
            <a:normAutofit/>
          </a:bodyPr>
          <a:lstStyle/>
          <a:p>
            <a:pPr eaLnBrk="1" hangingPunct="1"/>
            <a:r>
              <a:rPr lang="en-US" altLang="en-US" dirty="0"/>
              <a:t>Attention on</a:t>
            </a:r>
            <a:r>
              <a:rPr lang="en-US" altLang="en-US" dirty="0">
                <a:latin typeface="Courier New" panose="02070309020205020404" pitchFamily="49" charset="0"/>
              </a:rPr>
              <a:t> if-else</a:t>
            </a:r>
            <a:r>
              <a:rPr lang="en-US" altLang="en-US" dirty="0"/>
              <a:t> syntax !</a:t>
            </a:r>
          </a:p>
        </p:txBody>
      </p:sp>
      <p:sp>
        <p:nvSpPr>
          <p:cNvPr id="5940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CF56AD56-14B6-4AF8-A430-97448217D0CE}" type="datetime1">
              <a:rPr lang="en-US" altLang="en-US" smtClean="0"/>
              <a:t>3/30/2022</a:t>
            </a:fld>
            <a:endParaRPr lang="en-US" altLang="en-US"/>
          </a:p>
        </p:txBody>
      </p:sp>
      <p:sp>
        <p:nvSpPr>
          <p:cNvPr id="5940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594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2A93E80D-95C1-478A-AEB1-66225701AF20}" type="slidenum">
              <a:rPr lang="en-US" altLang="en-US" b="0" smtClean="0"/>
              <a:pPr/>
              <a:t>17</a:t>
            </a:fld>
            <a:endParaRPr lang="en-US" altLang="en-US" b="0"/>
          </a:p>
        </p:txBody>
      </p:sp>
      <p:sp>
        <p:nvSpPr>
          <p:cNvPr id="59395" name="Text Box 5"/>
          <p:cNvSpPr txBox="1">
            <a:spLocks noChangeArrowheads="1"/>
          </p:cNvSpPr>
          <p:nvPr/>
        </p:nvSpPr>
        <p:spPr bwMode="auto">
          <a:xfrm>
            <a:off x="3677860" y="1056787"/>
            <a:ext cx="3098006" cy="19389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dirty="0">
                <a:latin typeface="+mn-lt"/>
              </a:rPr>
              <a:t>           if ( </a:t>
            </a:r>
            <a:r>
              <a:rPr lang="en-US" altLang="en-US" sz="2000" i="1" dirty="0">
                <a:latin typeface="+mn-lt"/>
              </a:rPr>
              <a:t>expression </a:t>
            </a:r>
            <a:r>
              <a:rPr lang="en-US" altLang="en-US" sz="2000" dirty="0">
                <a:latin typeface="+mn-lt"/>
              </a:rPr>
              <a:t>)</a:t>
            </a:r>
          </a:p>
          <a:p>
            <a:pPr eaLnBrk="1" hangingPunct="1"/>
            <a:r>
              <a:rPr lang="en-US" altLang="en-US" sz="2000" i="1" dirty="0">
                <a:latin typeface="+mn-lt"/>
              </a:rPr>
              <a:t>	     </a:t>
            </a:r>
            <a:r>
              <a:rPr lang="en-US" altLang="en-US" sz="2000" b="0" i="1" dirty="0">
                <a:latin typeface="+mn-lt"/>
              </a:rPr>
              <a:t>program statement 1</a:t>
            </a:r>
          </a:p>
          <a:p>
            <a:pPr eaLnBrk="1" hangingPunct="1"/>
            <a:r>
              <a:rPr lang="en-US" altLang="en-US" sz="2000" i="1" dirty="0">
                <a:latin typeface="+mn-lt"/>
              </a:rPr>
              <a:t>           else</a:t>
            </a:r>
          </a:p>
          <a:p>
            <a:pPr eaLnBrk="1" hangingPunct="1"/>
            <a:r>
              <a:rPr lang="en-US" altLang="en-US" sz="2000" i="1" dirty="0">
                <a:latin typeface="+mn-lt"/>
              </a:rPr>
              <a:t>	</a:t>
            </a:r>
            <a:r>
              <a:rPr lang="en-US" altLang="en-US" sz="2000" b="0" i="1" dirty="0">
                <a:latin typeface="+mn-lt"/>
              </a:rPr>
              <a:t>     program statement 2</a:t>
            </a:r>
          </a:p>
        </p:txBody>
      </p:sp>
      <p:sp>
        <p:nvSpPr>
          <p:cNvPr id="59405" name="Text Box 4"/>
          <p:cNvSpPr txBox="1">
            <a:spLocks noChangeArrowheads="1"/>
          </p:cNvSpPr>
          <p:nvPr/>
        </p:nvSpPr>
        <p:spPr bwMode="auto">
          <a:xfrm>
            <a:off x="3448152" y="3367697"/>
            <a:ext cx="4478342"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altLang="en-US" sz="2000" dirty="0">
                <a:latin typeface="Calibri" panose="020F0502020204030204" pitchFamily="34" charset="0"/>
              </a:rPr>
              <a:t>if ( remainder == 0 )</a:t>
            </a:r>
          </a:p>
          <a:p>
            <a:pPr lvl="1" eaLnBrk="1" hangingPunct="1"/>
            <a:r>
              <a:rPr lang="en-US" altLang="en-US" sz="2000" dirty="0">
                <a:latin typeface="Calibri" panose="020F0502020204030204" pitchFamily="34" charset="0"/>
              </a:rPr>
              <a:t>	</a:t>
            </a:r>
            <a:r>
              <a:rPr lang="en-US" altLang="en-US" sz="2000" dirty="0" err="1">
                <a:latin typeface="Calibri" panose="020F0502020204030204" pitchFamily="34" charset="0"/>
              </a:rPr>
              <a:t>prinf</a:t>
            </a:r>
            <a:r>
              <a:rPr lang="en-US" altLang="en-US" sz="2000" dirty="0">
                <a:latin typeface="Calibri" panose="020F0502020204030204" pitchFamily="34" charset="0"/>
              </a:rPr>
              <a:t>("The number is even.\n“);</a:t>
            </a:r>
          </a:p>
          <a:p>
            <a:pPr lvl="1" eaLnBrk="1" hangingPunct="1"/>
            <a:r>
              <a:rPr lang="en-US" altLang="en-US" sz="2000" dirty="0">
                <a:latin typeface="Calibri" panose="020F0502020204030204" pitchFamily="34" charset="0"/>
              </a:rPr>
              <a:t>else</a:t>
            </a:r>
          </a:p>
          <a:p>
            <a:pPr lvl="1" eaLnBrk="1" hangingPunct="1"/>
            <a:r>
              <a:rPr lang="en-US" altLang="en-US" sz="2000" dirty="0">
                <a:latin typeface="Calibri" panose="020F0502020204030204" pitchFamily="34" charset="0"/>
              </a:rPr>
              <a:t>	</a:t>
            </a:r>
            <a:r>
              <a:rPr lang="en-US" altLang="en-US" sz="2000" dirty="0" err="1">
                <a:latin typeface="Calibri" panose="020F0502020204030204" pitchFamily="34" charset="0"/>
              </a:rPr>
              <a:t>printf</a:t>
            </a:r>
            <a:r>
              <a:rPr lang="en-US" altLang="en-US" sz="2000" dirty="0">
                <a:latin typeface="Calibri" panose="020F0502020204030204" pitchFamily="34" charset="0"/>
              </a:rPr>
              <a:t>(“The number is odd.\n“);</a:t>
            </a:r>
          </a:p>
        </p:txBody>
      </p:sp>
      <p:sp>
        <p:nvSpPr>
          <p:cNvPr id="59406" name="Freeform 6"/>
          <p:cNvSpPr>
            <a:spLocks/>
          </p:cNvSpPr>
          <p:nvPr/>
        </p:nvSpPr>
        <p:spPr bwMode="auto">
          <a:xfrm>
            <a:off x="7654590" y="3744881"/>
            <a:ext cx="228601" cy="310661"/>
          </a:xfrm>
          <a:custGeom>
            <a:avLst/>
            <a:gdLst>
              <a:gd name="T0" fmla="*/ 2147483646 w 197"/>
              <a:gd name="T1" fmla="*/ 2147483646 h 261"/>
              <a:gd name="T2" fmla="*/ 2147483646 w 197"/>
              <a:gd name="T3" fmla="*/ 2147483646 h 261"/>
              <a:gd name="T4" fmla="*/ 2147483646 w 197"/>
              <a:gd name="T5" fmla="*/ 2147483646 h 261"/>
              <a:gd name="T6" fmla="*/ 2147483646 w 197"/>
              <a:gd name="T7" fmla="*/ 2147483646 h 261"/>
              <a:gd name="T8" fmla="*/ 2147483646 w 197"/>
              <a:gd name="T9" fmla="*/ 2147483646 h 261"/>
              <a:gd name="T10" fmla="*/ 2147483646 w 197"/>
              <a:gd name="T11" fmla="*/ 2147483646 h 261"/>
              <a:gd name="T12" fmla="*/ 2147483646 w 197"/>
              <a:gd name="T13" fmla="*/ 0 h 261"/>
              <a:gd name="T14" fmla="*/ 2147483646 w 197"/>
              <a:gd name="T15" fmla="*/ 2147483646 h 261"/>
              <a:gd name="T16" fmla="*/ 0 60000 65536"/>
              <a:gd name="T17" fmla="*/ 0 60000 65536"/>
              <a:gd name="T18" fmla="*/ 0 60000 65536"/>
              <a:gd name="T19" fmla="*/ 0 60000 65536"/>
              <a:gd name="T20" fmla="*/ 0 60000 65536"/>
              <a:gd name="T21" fmla="*/ 0 60000 65536"/>
              <a:gd name="T22" fmla="*/ 0 60000 65536"/>
              <a:gd name="T23" fmla="*/ 0 60000 65536"/>
              <a:gd name="T24" fmla="*/ 0 w 197"/>
              <a:gd name="T25" fmla="*/ 0 h 261"/>
              <a:gd name="T26" fmla="*/ 197 w 197"/>
              <a:gd name="T27" fmla="*/ 261 h 2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 h="261">
                <a:moveTo>
                  <a:pt x="127" y="8"/>
                </a:moveTo>
                <a:cubicBezTo>
                  <a:pt x="159" y="19"/>
                  <a:pt x="164" y="32"/>
                  <a:pt x="174" y="63"/>
                </a:cubicBezTo>
                <a:cubicBezTo>
                  <a:pt x="168" y="178"/>
                  <a:pt x="197" y="226"/>
                  <a:pt x="96" y="261"/>
                </a:cubicBezTo>
                <a:cubicBezTo>
                  <a:pt x="85" y="258"/>
                  <a:pt x="73" y="259"/>
                  <a:pt x="64" y="253"/>
                </a:cubicBezTo>
                <a:cubicBezTo>
                  <a:pt x="47" y="241"/>
                  <a:pt x="48" y="221"/>
                  <a:pt x="40" y="205"/>
                </a:cubicBezTo>
                <a:cubicBezTo>
                  <a:pt x="27" y="179"/>
                  <a:pt x="10" y="162"/>
                  <a:pt x="1" y="134"/>
                </a:cubicBezTo>
                <a:cubicBezTo>
                  <a:pt x="7" y="83"/>
                  <a:pt x="0" y="19"/>
                  <a:pt x="56" y="0"/>
                </a:cubicBezTo>
                <a:cubicBezTo>
                  <a:pt x="122" y="8"/>
                  <a:pt x="98" y="8"/>
                  <a:pt x="127" y="8"/>
                </a:cubicBez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9397" name="AutoShape 7"/>
          <p:cNvSpPr>
            <a:spLocks noChangeArrowheads="1"/>
          </p:cNvSpPr>
          <p:nvPr/>
        </p:nvSpPr>
        <p:spPr bwMode="auto">
          <a:xfrm>
            <a:off x="8953500" y="1981084"/>
            <a:ext cx="2215243" cy="1310756"/>
          </a:xfrm>
          <a:prstGeom prst="cloudCallout">
            <a:avLst>
              <a:gd name="adj1" fmla="val -86567"/>
              <a:gd name="adj2" fmla="val 66875"/>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1600" dirty="0">
                <a:latin typeface="+mn-lt"/>
              </a:rPr>
              <a:t>In C, the </a:t>
            </a:r>
            <a:r>
              <a:rPr lang="en-US" altLang="en-US" sz="2000" dirty="0">
                <a:solidFill>
                  <a:srgbClr val="C00000"/>
                </a:solidFill>
                <a:latin typeface="Sitka Small" panose="02000505000000020004" pitchFamily="2" charset="0"/>
              </a:rPr>
              <a:t>;</a:t>
            </a:r>
            <a:r>
              <a:rPr lang="en-US" altLang="en-US" sz="1600" dirty="0">
                <a:latin typeface="+mn-lt"/>
              </a:rPr>
              <a:t> is part (end) of a statement !</a:t>
            </a:r>
          </a:p>
        </p:txBody>
      </p:sp>
      <p:sp>
        <p:nvSpPr>
          <p:cNvPr id="59403" name="Text Box 8"/>
          <p:cNvSpPr txBox="1">
            <a:spLocks noChangeArrowheads="1"/>
          </p:cNvSpPr>
          <p:nvPr/>
        </p:nvSpPr>
        <p:spPr bwMode="auto">
          <a:xfrm>
            <a:off x="3684486" y="5490992"/>
            <a:ext cx="4097468"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altLang="en-US" b="0" dirty="0">
                <a:latin typeface="+mn-lt"/>
              </a:rPr>
              <a:t>if ( x == 0 );</a:t>
            </a:r>
          </a:p>
          <a:p>
            <a:pPr lvl="1" eaLnBrk="1" hangingPunct="1"/>
            <a:r>
              <a:rPr lang="en-US" altLang="en-US" b="0" dirty="0">
                <a:latin typeface="+mn-lt"/>
              </a:rPr>
              <a:t>	</a:t>
            </a:r>
            <a:r>
              <a:rPr lang="en-US" altLang="en-US" b="0" dirty="0" err="1">
                <a:latin typeface="+mn-lt"/>
              </a:rPr>
              <a:t>printf</a:t>
            </a:r>
            <a:r>
              <a:rPr lang="en-US" altLang="en-US" b="0" dirty="0">
                <a:latin typeface="+mn-lt"/>
              </a:rPr>
              <a:t>(“The number is zero.\n“);</a:t>
            </a:r>
          </a:p>
        </p:txBody>
      </p:sp>
      <p:sp>
        <p:nvSpPr>
          <p:cNvPr id="59404" name="Freeform 9"/>
          <p:cNvSpPr>
            <a:spLocks/>
          </p:cNvSpPr>
          <p:nvPr/>
        </p:nvSpPr>
        <p:spPr bwMode="auto">
          <a:xfrm>
            <a:off x="5131575" y="5546169"/>
            <a:ext cx="234566" cy="311289"/>
          </a:xfrm>
          <a:custGeom>
            <a:avLst/>
            <a:gdLst>
              <a:gd name="T0" fmla="*/ 2147483646 w 197"/>
              <a:gd name="T1" fmla="*/ 2147483646 h 261"/>
              <a:gd name="T2" fmla="*/ 2147483646 w 197"/>
              <a:gd name="T3" fmla="*/ 2147483646 h 261"/>
              <a:gd name="T4" fmla="*/ 2147483646 w 197"/>
              <a:gd name="T5" fmla="*/ 2147483646 h 261"/>
              <a:gd name="T6" fmla="*/ 2147483646 w 197"/>
              <a:gd name="T7" fmla="*/ 2147483646 h 261"/>
              <a:gd name="T8" fmla="*/ 2147483646 w 197"/>
              <a:gd name="T9" fmla="*/ 2147483646 h 261"/>
              <a:gd name="T10" fmla="*/ 2147483646 w 197"/>
              <a:gd name="T11" fmla="*/ 2147483646 h 261"/>
              <a:gd name="T12" fmla="*/ 2147483646 w 197"/>
              <a:gd name="T13" fmla="*/ 0 h 261"/>
              <a:gd name="T14" fmla="*/ 2147483646 w 197"/>
              <a:gd name="T15" fmla="*/ 2147483646 h 261"/>
              <a:gd name="T16" fmla="*/ 0 60000 65536"/>
              <a:gd name="T17" fmla="*/ 0 60000 65536"/>
              <a:gd name="T18" fmla="*/ 0 60000 65536"/>
              <a:gd name="T19" fmla="*/ 0 60000 65536"/>
              <a:gd name="T20" fmla="*/ 0 60000 65536"/>
              <a:gd name="T21" fmla="*/ 0 60000 65536"/>
              <a:gd name="T22" fmla="*/ 0 60000 65536"/>
              <a:gd name="T23" fmla="*/ 0 60000 65536"/>
              <a:gd name="T24" fmla="*/ 0 w 197"/>
              <a:gd name="T25" fmla="*/ 0 h 261"/>
              <a:gd name="T26" fmla="*/ 197 w 197"/>
              <a:gd name="T27" fmla="*/ 261 h 2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 h="261">
                <a:moveTo>
                  <a:pt x="127" y="8"/>
                </a:moveTo>
                <a:cubicBezTo>
                  <a:pt x="159" y="19"/>
                  <a:pt x="164" y="32"/>
                  <a:pt x="174" y="63"/>
                </a:cubicBezTo>
                <a:cubicBezTo>
                  <a:pt x="168" y="178"/>
                  <a:pt x="197" y="226"/>
                  <a:pt x="96" y="261"/>
                </a:cubicBezTo>
                <a:cubicBezTo>
                  <a:pt x="85" y="258"/>
                  <a:pt x="73" y="259"/>
                  <a:pt x="64" y="253"/>
                </a:cubicBezTo>
                <a:cubicBezTo>
                  <a:pt x="47" y="241"/>
                  <a:pt x="48" y="221"/>
                  <a:pt x="40" y="205"/>
                </a:cubicBezTo>
                <a:cubicBezTo>
                  <a:pt x="27" y="179"/>
                  <a:pt x="10" y="162"/>
                  <a:pt x="1" y="134"/>
                </a:cubicBezTo>
                <a:cubicBezTo>
                  <a:pt x="7" y="83"/>
                  <a:pt x="0" y="19"/>
                  <a:pt x="56" y="0"/>
                </a:cubicBezTo>
                <a:cubicBezTo>
                  <a:pt x="122" y="8"/>
                  <a:pt x="98" y="8"/>
                  <a:pt x="127" y="8"/>
                </a:cubicBez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9399" name="AutoShape 10"/>
          <p:cNvSpPr>
            <a:spLocks noChangeArrowheads="1"/>
          </p:cNvSpPr>
          <p:nvPr/>
        </p:nvSpPr>
        <p:spPr bwMode="auto">
          <a:xfrm>
            <a:off x="8194284" y="4676502"/>
            <a:ext cx="2974459" cy="1293223"/>
          </a:xfrm>
          <a:prstGeom prst="cloudCallout">
            <a:avLst>
              <a:gd name="adj1" fmla="val -145531"/>
              <a:gd name="adj2" fmla="val 34486"/>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dirty="0">
                <a:latin typeface="+mn-lt"/>
              </a:rPr>
              <a:t>Syntactically OK but a semantic error !</a:t>
            </a:r>
          </a:p>
        </p:txBody>
      </p:sp>
    </p:spTree>
    <p:extLst>
      <p:ext uri="{BB962C8B-B14F-4D97-AF65-F5344CB8AC3E}">
        <p14:creationId xmlns:p14="http://schemas.microsoft.com/office/powerpoint/2010/main" val="6502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406"/>
                                        </p:tgtEl>
                                        <p:attrNameLst>
                                          <p:attrName>style.visibility</p:attrName>
                                        </p:attrNameLst>
                                      </p:cBhvr>
                                      <p:to>
                                        <p:strVal val="visible"/>
                                      </p:to>
                                    </p:set>
                                    <p:animEffect transition="in" filter="fade">
                                      <p:cBhvr>
                                        <p:cTn id="7" dur="500"/>
                                        <p:tgtEl>
                                          <p:spTgt spid="594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fade">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404"/>
                                        </p:tgtEl>
                                        <p:attrNameLst>
                                          <p:attrName>style.visibility</p:attrName>
                                        </p:attrNameLst>
                                      </p:cBhvr>
                                      <p:to>
                                        <p:strVal val="visible"/>
                                      </p:to>
                                    </p:set>
                                    <p:animEffect transition="in" filter="fade">
                                      <p:cBhvr>
                                        <p:cTn id="17" dur="500"/>
                                        <p:tgtEl>
                                          <p:spTgt spid="594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9399"/>
                                        </p:tgtEl>
                                        <p:attrNameLst>
                                          <p:attrName>style.visibility</p:attrName>
                                        </p:attrNameLst>
                                      </p:cBhvr>
                                      <p:to>
                                        <p:strVal val="visible"/>
                                      </p:to>
                                    </p:set>
                                    <p:animEffect transition="in" filter="fade">
                                      <p:cBhvr>
                                        <p:cTn id="22"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6" grpId="0" animBg="1"/>
      <p:bldP spid="59397" grpId="0" animBg="1"/>
      <p:bldP spid="59404" grpId="0" animBg="1"/>
      <p:bldP spid="5939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699846"/>
            <a:ext cx="8123403" cy="514350"/>
          </a:xfrm>
        </p:spPr>
        <p:txBody>
          <a:bodyPr rtlCol="0">
            <a:noAutofit/>
          </a:bodyPr>
          <a:lstStyle/>
          <a:p>
            <a:pPr>
              <a:defRPr/>
            </a:pPr>
            <a:r>
              <a:rPr lang="en-US" altLang="en-US" sz="2400" dirty="0"/>
              <a:t>Example: determine if a year is a leap year</a:t>
            </a:r>
          </a:p>
        </p:txBody>
      </p:sp>
      <p:sp>
        <p:nvSpPr>
          <p:cNvPr id="6041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a:t>   </a:t>
            </a:r>
          </a:p>
        </p:txBody>
      </p:sp>
      <p:sp>
        <p:nvSpPr>
          <p:cNvPr id="6042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EF44B06B-4A4B-4017-925A-D82A43393D14}" type="datetime1">
              <a:rPr lang="en-US" altLang="en-US" smtClean="0"/>
              <a:t>3/30/2022</a:t>
            </a:fld>
            <a:endParaRPr lang="en-US" altLang="en-US"/>
          </a:p>
        </p:txBody>
      </p:sp>
      <p:sp>
        <p:nvSpPr>
          <p:cNvPr id="6042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60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EC013950-75C9-494E-A994-4AC6609B5842}" type="slidenum">
              <a:rPr lang="en-US" altLang="en-US" b="0" smtClean="0"/>
              <a:pPr/>
              <a:t>18</a:t>
            </a:fld>
            <a:endParaRPr lang="en-US" altLang="en-US" b="0"/>
          </a:p>
        </p:txBody>
      </p:sp>
      <p:sp>
        <p:nvSpPr>
          <p:cNvPr id="43012" name="Text Box 4"/>
          <p:cNvSpPr txBox="1">
            <a:spLocks noChangeArrowheads="1"/>
          </p:cNvSpPr>
          <p:nvPr/>
        </p:nvSpPr>
        <p:spPr bwMode="auto">
          <a:xfrm>
            <a:off x="1188720" y="1279511"/>
            <a:ext cx="8221981" cy="5355312"/>
          </a:xfrm>
          <a:prstGeom prst="rect">
            <a:avLst/>
          </a:prstGeom>
          <a:noFill/>
          <a:ln w="9525">
            <a:noFill/>
            <a:miter lim="800000"/>
            <a:headEnd/>
            <a:tailEnd/>
          </a:ln>
        </p:spPr>
        <p:txBody>
          <a:bodyPr wrap="square">
            <a:spAutoFit/>
          </a:bodyPr>
          <a:lstStyle/>
          <a:p>
            <a:pPr eaLnBrk="1" hangingPunct="1">
              <a:defRPr/>
            </a:pPr>
            <a:r>
              <a:rPr lang="en-US" altLang="en-US" b="1" dirty="0"/>
              <a:t>#include&lt;</a:t>
            </a:r>
            <a:r>
              <a:rPr lang="en-US" altLang="en-US" b="1" dirty="0" err="1"/>
              <a:t>stdio.h</a:t>
            </a:r>
            <a:r>
              <a:rPr lang="en-US" altLang="en-US" b="1" dirty="0"/>
              <a:t>&gt;</a:t>
            </a:r>
          </a:p>
          <a:p>
            <a:pPr eaLnBrk="1" hangingPunct="1">
              <a:defRPr/>
            </a:pPr>
            <a:r>
              <a:rPr lang="en-US" altLang="en-US" b="1" dirty="0" err="1"/>
              <a:t>int</a:t>
            </a:r>
            <a:r>
              <a:rPr lang="en-US" altLang="en-US" b="1" dirty="0"/>
              <a:t> main()</a:t>
            </a:r>
          </a:p>
          <a:p>
            <a:pPr eaLnBrk="1" hangingPunct="1">
              <a:defRPr/>
            </a:pPr>
            <a:r>
              <a:rPr lang="en-US" altLang="en-US" b="1" dirty="0"/>
              <a:t>{</a:t>
            </a:r>
          </a:p>
          <a:p>
            <a:pPr eaLnBrk="1" hangingPunct="1">
              <a:defRPr/>
            </a:pPr>
            <a:r>
              <a:rPr lang="en-US" altLang="en-US" b="1" dirty="0"/>
              <a:t>    </a:t>
            </a:r>
            <a:r>
              <a:rPr lang="en-US" altLang="en-US" b="1" dirty="0" err="1"/>
              <a:t>int</a:t>
            </a:r>
            <a:r>
              <a:rPr lang="en-US" altLang="en-US" b="1" dirty="0"/>
              <a:t> year;</a:t>
            </a:r>
          </a:p>
          <a:p>
            <a:pPr eaLnBrk="1" hangingPunct="1">
              <a:defRPr/>
            </a:pPr>
            <a:r>
              <a:rPr lang="en-US" altLang="en-US" b="1" dirty="0"/>
              <a:t>    </a:t>
            </a:r>
            <a:r>
              <a:rPr lang="en-US" altLang="en-US" b="1" dirty="0" err="1"/>
              <a:t>printf</a:t>
            </a:r>
            <a:r>
              <a:rPr lang="en-US" altLang="en-US" b="1" dirty="0"/>
              <a:t>(“Enter the year“);</a:t>
            </a:r>
          </a:p>
          <a:p>
            <a:pPr eaLnBrk="1" hangingPunct="1">
              <a:defRPr/>
            </a:pPr>
            <a:r>
              <a:rPr lang="en-US" altLang="en-US" b="1" dirty="0"/>
              <a:t>    </a:t>
            </a:r>
            <a:r>
              <a:rPr lang="en-US" altLang="en-US" b="1" dirty="0" err="1"/>
              <a:t>scanf</a:t>
            </a:r>
            <a:r>
              <a:rPr lang="en-US" altLang="en-US" b="1" dirty="0"/>
              <a:t>(“%</a:t>
            </a:r>
            <a:r>
              <a:rPr lang="en-US" altLang="en-US" b="1" dirty="0" err="1"/>
              <a:t>d”,&amp;year</a:t>
            </a:r>
            <a:r>
              <a:rPr lang="en-US" altLang="en-US" b="1" dirty="0"/>
              <a:t>);</a:t>
            </a:r>
          </a:p>
          <a:p>
            <a:pPr eaLnBrk="1" hangingPunct="1">
              <a:defRPr/>
            </a:pPr>
            <a:r>
              <a:rPr lang="en-US" altLang="en-US" b="1" dirty="0"/>
              <a:t>    if(year%4 == 0)</a:t>
            </a:r>
          </a:p>
          <a:p>
            <a:pPr eaLnBrk="1" hangingPunct="1">
              <a:defRPr/>
            </a:pPr>
            <a:r>
              <a:rPr lang="en-US" altLang="en-US" b="1" dirty="0"/>
              <a:t>    {</a:t>
            </a:r>
          </a:p>
          <a:p>
            <a:pPr eaLnBrk="1" hangingPunct="1">
              <a:defRPr/>
            </a:pPr>
            <a:r>
              <a:rPr lang="en-US" altLang="en-US" b="1" dirty="0"/>
              <a:t>        if( year%100 == 0)</a:t>
            </a:r>
          </a:p>
          <a:p>
            <a:pPr eaLnBrk="1" hangingPunct="1">
              <a:defRPr/>
            </a:pPr>
            <a:r>
              <a:rPr lang="en-US" altLang="en-US" b="1" dirty="0"/>
              <a:t>        {</a:t>
            </a:r>
          </a:p>
          <a:p>
            <a:pPr eaLnBrk="1" hangingPunct="1">
              <a:defRPr/>
            </a:pPr>
            <a:r>
              <a:rPr lang="en-US" altLang="en-US" b="1" dirty="0"/>
              <a:t>	if ( year%400 == 0)</a:t>
            </a:r>
          </a:p>
          <a:p>
            <a:pPr eaLnBrk="1" hangingPunct="1">
              <a:defRPr/>
            </a:pPr>
            <a:r>
              <a:rPr lang="en-US" altLang="en-US" b="1" dirty="0"/>
              <a:t>	</a:t>
            </a:r>
            <a:r>
              <a:rPr lang="en-US" altLang="en-US" b="1" dirty="0" err="1"/>
              <a:t>printf</a:t>
            </a:r>
            <a:r>
              <a:rPr lang="en-US" altLang="en-US" b="1" dirty="0"/>
              <a:t>("%d is a leap </a:t>
            </a:r>
            <a:r>
              <a:rPr lang="en-US" altLang="en-US" b="1" dirty="0" err="1"/>
              <a:t>year",year</a:t>
            </a:r>
            <a:r>
              <a:rPr lang="en-US" altLang="en-US" b="1" dirty="0"/>
              <a:t>);</a:t>
            </a:r>
          </a:p>
          <a:p>
            <a:pPr eaLnBrk="1" hangingPunct="1">
              <a:defRPr/>
            </a:pPr>
            <a:r>
              <a:rPr lang="en-US" altLang="en-US" b="1" dirty="0"/>
              <a:t>            else</a:t>
            </a:r>
          </a:p>
          <a:p>
            <a:pPr eaLnBrk="1" hangingPunct="1">
              <a:defRPr/>
            </a:pPr>
            <a:r>
              <a:rPr lang="en-US" altLang="en-US" b="1" dirty="0"/>
              <a:t>	</a:t>
            </a:r>
            <a:r>
              <a:rPr lang="en-US" altLang="en-US" b="1" dirty="0" err="1"/>
              <a:t>printf</a:t>
            </a:r>
            <a:r>
              <a:rPr lang="en-US" altLang="en-US" b="1" dirty="0"/>
              <a:t>("%d is not a leap </a:t>
            </a:r>
            <a:r>
              <a:rPr lang="en-US" altLang="en-US" b="1" dirty="0" err="1"/>
              <a:t>year",year</a:t>
            </a:r>
            <a:r>
              <a:rPr lang="en-US" altLang="en-US" b="1" dirty="0"/>
              <a:t>);      </a:t>
            </a:r>
          </a:p>
          <a:p>
            <a:pPr eaLnBrk="1" hangingPunct="1">
              <a:defRPr/>
            </a:pPr>
            <a:r>
              <a:rPr lang="en-US" altLang="en-US" b="1" dirty="0"/>
              <a:t>       }  else </a:t>
            </a:r>
            <a:r>
              <a:rPr lang="en-US" altLang="en-US" b="1" dirty="0" err="1"/>
              <a:t>printf</a:t>
            </a:r>
            <a:r>
              <a:rPr lang="en-US" altLang="en-US" b="1" dirty="0"/>
              <a:t>("%d is a leap </a:t>
            </a:r>
            <a:r>
              <a:rPr lang="en-US" altLang="en-US" b="1" dirty="0" err="1"/>
              <a:t>year",year</a:t>
            </a:r>
            <a:r>
              <a:rPr lang="en-US" altLang="en-US" b="1" dirty="0"/>
              <a:t>);</a:t>
            </a:r>
          </a:p>
          <a:p>
            <a:pPr eaLnBrk="1" hangingPunct="1">
              <a:defRPr/>
            </a:pPr>
            <a:r>
              <a:rPr lang="en-US" altLang="en-US" b="1" dirty="0"/>
              <a:t>    } else 	</a:t>
            </a:r>
            <a:r>
              <a:rPr lang="en-US" altLang="en-US" b="1" dirty="0" err="1"/>
              <a:t>printf</a:t>
            </a:r>
            <a:r>
              <a:rPr lang="en-US" altLang="en-US" b="1" dirty="0"/>
              <a:t>("%d is not a leap </a:t>
            </a:r>
            <a:r>
              <a:rPr lang="en-US" altLang="en-US" b="1" dirty="0" err="1"/>
              <a:t>year",year</a:t>
            </a:r>
            <a:r>
              <a:rPr lang="en-US" altLang="en-US" b="1" dirty="0"/>
              <a:t>);</a:t>
            </a:r>
          </a:p>
          <a:p>
            <a:pPr eaLnBrk="1" hangingPunct="1">
              <a:defRPr/>
            </a:pPr>
            <a:r>
              <a:rPr lang="en-US" altLang="en-US" b="1" dirty="0"/>
              <a:t>    return 0;</a:t>
            </a:r>
          </a:p>
          <a:p>
            <a:pPr eaLnBrk="1" hangingPunct="1">
              <a:defRPr/>
            </a:pPr>
            <a:r>
              <a:rPr lang="en-US" altLang="en-US" b="1" dirty="0"/>
              <a:t>}</a:t>
            </a:r>
          </a:p>
          <a:p>
            <a:pPr eaLnBrk="1" hangingPunct="1">
              <a:defRPr/>
            </a:pPr>
            <a:endParaRPr lang="en-US" altLang="en-US" b="1" dirty="0"/>
          </a:p>
        </p:txBody>
      </p:sp>
      <p:sp>
        <p:nvSpPr>
          <p:cNvPr id="60424" name="TextBox 1"/>
          <p:cNvSpPr txBox="1">
            <a:spLocks noChangeArrowheads="1"/>
          </p:cNvSpPr>
          <p:nvPr/>
        </p:nvSpPr>
        <p:spPr bwMode="auto">
          <a:xfrm>
            <a:off x="6492240" y="2024743"/>
            <a:ext cx="54011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sz="2000" dirty="0">
                <a:solidFill>
                  <a:srgbClr val="002060"/>
                </a:solidFill>
                <a:latin typeface="+mn-lt"/>
              </a:rPr>
              <a:t>A leap year is exactly divisible by 4 except for century years (years ending with 00). The century year is a leap year only if it is perfectly divisible by 400.</a:t>
            </a:r>
          </a:p>
        </p:txBody>
      </p:sp>
    </p:spTree>
    <p:extLst>
      <p:ext uri="{BB962C8B-B14F-4D97-AF65-F5344CB8AC3E}">
        <p14:creationId xmlns:p14="http://schemas.microsoft.com/office/powerpoint/2010/main" val="53181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293224" y="814678"/>
            <a:ext cx="7621640" cy="514350"/>
          </a:xfrm>
        </p:spPr>
        <p:txBody>
          <a:bodyPr/>
          <a:lstStyle/>
          <a:p>
            <a:pPr eaLnBrk="1" hangingPunct="1"/>
            <a:r>
              <a:rPr lang="en-US" altLang="en-US" dirty="0"/>
              <a:t>Testing for character ranges</a:t>
            </a:r>
          </a:p>
        </p:txBody>
      </p:sp>
      <p:sp>
        <p:nvSpPr>
          <p:cNvPr id="65538" name="Rectangle 3"/>
          <p:cNvSpPr>
            <a:spLocks noGrp="1" noChangeArrowheads="1"/>
          </p:cNvSpPr>
          <p:nvPr>
            <p:ph idx="1"/>
          </p:nvPr>
        </p:nvSpPr>
        <p:spPr bwMode="auto">
          <a:xfrm>
            <a:off x="1293224" y="1736233"/>
            <a:ext cx="8117478" cy="38057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1" eaLnBrk="1" hangingPunct="1">
              <a:buFontTx/>
              <a:buNone/>
            </a:pPr>
            <a:r>
              <a:rPr lang="en-US" altLang="en-US" b="1" dirty="0"/>
              <a:t>#include&lt;</a:t>
            </a:r>
            <a:r>
              <a:rPr lang="en-US" altLang="en-US" b="1" dirty="0" err="1"/>
              <a:t>stdio.h</a:t>
            </a:r>
            <a:r>
              <a:rPr lang="en-US" altLang="en-US" b="1" dirty="0"/>
              <a:t>&gt;</a:t>
            </a:r>
          </a:p>
          <a:p>
            <a:pPr lvl="1" eaLnBrk="1" hangingPunct="1">
              <a:buFontTx/>
              <a:buNone/>
            </a:pPr>
            <a:r>
              <a:rPr lang="en-US" altLang="en-US" b="1" dirty="0" err="1"/>
              <a:t>int</a:t>
            </a:r>
            <a:r>
              <a:rPr lang="en-US" altLang="en-US" b="1" dirty="0"/>
              <a:t> main()</a:t>
            </a:r>
          </a:p>
          <a:p>
            <a:pPr lvl="1" eaLnBrk="1" hangingPunct="1">
              <a:buFontTx/>
              <a:buNone/>
            </a:pPr>
            <a:r>
              <a:rPr lang="en-US" altLang="en-US" b="1" dirty="0"/>
              <a:t>{</a:t>
            </a:r>
          </a:p>
          <a:p>
            <a:pPr lvl="1" eaLnBrk="1" hangingPunct="1">
              <a:buFontTx/>
              <a:buNone/>
            </a:pPr>
            <a:r>
              <a:rPr lang="en-US" altLang="en-US" b="1" dirty="0"/>
              <a:t>	char </a:t>
            </a:r>
            <a:r>
              <a:rPr lang="en-US" altLang="en-US" b="1" dirty="0" err="1"/>
              <a:t>ch</a:t>
            </a:r>
            <a:r>
              <a:rPr lang="en-US" altLang="en-US" b="1" dirty="0"/>
              <a:t>;</a:t>
            </a:r>
          </a:p>
          <a:p>
            <a:pPr lvl="1" eaLnBrk="1" hangingPunct="1">
              <a:buFontTx/>
              <a:buNone/>
            </a:pPr>
            <a:r>
              <a:rPr lang="en-US" altLang="en-US" b="1" dirty="0"/>
              <a:t>	</a:t>
            </a:r>
            <a:r>
              <a:rPr lang="en-US" altLang="en-US" b="1" dirty="0" err="1"/>
              <a:t>printf</a:t>
            </a:r>
            <a:r>
              <a:rPr lang="en-US" altLang="en-US" b="1" dirty="0"/>
              <a:t>(“enter a character\n”);</a:t>
            </a:r>
          </a:p>
          <a:p>
            <a:pPr lvl="1" eaLnBrk="1" hangingPunct="1">
              <a:buFontTx/>
              <a:buNone/>
            </a:pPr>
            <a:r>
              <a:rPr lang="en-US" altLang="en-US" b="1" dirty="0"/>
              <a:t>    </a:t>
            </a:r>
            <a:r>
              <a:rPr lang="en-US" altLang="en-US" b="1" dirty="0" err="1"/>
              <a:t>scanf</a:t>
            </a:r>
            <a:r>
              <a:rPr lang="en-US" altLang="en-US" b="1" dirty="0"/>
              <a:t>(“%c”,&amp;</a:t>
            </a:r>
            <a:r>
              <a:rPr lang="en-US" altLang="en-US" b="1" dirty="0" err="1"/>
              <a:t>ch</a:t>
            </a:r>
            <a:r>
              <a:rPr lang="en-US" altLang="en-US" b="1" dirty="0"/>
              <a:t>);</a:t>
            </a:r>
          </a:p>
          <a:p>
            <a:pPr lvl="1" eaLnBrk="1" hangingPunct="1">
              <a:buFontTx/>
              <a:buNone/>
            </a:pPr>
            <a:r>
              <a:rPr lang="en-US" altLang="en-US" b="1" dirty="0"/>
              <a:t>	if (</a:t>
            </a:r>
            <a:r>
              <a:rPr lang="en-US" altLang="en-US" b="1" dirty="0" err="1"/>
              <a:t>ch</a:t>
            </a:r>
            <a:r>
              <a:rPr lang="en-US" altLang="en-US" b="1" dirty="0"/>
              <a:t> &gt;= 'a' &amp;&amp; </a:t>
            </a:r>
            <a:r>
              <a:rPr lang="en-US" altLang="en-US" b="1" dirty="0" err="1"/>
              <a:t>ch</a:t>
            </a:r>
            <a:r>
              <a:rPr lang="en-US" altLang="en-US" b="1" dirty="0"/>
              <a:t> &lt;= 'z') </a:t>
            </a:r>
          </a:p>
          <a:p>
            <a:pPr lvl="1" eaLnBrk="1" hangingPunct="1">
              <a:buFontTx/>
              <a:buNone/>
            </a:pPr>
            <a:r>
              <a:rPr lang="en-US" altLang="en-US" b="1" dirty="0"/>
              <a:t>		   	</a:t>
            </a:r>
            <a:r>
              <a:rPr lang="en-US" altLang="en-US" b="1" dirty="0" err="1"/>
              <a:t>printf</a:t>
            </a:r>
            <a:r>
              <a:rPr lang="en-US" altLang="en-US" b="1" dirty="0"/>
              <a:t>(“lowercase char\n“); </a:t>
            </a:r>
          </a:p>
          <a:p>
            <a:pPr lvl="1" eaLnBrk="1" hangingPunct="1">
              <a:buFontTx/>
              <a:buNone/>
            </a:pPr>
            <a:r>
              <a:rPr lang="en-US" altLang="en-US" b="1" dirty="0"/>
              <a:t>	if (</a:t>
            </a:r>
            <a:r>
              <a:rPr lang="en-US" altLang="en-US" b="1" dirty="0" err="1"/>
              <a:t>ch</a:t>
            </a:r>
            <a:r>
              <a:rPr lang="en-US" altLang="en-US" b="1" dirty="0"/>
              <a:t> &gt;= ‘A' &amp;&amp; </a:t>
            </a:r>
            <a:r>
              <a:rPr lang="en-US" altLang="en-US" b="1" dirty="0" err="1"/>
              <a:t>ch</a:t>
            </a:r>
            <a:r>
              <a:rPr lang="en-US" altLang="en-US" b="1" dirty="0"/>
              <a:t> &lt;= ‘Z') </a:t>
            </a:r>
          </a:p>
          <a:p>
            <a:pPr lvl="1" eaLnBrk="1" hangingPunct="1">
              <a:buFontTx/>
              <a:buNone/>
            </a:pPr>
            <a:r>
              <a:rPr lang="en-US" altLang="en-US" b="1" dirty="0"/>
              <a:t>			</a:t>
            </a:r>
            <a:r>
              <a:rPr lang="en-US" altLang="en-US" b="1" dirty="0" err="1"/>
              <a:t>printf</a:t>
            </a:r>
            <a:r>
              <a:rPr lang="en-US" altLang="en-US" b="1" dirty="0"/>
              <a:t>(“uppercase char\n“); </a:t>
            </a:r>
          </a:p>
          <a:p>
            <a:pPr lvl="1" eaLnBrk="1" hangingPunct="1">
              <a:buFontTx/>
              <a:buNone/>
            </a:pPr>
            <a:r>
              <a:rPr lang="en-US" altLang="en-US" b="1" dirty="0"/>
              <a:t>	if (</a:t>
            </a:r>
            <a:r>
              <a:rPr lang="en-US" altLang="en-US" b="1" dirty="0" err="1"/>
              <a:t>ch</a:t>
            </a:r>
            <a:r>
              <a:rPr lang="en-US" altLang="en-US" b="1" dirty="0"/>
              <a:t> &gt;= ‘0' &amp;&amp; </a:t>
            </a:r>
            <a:r>
              <a:rPr lang="en-US" altLang="en-US" b="1" dirty="0" err="1"/>
              <a:t>ch</a:t>
            </a:r>
            <a:r>
              <a:rPr lang="en-US" altLang="en-US" b="1" dirty="0"/>
              <a:t> &lt;= ‘9') </a:t>
            </a:r>
          </a:p>
          <a:p>
            <a:pPr lvl="1" eaLnBrk="1" hangingPunct="1">
              <a:buFontTx/>
              <a:buNone/>
            </a:pPr>
            <a:r>
              <a:rPr lang="en-US" altLang="en-US" b="1" dirty="0"/>
              <a:t>			</a:t>
            </a:r>
            <a:r>
              <a:rPr lang="en-US" altLang="en-US" b="1" dirty="0" err="1"/>
              <a:t>printf</a:t>
            </a:r>
            <a:r>
              <a:rPr lang="en-US" altLang="en-US" b="1" dirty="0"/>
              <a:t>(“digit char\n“);</a:t>
            </a:r>
          </a:p>
          <a:p>
            <a:pPr lvl="1" eaLnBrk="1" hangingPunct="1">
              <a:buFontTx/>
              <a:buNone/>
            </a:pPr>
            <a:r>
              <a:rPr lang="en-US" altLang="en-US" b="1" dirty="0"/>
              <a:t>	else</a:t>
            </a:r>
          </a:p>
          <a:p>
            <a:pPr lvl="1" eaLnBrk="1" hangingPunct="1">
              <a:buFontTx/>
              <a:buNone/>
            </a:pPr>
            <a:r>
              <a:rPr lang="en-US" altLang="en-US" b="1" dirty="0"/>
              <a:t>			</a:t>
            </a:r>
            <a:r>
              <a:rPr lang="en-US" altLang="en-US" b="1" dirty="0" err="1"/>
              <a:t>printf</a:t>
            </a:r>
            <a:r>
              <a:rPr lang="en-US" altLang="en-US" b="1" dirty="0"/>
              <a:t>(“ special char\n”);</a:t>
            </a:r>
          </a:p>
          <a:p>
            <a:pPr lvl="1" eaLnBrk="1" hangingPunct="1">
              <a:buFontTx/>
              <a:buNone/>
            </a:pPr>
            <a:r>
              <a:rPr lang="en-US" altLang="en-US" b="1" dirty="0"/>
              <a:t>return 0;</a:t>
            </a:r>
          </a:p>
          <a:p>
            <a:pPr lvl="1" eaLnBrk="1" hangingPunct="1">
              <a:buFontTx/>
              <a:buNone/>
            </a:pPr>
            <a:r>
              <a:rPr lang="en-US" altLang="en-US" b="1" dirty="0"/>
              <a:t>}</a:t>
            </a:r>
          </a:p>
          <a:p>
            <a:pPr lvl="1" eaLnBrk="1" hangingPunct="1">
              <a:buFontTx/>
              <a:buNone/>
            </a:pPr>
            <a:endParaRPr lang="en-US" altLang="en-US" b="1" dirty="0"/>
          </a:p>
          <a:p>
            <a:pPr eaLnBrk="1" hangingPunct="1">
              <a:buFontTx/>
              <a:buNone/>
            </a:pPr>
            <a:endParaRPr lang="en-US" altLang="en-US" sz="1800" b="1" dirty="0"/>
          </a:p>
        </p:txBody>
      </p:sp>
      <p:sp>
        <p:nvSpPr>
          <p:cNvPr id="6554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35597F95-E2EA-4D2B-B7B7-6C8D1F81A5C6}" type="datetime1">
              <a:rPr lang="en-US" altLang="en-US" smtClean="0"/>
              <a:t>3/30/2022</a:t>
            </a:fld>
            <a:endParaRPr lang="en-US" altLang="en-US"/>
          </a:p>
        </p:txBody>
      </p:sp>
      <p:sp>
        <p:nvSpPr>
          <p:cNvPr id="6554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6554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12F54530-6A4F-4FE7-BE05-7D749A907CCD}" type="slidenum">
              <a:rPr lang="en-US" altLang="en-US" b="0" smtClean="0"/>
              <a:pPr/>
              <a:t>19</a:t>
            </a:fld>
            <a:endParaRPr lang="en-US" altLang="en-US" b="0"/>
          </a:p>
        </p:txBody>
      </p:sp>
      <p:sp>
        <p:nvSpPr>
          <p:cNvPr id="2" name="Rectangle 1"/>
          <p:cNvSpPr/>
          <p:nvPr/>
        </p:nvSpPr>
        <p:spPr>
          <a:xfrm>
            <a:off x="7776807" y="1329028"/>
            <a:ext cx="1771650" cy="5134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chemeClr val="tx1"/>
                </a:solidFill>
              </a:rPr>
              <a:t>Output:</a:t>
            </a:r>
          </a:p>
          <a:p>
            <a:pPr>
              <a:defRPr/>
            </a:pPr>
            <a:r>
              <a:rPr lang="en-US" b="1" dirty="0">
                <a:solidFill>
                  <a:schemeClr val="tx1"/>
                </a:solidFill>
              </a:rPr>
              <a:t>enter a character:</a:t>
            </a:r>
          </a:p>
          <a:p>
            <a:pPr>
              <a:defRPr/>
            </a:pPr>
            <a:r>
              <a:rPr lang="en-US" b="1" dirty="0">
                <a:solidFill>
                  <a:srgbClr val="C00000"/>
                </a:solidFill>
              </a:rPr>
              <a:t> C</a:t>
            </a:r>
          </a:p>
          <a:p>
            <a:pPr>
              <a:defRPr/>
            </a:pPr>
            <a:r>
              <a:rPr lang="en-US" b="1" dirty="0">
                <a:solidFill>
                  <a:schemeClr val="tx1"/>
                </a:solidFill>
              </a:rPr>
              <a:t>uppercase char</a:t>
            </a:r>
          </a:p>
          <a:p>
            <a:pPr>
              <a:defRPr/>
            </a:pPr>
            <a:r>
              <a:rPr lang="en-US" b="1" dirty="0">
                <a:solidFill>
                  <a:srgbClr val="C00000"/>
                </a:solidFill>
              </a:rPr>
              <a:t>special char</a:t>
            </a:r>
          </a:p>
          <a:p>
            <a:pPr>
              <a:defRPr/>
            </a:pPr>
            <a:endParaRPr lang="en-US" b="1" dirty="0">
              <a:solidFill>
                <a:schemeClr val="tx1"/>
              </a:solidFill>
            </a:endParaRPr>
          </a:p>
          <a:p>
            <a:pPr>
              <a:defRPr/>
            </a:pPr>
            <a:r>
              <a:rPr lang="en-US" b="1" dirty="0">
                <a:solidFill>
                  <a:schemeClr val="tx1"/>
                </a:solidFill>
              </a:rPr>
              <a:t>enter a character:</a:t>
            </a:r>
          </a:p>
          <a:p>
            <a:pPr>
              <a:defRPr/>
            </a:pPr>
            <a:r>
              <a:rPr lang="en-US" b="1" dirty="0">
                <a:solidFill>
                  <a:srgbClr val="C00000"/>
                </a:solidFill>
              </a:rPr>
              <a:t>  j</a:t>
            </a:r>
          </a:p>
          <a:p>
            <a:pPr>
              <a:defRPr/>
            </a:pPr>
            <a:r>
              <a:rPr lang="en-US" b="1" dirty="0">
                <a:solidFill>
                  <a:schemeClr val="tx1"/>
                </a:solidFill>
              </a:rPr>
              <a:t>lowercase char</a:t>
            </a:r>
          </a:p>
          <a:p>
            <a:pPr>
              <a:defRPr/>
            </a:pPr>
            <a:r>
              <a:rPr lang="en-US" b="1" dirty="0">
                <a:solidFill>
                  <a:srgbClr val="C00000"/>
                </a:solidFill>
              </a:rPr>
              <a:t>special char</a:t>
            </a:r>
          </a:p>
          <a:p>
            <a:pPr>
              <a:defRPr/>
            </a:pPr>
            <a:endParaRPr lang="en-US" b="1" dirty="0">
              <a:solidFill>
                <a:schemeClr val="tx1"/>
              </a:solidFill>
            </a:endParaRPr>
          </a:p>
          <a:p>
            <a:pPr>
              <a:defRPr/>
            </a:pPr>
            <a:r>
              <a:rPr lang="en-US" b="1" dirty="0">
                <a:solidFill>
                  <a:schemeClr val="tx1"/>
                </a:solidFill>
              </a:rPr>
              <a:t>enter a character:</a:t>
            </a:r>
          </a:p>
          <a:p>
            <a:pPr>
              <a:defRPr/>
            </a:pPr>
            <a:r>
              <a:rPr lang="en-US" b="1" dirty="0">
                <a:solidFill>
                  <a:srgbClr val="C00000"/>
                </a:solidFill>
              </a:rPr>
              <a:t> 5</a:t>
            </a:r>
          </a:p>
          <a:p>
            <a:pPr>
              <a:defRPr/>
            </a:pPr>
            <a:r>
              <a:rPr lang="en-US" b="1" dirty="0">
                <a:solidFill>
                  <a:schemeClr val="tx1"/>
                </a:solidFill>
              </a:rPr>
              <a:t>digit char</a:t>
            </a:r>
          </a:p>
          <a:p>
            <a:pPr>
              <a:defRPr/>
            </a:pPr>
            <a:endParaRPr lang="en-US" b="1" dirty="0">
              <a:solidFill>
                <a:schemeClr val="tx1"/>
              </a:solidFill>
            </a:endParaRPr>
          </a:p>
          <a:p>
            <a:pPr>
              <a:defRPr/>
            </a:pPr>
            <a:endParaRPr lang="en-IN" b="1" dirty="0">
              <a:solidFill>
                <a:schemeClr val="tx1"/>
              </a:solidFill>
            </a:endParaRPr>
          </a:p>
        </p:txBody>
      </p:sp>
    </p:spTree>
    <p:extLst>
      <p:ext uri="{BB962C8B-B14F-4D97-AF65-F5344CB8AC3E}">
        <p14:creationId xmlns:p14="http://schemas.microsoft.com/office/powerpoint/2010/main" val="1452860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38">
                                            <p:txEl>
                                              <p:pRg st="15" end="1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65538">
                                            <p:txEl>
                                              <p:pRg st="0" end="0"/>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65538">
                                            <p:txEl>
                                              <p:pRg st="1" end="1"/>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65538">
                                            <p:txEl>
                                              <p:pRg st="2" end="2"/>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65538">
                                            <p:txEl>
                                              <p:pRg st="3" end="3"/>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65538">
                                            <p:txEl>
                                              <p:pRg st="4" end="4"/>
                                            </p:tx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65538">
                                            <p:txEl>
                                              <p:pRg st="5" end="5"/>
                                            </p:txEl>
                                          </p:spTgt>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65538">
                                            <p:txEl>
                                              <p:pRg st="6" end="6"/>
                                            </p:txEl>
                                          </p:spTgt>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65538">
                                            <p:txEl>
                                              <p:pRg st="7" end="7"/>
                                            </p:txEl>
                                          </p:spTgt>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65538">
                                            <p:txEl>
                                              <p:pRg st="8" end="8"/>
                                            </p:txEl>
                                          </p:spTgt>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65538">
                                            <p:txEl>
                                              <p:pRg st="9" end="9"/>
                                            </p:txEl>
                                          </p:spTgt>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65538">
                                            <p:txEl>
                                              <p:pRg st="10" end="10"/>
                                            </p:txEl>
                                          </p:spTgt>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65538">
                                            <p:txEl>
                                              <p:pRg st="11" end="11"/>
                                            </p:txEl>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65538">
                                            <p:txEl>
                                              <p:pRg st="12" end="12"/>
                                            </p:txEl>
                                          </p:spTgt>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5538">
                                            <p:txEl>
                                              <p:pRg st="13" end="13"/>
                                            </p:txEl>
                                          </p:spTgt>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65538">
                                            <p:txEl>
                                              <p:pRg st="14" end="14"/>
                                            </p:txEl>
                                          </p:spTgt>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65538">
                                            <p:txEl>
                                              <p:pRg st="15" end="15"/>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P spid="65538" grpId="1" build="p"/>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918921" y="1970485"/>
            <a:ext cx="8354158" cy="1102519"/>
          </a:xfrm>
        </p:spPr>
        <p:txBody>
          <a:bodyPr>
            <a:normAutofit fontScale="90000"/>
          </a:bodyPr>
          <a:lstStyle/>
          <a:p>
            <a:pPr eaLnBrk="1" hangingPunct="1"/>
            <a:r>
              <a:rPr lang="en-US" altLang="en-US" dirty="0"/>
              <a:t>Decision Making, Branching &amp; Switch</a:t>
            </a:r>
          </a:p>
        </p:txBody>
      </p:sp>
      <p:pic>
        <p:nvPicPr>
          <p:cNvPr id="34820"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9529" y="2897158"/>
            <a:ext cx="4772942" cy="358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06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838200" y="733380"/>
            <a:ext cx="7636873" cy="514350"/>
          </a:xfrm>
        </p:spPr>
        <p:txBody>
          <a:bodyPr>
            <a:noAutofit/>
          </a:bodyPr>
          <a:lstStyle/>
          <a:p>
            <a:pPr eaLnBrk="1" hangingPunct="1">
              <a:defRPr/>
            </a:pPr>
            <a:r>
              <a:rPr lang="en-US" sz="3200" dirty="0"/>
              <a:t>Nested </a:t>
            </a:r>
            <a:r>
              <a:rPr lang="en-US" sz="3200" dirty="0">
                <a:solidFill>
                  <a:srgbClr val="C00000"/>
                </a:solidFill>
                <a:latin typeface="Courier New" panose="02070309020205020404" pitchFamily="49" charset="0"/>
                <a:cs typeface="Courier New" panose="02070309020205020404" pitchFamily="49" charset="0"/>
              </a:rPr>
              <a:t>if-else</a:t>
            </a:r>
            <a:r>
              <a:rPr lang="en-US" sz="3200" dirty="0">
                <a:latin typeface="Tempus Sans ITC" pitchFamily="82" charset="0"/>
              </a:rPr>
              <a:t> </a:t>
            </a:r>
            <a:r>
              <a:rPr lang="en-US" sz="3200" dirty="0"/>
              <a:t>Statement</a:t>
            </a:r>
          </a:p>
        </p:txBody>
      </p:sp>
      <p:pic>
        <p:nvPicPr>
          <p:cNvPr id="83970" name="Picture 4" descr="C C++ loops program control if-else statement digestion"/>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3566" y="1007742"/>
            <a:ext cx="7303142" cy="55062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925CD9C-2B0E-4FF9-A6EA-C6F76736B4E8}" type="datetime1">
              <a:rPr lang="en-US" altLang="en-US" smtClean="0"/>
              <a:t>3/30/2022</a:t>
            </a:fld>
            <a:endParaRPr lang="en-US" altLang="en-US"/>
          </a:p>
        </p:txBody>
      </p:sp>
      <p:sp>
        <p:nvSpPr>
          <p:cNvPr id="8397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83971" name="Slide Number Placeholder 3"/>
          <p:cNvSpPr>
            <a:spLocks noGrp="1"/>
          </p:cNvSpPr>
          <p:nvPr>
            <p:ph type="sldNum" sz="quarter" idx="12"/>
          </p:nvPr>
        </p:nvSpPr>
        <p:spPr bwMode="auto">
          <a:xfrm>
            <a:off x="7038572"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889580CF-C9DC-4F31-8C8A-62DC206D2117}" type="slidenum">
              <a:rPr lang="en-US" altLang="en-US" b="0" smtClean="0">
                <a:solidFill>
                  <a:srgbClr val="002060"/>
                </a:solidFill>
              </a:rPr>
              <a:pPr/>
              <a:t>20</a:t>
            </a:fld>
            <a:endParaRPr lang="en-US" altLang="en-US" b="0" dirty="0">
              <a:solidFill>
                <a:srgbClr val="002060"/>
              </a:solidFill>
            </a:endParaRPr>
          </a:p>
        </p:txBody>
      </p:sp>
    </p:spTree>
    <p:extLst>
      <p:ext uri="{BB962C8B-B14F-4D97-AF65-F5344CB8AC3E}">
        <p14:creationId xmlns:p14="http://schemas.microsoft.com/office/powerpoint/2010/main" val="203611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838200" y="696400"/>
            <a:ext cx="8084592" cy="514350"/>
          </a:xfrm>
        </p:spPr>
        <p:txBody>
          <a:bodyPr>
            <a:noAutofit/>
          </a:bodyPr>
          <a:lstStyle/>
          <a:p>
            <a:pPr eaLnBrk="1" hangingPunct="1">
              <a:defRPr/>
            </a:pPr>
            <a:r>
              <a:rPr lang="en-US" sz="3200" dirty="0">
                <a:solidFill>
                  <a:srgbClr val="C00000"/>
                </a:solidFill>
                <a:latin typeface="Courier New" panose="02070309020205020404" pitchFamily="49" charset="0"/>
                <a:cs typeface="Courier New" panose="02070309020205020404" pitchFamily="49" charset="0"/>
              </a:rPr>
              <a:t>if-else</a:t>
            </a:r>
            <a:r>
              <a:rPr lang="en-US" sz="3200" dirty="0"/>
              <a:t> nesting -</a:t>
            </a:r>
            <a:r>
              <a:rPr lang="en-US" sz="3200" dirty="0">
                <a:solidFill>
                  <a:schemeClr val="accent2"/>
                </a:solidFill>
                <a:latin typeface="Tempus Sans ITC" pitchFamily="82" charset="0"/>
              </a:rPr>
              <a:t>Explanation</a:t>
            </a:r>
          </a:p>
        </p:txBody>
      </p:sp>
      <p:sp>
        <p:nvSpPr>
          <p:cNvPr id="8602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8AE7645-9A88-4A42-827F-40E5EE92547A}" type="datetime1">
              <a:rPr lang="en-US" altLang="en-US" smtClean="0"/>
              <a:t>3/30/2022</a:t>
            </a:fld>
            <a:endParaRPr lang="en-US" altLang="en-US"/>
          </a:p>
        </p:txBody>
      </p:sp>
      <p:sp>
        <p:nvSpPr>
          <p:cNvPr id="8602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86018" name="Slide Number Placeholder 3"/>
          <p:cNvSpPr>
            <a:spLocks noGrp="1"/>
          </p:cNvSpPr>
          <p:nvPr>
            <p:ph type="sldNum" sz="quarter" idx="12"/>
          </p:nvPr>
        </p:nvSpPr>
        <p:spPr bwMode="auto">
          <a:xfrm>
            <a:off x="7170581"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B402A36F-529C-4747-BF7E-95B42C5583B4}" type="slidenum">
              <a:rPr lang="en-US" altLang="en-US" b="0" smtClean="0"/>
              <a:pPr/>
              <a:t>21</a:t>
            </a:fld>
            <a:endParaRPr lang="en-US" altLang="en-US" b="0" dirty="0"/>
          </a:p>
        </p:txBody>
      </p:sp>
      <p:sp>
        <p:nvSpPr>
          <p:cNvPr id="5125" name="Rectangle 4"/>
          <p:cNvSpPr>
            <a:spLocks noChangeArrowheads="1"/>
          </p:cNvSpPr>
          <p:nvPr/>
        </p:nvSpPr>
        <p:spPr bwMode="auto">
          <a:xfrm>
            <a:off x="838200" y="1393223"/>
            <a:ext cx="10500360" cy="4598182"/>
          </a:xfrm>
          <a:prstGeom prst="rect">
            <a:avLst/>
          </a:prstGeom>
          <a:noFill/>
          <a:ln w="9525">
            <a:noFill/>
            <a:miter lim="800000"/>
            <a:headEnd/>
            <a:tailEnd/>
          </a:ln>
        </p:spPr>
        <p:txBody>
          <a:bodyPr wrap="square" anchor="ctr">
            <a:spAutoFit/>
          </a:bodyPr>
          <a:lstStyle/>
          <a:p>
            <a:pPr algn="just">
              <a:spcBef>
                <a:spcPct val="20000"/>
              </a:spcBef>
              <a:defRPr/>
            </a:pPr>
            <a:r>
              <a:rPr lang="en-US" altLang="ko-KR" sz="2400" b="1" dirty="0">
                <a:ea typeface="굴림" charset="-127"/>
              </a:rPr>
              <a:t>1. The if-else constructs </a:t>
            </a:r>
            <a:r>
              <a:rPr lang="en-US" altLang="ko-KR" sz="2400" b="1" dirty="0">
                <a:solidFill>
                  <a:schemeClr val="accent2"/>
                </a:solidFill>
                <a:ea typeface="굴림" charset="-127"/>
              </a:rPr>
              <a:t>can be nested</a:t>
            </a:r>
            <a:r>
              <a:rPr lang="en-US" altLang="ko-KR" sz="2400" b="1" dirty="0">
                <a:ea typeface="굴림" charset="-127"/>
              </a:rPr>
              <a:t> (placed one  within another) to any depth. </a:t>
            </a:r>
          </a:p>
          <a:p>
            <a:pPr marL="214313" indent="-214313" algn="just">
              <a:spcBef>
                <a:spcPct val="20000"/>
              </a:spcBef>
              <a:defRPr/>
            </a:pPr>
            <a:r>
              <a:rPr lang="en-US" altLang="ko-KR" sz="2400" b="1" dirty="0">
                <a:ea typeface="굴림" charset="-127"/>
              </a:rPr>
              <a:t>2. In this nested form, </a:t>
            </a:r>
            <a:r>
              <a:rPr lang="en-US" altLang="ko-KR" sz="2400" b="1" dirty="0">
                <a:solidFill>
                  <a:schemeClr val="accent2"/>
                </a:solidFill>
                <a:ea typeface="굴림" charset="-127"/>
              </a:rPr>
              <a:t>expression_1</a:t>
            </a:r>
            <a:r>
              <a:rPr lang="en-US" altLang="ko-KR" sz="2400" b="1" dirty="0">
                <a:ea typeface="굴림" charset="-127"/>
              </a:rPr>
              <a:t> is evaluated. </a:t>
            </a:r>
          </a:p>
          <a:p>
            <a:pPr marL="214313" indent="-85725" algn="just">
              <a:spcBef>
                <a:spcPct val="20000"/>
              </a:spcBef>
              <a:buFont typeface="Wingdings" pitchFamily="2" charset="2"/>
              <a:buChar char="Ø"/>
              <a:defRPr/>
            </a:pPr>
            <a:r>
              <a:rPr lang="en-US" altLang="ko-KR" sz="2400" b="1" dirty="0">
                <a:ea typeface="굴림" charset="-127"/>
              </a:rPr>
              <a:t> If it is zero (FALSE-F), </a:t>
            </a:r>
            <a:r>
              <a:rPr lang="en-US" altLang="ko-KR" sz="2400" b="1" dirty="0">
                <a:solidFill>
                  <a:schemeClr val="accent2"/>
                </a:solidFill>
                <a:ea typeface="굴림" charset="-127"/>
              </a:rPr>
              <a:t>    statement_4</a:t>
            </a:r>
            <a:r>
              <a:rPr lang="en-US" altLang="ko-KR" sz="2400" b="1" dirty="0">
                <a:ea typeface="굴림" charset="-127"/>
              </a:rPr>
              <a:t> is executed and the </a:t>
            </a:r>
            <a:r>
              <a:rPr lang="en-US" altLang="ko-KR" sz="2400" b="1" dirty="0">
                <a:solidFill>
                  <a:schemeClr val="accent2"/>
                </a:solidFill>
                <a:ea typeface="굴림" charset="-127"/>
              </a:rPr>
              <a:t>entire nested if statement is terminated;</a:t>
            </a:r>
          </a:p>
          <a:p>
            <a:pPr marL="214313" indent="-85725" algn="just">
              <a:spcBef>
                <a:spcPct val="20000"/>
              </a:spcBef>
              <a:buFont typeface="Wingdings" pitchFamily="2" charset="2"/>
              <a:buChar char="Ø"/>
              <a:defRPr/>
            </a:pPr>
            <a:r>
              <a:rPr lang="en-US" altLang="ko-KR" sz="2400" b="1" dirty="0">
                <a:ea typeface="굴림" charset="-127"/>
              </a:rPr>
              <a:t> If not (TRUE-T), control goes to the second if (within the first if) and </a:t>
            </a:r>
            <a:r>
              <a:rPr lang="en-US" altLang="ko-KR" sz="2400" b="1" dirty="0">
                <a:solidFill>
                  <a:schemeClr val="accent2"/>
                </a:solidFill>
                <a:ea typeface="굴림" charset="-127"/>
              </a:rPr>
              <a:t>expression_2</a:t>
            </a:r>
            <a:r>
              <a:rPr lang="en-US" altLang="ko-KR" sz="2400" b="1" dirty="0">
                <a:ea typeface="굴림" charset="-127"/>
              </a:rPr>
              <a:t> is evaluated. If it is zero, </a:t>
            </a:r>
            <a:r>
              <a:rPr lang="en-US" altLang="ko-KR" sz="2400" b="1" dirty="0">
                <a:solidFill>
                  <a:schemeClr val="accent2"/>
                </a:solidFill>
                <a:ea typeface="굴림" charset="-127"/>
              </a:rPr>
              <a:t>statement_3</a:t>
            </a:r>
            <a:r>
              <a:rPr lang="en-US" altLang="ko-KR" sz="2400" b="1" dirty="0">
                <a:ea typeface="굴림" charset="-127"/>
              </a:rPr>
              <a:t> is executed;</a:t>
            </a:r>
          </a:p>
          <a:p>
            <a:pPr marL="214313" indent="-85725" algn="just">
              <a:spcBef>
                <a:spcPct val="20000"/>
              </a:spcBef>
              <a:buFont typeface="Wingdings" pitchFamily="2" charset="2"/>
              <a:buChar char="Ø"/>
              <a:defRPr/>
            </a:pPr>
            <a:r>
              <a:rPr lang="en-US" altLang="ko-KR" sz="2400" b="1" dirty="0">
                <a:ea typeface="굴림" charset="-127"/>
              </a:rPr>
              <a:t> If not, control goes to the third if (within the second if) and </a:t>
            </a:r>
            <a:r>
              <a:rPr lang="en-US" altLang="ko-KR" sz="2400" b="1" dirty="0">
                <a:solidFill>
                  <a:schemeClr val="accent2"/>
                </a:solidFill>
                <a:ea typeface="굴림" charset="-127"/>
              </a:rPr>
              <a:t>expression_3 </a:t>
            </a:r>
            <a:r>
              <a:rPr lang="en-US" altLang="ko-KR" sz="2400" b="1" dirty="0">
                <a:ea typeface="굴림" charset="-127"/>
              </a:rPr>
              <a:t>is evaluated.</a:t>
            </a:r>
          </a:p>
          <a:p>
            <a:pPr marL="214313" indent="-85725" algn="just">
              <a:spcBef>
                <a:spcPct val="20000"/>
              </a:spcBef>
              <a:buFont typeface="Wingdings" pitchFamily="2" charset="2"/>
              <a:buChar char="Ø"/>
              <a:defRPr/>
            </a:pPr>
            <a:r>
              <a:rPr lang="en-US" altLang="ko-KR" sz="2400" b="1" dirty="0">
                <a:ea typeface="굴림" charset="-127"/>
              </a:rPr>
              <a:t> If it is zero, </a:t>
            </a:r>
            <a:r>
              <a:rPr lang="en-US" altLang="ko-KR" sz="2400" b="1" dirty="0">
                <a:solidFill>
                  <a:schemeClr val="accent2"/>
                </a:solidFill>
                <a:ea typeface="굴림" charset="-127"/>
              </a:rPr>
              <a:t>statement_2 </a:t>
            </a:r>
            <a:r>
              <a:rPr lang="en-US" altLang="ko-KR" sz="2400" b="1" dirty="0">
                <a:ea typeface="굴림" charset="-127"/>
              </a:rPr>
              <a:t>is executed; </a:t>
            </a:r>
          </a:p>
          <a:p>
            <a:pPr marL="214313" indent="-85725" algn="just">
              <a:spcBef>
                <a:spcPct val="20000"/>
              </a:spcBef>
              <a:buFont typeface="Wingdings" pitchFamily="2" charset="2"/>
              <a:buChar char="Ø"/>
              <a:defRPr/>
            </a:pPr>
            <a:r>
              <a:rPr lang="en-US" altLang="ko-KR" sz="2400" b="1" dirty="0">
                <a:ea typeface="굴림" charset="-127"/>
              </a:rPr>
              <a:t> If not, </a:t>
            </a:r>
            <a:r>
              <a:rPr lang="en-US" altLang="ko-KR" sz="2400" b="1" dirty="0">
                <a:solidFill>
                  <a:schemeClr val="accent2"/>
                </a:solidFill>
                <a:ea typeface="굴림" charset="-127"/>
              </a:rPr>
              <a:t>statement_1</a:t>
            </a:r>
            <a:r>
              <a:rPr lang="en-US" altLang="ko-KR" sz="2400" b="1" dirty="0">
                <a:ea typeface="굴림" charset="-127"/>
              </a:rPr>
              <a:t> is executed. The statement_1 (inner most) will only be executed if all the if statement is true.  </a:t>
            </a:r>
          </a:p>
        </p:txBody>
      </p:sp>
    </p:spTree>
    <p:extLst>
      <p:ext uri="{BB962C8B-B14F-4D97-AF65-F5344CB8AC3E}">
        <p14:creationId xmlns:p14="http://schemas.microsoft.com/office/powerpoint/2010/main" val="279008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1223761" y="710442"/>
            <a:ext cx="9095896" cy="514350"/>
          </a:xfrm>
        </p:spPr>
        <p:txBody>
          <a:bodyPr>
            <a:noAutofit/>
          </a:bodyPr>
          <a:lstStyle/>
          <a:p>
            <a:pPr eaLnBrk="1" hangingPunct="1">
              <a:defRPr/>
            </a:pPr>
            <a:r>
              <a:rPr lang="en-US" sz="3200" dirty="0"/>
              <a:t>Smallest among three numbers</a:t>
            </a:r>
          </a:p>
        </p:txBody>
      </p:sp>
      <p:sp>
        <p:nvSpPr>
          <p:cNvPr id="3" name="Content Placeholder 2"/>
          <p:cNvSpPr>
            <a:spLocks noGrp="1"/>
          </p:cNvSpPr>
          <p:nvPr>
            <p:ph idx="1"/>
          </p:nvPr>
        </p:nvSpPr>
        <p:spPr>
          <a:xfrm>
            <a:off x="5645240" y="1224792"/>
            <a:ext cx="5405937" cy="4931309"/>
          </a:xfrm>
        </p:spPr>
        <p:txBody>
          <a:bodyPr>
            <a:noAutofit/>
          </a:bodyPr>
          <a:lstStyle/>
          <a:p>
            <a:pPr marL="0" indent="0">
              <a:buNone/>
              <a:defRPr/>
            </a:pPr>
            <a:r>
              <a:rPr lang="en-US" sz="1900" b="1" dirty="0">
                <a:solidFill>
                  <a:srgbClr val="C00000"/>
                </a:solidFill>
              </a:rPr>
              <a:t>if (a &lt; b)</a:t>
            </a:r>
          </a:p>
          <a:p>
            <a:pPr marL="0" indent="0">
              <a:buNone/>
              <a:defRPr/>
            </a:pPr>
            <a:r>
              <a:rPr lang="en-US" sz="1900" b="1" dirty="0">
                <a:solidFill>
                  <a:srgbClr val="C00000"/>
                </a:solidFill>
              </a:rPr>
              <a:t> {   	if (a &lt; c)</a:t>
            </a:r>
          </a:p>
          <a:p>
            <a:pPr marL="0" indent="0">
              <a:buNone/>
              <a:defRPr/>
            </a:pPr>
            <a:r>
              <a:rPr lang="en-US" sz="1900" b="1" dirty="0">
                <a:solidFill>
                  <a:srgbClr val="C00000"/>
                </a:solidFill>
              </a:rPr>
              <a:t>       	 { </a:t>
            </a:r>
            <a:r>
              <a:rPr lang="en-US" sz="1900" b="1" kern="0" dirty="0">
                <a:solidFill>
                  <a:srgbClr val="C00000"/>
                </a:solidFill>
              </a:rPr>
              <a:t>smallest</a:t>
            </a:r>
            <a:r>
              <a:rPr lang="en-US" sz="1900" b="1" dirty="0">
                <a:solidFill>
                  <a:srgbClr val="C00000"/>
                </a:solidFill>
              </a:rPr>
              <a:t> = a;   }            </a:t>
            </a:r>
          </a:p>
          <a:p>
            <a:pPr marL="0" indent="0">
              <a:buNone/>
              <a:defRPr/>
            </a:pPr>
            <a:r>
              <a:rPr lang="en-US" sz="1900" b="1" dirty="0">
                <a:solidFill>
                  <a:srgbClr val="C00000"/>
                </a:solidFill>
              </a:rPr>
              <a:t>   	 else</a:t>
            </a:r>
          </a:p>
          <a:p>
            <a:pPr marL="0" indent="0">
              <a:buNone/>
              <a:defRPr/>
            </a:pPr>
            <a:r>
              <a:rPr lang="en-US" sz="1900" b="1" kern="0" dirty="0">
                <a:solidFill>
                  <a:srgbClr val="C00000"/>
                </a:solidFill>
              </a:rPr>
              <a:t>	  {	smallest </a:t>
            </a:r>
            <a:r>
              <a:rPr lang="en-US" sz="1900" b="1" dirty="0">
                <a:solidFill>
                  <a:srgbClr val="C00000"/>
                </a:solidFill>
              </a:rPr>
              <a:t>= c;  }</a:t>
            </a:r>
            <a:br>
              <a:rPr lang="en-US" sz="1900" b="1" dirty="0">
                <a:solidFill>
                  <a:srgbClr val="C00000"/>
                </a:solidFill>
              </a:rPr>
            </a:br>
            <a:r>
              <a:rPr lang="en-US" sz="1900" b="1" dirty="0">
                <a:solidFill>
                  <a:srgbClr val="C00000"/>
                </a:solidFill>
              </a:rPr>
              <a:t> }</a:t>
            </a:r>
          </a:p>
          <a:p>
            <a:pPr marL="0" indent="0">
              <a:buNone/>
              <a:defRPr/>
            </a:pPr>
            <a:r>
              <a:rPr lang="en-US" sz="1900" b="1" dirty="0">
                <a:solidFill>
                  <a:srgbClr val="002060"/>
                </a:solidFill>
              </a:rPr>
              <a:t>else </a:t>
            </a:r>
          </a:p>
          <a:p>
            <a:pPr marL="0" indent="0">
              <a:buNone/>
              <a:defRPr/>
            </a:pPr>
            <a:r>
              <a:rPr lang="en-US" sz="1900" b="1" dirty="0">
                <a:solidFill>
                  <a:srgbClr val="002060"/>
                </a:solidFill>
              </a:rPr>
              <a:t> {	</a:t>
            </a:r>
            <a:r>
              <a:rPr lang="en-US" sz="1900" b="1" dirty="0">
                <a:solidFill>
                  <a:schemeClr val="tx2">
                    <a:lumMod val="50000"/>
                  </a:schemeClr>
                </a:solidFill>
              </a:rPr>
              <a:t>if (b &lt; c)</a:t>
            </a:r>
          </a:p>
          <a:p>
            <a:pPr marL="0" indent="0">
              <a:buNone/>
              <a:defRPr/>
            </a:pPr>
            <a:r>
              <a:rPr lang="en-US" sz="1900" b="1" dirty="0">
                <a:solidFill>
                  <a:schemeClr val="tx2">
                    <a:lumMod val="50000"/>
                  </a:schemeClr>
                </a:solidFill>
              </a:rPr>
              <a:t> 	 {	</a:t>
            </a:r>
            <a:r>
              <a:rPr lang="en-US" sz="1900" b="1" kern="0" dirty="0">
                <a:solidFill>
                  <a:schemeClr val="tx2">
                    <a:lumMod val="50000"/>
                  </a:schemeClr>
                </a:solidFill>
              </a:rPr>
              <a:t>smallest</a:t>
            </a:r>
            <a:r>
              <a:rPr lang="en-US" sz="1900" b="1" dirty="0">
                <a:solidFill>
                  <a:schemeClr val="tx2">
                    <a:lumMod val="50000"/>
                  </a:schemeClr>
                </a:solidFill>
              </a:rPr>
              <a:t> = b;  }</a:t>
            </a:r>
          </a:p>
          <a:p>
            <a:pPr marL="0" indent="0">
              <a:buNone/>
              <a:defRPr/>
            </a:pPr>
            <a:r>
              <a:rPr lang="en-US" sz="1900" b="1" dirty="0">
                <a:solidFill>
                  <a:schemeClr val="tx2">
                    <a:lumMod val="50000"/>
                  </a:schemeClr>
                </a:solidFill>
              </a:rPr>
              <a:t>else</a:t>
            </a:r>
          </a:p>
          <a:p>
            <a:pPr marL="0" indent="0">
              <a:buNone/>
              <a:defRPr/>
            </a:pPr>
            <a:r>
              <a:rPr lang="en-US" sz="1900" b="1" dirty="0">
                <a:solidFill>
                  <a:schemeClr val="tx2">
                    <a:lumMod val="50000"/>
                  </a:schemeClr>
                </a:solidFill>
              </a:rPr>
              <a:t>	{	</a:t>
            </a:r>
            <a:r>
              <a:rPr lang="en-US" sz="1900" b="1" dirty="0"/>
              <a:t> </a:t>
            </a:r>
            <a:r>
              <a:rPr lang="en-US" sz="1900" b="1" kern="0" dirty="0"/>
              <a:t>smallest</a:t>
            </a:r>
            <a:r>
              <a:rPr lang="en-US" sz="1900" b="1" dirty="0">
                <a:solidFill>
                  <a:srgbClr val="003300"/>
                </a:solidFill>
              </a:rPr>
              <a:t> = c;   }</a:t>
            </a:r>
          </a:p>
          <a:p>
            <a:pPr marL="0" indent="0">
              <a:buNone/>
              <a:defRPr/>
            </a:pPr>
            <a:r>
              <a:rPr lang="en-US" sz="1900" b="1" dirty="0">
                <a:solidFill>
                  <a:srgbClr val="003300"/>
                </a:solidFill>
              </a:rPr>
              <a:t>  }</a:t>
            </a:r>
          </a:p>
          <a:p>
            <a:pPr marL="0" indent="0">
              <a:buNone/>
              <a:defRPr/>
            </a:pPr>
            <a:r>
              <a:rPr lang="en-US" sz="1900" b="1" dirty="0" err="1"/>
              <a:t>printf</a:t>
            </a:r>
            <a:r>
              <a:rPr lang="en-US" sz="1900" b="1" dirty="0"/>
              <a:t>(“Smallest is %d“, smallest);</a:t>
            </a:r>
          </a:p>
          <a:p>
            <a:pPr marL="0" indent="0">
              <a:buNone/>
              <a:defRPr/>
            </a:pPr>
            <a:r>
              <a:rPr lang="en-US" sz="1900" b="1" dirty="0"/>
              <a:t>return 0;</a:t>
            </a:r>
          </a:p>
          <a:p>
            <a:pPr marL="0" indent="0">
              <a:buNone/>
              <a:defRPr/>
            </a:pPr>
            <a:r>
              <a:rPr lang="en-US" sz="1900" b="1" dirty="0"/>
              <a:t>}</a:t>
            </a:r>
          </a:p>
        </p:txBody>
      </p:sp>
      <p:sp>
        <p:nvSpPr>
          <p:cNvPr id="88071" name="Date Placeholder 1"/>
          <p:cNvSpPr>
            <a:spLocks noGrp="1"/>
          </p:cNvSpPr>
          <p:nvPr>
            <p:ph type="dt" sz="half" idx="10"/>
          </p:nvPr>
        </p:nvSpPr>
        <p:spPr bwMode="auto">
          <a:xfrm>
            <a:off x="1736501" y="6307429"/>
            <a:ext cx="120015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92C1CEB3-B244-47B5-A12A-2B22D684552D}" type="datetime1">
              <a:rPr lang="en-US" altLang="en-US" smtClean="0"/>
              <a:t>3/30/2022</a:t>
            </a:fld>
            <a:endParaRPr lang="en-US" altLang="en-US" dirty="0"/>
          </a:p>
        </p:txBody>
      </p:sp>
      <p:sp>
        <p:nvSpPr>
          <p:cNvPr id="88072" name="Footer Placeholder 3"/>
          <p:cNvSpPr>
            <a:spLocks noGrp="1"/>
          </p:cNvSpPr>
          <p:nvPr>
            <p:ph type="ftr" sz="quarter" idx="11"/>
          </p:nvPr>
        </p:nvSpPr>
        <p:spPr bwMode="auto">
          <a:xfrm>
            <a:off x="5509660" y="6307429"/>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endParaRPr lang="en-US" altLang="en-US" b="0" dirty="0"/>
          </a:p>
        </p:txBody>
      </p:sp>
      <p:sp>
        <p:nvSpPr>
          <p:cNvPr id="88067" name="Slide Number Placeholder 4"/>
          <p:cNvSpPr>
            <a:spLocks noGrp="1"/>
          </p:cNvSpPr>
          <p:nvPr>
            <p:ph type="sldNum" sz="quarter" idx="12"/>
          </p:nvPr>
        </p:nvSpPr>
        <p:spPr bwMode="auto">
          <a:xfrm>
            <a:off x="7167010" y="6307429"/>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EE7DC3B7-FD5E-4876-9514-7E655813AECD}" type="slidenum">
              <a:rPr lang="en-US" altLang="en-US" b="0" smtClean="0"/>
              <a:pPr/>
              <a:t>22</a:t>
            </a:fld>
            <a:endParaRPr lang="en-US" altLang="en-US" b="0" dirty="0"/>
          </a:p>
        </p:txBody>
      </p:sp>
      <p:sp>
        <p:nvSpPr>
          <p:cNvPr id="8" name="Content Placeholder 2"/>
          <p:cNvSpPr txBox="1">
            <a:spLocks/>
          </p:cNvSpPr>
          <p:nvPr/>
        </p:nvSpPr>
        <p:spPr bwMode="auto">
          <a:xfrm>
            <a:off x="1223761" y="1727563"/>
            <a:ext cx="3727062" cy="3829050"/>
          </a:xfrm>
          <a:prstGeom prst="rect">
            <a:avLst/>
          </a:prstGeom>
          <a:noFill/>
          <a:ln w="9525">
            <a:noFill/>
            <a:miter lim="800000"/>
            <a:headEnd/>
            <a:tailEnd/>
          </a:ln>
        </p:spPr>
        <p:txBody>
          <a:bodyPr/>
          <a:lstStyle/>
          <a:p>
            <a:pPr>
              <a:spcBef>
                <a:spcPct val="20000"/>
              </a:spcBef>
              <a:defRPr/>
            </a:pPr>
            <a:r>
              <a:rPr lang="en-US" sz="2000" b="1" kern="0" dirty="0"/>
              <a:t>#include &lt;</a:t>
            </a:r>
            <a:r>
              <a:rPr lang="en-US" sz="2000" b="1" kern="0" dirty="0" err="1"/>
              <a:t>stdio.h</a:t>
            </a:r>
            <a:r>
              <a:rPr lang="en-US" sz="2000" b="1" kern="0" dirty="0"/>
              <a:t>&gt;</a:t>
            </a:r>
          </a:p>
          <a:p>
            <a:pPr>
              <a:spcBef>
                <a:spcPct val="20000"/>
              </a:spcBef>
              <a:defRPr/>
            </a:pPr>
            <a:r>
              <a:rPr lang="en-US" sz="2000" b="1" kern="0" dirty="0" err="1"/>
              <a:t>int</a:t>
            </a:r>
            <a:r>
              <a:rPr lang="en-US" sz="2000" b="1" kern="0" dirty="0"/>
              <a:t> main()</a:t>
            </a:r>
          </a:p>
          <a:p>
            <a:pPr>
              <a:spcBef>
                <a:spcPct val="20000"/>
              </a:spcBef>
              <a:defRPr/>
            </a:pPr>
            <a:r>
              <a:rPr lang="en-US" sz="2000" b="1" kern="0" dirty="0"/>
              <a:t>{</a:t>
            </a:r>
          </a:p>
          <a:p>
            <a:pPr>
              <a:spcBef>
                <a:spcPct val="20000"/>
              </a:spcBef>
              <a:defRPr/>
            </a:pPr>
            <a:r>
              <a:rPr lang="en-US" sz="2000" b="1" kern="0" dirty="0" err="1"/>
              <a:t>int</a:t>
            </a:r>
            <a:r>
              <a:rPr lang="en-US" sz="2000" b="1" kern="0" dirty="0"/>
              <a:t>  a, b, c, smallest; </a:t>
            </a:r>
          </a:p>
          <a:p>
            <a:pPr>
              <a:spcBef>
                <a:spcPct val="20000"/>
              </a:spcBef>
              <a:defRPr/>
            </a:pPr>
            <a:endParaRPr lang="en-US" sz="2000" b="1" kern="0" dirty="0"/>
          </a:p>
          <a:p>
            <a:pPr>
              <a:spcBef>
                <a:spcPct val="20000"/>
              </a:spcBef>
              <a:defRPr/>
            </a:pPr>
            <a:r>
              <a:rPr lang="en-US" sz="2000" b="1" kern="0" dirty="0" err="1"/>
              <a:t>printf</a:t>
            </a:r>
            <a:r>
              <a:rPr lang="en-US" sz="2000" b="1" kern="0" dirty="0"/>
              <a:t>(“Enter a, b &amp; c\n“);</a:t>
            </a:r>
          </a:p>
          <a:p>
            <a:pPr>
              <a:spcBef>
                <a:spcPct val="20000"/>
              </a:spcBef>
              <a:defRPr/>
            </a:pPr>
            <a:r>
              <a:rPr lang="en-US" sz="2000" b="1" kern="0" dirty="0" err="1"/>
              <a:t>scanf</a:t>
            </a:r>
            <a:r>
              <a:rPr lang="en-US" sz="2000" b="1" kern="0" dirty="0"/>
              <a:t>(“%d %d %d, &amp;a, &amp;b, &amp;c);</a:t>
            </a:r>
          </a:p>
        </p:txBody>
      </p:sp>
      <p:cxnSp>
        <p:nvCxnSpPr>
          <p:cNvPr id="13" name="Straight Connector 12"/>
          <p:cNvCxnSpPr/>
          <p:nvPr/>
        </p:nvCxnSpPr>
        <p:spPr>
          <a:xfrm>
            <a:off x="5065523" y="1600200"/>
            <a:ext cx="0" cy="4457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90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838200" y="971550"/>
            <a:ext cx="8115300" cy="514350"/>
          </a:xfrm>
        </p:spPr>
        <p:txBody>
          <a:bodyPr/>
          <a:lstStyle/>
          <a:p>
            <a:pPr eaLnBrk="1" hangingPunct="1"/>
            <a:r>
              <a:rPr lang="en-US" altLang="en-US"/>
              <a:t>Nested </a:t>
            </a:r>
            <a:r>
              <a:rPr lang="en-US" altLang="en-US">
                <a:latin typeface="Courier New" panose="02070309020205020404" pitchFamily="49" charset="0"/>
              </a:rPr>
              <a:t>if</a:t>
            </a:r>
            <a:r>
              <a:rPr lang="en-US" altLang="en-US"/>
              <a:t> statements</a:t>
            </a:r>
          </a:p>
        </p:txBody>
      </p:sp>
      <p:sp>
        <p:nvSpPr>
          <p:cNvPr id="8909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a:t>   </a:t>
            </a:r>
          </a:p>
        </p:txBody>
      </p:sp>
      <p:sp>
        <p:nvSpPr>
          <p:cNvPr id="8910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5FC42402-62F5-4687-AA3F-AD5E518AFFC5}" type="datetime1">
              <a:rPr lang="en-US" altLang="en-US" smtClean="0"/>
              <a:t>3/30/2022</a:t>
            </a:fld>
            <a:endParaRPr lang="en-US" altLang="en-US"/>
          </a:p>
        </p:txBody>
      </p:sp>
      <p:sp>
        <p:nvSpPr>
          <p:cNvPr id="8910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890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D03470F-4B8E-495A-9D3A-4E017DEEF62A}" type="slidenum">
              <a:rPr lang="en-US" altLang="en-US" b="0" smtClean="0"/>
              <a:pPr/>
              <a:t>23</a:t>
            </a:fld>
            <a:endParaRPr lang="en-US" altLang="en-US" b="0"/>
          </a:p>
        </p:txBody>
      </p:sp>
      <p:sp>
        <p:nvSpPr>
          <p:cNvPr id="89092" name="Text Box 4"/>
          <p:cNvSpPr txBox="1">
            <a:spLocks noChangeArrowheads="1"/>
          </p:cNvSpPr>
          <p:nvPr/>
        </p:nvSpPr>
        <p:spPr bwMode="auto">
          <a:xfrm>
            <a:off x="3867151" y="2271714"/>
            <a:ext cx="4512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if (number &gt; 5) </a:t>
            </a:r>
          </a:p>
          <a:p>
            <a:pPr eaLnBrk="1" hangingPunct="1"/>
            <a:r>
              <a:rPr lang="en-US" altLang="en-US" dirty="0">
                <a:latin typeface="Courier New" panose="02070309020205020404" pitchFamily="49" charset="0"/>
              </a:rPr>
              <a:t>	if (number &lt; 10) </a:t>
            </a:r>
          </a:p>
          <a:p>
            <a:pPr eaLnBrk="1" hangingPunct="1"/>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(“1111\n“); </a:t>
            </a:r>
          </a:p>
          <a:p>
            <a:pPr eaLnBrk="1" hangingPunct="1"/>
            <a:r>
              <a:rPr lang="en-US" altLang="en-US" dirty="0">
                <a:latin typeface="Courier New" panose="02070309020205020404" pitchFamily="49" charset="0"/>
              </a:rPr>
              <a:t>	else </a:t>
            </a:r>
            <a:r>
              <a:rPr lang="en-US" altLang="en-US" dirty="0" err="1">
                <a:latin typeface="Courier New" panose="02070309020205020404" pitchFamily="49" charset="0"/>
              </a:rPr>
              <a:t>printf</a:t>
            </a:r>
            <a:r>
              <a:rPr lang="en-US" altLang="en-US" dirty="0">
                <a:latin typeface="Courier New" panose="02070309020205020404" pitchFamily="49" charset="0"/>
              </a:rPr>
              <a:t>(“2222\n“); </a:t>
            </a:r>
          </a:p>
        </p:txBody>
      </p:sp>
      <p:sp>
        <p:nvSpPr>
          <p:cNvPr id="89093" name="Arc 5"/>
          <p:cNvSpPr>
            <a:spLocks/>
          </p:cNvSpPr>
          <p:nvPr/>
        </p:nvSpPr>
        <p:spPr bwMode="auto">
          <a:xfrm flipH="1" flipV="1">
            <a:off x="4381500" y="2628899"/>
            <a:ext cx="475061" cy="531972"/>
          </a:xfrm>
          <a:custGeom>
            <a:avLst/>
            <a:gdLst>
              <a:gd name="T0" fmla="*/ 0 w 21600"/>
              <a:gd name="T1" fmla="*/ 0 h 43199"/>
              <a:gd name="T2" fmla="*/ 2147483646 w 21600"/>
              <a:gd name="T3" fmla="*/ 2147483646 h 43199"/>
              <a:gd name="T4" fmla="*/ 0 w 21600"/>
              <a:gd name="T5" fmla="*/ 2147483646 h 43199"/>
              <a:gd name="T6" fmla="*/ 0 60000 65536"/>
              <a:gd name="T7" fmla="*/ 0 60000 65536"/>
              <a:gd name="T8" fmla="*/ 0 60000 65536"/>
              <a:gd name="T9" fmla="*/ 0 w 21600"/>
              <a:gd name="T10" fmla="*/ 0 h 43199"/>
              <a:gd name="T11" fmla="*/ 21600 w 21600"/>
              <a:gd name="T12" fmla="*/ 43199 h 43199"/>
            </a:gdLst>
            <a:ahLst/>
            <a:cxnLst>
              <a:cxn ang="T6">
                <a:pos x="T0" y="T1"/>
              </a:cxn>
              <a:cxn ang="T7">
                <a:pos x="T2" y="T3"/>
              </a:cxn>
              <a:cxn ang="T8">
                <a:pos x="T4" y="T5"/>
              </a:cxn>
            </a:cxnLst>
            <a:rect l="T9" t="T10" r="T11" b="T12"/>
            <a:pathLst>
              <a:path w="21600" h="43199" fill="none" extrusionOk="0">
                <a:moveTo>
                  <a:pt x="-1" y="0"/>
                </a:moveTo>
                <a:cubicBezTo>
                  <a:pt x="11929" y="0"/>
                  <a:pt x="21600" y="9670"/>
                  <a:pt x="21600" y="21600"/>
                </a:cubicBezTo>
                <a:cubicBezTo>
                  <a:pt x="21600" y="33464"/>
                  <a:pt x="12030" y="43108"/>
                  <a:pt x="166" y="43199"/>
                </a:cubicBezTo>
              </a:path>
              <a:path w="21600" h="43199" stroke="0" extrusionOk="0">
                <a:moveTo>
                  <a:pt x="-1" y="0"/>
                </a:moveTo>
                <a:cubicBezTo>
                  <a:pt x="11929" y="0"/>
                  <a:pt x="21600" y="9670"/>
                  <a:pt x="21600" y="21600"/>
                </a:cubicBezTo>
                <a:cubicBezTo>
                  <a:pt x="21600" y="33464"/>
                  <a:pt x="12030" y="43108"/>
                  <a:pt x="166" y="43199"/>
                </a:cubicBezTo>
                <a:lnTo>
                  <a:pt x="0" y="21600"/>
                </a:lnTo>
                <a:lnTo>
                  <a:pt x="-1" y="0"/>
                </a:lnTo>
                <a:close/>
              </a:path>
            </a:pathLst>
          </a:custGeom>
          <a:noFill/>
          <a:ln w="22225">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89094" name="Text Box 6"/>
          <p:cNvSpPr txBox="1">
            <a:spLocks noChangeArrowheads="1"/>
          </p:cNvSpPr>
          <p:nvPr/>
        </p:nvSpPr>
        <p:spPr bwMode="auto">
          <a:xfrm>
            <a:off x="3924300" y="3930254"/>
            <a:ext cx="4374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rPr>
              <a:t>if (number &gt; 5) {</a:t>
            </a:r>
          </a:p>
          <a:p>
            <a:pPr eaLnBrk="1" hangingPunct="1"/>
            <a:r>
              <a:rPr lang="en-US" altLang="en-US" dirty="0">
                <a:latin typeface="Courier New" panose="02070309020205020404" pitchFamily="49" charset="0"/>
              </a:rPr>
              <a:t>	if (number &lt; 10) </a:t>
            </a:r>
          </a:p>
          <a:p>
            <a:pPr eaLnBrk="1" hangingPunct="1"/>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(“1111\n“);</a:t>
            </a:r>
          </a:p>
          <a:p>
            <a:pPr eaLnBrk="1" hangingPunct="1"/>
            <a:r>
              <a:rPr lang="en-US" altLang="en-US" dirty="0">
                <a:latin typeface="Courier New" panose="02070309020205020404" pitchFamily="49" charset="0"/>
              </a:rPr>
              <a:t>	} </a:t>
            </a:r>
          </a:p>
          <a:p>
            <a:pPr eaLnBrk="1" hangingPunct="1"/>
            <a:r>
              <a:rPr lang="en-US" altLang="en-US" dirty="0">
                <a:latin typeface="Courier New" panose="02070309020205020404" pitchFamily="49" charset="0"/>
              </a:rPr>
              <a:t>else </a:t>
            </a:r>
            <a:r>
              <a:rPr lang="en-US" altLang="en-US" dirty="0" err="1">
                <a:latin typeface="Courier New" panose="02070309020205020404" pitchFamily="49" charset="0"/>
              </a:rPr>
              <a:t>printf</a:t>
            </a:r>
            <a:r>
              <a:rPr lang="en-US" altLang="en-US" dirty="0">
                <a:latin typeface="Courier New" panose="02070309020205020404" pitchFamily="49" charset="0"/>
              </a:rPr>
              <a:t>(“2222\n“); </a:t>
            </a:r>
          </a:p>
        </p:txBody>
      </p:sp>
      <p:sp>
        <p:nvSpPr>
          <p:cNvPr id="89095" name="Arc 7"/>
          <p:cNvSpPr>
            <a:spLocks/>
          </p:cNvSpPr>
          <p:nvPr/>
        </p:nvSpPr>
        <p:spPr bwMode="auto">
          <a:xfrm flipH="1" flipV="1">
            <a:off x="3695700" y="4114800"/>
            <a:ext cx="228600" cy="1010992"/>
          </a:xfrm>
          <a:custGeom>
            <a:avLst/>
            <a:gdLst>
              <a:gd name="T0" fmla="*/ 0 w 21600"/>
              <a:gd name="T1" fmla="*/ 0 h 43198"/>
              <a:gd name="T2" fmla="*/ 2147483646 w 21600"/>
              <a:gd name="T3" fmla="*/ 2147483646 h 43198"/>
              <a:gd name="T4" fmla="*/ 0 w 21600"/>
              <a:gd name="T5" fmla="*/ 2147483646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06"/>
                  <a:pt x="12120" y="43024"/>
                  <a:pt x="315" y="43197"/>
                </a:cubicBezTo>
              </a:path>
              <a:path w="21600" h="43198" stroke="0" extrusionOk="0">
                <a:moveTo>
                  <a:pt x="-1" y="0"/>
                </a:moveTo>
                <a:cubicBezTo>
                  <a:pt x="11929" y="0"/>
                  <a:pt x="21600" y="9670"/>
                  <a:pt x="21600" y="21600"/>
                </a:cubicBezTo>
                <a:cubicBezTo>
                  <a:pt x="21600" y="33406"/>
                  <a:pt x="12120" y="43024"/>
                  <a:pt x="315" y="43197"/>
                </a:cubicBezTo>
                <a:lnTo>
                  <a:pt x="0" y="21600"/>
                </a:lnTo>
                <a:lnTo>
                  <a:pt x="-1" y="0"/>
                </a:lnTo>
                <a:close/>
              </a:path>
            </a:pathLst>
          </a:custGeom>
          <a:noFill/>
          <a:ln w="22225">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3496" name="AutoShape 8"/>
          <p:cNvSpPr>
            <a:spLocks noChangeArrowheads="1"/>
          </p:cNvSpPr>
          <p:nvPr/>
        </p:nvSpPr>
        <p:spPr bwMode="auto">
          <a:xfrm>
            <a:off x="8787037" y="3406656"/>
            <a:ext cx="3208178" cy="2216390"/>
          </a:xfrm>
          <a:prstGeom prst="cloudCallout">
            <a:avLst>
              <a:gd name="adj1" fmla="val -166905"/>
              <a:gd name="adj2" fmla="val -53203"/>
            </a:avLst>
          </a:prstGeom>
          <a:noFill/>
          <a:ln w="9525">
            <a:solidFill>
              <a:srgbClr val="FF0000"/>
            </a:solidFill>
            <a:round/>
            <a:headEnd/>
            <a:tailEnd/>
          </a:ln>
        </p:spPr>
        <p:txBody>
          <a:bodyPr/>
          <a:lstStyle/>
          <a:p>
            <a:pPr algn="ctr" eaLnBrk="1" hangingPunct="1">
              <a:defRPr/>
            </a:pPr>
            <a:r>
              <a:rPr lang="en-US" altLang="en-US" b="1" dirty="0">
                <a:solidFill>
                  <a:srgbClr val="C00000"/>
                </a:solidFill>
              </a:rPr>
              <a:t>Rule: an </a:t>
            </a:r>
            <a:r>
              <a:rPr lang="en-US" altLang="en-US" b="1" dirty="0">
                <a:solidFill>
                  <a:schemeClr val="tx1">
                    <a:lumMod val="90000"/>
                    <a:lumOff val="10000"/>
                  </a:schemeClr>
                </a:solidFill>
              </a:rPr>
              <a:t>else</a:t>
            </a:r>
            <a:r>
              <a:rPr lang="en-US" altLang="en-US" b="1" dirty="0">
                <a:solidFill>
                  <a:srgbClr val="C00000"/>
                </a:solidFill>
              </a:rPr>
              <a:t> goes with the most recent </a:t>
            </a:r>
            <a:r>
              <a:rPr lang="en-US" altLang="en-US" b="1" dirty="0">
                <a:solidFill>
                  <a:schemeClr val="tx1">
                    <a:lumMod val="75000"/>
                    <a:lumOff val="25000"/>
                  </a:schemeClr>
                </a:solidFill>
              </a:rPr>
              <a:t>if</a:t>
            </a:r>
            <a:r>
              <a:rPr lang="en-US" altLang="en-US" b="1" dirty="0">
                <a:solidFill>
                  <a:srgbClr val="C00000"/>
                </a:solidFill>
              </a:rPr>
              <a:t>,  unless braces indicate otherwise </a:t>
            </a:r>
          </a:p>
        </p:txBody>
      </p:sp>
      <p:sp>
        <p:nvSpPr>
          <p:cNvPr id="89097" name="Freeform 11"/>
          <p:cNvSpPr>
            <a:spLocks/>
          </p:cNvSpPr>
          <p:nvPr/>
        </p:nvSpPr>
        <p:spPr bwMode="auto">
          <a:xfrm>
            <a:off x="6144220" y="3930254"/>
            <a:ext cx="246459" cy="309563"/>
          </a:xfrm>
          <a:custGeom>
            <a:avLst/>
            <a:gdLst>
              <a:gd name="T0" fmla="*/ 2147483646 w 207"/>
              <a:gd name="T1" fmla="*/ 0 h 260"/>
              <a:gd name="T2" fmla="*/ 2147483646 w 207"/>
              <a:gd name="T3" fmla="*/ 2147483646 h 260"/>
              <a:gd name="T4" fmla="*/ 2147483646 w 207"/>
              <a:gd name="T5" fmla="*/ 2147483646 h 260"/>
              <a:gd name="T6" fmla="*/ 2147483646 w 207"/>
              <a:gd name="T7" fmla="*/ 2147483646 h 260"/>
              <a:gd name="T8" fmla="*/ 2147483646 w 207"/>
              <a:gd name="T9" fmla="*/ 2147483646 h 260"/>
              <a:gd name="T10" fmla="*/ 0 w 207"/>
              <a:gd name="T11" fmla="*/ 2147483646 h 260"/>
              <a:gd name="T12" fmla="*/ 2147483646 w 207"/>
              <a:gd name="T13" fmla="*/ 0 h 260"/>
              <a:gd name="T14" fmla="*/ 0 60000 65536"/>
              <a:gd name="T15" fmla="*/ 0 60000 65536"/>
              <a:gd name="T16" fmla="*/ 0 60000 65536"/>
              <a:gd name="T17" fmla="*/ 0 60000 65536"/>
              <a:gd name="T18" fmla="*/ 0 60000 65536"/>
              <a:gd name="T19" fmla="*/ 0 60000 65536"/>
              <a:gd name="T20" fmla="*/ 0 60000 65536"/>
              <a:gd name="T21" fmla="*/ 0 w 207"/>
              <a:gd name="T22" fmla="*/ 0 h 260"/>
              <a:gd name="T23" fmla="*/ 207 w 207"/>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7" h="260">
                <a:moveTo>
                  <a:pt x="87" y="0"/>
                </a:moveTo>
                <a:cubicBezTo>
                  <a:pt x="207" y="65"/>
                  <a:pt x="205" y="50"/>
                  <a:pt x="174" y="205"/>
                </a:cubicBezTo>
                <a:cubicBezTo>
                  <a:pt x="167" y="241"/>
                  <a:pt x="115" y="243"/>
                  <a:pt x="87" y="252"/>
                </a:cubicBezTo>
                <a:cubicBezTo>
                  <a:pt x="79" y="255"/>
                  <a:pt x="63" y="260"/>
                  <a:pt x="63" y="260"/>
                </a:cubicBezTo>
                <a:cubicBezTo>
                  <a:pt x="25" y="235"/>
                  <a:pt x="23" y="218"/>
                  <a:pt x="8" y="173"/>
                </a:cubicBezTo>
                <a:cubicBezTo>
                  <a:pt x="5" y="165"/>
                  <a:pt x="0" y="150"/>
                  <a:pt x="0" y="150"/>
                </a:cubicBezTo>
                <a:cubicBezTo>
                  <a:pt x="10" y="61"/>
                  <a:pt x="5" y="38"/>
                  <a:pt x="87" y="0"/>
                </a:cubicBezTo>
                <a:close/>
              </a:path>
            </a:pathLst>
          </a:cu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9098" name="Freeform 12"/>
          <p:cNvSpPr>
            <a:spLocks/>
          </p:cNvSpPr>
          <p:nvPr/>
        </p:nvSpPr>
        <p:spPr bwMode="auto">
          <a:xfrm>
            <a:off x="4856561" y="4799211"/>
            <a:ext cx="246460" cy="309563"/>
          </a:xfrm>
          <a:custGeom>
            <a:avLst/>
            <a:gdLst>
              <a:gd name="T0" fmla="*/ 2147483646 w 207"/>
              <a:gd name="T1" fmla="*/ 0 h 260"/>
              <a:gd name="T2" fmla="*/ 2147483646 w 207"/>
              <a:gd name="T3" fmla="*/ 2147483646 h 260"/>
              <a:gd name="T4" fmla="*/ 2147483646 w 207"/>
              <a:gd name="T5" fmla="*/ 2147483646 h 260"/>
              <a:gd name="T6" fmla="*/ 2147483646 w 207"/>
              <a:gd name="T7" fmla="*/ 2147483646 h 260"/>
              <a:gd name="T8" fmla="*/ 2147483646 w 207"/>
              <a:gd name="T9" fmla="*/ 2147483646 h 260"/>
              <a:gd name="T10" fmla="*/ 0 w 207"/>
              <a:gd name="T11" fmla="*/ 2147483646 h 260"/>
              <a:gd name="T12" fmla="*/ 2147483646 w 207"/>
              <a:gd name="T13" fmla="*/ 0 h 260"/>
              <a:gd name="T14" fmla="*/ 0 60000 65536"/>
              <a:gd name="T15" fmla="*/ 0 60000 65536"/>
              <a:gd name="T16" fmla="*/ 0 60000 65536"/>
              <a:gd name="T17" fmla="*/ 0 60000 65536"/>
              <a:gd name="T18" fmla="*/ 0 60000 65536"/>
              <a:gd name="T19" fmla="*/ 0 60000 65536"/>
              <a:gd name="T20" fmla="*/ 0 60000 65536"/>
              <a:gd name="T21" fmla="*/ 0 w 207"/>
              <a:gd name="T22" fmla="*/ 0 h 260"/>
              <a:gd name="T23" fmla="*/ 207 w 207"/>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7" h="260">
                <a:moveTo>
                  <a:pt x="87" y="0"/>
                </a:moveTo>
                <a:cubicBezTo>
                  <a:pt x="207" y="65"/>
                  <a:pt x="205" y="50"/>
                  <a:pt x="174" y="205"/>
                </a:cubicBezTo>
                <a:cubicBezTo>
                  <a:pt x="167" y="241"/>
                  <a:pt x="115" y="243"/>
                  <a:pt x="87" y="252"/>
                </a:cubicBezTo>
                <a:cubicBezTo>
                  <a:pt x="79" y="255"/>
                  <a:pt x="63" y="260"/>
                  <a:pt x="63" y="260"/>
                </a:cubicBezTo>
                <a:cubicBezTo>
                  <a:pt x="25" y="235"/>
                  <a:pt x="23" y="218"/>
                  <a:pt x="8" y="173"/>
                </a:cubicBezTo>
                <a:cubicBezTo>
                  <a:pt x="5" y="165"/>
                  <a:pt x="0" y="150"/>
                  <a:pt x="0" y="150"/>
                </a:cubicBezTo>
                <a:cubicBezTo>
                  <a:pt x="10" y="61"/>
                  <a:pt x="5" y="38"/>
                  <a:pt x="87" y="0"/>
                </a:cubicBezTo>
                <a:close/>
              </a:path>
            </a:pathLst>
          </a:cu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350"/>
          </a:p>
        </p:txBody>
      </p:sp>
    </p:spTree>
    <p:extLst>
      <p:ext uri="{BB962C8B-B14F-4D97-AF65-F5344CB8AC3E}">
        <p14:creationId xmlns:p14="http://schemas.microsoft.com/office/powerpoint/2010/main" val="1860995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838200" y="665200"/>
            <a:ext cx="8123403" cy="514350"/>
          </a:xfrm>
        </p:spPr>
        <p:txBody>
          <a:bodyPr>
            <a:noAutofit/>
          </a:bodyPr>
          <a:lstStyle/>
          <a:p>
            <a:pPr algn="ctr" eaLnBrk="1" hangingPunct="1"/>
            <a:r>
              <a:rPr lang="en-US" altLang="en-US" sz="3200" b="1" dirty="0"/>
              <a:t>The </a:t>
            </a:r>
            <a:r>
              <a:rPr lang="en-US" altLang="en-US" sz="3200" b="1" dirty="0">
                <a:solidFill>
                  <a:srgbClr val="C00000"/>
                </a:solidFill>
                <a:latin typeface="Courier New" panose="02070309020205020404" pitchFamily="49" charset="0"/>
                <a:cs typeface="Courier New" panose="02070309020205020404" pitchFamily="49" charset="0"/>
              </a:rPr>
              <a:t>else-if</a:t>
            </a:r>
            <a:r>
              <a:rPr lang="en-US" altLang="en-US" sz="3200" b="1" dirty="0">
                <a:latin typeface="Courier New" panose="02070309020205020404" pitchFamily="49" charset="0"/>
              </a:rPr>
              <a:t> ladder</a:t>
            </a:r>
            <a:endParaRPr lang="en-US" altLang="en-US" sz="3200" b="1" dirty="0"/>
          </a:p>
        </p:txBody>
      </p:sp>
      <p:sp>
        <p:nvSpPr>
          <p:cNvPr id="7475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7475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164225F-A376-4F8D-97B5-5523F16D4CE5}" type="datetime1">
              <a:rPr lang="en-US" altLang="en-US" smtClean="0"/>
              <a:t>3/30/2022</a:t>
            </a:fld>
            <a:endParaRPr lang="en-US" altLang="en-US"/>
          </a:p>
        </p:txBody>
      </p:sp>
      <p:sp>
        <p:nvSpPr>
          <p:cNvPr id="7475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747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C265560-A60D-4BD9-BF1B-D9D7681BB873}" type="slidenum">
              <a:rPr lang="en-US" altLang="en-US" b="0" smtClean="0"/>
              <a:pPr/>
              <a:t>24</a:t>
            </a:fld>
            <a:endParaRPr lang="en-US" altLang="en-US" b="0"/>
          </a:p>
        </p:txBody>
      </p:sp>
      <p:sp>
        <p:nvSpPr>
          <p:cNvPr id="8" name="Text Box 30"/>
          <p:cNvSpPr txBox="1">
            <a:spLocks noChangeArrowheads="1"/>
          </p:cNvSpPr>
          <p:nvPr/>
        </p:nvSpPr>
        <p:spPr bwMode="auto">
          <a:xfrm>
            <a:off x="2397705" y="1183602"/>
            <a:ext cx="6931249" cy="5355312"/>
          </a:xfrm>
          <a:prstGeom prst="rect">
            <a:avLst/>
          </a:prstGeom>
          <a:noFill/>
          <a:ln w="9525">
            <a:noFill/>
            <a:miter lim="800000"/>
            <a:headEnd/>
            <a:tailEnd/>
          </a:ln>
        </p:spPr>
        <p:txBody>
          <a:bodyPr wrap="square">
            <a:spAutoFit/>
          </a:bodyPr>
          <a:lstStyle/>
          <a:p>
            <a:pPr eaLnBrk="1" hangingPunct="1">
              <a:defRPr/>
            </a:pPr>
            <a:r>
              <a:rPr lang="en-US" altLang="en-US" b="1" dirty="0">
                <a:cs typeface="Times New Roman" pitchFamily="18" charset="0"/>
              </a:rPr>
              <a:t>	if (Expression_1 )</a:t>
            </a:r>
          </a:p>
          <a:p>
            <a:pPr eaLnBrk="1" hangingPunct="1">
              <a:defRPr/>
            </a:pPr>
            <a:r>
              <a:rPr lang="en-US" altLang="en-US" b="1" dirty="0">
                <a:cs typeface="Times New Roman" pitchFamily="18" charset="0"/>
              </a:rPr>
              <a:t>	{</a:t>
            </a:r>
          </a:p>
          <a:p>
            <a:pPr eaLnBrk="1" hangingPunct="1">
              <a:defRPr/>
            </a:pPr>
            <a:r>
              <a:rPr lang="en-US" altLang="en-US" b="1" dirty="0">
                <a:cs typeface="Times New Roman" pitchFamily="18" charset="0"/>
              </a:rPr>
              <a:t>	</a:t>
            </a:r>
            <a:r>
              <a:rPr lang="en-US" altLang="en-US" b="1" dirty="0">
                <a:solidFill>
                  <a:srgbClr val="FF0000"/>
                </a:solidFill>
                <a:cs typeface="Times New Roman" pitchFamily="18" charset="0"/>
              </a:rPr>
              <a:t>     statement _block_1</a:t>
            </a:r>
          </a:p>
          <a:p>
            <a:pPr eaLnBrk="1" hangingPunct="1">
              <a:defRPr/>
            </a:pPr>
            <a:r>
              <a:rPr lang="en-US" altLang="en-US" b="1" dirty="0">
                <a:cs typeface="Times New Roman" pitchFamily="18" charset="0"/>
              </a:rPr>
              <a:t>	}</a:t>
            </a:r>
          </a:p>
          <a:p>
            <a:pPr eaLnBrk="1" hangingPunct="1">
              <a:defRPr/>
            </a:pPr>
            <a:r>
              <a:rPr lang="en-US" altLang="en-US" b="1" dirty="0">
                <a:cs typeface="Times New Roman" pitchFamily="18" charset="0"/>
              </a:rPr>
              <a:t>	else if (Expression_2)</a:t>
            </a:r>
          </a:p>
          <a:p>
            <a:pPr eaLnBrk="1" hangingPunct="1">
              <a:defRPr/>
            </a:pPr>
            <a:r>
              <a:rPr lang="en-US" altLang="en-US" b="1" dirty="0">
                <a:cs typeface="Times New Roman" pitchFamily="18" charset="0"/>
              </a:rPr>
              <a:t>	{</a:t>
            </a:r>
          </a:p>
          <a:p>
            <a:pPr eaLnBrk="1" hangingPunct="1">
              <a:defRPr/>
            </a:pPr>
            <a:r>
              <a:rPr lang="en-US" altLang="en-US" b="1" dirty="0">
                <a:cs typeface="Times New Roman" pitchFamily="18" charset="0"/>
              </a:rPr>
              <a:t>	     </a:t>
            </a:r>
            <a:r>
              <a:rPr lang="en-US" altLang="en-US" b="1" dirty="0">
                <a:solidFill>
                  <a:srgbClr val="FF0000"/>
                </a:solidFill>
                <a:cs typeface="Times New Roman" pitchFamily="18" charset="0"/>
              </a:rPr>
              <a:t>statement _block_2</a:t>
            </a:r>
          </a:p>
          <a:p>
            <a:pPr eaLnBrk="1" hangingPunct="1">
              <a:defRPr/>
            </a:pPr>
            <a:r>
              <a:rPr lang="en-US" altLang="en-US" b="1" dirty="0">
                <a:cs typeface="Times New Roman" pitchFamily="18" charset="0"/>
              </a:rPr>
              <a:t>	}</a:t>
            </a:r>
          </a:p>
          <a:p>
            <a:pPr eaLnBrk="1" hangingPunct="1">
              <a:defRPr/>
            </a:pPr>
            <a:r>
              <a:rPr lang="en-US" altLang="en-US" b="1" i="1" dirty="0">
                <a:cs typeface="Times New Roman" pitchFamily="18" charset="0"/>
              </a:rPr>
              <a:t>	…….</a:t>
            </a:r>
          </a:p>
          <a:p>
            <a:pPr eaLnBrk="1" hangingPunct="1">
              <a:defRPr/>
            </a:pPr>
            <a:r>
              <a:rPr lang="en-US" altLang="en-US" b="1" i="1" dirty="0">
                <a:cs typeface="Times New Roman" pitchFamily="18" charset="0"/>
              </a:rPr>
              <a:t>	</a:t>
            </a:r>
            <a:r>
              <a:rPr lang="en-US" altLang="en-US" b="1" dirty="0">
                <a:cs typeface="Times New Roman" pitchFamily="18" charset="0"/>
              </a:rPr>
              <a:t>else if (</a:t>
            </a:r>
            <a:r>
              <a:rPr lang="en-US" altLang="en-US" b="1" dirty="0" err="1">
                <a:cs typeface="Times New Roman" pitchFamily="18" charset="0"/>
              </a:rPr>
              <a:t>Expression_n</a:t>
            </a:r>
            <a:r>
              <a:rPr lang="en-US" altLang="en-US" b="1" dirty="0">
                <a:cs typeface="Times New Roman" pitchFamily="18" charset="0"/>
              </a:rPr>
              <a:t>)</a:t>
            </a:r>
          </a:p>
          <a:p>
            <a:pPr eaLnBrk="1" hangingPunct="1">
              <a:defRPr/>
            </a:pPr>
            <a:r>
              <a:rPr lang="en-US" altLang="en-US" b="1" dirty="0">
                <a:cs typeface="Times New Roman" pitchFamily="18" charset="0"/>
              </a:rPr>
              <a:t>	{</a:t>
            </a:r>
          </a:p>
          <a:p>
            <a:pPr eaLnBrk="1" hangingPunct="1">
              <a:defRPr/>
            </a:pPr>
            <a:r>
              <a:rPr lang="en-US" altLang="en-US" b="1" dirty="0">
                <a:cs typeface="Times New Roman" pitchFamily="18" charset="0"/>
              </a:rPr>
              <a:t>	</a:t>
            </a:r>
            <a:r>
              <a:rPr lang="en-US" altLang="en-US" b="1" dirty="0">
                <a:solidFill>
                  <a:srgbClr val="FF0000"/>
                </a:solidFill>
                <a:cs typeface="Times New Roman" pitchFamily="18" charset="0"/>
              </a:rPr>
              <a:t>     statement _</a:t>
            </a:r>
            <a:r>
              <a:rPr lang="en-US" altLang="en-US" b="1" dirty="0" err="1">
                <a:solidFill>
                  <a:srgbClr val="FF0000"/>
                </a:solidFill>
                <a:cs typeface="Times New Roman" pitchFamily="18" charset="0"/>
              </a:rPr>
              <a:t>block_n</a:t>
            </a:r>
            <a:endParaRPr lang="en-US" altLang="en-US" b="1" dirty="0">
              <a:solidFill>
                <a:srgbClr val="FF0000"/>
              </a:solidFill>
              <a:cs typeface="Times New Roman" pitchFamily="18" charset="0"/>
            </a:endParaRPr>
          </a:p>
          <a:p>
            <a:pPr eaLnBrk="1" hangingPunct="1">
              <a:defRPr/>
            </a:pPr>
            <a:r>
              <a:rPr lang="en-US" altLang="en-US" b="1" dirty="0">
                <a:cs typeface="Times New Roman" pitchFamily="18" charset="0"/>
              </a:rPr>
              <a:t>	}</a:t>
            </a:r>
          </a:p>
          <a:p>
            <a:pPr eaLnBrk="1" hangingPunct="1">
              <a:defRPr/>
            </a:pPr>
            <a:r>
              <a:rPr lang="en-US" altLang="en-US" b="1" dirty="0">
                <a:cs typeface="Times New Roman" pitchFamily="18" charset="0"/>
              </a:rPr>
              <a:t>	else</a:t>
            </a:r>
          </a:p>
          <a:p>
            <a:pPr eaLnBrk="1" hangingPunct="1">
              <a:defRPr/>
            </a:pPr>
            <a:r>
              <a:rPr lang="en-US" altLang="en-US" b="1" dirty="0">
                <a:cs typeface="Times New Roman" pitchFamily="18" charset="0"/>
              </a:rPr>
              <a:t>	{</a:t>
            </a:r>
          </a:p>
          <a:p>
            <a:pPr eaLnBrk="1" hangingPunct="1">
              <a:defRPr/>
            </a:pPr>
            <a:r>
              <a:rPr lang="en-US" altLang="en-US" b="1" dirty="0">
                <a:cs typeface="Times New Roman" pitchFamily="18" charset="0"/>
              </a:rPr>
              <a:t>	</a:t>
            </a:r>
            <a:r>
              <a:rPr lang="en-US" altLang="en-US" b="1" dirty="0">
                <a:solidFill>
                  <a:srgbClr val="FF0000"/>
                </a:solidFill>
                <a:cs typeface="Times New Roman" pitchFamily="18" charset="0"/>
              </a:rPr>
              <a:t>     </a:t>
            </a:r>
            <a:r>
              <a:rPr lang="en-US" altLang="en-US" b="1" dirty="0" err="1">
                <a:solidFill>
                  <a:srgbClr val="FF0000"/>
                </a:solidFill>
                <a:cs typeface="Times New Roman" pitchFamily="18" charset="0"/>
              </a:rPr>
              <a:t>last_statement</a:t>
            </a:r>
            <a:endParaRPr lang="en-US" altLang="en-US" b="1" dirty="0">
              <a:solidFill>
                <a:srgbClr val="FF0000"/>
              </a:solidFill>
              <a:cs typeface="Times New Roman" pitchFamily="18" charset="0"/>
            </a:endParaRPr>
          </a:p>
          <a:p>
            <a:pPr eaLnBrk="1" hangingPunct="1">
              <a:defRPr/>
            </a:pPr>
            <a:r>
              <a:rPr lang="en-US" altLang="en-US" b="1" dirty="0">
                <a:cs typeface="Times New Roman" pitchFamily="18" charset="0"/>
              </a:rPr>
              <a:t>	}</a:t>
            </a:r>
          </a:p>
          <a:p>
            <a:pPr eaLnBrk="1" hangingPunct="1">
              <a:defRPr/>
            </a:pPr>
            <a:endParaRPr lang="en-US" altLang="en-US" b="1" i="1" dirty="0">
              <a:cs typeface="Times New Roman" pitchFamily="18" charset="0"/>
            </a:endParaRPr>
          </a:p>
          <a:p>
            <a:pPr eaLnBrk="1" hangingPunct="1">
              <a:defRPr/>
            </a:pPr>
            <a:r>
              <a:rPr lang="en-US" altLang="en-US" b="1" i="1" dirty="0">
                <a:cs typeface="Times New Roman" pitchFamily="18" charset="0"/>
              </a:rPr>
              <a:t>	</a:t>
            </a:r>
            <a:r>
              <a:rPr lang="en-US" altLang="en-US" b="1" i="1" dirty="0" err="1">
                <a:solidFill>
                  <a:schemeClr val="bg2">
                    <a:lumMod val="10000"/>
                  </a:schemeClr>
                </a:solidFill>
                <a:cs typeface="Times New Roman" pitchFamily="18" charset="0"/>
              </a:rPr>
              <a:t>Next_statement</a:t>
            </a:r>
            <a:endParaRPr lang="en-US" altLang="en-US" b="1" i="1" dirty="0">
              <a:solidFill>
                <a:schemeClr val="bg2">
                  <a:lumMod val="10000"/>
                </a:schemeClr>
              </a:solidFill>
              <a:cs typeface="Times New Roman" pitchFamily="18" charset="0"/>
            </a:endParaRPr>
          </a:p>
        </p:txBody>
      </p:sp>
    </p:spTree>
    <p:extLst>
      <p:ext uri="{BB962C8B-B14F-4D97-AF65-F5344CB8AC3E}">
        <p14:creationId xmlns:p14="http://schemas.microsoft.com/office/powerpoint/2010/main" val="1695231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838200" y="672610"/>
            <a:ext cx="8115300" cy="514350"/>
          </a:xfrm>
        </p:spPr>
        <p:txBody>
          <a:bodyPr>
            <a:noAutofit/>
          </a:bodyPr>
          <a:lstStyle/>
          <a:p>
            <a:pPr eaLnBrk="1" hangingPunct="1"/>
            <a:r>
              <a:rPr lang="en-US" altLang="en-US" sz="3200" dirty="0">
                <a:solidFill>
                  <a:srgbClr val="C00000"/>
                </a:solidFill>
                <a:latin typeface="Courier New" panose="02070309020205020404" pitchFamily="49" charset="0"/>
                <a:cs typeface="Courier New" panose="02070309020205020404" pitchFamily="49" charset="0"/>
              </a:rPr>
              <a:t>e</a:t>
            </a:r>
            <a:r>
              <a:rPr lang="en-US" altLang="en-US" sz="3200" b="1" dirty="0">
                <a:solidFill>
                  <a:srgbClr val="C00000"/>
                </a:solidFill>
                <a:latin typeface="Courier New" panose="02070309020205020404" pitchFamily="49" charset="0"/>
                <a:cs typeface="Courier New" panose="02070309020205020404" pitchFamily="49" charset="0"/>
              </a:rPr>
              <a:t>lse-if </a:t>
            </a:r>
            <a:r>
              <a:rPr lang="en-US" altLang="en-US" sz="3200" b="1" dirty="0"/>
              <a:t>ladder -</a:t>
            </a:r>
            <a:r>
              <a:rPr lang="en-US" altLang="en-US" sz="3200" dirty="0">
                <a:solidFill>
                  <a:schemeClr val="accent2"/>
                </a:solidFill>
                <a:latin typeface="Tempus Sans ITC" panose="04020404030D07020202" pitchFamily="82" charset="0"/>
              </a:rPr>
              <a:t>Explanation</a:t>
            </a:r>
          </a:p>
        </p:txBody>
      </p:sp>
      <p:sp>
        <p:nvSpPr>
          <p:cNvPr id="75778" name="Rectangle 2"/>
          <p:cNvSpPr>
            <a:spLocks noGrp="1" noChangeArrowheads="1"/>
          </p:cNvSpPr>
          <p:nvPr>
            <p:ph idx="1"/>
          </p:nvPr>
        </p:nvSpPr>
        <p:spPr bwMode="auto">
          <a:xfrm>
            <a:off x="838200" y="1358410"/>
            <a:ext cx="10873154"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lgn="just">
              <a:lnSpc>
                <a:spcPct val="100000"/>
              </a:lnSpc>
              <a:spcBef>
                <a:spcPts val="600"/>
              </a:spcBef>
              <a:spcAft>
                <a:spcPts val="600"/>
              </a:spcAft>
              <a:buFont typeface="Wingdings" panose="05000000000000000000" pitchFamily="2" charset="2"/>
              <a:buChar char="§"/>
            </a:pPr>
            <a:r>
              <a:rPr lang="en-US" altLang="en-US" sz="2400" b="1" dirty="0">
                <a:solidFill>
                  <a:schemeClr val="accent2"/>
                </a:solidFill>
              </a:rPr>
              <a:t>expression_1</a:t>
            </a:r>
            <a:r>
              <a:rPr lang="en-US" altLang="en-US" sz="2400" b="1" dirty="0"/>
              <a:t> is first evaluated.  If it is  TRUE, </a:t>
            </a:r>
            <a:r>
              <a:rPr lang="en-US" altLang="en-US" sz="2400" b="1" dirty="0">
                <a:solidFill>
                  <a:schemeClr val="accent2"/>
                </a:solidFill>
              </a:rPr>
              <a:t>statement_1</a:t>
            </a:r>
            <a:r>
              <a:rPr lang="en-US" altLang="en-US" sz="2400" b="1" dirty="0"/>
              <a:t> is executed and the whole statement terminated and the </a:t>
            </a:r>
            <a:r>
              <a:rPr lang="en-US" altLang="en-US" sz="2400" b="1" dirty="0" err="1">
                <a:solidFill>
                  <a:schemeClr val="accent2"/>
                </a:solidFill>
              </a:rPr>
              <a:t>next_statement</a:t>
            </a:r>
            <a:r>
              <a:rPr lang="en-US" altLang="en-US" sz="2400" b="1" dirty="0"/>
              <a:t> is executed.  </a:t>
            </a:r>
          </a:p>
          <a:p>
            <a:pPr algn="just">
              <a:lnSpc>
                <a:spcPct val="100000"/>
              </a:lnSpc>
              <a:spcBef>
                <a:spcPts val="600"/>
              </a:spcBef>
              <a:spcAft>
                <a:spcPts val="600"/>
              </a:spcAft>
              <a:buFont typeface="Wingdings" panose="05000000000000000000" pitchFamily="2" charset="2"/>
              <a:buChar char="§"/>
            </a:pPr>
            <a:r>
              <a:rPr lang="en-US" altLang="en-US" sz="2400" b="1" dirty="0"/>
              <a:t>On the other hand, if </a:t>
            </a:r>
            <a:r>
              <a:rPr lang="en-US" altLang="en-US" sz="2400" b="1" dirty="0">
                <a:solidFill>
                  <a:schemeClr val="accent2"/>
                </a:solidFill>
              </a:rPr>
              <a:t>expression_1</a:t>
            </a:r>
            <a:r>
              <a:rPr lang="en-US" altLang="en-US" sz="2400" b="1" dirty="0"/>
              <a:t> is FALSE, control passes to the else if part and </a:t>
            </a:r>
            <a:r>
              <a:rPr lang="en-US" altLang="en-US" sz="2400" b="1" dirty="0">
                <a:solidFill>
                  <a:schemeClr val="accent2"/>
                </a:solidFill>
              </a:rPr>
              <a:t>expression_2</a:t>
            </a:r>
            <a:r>
              <a:rPr lang="en-US" altLang="en-US" sz="2400" b="1" dirty="0"/>
              <a:t> is evaluated. </a:t>
            </a:r>
          </a:p>
          <a:p>
            <a:pPr algn="just" eaLnBrk="1" hangingPunct="1">
              <a:lnSpc>
                <a:spcPct val="100000"/>
              </a:lnSpc>
              <a:spcBef>
                <a:spcPts val="600"/>
              </a:spcBef>
              <a:spcAft>
                <a:spcPts val="600"/>
              </a:spcAft>
              <a:buFont typeface="Wingdings" panose="05000000000000000000" pitchFamily="2" charset="2"/>
              <a:buChar char="§"/>
            </a:pPr>
            <a:r>
              <a:rPr lang="en-US" altLang="en-US" sz="2400" b="1" dirty="0"/>
              <a:t>If it is TRUE, </a:t>
            </a:r>
            <a:r>
              <a:rPr lang="en-US" altLang="en-US" sz="2400" b="1" dirty="0">
                <a:solidFill>
                  <a:schemeClr val="accent2"/>
                </a:solidFill>
              </a:rPr>
              <a:t>statement_2</a:t>
            </a:r>
            <a:r>
              <a:rPr lang="en-US" altLang="en-US" sz="2400" b="1" dirty="0"/>
              <a:t> is executed and the whole system is terminated.  </a:t>
            </a:r>
          </a:p>
          <a:p>
            <a:pPr algn="just" eaLnBrk="1" hangingPunct="1">
              <a:lnSpc>
                <a:spcPct val="100000"/>
              </a:lnSpc>
              <a:spcBef>
                <a:spcPts val="600"/>
              </a:spcBef>
              <a:spcAft>
                <a:spcPts val="600"/>
              </a:spcAft>
              <a:buFont typeface="Wingdings" panose="05000000000000000000" pitchFamily="2" charset="2"/>
              <a:buChar char="§"/>
            </a:pPr>
            <a:r>
              <a:rPr lang="en-US" altLang="en-US" sz="2400" b="1" dirty="0"/>
              <a:t>If it is False, </a:t>
            </a:r>
            <a:r>
              <a:rPr lang="en-US" altLang="en-US" sz="2400" b="1" dirty="0">
                <a:solidFill>
                  <a:schemeClr val="accent2"/>
                </a:solidFill>
              </a:rPr>
              <a:t>other else if parts</a:t>
            </a:r>
            <a:r>
              <a:rPr lang="en-US" altLang="en-US" sz="2400" b="1" dirty="0"/>
              <a:t> (if any) are tested in a similar way.      </a:t>
            </a:r>
          </a:p>
          <a:p>
            <a:pPr algn="just" eaLnBrk="1" hangingPunct="1">
              <a:lnSpc>
                <a:spcPct val="100000"/>
              </a:lnSpc>
              <a:spcBef>
                <a:spcPts val="600"/>
              </a:spcBef>
              <a:spcAft>
                <a:spcPts val="600"/>
              </a:spcAft>
              <a:buFont typeface="Wingdings" panose="05000000000000000000" pitchFamily="2" charset="2"/>
              <a:buChar char="§"/>
            </a:pPr>
            <a:r>
              <a:rPr lang="en-US" altLang="en-US" sz="2400" b="1" dirty="0"/>
              <a:t>Finally, if </a:t>
            </a:r>
            <a:r>
              <a:rPr lang="en-US" altLang="en-US" sz="2400" b="1" dirty="0" err="1">
                <a:solidFill>
                  <a:schemeClr val="accent2"/>
                </a:solidFill>
              </a:rPr>
              <a:t>expression_n</a:t>
            </a:r>
            <a:r>
              <a:rPr lang="en-US" altLang="en-US" sz="2400" b="1" dirty="0"/>
              <a:t> is True, </a:t>
            </a:r>
            <a:r>
              <a:rPr lang="en-US" altLang="en-US" sz="2400" b="1" dirty="0" err="1"/>
              <a:t>statement_n</a:t>
            </a:r>
            <a:r>
              <a:rPr lang="en-US" altLang="en-US" sz="2400" b="1" dirty="0"/>
              <a:t> is executed; if not, </a:t>
            </a:r>
            <a:r>
              <a:rPr lang="en-US" altLang="en-US" sz="2400" b="1" dirty="0" err="1">
                <a:solidFill>
                  <a:schemeClr val="accent2"/>
                </a:solidFill>
              </a:rPr>
              <a:t>last_statement</a:t>
            </a:r>
            <a:r>
              <a:rPr lang="en-US" altLang="en-US" sz="2400" b="1" dirty="0"/>
              <a:t> is executed.  	</a:t>
            </a:r>
          </a:p>
          <a:p>
            <a:pPr algn="just" eaLnBrk="1" hangingPunct="1">
              <a:lnSpc>
                <a:spcPct val="100000"/>
              </a:lnSpc>
              <a:spcBef>
                <a:spcPts val="600"/>
              </a:spcBef>
              <a:spcAft>
                <a:spcPts val="600"/>
              </a:spcAft>
              <a:buFont typeface="Wingdings" panose="05000000000000000000" pitchFamily="2" charset="2"/>
              <a:buChar char="§"/>
            </a:pPr>
            <a:r>
              <a:rPr lang="en-US" altLang="en-US" sz="2400" b="1" dirty="0">
                <a:solidFill>
                  <a:schemeClr val="accent2"/>
                </a:solidFill>
              </a:rPr>
              <a:t>Note that only one of the statements</a:t>
            </a:r>
            <a:r>
              <a:rPr lang="en-US" altLang="en-US" sz="2400" b="1" dirty="0"/>
              <a:t> will be executed others will be skipped.    	</a:t>
            </a:r>
          </a:p>
          <a:p>
            <a:pPr algn="just" eaLnBrk="1" hangingPunct="1">
              <a:lnSpc>
                <a:spcPct val="100000"/>
              </a:lnSpc>
              <a:spcBef>
                <a:spcPts val="600"/>
              </a:spcBef>
              <a:spcAft>
                <a:spcPts val="600"/>
              </a:spcAft>
              <a:buFont typeface="Wingdings" panose="05000000000000000000" pitchFamily="2" charset="2"/>
              <a:buChar char="§"/>
            </a:pPr>
            <a:r>
              <a:rPr lang="en-US" altLang="en-US" sz="2400" b="1" dirty="0"/>
              <a:t>The </a:t>
            </a:r>
            <a:r>
              <a:rPr lang="en-US" altLang="en-US" sz="2400" b="1" dirty="0" err="1">
                <a:solidFill>
                  <a:srgbClr val="C00000"/>
                </a:solidFill>
              </a:rPr>
              <a:t>statement_n’s</a:t>
            </a:r>
            <a:r>
              <a:rPr lang="en-US" altLang="en-US" sz="2400" b="1" dirty="0"/>
              <a:t> could also be a </a:t>
            </a:r>
            <a:r>
              <a:rPr lang="en-US" altLang="en-US" sz="2400" b="1" dirty="0">
                <a:solidFill>
                  <a:srgbClr val="C00000"/>
                </a:solidFill>
              </a:rPr>
              <a:t>block of statement </a:t>
            </a:r>
            <a:r>
              <a:rPr lang="en-US" altLang="en-US" sz="2400" b="1" dirty="0"/>
              <a:t>and must be put in curly braces.</a:t>
            </a:r>
          </a:p>
        </p:txBody>
      </p:sp>
      <p:sp>
        <p:nvSpPr>
          <p:cNvPr id="7578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B9500264-EA7D-4380-A680-FAE3C58B8C83}" type="datetime1">
              <a:rPr lang="en-US" altLang="en-US" smtClean="0"/>
              <a:t>3/30/2022</a:t>
            </a:fld>
            <a:endParaRPr lang="en-US" altLang="en-US"/>
          </a:p>
        </p:txBody>
      </p:sp>
      <p:sp>
        <p:nvSpPr>
          <p:cNvPr id="7578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75779" name="Slide Number Placeholder 3"/>
          <p:cNvSpPr>
            <a:spLocks noGrp="1"/>
          </p:cNvSpPr>
          <p:nvPr>
            <p:ph type="sldNum" sz="quarter" idx="12"/>
          </p:nvPr>
        </p:nvSpPr>
        <p:spPr bwMode="auto">
          <a:xfrm>
            <a:off x="7077209"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187BAB1B-B025-4A28-B91B-2EDF55DCB287}" type="slidenum">
              <a:rPr lang="en-US" altLang="en-US" b="0" smtClean="0"/>
              <a:pPr/>
              <a:t>25</a:t>
            </a:fld>
            <a:endParaRPr lang="en-US" altLang="en-US" b="0" dirty="0"/>
          </a:p>
        </p:txBody>
      </p:sp>
    </p:spTree>
    <p:extLst>
      <p:ext uri="{BB962C8B-B14F-4D97-AF65-F5344CB8AC3E}">
        <p14:creationId xmlns:p14="http://schemas.microsoft.com/office/powerpoint/2010/main" val="4113778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4"/>
          <p:cNvGrpSpPr>
            <a:grpSpLocks/>
          </p:cNvGrpSpPr>
          <p:nvPr/>
        </p:nvGrpSpPr>
        <p:grpSpPr bwMode="auto">
          <a:xfrm>
            <a:off x="1410789" y="1240970"/>
            <a:ext cx="8634547" cy="5115381"/>
            <a:chOff x="852054" y="838200"/>
            <a:chExt cx="8291946" cy="5160864"/>
          </a:xfrm>
        </p:grpSpPr>
        <p:sp>
          <p:nvSpPr>
            <p:cNvPr id="77832" name="AutoShape 5"/>
            <p:cNvSpPr>
              <a:spLocks noChangeArrowheads="1"/>
            </p:cNvSpPr>
            <p:nvPr/>
          </p:nvSpPr>
          <p:spPr bwMode="auto">
            <a:xfrm>
              <a:off x="2209800" y="1143000"/>
              <a:ext cx="1295400" cy="609600"/>
            </a:xfrm>
            <a:prstGeom prst="flowChartDecision">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400" dirty="0"/>
                <a:t>Condition-1</a:t>
              </a:r>
            </a:p>
          </p:txBody>
        </p:sp>
        <p:sp>
          <p:nvSpPr>
            <p:cNvPr id="77833" name="AutoShape 7"/>
            <p:cNvSpPr>
              <a:spLocks noChangeArrowheads="1"/>
            </p:cNvSpPr>
            <p:nvPr/>
          </p:nvSpPr>
          <p:spPr bwMode="auto">
            <a:xfrm>
              <a:off x="3733800" y="1905000"/>
              <a:ext cx="1295400" cy="609600"/>
            </a:xfrm>
            <a:prstGeom prst="flowChartDecision">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400"/>
                <a:t>Condition-2</a:t>
              </a:r>
            </a:p>
          </p:txBody>
        </p:sp>
        <p:sp>
          <p:nvSpPr>
            <p:cNvPr id="77834" name="AutoShape 8"/>
            <p:cNvSpPr>
              <a:spLocks noChangeArrowheads="1"/>
            </p:cNvSpPr>
            <p:nvPr/>
          </p:nvSpPr>
          <p:spPr bwMode="auto">
            <a:xfrm>
              <a:off x="5105400" y="2667000"/>
              <a:ext cx="1295400" cy="609600"/>
            </a:xfrm>
            <a:prstGeom prst="flowChartDecision">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400" dirty="0"/>
                <a:t>Condition-3</a:t>
              </a:r>
            </a:p>
          </p:txBody>
        </p:sp>
        <p:sp>
          <p:nvSpPr>
            <p:cNvPr id="77835" name="AutoShape 9"/>
            <p:cNvSpPr>
              <a:spLocks noChangeArrowheads="1"/>
            </p:cNvSpPr>
            <p:nvPr/>
          </p:nvSpPr>
          <p:spPr bwMode="auto">
            <a:xfrm>
              <a:off x="6400800" y="3505200"/>
              <a:ext cx="1295400" cy="609600"/>
            </a:xfrm>
            <a:prstGeom prst="flowChartDecision">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400"/>
                <a:t>Condition-n</a:t>
              </a:r>
            </a:p>
          </p:txBody>
        </p:sp>
        <p:sp>
          <p:nvSpPr>
            <p:cNvPr id="77836" name="Line 10"/>
            <p:cNvSpPr>
              <a:spLocks noChangeShapeType="1"/>
            </p:cNvSpPr>
            <p:nvPr/>
          </p:nvSpPr>
          <p:spPr bwMode="auto">
            <a:xfrm>
              <a:off x="3505200" y="1447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37" name="Line 11"/>
            <p:cNvSpPr>
              <a:spLocks noChangeShapeType="1"/>
            </p:cNvSpPr>
            <p:nvPr/>
          </p:nvSpPr>
          <p:spPr bwMode="auto">
            <a:xfrm>
              <a:off x="4343400"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38" name="Line 12"/>
            <p:cNvSpPr>
              <a:spLocks noChangeShapeType="1"/>
            </p:cNvSpPr>
            <p:nvPr/>
          </p:nvSpPr>
          <p:spPr bwMode="auto">
            <a:xfrm>
              <a:off x="5029200" y="2209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39" name="Line 13"/>
            <p:cNvSpPr>
              <a:spLocks noChangeShapeType="1"/>
            </p:cNvSpPr>
            <p:nvPr/>
          </p:nvSpPr>
          <p:spPr bwMode="auto">
            <a:xfrm>
              <a:off x="5715000" y="2209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40" name="Line 14"/>
            <p:cNvSpPr>
              <a:spLocks noChangeShapeType="1"/>
            </p:cNvSpPr>
            <p:nvPr/>
          </p:nvSpPr>
          <p:spPr bwMode="auto">
            <a:xfrm>
              <a:off x="6400800" y="29718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41" name="Line 15"/>
            <p:cNvSpPr>
              <a:spLocks noChangeShapeType="1"/>
            </p:cNvSpPr>
            <p:nvPr/>
          </p:nvSpPr>
          <p:spPr bwMode="auto">
            <a:xfrm>
              <a:off x="7010400" y="2971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42" name="Line 20"/>
            <p:cNvSpPr>
              <a:spLocks noChangeShapeType="1"/>
            </p:cNvSpPr>
            <p:nvPr/>
          </p:nvSpPr>
          <p:spPr bwMode="auto">
            <a:xfrm>
              <a:off x="7696200" y="38100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43" name="Line 21"/>
            <p:cNvSpPr>
              <a:spLocks noChangeShapeType="1"/>
            </p:cNvSpPr>
            <p:nvPr/>
          </p:nvSpPr>
          <p:spPr bwMode="auto">
            <a:xfrm>
              <a:off x="8153400" y="38100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44" name="Rectangle 22"/>
            <p:cNvSpPr>
              <a:spLocks noChangeArrowheads="1"/>
            </p:cNvSpPr>
            <p:nvPr/>
          </p:nvSpPr>
          <p:spPr bwMode="auto">
            <a:xfrm>
              <a:off x="7010400" y="4572000"/>
              <a:ext cx="2133600" cy="3810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600"/>
                <a:t>default statement</a:t>
              </a:r>
            </a:p>
          </p:txBody>
        </p:sp>
        <p:sp>
          <p:nvSpPr>
            <p:cNvPr id="77845" name="Rectangle 24"/>
            <p:cNvSpPr>
              <a:spLocks noChangeArrowheads="1"/>
            </p:cNvSpPr>
            <p:nvPr/>
          </p:nvSpPr>
          <p:spPr bwMode="auto">
            <a:xfrm>
              <a:off x="5029200" y="4114800"/>
              <a:ext cx="1524000" cy="3810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600"/>
                <a:t>statement-n</a:t>
              </a:r>
            </a:p>
          </p:txBody>
        </p:sp>
        <p:sp>
          <p:nvSpPr>
            <p:cNvPr id="77846" name="Rectangle 25"/>
            <p:cNvSpPr>
              <a:spLocks noChangeArrowheads="1"/>
            </p:cNvSpPr>
            <p:nvPr/>
          </p:nvSpPr>
          <p:spPr bwMode="auto">
            <a:xfrm>
              <a:off x="3810000" y="3429000"/>
              <a:ext cx="1524000" cy="3810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600"/>
                <a:t>statement-3</a:t>
              </a:r>
            </a:p>
          </p:txBody>
        </p:sp>
        <p:sp>
          <p:nvSpPr>
            <p:cNvPr id="77847" name="Rectangle 26"/>
            <p:cNvSpPr>
              <a:spLocks noChangeArrowheads="1"/>
            </p:cNvSpPr>
            <p:nvPr/>
          </p:nvSpPr>
          <p:spPr bwMode="auto">
            <a:xfrm>
              <a:off x="2286000" y="2743200"/>
              <a:ext cx="1524000" cy="3810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600"/>
                <a:t>statement-2</a:t>
              </a:r>
            </a:p>
          </p:txBody>
        </p:sp>
        <p:sp>
          <p:nvSpPr>
            <p:cNvPr id="77848" name="Rectangle 27"/>
            <p:cNvSpPr>
              <a:spLocks noChangeArrowheads="1"/>
            </p:cNvSpPr>
            <p:nvPr/>
          </p:nvSpPr>
          <p:spPr bwMode="auto">
            <a:xfrm>
              <a:off x="990600" y="1981200"/>
              <a:ext cx="1524000" cy="381000"/>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600"/>
                <a:t>statement-1</a:t>
              </a:r>
            </a:p>
          </p:txBody>
        </p:sp>
        <p:sp>
          <p:nvSpPr>
            <p:cNvPr id="77849" name="Oval 28"/>
            <p:cNvSpPr>
              <a:spLocks noChangeArrowheads="1"/>
            </p:cNvSpPr>
            <p:nvPr/>
          </p:nvSpPr>
          <p:spPr bwMode="auto">
            <a:xfrm>
              <a:off x="1371600" y="5029200"/>
              <a:ext cx="381000" cy="381000"/>
            </a:xfrm>
            <a:prstGeom prst="ellipse">
              <a:avLst/>
            </a:prstGeom>
            <a:solidFill>
              <a:schemeClr val="bg1"/>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600"/>
            </a:p>
          </p:txBody>
        </p:sp>
        <p:sp>
          <p:nvSpPr>
            <p:cNvPr id="77850" name="Oval 29"/>
            <p:cNvSpPr>
              <a:spLocks noChangeArrowheads="1"/>
            </p:cNvSpPr>
            <p:nvPr/>
          </p:nvSpPr>
          <p:spPr bwMode="auto">
            <a:xfrm>
              <a:off x="2743200" y="5181600"/>
              <a:ext cx="381000" cy="381000"/>
            </a:xfrm>
            <a:prstGeom prst="ellipse">
              <a:avLst/>
            </a:prstGeom>
            <a:solidFill>
              <a:schemeClr val="bg1"/>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600"/>
            </a:p>
          </p:txBody>
        </p:sp>
        <p:sp>
          <p:nvSpPr>
            <p:cNvPr id="77851" name="Oval 30"/>
            <p:cNvSpPr>
              <a:spLocks noChangeArrowheads="1"/>
            </p:cNvSpPr>
            <p:nvPr/>
          </p:nvSpPr>
          <p:spPr bwMode="auto">
            <a:xfrm>
              <a:off x="4191000" y="5181600"/>
              <a:ext cx="381000" cy="381000"/>
            </a:xfrm>
            <a:prstGeom prst="ellipse">
              <a:avLst/>
            </a:prstGeom>
            <a:solidFill>
              <a:schemeClr val="bg1"/>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600"/>
            </a:p>
          </p:txBody>
        </p:sp>
        <p:sp>
          <p:nvSpPr>
            <p:cNvPr id="77852" name="Oval 31"/>
            <p:cNvSpPr>
              <a:spLocks noChangeArrowheads="1"/>
            </p:cNvSpPr>
            <p:nvPr/>
          </p:nvSpPr>
          <p:spPr bwMode="auto">
            <a:xfrm>
              <a:off x="5638800" y="5181600"/>
              <a:ext cx="381000" cy="381000"/>
            </a:xfrm>
            <a:prstGeom prst="ellipse">
              <a:avLst/>
            </a:prstGeom>
            <a:solidFill>
              <a:schemeClr val="bg1"/>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600"/>
            </a:p>
          </p:txBody>
        </p:sp>
        <p:sp>
          <p:nvSpPr>
            <p:cNvPr id="77853" name="Line 32"/>
            <p:cNvSpPr>
              <a:spLocks noChangeShapeType="1"/>
            </p:cNvSpPr>
            <p:nvPr/>
          </p:nvSpPr>
          <p:spPr bwMode="auto">
            <a:xfrm>
              <a:off x="8153400"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54" name="Line 33"/>
            <p:cNvSpPr>
              <a:spLocks noChangeShapeType="1"/>
            </p:cNvSpPr>
            <p:nvPr/>
          </p:nvSpPr>
          <p:spPr bwMode="auto">
            <a:xfrm flipH="1">
              <a:off x="6019800" y="5410200"/>
              <a:ext cx="213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55" name="Line 35"/>
            <p:cNvSpPr>
              <a:spLocks noChangeShapeType="1"/>
            </p:cNvSpPr>
            <p:nvPr/>
          </p:nvSpPr>
          <p:spPr bwMode="auto">
            <a:xfrm flipH="1">
              <a:off x="4572000" y="5334000"/>
              <a:ext cx="1066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56" name="Line 36"/>
            <p:cNvSpPr>
              <a:spLocks noChangeShapeType="1"/>
            </p:cNvSpPr>
            <p:nvPr/>
          </p:nvSpPr>
          <p:spPr bwMode="auto">
            <a:xfrm flipH="1">
              <a:off x="3124200" y="53340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57" name="Line 37"/>
            <p:cNvSpPr>
              <a:spLocks noChangeShapeType="1"/>
            </p:cNvSpPr>
            <p:nvPr/>
          </p:nvSpPr>
          <p:spPr bwMode="auto">
            <a:xfrm flipH="1">
              <a:off x="1752600" y="5334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58" name="Line 38"/>
            <p:cNvSpPr>
              <a:spLocks noChangeShapeType="1"/>
            </p:cNvSpPr>
            <p:nvPr/>
          </p:nvSpPr>
          <p:spPr bwMode="auto">
            <a:xfrm flipH="1">
              <a:off x="1600200" y="1447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59" name="Line 39"/>
            <p:cNvSpPr>
              <a:spLocks noChangeShapeType="1"/>
            </p:cNvSpPr>
            <p:nvPr/>
          </p:nvSpPr>
          <p:spPr bwMode="auto">
            <a:xfrm>
              <a:off x="1600200" y="1447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0" name="Line 40"/>
            <p:cNvSpPr>
              <a:spLocks noChangeShapeType="1"/>
            </p:cNvSpPr>
            <p:nvPr/>
          </p:nvSpPr>
          <p:spPr bwMode="auto">
            <a:xfrm>
              <a:off x="1600200" y="2362200"/>
              <a:ext cx="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1" name="Rectangle 42"/>
            <p:cNvSpPr>
              <a:spLocks noChangeArrowheads="1"/>
            </p:cNvSpPr>
            <p:nvPr/>
          </p:nvSpPr>
          <p:spPr bwMode="auto">
            <a:xfrm>
              <a:off x="852054" y="5605105"/>
              <a:ext cx="1788459" cy="393959"/>
            </a:xfrm>
            <a:prstGeom prst="rect">
              <a:avLst/>
            </a:prstGeom>
            <a:solidFill>
              <a:schemeClr val="bg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600"/>
                <a:t>next statement</a:t>
              </a:r>
            </a:p>
          </p:txBody>
        </p:sp>
        <p:sp>
          <p:nvSpPr>
            <p:cNvPr id="77862" name="Line 43"/>
            <p:cNvSpPr>
              <a:spLocks noChangeShapeType="1"/>
            </p:cNvSpPr>
            <p:nvPr/>
          </p:nvSpPr>
          <p:spPr bwMode="auto">
            <a:xfrm>
              <a:off x="1600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3" name="Line 46"/>
            <p:cNvSpPr>
              <a:spLocks noChangeShapeType="1"/>
            </p:cNvSpPr>
            <p:nvPr/>
          </p:nvSpPr>
          <p:spPr bwMode="auto">
            <a:xfrm>
              <a:off x="2971800" y="312420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4" name="Line 47"/>
            <p:cNvSpPr>
              <a:spLocks noChangeShapeType="1"/>
            </p:cNvSpPr>
            <p:nvPr/>
          </p:nvSpPr>
          <p:spPr bwMode="auto">
            <a:xfrm>
              <a:off x="4419600" y="38100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5" name="Line 48"/>
            <p:cNvSpPr>
              <a:spLocks noChangeShapeType="1"/>
            </p:cNvSpPr>
            <p:nvPr/>
          </p:nvSpPr>
          <p:spPr bwMode="auto">
            <a:xfrm>
              <a:off x="5791200" y="4495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6" name="Line 49"/>
            <p:cNvSpPr>
              <a:spLocks noChangeShapeType="1"/>
            </p:cNvSpPr>
            <p:nvPr/>
          </p:nvSpPr>
          <p:spPr bwMode="auto">
            <a:xfrm>
              <a:off x="2819400" y="838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67" name="Text Box 50"/>
            <p:cNvSpPr txBox="1">
              <a:spLocks noChangeArrowheads="1"/>
            </p:cNvSpPr>
            <p:nvPr/>
          </p:nvSpPr>
          <p:spPr bwMode="auto">
            <a:xfrm>
              <a:off x="3581400" y="1017588"/>
              <a:ext cx="680722"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False</a:t>
              </a:r>
            </a:p>
          </p:txBody>
        </p:sp>
        <p:sp>
          <p:nvSpPr>
            <p:cNvPr id="77868" name="Text Box 51"/>
            <p:cNvSpPr txBox="1">
              <a:spLocks noChangeArrowheads="1"/>
            </p:cNvSpPr>
            <p:nvPr/>
          </p:nvSpPr>
          <p:spPr bwMode="auto">
            <a:xfrm>
              <a:off x="4876800" y="1828800"/>
              <a:ext cx="680722"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False</a:t>
              </a:r>
            </a:p>
          </p:txBody>
        </p:sp>
        <p:sp>
          <p:nvSpPr>
            <p:cNvPr id="77869" name="Text Box 52"/>
            <p:cNvSpPr txBox="1">
              <a:spLocks noChangeArrowheads="1"/>
            </p:cNvSpPr>
            <p:nvPr/>
          </p:nvSpPr>
          <p:spPr bwMode="auto">
            <a:xfrm>
              <a:off x="6248400" y="2438399"/>
              <a:ext cx="680722"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False</a:t>
              </a:r>
            </a:p>
          </p:txBody>
        </p:sp>
        <p:sp>
          <p:nvSpPr>
            <p:cNvPr id="77870" name="Text Box 53"/>
            <p:cNvSpPr txBox="1">
              <a:spLocks noChangeArrowheads="1"/>
            </p:cNvSpPr>
            <p:nvPr/>
          </p:nvSpPr>
          <p:spPr bwMode="auto">
            <a:xfrm>
              <a:off x="7619999" y="3276601"/>
              <a:ext cx="680722"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False</a:t>
              </a:r>
            </a:p>
          </p:txBody>
        </p:sp>
        <p:sp>
          <p:nvSpPr>
            <p:cNvPr id="77871" name="Text Box 54"/>
            <p:cNvSpPr txBox="1">
              <a:spLocks noChangeArrowheads="1"/>
            </p:cNvSpPr>
            <p:nvPr/>
          </p:nvSpPr>
          <p:spPr bwMode="auto">
            <a:xfrm>
              <a:off x="1600199" y="990600"/>
              <a:ext cx="592853"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dirty="0"/>
                <a:t>True</a:t>
              </a:r>
            </a:p>
          </p:txBody>
        </p:sp>
        <p:sp>
          <p:nvSpPr>
            <p:cNvPr id="77872" name="Text Box 55"/>
            <p:cNvSpPr txBox="1">
              <a:spLocks noChangeArrowheads="1"/>
            </p:cNvSpPr>
            <p:nvPr/>
          </p:nvSpPr>
          <p:spPr bwMode="auto">
            <a:xfrm>
              <a:off x="3047999" y="1752600"/>
              <a:ext cx="592853"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True</a:t>
              </a:r>
            </a:p>
          </p:txBody>
        </p:sp>
        <p:sp>
          <p:nvSpPr>
            <p:cNvPr id="77873" name="Text Box 56"/>
            <p:cNvSpPr txBox="1">
              <a:spLocks noChangeArrowheads="1"/>
            </p:cNvSpPr>
            <p:nvPr/>
          </p:nvSpPr>
          <p:spPr bwMode="auto">
            <a:xfrm>
              <a:off x="4648199" y="2514600"/>
              <a:ext cx="592853"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True</a:t>
              </a:r>
            </a:p>
          </p:txBody>
        </p:sp>
        <p:sp>
          <p:nvSpPr>
            <p:cNvPr id="77874" name="Text Box 57"/>
            <p:cNvSpPr txBox="1">
              <a:spLocks noChangeArrowheads="1"/>
            </p:cNvSpPr>
            <p:nvPr/>
          </p:nvSpPr>
          <p:spPr bwMode="auto">
            <a:xfrm>
              <a:off x="6019802" y="3276601"/>
              <a:ext cx="592853" cy="34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1600"/>
                <a:t>True</a:t>
              </a:r>
            </a:p>
          </p:txBody>
        </p:sp>
        <p:sp>
          <p:nvSpPr>
            <p:cNvPr id="77875" name="Line 58"/>
            <p:cNvSpPr>
              <a:spLocks noChangeShapeType="1"/>
            </p:cNvSpPr>
            <p:nvPr/>
          </p:nvSpPr>
          <p:spPr bwMode="auto">
            <a:xfrm flipH="1">
              <a:off x="2971800" y="22098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76" name="Line 59"/>
            <p:cNvSpPr>
              <a:spLocks noChangeShapeType="1"/>
            </p:cNvSpPr>
            <p:nvPr/>
          </p:nvSpPr>
          <p:spPr bwMode="auto">
            <a:xfrm>
              <a:off x="2971800" y="2209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77" name="Line 61"/>
            <p:cNvSpPr>
              <a:spLocks noChangeShapeType="1"/>
            </p:cNvSpPr>
            <p:nvPr/>
          </p:nvSpPr>
          <p:spPr bwMode="auto">
            <a:xfrm flipH="1">
              <a:off x="4419600" y="2971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78" name="Line 62"/>
            <p:cNvSpPr>
              <a:spLocks noChangeShapeType="1"/>
            </p:cNvSpPr>
            <p:nvPr/>
          </p:nvSpPr>
          <p:spPr bwMode="auto">
            <a:xfrm>
              <a:off x="4419600" y="2971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7879" name="Line 63"/>
            <p:cNvSpPr>
              <a:spLocks noChangeShapeType="1"/>
            </p:cNvSpPr>
            <p:nvPr/>
          </p:nvSpPr>
          <p:spPr bwMode="auto">
            <a:xfrm flipH="1">
              <a:off x="5791200" y="3810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7880" name="Line 64"/>
            <p:cNvSpPr>
              <a:spLocks noChangeShapeType="1"/>
            </p:cNvSpPr>
            <p:nvPr/>
          </p:nvSpPr>
          <p:spPr bwMode="auto">
            <a:xfrm>
              <a:off x="5791200" y="3810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grpSp>
      <p:sp>
        <p:nvSpPr>
          <p:cNvPr id="57" name="Rectangle 2"/>
          <p:cNvSpPr txBox="1">
            <a:spLocks noChangeArrowheads="1"/>
          </p:cNvSpPr>
          <p:nvPr/>
        </p:nvSpPr>
        <p:spPr>
          <a:xfrm>
            <a:off x="4552950" y="4857750"/>
            <a:ext cx="4457700" cy="571500"/>
          </a:xfrm>
          <a:prstGeom prst="rect">
            <a:avLst/>
          </a:prstGeom>
        </p:spPr>
        <p:txBody>
          <a:bodyPr/>
          <a:lstStyle/>
          <a:p>
            <a:pPr algn="r">
              <a:defRPr/>
            </a:pPr>
            <a:endParaRPr lang="en-US" sz="2400" kern="0" dirty="0">
              <a:latin typeface="Arial Rounded MT Bold" pitchFamily="34" charset="0"/>
              <a:ea typeface="+mj-ea"/>
              <a:cs typeface="+mj-cs"/>
            </a:endParaRPr>
          </a:p>
        </p:txBody>
      </p:sp>
      <p:sp>
        <p:nvSpPr>
          <p:cNvPr id="7783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8C0D94F-4467-4312-B739-0425F3B42251}" type="datetime1">
              <a:rPr lang="en-US" altLang="en-US" smtClean="0"/>
              <a:t>3/30/2022</a:t>
            </a:fld>
            <a:endParaRPr lang="en-US" altLang="en-US"/>
          </a:p>
        </p:txBody>
      </p:sp>
      <p:sp>
        <p:nvSpPr>
          <p:cNvPr id="7783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a:t>CSE 1051 Problem Solving using Computers (PSUC) - 2019</a:t>
            </a:r>
          </a:p>
        </p:txBody>
      </p:sp>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0569826-2F2D-4E75-B08E-8EA490238436}" type="slidenum">
              <a:rPr lang="en-US" altLang="en-US" smtClean="0"/>
              <a:pPr/>
              <a:t>26</a:t>
            </a:fld>
            <a:endParaRPr lang="en-US" altLang="en-US"/>
          </a:p>
        </p:txBody>
      </p:sp>
      <p:sp>
        <p:nvSpPr>
          <p:cNvPr id="60" name="Rectangle 59"/>
          <p:cNvSpPr/>
          <p:nvPr/>
        </p:nvSpPr>
        <p:spPr>
          <a:xfrm>
            <a:off x="838200" y="731945"/>
            <a:ext cx="7179819" cy="584775"/>
          </a:xfrm>
          <a:prstGeom prst="rect">
            <a:avLst/>
          </a:prstGeom>
        </p:spPr>
        <p:txBody>
          <a:bodyPr wrap="square">
            <a:spAutoFit/>
          </a:bodyPr>
          <a:lstStyle/>
          <a:p>
            <a:pPr>
              <a:defRPr/>
            </a:pPr>
            <a:r>
              <a:rPr lang="en-US" sz="3200" b="1" kern="0" dirty="0">
                <a:solidFill>
                  <a:srgbClr val="C00000"/>
                </a:solidFill>
                <a:latin typeface="Courier New" panose="02070309020205020404" pitchFamily="49" charset="0"/>
                <a:cs typeface="Courier New" panose="02070309020205020404" pitchFamily="49" charset="0"/>
              </a:rPr>
              <a:t>else-if</a:t>
            </a:r>
            <a:r>
              <a:rPr lang="en-US" sz="3200" kern="0" dirty="0">
                <a:solidFill>
                  <a:srgbClr val="C00000"/>
                </a:solidFill>
                <a:latin typeface="Arial Rounded MT Bold" pitchFamily="34" charset="0"/>
              </a:rPr>
              <a:t> ladder </a:t>
            </a:r>
            <a:r>
              <a:rPr lang="en-US" sz="3200" kern="0" dirty="0">
                <a:latin typeface="Arial Rounded MT Bold" pitchFamily="34" charset="0"/>
              </a:rPr>
              <a:t>Flow of control</a:t>
            </a:r>
          </a:p>
        </p:txBody>
      </p:sp>
    </p:spTree>
    <p:extLst>
      <p:ext uri="{BB962C8B-B14F-4D97-AF65-F5344CB8AC3E}">
        <p14:creationId xmlns:p14="http://schemas.microsoft.com/office/powerpoint/2010/main" val="3494290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AE89-3964-42B6-BE0E-308AD8DD4677}" type="datetime1">
              <a:rPr lang="en-US" smtClean="0"/>
              <a:t>3/30/2022</a:t>
            </a:fld>
            <a:endParaRPr lang="en-IN"/>
          </a:p>
        </p:txBody>
      </p:sp>
      <p:sp>
        <p:nvSpPr>
          <p:cNvPr id="3" name="Footer Placeholder 2"/>
          <p:cNvSpPr>
            <a:spLocks noGrp="1"/>
          </p:cNvSpPr>
          <p:nvPr>
            <p:ph type="ftr" sz="quarter" idx="11"/>
          </p:nvPr>
        </p:nvSpPr>
        <p:spPr/>
        <p:txBody>
          <a:bodyPr/>
          <a:lstStyle/>
          <a:p>
            <a:r>
              <a:rPr lang="en-US"/>
              <a:t>CSE 1051 Problem Solving using Computers (PSUC) - 2019</a:t>
            </a:r>
            <a:endParaRPr lang="en-IN"/>
          </a:p>
        </p:txBody>
      </p:sp>
      <p:sp>
        <p:nvSpPr>
          <p:cNvPr id="4" name="Slide Number Placeholder 3"/>
          <p:cNvSpPr>
            <a:spLocks noGrp="1"/>
          </p:cNvSpPr>
          <p:nvPr>
            <p:ph type="sldNum" sz="quarter" idx="12"/>
          </p:nvPr>
        </p:nvSpPr>
        <p:spPr/>
        <p:txBody>
          <a:bodyPr/>
          <a:lstStyle/>
          <a:p>
            <a:fld id="{24BEA51C-495D-44A2-B925-9AAC4BD9F0A2}" type="slidenum">
              <a:rPr lang="en-IN" smtClean="0"/>
              <a:t>27</a:t>
            </a:fld>
            <a:endParaRPr lang="en-IN"/>
          </a:p>
        </p:txBody>
      </p:sp>
      <p:sp>
        <p:nvSpPr>
          <p:cNvPr id="5" name="Rectangle 2"/>
          <p:cNvSpPr txBox="1">
            <a:spLocks noChangeArrowheads="1"/>
          </p:cNvSpPr>
          <p:nvPr/>
        </p:nvSpPr>
        <p:spPr>
          <a:xfrm>
            <a:off x="914399" y="856854"/>
            <a:ext cx="10072049" cy="514350"/>
          </a:xfrm>
          <a:prstGeom prst="rect">
            <a:avLst/>
          </a:prstGeom>
        </p:spPr>
        <p:txBody>
          <a:bodyPr/>
          <a:lst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a:lstStyle>
          <a:p>
            <a:r>
              <a:rPr lang="en-US" altLang="en-US" sz="3200" dirty="0"/>
              <a:t>Testing for character ranges</a:t>
            </a:r>
          </a:p>
        </p:txBody>
      </p:sp>
      <p:sp>
        <p:nvSpPr>
          <p:cNvPr id="6" name="Rectangle 3"/>
          <p:cNvSpPr txBox="1">
            <a:spLocks noChangeArrowheads="1"/>
          </p:cNvSpPr>
          <p:nvPr/>
        </p:nvSpPr>
        <p:spPr bwMode="auto">
          <a:xfrm>
            <a:off x="914400" y="1438839"/>
            <a:ext cx="6972300" cy="42981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buFontTx/>
              <a:buNone/>
            </a:pPr>
            <a:r>
              <a:rPr lang="en-US" altLang="en-US" b="1"/>
              <a:t>#include&lt;stdio.h&gt;</a:t>
            </a:r>
          </a:p>
          <a:p>
            <a:pPr lvl="1">
              <a:buFontTx/>
              <a:buNone/>
            </a:pPr>
            <a:r>
              <a:rPr lang="en-US" altLang="en-US" b="1"/>
              <a:t>int main()</a:t>
            </a:r>
          </a:p>
          <a:p>
            <a:pPr lvl="1">
              <a:buFontTx/>
              <a:buNone/>
            </a:pPr>
            <a:r>
              <a:rPr lang="en-US" altLang="en-US" b="1"/>
              <a:t>{</a:t>
            </a:r>
          </a:p>
          <a:p>
            <a:pPr lvl="1">
              <a:buFontTx/>
              <a:buNone/>
            </a:pPr>
            <a:r>
              <a:rPr lang="en-US" altLang="en-US" b="1"/>
              <a:t>	char ch;</a:t>
            </a:r>
          </a:p>
          <a:p>
            <a:pPr lvl="1">
              <a:buFontTx/>
              <a:buNone/>
            </a:pPr>
            <a:r>
              <a:rPr lang="en-US" altLang="en-US" b="1"/>
              <a:t>	printf(“enter a character\n”);</a:t>
            </a:r>
          </a:p>
          <a:p>
            <a:pPr lvl="1">
              <a:buFontTx/>
              <a:buNone/>
            </a:pPr>
            <a:r>
              <a:rPr lang="en-US" altLang="en-US" b="1"/>
              <a:t>    scanf(“%c”,&amp;ch);</a:t>
            </a:r>
          </a:p>
          <a:p>
            <a:pPr lvl="1">
              <a:buFontTx/>
              <a:buNone/>
            </a:pPr>
            <a:r>
              <a:rPr lang="en-US" altLang="en-US" b="1"/>
              <a:t>	</a:t>
            </a:r>
            <a:r>
              <a:rPr lang="en-US" altLang="en-US" sz="2000" b="1">
                <a:solidFill>
                  <a:srgbClr val="C00000"/>
                </a:solidFill>
              </a:rPr>
              <a:t>if (ch &gt;= 'a' &amp;&amp; ch &lt;= 'z') </a:t>
            </a:r>
          </a:p>
          <a:p>
            <a:pPr lvl="1">
              <a:buFontTx/>
              <a:buNone/>
            </a:pPr>
            <a:r>
              <a:rPr lang="en-US" altLang="en-US" sz="2000" b="1">
                <a:solidFill>
                  <a:srgbClr val="C00000"/>
                </a:solidFill>
              </a:rPr>
              <a:t>		   	printf(“lowercase char\n“); </a:t>
            </a:r>
          </a:p>
          <a:p>
            <a:pPr lvl="1">
              <a:buFontTx/>
              <a:buNone/>
            </a:pPr>
            <a:r>
              <a:rPr lang="en-US" altLang="en-US" sz="2000" b="1">
                <a:solidFill>
                  <a:srgbClr val="C00000"/>
                </a:solidFill>
              </a:rPr>
              <a:t>	else if (ch &gt;= ‘A' &amp;&amp; ch &lt;= ‘Z') </a:t>
            </a:r>
          </a:p>
          <a:p>
            <a:pPr lvl="1">
              <a:buFontTx/>
              <a:buNone/>
            </a:pPr>
            <a:r>
              <a:rPr lang="en-US" altLang="en-US" sz="2000" b="1">
                <a:solidFill>
                  <a:srgbClr val="C00000"/>
                </a:solidFill>
              </a:rPr>
              <a:t>			printf(“uppercase char\n“); </a:t>
            </a:r>
          </a:p>
          <a:p>
            <a:pPr lvl="1">
              <a:buFontTx/>
              <a:buNone/>
            </a:pPr>
            <a:r>
              <a:rPr lang="en-US" altLang="en-US" sz="2000" b="1">
                <a:solidFill>
                  <a:srgbClr val="C00000"/>
                </a:solidFill>
              </a:rPr>
              <a:t>	else if (ch &gt;= ‘0' &amp;&amp; ch &lt;= ‘9') </a:t>
            </a:r>
          </a:p>
          <a:p>
            <a:pPr lvl="1">
              <a:buFontTx/>
              <a:buNone/>
            </a:pPr>
            <a:r>
              <a:rPr lang="en-US" altLang="en-US" sz="2000" b="1">
                <a:solidFill>
                  <a:srgbClr val="C00000"/>
                </a:solidFill>
              </a:rPr>
              <a:t>			printf(“digit char\n“);</a:t>
            </a:r>
          </a:p>
          <a:p>
            <a:pPr lvl="1">
              <a:buFontTx/>
              <a:buNone/>
            </a:pPr>
            <a:r>
              <a:rPr lang="en-US" altLang="en-US" sz="2000" b="1">
                <a:solidFill>
                  <a:srgbClr val="C00000"/>
                </a:solidFill>
              </a:rPr>
              <a:t>	else</a:t>
            </a:r>
          </a:p>
          <a:p>
            <a:pPr lvl="1">
              <a:buFontTx/>
              <a:buNone/>
            </a:pPr>
            <a:r>
              <a:rPr lang="en-US" altLang="en-US" sz="2000" b="1">
                <a:solidFill>
                  <a:srgbClr val="C00000"/>
                </a:solidFill>
              </a:rPr>
              <a:t>			printf(“ special char\n”);</a:t>
            </a:r>
          </a:p>
          <a:p>
            <a:pPr lvl="1">
              <a:buFontTx/>
              <a:buNone/>
            </a:pPr>
            <a:r>
              <a:rPr lang="en-US" altLang="en-US" b="1"/>
              <a:t>return 0;</a:t>
            </a:r>
          </a:p>
          <a:p>
            <a:pPr lvl="1">
              <a:buFontTx/>
              <a:buNone/>
            </a:pPr>
            <a:r>
              <a:rPr lang="en-US" altLang="en-US" b="1"/>
              <a:t>}</a:t>
            </a:r>
          </a:p>
          <a:p>
            <a:pPr lvl="1">
              <a:buFontTx/>
              <a:buNone/>
            </a:pPr>
            <a:endParaRPr lang="en-US" altLang="en-US" b="1"/>
          </a:p>
          <a:p>
            <a:pPr>
              <a:buFontTx/>
              <a:buNone/>
            </a:pPr>
            <a:endParaRPr lang="en-US" altLang="en-US" sz="1800" b="1" dirty="0"/>
          </a:p>
        </p:txBody>
      </p:sp>
    </p:spTree>
    <p:extLst>
      <p:ext uri="{BB962C8B-B14F-4D97-AF65-F5344CB8AC3E}">
        <p14:creationId xmlns:p14="http://schemas.microsoft.com/office/powerpoint/2010/main" val="200546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164468" y="1118159"/>
            <a:ext cx="767987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2000" dirty="0">
                <a:latin typeface="+mn-lt"/>
                <a:cs typeface="Arial" panose="020B0604020202020204" pitchFamily="34" charset="0"/>
              </a:rPr>
              <a:t>      </a:t>
            </a:r>
            <a:r>
              <a:rPr lang="en-US" altLang="en-US" sz="2000" dirty="0" err="1">
                <a:latin typeface="+mn-lt"/>
              </a:rPr>
              <a:t>int</a:t>
            </a:r>
            <a:r>
              <a:rPr lang="en-US" altLang="en-US" sz="2000" dirty="0">
                <a:latin typeface="+mn-lt"/>
              </a:rPr>
              <a:t> main() {</a:t>
            </a:r>
          </a:p>
          <a:p>
            <a:r>
              <a:rPr lang="en-US" altLang="en-US" sz="2000" dirty="0">
                <a:latin typeface="+mn-lt"/>
              </a:rPr>
              <a:t>	char </a:t>
            </a:r>
            <a:r>
              <a:rPr lang="en-US" altLang="en-US" sz="2000" dirty="0" err="1">
                <a:latin typeface="+mn-lt"/>
              </a:rPr>
              <a:t>cgrade</a:t>
            </a:r>
            <a:r>
              <a:rPr lang="en-US" altLang="en-US" sz="2000" dirty="0">
                <a:latin typeface="+mn-lt"/>
              </a:rPr>
              <a:t>;</a:t>
            </a:r>
          </a:p>
          <a:p>
            <a:r>
              <a:rPr lang="en-US" altLang="en-US" sz="2000" dirty="0">
                <a:latin typeface="+mn-lt"/>
              </a:rPr>
              <a:t>	</a:t>
            </a:r>
            <a:r>
              <a:rPr lang="en-US" altLang="en-US" sz="2000" dirty="0" err="1">
                <a:latin typeface="+mn-lt"/>
              </a:rPr>
              <a:t>int</a:t>
            </a:r>
            <a:r>
              <a:rPr lang="en-US" altLang="en-US" sz="2000" dirty="0">
                <a:latin typeface="+mn-lt"/>
              </a:rPr>
              <a:t> </a:t>
            </a:r>
            <a:r>
              <a:rPr lang="en-US" altLang="en-US" sz="2000" dirty="0" err="1">
                <a:latin typeface="+mn-lt"/>
              </a:rPr>
              <a:t>imarks</a:t>
            </a:r>
            <a:r>
              <a:rPr lang="en-US" altLang="en-US" sz="2000" dirty="0">
                <a:latin typeface="+mn-lt"/>
              </a:rPr>
              <a:t>;</a:t>
            </a:r>
          </a:p>
          <a:p>
            <a:r>
              <a:rPr lang="en-US" altLang="en-US" sz="2000" dirty="0">
                <a:latin typeface="+mn-lt"/>
              </a:rPr>
              <a:t>	</a:t>
            </a:r>
            <a:r>
              <a:rPr lang="en-US" altLang="en-US" sz="2000" dirty="0" err="1">
                <a:latin typeface="+mn-lt"/>
              </a:rPr>
              <a:t>printf</a:t>
            </a:r>
            <a:r>
              <a:rPr lang="en-US" altLang="en-US" sz="2000" dirty="0">
                <a:latin typeface="+mn-lt"/>
              </a:rPr>
              <a:t>("enter marks“);</a:t>
            </a:r>
          </a:p>
          <a:p>
            <a:r>
              <a:rPr lang="en-US" altLang="en-US" sz="2000" dirty="0">
                <a:latin typeface="+mn-lt"/>
                <a:cs typeface="Arial" panose="020B0604020202020204" pitchFamily="34" charset="0"/>
              </a:rPr>
              <a:t>           	</a:t>
            </a:r>
            <a:r>
              <a:rPr lang="en-US" altLang="en-US" sz="2000" dirty="0" err="1">
                <a:latin typeface="+mn-lt"/>
                <a:cs typeface="Arial" panose="020B0604020202020204" pitchFamily="34" charset="0"/>
              </a:rPr>
              <a:t>scanf</a:t>
            </a:r>
            <a:r>
              <a:rPr lang="en-US" altLang="en-US" sz="2000" dirty="0">
                <a:latin typeface="+mn-lt"/>
                <a:cs typeface="Arial" panose="020B0604020202020204" pitchFamily="34" charset="0"/>
              </a:rPr>
              <a:t>(“%d”,&amp;</a:t>
            </a:r>
            <a:r>
              <a:rPr lang="en-US" altLang="en-US" sz="2000" dirty="0" err="1">
                <a:latin typeface="+mn-lt"/>
                <a:cs typeface="Arial" panose="020B0604020202020204" pitchFamily="34" charset="0"/>
              </a:rPr>
              <a:t>imarks</a:t>
            </a:r>
            <a:r>
              <a:rPr lang="en-US" altLang="en-US" sz="2000" dirty="0">
                <a:latin typeface="+mn-lt"/>
                <a:cs typeface="Arial" panose="020B0604020202020204" pitchFamily="34" charset="0"/>
              </a:rPr>
              <a:t>);</a:t>
            </a:r>
          </a:p>
          <a:p>
            <a:r>
              <a:rPr lang="en-US" altLang="en-US" sz="2000" dirty="0">
                <a:solidFill>
                  <a:schemeClr val="bg1"/>
                </a:solidFill>
                <a:latin typeface="+mn-lt"/>
                <a:cs typeface="Arial" panose="020B0604020202020204" pitchFamily="34" charset="0"/>
              </a:rPr>
              <a:t>		if(</a:t>
            </a:r>
            <a:r>
              <a:rPr lang="en-US" altLang="en-US" sz="2000" dirty="0" err="1">
                <a:solidFill>
                  <a:schemeClr val="bg1"/>
                </a:solidFill>
                <a:latin typeface="+mn-lt"/>
                <a:cs typeface="Arial" panose="020B0604020202020204" pitchFamily="34" charset="0"/>
              </a:rPr>
              <a:t>imarks</a:t>
            </a:r>
            <a:r>
              <a:rPr lang="en-US" altLang="en-US" sz="2000" dirty="0">
                <a:solidFill>
                  <a:schemeClr val="bg1"/>
                </a:solidFill>
                <a:latin typeface="+mn-lt"/>
                <a:cs typeface="Arial" panose="020B0604020202020204" pitchFamily="34" charset="0"/>
              </a:rPr>
              <a:t>&gt;79)</a:t>
            </a:r>
          </a:p>
          <a:p>
            <a:r>
              <a:rPr lang="en-US" altLang="en-US" sz="2000" dirty="0">
                <a:solidFill>
                  <a:schemeClr val="bg1"/>
                </a:solidFill>
                <a:latin typeface="+mn-lt"/>
                <a:cs typeface="Arial" panose="020B0604020202020204" pitchFamily="34" charset="0"/>
              </a:rPr>
              <a:t>	 		</a:t>
            </a:r>
            <a:r>
              <a:rPr lang="en-US" altLang="en-US" sz="2000" dirty="0" err="1">
                <a:solidFill>
                  <a:schemeClr val="bg1"/>
                </a:solidFill>
                <a:latin typeface="+mn-lt"/>
                <a:cs typeface="Arial" panose="020B0604020202020204" pitchFamily="34" charset="0"/>
              </a:rPr>
              <a:t>cgrade</a:t>
            </a:r>
            <a:r>
              <a:rPr lang="en-US" altLang="en-US" sz="2000" dirty="0">
                <a:solidFill>
                  <a:schemeClr val="bg1"/>
                </a:solidFill>
                <a:latin typeface="+mn-lt"/>
                <a:cs typeface="Arial" panose="020B0604020202020204" pitchFamily="34" charset="0"/>
              </a:rPr>
              <a:t> = 'A';</a:t>
            </a:r>
          </a:p>
          <a:p>
            <a:r>
              <a:rPr lang="en-US" altLang="en-US" sz="2000" dirty="0">
                <a:solidFill>
                  <a:schemeClr val="bg1"/>
                </a:solidFill>
                <a:latin typeface="+mn-lt"/>
                <a:cs typeface="Arial" panose="020B0604020202020204" pitchFamily="34" charset="0"/>
              </a:rPr>
              <a:t>		else if (</a:t>
            </a:r>
            <a:r>
              <a:rPr lang="en-US" altLang="en-US" sz="2000" dirty="0" err="1">
                <a:solidFill>
                  <a:schemeClr val="bg1"/>
                </a:solidFill>
                <a:latin typeface="+mn-lt"/>
                <a:cs typeface="Arial" panose="020B0604020202020204" pitchFamily="34" charset="0"/>
              </a:rPr>
              <a:t>imarks</a:t>
            </a:r>
            <a:r>
              <a:rPr lang="en-US" altLang="en-US" sz="2000" dirty="0">
                <a:solidFill>
                  <a:schemeClr val="bg1"/>
                </a:solidFill>
                <a:latin typeface="+mn-lt"/>
                <a:cs typeface="Arial" panose="020B0604020202020204" pitchFamily="34" charset="0"/>
              </a:rPr>
              <a:t>&gt;59)</a:t>
            </a:r>
          </a:p>
          <a:p>
            <a:r>
              <a:rPr lang="en-US" altLang="en-US" sz="2000" dirty="0">
                <a:solidFill>
                  <a:schemeClr val="bg1"/>
                </a:solidFill>
                <a:latin typeface="+mn-lt"/>
                <a:cs typeface="Arial" panose="020B0604020202020204" pitchFamily="34" charset="0"/>
              </a:rPr>
              <a:t>			</a:t>
            </a:r>
            <a:r>
              <a:rPr lang="en-US" altLang="en-US" sz="2000" dirty="0" err="1">
                <a:solidFill>
                  <a:schemeClr val="bg1"/>
                </a:solidFill>
                <a:latin typeface="+mn-lt"/>
                <a:cs typeface="Arial" panose="020B0604020202020204" pitchFamily="34" charset="0"/>
              </a:rPr>
              <a:t>cgrade</a:t>
            </a:r>
            <a:r>
              <a:rPr lang="en-US" altLang="en-US" sz="2000" dirty="0">
                <a:solidFill>
                  <a:schemeClr val="bg1"/>
                </a:solidFill>
                <a:latin typeface="+mn-lt"/>
                <a:cs typeface="Arial" panose="020B0604020202020204" pitchFamily="34" charset="0"/>
              </a:rPr>
              <a:t> = 'B';</a:t>
            </a:r>
          </a:p>
          <a:p>
            <a:r>
              <a:rPr lang="en-US" altLang="en-US" sz="2000" dirty="0">
                <a:solidFill>
                  <a:schemeClr val="bg1"/>
                </a:solidFill>
                <a:latin typeface="+mn-lt"/>
                <a:cs typeface="Arial" panose="020B0604020202020204" pitchFamily="34" charset="0"/>
              </a:rPr>
              <a:t>		else if (</a:t>
            </a:r>
            <a:r>
              <a:rPr lang="en-US" altLang="en-US" sz="2000" dirty="0" err="1">
                <a:solidFill>
                  <a:schemeClr val="bg1"/>
                </a:solidFill>
                <a:latin typeface="+mn-lt"/>
                <a:cs typeface="Arial" panose="020B0604020202020204" pitchFamily="34" charset="0"/>
              </a:rPr>
              <a:t>imarks</a:t>
            </a:r>
            <a:r>
              <a:rPr lang="en-US" altLang="en-US" sz="2000" dirty="0">
                <a:solidFill>
                  <a:schemeClr val="bg1"/>
                </a:solidFill>
                <a:latin typeface="+mn-lt"/>
                <a:cs typeface="Arial" panose="020B0604020202020204" pitchFamily="34" charset="0"/>
              </a:rPr>
              <a:t>&gt;49)</a:t>
            </a:r>
          </a:p>
          <a:p>
            <a:r>
              <a:rPr lang="en-US" altLang="en-US" sz="2000" dirty="0">
                <a:solidFill>
                  <a:schemeClr val="bg1"/>
                </a:solidFill>
                <a:latin typeface="+mn-lt"/>
                <a:cs typeface="Arial" panose="020B0604020202020204" pitchFamily="34" charset="0"/>
              </a:rPr>
              <a:t>			</a:t>
            </a:r>
            <a:r>
              <a:rPr lang="en-US" altLang="en-US" sz="2000" dirty="0" err="1">
                <a:solidFill>
                  <a:schemeClr val="bg1"/>
                </a:solidFill>
                <a:latin typeface="+mn-lt"/>
                <a:cs typeface="Arial" panose="020B0604020202020204" pitchFamily="34" charset="0"/>
              </a:rPr>
              <a:t>cgrade</a:t>
            </a:r>
            <a:r>
              <a:rPr lang="en-US" altLang="en-US" sz="2000" dirty="0">
                <a:solidFill>
                  <a:schemeClr val="bg1"/>
                </a:solidFill>
                <a:latin typeface="+mn-lt"/>
                <a:cs typeface="Arial" panose="020B0604020202020204" pitchFamily="34" charset="0"/>
              </a:rPr>
              <a:t> = 'C';</a:t>
            </a:r>
          </a:p>
          <a:p>
            <a:r>
              <a:rPr lang="en-US" altLang="en-US" sz="2000" dirty="0">
                <a:solidFill>
                  <a:schemeClr val="bg1"/>
                </a:solidFill>
                <a:latin typeface="+mn-lt"/>
                <a:cs typeface="Arial" panose="020B0604020202020204" pitchFamily="34" charset="0"/>
              </a:rPr>
              <a:t>		else if (</a:t>
            </a:r>
            <a:r>
              <a:rPr lang="en-US" altLang="en-US" sz="2000" dirty="0" err="1">
                <a:solidFill>
                  <a:schemeClr val="bg1"/>
                </a:solidFill>
                <a:latin typeface="+mn-lt"/>
                <a:cs typeface="Arial" panose="020B0604020202020204" pitchFamily="34" charset="0"/>
              </a:rPr>
              <a:t>imarks</a:t>
            </a:r>
            <a:r>
              <a:rPr lang="en-US" altLang="en-US" sz="2000" dirty="0">
                <a:solidFill>
                  <a:schemeClr val="bg1"/>
                </a:solidFill>
                <a:latin typeface="+mn-lt"/>
                <a:cs typeface="Arial" panose="020B0604020202020204" pitchFamily="34" charset="0"/>
              </a:rPr>
              <a:t>&gt;39)</a:t>
            </a:r>
          </a:p>
          <a:p>
            <a:r>
              <a:rPr lang="en-US" altLang="en-US" sz="2000" dirty="0">
                <a:solidFill>
                  <a:schemeClr val="bg1"/>
                </a:solidFill>
                <a:latin typeface="+mn-lt"/>
                <a:cs typeface="Arial" panose="020B0604020202020204" pitchFamily="34" charset="0"/>
              </a:rPr>
              <a:t>			</a:t>
            </a:r>
            <a:r>
              <a:rPr lang="en-US" altLang="en-US" sz="2000" dirty="0" err="1">
                <a:solidFill>
                  <a:schemeClr val="bg1"/>
                </a:solidFill>
                <a:latin typeface="+mn-lt"/>
                <a:cs typeface="Arial" panose="020B0604020202020204" pitchFamily="34" charset="0"/>
              </a:rPr>
              <a:t>cgrade</a:t>
            </a:r>
            <a:r>
              <a:rPr lang="en-US" altLang="en-US" sz="2000" dirty="0">
                <a:solidFill>
                  <a:schemeClr val="bg1"/>
                </a:solidFill>
                <a:latin typeface="+mn-lt"/>
                <a:cs typeface="Arial" panose="020B0604020202020204" pitchFamily="34" charset="0"/>
              </a:rPr>
              <a:t> = 'D';</a:t>
            </a:r>
          </a:p>
          <a:p>
            <a:r>
              <a:rPr lang="en-US" altLang="en-US" sz="2000" dirty="0">
                <a:solidFill>
                  <a:schemeClr val="bg1"/>
                </a:solidFill>
                <a:latin typeface="+mn-lt"/>
                <a:cs typeface="Arial" panose="020B0604020202020204" pitchFamily="34" charset="0"/>
              </a:rPr>
              <a:t>		else</a:t>
            </a:r>
          </a:p>
          <a:p>
            <a:r>
              <a:rPr lang="en-US" altLang="en-US" sz="2000" dirty="0">
                <a:solidFill>
                  <a:schemeClr val="bg1"/>
                </a:solidFill>
                <a:latin typeface="+mn-lt"/>
                <a:cs typeface="Arial" panose="020B0604020202020204" pitchFamily="34" charset="0"/>
              </a:rPr>
              <a:t>			</a:t>
            </a:r>
            <a:r>
              <a:rPr lang="en-US" altLang="en-US" sz="2000" dirty="0" err="1">
                <a:solidFill>
                  <a:schemeClr val="bg1"/>
                </a:solidFill>
                <a:latin typeface="+mn-lt"/>
                <a:cs typeface="Arial" panose="020B0604020202020204" pitchFamily="34" charset="0"/>
              </a:rPr>
              <a:t>cgrade</a:t>
            </a:r>
            <a:r>
              <a:rPr lang="en-US" altLang="en-US" sz="2000" dirty="0">
                <a:solidFill>
                  <a:schemeClr val="bg1"/>
                </a:solidFill>
                <a:latin typeface="+mn-lt"/>
                <a:cs typeface="Arial" panose="020B0604020202020204" pitchFamily="34" charset="0"/>
              </a:rPr>
              <a:t> = 'F'; 	</a:t>
            </a:r>
          </a:p>
          <a:p>
            <a:r>
              <a:rPr lang="en-US" altLang="en-US" sz="2000" dirty="0">
                <a:latin typeface="+mn-lt"/>
                <a:cs typeface="Arial" panose="020B0604020202020204" pitchFamily="34" charset="0"/>
              </a:rPr>
              <a:t>	</a:t>
            </a:r>
            <a:r>
              <a:rPr lang="en-US" altLang="en-US" sz="2000" dirty="0" err="1">
                <a:latin typeface="+mn-lt"/>
                <a:cs typeface="Arial" panose="020B0604020202020204" pitchFamily="34" charset="0"/>
              </a:rPr>
              <a:t>printf</a:t>
            </a:r>
            <a:r>
              <a:rPr lang="en-US" altLang="en-US" sz="2000" dirty="0">
                <a:latin typeface="+mn-lt"/>
                <a:cs typeface="Arial" panose="020B0604020202020204" pitchFamily="34" charset="0"/>
              </a:rPr>
              <a:t>(“Grade :%c\n”,</a:t>
            </a:r>
            <a:r>
              <a:rPr lang="en-US" altLang="en-US" sz="2000" dirty="0" err="1">
                <a:latin typeface="+mn-lt"/>
                <a:cs typeface="Arial" panose="020B0604020202020204" pitchFamily="34" charset="0"/>
              </a:rPr>
              <a:t>cgrade</a:t>
            </a:r>
            <a:r>
              <a:rPr lang="en-US" altLang="en-US" sz="2000" dirty="0">
                <a:latin typeface="+mn-lt"/>
                <a:cs typeface="Arial" panose="020B0604020202020204" pitchFamily="34" charset="0"/>
              </a:rPr>
              <a:t>);</a:t>
            </a:r>
          </a:p>
          <a:p>
            <a:r>
              <a:rPr lang="en-US" altLang="en-US" sz="2000" dirty="0">
                <a:latin typeface="+mn-lt"/>
                <a:cs typeface="Arial" panose="020B0604020202020204" pitchFamily="34" charset="0"/>
              </a:rPr>
              <a:t>             return 0;</a:t>
            </a:r>
          </a:p>
          <a:p>
            <a:r>
              <a:rPr lang="en-US" altLang="en-US" sz="2000" dirty="0">
                <a:latin typeface="+mn-lt"/>
                <a:cs typeface="Arial" panose="020B0604020202020204" pitchFamily="34" charset="0"/>
              </a:rPr>
              <a:t>      }</a:t>
            </a:r>
          </a:p>
        </p:txBody>
      </p:sp>
      <p:sp>
        <p:nvSpPr>
          <p:cNvPr id="7" name="Rectangle 6"/>
          <p:cNvSpPr>
            <a:spLocks noChangeArrowheads="1"/>
          </p:cNvSpPr>
          <p:nvPr/>
        </p:nvSpPr>
        <p:spPr bwMode="auto">
          <a:xfrm>
            <a:off x="3091984" y="2648619"/>
            <a:ext cx="3244759" cy="3170099"/>
          </a:xfrm>
          <a:prstGeom prst="rect">
            <a:avLst/>
          </a:prstGeom>
          <a:noFill/>
          <a:ln w="9525">
            <a:noFill/>
            <a:miter lim="800000"/>
            <a:headEnd/>
            <a:tailEnd/>
          </a:ln>
        </p:spPr>
        <p:txBody>
          <a:bodyPr wrap="square">
            <a:spAutoFit/>
          </a:bodyPr>
          <a:lstStyle/>
          <a:p>
            <a:pPr>
              <a:defRPr/>
            </a:pPr>
            <a:r>
              <a:rPr lang="en-US" sz="2000" b="1" dirty="0">
                <a:solidFill>
                  <a:srgbClr val="C00000"/>
                </a:solidFill>
                <a:cs typeface="Arial" pitchFamily="34" charset="0"/>
              </a:rPr>
              <a:t>if(</a:t>
            </a:r>
            <a:r>
              <a:rPr lang="en-US" sz="2000" b="1" dirty="0" err="1">
                <a:solidFill>
                  <a:srgbClr val="C00000"/>
                </a:solidFill>
                <a:cs typeface="Arial" pitchFamily="34" charset="0"/>
              </a:rPr>
              <a:t>imarks</a:t>
            </a:r>
            <a:r>
              <a:rPr lang="en-US" sz="2000" b="1" dirty="0">
                <a:solidFill>
                  <a:srgbClr val="C00000"/>
                </a:solidFill>
                <a:cs typeface="Arial" pitchFamily="34" charset="0"/>
              </a:rPr>
              <a:t>&gt;79)</a:t>
            </a:r>
          </a:p>
          <a:p>
            <a:pPr>
              <a:defRPr/>
            </a:pPr>
            <a:r>
              <a:rPr lang="en-US" sz="2000" b="1" dirty="0">
                <a:solidFill>
                  <a:srgbClr val="C00000"/>
                </a:solidFill>
                <a:cs typeface="Arial" pitchFamily="34" charset="0"/>
              </a:rPr>
              <a:t>	</a:t>
            </a:r>
            <a:r>
              <a:rPr lang="en-US" sz="2000" b="1" dirty="0" err="1">
                <a:solidFill>
                  <a:srgbClr val="C00000"/>
                </a:solidFill>
                <a:cs typeface="Arial" pitchFamily="34" charset="0"/>
              </a:rPr>
              <a:t>cgrade</a:t>
            </a:r>
            <a:r>
              <a:rPr lang="en-US" sz="2000" b="1" dirty="0">
                <a:solidFill>
                  <a:srgbClr val="C00000"/>
                </a:solidFill>
                <a:cs typeface="Arial" pitchFamily="34" charset="0"/>
              </a:rPr>
              <a:t> = 'A';</a:t>
            </a:r>
          </a:p>
          <a:p>
            <a:pPr>
              <a:defRPr/>
            </a:pPr>
            <a:r>
              <a:rPr lang="en-US" sz="2000" b="1" dirty="0">
                <a:solidFill>
                  <a:srgbClr val="C00000"/>
                </a:solidFill>
                <a:cs typeface="Arial" pitchFamily="34" charset="0"/>
              </a:rPr>
              <a:t>else if (</a:t>
            </a:r>
            <a:r>
              <a:rPr lang="en-US" sz="2000" b="1" dirty="0" err="1">
                <a:solidFill>
                  <a:srgbClr val="C00000"/>
                </a:solidFill>
                <a:cs typeface="Arial" pitchFamily="34" charset="0"/>
              </a:rPr>
              <a:t>imarks</a:t>
            </a:r>
            <a:r>
              <a:rPr lang="en-US" sz="2000" b="1" dirty="0">
                <a:solidFill>
                  <a:srgbClr val="C00000"/>
                </a:solidFill>
                <a:cs typeface="Arial" pitchFamily="34" charset="0"/>
              </a:rPr>
              <a:t>&gt;59)</a:t>
            </a:r>
          </a:p>
          <a:p>
            <a:pPr>
              <a:defRPr/>
            </a:pPr>
            <a:r>
              <a:rPr lang="en-US" sz="2000" b="1" dirty="0">
                <a:solidFill>
                  <a:srgbClr val="C00000"/>
                </a:solidFill>
                <a:cs typeface="Arial" pitchFamily="34" charset="0"/>
              </a:rPr>
              <a:t>	</a:t>
            </a:r>
            <a:r>
              <a:rPr lang="en-US" sz="2000" b="1" dirty="0" err="1">
                <a:solidFill>
                  <a:srgbClr val="C00000"/>
                </a:solidFill>
                <a:cs typeface="Arial" pitchFamily="34" charset="0"/>
              </a:rPr>
              <a:t>cgrade</a:t>
            </a:r>
            <a:r>
              <a:rPr lang="en-US" sz="2000" b="1" dirty="0">
                <a:solidFill>
                  <a:srgbClr val="C00000"/>
                </a:solidFill>
                <a:cs typeface="Arial" pitchFamily="34" charset="0"/>
              </a:rPr>
              <a:t> = 'B';</a:t>
            </a:r>
          </a:p>
          <a:p>
            <a:pPr>
              <a:defRPr/>
            </a:pPr>
            <a:r>
              <a:rPr lang="en-US" sz="2000" b="1" dirty="0">
                <a:solidFill>
                  <a:srgbClr val="C00000"/>
                </a:solidFill>
                <a:cs typeface="Arial" pitchFamily="34" charset="0"/>
              </a:rPr>
              <a:t>else if (</a:t>
            </a:r>
            <a:r>
              <a:rPr lang="en-US" sz="2000" b="1" dirty="0" err="1">
                <a:solidFill>
                  <a:srgbClr val="C00000"/>
                </a:solidFill>
                <a:cs typeface="Arial" pitchFamily="34" charset="0"/>
              </a:rPr>
              <a:t>imarks</a:t>
            </a:r>
            <a:r>
              <a:rPr lang="en-US" sz="2000" b="1" dirty="0">
                <a:solidFill>
                  <a:srgbClr val="C00000"/>
                </a:solidFill>
                <a:cs typeface="Arial" pitchFamily="34" charset="0"/>
              </a:rPr>
              <a:t>&gt;49)</a:t>
            </a:r>
          </a:p>
          <a:p>
            <a:pPr>
              <a:defRPr/>
            </a:pPr>
            <a:r>
              <a:rPr lang="en-US" sz="2000" b="1" dirty="0">
                <a:solidFill>
                  <a:srgbClr val="C00000"/>
                </a:solidFill>
                <a:cs typeface="Arial" pitchFamily="34" charset="0"/>
              </a:rPr>
              <a:t>	</a:t>
            </a:r>
            <a:r>
              <a:rPr lang="en-US" sz="2000" b="1" dirty="0" err="1">
                <a:solidFill>
                  <a:srgbClr val="C00000"/>
                </a:solidFill>
                <a:cs typeface="Arial" pitchFamily="34" charset="0"/>
              </a:rPr>
              <a:t>cgrade</a:t>
            </a:r>
            <a:r>
              <a:rPr lang="en-US" sz="2000" b="1" dirty="0">
                <a:solidFill>
                  <a:srgbClr val="C00000"/>
                </a:solidFill>
                <a:cs typeface="Arial" pitchFamily="34" charset="0"/>
              </a:rPr>
              <a:t> = 'C';</a:t>
            </a:r>
          </a:p>
          <a:p>
            <a:pPr>
              <a:defRPr/>
            </a:pPr>
            <a:r>
              <a:rPr lang="en-US" sz="2000" b="1" dirty="0">
                <a:solidFill>
                  <a:srgbClr val="C00000"/>
                </a:solidFill>
                <a:cs typeface="Arial" pitchFamily="34" charset="0"/>
              </a:rPr>
              <a:t>else if (</a:t>
            </a:r>
            <a:r>
              <a:rPr lang="en-US" sz="2000" b="1" dirty="0" err="1">
                <a:solidFill>
                  <a:srgbClr val="C00000"/>
                </a:solidFill>
                <a:cs typeface="Arial" pitchFamily="34" charset="0"/>
              </a:rPr>
              <a:t>imarks</a:t>
            </a:r>
            <a:r>
              <a:rPr lang="en-US" sz="2000" b="1" dirty="0">
                <a:solidFill>
                  <a:srgbClr val="C00000"/>
                </a:solidFill>
                <a:cs typeface="Arial" pitchFamily="34" charset="0"/>
              </a:rPr>
              <a:t>&gt;39)</a:t>
            </a:r>
          </a:p>
          <a:p>
            <a:pPr>
              <a:defRPr/>
            </a:pPr>
            <a:r>
              <a:rPr lang="en-US" sz="2000" b="1" dirty="0">
                <a:solidFill>
                  <a:srgbClr val="C00000"/>
                </a:solidFill>
                <a:cs typeface="Arial" pitchFamily="34" charset="0"/>
              </a:rPr>
              <a:t>	</a:t>
            </a:r>
            <a:r>
              <a:rPr lang="en-US" sz="2000" b="1" dirty="0" err="1">
                <a:solidFill>
                  <a:srgbClr val="C00000"/>
                </a:solidFill>
                <a:cs typeface="Arial" pitchFamily="34" charset="0"/>
              </a:rPr>
              <a:t>cgrade</a:t>
            </a:r>
            <a:r>
              <a:rPr lang="en-US" sz="2000" b="1" dirty="0">
                <a:solidFill>
                  <a:srgbClr val="C00000"/>
                </a:solidFill>
                <a:cs typeface="Arial" pitchFamily="34" charset="0"/>
              </a:rPr>
              <a:t> = 'D';</a:t>
            </a:r>
          </a:p>
          <a:p>
            <a:pPr>
              <a:defRPr/>
            </a:pPr>
            <a:r>
              <a:rPr lang="en-US" sz="2000" b="1" dirty="0">
                <a:solidFill>
                  <a:srgbClr val="C00000"/>
                </a:solidFill>
                <a:cs typeface="Arial" pitchFamily="34" charset="0"/>
              </a:rPr>
              <a:t>else</a:t>
            </a:r>
          </a:p>
          <a:p>
            <a:pPr>
              <a:defRPr/>
            </a:pPr>
            <a:r>
              <a:rPr lang="en-US" sz="2000" b="1" dirty="0">
                <a:solidFill>
                  <a:srgbClr val="C00000"/>
                </a:solidFill>
                <a:cs typeface="Arial" pitchFamily="34" charset="0"/>
              </a:rPr>
              <a:t>	</a:t>
            </a:r>
            <a:r>
              <a:rPr lang="en-US" sz="2000" b="1" dirty="0" err="1">
                <a:solidFill>
                  <a:srgbClr val="C00000"/>
                </a:solidFill>
                <a:cs typeface="Arial" pitchFamily="34" charset="0"/>
              </a:rPr>
              <a:t>cgrade</a:t>
            </a:r>
            <a:r>
              <a:rPr lang="en-US" sz="2000" b="1" dirty="0">
                <a:solidFill>
                  <a:srgbClr val="C00000"/>
                </a:solidFill>
                <a:cs typeface="Arial" pitchFamily="34" charset="0"/>
              </a:rPr>
              <a:t> = 'F'; </a:t>
            </a:r>
            <a:endParaRPr lang="en-US" sz="2000" b="1" dirty="0"/>
          </a:p>
        </p:txBody>
      </p:sp>
      <p:sp>
        <p:nvSpPr>
          <p:cNvPr id="8" name="Rectangle 7"/>
          <p:cNvSpPr>
            <a:spLocks noChangeArrowheads="1"/>
          </p:cNvSpPr>
          <p:nvPr/>
        </p:nvSpPr>
        <p:spPr bwMode="auto">
          <a:xfrm flipH="1">
            <a:off x="7948119" y="2456986"/>
            <a:ext cx="2068115" cy="147732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dirty="0"/>
              <a:t>For inputs</a:t>
            </a:r>
          </a:p>
          <a:p>
            <a:r>
              <a:rPr lang="en-US" altLang="en-US" dirty="0"/>
              <a:t>    </a:t>
            </a:r>
            <a:r>
              <a:rPr lang="en-US" altLang="en-US" dirty="0" err="1"/>
              <a:t>imarks</a:t>
            </a:r>
            <a:r>
              <a:rPr lang="en-US" altLang="en-US" dirty="0"/>
              <a:t>= 46</a:t>
            </a:r>
          </a:p>
          <a:p>
            <a:r>
              <a:rPr lang="en-US" altLang="en-US" dirty="0">
                <a:solidFill>
                  <a:schemeClr val="accent2"/>
                </a:solidFill>
                <a:latin typeface="Tempus Sans ITC" panose="04020404030D07020202" pitchFamily="82" charset="0"/>
              </a:rPr>
              <a:t>     	grade </a:t>
            </a:r>
            <a:r>
              <a:rPr lang="en-US" altLang="en-US" dirty="0">
                <a:solidFill>
                  <a:schemeClr val="accent2"/>
                </a:solidFill>
                <a:latin typeface="Tempus Sans ITC" panose="04020404030D07020202" pitchFamily="82" charset="0"/>
                <a:sym typeface="Wingdings" panose="05000000000000000000" pitchFamily="2" charset="2"/>
              </a:rPr>
              <a:t>= </a:t>
            </a:r>
            <a:r>
              <a:rPr lang="en-US" altLang="en-US" dirty="0">
                <a:latin typeface="Tempus Sans ITC" panose="04020404030D07020202" pitchFamily="82" charset="0"/>
                <a:sym typeface="Wingdings" panose="05000000000000000000" pitchFamily="2" charset="2"/>
              </a:rPr>
              <a:t>D</a:t>
            </a:r>
          </a:p>
          <a:p>
            <a:r>
              <a:rPr lang="en-US" altLang="en-US" dirty="0"/>
              <a:t>    </a:t>
            </a:r>
            <a:r>
              <a:rPr lang="en-US" altLang="en-US" dirty="0" err="1"/>
              <a:t>imarks</a:t>
            </a:r>
            <a:r>
              <a:rPr lang="en-US" altLang="en-US" dirty="0"/>
              <a:t>= 64</a:t>
            </a:r>
          </a:p>
          <a:p>
            <a:r>
              <a:rPr lang="en-US" altLang="en-US" dirty="0">
                <a:solidFill>
                  <a:schemeClr val="accent2"/>
                </a:solidFill>
                <a:latin typeface="Tempus Sans ITC" panose="04020404030D07020202" pitchFamily="82" charset="0"/>
              </a:rPr>
              <a:t>     	grade =</a:t>
            </a:r>
            <a:r>
              <a:rPr lang="en-US" altLang="en-US" dirty="0">
                <a:solidFill>
                  <a:schemeClr val="accent2"/>
                </a:solidFill>
                <a:latin typeface="Tempus Sans ITC" panose="04020404030D07020202" pitchFamily="82" charset="0"/>
                <a:sym typeface="Wingdings" panose="05000000000000000000" pitchFamily="2" charset="2"/>
              </a:rPr>
              <a:t> </a:t>
            </a:r>
            <a:r>
              <a:rPr lang="en-US" altLang="en-US" dirty="0">
                <a:latin typeface="Tempus Sans ITC" panose="04020404030D07020202" pitchFamily="82" charset="0"/>
                <a:sym typeface="Wingdings" panose="05000000000000000000" pitchFamily="2" charset="2"/>
              </a:rPr>
              <a:t>B</a:t>
            </a:r>
          </a:p>
        </p:txBody>
      </p:sp>
      <p:sp>
        <p:nvSpPr>
          <p:cNvPr id="57350" name="Title 1"/>
          <p:cNvSpPr>
            <a:spLocks noGrp="1"/>
          </p:cNvSpPr>
          <p:nvPr>
            <p:ph type="title"/>
          </p:nvPr>
        </p:nvSpPr>
        <p:spPr>
          <a:xfrm>
            <a:off x="838199" y="650843"/>
            <a:ext cx="10148249" cy="861434"/>
          </a:xfrm>
        </p:spPr>
        <p:txBody>
          <a:bodyPr>
            <a:noAutofit/>
          </a:bodyPr>
          <a:lstStyle/>
          <a:p>
            <a:pPr algn="just">
              <a:defRPr/>
            </a:pPr>
            <a:r>
              <a:rPr lang="en-US" sz="3200" dirty="0">
                <a:cs typeface="Arial" charset="0"/>
              </a:rPr>
              <a:t>WAP using else-if ladder to calculate grade for the marks </a:t>
            </a:r>
            <a:r>
              <a:rPr lang="en-US" sz="3200" dirty="0"/>
              <a:t>entered</a:t>
            </a:r>
          </a:p>
        </p:txBody>
      </p:sp>
      <p:sp>
        <p:nvSpPr>
          <p:cNvPr id="7987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28CE1AF7-698D-4CB9-8E34-125B8B6EA5BF}" type="datetime1">
              <a:rPr lang="en-US" altLang="en-US" smtClean="0"/>
              <a:t>3/30/2022</a:t>
            </a:fld>
            <a:endParaRPr lang="en-US" altLang="en-US"/>
          </a:p>
        </p:txBody>
      </p:sp>
      <p:sp>
        <p:nvSpPr>
          <p:cNvPr id="7988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79877" name="Slide Number Placeholder 3"/>
          <p:cNvSpPr>
            <a:spLocks noGrp="1"/>
          </p:cNvSpPr>
          <p:nvPr>
            <p:ph type="sldNum" sz="quarter" idx="12"/>
          </p:nvPr>
        </p:nvSpPr>
        <p:spPr bwMode="auto">
          <a:xfrm>
            <a:off x="7022711" y="6411249"/>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559D660D-DA0F-4EB7-B8D4-EB862E3F295D}" type="slidenum">
              <a:rPr lang="en-US" altLang="en-US" b="0" smtClean="0"/>
              <a:pPr/>
              <a:t>28</a:t>
            </a:fld>
            <a:endParaRPr lang="en-US" altLang="en-US" b="0" dirty="0"/>
          </a:p>
        </p:txBody>
      </p:sp>
    </p:spTree>
    <p:extLst>
      <p:ext uri="{BB962C8B-B14F-4D97-AF65-F5344CB8AC3E}">
        <p14:creationId xmlns:p14="http://schemas.microsoft.com/office/powerpoint/2010/main" val="780541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838200" y="971550"/>
            <a:ext cx="8115300" cy="514350"/>
          </a:xfrm>
        </p:spPr>
        <p:txBody>
          <a:bodyPr/>
          <a:lstStyle/>
          <a:p>
            <a:pPr eaLnBrk="1" hangingPunct="1"/>
            <a:r>
              <a:rPr lang="en-US" altLang="en-US" dirty="0"/>
              <a:t>Example: </a:t>
            </a:r>
            <a:r>
              <a:rPr lang="en-US" altLang="en-US" dirty="0">
                <a:solidFill>
                  <a:srgbClr val="C00000"/>
                </a:solidFill>
                <a:latin typeface="Courier New" panose="02070309020205020404" pitchFamily="49" charset="0"/>
              </a:rPr>
              <a:t>else-if</a:t>
            </a:r>
            <a:r>
              <a:rPr lang="en-US" altLang="en-US" dirty="0">
                <a:solidFill>
                  <a:srgbClr val="C00000"/>
                </a:solidFill>
              </a:rPr>
              <a:t> </a:t>
            </a:r>
          </a:p>
        </p:txBody>
      </p:sp>
      <p:sp>
        <p:nvSpPr>
          <p:cNvPr id="8192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8192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134AE9CA-A58C-49EB-83B8-A12287055ECE}" type="datetime1">
              <a:rPr lang="en-US" altLang="en-US" smtClean="0"/>
              <a:t>3/30/2022</a:t>
            </a:fld>
            <a:endParaRPr lang="en-US" altLang="en-US"/>
          </a:p>
        </p:txBody>
      </p:sp>
      <p:sp>
        <p:nvSpPr>
          <p:cNvPr id="8192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AC98B58-78A7-4F20-88F1-7F0C1AAE6F81}" type="slidenum">
              <a:rPr lang="en-US" altLang="en-US" b="0" smtClean="0"/>
              <a:pPr/>
              <a:t>29</a:t>
            </a:fld>
            <a:endParaRPr lang="en-US" altLang="en-US" b="0"/>
          </a:p>
        </p:txBody>
      </p:sp>
      <p:sp>
        <p:nvSpPr>
          <p:cNvPr id="57348" name="Text Box 4"/>
          <p:cNvSpPr txBox="1">
            <a:spLocks noChangeArrowheads="1"/>
          </p:cNvSpPr>
          <p:nvPr/>
        </p:nvSpPr>
        <p:spPr bwMode="auto">
          <a:xfrm>
            <a:off x="2515673" y="1600201"/>
            <a:ext cx="5351978" cy="4801314"/>
          </a:xfrm>
          <a:prstGeom prst="rect">
            <a:avLst/>
          </a:prstGeom>
          <a:noFill/>
          <a:ln w="9525">
            <a:noFill/>
            <a:miter lim="800000"/>
            <a:headEnd/>
            <a:tailEnd/>
          </a:ln>
        </p:spPr>
        <p:txBody>
          <a:bodyPr wrap="square">
            <a:spAutoFit/>
          </a:bodyPr>
          <a:lstStyle/>
          <a:p>
            <a:pPr eaLnBrk="1" hangingPunct="1">
              <a:defRPr/>
            </a:pPr>
            <a:r>
              <a:rPr lang="en-US" altLang="en-US" b="1" dirty="0"/>
              <a:t>// Program to implement the sign function</a:t>
            </a:r>
          </a:p>
          <a:p>
            <a:pPr eaLnBrk="1" hangingPunct="1">
              <a:defRPr/>
            </a:pPr>
            <a:endParaRPr lang="en-US" altLang="en-US" b="1" dirty="0"/>
          </a:p>
          <a:p>
            <a:pPr eaLnBrk="1" hangingPunct="1">
              <a:defRPr/>
            </a:pPr>
            <a:r>
              <a:rPr lang="en-US" altLang="en-US" b="1" dirty="0"/>
              <a:t>#include &lt;</a:t>
            </a:r>
            <a:r>
              <a:rPr lang="en-US" altLang="en-US" b="1" dirty="0" err="1"/>
              <a:t>stdio.h</a:t>
            </a:r>
            <a:r>
              <a:rPr lang="en-US" altLang="en-US" b="1" dirty="0"/>
              <a:t>&gt;</a:t>
            </a:r>
          </a:p>
          <a:p>
            <a:pPr eaLnBrk="1" hangingPunct="1">
              <a:defRPr/>
            </a:pPr>
            <a:r>
              <a:rPr lang="en-US" altLang="en-US" b="1" dirty="0" err="1"/>
              <a:t>int</a:t>
            </a:r>
            <a:r>
              <a:rPr lang="en-US" altLang="en-US" b="1" dirty="0"/>
              <a:t> main ( )</a:t>
            </a:r>
          </a:p>
          <a:p>
            <a:pPr eaLnBrk="1" hangingPunct="1">
              <a:defRPr/>
            </a:pPr>
            <a:r>
              <a:rPr lang="en-US" altLang="en-US" b="1" dirty="0"/>
              <a:t>{</a:t>
            </a:r>
          </a:p>
          <a:p>
            <a:pPr lvl="1" eaLnBrk="1" hangingPunct="1">
              <a:defRPr/>
            </a:pPr>
            <a:r>
              <a:rPr lang="en-US" altLang="en-US" b="1" dirty="0" err="1"/>
              <a:t>int</a:t>
            </a:r>
            <a:r>
              <a:rPr lang="en-US" altLang="en-US" b="1" dirty="0"/>
              <a:t> number, sign;</a:t>
            </a:r>
          </a:p>
          <a:p>
            <a:pPr lvl="1" eaLnBrk="1" hangingPunct="1">
              <a:defRPr/>
            </a:pPr>
            <a:r>
              <a:rPr lang="en-US" altLang="en-US" b="1" dirty="0" err="1"/>
              <a:t>printf</a:t>
            </a:r>
            <a:r>
              <a:rPr lang="en-US" altLang="en-US" b="1" dirty="0"/>
              <a:t>("Please type in a number: “);</a:t>
            </a:r>
          </a:p>
          <a:p>
            <a:pPr lvl="1" eaLnBrk="1" hangingPunct="1">
              <a:defRPr/>
            </a:pPr>
            <a:r>
              <a:rPr lang="en-US" altLang="en-US" b="1" dirty="0" err="1"/>
              <a:t>scanf</a:t>
            </a:r>
            <a:r>
              <a:rPr lang="en-US" altLang="en-US" b="1" dirty="0"/>
              <a:t>(“%</a:t>
            </a:r>
            <a:r>
              <a:rPr lang="en-US" altLang="en-US" b="1" dirty="0" err="1"/>
              <a:t>d”,&amp;number</a:t>
            </a:r>
            <a:r>
              <a:rPr lang="en-US" altLang="en-US" b="1" dirty="0"/>
              <a:t>);</a:t>
            </a:r>
          </a:p>
          <a:p>
            <a:pPr lvl="1" eaLnBrk="1" hangingPunct="1">
              <a:defRPr/>
            </a:pPr>
            <a:r>
              <a:rPr lang="en-US" altLang="en-US" b="1" dirty="0"/>
              <a:t>if ( number &lt; 0 )</a:t>
            </a:r>
          </a:p>
          <a:p>
            <a:pPr lvl="1" eaLnBrk="1" hangingPunct="1">
              <a:defRPr/>
            </a:pPr>
            <a:r>
              <a:rPr lang="en-US" altLang="en-US" b="1" dirty="0"/>
              <a:t>	sign = -1;</a:t>
            </a:r>
          </a:p>
          <a:p>
            <a:pPr lvl="1" eaLnBrk="1" hangingPunct="1">
              <a:defRPr/>
            </a:pPr>
            <a:r>
              <a:rPr lang="en-US" altLang="en-US" b="1" dirty="0"/>
              <a:t>else if ( number == 0 )</a:t>
            </a:r>
          </a:p>
          <a:p>
            <a:pPr lvl="1" eaLnBrk="1" hangingPunct="1">
              <a:defRPr/>
            </a:pPr>
            <a:r>
              <a:rPr lang="en-US" altLang="en-US" b="1" dirty="0"/>
              <a:t>	sign = 0;</a:t>
            </a:r>
          </a:p>
          <a:p>
            <a:pPr lvl="1" eaLnBrk="1" hangingPunct="1">
              <a:defRPr/>
            </a:pPr>
            <a:r>
              <a:rPr lang="en-US" altLang="en-US" b="1" dirty="0"/>
              <a:t>else </a:t>
            </a:r>
            <a:r>
              <a:rPr lang="en-US" altLang="en-US" b="1" dirty="0">
                <a:solidFill>
                  <a:srgbClr val="008000"/>
                </a:solidFill>
              </a:rPr>
              <a:t>// Must be positive</a:t>
            </a:r>
          </a:p>
          <a:p>
            <a:pPr lvl="1" eaLnBrk="1" hangingPunct="1">
              <a:defRPr/>
            </a:pPr>
            <a:r>
              <a:rPr lang="en-US" altLang="en-US" b="1" dirty="0"/>
              <a:t>	sign = 1;</a:t>
            </a:r>
          </a:p>
          <a:p>
            <a:pPr lvl="1" eaLnBrk="1" hangingPunct="1">
              <a:defRPr/>
            </a:pPr>
            <a:r>
              <a:rPr lang="en-US" altLang="en-US" b="1" dirty="0" err="1"/>
              <a:t>printf</a:t>
            </a:r>
            <a:r>
              <a:rPr lang="en-US" altLang="en-US" b="1" dirty="0"/>
              <a:t>(“Sign = %</a:t>
            </a:r>
            <a:r>
              <a:rPr lang="en-US" altLang="en-US" b="1" dirty="0" err="1"/>
              <a:t>d“,sign</a:t>
            </a:r>
            <a:r>
              <a:rPr lang="en-US" altLang="en-US" b="1" dirty="0"/>
              <a:t>);</a:t>
            </a:r>
          </a:p>
          <a:p>
            <a:pPr lvl="1" eaLnBrk="1" hangingPunct="1">
              <a:defRPr/>
            </a:pPr>
            <a:r>
              <a:rPr lang="en-US" altLang="en-US" b="1" dirty="0"/>
              <a:t>return 0;</a:t>
            </a:r>
          </a:p>
          <a:p>
            <a:pPr eaLnBrk="1" hangingPunct="1">
              <a:defRPr/>
            </a:pPr>
            <a:r>
              <a:rPr lang="en-US" altLang="en-US" b="1" dirty="0"/>
              <a:t>}</a:t>
            </a:r>
          </a:p>
        </p:txBody>
      </p:sp>
    </p:spTree>
    <p:extLst>
      <p:ext uri="{BB962C8B-B14F-4D97-AF65-F5344CB8AC3E}">
        <p14:creationId xmlns:p14="http://schemas.microsoft.com/office/powerpoint/2010/main" val="145100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Objectives</a:t>
            </a:r>
          </a:p>
        </p:txBody>
      </p:sp>
      <p:sp>
        <p:nvSpPr>
          <p:cNvPr id="35843" name="Subtitle 10"/>
          <p:cNvSpPr>
            <a:spLocks noGrp="1"/>
          </p:cNvSpPr>
          <p:nvPr>
            <p:ph idx="1"/>
          </p:nvPr>
        </p:nvSpPr>
        <p:spPr bwMode="auto">
          <a:xfrm>
            <a:off x="1005840" y="1287888"/>
            <a:ext cx="9479549" cy="44303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0" compatLnSpc="1">
            <a:prstTxWarp prst="textNoShape">
              <a:avLst/>
            </a:prstTxWarp>
            <a:normAutofit/>
          </a:bodyPr>
          <a:lstStyle/>
          <a:p>
            <a:pPr marL="342900" indent="-342900"/>
            <a:r>
              <a:rPr lang="en-US" altLang="en-US" sz="2400" dirty="0">
                <a:solidFill>
                  <a:srgbClr val="000099"/>
                </a:solidFill>
                <a:latin typeface="Arial" panose="020B0604020202020204" pitchFamily="34" charset="0"/>
                <a:cs typeface="Arial" panose="020B0604020202020204" pitchFamily="34" charset="0"/>
              </a:rPr>
              <a:t>To learn and appreciate the following concepts</a:t>
            </a:r>
          </a:p>
          <a:p>
            <a:pPr marL="342900" indent="-342900"/>
            <a:endParaRPr lang="en-US" altLang="en-US" sz="2400" dirty="0">
              <a:solidFill>
                <a:srgbClr val="000099"/>
              </a:solidFill>
              <a:latin typeface="Arial" panose="020B0604020202020204" pitchFamily="34" charset="0"/>
              <a:cs typeface="Arial" panose="020B0604020202020204" pitchFamily="34" charset="0"/>
            </a:endParaRPr>
          </a:p>
          <a:p>
            <a:pPr marL="685800" lvl="1" indent="-342900">
              <a:lnSpc>
                <a:spcPct val="150000"/>
              </a:lnSpc>
            </a:pPr>
            <a:r>
              <a:rPr lang="en-US" altLang="en-US" sz="2400" dirty="0">
                <a:latin typeface="Arial" panose="020B0604020202020204" pitchFamily="34" charset="0"/>
                <a:cs typeface="Arial" panose="020B0604020202020204" pitchFamily="34" charset="0"/>
              </a:rPr>
              <a:t>The if Statement </a:t>
            </a:r>
          </a:p>
          <a:p>
            <a:pPr marL="685800" lvl="1" indent="-342900">
              <a:lnSpc>
                <a:spcPct val="150000"/>
              </a:lnSpc>
            </a:pPr>
            <a:r>
              <a:rPr lang="en-US" altLang="en-US" sz="2400" dirty="0">
                <a:latin typeface="Arial" panose="020B0604020202020204" pitchFamily="34" charset="0"/>
                <a:cs typeface="Arial" panose="020B0604020202020204" pitchFamily="34" charset="0"/>
              </a:rPr>
              <a:t>The if-else Statement</a:t>
            </a:r>
          </a:p>
          <a:p>
            <a:pPr marL="685800" lvl="1" indent="-342900">
              <a:lnSpc>
                <a:spcPct val="150000"/>
              </a:lnSpc>
            </a:pPr>
            <a:r>
              <a:rPr lang="en-US" altLang="en-US" sz="2400" dirty="0">
                <a:latin typeface="Arial" panose="020B0604020202020204" pitchFamily="34" charset="0"/>
                <a:cs typeface="Arial" panose="020B0604020202020204" pitchFamily="34" charset="0"/>
              </a:rPr>
              <a:t>Nested if Statements </a:t>
            </a:r>
          </a:p>
          <a:p>
            <a:pPr marL="685800" lvl="1" indent="-342900">
              <a:lnSpc>
                <a:spcPct val="150000"/>
              </a:lnSpc>
            </a:pPr>
            <a:r>
              <a:rPr lang="en-US" altLang="en-US" sz="2400" dirty="0">
                <a:latin typeface="Arial" panose="020B0604020202020204" pitchFamily="34" charset="0"/>
                <a:cs typeface="Arial" panose="020B0604020202020204" pitchFamily="34" charset="0"/>
              </a:rPr>
              <a:t>The else if Ladder</a:t>
            </a:r>
          </a:p>
          <a:p>
            <a:pPr marL="685800" lvl="1" indent="-342900">
              <a:lnSpc>
                <a:spcPct val="150000"/>
              </a:lnSpc>
            </a:pPr>
            <a:r>
              <a:rPr lang="en-US" altLang="en-US" sz="2400" dirty="0">
                <a:latin typeface="Arial" panose="020B0604020202020204" pitchFamily="34" charset="0"/>
                <a:cs typeface="Arial" panose="020B0604020202020204" pitchFamily="34" charset="0"/>
              </a:rPr>
              <a:t>The switch Statement </a:t>
            </a:r>
          </a:p>
        </p:txBody>
      </p:sp>
      <p:sp>
        <p:nvSpPr>
          <p:cNvPr id="3584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C38F8D24-E634-47A7-BDA0-ED1E688A422F}" type="datetime1">
              <a:rPr lang="en-US" altLang="en-US" smtClean="0"/>
              <a:t>3/30/2022</a:t>
            </a:fld>
            <a:endParaRPr lang="en-US" altLang="en-US" dirty="0"/>
          </a:p>
        </p:txBody>
      </p:sp>
      <p:sp>
        <p:nvSpPr>
          <p:cNvPr id="3584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a:t>CSE 1051 Problem Solving using Computers (PSUC) - 2019</a:t>
            </a:r>
            <a:endParaRPr lang="en-US" altLang="en-US" dirty="0"/>
          </a:p>
        </p:txBody>
      </p:sp>
      <p:sp>
        <p:nvSpPr>
          <p:cNvPr id="3584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99C17D58-3CA5-44D2-9606-1D34881BF146}" type="slidenum">
              <a:rPr lang="en-US" altLang="en-US" smtClean="0">
                <a:solidFill>
                  <a:srgbClr val="002060"/>
                </a:solidFill>
              </a:rPr>
              <a:pPr/>
              <a:t>3</a:t>
            </a:fld>
            <a:endParaRPr lang="en-US" altLang="en-US" dirty="0">
              <a:solidFill>
                <a:srgbClr val="002060"/>
              </a:solidFill>
            </a:endParaRPr>
          </a:p>
        </p:txBody>
      </p:sp>
    </p:spTree>
    <p:extLst>
      <p:ext uri="{BB962C8B-B14F-4D97-AF65-F5344CB8AC3E}">
        <p14:creationId xmlns:p14="http://schemas.microsoft.com/office/powerpoint/2010/main" val="3626034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835758" y="498101"/>
            <a:ext cx="10207380" cy="514350"/>
          </a:xfrm>
        </p:spPr>
        <p:txBody>
          <a:bodyPr>
            <a:noAutofit/>
          </a:bodyPr>
          <a:lstStyle/>
          <a:p>
            <a:pPr eaLnBrk="1" hangingPunct="1"/>
            <a:r>
              <a:rPr lang="en-US" altLang="en-US" sz="3200" dirty="0"/>
              <a:t>Example – multiple choices</a:t>
            </a:r>
          </a:p>
        </p:txBody>
      </p:sp>
      <p:sp>
        <p:nvSpPr>
          <p:cNvPr id="82946" name="Rectangle 3"/>
          <p:cNvSpPr>
            <a:spLocks noGrp="1" noChangeArrowheads="1"/>
          </p:cNvSpPr>
          <p:nvPr>
            <p:ph idx="1"/>
          </p:nvPr>
        </p:nvSpPr>
        <p:spPr bwMode="auto">
          <a:xfrm>
            <a:off x="3581400" y="1714501"/>
            <a:ext cx="5600700" cy="3794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82950" name="Date Placeholder 1"/>
          <p:cNvSpPr>
            <a:spLocks noGrp="1"/>
          </p:cNvSpPr>
          <p:nvPr>
            <p:ph type="dt" sz="half" idx="10"/>
          </p:nvPr>
        </p:nvSpPr>
        <p:spPr bwMode="auto">
          <a:xfrm>
            <a:off x="2032716" y="6468248"/>
            <a:ext cx="120015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53FAC7FD-1B39-4668-80B0-7804C9981994}" type="datetime1">
              <a:rPr lang="en-US" altLang="en-US" smtClean="0"/>
              <a:t>3/30/2022</a:t>
            </a:fld>
            <a:endParaRPr lang="en-US" altLang="en-US" dirty="0"/>
          </a:p>
        </p:txBody>
      </p:sp>
      <p:sp>
        <p:nvSpPr>
          <p:cNvPr id="82951" name="Footer Placeholder 2"/>
          <p:cNvSpPr>
            <a:spLocks noGrp="1"/>
          </p:cNvSpPr>
          <p:nvPr>
            <p:ph type="ftr" sz="quarter" idx="11"/>
          </p:nvPr>
        </p:nvSpPr>
        <p:spPr bwMode="auto">
          <a:xfrm>
            <a:off x="4280481" y="6468248"/>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endParaRPr lang="en-US" altLang="en-US" b="0" dirty="0"/>
          </a:p>
        </p:txBody>
      </p:sp>
      <p:sp>
        <p:nvSpPr>
          <p:cNvPr id="82949" name="Slide Number Placeholder 2"/>
          <p:cNvSpPr>
            <a:spLocks noGrp="1"/>
          </p:cNvSpPr>
          <p:nvPr>
            <p:ph type="sldNum" sz="quarter" idx="12"/>
          </p:nvPr>
        </p:nvSpPr>
        <p:spPr bwMode="auto">
          <a:xfrm>
            <a:off x="9659423" y="6468248"/>
            <a:ext cx="51435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03C52EAF-BB26-4D30-AEBD-EB582F463213}" type="slidenum">
              <a:rPr lang="en-US" altLang="en-US" b="0" smtClean="0"/>
              <a:pPr/>
              <a:t>30</a:t>
            </a:fld>
            <a:endParaRPr lang="en-US" altLang="en-US" b="0" dirty="0"/>
          </a:p>
        </p:txBody>
      </p:sp>
      <p:sp>
        <p:nvSpPr>
          <p:cNvPr id="60420" name="Text Box 4"/>
          <p:cNvSpPr txBox="1">
            <a:spLocks noChangeArrowheads="1"/>
          </p:cNvSpPr>
          <p:nvPr/>
        </p:nvSpPr>
        <p:spPr bwMode="auto">
          <a:xfrm>
            <a:off x="835758" y="1012451"/>
            <a:ext cx="10207380" cy="5401479"/>
          </a:xfrm>
          <a:prstGeom prst="rect">
            <a:avLst/>
          </a:prstGeom>
          <a:noFill/>
          <a:ln w="9525">
            <a:noFill/>
            <a:miter lim="800000"/>
            <a:headEnd/>
            <a:tailEnd/>
          </a:ln>
        </p:spPr>
        <p:txBody>
          <a:bodyPr wrap="square">
            <a:spAutoFit/>
          </a:bodyPr>
          <a:lstStyle/>
          <a:p>
            <a:pPr eaLnBrk="1" hangingPunct="1">
              <a:spcBef>
                <a:spcPts val="600"/>
              </a:spcBef>
              <a:defRPr/>
            </a:pPr>
            <a:r>
              <a:rPr lang="en-US" altLang="en-US" sz="2000" b="1" dirty="0">
                <a:solidFill>
                  <a:srgbClr val="C00000"/>
                </a:solidFill>
              </a:rPr>
              <a:t>/* Program to evaluate simple expressions of the form number operator number */</a:t>
            </a:r>
          </a:p>
          <a:p>
            <a:pPr eaLnBrk="1" hangingPunct="1">
              <a:spcBef>
                <a:spcPts val="600"/>
              </a:spcBef>
              <a:defRPr/>
            </a:pPr>
            <a:r>
              <a:rPr lang="en-US" altLang="en-US" sz="2000" b="1" dirty="0" err="1"/>
              <a:t>int</a:t>
            </a:r>
            <a:r>
              <a:rPr lang="en-US" altLang="en-US" sz="2000" b="1" dirty="0"/>
              <a:t> main ( )  {</a:t>
            </a:r>
          </a:p>
          <a:p>
            <a:pPr lvl="1" eaLnBrk="1" hangingPunct="1">
              <a:spcBef>
                <a:spcPts val="600"/>
              </a:spcBef>
              <a:defRPr/>
            </a:pPr>
            <a:r>
              <a:rPr lang="en-US" altLang="en-US" sz="2000" b="1" dirty="0">
                <a:solidFill>
                  <a:srgbClr val="C00000"/>
                </a:solidFill>
              </a:rPr>
              <a:t>float value1, value2,result;</a:t>
            </a:r>
          </a:p>
          <a:p>
            <a:pPr lvl="1" eaLnBrk="1" hangingPunct="1">
              <a:spcBef>
                <a:spcPts val="600"/>
              </a:spcBef>
              <a:defRPr/>
            </a:pPr>
            <a:r>
              <a:rPr lang="en-US" altLang="en-US" sz="2000" b="1" dirty="0">
                <a:solidFill>
                  <a:srgbClr val="C00000"/>
                </a:solidFill>
              </a:rPr>
              <a:t>char operator</a:t>
            </a:r>
            <a:r>
              <a:rPr lang="en-US" altLang="en-US" sz="2000" b="1" dirty="0"/>
              <a:t>;</a:t>
            </a:r>
          </a:p>
          <a:p>
            <a:pPr lvl="1" eaLnBrk="1" hangingPunct="1">
              <a:spcBef>
                <a:spcPts val="600"/>
              </a:spcBef>
              <a:defRPr/>
            </a:pPr>
            <a:r>
              <a:rPr lang="en-US" altLang="en-US" sz="2000" b="1" dirty="0" err="1"/>
              <a:t>printf</a:t>
            </a:r>
            <a:r>
              <a:rPr lang="en-US" altLang="en-US" sz="2000" b="1" dirty="0"/>
              <a:t>("Type in your expression.\n“);</a:t>
            </a:r>
          </a:p>
          <a:p>
            <a:pPr lvl="1" eaLnBrk="1" hangingPunct="1">
              <a:spcBef>
                <a:spcPts val="600"/>
              </a:spcBef>
              <a:defRPr/>
            </a:pPr>
            <a:r>
              <a:rPr lang="en-US" altLang="en-US" sz="2000" b="1" dirty="0" err="1"/>
              <a:t>scanf</a:t>
            </a:r>
            <a:r>
              <a:rPr lang="en-US" altLang="en-US" sz="2000" b="1" dirty="0"/>
              <a:t>(“%f %c %f”, &amp;value1,&amp;operator,&amp;value2);</a:t>
            </a:r>
          </a:p>
          <a:p>
            <a:pPr lvl="1" eaLnBrk="1" hangingPunct="1">
              <a:spcBef>
                <a:spcPts val="600"/>
              </a:spcBef>
              <a:defRPr/>
            </a:pPr>
            <a:r>
              <a:rPr lang="en-US" altLang="en-US" sz="2000" b="1" dirty="0"/>
              <a:t>if ( operator == '+' ){</a:t>
            </a:r>
          </a:p>
          <a:p>
            <a:pPr lvl="1" eaLnBrk="1" hangingPunct="1">
              <a:spcBef>
                <a:spcPts val="600"/>
              </a:spcBef>
              <a:defRPr/>
            </a:pPr>
            <a:r>
              <a:rPr lang="en-US" altLang="en-US" sz="2000" b="1" dirty="0"/>
              <a:t>	result=value1+value2;</a:t>
            </a:r>
          </a:p>
          <a:p>
            <a:pPr lvl="1" eaLnBrk="1" hangingPunct="1">
              <a:spcBef>
                <a:spcPts val="600"/>
              </a:spcBef>
              <a:defRPr/>
            </a:pPr>
            <a:r>
              <a:rPr lang="en-US" altLang="en-US" sz="2000" b="1" dirty="0"/>
              <a:t>	</a:t>
            </a:r>
            <a:r>
              <a:rPr lang="en-US" altLang="en-US" sz="2000" b="1" dirty="0" err="1">
                <a:solidFill>
                  <a:srgbClr val="008000"/>
                </a:solidFill>
              </a:rPr>
              <a:t>printf</a:t>
            </a:r>
            <a:r>
              <a:rPr lang="en-US" altLang="en-US" sz="2000" b="1" dirty="0">
                <a:solidFill>
                  <a:srgbClr val="008000"/>
                </a:solidFill>
              </a:rPr>
              <a:t>(“%</a:t>
            </a:r>
            <a:r>
              <a:rPr lang="en-US" altLang="en-US" sz="2000" b="1" dirty="0" err="1">
                <a:solidFill>
                  <a:srgbClr val="008000"/>
                </a:solidFill>
              </a:rPr>
              <a:t>f”,result</a:t>
            </a:r>
            <a:r>
              <a:rPr lang="en-US" altLang="en-US" sz="2000" b="1" dirty="0">
                <a:solidFill>
                  <a:srgbClr val="008000"/>
                </a:solidFill>
              </a:rPr>
              <a:t>);</a:t>
            </a:r>
          </a:p>
          <a:p>
            <a:pPr lvl="1" eaLnBrk="1" hangingPunct="1">
              <a:spcBef>
                <a:spcPts val="600"/>
              </a:spcBef>
              <a:defRPr/>
            </a:pPr>
            <a:r>
              <a:rPr lang="en-US" altLang="en-US" sz="2000" b="1" dirty="0">
                <a:solidFill>
                  <a:srgbClr val="008000"/>
                </a:solidFill>
              </a:rPr>
              <a:t>}</a:t>
            </a:r>
          </a:p>
          <a:p>
            <a:pPr lvl="1" eaLnBrk="1" hangingPunct="1">
              <a:spcBef>
                <a:spcPts val="600"/>
              </a:spcBef>
              <a:defRPr/>
            </a:pPr>
            <a:r>
              <a:rPr lang="en-US" altLang="en-US" sz="2000" b="1" dirty="0"/>
              <a:t>else if ( operator == '-' ) {</a:t>
            </a:r>
          </a:p>
          <a:p>
            <a:pPr lvl="1" eaLnBrk="1" hangingPunct="1">
              <a:spcBef>
                <a:spcPts val="600"/>
              </a:spcBef>
              <a:defRPr/>
            </a:pPr>
            <a:r>
              <a:rPr lang="en-US" altLang="en-US" sz="2000" b="1" dirty="0"/>
              <a:t>	result=value1-value2;</a:t>
            </a:r>
          </a:p>
          <a:p>
            <a:pPr lvl="1" eaLnBrk="1" hangingPunct="1">
              <a:spcBef>
                <a:spcPts val="600"/>
              </a:spcBef>
              <a:defRPr/>
            </a:pPr>
            <a:r>
              <a:rPr lang="en-US" altLang="en-US" sz="2000" b="1" dirty="0"/>
              <a:t>	</a:t>
            </a:r>
            <a:r>
              <a:rPr lang="en-US" altLang="en-US" sz="2000" b="1" dirty="0" err="1"/>
              <a:t>printf</a:t>
            </a:r>
            <a:r>
              <a:rPr lang="en-US" altLang="en-US" sz="2000" b="1" dirty="0"/>
              <a:t>(“%</a:t>
            </a:r>
            <a:r>
              <a:rPr lang="en-US" altLang="en-US" sz="2000" b="1" dirty="0" err="1"/>
              <a:t>f”,result</a:t>
            </a:r>
            <a:r>
              <a:rPr lang="en-US" altLang="en-US" sz="2000" b="1" dirty="0"/>
              <a:t>);</a:t>
            </a:r>
          </a:p>
          <a:p>
            <a:pPr lvl="1" eaLnBrk="1" hangingPunct="1">
              <a:spcBef>
                <a:spcPts val="600"/>
              </a:spcBef>
              <a:defRPr/>
            </a:pPr>
            <a:r>
              <a:rPr lang="en-US" altLang="en-US" sz="2000" b="1" dirty="0"/>
              <a:t>}</a:t>
            </a:r>
          </a:p>
        </p:txBody>
      </p:sp>
      <p:sp>
        <p:nvSpPr>
          <p:cNvPr id="2" name="Rectangle 1"/>
          <p:cNvSpPr/>
          <p:nvPr/>
        </p:nvSpPr>
        <p:spPr>
          <a:xfrm>
            <a:off x="7392473" y="1858868"/>
            <a:ext cx="4581572" cy="4632037"/>
          </a:xfrm>
          <a:prstGeom prst="rect">
            <a:avLst/>
          </a:prstGeom>
        </p:spPr>
        <p:txBody>
          <a:bodyPr wrap="square">
            <a:spAutoFit/>
          </a:bodyPr>
          <a:lstStyle/>
          <a:p>
            <a:pPr lvl="1">
              <a:spcBef>
                <a:spcPts val="600"/>
              </a:spcBef>
              <a:defRPr/>
            </a:pPr>
            <a:r>
              <a:rPr lang="en-US" altLang="en-US" sz="2000" b="1" dirty="0"/>
              <a:t>else if ( operator == '*' ) {</a:t>
            </a:r>
          </a:p>
          <a:p>
            <a:pPr lvl="1">
              <a:spcBef>
                <a:spcPts val="600"/>
              </a:spcBef>
              <a:defRPr/>
            </a:pPr>
            <a:r>
              <a:rPr lang="en-US" altLang="en-US" sz="2000" b="1" dirty="0"/>
              <a:t>	result=value1*value2;</a:t>
            </a:r>
          </a:p>
          <a:p>
            <a:pPr lvl="1">
              <a:spcBef>
                <a:spcPts val="600"/>
              </a:spcBef>
              <a:defRPr/>
            </a:pPr>
            <a:r>
              <a:rPr lang="en-US" altLang="en-US" sz="2000" b="1" dirty="0"/>
              <a:t>	</a:t>
            </a:r>
            <a:r>
              <a:rPr lang="en-US" altLang="en-US" sz="2000" b="1" dirty="0" err="1"/>
              <a:t>printf</a:t>
            </a:r>
            <a:r>
              <a:rPr lang="en-US" altLang="en-US" sz="2000" b="1" dirty="0"/>
              <a:t>(“%</a:t>
            </a:r>
            <a:r>
              <a:rPr lang="en-US" altLang="en-US" sz="2000" b="1" dirty="0" err="1"/>
              <a:t>f”,result</a:t>
            </a:r>
            <a:r>
              <a:rPr lang="en-US" altLang="en-US" sz="2000" b="1" dirty="0"/>
              <a:t>);</a:t>
            </a:r>
          </a:p>
          <a:p>
            <a:pPr lvl="1">
              <a:spcBef>
                <a:spcPts val="600"/>
              </a:spcBef>
              <a:defRPr/>
            </a:pPr>
            <a:r>
              <a:rPr lang="en-US" altLang="en-US" sz="2000" b="1" dirty="0"/>
              <a:t>}</a:t>
            </a:r>
          </a:p>
          <a:p>
            <a:pPr lvl="1">
              <a:spcBef>
                <a:spcPts val="600"/>
              </a:spcBef>
              <a:defRPr/>
            </a:pPr>
            <a:r>
              <a:rPr lang="en-US" altLang="en-US" sz="2000" b="1" dirty="0"/>
              <a:t>else if ( operator == '/' ) {</a:t>
            </a:r>
          </a:p>
          <a:p>
            <a:pPr lvl="1">
              <a:spcBef>
                <a:spcPts val="600"/>
              </a:spcBef>
              <a:defRPr/>
            </a:pPr>
            <a:r>
              <a:rPr lang="en-US" altLang="en-US" sz="2000" b="1" dirty="0"/>
              <a:t>	result=value1/value2;</a:t>
            </a:r>
          </a:p>
          <a:p>
            <a:pPr lvl="1">
              <a:spcBef>
                <a:spcPts val="600"/>
              </a:spcBef>
              <a:defRPr/>
            </a:pPr>
            <a:r>
              <a:rPr lang="en-US" altLang="en-US" sz="2000" b="1" dirty="0"/>
              <a:t>	</a:t>
            </a:r>
            <a:r>
              <a:rPr lang="en-US" altLang="en-US" sz="2000" b="1" dirty="0" err="1"/>
              <a:t>printf</a:t>
            </a:r>
            <a:r>
              <a:rPr lang="en-US" altLang="en-US" sz="2000" b="1" dirty="0"/>
              <a:t>(“%</a:t>
            </a:r>
            <a:r>
              <a:rPr lang="en-US" altLang="en-US" sz="2000" b="1" dirty="0" err="1"/>
              <a:t>f”,result</a:t>
            </a:r>
            <a:r>
              <a:rPr lang="en-US" altLang="en-US" sz="2000" b="1" dirty="0"/>
              <a:t>);</a:t>
            </a:r>
          </a:p>
          <a:p>
            <a:pPr lvl="1">
              <a:spcBef>
                <a:spcPts val="600"/>
              </a:spcBef>
              <a:defRPr/>
            </a:pPr>
            <a:r>
              <a:rPr lang="en-US" altLang="en-US" sz="2000" b="1" dirty="0"/>
              <a:t>}</a:t>
            </a:r>
          </a:p>
          <a:p>
            <a:pPr lvl="1">
              <a:spcBef>
                <a:spcPts val="600"/>
              </a:spcBef>
              <a:defRPr/>
            </a:pPr>
            <a:r>
              <a:rPr lang="en-US" altLang="en-US" sz="2000" b="1" dirty="0"/>
              <a:t>else </a:t>
            </a:r>
          </a:p>
          <a:p>
            <a:pPr lvl="1">
              <a:spcBef>
                <a:spcPts val="600"/>
              </a:spcBef>
              <a:defRPr/>
            </a:pPr>
            <a:r>
              <a:rPr lang="en-US" altLang="en-US" sz="2000" b="1" dirty="0">
                <a:solidFill>
                  <a:srgbClr val="008000"/>
                </a:solidFill>
              </a:rPr>
              <a:t>	</a:t>
            </a:r>
            <a:r>
              <a:rPr lang="en-US" altLang="en-US" sz="2000" b="1" dirty="0" err="1">
                <a:solidFill>
                  <a:srgbClr val="008000"/>
                </a:solidFill>
              </a:rPr>
              <a:t>printf</a:t>
            </a:r>
            <a:r>
              <a:rPr lang="en-US" altLang="en-US" sz="2000" b="1" dirty="0">
                <a:solidFill>
                  <a:srgbClr val="008000"/>
                </a:solidFill>
              </a:rPr>
              <a:t>("Unknown operator.\n“);</a:t>
            </a:r>
          </a:p>
          <a:p>
            <a:pPr lvl="1">
              <a:spcBef>
                <a:spcPts val="600"/>
              </a:spcBef>
              <a:defRPr/>
            </a:pPr>
            <a:r>
              <a:rPr lang="en-US" altLang="en-US" sz="2000" b="1" dirty="0">
                <a:solidFill>
                  <a:schemeClr val="tx2"/>
                </a:solidFill>
              </a:rPr>
              <a:t>return 0;</a:t>
            </a:r>
            <a:r>
              <a:rPr lang="en-US" altLang="en-US" sz="2000" b="1" dirty="0">
                <a:solidFill>
                  <a:srgbClr val="008000"/>
                </a:solidFill>
              </a:rPr>
              <a:t> </a:t>
            </a:r>
          </a:p>
          <a:p>
            <a:pPr>
              <a:spcBef>
                <a:spcPts val="600"/>
              </a:spcBef>
              <a:defRPr/>
            </a:pPr>
            <a:r>
              <a:rPr lang="en-US" altLang="en-US" sz="2000" b="1" dirty="0"/>
              <a:t>}</a:t>
            </a:r>
          </a:p>
        </p:txBody>
      </p:sp>
    </p:spTree>
    <p:extLst>
      <p:ext uri="{BB962C8B-B14F-4D97-AF65-F5344CB8AC3E}">
        <p14:creationId xmlns:p14="http://schemas.microsoft.com/office/powerpoint/2010/main" val="4160089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a:xfrm>
            <a:off x="838199" y="552450"/>
            <a:ext cx="10148249" cy="514350"/>
          </a:xfrm>
        </p:spPr>
        <p:txBody>
          <a:bodyPr>
            <a:noAutofit/>
          </a:bodyPr>
          <a:lstStyle/>
          <a:p>
            <a:pPr eaLnBrk="1" hangingPunct="1">
              <a:defRPr/>
            </a:pPr>
            <a:r>
              <a:rPr lang="en-US" altLang="en-US" sz="3200" dirty="0"/>
              <a:t>Problem…</a:t>
            </a:r>
          </a:p>
        </p:txBody>
      </p:sp>
      <p:sp>
        <p:nvSpPr>
          <p:cNvPr id="9011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0C58E52-17F8-4E9D-A9D3-A1AC16CE79E6}" type="datetime1">
              <a:rPr lang="en-US" altLang="en-US" smtClean="0"/>
              <a:t>3/30/2022</a:t>
            </a:fld>
            <a:endParaRPr lang="en-US" altLang="en-US"/>
          </a:p>
        </p:txBody>
      </p:sp>
      <p:sp>
        <p:nvSpPr>
          <p:cNvPr id="9011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01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744FC7CB-58CB-479C-81E4-8D46BC51D09C}" type="slidenum">
              <a:rPr lang="en-US" altLang="en-US" b="0" smtClean="0"/>
              <a:pPr/>
              <a:t>31</a:t>
            </a:fld>
            <a:endParaRPr lang="en-US" altLang="en-US" b="0"/>
          </a:p>
        </p:txBody>
      </p:sp>
      <p:pic>
        <p:nvPicPr>
          <p:cNvPr id="8" name="Picture 7"/>
          <p:cNvPicPr>
            <a:picLocks noChangeAspect="1"/>
          </p:cNvPicPr>
          <p:nvPr/>
        </p:nvPicPr>
        <p:blipFill>
          <a:blip r:embed="rId2"/>
          <a:stretch>
            <a:fillRect/>
          </a:stretch>
        </p:blipFill>
        <p:spPr>
          <a:xfrm>
            <a:off x="838200" y="1066800"/>
            <a:ext cx="10526346" cy="5052646"/>
          </a:xfrm>
          <a:prstGeom prst="rect">
            <a:avLst/>
          </a:prstGeom>
        </p:spPr>
      </p:pic>
    </p:spTree>
    <p:extLst>
      <p:ext uri="{BB962C8B-B14F-4D97-AF65-F5344CB8AC3E}">
        <p14:creationId xmlns:p14="http://schemas.microsoft.com/office/powerpoint/2010/main" val="3013987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itle 1"/>
          <p:cNvSpPr>
            <a:spLocks noGrp="1"/>
          </p:cNvSpPr>
          <p:nvPr>
            <p:ph type="title"/>
          </p:nvPr>
        </p:nvSpPr>
        <p:spPr>
          <a:xfrm>
            <a:off x="838200" y="499241"/>
            <a:ext cx="10994408" cy="571500"/>
          </a:xfrm>
        </p:spPr>
        <p:txBody>
          <a:bodyPr>
            <a:noAutofit/>
          </a:bodyPr>
          <a:lstStyle/>
          <a:p>
            <a:pPr>
              <a:defRPr/>
            </a:pPr>
            <a:r>
              <a:rPr lang="en-US" altLang="en-US" sz="3200" dirty="0"/>
              <a:t>Find the roots of Quadratic equation using </a:t>
            </a:r>
            <a:r>
              <a:rPr lang="en-US" altLang="en-US" sz="3200" dirty="0">
                <a:solidFill>
                  <a:srgbClr val="C00000"/>
                </a:solidFill>
                <a:latin typeface="Courier New" panose="02070309020205020404" pitchFamily="49" charset="0"/>
                <a:cs typeface="Courier New" panose="02070309020205020404" pitchFamily="49" charset="0"/>
              </a:rPr>
              <a:t>if-else</a:t>
            </a:r>
            <a:r>
              <a:rPr lang="en-US" altLang="en-US" sz="3200" dirty="0"/>
              <a:t> statement</a:t>
            </a:r>
          </a:p>
        </p:txBody>
      </p:sp>
      <p:sp>
        <p:nvSpPr>
          <p:cNvPr id="9114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3D912EAA-9F47-4039-AA8F-34B996B4EB6B}" type="datetime1">
              <a:rPr lang="en-US" altLang="en-US" smtClean="0"/>
              <a:t>3/30/2022</a:t>
            </a:fld>
            <a:endParaRPr lang="en-US" altLang="en-US"/>
          </a:p>
        </p:txBody>
      </p:sp>
      <p:sp>
        <p:nvSpPr>
          <p:cNvPr id="9114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11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859A7C96-0685-4A46-A496-152E028386FE}" type="slidenum">
              <a:rPr lang="en-US" altLang="en-US" b="0" smtClean="0"/>
              <a:pPr/>
              <a:t>32</a:t>
            </a:fld>
            <a:endParaRPr lang="en-US" altLang="en-US" b="0"/>
          </a:p>
        </p:txBody>
      </p:sp>
      <p:sp>
        <p:nvSpPr>
          <p:cNvPr id="10" name="Rectangle 9"/>
          <p:cNvSpPr>
            <a:spLocks noChangeArrowheads="1"/>
          </p:cNvSpPr>
          <p:nvPr/>
        </p:nvSpPr>
        <p:spPr bwMode="auto">
          <a:xfrm>
            <a:off x="6307655" y="1019234"/>
            <a:ext cx="570263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90000"/>
              </a:lnSpc>
            </a:pPr>
            <a:r>
              <a:rPr lang="en-US" altLang="en-US" sz="2000" dirty="0">
                <a:latin typeface="Calibri" panose="020F0502020204030204" pitchFamily="34" charset="0"/>
                <a:cs typeface="Arial" panose="020B0604020202020204" pitchFamily="34" charset="0"/>
              </a:rPr>
              <a:t> else if (disc==0)</a:t>
            </a:r>
          </a:p>
          <a:p>
            <a:pPr>
              <a:lnSpc>
                <a:spcPct val="90000"/>
              </a:lnSpc>
            </a:pPr>
            <a:r>
              <a:rPr lang="en-US" altLang="en-US" sz="2000" dirty="0">
                <a:latin typeface="Calibri" panose="020F0502020204030204" pitchFamily="34" charset="0"/>
                <a:cs typeface="Arial" panose="020B0604020202020204" pitchFamily="34" charset="0"/>
              </a:rPr>
              <a:t>      {</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err="1">
                <a:latin typeface="Calibri" panose="020F0502020204030204" pitchFamily="34" charset="0"/>
                <a:cs typeface="Arial" panose="020B0604020202020204" pitchFamily="34" charset="0"/>
              </a:rPr>
              <a:t>printf</a:t>
            </a:r>
            <a:r>
              <a:rPr lang="en-US" altLang="en-US" sz="2000" dirty="0">
                <a:latin typeface="Calibri" panose="020F0502020204030204" pitchFamily="34" charset="0"/>
                <a:cs typeface="Arial" panose="020B0604020202020204" pitchFamily="34" charset="0"/>
              </a:rPr>
              <a:t>(“</a:t>
            </a:r>
            <a:r>
              <a:rPr lang="en-US" altLang="en-US" sz="2000" dirty="0">
                <a:solidFill>
                  <a:srgbClr val="0033CC"/>
                </a:solidFill>
                <a:latin typeface="Courier New" panose="02070309020205020404" pitchFamily="49" charset="0"/>
                <a:cs typeface="Courier New" panose="02070309020205020404" pitchFamily="49" charset="0"/>
              </a:rPr>
              <a:t>Real &amp; equal roots</a:t>
            </a:r>
            <a:r>
              <a:rPr lang="en-US" altLang="en-US" sz="2000" dirty="0">
                <a:latin typeface="Calibri" panose="020F0502020204030204" pitchFamily="34" charset="0"/>
                <a:cs typeface="Arial" panose="020B0604020202020204" pitchFamily="34" charset="0"/>
              </a:rPr>
              <a:t>“);</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a:solidFill>
                  <a:srgbClr val="C00000"/>
                </a:solidFill>
                <a:latin typeface="Calibri" panose="020F0502020204030204" pitchFamily="34" charset="0"/>
                <a:cs typeface="Arial" panose="020B0604020202020204" pitchFamily="34" charset="0"/>
              </a:rPr>
              <a:t>re=-b / (2*a);</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err="1">
                <a:latin typeface="Calibri" panose="020F0502020204030204" pitchFamily="34" charset="0"/>
                <a:cs typeface="Arial" panose="020B0604020202020204" pitchFamily="34" charset="0"/>
              </a:rPr>
              <a:t>printf</a:t>
            </a:r>
            <a:r>
              <a:rPr lang="en-US" altLang="en-US" sz="2000" dirty="0">
                <a:latin typeface="Calibri" panose="020F0502020204030204" pitchFamily="34" charset="0"/>
                <a:cs typeface="Arial" panose="020B0604020202020204" pitchFamily="34" charset="0"/>
              </a:rPr>
              <a:t>(“</a:t>
            </a:r>
            <a:r>
              <a:rPr lang="en-US" altLang="en-US" sz="2000" dirty="0">
                <a:solidFill>
                  <a:srgbClr val="0033CC"/>
                </a:solidFill>
                <a:latin typeface="Courier New" panose="02070309020205020404" pitchFamily="49" charset="0"/>
                <a:cs typeface="Courier New" panose="02070309020205020404" pitchFamily="49" charset="0"/>
              </a:rPr>
              <a:t>Root1 and root2 are %.2f</a:t>
            </a:r>
            <a:r>
              <a:rPr lang="en-US" altLang="en-US" sz="2000" dirty="0">
                <a:latin typeface="Calibri" panose="020F0502020204030204" pitchFamily="34" charset="0"/>
                <a:cs typeface="Arial" panose="020B0604020202020204" pitchFamily="34" charset="0"/>
              </a:rPr>
              <a:t>”, re);</a:t>
            </a:r>
          </a:p>
          <a:p>
            <a:pPr>
              <a:lnSpc>
                <a:spcPct val="90000"/>
              </a:lnSpc>
            </a:pPr>
            <a:r>
              <a:rPr lang="en-US" altLang="en-US" sz="2000" dirty="0">
                <a:latin typeface="Calibri" panose="020F0502020204030204" pitchFamily="34" charset="0"/>
                <a:cs typeface="Arial" panose="020B0604020202020204" pitchFamily="34" charset="0"/>
              </a:rPr>
              <a:t>        }</a:t>
            </a:r>
          </a:p>
          <a:p>
            <a:pPr>
              <a:lnSpc>
                <a:spcPct val="90000"/>
              </a:lnSpc>
            </a:pPr>
            <a:endParaRPr lang="en-US" altLang="en-US" sz="2000" dirty="0">
              <a:latin typeface="Calibri" panose="020F0502020204030204" pitchFamily="34" charset="0"/>
              <a:cs typeface="Arial" panose="020B0604020202020204" pitchFamily="34" charset="0"/>
            </a:endParaRPr>
          </a:p>
          <a:p>
            <a:pPr>
              <a:lnSpc>
                <a:spcPct val="90000"/>
              </a:lnSpc>
            </a:pPr>
            <a:r>
              <a:rPr lang="en-US" altLang="en-US" sz="2000" dirty="0">
                <a:latin typeface="Calibri" panose="020F0502020204030204" pitchFamily="34" charset="0"/>
                <a:cs typeface="Arial" panose="020B0604020202020204" pitchFamily="34" charset="0"/>
              </a:rPr>
              <a:t>    else    /*disc &gt; 0 */</a:t>
            </a:r>
          </a:p>
          <a:p>
            <a:pPr>
              <a:lnSpc>
                <a:spcPct val="90000"/>
              </a:lnSpc>
            </a:pPr>
            <a:r>
              <a:rPr lang="en-US" altLang="en-US" sz="2000" dirty="0">
                <a:latin typeface="Calibri" panose="020F0502020204030204" pitchFamily="34" charset="0"/>
                <a:cs typeface="Arial" panose="020B0604020202020204" pitchFamily="34" charset="0"/>
              </a:rPr>
              <a:t>       {</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err="1">
                <a:latin typeface="Calibri" panose="020F0502020204030204" pitchFamily="34" charset="0"/>
                <a:cs typeface="Arial" panose="020B0604020202020204" pitchFamily="34" charset="0"/>
              </a:rPr>
              <a:t>printf</a:t>
            </a:r>
            <a:r>
              <a:rPr lang="en-US" altLang="en-US" sz="2000" dirty="0">
                <a:latin typeface="Calibri" panose="020F0502020204030204" pitchFamily="34" charset="0"/>
                <a:cs typeface="Arial" panose="020B0604020202020204" pitchFamily="34" charset="0"/>
              </a:rPr>
              <a:t>(“</a:t>
            </a:r>
            <a:r>
              <a:rPr lang="en-US" altLang="en-US" sz="2000" dirty="0">
                <a:solidFill>
                  <a:srgbClr val="0033CC"/>
                </a:solidFill>
                <a:latin typeface="Courier New" panose="02070309020205020404" pitchFamily="49" charset="0"/>
                <a:cs typeface="Courier New" panose="02070309020205020404" pitchFamily="49" charset="0"/>
              </a:rPr>
              <a:t>Real &amp; distinct roots</a:t>
            </a:r>
            <a:r>
              <a:rPr lang="en-US" altLang="en-US" sz="2000" dirty="0">
                <a:latin typeface="Calibri" panose="020F0502020204030204" pitchFamily="34" charset="0"/>
                <a:cs typeface="Arial" panose="020B0604020202020204" pitchFamily="34" charset="0"/>
              </a:rPr>
              <a:t>“);</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err="1">
                <a:latin typeface="Calibri" panose="020F0502020204030204" pitchFamily="34" charset="0"/>
                <a:cs typeface="Arial" panose="020B0604020202020204" pitchFamily="34" charset="0"/>
              </a:rPr>
              <a:t>printf</a:t>
            </a:r>
            <a:r>
              <a:rPr lang="en-US" altLang="en-US" sz="2000" dirty="0">
                <a:latin typeface="Calibri" panose="020F0502020204030204" pitchFamily="34" charset="0"/>
                <a:cs typeface="Arial" panose="020B0604020202020204" pitchFamily="34" charset="0"/>
              </a:rPr>
              <a:t>(“</a:t>
            </a:r>
            <a:r>
              <a:rPr lang="en-US" altLang="en-US" sz="2000" dirty="0">
                <a:solidFill>
                  <a:srgbClr val="0033CC"/>
                </a:solidFill>
                <a:latin typeface="Courier New" panose="02070309020205020404" pitchFamily="49" charset="0"/>
                <a:cs typeface="Courier New" panose="02070309020205020404" pitchFamily="49" charset="0"/>
              </a:rPr>
              <a:t>Roots are</a:t>
            </a:r>
            <a:r>
              <a:rPr lang="en-US" altLang="en-US" sz="2000" dirty="0">
                <a:latin typeface="Calibri" panose="020F0502020204030204" pitchFamily="34" charset="0"/>
                <a:cs typeface="Arial" panose="020B0604020202020204" pitchFamily="34" charset="0"/>
              </a:rPr>
              <a:t>“);</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a:solidFill>
                  <a:srgbClr val="C00000"/>
                </a:solidFill>
                <a:latin typeface="Calibri" panose="020F0502020204030204" pitchFamily="34" charset="0"/>
                <a:cs typeface="Arial" panose="020B0604020202020204" pitchFamily="34" charset="0"/>
              </a:rPr>
              <a:t>root1=(-b + </a:t>
            </a:r>
            <a:r>
              <a:rPr lang="en-US" altLang="en-US" sz="2000" dirty="0" err="1">
                <a:solidFill>
                  <a:srgbClr val="C00000"/>
                </a:solidFill>
                <a:latin typeface="Calibri" panose="020F0502020204030204" pitchFamily="34" charset="0"/>
                <a:cs typeface="Arial" panose="020B0604020202020204" pitchFamily="34" charset="0"/>
              </a:rPr>
              <a:t>sqrt</a:t>
            </a:r>
            <a:r>
              <a:rPr lang="en-US" altLang="en-US" sz="2000" dirty="0">
                <a:solidFill>
                  <a:srgbClr val="C00000"/>
                </a:solidFill>
                <a:latin typeface="Calibri" panose="020F0502020204030204" pitchFamily="34" charset="0"/>
                <a:cs typeface="Arial" panose="020B0604020202020204" pitchFamily="34" charset="0"/>
              </a:rPr>
              <a:t>(disc))/(2*a);</a:t>
            </a:r>
          </a:p>
          <a:p>
            <a:pPr>
              <a:lnSpc>
                <a:spcPct val="90000"/>
              </a:lnSpc>
            </a:pPr>
            <a:r>
              <a:rPr lang="en-US" altLang="en-US" sz="2000" dirty="0">
                <a:solidFill>
                  <a:srgbClr val="C00000"/>
                </a:solidFill>
                <a:latin typeface="Calibri" panose="020F0502020204030204" pitchFamily="34" charset="0"/>
                <a:cs typeface="Arial" panose="020B0604020202020204" pitchFamily="34" charset="0"/>
              </a:rPr>
              <a:t>        root2=(-b - </a:t>
            </a:r>
            <a:r>
              <a:rPr lang="en-US" altLang="en-US" sz="2000" dirty="0" err="1">
                <a:solidFill>
                  <a:srgbClr val="C00000"/>
                </a:solidFill>
                <a:latin typeface="Calibri" panose="020F0502020204030204" pitchFamily="34" charset="0"/>
                <a:cs typeface="Arial" panose="020B0604020202020204" pitchFamily="34" charset="0"/>
              </a:rPr>
              <a:t>sqrt</a:t>
            </a:r>
            <a:r>
              <a:rPr lang="en-US" altLang="en-US" sz="2000" dirty="0">
                <a:solidFill>
                  <a:srgbClr val="C00000"/>
                </a:solidFill>
                <a:latin typeface="Calibri" panose="020F0502020204030204" pitchFamily="34" charset="0"/>
                <a:cs typeface="Arial" panose="020B0604020202020204" pitchFamily="34" charset="0"/>
              </a:rPr>
              <a:t>(disc))/(2*a);</a:t>
            </a:r>
          </a:p>
          <a:p>
            <a:pPr>
              <a:lnSpc>
                <a:spcPct val="90000"/>
              </a:lnSpc>
            </a:pPr>
            <a:r>
              <a:rPr lang="en-US" altLang="en-US" sz="2000" dirty="0">
                <a:latin typeface="Calibri" panose="020F0502020204030204" pitchFamily="34" charset="0"/>
                <a:cs typeface="Arial" panose="020B0604020202020204" pitchFamily="34" charset="0"/>
              </a:rPr>
              <a:t>        </a:t>
            </a:r>
            <a:r>
              <a:rPr lang="en-US" altLang="en-US" sz="2000" dirty="0" err="1">
                <a:latin typeface="Calibri" panose="020F0502020204030204" pitchFamily="34" charset="0"/>
                <a:cs typeface="Arial" panose="020B0604020202020204" pitchFamily="34" charset="0"/>
              </a:rPr>
              <a:t>printf</a:t>
            </a:r>
            <a:r>
              <a:rPr lang="en-US" altLang="en-US" sz="2000" dirty="0">
                <a:latin typeface="Calibri" panose="020F0502020204030204" pitchFamily="34" charset="0"/>
                <a:cs typeface="Arial" panose="020B0604020202020204" pitchFamily="34" charset="0"/>
              </a:rPr>
              <a:t>(“</a:t>
            </a:r>
            <a:r>
              <a:rPr lang="en-US" altLang="en-US" sz="2000" dirty="0">
                <a:solidFill>
                  <a:srgbClr val="0033CC"/>
                </a:solidFill>
                <a:latin typeface="Courier New" panose="02070309020205020404" pitchFamily="49" charset="0"/>
                <a:cs typeface="Courier New" panose="02070309020205020404" pitchFamily="49" charset="0"/>
              </a:rPr>
              <a:t>Root1 = %.2f and root2                                            </a:t>
            </a:r>
          </a:p>
          <a:p>
            <a:pPr>
              <a:lnSpc>
                <a:spcPct val="90000"/>
              </a:lnSpc>
            </a:pPr>
            <a:r>
              <a:rPr lang="en-US" altLang="en-US" sz="2000" dirty="0">
                <a:solidFill>
                  <a:srgbClr val="0033CC"/>
                </a:solidFill>
                <a:latin typeface="Courier New" panose="02070309020205020404" pitchFamily="49" charset="0"/>
                <a:cs typeface="Courier New" panose="02070309020205020404" pitchFamily="49" charset="0"/>
              </a:rPr>
              <a:t>            =%.2f”,root1,root2</a:t>
            </a:r>
            <a:r>
              <a:rPr lang="en-US" altLang="en-US" sz="2000" dirty="0">
                <a:latin typeface="Calibri" panose="020F0502020204030204" pitchFamily="34" charset="0"/>
                <a:cs typeface="Arial" panose="020B0604020202020204" pitchFamily="34" charset="0"/>
              </a:rPr>
              <a:t>);</a:t>
            </a:r>
          </a:p>
          <a:p>
            <a:pPr>
              <a:lnSpc>
                <a:spcPct val="90000"/>
              </a:lnSpc>
            </a:pPr>
            <a:r>
              <a:rPr lang="en-US" altLang="en-US" sz="2000" dirty="0">
                <a:latin typeface="Calibri" panose="020F0502020204030204" pitchFamily="34" charset="0"/>
                <a:cs typeface="Arial" panose="020B0604020202020204" pitchFamily="34" charset="0"/>
              </a:rPr>
              <a:t>        }</a:t>
            </a:r>
          </a:p>
          <a:p>
            <a:pPr>
              <a:lnSpc>
                <a:spcPct val="90000"/>
              </a:lnSpc>
            </a:pPr>
            <a:r>
              <a:rPr lang="en-US" altLang="en-US" sz="2000" dirty="0">
                <a:latin typeface="Calibri" panose="020F0502020204030204" pitchFamily="34" charset="0"/>
                <a:cs typeface="Arial" panose="020B0604020202020204" pitchFamily="34" charset="0"/>
              </a:rPr>
              <a:t>return 0;</a:t>
            </a:r>
          </a:p>
          <a:p>
            <a:pPr>
              <a:lnSpc>
                <a:spcPct val="90000"/>
              </a:lnSpc>
            </a:pPr>
            <a:r>
              <a:rPr lang="en-US" altLang="en-US" sz="2000" dirty="0">
                <a:latin typeface="Calibri" panose="020F0502020204030204" pitchFamily="34" charset="0"/>
                <a:cs typeface="Arial" panose="020B0604020202020204" pitchFamily="34" charset="0"/>
              </a:rPr>
              <a:t>}</a:t>
            </a:r>
          </a:p>
        </p:txBody>
      </p:sp>
      <p:sp>
        <p:nvSpPr>
          <p:cNvPr id="11" name="Rectangle 10"/>
          <p:cNvSpPr>
            <a:spLocks noChangeArrowheads="1"/>
          </p:cNvSpPr>
          <p:nvPr/>
        </p:nvSpPr>
        <p:spPr bwMode="auto">
          <a:xfrm>
            <a:off x="859809" y="980153"/>
            <a:ext cx="57871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pPr>
            <a:r>
              <a:rPr lang="en-US" altLang="en-US" sz="2000" b="1" dirty="0">
                <a:latin typeface="Calibri" panose="020F0502020204030204" pitchFamily="34" charset="0"/>
                <a:cs typeface="Arial" panose="020B0604020202020204" pitchFamily="34" charset="0"/>
              </a:rPr>
              <a:t>#include&lt;</a:t>
            </a:r>
            <a:r>
              <a:rPr lang="en-US" altLang="en-US" sz="2000" b="1" dirty="0" err="1">
                <a:latin typeface="Calibri" panose="020F0502020204030204" pitchFamily="34" charset="0"/>
                <a:cs typeface="Arial" panose="020B0604020202020204" pitchFamily="34" charset="0"/>
              </a:rPr>
              <a:t>stdio.h</a:t>
            </a:r>
            <a:r>
              <a:rPr lang="en-US" altLang="en-US" sz="2000" b="1" dirty="0">
                <a:latin typeface="Calibri" panose="020F0502020204030204" pitchFamily="34" charset="0"/>
                <a:cs typeface="Arial" panose="020B0604020202020204" pitchFamily="34" charset="0"/>
              </a:rPr>
              <a:t>&gt;</a:t>
            </a:r>
          </a:p>
          <a:p>
            <a:pPr>
              <a:lnSpc>
                <a:spcPct val="90000"/>
              </a:lnSpc>
            </a:pPr>
            <a:r>
              <a:rPr lang="en-US" altLang="en-US" sz="2000" b="1" dirty="0" err="1">
                <a:latin typeface="Calibri" panose="020F0502020204030204" pitchFamily="34" charset="0"/>
                <a:cs typeface="Arial" panose="020B0604020202020204" pitchFamily="34" charset="0"/>
              </a:rPr>
              <a:t>int</a:t>
            </a:r>
            <a:r>
              <a:rPr lang="en-US" altLang="en-US" sz="2000" b="1" dirty="0">
                <a:latin typeface="Calibri" panose="020F0502020204030204" pitchFamily="34" charset="0"/>
                <a:cs typeface="Arial" panose="020B0604020202020204" pitchFamily="34" charset="0"/>
              </a:rPr>
              <a:t> main()</a:t>
            </a:r>
          </a:p>
          <a:p>
            <a:pPr>
              <a:lnSpc>
                <a:spcPct val="90000"/>
              </a:lnSpc>
            </a:pPr>
            <a:r>
              <a:rPr lang="en-US" altLang="en-US" sz="2000" b="1" dirty="0">
                <a:latin typeface="Calibri" panose="020F0502020204030204" pitchFamily="34" charset="0"/>
                <a:cs typeface="Arial" panose="020B0604020202020204" pitchFamily="34" charset="0"/>
              </a:rPr>
              <a:t>{</a:t>
            </a:r>
          </a:p>
          <a:p>
            <a:pPr>
              <a:lnSpc>
                <a:spcPct val="90000"/>
              </a:lnSpc>
            </a:pPr>
            <a:r>
              <a:rPr lang="en-US" altLang="en-US" sz="2000" b="1" dirty="0">
                <a:latin typeface="Calibri" panose="020F0502020204030204" pitchFamily="34" charset="0"/>
                <a:cs typeface="Arial" panose="020B0604020202020204" pitchFamily="34" charset="0"/>
              </a:rPr>
              <a:t>float a,b,c,root1,root2,re,im, disc;</a:t>
            </a:r>
          </a:p>
          <a:p>
            <a:pPr>
              <a:lnSpc>
                <a:spcPct val="90000"/>
              </a:lnSpc>
            </a:pPr>
            <a:r>
              <a:rPr lang="en-US" altLang="en-US" sz="2000" b="1" dirty="0" err="1">
                <a:latin typeface="Calibri" panose="020F0502020204030204" pitchFamily="34" charset="0"/>
                <a:cs typeface="Arial" panose="020B0604020202020204" pitchFamily="34" charset="0"/>
              </a:rPr>
              <a:t>printf</a:t>
            </a:r>
            <a:r>
              <a:rPr lang="en-US" altLang="en-US" sz="2000" b="1" dirty="0">
                <a:latin typeface="Calibri" panose="020F0502020204030204" pitchFamily="34" charset="0"/>
                <a:cs typeface="Arial" panose="020B0604020202020204" pitchFamily="34" charset="0"/>
              </a:rPr>
              <a:t>(" </a:t>
            </a:r>
            <a:r>
              <a:rPr lang="en-US" altLang="en-US" sz="2000" b="1" dirty="0">
                <a:solidFill>
                  <a:srgbClr val="0033CC"/>
                </a:solidFill>
                <a:latin typeface="Courier New" panose="02070309020205020404" pitchFamily="49" charset="0"/>
                <a:cs typeface="Courier New" panose="02070309020205020404" pitchFamily="49" charset="0"/>
              </a:rPr>
              <a:t>Enter the coefficients:</a:t>
            </a:r>
            <a:r>
              <a:rPr lang="en-US" altLang="en-US" sz="2000" b="1" dirty="0">
                <a:latin typeface="Calibri" panose="020F0502020204030204" pitchFamily="34" charset="0"/>
                <a:cs typeface="Arial" panose="020B0604020202020204" pitchFamily="34" charset="0"/>
              </a:rPr>
              <a:t>");</a:t>
            </a:r>
          </a:p>
          <a:p>
            <a:pPr>
              <a:lnSpc>
                <a:spcPct val="90000"/>
              </a:lnSpc>
            </a:pPr>
            <a:r>
              <a:rPr lang="en-US" altLang="en-US" sz="2000" b="1" dirty="0" err="1">
                <a:latin typeface="Calibri" panose="020F0502020204030204" pitchFamily="34" charset="0"/>
                <a:cs typeface="Arial" panose="020B0604020202020204" pitchFamily="34" charset="0"/>
              </a:rPr>
              <a:t>scanf</a:t>
            </a:r>
            <a:r>
              <a:rPr lang="en-US" altLang="en-US" sz="2000" b="1" dirty="0">
                <a:latin typeface="Calibri" panose="020F0502020204030204" pitchFamily="34" charset="0"/>
                <a:cs typeface="Arial" panose="020B0604020202020204" pitchFamily="34" charset="0"/>
              </a:rPr>
              <a:t>(“</a:t>
            </a:r>
            <a:r>
              <a:rPr lang="en-US" altLang="en-US" sz="2000" b="1" dirty="0">
                <a:solidFill>
                  <a:srgbClr val="0033CC"/>
                </a:solidFill>
                <a:latin typeface="Courier New" panose="02070309020205020404" pitchFamily="49" charset="0"/>
                <a:cs typeface="Courier New" panose="02070309020205020404" pitchFamily="49" charset="0"/>
              </a:rPr>
              <a:t>%f %f %</a:t>
            </a:r>
            <a:r>
              <a:rPr lang="en-US" altLang="en-US" sz="2000" b="1" dirty="0" err="1">
                <a:solidFill>
                  <a:srgbClr val="0033CC"/>
                </a:solidFill>
                <a:latin typeface="Courier New" panose="02070309020205020404" pitchFamily="49" charset="0"/>
                <a:cs typeface="Courier New" panose="02070309020205020404" pitchFamily="49" charset="0"/>
              </a:rPr>
              <a:t>f</a:t>
            </a:r>
            <a:r>
              <a:rPr lang="en-US" altLang="en-US" sz="2000" b="1" dirty="0" err="1">
                <a:latin typeface="Calibri" panose="020F0502020204030204" pitchFamily="34" charset="0"/>
                <a:cs typeface="Arial" panose="020B0604020202020204" pitchFamily="34" charset="0"/>
              </a:rPr>
              <a:t>”,&amp;a,&amp;b,&amp;c</a:t>
            </a:r>
            <a:r>
              <a:rPr lang="en-US" altLang="en-US" sz="2000" b="1" dirty="0">
                <a:latin typeface="Calibri" panose="020F0502020204030204" pitchFamily="34" charset="0"/>
                <a:cs typeface="Arial" panose="020B0604020202020204" pitchFamily="34" charset="0"/>
              </a:rPr>
              <a:t>);</a:t>
            </a:r>
          </a:p>
          <a:p>
            <a:pPr>
              <a:lnSpc>
                <a:spcPct val="90000"/>
              </a:lnSpc>
            </a:pPr>
            <a:endParaRPr lang="en-US" altLang="en-US" sz="2000" b="1" dirty="0">
              <a:solidFill>
                <a:srgbClr val="C00000"/>
              </a:solidFill>
              <a:latin typeface="Calibri" panose="020F0502020204030204" pitchFamily="34" charset="0"/>
              <a:cs typeface="Arial" panose="020B0604020202020204" pitchFamily="34" charset="0"/>
            </a:endParaRPr>
          </a:p>
          <a:p>
            <a:pPr>
              <a:lnSpc>
                <a:spcPct val="90000"/>
              </a:lnSpc>
            </a:pPr>
            <a:r>
              <a:rPr lang="en-US" altLang="en-US" sz="2000" b="1" dirty="0">
                <a:solidFill>
                  <a:srgbClr val="C00000"/>
                </a:solidFill>
                <a:latin typeface="Calibri" panose="020F0502020204030204" pitchFamily="34" charset="0"/>
                <a:cs typeface="Arial" panose="020B0604020202020204" pitchFamily="34" charset="0"/>
              </a:rPr>
              <a:t>disc=b*b-4*a*c; </a:t>
            </a:r>
            <a:r>
              <a:rPr lang="en-US" altLang="en-US" sz="2000" b="1" dirty="0">
                <a:solidFill>
                  <a:schemeClr val="bg1">
                    <a:lumMod val="50000"/>
                  </a:schemeClr>
                </a:solidFill>
                <a:latin typeface="Calibri" panose="020F0502020204030204" pitchFamily="34" charset="0"/>
                <a:cs typeface="Arial" panose="020B0604020202020204" pitchFamily="34" charset="0"/>
              </a:rPr>
              <a:t>// discriminant computation</a:t>
            </a:r>
          </a:p>
          <a:p>
            <a:pPr>
              <a:lnSpc>
                <a:spcPct val="90000"/>
              </a:lnSpc>
            </a:pPr>
            <a:endParaRPr lang="en-US" altLang="en-US" sz="2000" b="1" dirty="0">
              <a:latin typeface="Calibri" panose="020F0502020204030204" pitchFamily="34" charset="0"/>
              <a:cs typeface="Arial" panose="020B0604020202020204" pitchFamily="34" charset="0"/>
            </a:endParaRPr>
          </a:p>
          <a:p>
            <a:pPr>
              <a:lnSpc>
                <a:spcPct val="90000"/>
              </a:lnSpc>
            </a:pPr>
            <a:r>
              <a:rPr lang="en-US" altLang="en-US" sz="2000" b="1" dirty="0">
                <a:latin typeface="Calibri" panose="020F0502020204030204" pitchFamily="34" charset="0"/>
                <a:cs typeface="Arial" panose="020B0604020202020204" pitchFamily="34" charset="0"/>
              </a:rPr>
              <a:t>    if  (disc&lt;0) {</a:t>
            </a:r>
          </a:p>
          <a:p>
            <a:pPr>
              <a:lnSpc>
                <a:spcPct val="90000"/>
              </a:lnSpc>
            </a:pPr>
            <a:r>
              <a:rPr lang="en-US" altLang="en-US" sz="2000" b="1" dirty="0">
                <a:latin typeface="Calibri" panose="020F0502020204030204" pitchFamily="34" charset="0"/>
                <a:cs typeface="Arial" panose="020B0604020202020204" pitchFamily="34" charset="0"/>
              </a:rPr>
              <a:t>        </a:t>
            </a:r>
            <a:r>
              <a:rPr lang="en-US" altLang="en-US" sz="2000" b="1" dirty="0" err="1">
                <a:latin typeface="Calibri" panose="020F0502020204030204" pitchFamily="34" charset="0"/>
                <a:cs typeface="Arial" panose="020B0604020202020204" pitchFamily="34" charset="0"/>
              </a:rPr>
              <a:t>printf</a:t>
            </a:r>
            <a:r>
              <a:rPr lang="en-US" altLang="en-US" sz="2000" b="1" dirty="0">
                <a:latin typeface="Calibri" panose="020F0502020204030204" pitchFamily="34" charset="0"/>
                <a:cs typeface="Arial" panose="020B0604020202020204" pitchFamily="34" charset="0"/>
              </a:rPr>
              <a:t>("</a:t>
            </a:r>
            <a:r>
              <a:rPr lang="en-US" altLang="en-US" sz="2000" b="1" dirty="0">
                <a:solidFill>
                  <a:srgbClr val="0033CC"/>
                </a:solidFill>
                <a:latin typeface="Courier New" panose="02070309020205020404" pitchFamily="49" charset="0"/>
                <a:cs typeface="Courier New" panose="02070309020205020404" pitchFamily="49" charset="0"/>
              </a:rPr>
              <a:t>imaginary roots\n</a:t>
            </a:r>
            <a:r>
              <a:rPr lang="en-US" altLang="en-US" sz="2000" b="1" dirty="0">
                <a:latin typeface="Calibri" panose="020F0502020204030204" pitchFamily="34" charset="0"/>
                <a:cs typeface="Arial" panose="020B0604020202020204" pitchFamily="34" charset="0"/>
              </a:rPr>
              <a:t>“);</a:t>
            </a:r>
          </a:p>
          <a:p>
            <a:pPr>
              <a:lnSpc>
                <a:spcPct val="90000"/>
              </a:lnSpc>
            </a:pPr>
            <a:r>
              <a:rPr lang="en-US" altLang="en-US" sz="2000" b="1" dirty="0">
                <a:latin typeface="Calibri" panose="020F0502020204030204" pitchFamily="34" charset="0"/>
                <a:cs typeface="Arial" panose="020B0604020202020204" pitchFamily="34" charset="0"/>
              </a:rPr>
              <a:t>        </a:t>
            </a:r>
            <a:r>
              <a:rPr lang="en-US" altLang="en-US" sz="2000" b="1" dirty="0">
                <a:solidFill>
                  <a:srgbClr val="C00000"/>
                </a:solidFill>
                <a:latin typeface="Calibri" panose="020F0502020204030204" pitchFamily="34" charset="0"/>
                <a:cs typeface="Arial" panose="020B0604020202020204" pitchFamily="34" charset="0"/>
              </a:rPr>
              <a:t>re= - b / (2*a);</a:t>
            </a:r>
          </a:p>
          <a:p>
            <a:pPr>
              <a:lnSpc>
                <a:spcPct val="90000"/>
              </a:lnSpc>
            </a:pPr>
            <a:r>
              <a:rPr lang="en-US" altLang="en-US" sz="2000" b="1" dirty="0">
                <a:latin typeface="Calibri" panose="020F0502020204030204" pitchFamily="34" charset="0"/>
                <a:cs typeface="Arial" panose="020B0604020202020204" pitchFamily="34" charset="0"/>
              </a:rPr>
              <a:t>        </a:t>
            </a:r>
            <a:r>
              <a:rPr lang="en-US" altLang="en-US" sz="2000" b="1" dirty="0" err="1">
                <a:solidFill>
                  <a:srgbClr val="C00000"/>
                </a:solidFill>
                <a:latin typeface="Calibri" panose="020F0502020204030204" pitchFamily="34" charset="0"/>
                <a:cs typeface="Arial" panose="020B0604020202020204" pitchFamily="34" charset="0"/>
              </a:rPr>
              <a:t>im</a:t>
            </a:r>
            <a:r>
              <a:rPr lang="en-US" altLang="en-US" sz="2000" b="1" dirty="0">
                <a:solidFill>
                  <a:srgbClr val="C00000"/>
                </a:solidFill>
                <a:latin typeface="Calibri" panose="020F0502020204030204" pitchFamily="34" charset="0"/>
                <a:cs typeface="Arial" panose="020B0604020202020204" pitchFamily="34" charset="0"/>
              </a:rPr>
              <a:t> = pow(</a:t>
            </a:r>
            <a:r>
              <a:rPr lang="en-US" altLang="en-US" sz="2000" b="1" dirty="0" err="1">
                <a:solidFill>
                  <a:srgbClr val="C00000"/>
                </a:solidFill>
                <a:latin typeface="Calibri" panose="020F0502020204030204" pitchFamily="34" charset="0"/>
                <a:cs typeface="Arial" panose="020B0604020202020204" pitchFamily="34" charset="0"/>
              </a:rPr>
              <a:t>fabs</a:t>
            </a:r>
            <a:r>
              <a:rPr lang="en-US" altLang="en-US" sz="2000" b="1" dirty="0">
                <a:solidFill>
                  <a:srgbClr val="C00000"/>
                </a:solidFill>
                <a:latin typeface="Calibri" panose="020F0502020204030204" pitchFamily="34" charset="0"/>
                <a:cs typeface="Arial" panose="020B0604020202020204" pitchFamily="34" charset="0"/>
              </a:rPr>
              <a:t>(disc),0.5)/(2*a);</a:t>
            </a:r>
          </a:p>
          <a:p>
            <a:pPr>
              <a:lnSpc>
                <a:spcPct val="90000"/>
              </a:lnSpc>
            </a:pPr>
            <a:r>
              <a:rPr lang="en-US" altLang="en-US" sz="2000" b="1" dirty="0">
                <a:latin typeface="Calibri" panose="020F0502020204030204" pitchFamily="34" charset="0"/>
                <a:cs typeface="Arial" panose="020B0604020202020204" pitchFamily="34" charset="0"/>
              </a:rPr>
              <a:t>        </a:t>
            </a:r>
            <a:r>
              <a:rPr lang="en-US" altLang="en-US" sz="2000" b="1" dirty="0" err="1">
                <a:latin typeface="Calibri" panose="020F0502020204030204" pitchFamily="34" charset="0"/>
                <a:cs typeface="Arial" panose="020B0604020202020204" pitchFamily="34" charset="0"/>
              </a:rPr>
              <a:t>printf</a:t>
            </a:r>
            <a:r>
              <a:rPr lang="en-US" altLang="en-US" sz="2000" b="1" dirty="0">
                <a:latin typeface="Calibri" panose="020F0502020204030204" pitchFamily="34" charset="0"/>
                <a:cs typeface="Arial" panose="020B0604020202020204" pitchFamily="34" charset="0"/>
              </a:rPr>
              <a:t>(“</a:t>
            </a:r>
            <a:r>
              <a:rPr lang="en-US" altLang="en-US" sz="2000" b="1" dirty="0">
                <a:solidFill>
                  <a:srgbClr val="0033CC"/>
                </a:solidFill>
                <a:latin typeface="Courier New" panose="02070309020205020404" pitchFamily="49" charset="0"/>
                <a:cs typeface="Courier New" panose="02070309020205020404" pitchFamily="49" charset="0"/>
              </a:rPr>
              <a:t>root1=%.2f+%.2fi and </a:t>
            </a:r>
            <a:r>
              <a:rPr lang="en-US" altLang="en-US" sz="2000" b="1" dirty="0">
                <a:solidFill>
                  <a:srgbClr val="0033CC"/>
                </a:solidFill>
                <a:latin typeface="Calibri" panose="020F0502020204030204" pitchFamily="34" charset="0"/>
                <a:cs typeface="Arial" panose="020B0604020202020204" pitchFamily="34" charset="0"/>
              </a:rPr>
              <a:t>  </a:t>
            </a:r>
          </a:p>
          <a:p>
            <a:pPr>
              <a:lnSpc>
                <a:spcPct val="90000"/>
              </a:lnSpc>
            </a:pPr>
            <a:r>
              <a:rPr lang="en-US" altLang="en-US" sz="2000" b="1" dirty="0">
                <a:solidFill>
                  <a:srgbClr val="0033CC"/>
                </a:solidFill>
                <a:latin typeface="Calibri" panose="020F0502020204030204" pitchFamily="34" charset="0"/>
                <a:cs typeface="Arial" panose="020B0604020202020204" pitchFamily="34" charset="0"/>
              </a:rPr>
              <a:t>         </a:t>
            </a:r>
            <a:r>
              <a:rPr lang="en-US" altLang="en-US" sz="2000" b="1" dirty="0">
                <a:solidFill>
                  <a:srgbClr val="0033CC"/>
                </a:solidFill>
                <a:latin typeface="Courier New" panose="02070309020205020404" pitchFamily="49" charset="0"/>
                <a:cs typeface="Courier New" panose="02070309020205020404" pitchFamily="49" charset="0"/>
              </a:rPr>
              <a:t>root2 =%.2f-%.2fi</a:t>
            </a:r>
            <a:r>
              <a:rPr lang="en-US" altLang="en-US" sz="2000" b="1" dirty="0">
                <a:latin typeface="Calibri" panose="020F0502020204030204" pitchFamily="34" charset="0"/>
                <a:cs typeface="Arial" panose="020B0604020202020204" pitchFamily="34" charset="0"/>
              </a:rPr>
              <a:t>”, </a:t>
            </a:r>
            <a:r>
              <a:rPr lang="en-US" altLang="en-US" sz="2000" b="1" dirty="0" err="1">
                <a:latin typeface="Calibri" panose="020F0502020204030204" pitchFamily="34" charset="0"/>
                <a:cs typeface="Arial" panose="020B0604020202020204" pitchFamily="34" charset="0"/>
              </a:rPr>
              <a:t>re,im,re,im</a:t>
            </a:r>
            <a:r>
              <a:rPr lang="en-US" altLang="en-US" sz="2000" b="1" dirty="0">
                <a:latin typeface="Calibri" panose="020F0502020204030204" pitchFamily="34" charset="0"/>
                <a:cs typeface="Arial" panose="020B0604020202020204" pitchFamily="34" charset="0"/>
              </a:rPr>
              <a:t>);</a:t>
            </a:r>
          </a:p>
          <a:p>
            <a:pPr>
              <a:lnSpc>
                <a:spcPct val="90000"/>
              </a:lnSpc>
            </a:pPr>
            <a:r>
              <a:rPr lang="en-US" altLang="en-US" sz="2000" b="1" dirty="0">
                <a:latin typeface="Calibri" panose="020F0502020204030204" pitchFamily="34" charset="0"/>
                <a:cs typeface="Arial" panose="020B0604020202020204" pitchFamily="34" charset="0"/>
              </a:rPr>
              <a:t>}</a:t>
            </a:r>
          </a:p>
        </p:txBody>
      </p:sp>
      <p:pic>
        <p:nvPicPr>
          <p:cNvPr id="12" name="Picture 11"/>
          <p:cNvPicPr>
            <a:picLocks noChangeAspect="1"/>
          </p:cNvPicPr>
          <p:nvPr/>
        </p:nvPicPr>
        <p:blipFill>
          <a:blip r:embed="rId3"/>
          <a:stretch>
            <a:fillRect/>
          </a:stretch>
        </p:blipFill>
        <p:spPr>
          <a:xfrm>
            <a:off x="583678" y="5504468"/>
            <a:ext cx="5447846" cy="820459"/>
          </a:xfrm>
          <a:prstGeom prst="rect">
            <a:avLst/>
          </a:prstGeom>
        </p:spPr>
      </p:pic>
    </p:spTree>
    <p:extLst>
      <p:ext uri="{BB962C8B-B14F-4D97-AF65-F5344CB8AC3E}">
        <p14:creationId xmlns:p14="http://schemas.microsoft.com/office/powerpoint/2010/main" val="205975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
                                            <p:txEl>
                                              <p:pRg st="17" end="17"/>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fade">
                                      <p:cBhvr>
                                        <p:cTn id="1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4F57A-F773-4756-9FF4-0E02DBF6CEFE}" type="datetime1">
              <a:rPr lang="en-US" smtClean="0"/>
              <a:t>3/30/2022</a:t>
            </a:fld>
            <a:endParaRPr lang="en-IN"/>
          </a:p>
        </p:txBody>
      </p:sp>
      <p:sp>
        <p:nvSpPr>
          <p:cNvPr id="5" name="Footer Placeholder 4"/>
          <p:cNvSpPr>
            <a:spLocks noGrp="1"/>
          </p:cNvSpPr>
          <p:nvPr>
            <p:ph type="ftr" sz="quarter" idx="11"/>
          </p:nvPr>
        </p:nvSpPr>
        <p:spPr/>
        <p:txBody>
          <a:bodyPr/>
          <a:lstStyle/>
          <a:p>
            <a:r>
              <a:rPr lang="en-US"/>
              <a:t>CSE 1051                            Department of CSE</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33</a:t>
            </a:fld>
            <a:endParaRPr lang="en-IN"/>
          </a:p>
        </p:txBody>
      </p:sp>
      <p:pic>
        <p:nvPicPr>
          <p:cNvPr id="7" name="Picture 58" descr="Picture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3247" y="3774439"/>
            <a:ext cx="3964585" cy="2668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66" descr="Pictur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4109" y="1178126"/>
            <a:ext cx="3964584" cy="2396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5973" y="1176736"/>
            <a:ext cx="3858100" cy="23976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Title 2"/>
          <p:cNvSpPr>
            <a:spLocks noGrp="1"/>
          </p:cNvSpPr>
          <p:nvPr>
            <p:ph type="title"/>
          </p:nvPr>
        </p:nvSpPr>
        <p:spPr>
          <a:xfrm>
            <a:off x="866274" y="657124"/>
            <a:ext cx="10487526" cy="582820"/>
          </a:xfrm>
        </p:spPr>
        <p:txBody>
          <a:bodyPr>
            <a:normAutofit/>
          </a:bodyPr>
          <a:lstStyle/>
          <a:p>
            <a:r>
              <a:rPr lang="en-US" sz="3200" dirty="0"/>
              <a:t>Review on </a:t>
            </a:r>
            <a:r>
              <a:rPr lang="en-US" sz="3200" dirty="0">
                <a:solidFill>
                  <a:srgbClr val="C00000"/>
                </a:solidFill>
                <a:latin typeface="Courier New" panose="02070309020205020404" pitchFamily="49" charset="0"/>
                <a:cs typeface="Courier New" panose="02070309020205020404" pitchFamily="49" charset="0"/>
              </a:rPr>
              <a:t>decision making &amp; branching</a:t>
            </a:r>
          </a:p>
        </p:txBody>
      </p:sp>
      <p:sp>
        <p:nvSpPr>
          <p:cNvPr id="12" name="Rectangle 11"/>
          <p:cNvSpPr/>
          <p:nvPr/>
        </p:nvSpPr>
        <p:spPr>
          <a:xfrm>
            <a:off x="866274" y="3678696"/>
            <a:ext cx="3633484" cy="2677656"/>
          </a:xfrm>
          <a:prstGeom prst="rect">
            <a:avLst/>
          </a:prstGeom>
        </p:spPr>
        <p:txBody>
          <a:bodyPr wrap="square">
            <a:spAutoFit/>
          </a:bodyPr>
          <a:lstStyle/>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if</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if-else</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Nested if</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else if Ladder</a:t>
            </a:r>
          </a:p>
        </p:txBody>
      </p:sp>
    </p:spTree>
    <p:extLst>
      <p:ext uri="{BB962C8B-B14F-4D97-AF65-F5344CB8AC3E}">
        <p14:creationId xmlns:p14="http://schemas.microsoft.com/office/powerpoint/2010/main" val="357770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608570"/>
            <a:ext cx="8115300" cy="514350"/>
          </a:xfrm>
        </p:spPr>
        <p:txBody>
          <a:bodyPr>
            <a:noAutofit/>
          </a:bodyPr>
          <a:lstStyle/>
          <a:p>
            <a:pPr eaLnBrk="1" hangingPunct="1"/>
            <a:r>
              <a:rPr lang="en-US" altLang="en-US" sz="3200" dirty="0"/>
              <a:t>The </a:t>
            </a:r>
            <a:r>
              <a:rPr lang="en-US" altLang="en-US" sz="3200" dirty="0">
                <a:solidFill>
                  <a:srgbClr val="C00000"/>
                </a:solidFill>
                <a:latin typeface="Courier New" panose="02070309020205020404" pitchFamily="49" charset="0"/>
                <a:cs typeface="Courier New" panose="02070309020205020404" pitchFamily="49" charset="0"/>
              </a:rPr>
              <a:t>switch</a:t>
            </a:r>
            <a:r>
              <a:rPr lang="en-US" altLang="en-US" sz="3200" dirty="0"/>
              <a:t> Statement</a:t>
            </a:r>
          </a:p>
        </p:txBody>
      </p:sp>
      <p:sp>
        <p:nvSpPr>
          <p:cNvPr id="9216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B42322A-6C05-4704-97E9-3809679C442A}" type="datetime1">
              <a:rPr lang="en-US" altLang="en-US" smtClean="0"/>
              <a:t>3/30/2022</a:t>
            </a:fld>
            <a:endParaRPr lang="en-US" altLang="en-US"/>
          </a:p>
        </p:txBody>
      </p:sp>
      <p:sp>
        <p:nvSpPr>
          <p:cNvPr id="9216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2164" name="Slide Number Placeholder 3"/>
          <p:cNvSpPr>
            <a:spLocks noGrp="1"/>
          </p:cNvSpPr>
          <p:nvPr>
            <p:ph type="sldNum" sz="quarter" idx="12"/>
          </p:nvPr>
        </p:nvSpPr>
        <p:spPr bwMode="auto">
          <a:xfrm>
            <a:off x="7167361"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0E5782C0-C9E1-4FF7-8302-F47D4B18F3F5}" type="slidenum">
              <a:rPr lang="en-US" altLang="en-US" b="0" smtClean="0"/>
              <a:pPr/>
              <a:t>34</a:t>
            </a:fld>
            <a:endParaRPr lang="en-US" altLang="en-US" b="0"/>
          </a:p>
        </p:txBody>
      </p:sp>
      <p:sp>
        <p:nvSpPr>
          <p:cNvPr id="15363" name="Rectangle 3"/>
          <p:cNvSpPr>
            <a:spLocks noChangeArrowheads="1"/>
          </p:cNvSpPr>
          <p:nvPr/>
        </p:nvSpPr>
        <p:spPr bwMode="auto">
          <a:xfrm>
            <a:off x="838200" y="1135153"/>
            <a:ext cx="10468708" cy="4616648"/>
          </a:xfrm>
          <a:prstGeom prst="rect">
            <a:avLst/>
          </a:prstGeom>
          <a:noFill/>
          <a:ln w="9525">
            <a:noFill/>
            <a:miter lim="800000"/>
            <a:headEnd/>
            <a:tailEnd/>
          </a:ln>
        </p:spPr>
        <p:txBody>
          <a:bodyPr wrap="square" anchor="ctr">
            <a:spAutoFit/>
          </a:bodyPr>
          <a:lstStyle/>
          <a:p>
            <a:pPr marL="214313" indent="-214313" algn="just">
              <a:lnSpc>
                <a:spcPct val="150000"/>
              </a:lnSpc>
              <a:buFont typeface="Wingdings" pitchFamily="2" charset="2"/>
              <a:buChar char="Ø"/>
              <a:defRPr/>
            </a:pPr>
            <a:r>
              <a:rPr lang="en-US" sz="2800" b="1" dirty="0"/>
              <a:t>Switch is </a:t>
            </a:r>
            <a:r>
              <a:rPr lang="en-US" sz="2800" b="1" dirty="0">
                <a:solidFill>
                  <a:srgbClr val="C00000"/>
                </a:solidFill>
                <a:latin typeface="Courier New" panose="02070309020205020404" pitchFamily="49" charset="0"/>
                <a:cs typeface="Courier New" panose="02070309020205020404" pitchFamily="49" charset="0"/>
              </a:rPr>
              <a:t>multiple–branching</a:t>
            </a:r>
            <a:r>
              <a:rPr lang="en-US" sz="2800" b="1" dirty="0">
                <a:solidFill>
                  <a:srgbClr val="C00000"/>
                </a:solidFill>
              </a:rPr>
              <a:t> </a:t>
            </a:r>
            <a:r>
              <a:rPr lang="en-US" sz="2800" b="1" dirty="0"/>
              <a:t>statement where based on a condition, the control is transferred to one of the many possible points.</a:t>
            </a:r>
          </a:p>
          <a:p>
            <a:pPr algn="just">
              <a:lnSpc>
                <a:spcPct val="150000"/>
              </a:lnSpc>
              <a:defRPr/>
            </a:pPr>
            <a:endParaRPr lang="en-US" sz="2800" b="1" dirty="0"/>
          </a:p>
          <a:p>
            <a:pPr marL="214313" indent="-214313" algn="just">
              <a:lnSpc>
                <a:spcPct val="150000"/>
              </a:lnSpc>
              <a:buFont typeface="Wingdings" pitchFamily="2" charset="2"/>
              <a:buChar char="Ø"/>
              <a:defRPr/>
            </a:pPr>
            <a:r>
              <a:rPr lang="en-US" sz="2800" b="1" dirty="0"/>
              <a:t> Enables the program to execute different statements based on an  </a:t>
            </a:r>
            <a:r>
              <a:rPr lang="en-US" sz="2800" b="1" dirty="0">
                <a:solidFill>
                  <a:schemeClr val="accent2"/>
                </a:solidFill>
              </a:rPr>
              <a:t>expression</a:t>
            </a:r>
            <a:r>
              <a:rPr lang="en-US" sz="2800" b="1" dirty="0"/>
              <a:t> that can have more than two values. Also called </a:t>
            </a:r>
            <a:r>
              <a:rPr lang="en-US" sz="2800" b="1" dirty="0">
                <a:solidFill>
                  <a:schemeClr val="accent2"/>
                </a:solidFill>
              </a:rPr>
              <a:t>    multiple choice statements</a:t>
            </a:r>
            <a:r>
              <a:rPr lang="en-US" sz="2800" b="1" dirty="0"/>
              <a:t>.</a:t>
            </a:r>
          </a:p>
        </p:txBody>
      </p:sp>
    </p:spTree>
    <p:extLst>
      <p:ext uri="{BB962C8B-B14F-4D97-AF65-F5344CB8AC3E}">
        <p14:creationId xmlns:p14="http://schemas.microsoft.com/office/powerpoint/2010/main" val="408622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838200" y="549516"/>
            <a:ext cx="8115300" cy="514350"/>
          </a:xfrm>
        </p:spPr>
        <p:txBody>
          <a:bodyPr>
            <a:noAutofit/>
          </a:bodyPr>
          <a:lstStyle/>
          <a:p>
            <a:pPr eaLnBrk="1" hangingPunct="1"/>
            <a:r>
              <a:rPr lang="en-US" altLang="en-US" sz="3200" dirty="0"/>
              <a:t>The </a:t>
            </a:r>
            <a:r>
              <a:rPr lang="en-US" altLang="en-US" sz="3200" dirty="0">
                <a:solidFill>
                  <a:srgbClr val="C00000"/>
                </a:solidFill>
                <a:latin typeface="Courier New" panose="02070309020205020404" pitchFamily="49" charset="0"/>
              </a:rPr>
              <a:t>switch</a:t>
            </a:r>
            <a:r>
              <a:rPr lang="en-US" altLang="en-US" sz="3200" dirty="0"/>
              <a:t> statement</a:t>
            </a:r>
          </a:p>
        </p:txBody>
      </p:sp>
      <p:sp>
        <p:nvSpPr>
          <p:cNvPr id="9421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9421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573506B-280E-4528-906C-DBDA03DBCDDF}" type="datetime1">
              <a:rPr lang="en-US" altLang="en-US" smtClean="0"/>
              <a:t>3/30/2022</a:t>
            </a:fld>
            <a:endParaRPr lang="en-US" altLang="en-US"/>
          </a:p>
        </p:txBody>
      </p:sp>
      <p:sp>
        <p:nvSpPr>
          <p:cNvPr id="9421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42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CB6A186-ECC7-4D43-95EA-5DBF1CCE701B}" type="slidenum">
              <a:rPr lang="en-US" altLang="en-US" b="0" smtClean="0"/>
              <a:pPr/>
              <a:t>35</a:t>
            </a:fld>
            <a:endParaRPr lang="en-US" altLang="en-US" b="0"/>
          </a:p>
        </p:txBody>
      </p:sp>
      <p:sp>
        <p:nvSpPr>
          <p:cNvPr id="64516" name="Text Box 4"/>
          <p:cNvSpPr txBox="1">
            <a:spLocks noChangeArrowheads="1"/>
          </p:cNvSpPr>
          <p:nvPr/>
        </p:nvSpPr>
        <p:spPr bwMode="auto">
          <a:xfrm>
            <a:off x="1810190" y="1044678"/>
            <a:ext cx="7109915" cy="5022914"/>
          </a:xfrm>
          <a:prstGeom prst="rect">
            <a:avLst/>
          </a:prstGeom>
          <a:noFill/>
          <a:ln w="9525">
            <a:noFill/>
            <a:miter lim="800000"/>
            <a:headEnd/>
            <a:tailEnd/>
          </a:ln>
        </p:spPr>
        <p:txBody>
          <a:bodyPr wrap="square">
            <a:spAutoFit/>
          </a:bodyPr>
          <a:lstStyle/>
          <a:p>
            <a:pPr eaLnBrk="1" hangingPunct="1">
              <a:lnSpc>
                <a:spcPct val="90000"/>
              </a:lnSpc>
              <a:defRPr/>
            </a:pPr>
            <a:r>
              <a:rPr lang="en-US" altLang="en-US" sz="2400" b="1" dirty="0">
                <a:solidFill>
                  <a:srgbClr val="C00000"/>
                </a:solidFill>
                <a:latin typeface="Courier New" panose="02070309020205020404" pitchFamily="49" charset="0"/>
                <a:cs typeface="Courier New" panose="02070309020205020404" pitchFamily="49" charset="0"/>
              </a:rPr>
              <a:t>switch ( </a:t>
            </a:r>
            <a:r>
              <a:rPr lang="en-US" altLang="en-US" sz="2400" b="1" i="1" dirty="0">
                <a:solidFill>
                  <a:srgbClr val="C00000"/>
                </a:solidFill>
                <a:latin typeface="Courier New" panose="02070309020205020404" pitchFamily="49" charset="0"/>
                <a:cs typeface="Courier New" panose="02070309020205020404" pitchFamily="49" charset="0"/>
              </a:rPr>
              <a:t>expression </a:t>
            </a:r>
            <a:r>
              <a:rPr lang="en-US" altLang="en-US" sz="2400" b="1" dirty="0">
                <a:solidFill>
                  <a:srgbClr val="C00000"/>
                </a:solidFill>
                <a:latin typeface="Courier New" panose="02070309020205020404" pitchFamily="49" charset="0"/>
                <a:cs typeface="Courier New" panose="02070309020205020404" pitchFamily="49" charset="0"/>
              </a:rPr>
              <a:t>)</a:t>
            </a:r>
          </a:p>
          <a:p>
            <a:pPr eaLnBrk="1" hangingPunct="1">
              <a:lnSpc>
                <a:spcPct val="90000"/>
              </a:lnSpc>
              <a:defRPr/>
            </a:pPr>
            <a:r>
              <a:rPr lang="en-US" altLang="en-US" sz="2400" b="1" dirty="0">
                <a:solidFill>
                  <a:srgbClr val="C00000"/>
                </a:solidFill>
              </a:rPr>
              <a:t>{</a:t>
            </a:r>
          </a:p>
          <a:p>
            <a:pPr lvl="1" eaLnBrk="1" hangingPunct="1">
              <a:lnSpc>
                <a:spcPct val="90000"/>
              </a:lnSpc>
              <a:defRPr/>
            </a:pPr>
            <a:r>
              <a:rPr lang="en-US" altLang="en-US" sz="2000" b="1" dirty="0">
                <a:solidFill>
                  <a:srgbClr val="008000"/>
                </a:solidFill>
              </a:rPr>
              <a:t>case </a:t>
            </a:r>
            <a:r>
              <a:rPr lang="en-US" altLang="en-US" sz="2000" b="1" i="1" dirty="0">
                <a:solidFill>
                  <a:srgbClr val="008000"/>
                </a:solidFill>
              </a:rPr>
              <a:t>value1</a:t>
            </a:r>
            <a:r>
              <a:rPr lang="en-US" altLang="en-US" b="1" dirty="0">
                <a:solidFill>
                  <a:srgbClr val="008000"/>
                </a:solidFill>
              </a:rPr>
              <a:t>:</a:t>
            </a:r>
          </a:p>
          <a:p>
            <a:pPr lvl="1" eaLnBrk="1" hangingPunct="1">
              <a:lnSpc>
                <a:spcPct val="90000"/>
              </a:lnSpc>
              <a:defRPr/>
            </a:pPr>
            <a:r>
              <a:rPr lang="en-US" altLang="en-US" b="1" i="1" dirty="0"/>
              <a:t>	program statement(s)</a:t>
            </a:r>
          </a:p>
          <a:p>
            <a:pPr lvl="1">
              <a:lnSpc>
                <a:spcPct val="90000"/>
              </a:lnSpc>
              <a:defRPr/>
            </a:pPr>
            <a:r>
              <a:rPr lang="en-US" altLang="en-US" b="1" i="1" dirty="0"/>
              <a:t>	program statement(s)</a:t>
            </a:r>
            <a:endParaRPr lang="en-US" altLang="en-US" b="1" dirty="0"/>
          </a:p>
          <a:p>
            <a:pPr lvl="1" eaLnBrk="1" hangingPunct="1">
              <a:lnSpc>
                <a:spcPct val="90000"/>
              </a:lnSpc>
              <a:defRPr/>
            </a:pPr>
            <a:r>
              <a:rPr lang="en-US" altLang="en-US" b="1" dirty="0"/>
              <a:t>	</a:t>
            </a:r>
            <a:r>
              <a:rPr lang="en-US" altLang="en-US" sz="2000" b="1" dirty="0">
                <a:solidFill>
                  <a:srgbClr val="0033CC"/>
                </a:solidFill>
              </a:rPr>
              <a:t>break;</a:t>
            </a:r>
            <a:endParaRPr lang="en-US" altLang="en-US" b="1" dirty="0">
              <a:solidFill>
                <a:srgbClr val="0033CC"/>
              </a:solidFill>
            </a:endParaRPr>
          </a:p>
          <a:p>
            <a:pPr lvl="1" eaLnBrk="1" hangingPunct="1">
              <a:lnSpc>
                <a:spcPct val="90000"/>
              </a:lnSpc>
              <a:defRPr/>
            </a:pPr>
            <a:r>
              <a:rPr lang="en-US" altLang="en-US" sz="2000" b="1" dirty="0">
                <a:solidFill>
                  <a:srgbClr val="008000"/>
                </a:solidFill>
              </a:rPr>
              <a:t>case </a:t>
            </a:r>
            <a:r>
              <a:rPr lang="en-US" altLang="en-US" sz="2000" b="1" i="1" dirty="0">
                <a:solidFill>
                  <a:srgbClr val="008000"/>
                </a:solidFill>
              </a:rPr>
              <a:t>value2</a:t>
            </a:r>
            <a:r>
              <a:rPr lang="en-US" altLang="en-US" b="1" dirty="0">
                <a:solidFill>
                  <a:srgbClr val="008000"/>
                </a:solidFill>
              </a:rPr>
              <a:t>:</a:t>
            </a:r>
          </a:p>
          <a:p>
            <a:pPr lvl="1" eaLnBrk="1" hangingPunct="1">
              <a:lnSpc>
                <a:spcPct val="90000"/>
              </a:lnSpc>
              <a:defRPr/>
            </a:pPr>
            <a:r>
              <a:rPr lang="en-US" altLang="en-US" b="1" i="1" dirty="0"/>
              <a:t>	program statement(s)</a:t>
            </a:r>
          </a:p>
          <a:p>
            <a:pPr lvl="1" eaLnBrk="1" hangingPunct="1">
              <a:lnSpc>
                <a:spcPct val="90000"/>
              </a:lnSpc>
              <a:defRPr/>
            </a:pPr>
            <a:r>
              <a:rPr lang="en-US" altLang="en-US" b="1" dirty="0"/>
              <a:t>	...</a:t>
            </a:r>
          </a:p>
          <a:p>
            <a:pPr lvl="1" eaLnBrk="1" hangingPunct="1">
              <a:lnSpc>
                <a:spcPct val="90000"/>
              </a:lnSpc>
              <a:defRPr/>
            </a:pPr>
            <a:r>
              <a:rPr lang="en-US" altLang="en-US" b="1" dirty="0"/>
              <a:t>	</a:t>
            </a:r>
            <a:r>
              <a:rPr lang="en-US" altLang="en-US" sz="2000" b="1" dirty="0">
                <a:solidFill>
                  <a:srgbClr val="0033CC"/>
                </a:solidFill>
              </a:rPr>
              <a:t>break;</a:t>
            </a:r>
            <a:endParaRPr lang="en-US" altLang="en-US" b="1" dirty="0">
              <a:solidFill>
                <a:srgbClr val="0033CC"/>
              </a:solidFill>
            </a:endParaRPr>
          </a:p>
          <a:p>
            <a:pPr lvl="1" eaLnBrk="1" hangingPunct="1">
              <a:lnSpc>
                <a:spcPct val="90000"/>
              </a:lnSpc>
              <a:defRPr/>
            </a:pPr>
            <a:r>
              <a:rPr lang="en-US" altLang="en-US" sz="2000" b="1" dirty="0">
                <a:solidFill>
                  <a:srgbClr val="008000"/>
                </a:solidFill>
              </a:rPr>
              <a:t>case </a:t>
            </a:r>
            <a:r>
              <a:rPr lang="en-US" altLang="en-US" sz="2000" b="1" i="1" dirty="0">
                <a:solidFill>
                  <a:srgbClr val="008000"/>
                </a:solidFill>
              </a:rPr>
              <a:t>value n</a:t>
            </a:r>
            <a:r>
              <a:rPr lang="en-US" altLang="en-US" b="1" dirty="0">
                <a:solidFill>
                  <a:srgbClr val="008000"/>
                </a:solidFill>
              </a:rPr>
              <a:t>:</a:t>
            </a:r>
          </a:p>
          <a:p>
            <a:pPr lvl="1" eaLnBrk="1" hangingPunct="1">
              <a:lnSpc>
                <a:spcPct val="90000"/>
              </a:lnSpc>
              <a:defRPr/>
            </a:pPr>
            <a:r>
              <a:rPr lang="en-US" altLang="en-US" b="1" i="1" dirty="0"/>
              <a:t>	program statement(s)</a:t>
            </a:r>
          </a:p>
          <a:p>
            <a:pPr lvl="1">
              <a:lnSpc>
                <a:spcPct val="90000"/>
              </a:lnSpc>
              <a:defRPr/>
            </a:pPr>
            <a:r>
              <a:rPr lang="en-US" altLang="en-US" b="1" dirty="0"/>
              <a:t>	</a:t>
            </a:r>
            <a:r>
              <a:rPr lang="en-US" altLang="en-US" b="1" i="1" dirty="0"/>
              <a:t>program statement(s)</a:t>
            </a:r>
            <a:endParaRPr lang="en-US" altLang="en-US" b="1" dirty="0"/>
          </a:p>
          <a:p>
            <a:pPr lvl="1" eaLnBrk="1" hangingPunct="1">
              <a:lnSpc>
                <a:spcPct val="90000"/>
              </a:lnSpc>
              <a:defRPr/>
            </a:pPr>
            <a:r>
              <a:rPr lang="en-US" altLang="en-US" b="1" dirty="0"/>
              <a:t>	</a:t>
            </a:r>
            <a:r>
              <a:rPr lang="en-US" altLang="en-US" sz="2000" b="1" dirty="0">
                <a:solidFill>
                  <a:srgbClr val="0033CC"/>
                </a:solidFill>
              </a:rPr>
              <a:t>break;</a:t>
            </a:r>
            <a:endParaRPr lang="en-US" altLang="en-US" b="1" dirty="0">
              <a:solidFill>
                <a:srgbClr val="0033CC"/>
              </a:solidFill>
            </a:endParaRPr>
          </a:p>
          <a:p>
            <a:pPr lvl="1" eaLnBrk="1" hangingPunct="1">
              <a:lnSpc>
                <a:spcPct val="90000"/>
              </a:lnSpc>
              <a:defRPr/>
            </a:pPr>
            <a:r>
              <a:rPr lang="en-US" altLang="en-US" sz="2000" b="1" dirty="0">
                <a:solidFill>
                  <a:srgbClr val="008000"/>
                </a:solidFill>
              </a:rPr>
              <a:t>default</a:t>
            </a:r>
            <a:r>
              <a:rPr lang="en-US" altLang="en-US" b="1" dirty="0">
                <a:solidFill>
                  <a:srgbClr val="008000"/>
                </a:solidFill>
              </a:rPr>
              <a:t>:</a:t>
            </a:r>
          </a:p>
          <a:p>
            <a:pPr lvl="1" eaLnBrk="1" hangingPunct="1">
              <a:lnSpc>
                <a:spcPct val="90000"/>
              </a:lnSpc>
              <a:defRPr/>
            </a:pPr>
            <a:r>
              <a:rPr lang="en-US" altLang="en-US" b="1" i="1" dirty="0"/>
              <a:t>	program statement(s)</a:t>
            </a:r>
          </a:p>
          <a:p>
            <a:pPr lvl="1">
              <a:lnSpc>
                <a:spcPct val="90000"/>
              </a:lnSpc>
              <a:defRPr/>
            </a:pPr>
            <a:r>
              <a:rPr lang="en-US" altLang="en-US" b="1" dirty="0"/>
              <a:t>	</a:t>
            </a:r>
            <a:r>
              <a:rPr lang="en-US" altLang="en-US" b="1" i="1" dirty="0"/>
              <a:t>program statement(s)</a:t>
            </a:r>
            <a:endParaRPr lang="en-US" altLang="en-US" b="1" dirty="0"/>
          </a:p>
          <a:p>
            <a:pPr eaLnBrk="1" hangingPunct="1">
              <a:lnSpc>
                <a:spcPct val="90000"/>
              </a:lnSpc>
              <a:defRPr/>
            </a:pPr>
            <a:r>
              <a:rPr lang="en-US" altLang="en-US" sz="2400" b="1" dirty="0">
                <a:solidFill>
                  <a:srgbClr val="C00000"/>
                </a:solidFill>
              </a:rPr>
              <a:t>}</a:t>
            </a:r>
          </a:p>
        </p:txBody>
      </p:sp>
      <p:sp>
        <p:nvSpPr>
          <p:cNvPr id="94213" name="AutoShape 5"/>
          <p:cNvSpPr>
            <a:spLocks noChangeArrowheads="1"/>
          </p:cNvSpPr>
          <p:nvPr/>
        </p:nvSpPr>
        <p:spPr bwMode="auto">
          <a:xfrm>
            <a:off x="6718287" y="1116621"/>
            <a:ext cx="4839748" cy="3031107"/>
          </a:xfrm>
          <a:prstGeom prst="cloudCallout">
            <a:avLst>
              <a:gd name="adj1" fmla="val -89880"/>
              <a:gd name="adj2" fmla="val -38164"/>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dirty="0">
                <a:latin typeface="+mn-lt"/>
              </a:rPr>
              <a:t>The </a:t>
            </a:r>
            <a:r>
              <a:rPr lang="en-US" altLang="en-US" i="1" dirty="0">
                <a:latin typeface="+mn-lt"/>
              </a:rPr>
              <a:t>expression  </a:t>
            </a:r>
            <a:r>
              <a:rPr lang="en-US" altLang="en-US" dirty="0">
                <a:latin typeface="+mn-lt"/>
              </a:rPr>
              <a:t>is successively compared against the values  </a:t>
            </a:r>
            <a:r>
              <a:rPr lang="en-US" altLang="en-US" i="1" dirty="0">
                <a:latin typeface="+mn-lt"/>
              </a:rPr>
              <a:t>value1</a:t>
            </a:r>
            <a:r>
              <a:rPr lang="en-US" altLang="en-US" dirty="0">
                <a:latin typeface="+mn-lt"/>
              </a:rPr>
              <a:t>, </a:t>
            </a:r>
            <a:r>
              <a:rPr lang="en-US" altLang="en-US" i="1" dirty="0">
                <a:latin typeface="+mn-lt"/>
              </a:rPr>
              <a:t>value2, ..., </a:t>
            </a:r>
            <a:r>
              <a:rPr lang="en-US" altLang="en-US" i="1" dirty="0" err="1">
                <a:latin typeface="+mn-lt"/>
              </a:rPr>
              <a:t>value</a:t>
            </a:r>
            <a:r>
              <a:rPr lang="en-US" altLang="en-US" sz="2000" i="1" dirty="0" err="1">
                <a:latin typeface="Times New Roman" panose="02020603050405020304" pitchFamily="18" charset="0"/>
                <a:cs typeface="Times New Roman" panose="02020603050405020304" pitchFamily="18" charset="0"/>
              </a:rPr>
              <a:t>n</a:t>
            </a:r>
            <a:r>
              <a:rPr lang="en-US" altLang="en-US" dirty="0">
                <a:latin typeface="+mn-lt"/>
              </a:rPr>
              <a:t>. </a:t>
            </a:r>
          </a:p>
          <a:p>
            <a:pPr algn="ctr" eaLnBrk="1" hangingPunct="1"/>
            <a:r>
              <a:rPr lang="en-US" altLang="en-US" dirty="0">
                <a:latin typeface="+mn-lt"/>
              </a:rPr>
              <a:t>If a case is found whose value is equal to the value of  </a:t>
            </a:r>
            <a:r>
              <a:rPr lang="en-US" altLang="en-US" i="1" dirty="0">
                <a:latin typeface="+mn-lt"/>
              </a:rPr>
              <a:t>expression</a:t>
            </a:r>
            <a:r>
              <a:rPr lang="en-US" altLang="en-US" dirty="0">
                <a:latin typeface="+mn-lt"/>
              </a:rPr>
              <a:t>, the program statements that follow the case are executed.</a:t>
            </a:r>
          </a:p>
        </p:txBody>
      </p:sp>
      <p:sp>
        <p:nvSpPr>
          <p:cNvPr id="94214" name="Text Box 8"/>
          <p:cNvSpPr txBox="1">
            <a:spLocks noChangeArrowheads="1"/>
          </p:cNvSpPr>
          <p:nvPr/>
        </p:nvSpPr>
        <p:spPr bwMode="auto">
          <a:xfrm>
            <a:off x="5486401" y="4476316"/>
            <a:ext cx="6071634" cy="1615827"/>
          </a:xfrm>
          <a:prstGeom prst="rect">
            <a:avLst/>
          </a:prstGeom>
          <a:solidFill>
            <a:srgbClr val="FFFF00"/>
          </a:solidFill>
          <a:ln w="9525">
            <a:solidFill>
              <a:srgbClr val="FFFF00"/>
            </a:solidFill>
            <a:miter lim="800000"/>
            <a:headEnd/>
            <a:tailEnd/>
          </a:ln>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342900" indent="-342900" algn="just" eaLnBrk="1" hangingPunct="1">
              <a:lnSpc>
                <a:spcPct val="95000"/>
              </a:lnSpc>
              <a:spcBef>
                <a:spcPct val="20000"/>
              </a:spcBef>
              <a:buFont typeface="Wingdings" panose="05000000000000000000" pitchFamily="2" charset="2"/>
              <a:buChar char="ü"/>
            </a:pPr>
            <a:r>
              <a:rPr lang="en-US" altLang="en-US" sz="2000" dirty="0">
                <a:latin typeface="+mn-lt"/>
              </a:rPr>
              <a:t>The </a:t>
            </a:r>
            <a:r>
              <a:rPr lang="en-US" altLang="en-US" sz="2000" dirty="0">
                <a:latin typeface="Courier New" panose="02070309020205020404" pitchFamily="49" charset="0"/>
                <a:cs typeface="Courier New" panose="02070309020205020404" pitchFamily="49" charset="0"/>
              </a:rPr>
              <a:t>switch</a:t>
            </a:r>
            <a:r>
              <a:rPr lang="en-US" altLang="en-US" sz="2000" dirty="0">
                <a:latin typeface="+mn-lt"/>
              </a:rPr>
              <a:t> </a:t>
            </a:r>
            <a:r>
              <a:rPr lang="en-US" altLang="en-US" sz="2000" dirty="0">
                <a:solidFill>
                  <a:srgbClr val="C00000"/>
                </a:solidFill>
                <a:latin typeface="+mn-lt"/>
              </a:rPr>
              <a:t>test expression </a:t>
            </a:r>
            <a:r>
              <a:rPr lang="en-US" altLang="en-US" sz="2000" dirty="0">
                <a:latin typeface="+mn-lt"/>
              </a:rPr>
              <a:t>must be one with an integer value  (including type char) (No float !). </a:t>
            </a:r>
          </a:p>
          <a:p>
            <a:pPr marL="342900" indent="-342900" algn="just" eaLnBrk="1" hangingPunct="1">
              <a:lnSpc>
                <a:spcPct val="95000"/>
              </a:lnSpc>
              <a:spcBef>
                <a:spcPct val="20000"/>
              </a:spcBef>
              <a:buFont typeface="Wingdings" panose="05000000000000000000" pitchFamily="2" charset="2"/>
              <a:buChar char="ü"/>
            </a:pPr>
            <a:r>
              <a:rPr lang="en-US" altLang="en-US" sz="2000" dirty="0">
                <a:latin typeface="+mn-lt"/>
              </a:rPr>
              <a:t>The </a:t>
            </a:r>
            <a:r>
              <a:rPr lang="en-US" altLang="en-US" sz="2000" dirty="0">
                <a:solidFill>
                  <a:srgbClr val="C00000"/>
                </a:solidFill>
                <a:latin typeface="+mn-lt"/>
              </a:rPr>
              <a:t>case values </a:t>
            </a:r>
            <a:r>
              <a:rPr lang="en-US" altLang="en-US" sz="2000" dirty="0">
                <a:latin typeface="+mn-lt"/>
              </a:rPr>
              <a:t>must be integer-type  constants   or integer constant expressions (You can't use a variable for a case label !)</a:t>
            </a:r>
          </a:p>
        </p:txBody>
      </p:sp>
    </p:spTree>
    <p:extLst>
      <p:ext uri="{BB962C8B-B14F-4D97-AF65-F5344CB8AC3E}">
        <p14:creationId xmlns:p14="http://schemas.microsoft.com/office/powerpoint/2010/main" val="6112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199" y="703057"/>
            <a:ext cx="10148249" cy="514350"/>
          </a:xfrm>
        </p:spPr>
        <p:txBody>
          <a:bodyPr>
            <a:noAutofit/>
          </a:bodyPr>
          <a:lstStyle/>
          <a:p>
            <a:pPr eaLnBrk="1" hangingPunct="1">
              <a:defRPr/>
            </a:pPr>
            <a:r>
              <a:rPr lang="en-US" altLang="en-US" sz="3200" dirty="0">
                <a:solidFill>
                  <a:srgbClr val="C00000"/>
                </a:solidFill>
                <a:latin typeface="Courier New" panose="02070309020205020404" pitchFamily="49" charset="0"/>
              </a:rPr>
              <a:t>switch</a:t>
            </a:r>
            <a:r>
              <a:rPr lang="en-US" altLang="en-US" sz="3200" dirty="0">
                <a:latin typeface="Courier New" panose="02070309020205020404" pitchFamily="49" charset="0"/>
              </a:rPr>
              <a:t>-</a:t>
            </a:r>
            <a:r>
              <a:rPr lang="en-US" altLang="en-US" sz="3200" dirty="0">
                <a:solidFill>
                  <a:schemeClr val="accent2"/>
                </a:solidFill>
              </a:rPr>
              <a:t> </a:t>
            </a:r>
            <a:r>
              <a:rPr lang="en-US" altLang="en-US" sz="3200" dirty="0">
                <a:solidFill>
                  <a:schemeClr val="accent2"/>
                </a:solidFill>
                <a:latin typeface="Tempus Sans ITC" panose="04020404030D07020202" pitchFamily="82" charset="0"/>
              </a:rPr>
              <a:t>control flow </a:t>
            </a:r>
          </a:p>
        </p:txBody>
      </p:sp>
      <p:sp>
        <p:nvSpPr>
          <p:cNvPr id="9523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011C6463-2963-4D83-A26E-CC5648480E76}" type="datetime1">
              <a:rPr lang="en-US" altLang="en-US" smtClean="0"/>
              <a:t>3/30/2022</a:t>
            </a:fld>
            <a:endParaRPr lang="en-US" altLang="en-US"/>
          </a:p>
        </p:txBody>
      </p:sp>
      <p:sp>
        <p:nvSpPr>
          <p:cNvPr id="9523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523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33D3AC99-5B45-400F-93E9-D98861C6FF10}" type="slidenum">
              <a:rPr lang="en-US" altLang="en-US" b="0" smtClean="0"/>
              <a:pPr/>
              <a:t>36</a:t>
            </a:fld>
            <a:endParaRPr lang="en-US" altLang="en-US" b="0"/>
          </a:p>
        </p:txBody>
      </p:sp>
      <p:pic>
        <p:nvPicPr>
          <p:cNvPr id="95235" name="Picture 7" descr="Picture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9325" y="1217406"/>
            <a:ext cx="6005397" cy="512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031027"/>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itle 3"/>
          <p:cNvSpPr>
            <a:spLocks noGrp="1"/>
          </p:cNvSpPr>
          <p:nvPr>
            <p:ph type="title"/>
          </p:nvPr>
        </p:nvSpPr>
        <p:spPr>
          <a:xfrm>
            <a:off x="5614349" y="824248"/>
            <a:ext cx="5372100" cy="514350"/>
          </a:xfrm>
        </p:spPr>
        <p:txBody>
          <a:bodyPr>
            <a:noAutofit/>
          </a:bodyPr>
          <a:lstStyle/>
          <a:p>
            <a:pPr algn="ctr"/>
            <a:r>
              <a:rPr lang="en-US" altLang="en-US" sz="3200" dirty="0"/>
              <a:t>switch-</a:t>
            </a:r>
            <a:r>
              <a:rPr lang="en-US" altLang="en-US" sz="2800" dirty="0">
                <a:solidFill>
                  <a:schemeClr val="accent2"/>
                </a:solidFill>
              </a:rPr>
              <a:t> </a:t>
            </a:r>
            <a:r>
              <a:rPr lang="en-US" altLang="en-US" sz="3200" dirty="0">
                <a:solidFill>
                  <a:schemeClr val="accent2"/>
                </a:solidFill>
                <a:latin typeface="Tempus Sans ITC" panose="04020404030D07020202" pitchFamily="82" charset="0"/>
              </a:rPr>
              <a:t>example 1</a:t>
            </a:r>
            <a:endParaRPr lang="en-US" altLang="en-US" sz="3200" dirty="0"/>
          </a:p>
        </p:txBody>
      </p:sp>
      <p:sp>
        <p:nvSpPr>
          <p:cNvPr id="97282" name="Content Placeholder 1"/>
          <p:cNvSpPr>
            <a:spLocks noGrp="1"/>
          </p:cNvSpPr>
          <p:nvPr>
            <p:ph idx="1"/>
          </p:nvPr>
        </p:nvSpPr>
        <p:spPr bwMode="auto">
          <a:xfrm>
            <a:off x="1227910" y="824249"/>
            <a:ext cx="8345388" cy="4470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buFont typeface="Arial" panose="020B0604020202020204" pitchFamily="34" charset="0"/>
              <a:buNone/>
            </a:pPr>
            <a:r>
              <a:rPr lang="en-US" altLang="en-US" sz="1800" b="1" dirty="0"/>
              <a:t>#include&lt;</a:t>
            </a:r>
            <a:r>
              <a:rPr lang="en-US" altLang="en-US" sz="1800" b="1" dirty="0" err="1"/>
              <a:t>stdio.h</a:t>
            </a:r>
            <a:r>
              <a:rPr lang="en-US" altLang="en-US" sz="1800" b="1" dirty="0"/>
              <a:t>&gt;</a:t>
            </a:r>
          </a:p>
          <a:p>
            <a:pPr>
              <a:buFont typeface="Arial" panose="020B0604020202020204" pitchFamily="34" charset="0"/>
              <a:buNone/>
            </a:pPr>
            <a:r>
              <a:rPr lang="en-US" altLang="en-US" sz="1800" b="1" dirty="0" err="1"/>
              <a:t>int</a:t>
            </a:r>
            <a:r>
              <a:rPr lang="en-US" altLang="en-US" sz="1800" b="1" dirty="0"/>
              <a:t> main()</a:t>
            </a:r>
          </a:p>
          <a:p>
            <a:pPr>
              <a:buFont typeface="Arial" panose="020B0604020202020204" pitchFamily="34" charset="0"/>
              <a:buNone/>
            </a:pPr>
            <a:r>
              <a:rPr lang="en-US" altLang="en-US" sz="1800" b="1" dirty="0"/>
              <a:t>{</a:t>
            </a:r>
          </a:p>
          <a:p>
            <a:pPr>
              <a:buFont typeface="Arial" panose="020B0604020202020204" pitchFamily="34" charset="0"/>
              <a:buNone/>
            </a:pPr>
            <a:r>
              <a:rPr lang="en-US" altLang="en-US" sz="1800" b="1" dirty="0"/>
              <a:t>	</a:t>
            </a:r>
            <a:r>
              <a:rPr lang="en-US" altLang="en-US" sz="1800" b="1" dirty="0" err="1"/>
              <a:t>int</a:t>
            </a:r>
            <a:r>
              <a:rPr lang="en-US" altLang="en-US" sz="1800" b="1" dirty="0"/>
              <a:t> choice;</a:t>
            </a:r>
          </a:p>
          <a:p>
            <a:pPr>
              <a:buFont typeface="Arial" panose="020B0604020202020204" pitchFamily="34" charset="0"/>
              <a:buNone/>
            </a:pPr>
            <a:r>
              <a:rPr lang="en-US" altLang="en-US" sz="1800" b="1" dirty="0"/>
              <a:t>	</a:t>
            </a:r>
            <a:r>
              <a:rPr lang="en-US" altLang="en-US" sz="1800" b="1" dirty="0" err="1"/>
              <a:t>printf</a:t>
            </a:r>
            <a:r>
              <a:rPr lang="en-US" altLang="en-US" sz="1800" b="1" dirty="0"/>
              <a:t>(“Enter your choice: 1-yes, 2-no\n”);</a:t>
            </a:r>
          </a:p>
          <a:p>
            <a:pPr>
              <a:buFont typeface="Arial" panose="020B0604020202020204" pitchFamily="34" charset="0"/>
              <a:buNone/>
            </a:pPr>
            <a:r>
              <a:rPr lang="en-US" altLang="en-US" sz="1800" b="1" dirty="0"/>
              <a:t>	</a:t>
            </a:r>
            <a:r>
              <a:rPr lang="en-US" altLang="en-US" sz="1800" b="1" dirty="0" err="1"/>
              <a:t>scanf</a:t>
            </a:r>
            <a:r>
              <a:rPr lang="en-US" altLang="en-US" sz="1800" b="1" dirty="0"/>
              <a:t>(“%</a:t>
            </a:r>
            <a:r>
              <a:rPr lang="en-US" altLang="en-US" sz="1800" b="1" dirty="0" err="1"/>
              <a:t>d”,&amp;choice</a:t>
            </a:r>
            <a:r>
              <a:rPr lang="en-US" altLang="en-US" sz="1800" b="1" dirty="0"/>
              <a:t>);</a:t>
            </a:r>
          </a:p>
          <a:p>
            <a:pPr>
              <a:buFont typeface="Arial" panose="020B0604020202020204" pitchFamily="34" charset="0"/>
              <a:buNone/>
            </a:pPr>
            <a:r>
              <a:rPr lang="en-US" altLang="en-US" sz="1800" b="1" dirty="0"/>
              <a:t>	switch(choice)</a:t>
            </a:r>
          </a:p>
          <a:p>
            <a:pPr>
              <a:buFont typeface="Arial" panose="020B0604020202020204" pitchFamily="34" charset="0"/>
              <a:buNone/>
            </a:pPr>
            <a:r>
              <a:rPr lang="en-US" altLang="en-US" sz="1800" b="1" dirty="0"/>
              <a:t>	{</a:t>
            </a:r>
          </a:p>
          <a:p>
            <a:pPr>
              <a:buFont typeface="Arial" panose="020B0604020202020204" pitchFamily="34" charset="0"/>
              <a:buNone/>
            </a:pPr>
            <a:r>
              <a:rPr lang="en-US" altLang="en-US" sz="1800" b="1" dirty="0"/>
              <a:t>		case 1:   </a:t>
            </a:r>
            <a:r>
              <a:rPr lang="en-US" altLang="en-US" sz="1800" b="1" dirty="0" err="1"/>
              <a:t>printf</a:t>
            </a:r>
            <a:r>
              <a:rPr lang="en-US" altLang="en-US" sz="1800" b="1" dirty="0"/>
              <a:t>(“YESSSSSSS……”);</a:t>
            </a:r>
          </a:p>
          <a:p>
            <a:pPr>
              <a:buFont typeface="Arial" panose="020B0604020202020204" pitchFamily="34" charset="0"/>
              <a:buNone/>
            </a:pPr>
            <a:r>
              <a:rPr lang="en-US" altLang="en-US" sz="1800" b="1" dirty="0"/>
              <a:t>		     	break;</a:t>
            </a:r>
          </a:p>
          <a:p>
            <a:pPr>
              <a:buFont typeface="Arial" panose="020B0604020202020204" pitchFamily="34" charset="0"/>
              <a:buNone/>
            </a:pPr>
            <a:r>
              <a:rPr lang="en-US" altLang="en-US" sz="1800" b="1" dirty="0"/>
              <a:t>		case 2:   </a:t>
            </a:r>
            <a:r>
              <a:rPr lang="en-US" altLang="en-US" sz="1800" b="1" dirty="0" err="1"/>
              <a:t>printf</a:t>
            </a:r>
            <a:r>
              <a:rPr lang="en-US" altLang="en-US" sz="1800" b="1" dirty="0"/>
              <a:t>(“NOOOOOO……”);</a:t>
            </a:r>
          </a:p>
          <a:p>
            <a:pPr>
              <a:buFont typeface="Arial" panose="020B0604020202020204" pitchFamily="34" charset="0"/>
              <a:buNone/>
            </a:pPr>
            <a:r>
              <a:rPr lang="en-US" altLang="en-US" sz="1800" b="1" dirty="0"/>
              <a:t>		     	break;</a:t>
            </a:r>
          </a:p>
          <a:p>
            <a:pPr>
              <a:buFont typeface="Arial" panose="020B0604020202020204" pitchFamily="34" charset="0"/>
              <a:buNone/>
            </a:pPr>
            <a:r>
              <a:rPr lang="en-US" altLang="en-US" sz="1800" b="1" dirty="0"/>
              <a:t>		default:  </a:t>
            </a:r>
            <a:r>
              <a:rPr lang="en-US" altLang="en-US" sz="1800" b="1" dirty="0" err="1"/>
              <a:t>printf</a:t>
            </a:r>
            <a:r>
              <a:rPr lang="en-US" altLang="en-US" sz="1800" b="1" dirty="0"/>
              <a:t>(“DEFAULT CASE…….”);</a:t>
            </a:r>
          </a:p>
          <a:p>
            <a:pPr>
              <a:buFont typeface="Arial" panose="020B0604020202020204" pitchFamily="34" charset="0"/>
              <a:buNone/>
            </a:pPr>
            <a:r>
              <a:rPr lang="en-US" altLang="en-US" sz="1800" b="1" dirty="0"/>
              <a:t>	}	</a:t>
            </a:r>
            <a:r>
              <a:rPr lang="en-US" altLang="en-US" sz="1800" b="1" dirty="0" err="1"/>
              <a:t>printf</a:t>
            </a:r>
            <a:r>
              <a:rPr lang="en-US" altLang="en-US" sz="1800" b="1" dirty="0"/>
              <a:t>(“The choice is %</a:t>
            </a:r>
            <a:r>
              <a:rPr lang="en-US" altLang="en-US" sz="1800" b="1" dirty="0" err="1"/>
              <a:t>d”,choice</a:t>
            </a:r>
            <a:r>
              <a:rPr lang="en-US" altLang="en-US" sz="1800" b="1" dirty="0"/>
              <a:t>);</a:t>
            </a:r>
          </a:p>
          <a:p>
            <a:pPr>
              <a:buFont typeface="Arial" panose="020B0604020202020204" pitchFamily="34" charset="0"/>
              <a:buNone/>
            </a:pPr>
            <a:r>
              <a:rPr lang="en-US" altLang="en-US" sz="1800" b="1" dirty="0"/>
              <a:t>return 0;</a:t>
            </a:r>
          </a:p>
          <a:p>
            <a:pPr>
              <a:buFont typeface="Arial" panose="020B0604020202020204" pitchFamily="34" charset="0"/>
              <a:buNone/>
            </a:pPr>
            <a:r>
              <a:rPr lang="en-US" altLang="en-US" sz="1800" b="1" dirty="0"/>
              <a:t>}</a:t>
            </a:r>
          </a:p>
          <a:p>
            <a:pPr>
              <a:buFont typeface="Arial" panose="020B0604020202020204" pitchFamily="34" charset="0"/>
              <a:buNone/>
            </a:pPr>
            <a:endParaRPr lang="en-US" altLang="en-US" sz="1800" b="1" dirty="0"/>
          </a:p>
        </p:txBody>
      </p:sp>
      <p:sp>
        <p:nvSpPr>
          <p:cNvPr id="9728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DBC0087-C98C-446B-BC1E-519CA3B8649C}" type="datetime1">
              <a:rPr lang="en-US" altLang="en-US" smtClean="0"/>
              <a:t>3/30/2022</a:t>
            </a:fld>
            <a:endParaRPr lang="en-US" altLang="en-US"/>
          </a:p>
        </p:txBody>
      </p:sp>
      <p:sp>
        <p:nvSpPr>
          <p:cNvPr id="9728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7283" name="Slide Number Placeholder 2"/>
          <p:cNvSpPr>
            <a:spLocks noGrp="1"/>
          </p:cNvSpPr>
          <p:nvPr>
            <p:ph type="sldNum" sz="quarter" idx="12"/>
          </p:nvPr>
        </p:nvSpPr>
        <p:spPr bwMode="auto">
          <a:xfrm>
            <a:off x="7111821" y="6447632"/>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5040F8B3-5C85-47B8-98E2-E65CBAAA1782}" type="slidenum">
              <a:rPr lang="en-US" altLang="en-US" b="0" smtClean="0">
                <a:solidFill>
                  <a:srgbClr val="000000"/>
                </a:solidFill>
              </a:rPr>
              <a:pPr/>
              <a:t>37</a:t>
            </a:fld>
            <a:endParaRPr lang="en-US" altLang="en-US" b="0">
              <a:solidFill>
                <a:srgbClr val="000000"/>
              </a:solidFill>
            </a:endParaRPr>
          </a:p>
        </p:txBody>
      </p:sp>
    </p:spTree>
    <p:extLst>
      <p:ext uri="{BB962C8B-B14F-4D97-AF65-F5344CB8AC3E}">
        <p14:creationId xmlns:p14="http://schemas.microsoft.com/office/powerpoint/2010/main" val="3288008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bwMode="auto">
          <a:xfrm>
            <a:off x="1947340" y="1485900"/>
            <a:ext cx="3165749" cy="42862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buFontTx/>
              <a:buNone/>
            </a:pPr>
            <a:r>
              <a:rPr lang="en-US" altLang="en-US" sz="2000" b="1" dirty="0" err="1"/>
              <a:t>scanf</a:t>
            </a:r>
            <a:r>
              <a:rPr lang="en-US" altLang="en-US" sz="2000" b="1" dirty="0"/>
              <a:t>(“%</a:t>
            </a:r>
            <a:r>
              <a:rPr lang="en-US" altLang="en-US" sz="2000" b="1" dirty="0" err="1"/>
              <a:t>d”,&amp;mark</a:t>
            </a:r>
            <a:r>
              <a:rPr lang="en-US" altLang="en-US" sz="2000" b="1" dirty="0"/>
              <a:t>);</a:t>
            </a:r>
          </a:p>
          <a:p>
            <a:pPr eaLnBrk="1" hangingPunct="1">
              <a:buFontTx/>
              <a:buNone/>
            </a:pPr>
            <a:endParaRPr lang="en-US" altLang="en-US" sz="2000" b="1" dirty="0"/>
          </a:p>
          <a:p>
            <a:pPr eaLnBrk="1" hangingPunct="1">
              <a:buFontTx/>
              <a:buNone/>
            </a:pPr>
            <a:r>
              <a:rPr lang="en-US" altLang="en-US" sz="2000" b="1" dirty="0">
                <a:solidFill>
                  <a:srgbClr val="993300"/>
                </a:solidFill>
              </a:rPr>
              <a:t>switch (mark)</a:t>
            </a:r>
          </a:p>
          <a:p>
            <a:pPr eaLnBrk="1" hangingPunct="1">
              <a:buFontTx/>
              <a:buNone/>
            </a:pPr>
            <a:r>
              <a:rPr lang="en-US" altLang="en-US" sz="2000" b="1" dirty="0">
                <a:solidFill>
                  <a:srgbClr val="993300"/>
                </a:solidFill>
              </a:rPr>
              <a:t>{</a:t>
            </a:r>
          </a:p>
          <a:p>
            <a:pPr eaLnBrk="1" hangingPunct="1">
              <a:buFontTx/>
              <a:buNone/>
            </a:pPr>
            <a:r>
              <a:rPr lang="en-US" altLang="en-US" sz="2000" b="1" dirty="0">
                <a:solidFill>
                  <a:srgbClr val="993300"/>
                </a:solidFill>
              </a:rPr>
              <a:t>case 100:</a:t>
            </a:r>
          </a:p>
          <a:p>
            <a:pPr eaLnBrk="1" hangingPunct="1">
              <a:buFontTx/>
              <a:buNone/>
            </a:pPr>
            <a:r>
              <a:rPr lang="en-US" altLang="en-US" sz="2000" b="1" dirty="0">
                <a:solidFill>
                  <a:srgbClr val="993300"/>
                </a:solidFill>
              </a:rPr>
              <a:t>case  90:</a:t>
            </a:r>
          </a:p>
          <a:p>
            <a:pPr eaLnBrk="1" hangingPunct="1">
              <a:buFontTx/>
              <a:buNone/>
            </a:pPr>
            <a:r>
              <a:rPr lang="en-US" altLang="en-US" sz="2000" b="1" dirty="0">
                <a:solidFill>
                  <a:srgbClr val="993300"/>
                </a:solidFill>
              </a:rPr>
              <a:t>case  80:   </a:t>
            </a:r>
            <a:r>
              <a:rPr lang="en-US" altLang="en-US" sz="2000" b="1" dirty="0"/>
              <a:t>grade=‘A’;</a:t>
            </a:r>
          </a:p>
          <a:p>
            <a:pPr eaLnBrk="1" hangingPunct="1">
              <a:buFontTx/>
              <a:buNone/>
            </a:pPr>
            <a:r>
              <a:rPr lang="en-US" altLang="en-US" sz="2000" b="1" dirty="0"/>
              <a:t>		     break;</a:t>
            </a:r>
          </a:p>
          <a:p>
            <a:pPr eaLnBrk="1" hangingPunct="1">
              <a:buFontTx/>
              <a:buNone/>
            </a:pPr>
            <a:endParaRPr lang="en-US" altLang="en-US" sz="2000" b="1" dirty="0">
              <a:solidFill>
                <a:srgbClr val="993300"/>
              </a:solidFill>
            </a:endParaRPr>
          </a:p>
          <a:p>
            <a:pPr eaLnBrk="1" hangingPunct="1">
              <a:buFontTx/>
              <a:buNone/>
            </a:pPr>
            <a:r>
              <a:rPr lang="en-US" altLang="en-US" sz="2000" b="1" dirty="0">
                <a:solidFill>
                  <a:srgbClr val="993300"/>
                </a:solidFill>
              </a:rPr>
              <a:t>case  70:</a:t>
            </a:r>
          </a:p>
          <a:p>
            <a:pPr eaLnBrk="1" hangingPunct="1">
              <a:buFontTx/>
              <a:buNone/>
            </a:pPr>
            <a:r>
              <a:rPr lang="en-US" altLang="en-US" sz="2000" b="1" dirty="0">
                <a:solidFill>
                  <a:srgbClr val="993300"/>
                </a:solidFill>
              </a:rPr>
              <a:t>case  60:</a:t>
            </a:r>
          </a:p>
          <a:p>
            <a:pPr eaLnBrk="1" hangingPunct="1">
              <a:buFontTx/>
              <a:buNone/>
            </a:pPr>
            <a:r>
              <a:rPr lang="en-US" altLang="en-US" sz="2000" b="1" dirty="0">
                <a:solidFill>
                  <a:srgbClr val="993300"/>
                </a:solidFill>
              </a:rPr>
              <a:t>		   </a:t>
            </a:r>
            <a:r>
              <a:rPr lang="en-US" altLang="en-US" sz="2000" b="1" dirty="0"/>
              <a:t>grade=‘B’;</a:t>
            </a:r>
          </a:p>
          <a:p>
            <a:pPr eaLnBrk="1" hangingPunct="1">
              <a:buFontTx/>
              <a:buNone/>
            </a:pPr>
            <a:r>
              <a:rPr lang="en-US" altLang="en-US" sz="2000" b="1" dirty="0"/>
              <a:t>		   break;</a:t>
            </a:r>
          </a:p>
          <a:p>
            <a:pPr eaLnBrk="1" hangingPunct="1">
              <a:buFontTx/>
              <a:buNone/>
            </a:pPr>
            <a:endParaRPr lang="en-US" altLang="en-US" sz="2000" b="1" dirty="0"/>
          </a:p>
        </p:txBody>
      </p:sp>
      <p:sp>
        <p:nvSpPr>
          <p:cNvPr id="9831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1EE9DDA2-9EB5-422C-B097-DF93B4EE0A15}" type="datetime1">
              <a:rPr lang="en-US" altLang="en-US" smtClean="0"/>
              <a:t>3/30/2022</a:t>
            </a:fld>
            <a:endParaRPr lang="en-US" altLang="en-US"/>
          </a:p>
        </p:txBody>
      </p:sp>
      <p:sp>
        <p:nvSpPr>
          <p:cNvPr id="9831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98309" name="Slide Number Placeholder 3"/>
          <p:cNvSpPr>
            <a:spLocks noGrp="1"/>
          </p:cNvSpPr>
          <p:nvPr>
            <p:ph type="sldNum" sz="quarter" idx="12"/>
          </p:nvPr>
        </p:nvSpPr>
        <p:spPr bwMode="auto">
          <a:xfrm>
            <a:off x="7141604" y="6447632"/>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8A242E9-6A2D-4705-B112-68F1AE51BED9}" type="slidenum">
              <a:rPr lang="en-US" altLang="en-US" b="0" smtClean="0"/>
              <a:pPr/>
              <a:t>38</a:t>
            </a:fld>
            <a:endParaRPr lang="en-US" altLang="en-US" b="0"/>
          </a:p>
        </p:txBody>
      </p:sp>
      <p:sp>
        <p:nvSpPr>
          <p:cNvPr id="6" name="Rectangle 2"/>
          <p:cNvSpPr txBox="1">
            <a:spLocks noChangeArrowheads="1"/>
          </p:cNvSpPr>
          <p:nvPr/>
        </p:nvSpPr>
        <p:spPr bwMode="auto">
          <a:xfrm>
            <a:off x="5752182" y="1485900"/>
            <a:ext cx="3834924" cy="4114799"/>
          </a:xfrm>
          <a:prstGeom prst="rect">
            <a:avLst/>
          </a:prstGeom>
          <a:noFill/>
          <a:ln w="9525">
            <a:noFill/>
            <a:miter lim="800000"/>
            <a:headEnd/>
            <a:tailEnd/>
          </a:ln>
        </p:spPr>
        <p:txBody>
          <a:bodyPr/>
          <a:lstStyle/>
          <a:p>
            <a:pPr marL="257175" indent="-257175">
              <a:spcBef>
                <a:spcPct val="20000"/>
              </a:spcBef>
              <a:defRPr/>
            </a:pPr>
            <a:endParaRPr lang="en-US" sz="2000" b="1" kern="0" dirty="0">
              <a:solidFill>
                <a:srgbClr val="993300"/>
              </a:solidFill>
            </a:endParaRPr>
          </a:p>
          <a:p>
            <a:pPr marL="257175" indent="-257175">
              <a:spcBef>
                <a:spcPct val="20000"/>
              </a:spcBef>
              <a:defRPr/>
            </a:pPr>
            <a:r>
              <a:rPr lang="en-US" sz="2000" b="1" kern="0" dirty="0">
                <a:solidFill>
                  <a:srgbClr val="993300"/>
                </a:solidFill>
              </a:rPr>
              <a:t>case  50: </a:t>
            </a:r>
          </a:p>
          <a:p>
            <a:pPr marL="257175" indent="-257175">
              <a:spcBef>
                <a:spcPct val="20000"/>
              </a:spcBef>
              <a:defRPr/>
            </a:pPr>
            <a:r>
              <a:rPr lang="en-US" sz="2000" b="1" kern="0" dirty="0">
                <a:solidFill>
                  <a:srgbClr val="993300"/>
                </a:solidFill>
              </a:rPr>
              <a:t>		   </a:t>
            </a:r>
            <a:r>
              <a:rPr lang="en-US" sz="2000" b="1" kern="0" dirty="0"/>
              <a:t>grade=‘C’;</a:t>
            </a:r>
          </a:p>
          <a:p>
            <a:pPr marL="257175" indent="-257175">
              <a:spcBef>
                <a:spcPct val="20000"/>
              </a:spcBef>
              <a:defRPr/>
            </a:pPr>
            <a:r>
              <a:rPr lang="en-US" sz="2000" b="1" kern="0" dirty="0"/>
              <a:t>		   break;</a:t>
            </a:r>
          </a:p>
          <a:p>
            <a:pPr marL="257175" indent="-257175">
              <a:spcBef>
                <a:spcPct val="20000"/>
              </a:spcBef>
              <a:defRPr/>
            </a:pPr>
            <a:r>
              <a:rPr lang="en-US" sz="2000" b="1" kern="0" dirty="0">
                <a:solidFill>
                  <a:srgbClr val="993300"/>
                </a:solidFill>
              </a:rPr>
              <a:t>case 40:</a:t>
            </a:r>
          </a:p>
          <a:p>
            <a:pPr marL="257175" indent="-257175">
              <a:spcBef>
                <a:spcPct val="20000"/>
              </a:spcBef>
              <a:defRPr/>
            </a:pPr>
            <a:r>
              <a:rPr lang="en-US" sz="2000" b="1" kern="0" dirty="0">
                <a:solidFill>
                  <a:srgbClr val="993300"/>
                </a:solidFill>
              </a:rPr>
              <a:t>		   </a:t>
            </a:r>
            <a:r>
              <a:rPr lang="en-US" sz="2000" b="1" kern="0" dirty="0"/>
              <a:t>grade=‘D’;</a:t>
            </a:r>
          </a:p>
          <a:p>
            <a:pPr marL="257175" indent="-257175">
              <a:spcBef>
                <a:spcPct val="20000"/>
              </a:spcBef>
              <a:defRPr/>
            </a:pPr>
            <a:r>
              <a:rPr lang="en-US" sz="2000" b="1" kern="0" dirty="0"/>
              <a:t>		   break;</a:t>
            </a:r>
          </a:p>
          <a:p>
            <a:pPr marL="257175" indent="-257175">
              <a:spcBef>
                <a:spcPct val="20000"/>
              </a:spcBef>
              <a:defRPr/>
            </a:pPr>
            <a:endParaRPr lang="en-US" sz="2000" b="1" kern="0" dirty="0">
              <a:solidFill>
                <a:srgbClr val="993300"/>
              </a:solidFill>
            </a:endParaRPr>
          </a:p>
          <a:p>
            <a:pPr marL="257175" indent="-257175">
              <a:spcBef>
                <a:spcPct val="20000"/>
              </a:spcBef>
              <a:defRPr/>
            </a:pPr>
            <a:r>
              <a:rPr lang="en-US" sz="2000" b="1" kern="0" dirty="0">
                <a:solidFill>
                  <a:srgbClr val="993300"/>
                </a:solidFill>
              </a:rPr>
              <a:t>default:   </a:t>
            </a:r>
            <a:r>
              <a:rPr lang="en-US" sz="2000" b="1" kern="0" dirty="0"/>
              <a:t>grade=‘F’;</a:t>
            </a:r>
          </a:p>
          <a:p>
            <a:pPr marL="257175" indent="-257175">
              <a:spcBef>
                <a:spcPct val="20000"/>
              </a:spcBef>
              <a:defRPr/>
            </a:pPr>
            <a:r>
              <a:rPr lang="en-US" sz="2000" b="1" kern="0" dirty="0"/>
              <a:t>		   break;</a:t>
            </a:r>
          </a:p>
          <a:p>
            <a:pPr marL="257175" indent="-257175">
              <a:spcBef>
                <a:spcPct val="20000"/>
              </a:spcBef>
              <a:defRPr/>
            </a:pPr>
            <a:r>
              <a:rPr lang="en-US" sz="2000" b="1" kern="0" dirty="0">
                <a:solidFill>
                  <a:srgbClr val="993300"/>
                </a:solidFill>
              </a:rPr>
              <a:t>	}  </a:t>
            </a:r>
          </a:p>
          <a:p>
            <a:pPr marL="257175" indent="-257175">
              <a:spcBef>
                <a:spcPct val="20000"/>
              </a:spcBef>
              <a:defRPr/>
            </a:pPr>
            <a:r>
              <a:rPr lang="en-US" sz="2000" b="1" kern="0" dirty="0"/>
              <a:t> </a:t>
            </a:r>
          </a:p>
          <a:p>
            <a:pPr marL="257175" indent="-257175">
              <a:spcBef>
                <a:spcPct val="20000"/>
              </a:spcBef>
              <a:defRPr/>
            </a:pPr>
            <a:r>
              <a:rPr lang="en-US" sz="2000" b="1" kern="0" dirty="0" err="1"/>
              <a:t>printf</a:t>
            </a:r>
            <a:r>
              <a:rPr lang="en-US" sz="2000" b="1" kern="0" dirty="0"/>
              <a:t>(“%c”, grade);	</a:t>
            </a:r>
          </a:p>
        </p:txBody>
      </p:sp>
      <p:cxnSp>
        <p:nvCxnSpPr>
          <p:cNvPr id="10" name="Straight Connector 9"/>
          <p:cNvCxnSpPr/>
          <p:nvPr/>
        </p:nvCxnSpPr>
        <p:spPr>
          <a:xfrm>
            <a:off x="5499547" y="1485900"/>
            <a:ext cx="0" cy="44577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838199" y="730248"/>
            <a:ext cx="9233263" cy="514350"/>
          </a:xfrm>
        </p:spPr>
        <p:txBody>
          <a:bodyPr>
            <a:noAutofit/>
          </a:bodyPr>
          <a:lstStyle/>
          <a:p>
            <a:r>
              <a:rPr lang="en-US" altLang="en-US" sz="3200" b="1" dirty="0">
                <a:solidFill>
                  <a:srgbClr val="C00000"/>
                </a:solidFill>
                <a:latin typeface="Courier New" panose="02070309020205020404" pitchFamily="49" charset="0"/>
                <a:cs typeface="Courier New" panose="02070309020205020404" pitchFamily="49" charset="0"/>
              </a:rPr>
              <a:t>switch</a:t>
            </a:r>
            <a:r>
              <a:rPr lang="en-US" altLang="en-US" sz="3200" b="1" dirty="0"/>
              <a:t>-</a:t>
            </a:r>
            <a:r>
              <a:rPr lang="en-US" altLang="en-US" sz="3200" dirty="0">
                <a:solidFill>
                  <a:schemeClr val="accent2"/>
                </a:solidFill>
              </a:rPr>
              <a:t> </a:t>
            </a:r>
            <a:r>
              <a:rPr lang="en-US" altLang="en-US" sz="3200" b="1" dirty="0">
                <a:solidFill>
                  <a:schemeClr val="accent2"/>
                </a:solidFill>
                <a:latin typeface="Tempus Sans ITC" panose="04020404030D07020202" pitchFamily="82" charset="0"/>
              </a:rPr>
              <a:t>example </a:t>
            </a:r>
            <a:endParaRPr lang="en-US" altLang="en-US" sz="3200" dirty="0">
              <a:solidFill>
                <a:schemeClr val="accent2"/>
              </a:solidFill>
            </a:endParaRPr>
          </a:p>
        </p:txBody>
      </p:sp>
    </p:spTree>
    <p:extLst>
      <p:ext uri="{BB962C8B-B14F-4D97-AF65-F5344CB8AC3E}">
        <p14:creationId xmlns:p14="http://schemas.microsoft.com/office/powerpoint/2010/main" val="898433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bwMode="auto">
          <a:xfrm>
            <a:off x="3018429" y="1365161"/>
            <a:ext cx="5772873" cy="4778062"/>
          </a:xfrm>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rtlCol="0" anchor="t" anchorCtr="0" compatLnSpc="1">
            <a:prstTxWarp prst="textNoShape">
              <a:avLst/>
            </a:prstTxWarp>
            <a:noAutofit/>
          </a:bodyPr>
          <a:lstStyle/>
          <a:p>
            <a:pPr eaLnBrk="1" hangingPunct="1">
              <a:lnSpc>
                <a:spcPct val="80000"/>
              </a:lnSpc>
              <a:buFontTx/>
              <a:buNone/>
            </a:pPr>
            <a:r>
              <a:rPr lang="en-US" altLang="en-US" sz="2000" b="1" dirty="0"/>
              <a:t>char </a:t>
            </a:r>
            <a:r>
              <a:rPr lang="en-US" altLang="en-US" sz="2000" b="1" dirty="0" err="1"/>
              <a:t>ch</a:t>
            </a:r>
            <a:r>
              <a:rPr lang="en-US" altLang="en-US" sz="2000" b="1" dirty="0"/>
              <a:t>;</a:t>
            </a:r>
          </a:p>
          <a:p>
            <a:pPr eaLnBrk="1" hangingPunct="1">
              <a:lnSpc>
                <a:spcPct val="80000"/>
              </a:lnSpc>
              <a:buFontTx/>
              <a:buNone/>
            </a:pPr>
            <a:r>
              <a:rPr lang="en-US" altLang="en-US" sz="2000" b="1" dirty="0" err="1"/>
              <a:t>scanf</a:t>
            </a:r>
            <a:r>
              <a:rPr lang="en-US" altLang="en-US" sz="2000" b="1" dirty="0"/>
              <a:t>(“%c”,&amp;</a:t>
            </a:r>
            <a:r>
              <a:rPr lang="en-US" altLang="en-US" sz="2000" b="1" dirty="0" err="1"/>
              <a:t>ch</a:t>
            </a:r>
            <a:r>
              <a:rPr lang="en-US" altLang="en-US" sz="2000" b="1" dirty="0"/>
              <a:t>); </a:t>
            </a:r>
          </a:p>
          <a:p>
            <a:pPr eaLnBrk="1" hangingPunct="1">
              <a:lnSpc>
                <a:spcPct val="80000"/>
              </a:lnSpc>
              <a:buFontTx/>
              <a:buNone/>
            </a:pPr>
            <a:r>
              <a:rPr lang="en-US" altLang="en-US" sz="2000" b="1" dirty="0"/>
              <a:t>	</a:t>
            </a:r>
          </a:p>
          <a:p>
            <a:pPr eaLnBrk="1" hangingPunct="1">
              <a:lnSpc>
                <a:spcPct val="100000"/>
              </a:lnSpc>
              <a:buFontTx/>
              <a:buNone/>
            </a:pPr>
            <a:r>
              <a:rPr lang="en-US" altLang="en-US" sz="2000" b="1" dirty="0"/>
              <a:t>switch(</a:t>
            </a:r>
            <a:r>
              <a:rPr lang="en-US" altLang="en-US" sz="2000" b="1" dirty="0" err="1"/>
              <a:t>ch</a:t>
            </a:r>
            <a:r>
              <a:rPr lang="en-US" altLang="en-US" sz="2000" b="1" dirty="0"/>
              <a:t>) </a:t>
            </a:r>
          </a:p>
          <a:p>
            <a:pPr eaLnBrk="1" hangingPunct="1">
              <a:lnSpc>
                <a:spcPct val="100000"/>
              </a:lnSpc>
              <a:buFontTx/>
              <a:buNone/>
            </a:pPr>
            <a:r>
              <a:rPr lang="en-US" altLang="en-US" sz="2000" b="1" dirty="0"/>
              <a:t>{ </a:t>
            </a:r>
          </a:p>
          <a:p>
            <a:pPr eaLnBrk="1" hangingPunct="1">
              <a:lnSpc>
                <a:spcPct val="100000"/>
              </a:lnSpc>
              <a:buFontTx/>
              <a:buNone/>
            </a:pPr>
            <a:r>
              <a:rPr lang="en-US" altLang="en-US" sz="2000" b="1" dirty="0"/>
              <a:t>	</a:t>
            </a:r>
            <a:r>
              <a:rPr lang="en-US" altLang="en-US" sz="2000" b="1" dirty="0">
                <a:solidFill>
                  <a:srgbClr val="FF0000"/>
                </a:solidFill>
              </a:rPr>
              <a:t>case ‘a’ : </a:t>
            </a:r>
            <a:r>
              <a:rPr lang="en-US" altLang="en-US" sz="2000" b="1" dirty="0" err="1"/>
              <a:t>printf</a:t>
            </a:r>
            <a:r>
              <a:rPr lang="en-US" altLang="en-US" sz="2000" b="1" dirty="0"/>
              <a:t>(“Vowel”); 		        break; </a:t>
            </a:r>
          </a:p>
          <a:p>
            <a:pPr eaLnBrk="1" hangingPunct="1">
              <a:lnSpc>
                <a:spcPct val="100000"/>
              </a:lnSpc>
              <a:buFontTx/>
              <a:buNone/>
            </a:pPr>
            <a:r>
              <a:rPr lang="en-US" altLang="en-US" sz="2000" b="1" dirty="0"/>
              <a:t>	</a:t>
            </a:r>
            <a:r>
              <a:rPr lang="en-US" altLang="en-US" sz="2000" b="1" dirty="0">
                <a:solidFill>
                  <a:srgbClr val="FF0000"/>
                </a:solidFill>
              </a:rPr>
              <a:t>case ‘e’ : </a:t>
            </a:r>
            <a:r>
              <a:rPr lang="en-US" altLang="en-US" sz="2000" b="1" dirty="0" err="1"/>
              <a:t>printf</a:t>
            </a:r>
            <a:r>
              <a:rPr lang="en-US" altLang="en-US" sz="2000" b="1" dirty="0"/>
              <a:t>(“Vowel”); 		        break; </a:t>
            </a:r>
          </a:p>
          <a:p>
            <a:pPr eaLnBrk="1" hangingPunct="1">
              <a:lnSpc>
                <a:spcPct val="100000"/>
              </a:lnSpc>
              <a:buFontTx/>
              <a:buNone/>
            </a:pPr>
            <a:r>
              <a:rPr lang="en-US" altLang="en-US" sz="2000" b="1" dirty="0"/>
              <a:t>	</a:t>
            </a:r>
            <a:r>
              <a:rPr lang="en-US" altLang="en-US" sz="2000" b="1" dirty="0">
                <a:solidFill>
                  <a:srgbClr val="FF0000"/>
                </a:solidFill>
              </a:rPr>
              <a:t>case ‘</a:t>
            </a:r>
            <a:r>
              <a:rPr lang="en-US" altLang="en-US" sz="2000" b="1" dirty="0" err="1">
                <a:solidFill>
                  <a:srgbClr val="FF0000"/>
                </a:solidFill>
              </a:rPr>
              <a:t>i</a:t>
            </a:r>
            <a:r>
              <a:rPr lang="en-US" altLang="en-US" sz="2000" b="1" dirty="0">
                <a:solidFill>
                  <a:srgbClr val="FF0000"/>
                </a:solidFill>
              </a:rPr>
              <a:t>’ : </a:t>
            </a:r>
            <a:r>
              <a:rPr lang="en-US" altLang="en-US" sz="2000" b="1" dirty="0" err="1"/>
              <a:t>printf</a:t>
            </a:r>
            <a:r>
              <a:rPr lang="en-US" altLang="en-US" sz="2000" b="1" dirty="0"/>
              <a:t>(“Vowel”); 		       break; </a:t>
            </a:r>
          </a:p>
          <a:p>
            <a:pPr eaLnBrk="1" hangingPunct="1">
              <a:lnSpc>
                <a:spcPct val="100000"/>
              </a:lnSpc>
              <a:buFontTx/>
              <a:buNone/>
            </a:pPr>
            <a:r>
              <a:rPr lang="en-US" altLang="en-US" sz="2000" b="1" dirty="0"/>
              <a:t>	</a:t>
            </a:r>
            <a:r>
              <a:rPr lang="en-US" altLang="en-US" sz="2000" b="1" dirty="0">
                <a:solidFill>
                  <a:srgbClr val="FF0000"/>
                </a:solidFill>
              </a:rPr>
              <a:t>case ‘o’ : </a:t>
            </a:r>
            <a:r>
              <a:rPr lang="en-US" altLang="en-US" sz="2000" b="1" dirty="0" err="1"/>
              <a:t>printf</a:t>
            </a:r>
            <a:r>
              <a:rPr lang="en-US" altLang="en-US" sz="2000" b="1" dirty="0"/>
              <a:t>(“Vowel”); 		        break; </a:t>
            </a:r>
          </a:p>
          <a:p>
            <a:pPr eaLnBrk="1" hangingPunct="1">
              <a:lnSpc>
                <a:spcPct val="100000"/>
              </a:lnSpc>
              <a:buFontTx/>
              <a:buNone/>
            </a:pPr>
            <a:r>
              <a:rPr lang="en-US" altLang="en-US" sz="2000" b="1" dirty="0"/>
              <a:t>	</a:t>
            </a:r>
            <a:r>
              <a:rPr lang="en-US" altLang="en-US" sz="2000" b="1" dirty="0">
                <a:solidFill>
                  <a:srgbClr val="FF0000"/>
                </a:solidFill>
              </a:rPr>
              <a:t>case ‘u’ : </a:t>
            </a:r>
            <a:r>
              <a:rPr lang="en-US" altLang="en-US" sz="2000" b="1" dirty="0" err="1"/>
              <a:t>printf</a:t>
            </a:r>
            <a:r>
              <a:rPr lang="en-US" altLang="en-US" sz="2000" b="1" dirty="0"/>
              <a:t>(“Vowel”); 	  	        break; </a:t>
            </a:r>
          </a:p>
          <a:p>
            <a:pPr eaLnBrk="1" hangingPunct="1">
              <a:lnSpc>
                <a:spcPct val="100000"/>
              </a:lnSpc>
              <a:buFontTx/>
              <a:buNone/>
            </a:pPr>
            <a:r>
              <a:rPr lang="en-US" altLang="en-US" sz="2000" b="1" dirty="0"/>
              <a:t>	</a:t>
            </a:r>
            <a:r>
              <a:rPr lang="en-US" altLang="en-US" sz="2000" b="1" dirty="0">
                <a:solidFill>
                  <a:srgbClr val="FF0000"/>
                </a:solidFill>
              </a:rPr>
              <a:t>default: </a:t>
            </a:r>
            <a:r>
              <a:rPr lang="en-US" altLang="en-US" sz="2000" b="1" dirty="0" err="1"/>
              <a:t>printf</a:t>
            </a:r>
            <a:r>
              <a:rPr lang="en-US" altLang="en-US" sz="2000" b="1" dirty="0"/>
              <a:t>(“Not a Vowel”); 	</a:t>
            </a:r>
          </a:p>
          <a:p>
            <a:pPr eaLnBrk="1" hangingPunct="1">
              <a:lnSpc>
                <a:spcPct val="100000"/>
              </a:lnSpc>
              <a:buFontTx/>
              <a:buNone/>
            </a:pPr>
            <a:r>
              <a:rPr lang="en-US" altLang="en-US" sz="2000" b="1" dirty="0"/>
              <a:t>} </a:t>
            </a:r>
          </a:p>
        </p:txBody>
      </p:sp>
      <p:sp>
        <p:nvSpPr>
          <p:cNvPr id="10035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79DA14AE-929B-485E-9B60-CCABF0ED1D8D}" type="datetime1">
              <a:rPr lang="en-US" altLang="en-US" smtClean="0"/>
              <a:t>3/30/2022</a:t>
            </a:fld>
            <a:endParaRPr lang="en-US" altLang="en-US"/>
          </a:p>
        </p:txBody>
      </p:sp>
      <p:sp>
        <p:nvSpPr>
          <p:cNvPr id="10035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0357" name="Slide Number Placeholder 3"/>
          <p:cNvSpPr>
            <a:spLocks noGrp="1"/>
          </p:cNvSpPr>
          <p:nvPr>
            <p:ph type="sldNum" sz="quarter" idx="12"/>
          </p:nvPr>
        </p:nvSpPr>
        <p:spPr bwMode="auto">
          <a:xfrm>
            <a:off x="6999936"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BC3BE32-C864-4226-B029-73290E59F670}" type="slidenum">
              <a:rPr lang="en-US" altLang="en-US" b="0" smtClean="0"/>
              <a:pPr/>
              <a:t>39</a:t>
            </a:fld>
            <a:endParaRPr lang="en-US" altLang="en-US" b="0" dirty="0"/>
          </a:p>
        </p:txBody>
      </p:sp>
      <p:sp>
        <p:nvSpPr>
          <p:cNvPr id="100356" name="Rectangle 5"/>
          <p:cNvSpPr>
            <a:spLocks noChangeArrowheads="1"/>
          </p:cNvSpPr>
          <p:nvPr/>
        </p:nvSpPr>
        <p:spPr bwMode="auto">
          <a:xfrm>
            <a:off x="5607846" y="3137297"/>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350"/>
          </a:p>
        </p:txBody>
      </p:sp>
      <p:sp>
        <p:nvSpPr>
          <p:cNvPr id="9" name="Rectangle 2"/>
          <p:cNvSpPr>
            <a:spLocks noGrp="1" noChangeArrowheads="1"/>
          </p:cNvSpPr>
          <p:nvPr>
            <p:ph type="title"/>
          </p:nvPr>
        </p:nvSpPr>
        <p:spPr/>
        <p:txBody>
          <a:bodyPr>
            <a:noAutofit/>
          </a:bodyPr>
          <a:lstStyle/>
          <a:p>
            <a:r>
              <a:rPr lang="en-US" altLang="en-US" sz="3200" b="1" dirty="0">
                <a:solidFill>
                  <a:srgbClr val="C00000"/>
                </a:solidFill>
                <a:latin typeface="Courier New" panose="02070309020205020404" pitchFamily="49" charset="0"/>
                <a:cs typeface="Courier New" panose="02070309020205020404" pitchFamily="49" charset="0"/>
              </a:rPr>
              <a:t>switch</a:t>
            </a:r>
            <a:r>
              <a:rPr lang="en-US" altLang="en-US" sz="3200" b="1" dirty="0"/>
              <a:t>-</a:t>
            </a:r>
            <a:r>
              <a:rPr lang="en-US" altLang="en-US" sz="3200" dirty="0">
                <a:solidFill>
                  <a:schemeClr val="accent2"/>
                </a:solidFill>
              </a:rPr>
              <a:t> </a:t>
            </a:r>
            <a:r>
              <a:rPr lang="en-US" altLang="en-US" sz="3200" b="1" dirty="0">
                <a:solidFill>
                  <a:schemeClr val="accent2"/>
                </a:solidFill>
                <a:latin typeface="Tempus Sans ITC" panose="04020404030D07020202" pitchFamily="82" charset="0"/>
              </a:rPr>
              <a:t>example </a:t>
            </a:r>
            <a:endParaRPr lang="en-US" altLang="en-US" sz="3200" dirty="0">
              <a:solidFill>
                <a:schemeClr val="accent2"/>
              </a:solidFill>
            </a:endParaRPr>
          </a:p>
        </p:txBody>
      </p:sp>
    </p:spTree>
    <p:extLst>
      <p:ext uri="{BB962C8B-B14F-4D97-AF65-F5344CB8AC3E}">
        <p14:creationId xmlns:p14="http://schemas.microsoft.com/office/powerpoint/2010/main" val="160218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Outcome</a:t>
            </a:r>
          </a:p>
        </p:txBody>
      </p:sp>
      <p:sp>
        <p:nvSpPr>
          <p:cNvPr id="31747" name="Subtitle 10"/>
          <p:cNvSpPr>
            <a:spLocks noGrp="1"/>
          </p:cNvSpPr>
          <p:nvPr>
            <p:ph idx="1"/>
          </p:nvPr>
        </p:nvSpPr>
        <p:spPr bwMode="auto">
          <a:ln>
            <a:miter lim="800000"/>
            <a:headEnd/>
            <a:tailEnd/>
          </a:ln>
        </p:spPr>
        <p:txBody>
          <a:bodyPr vert="horz" wrap="square" lIns="68580" tIns="34290" rIns="68580" bIns="34290" numCol="1" rtlCol="0" anchorCtr="0" compatLnSpc="1">
            <a:prstTxWarp prst="textNoShape">
              <a:avLst/>
            </a:prstTxWarp>
            <a:normAutofit/>
          </a:bodyPr>
          <a:lstStyle/>
          <a:p>
            <a:pPr marL="257175" indent="-257175"/>
            <a:r>
              <a:rPr lang="en-US" sz="2800" dirty="0">
                <a:solidFill>
                  <a:srgbClr val="000099"/>
                </a:solidFill>
                <a:latin typeface="Arial" pitchFamily="34" charset="0"/>
                <a:cs typeface="Arial" pitchFamily="34" charset="0"/>
              </a:rPr>
              <a:t>At the end of session student will be able to learn and understand</a:t>
            </a:r>
          </a:p>
          <a:p>
            <a:pPr marL="685800" lvl="1" indent="-342900">
              <a:lnSpc>
                <a:spcPct val="150000"/>
              </a:lnSpc>
            </a:pPr>
            <a:r>
              <a:rPr lang="en-US" altLang="en-US" sz="2400" dirty="0">
                <a:latin typeface="Arial" panose="020B0604020202020204" pitchFamily="34" charset="0"/>
                <a:cs typeface="Arial" panose="020B0604020202020204" pitchFamily="34" charset="0"/>
              </a:rPr>
              <a:t>The if Statement </a:t>
            </a:r>
          </a:p>
          <a:p>
            <a:pPr marL="685800" lvl="1" indent="-342900">
              <a:lnSpc>
                <a:spcPct val="150000"/>
              </a:lnSpc>
            </a:pPr>
            <a:r>
              <a:rPr lang="en-US" altLang="en-US" sz="2400" dirty="0">
                <a:latin typeface="Arial" panose="020B0604020202020204" pitchFamily="34" charset="0"/>
                <a:cs typeface="Arial" panose="020B0604020202020204" pitchFamily="34" charset="0"/>
              </a:rPr>
              <a:t>The if-else Statement</a:t>
            </a:r>
          </a:p>
          <a:p>
            <a:pPr marL="685800" lvl="1" indent="-342900">
              <a:lnSpc>
                <a:spcPct val="150000"/>
              </a:lnSpc>
            </a:pPr>
            <a:r>
              <a:rPr lang="en-US" altLang="en-US" sz="2400" dirty="0">
                <a:latin typeface="Arial" panose="020B0604020202020204" pitchFamily="34" charset="0"/>
                <a:cs typeface="Arial" panose="020B0604020202020204" pitchFamily="34" charset="0"/>
              </a:rPr>
              <a:t>Nested if Statements </a:t>
            </a:r>
          </a:p>
          <a:p>
            <a:pPr marL="685800" lvl="1" indent="-342900">
              <a:lnSpc>
                <a:spcPct val="150000"/>
              </a:lnSpc>
            </a:pPr>
            <a:r>
              <a:rPr lang="en-US" altLang="en-US" sz="2400" dirty="0">
                <a:latin typeface="Arial" panose="020B0604020202020204" pitchFamily="34" charset="0"/>
                <a:cs typeface="Arial" panose="020B0604020202020204" pitchFamily="34" charset="0"/>
              </a:rPr>
              <a:t>The else if Ladder</a:t>
            </a:r>
          </a:p>
          <a:p>
            <a:pPr marL="685800" lvl="1" indent="-342900">
              <a:lnSpc>
                <a:spcPct val="150000"/>
              </a:lnSpc>
            </a:pPr>
            <a:r>
              <a:rPr lang="en-US" altLang="en-US" sz="2400" dirty="0">
                <a:latin typeface="Arial" panose="020B0604020202020204" pitchFamily="34" charset="0"/>
                <a:cs typeface="Arial" panose="020B0604020202020204" pitchFamily="34" charset="0"/>
              </a:rPr>
              <a:t>The switch Statement </a:t>
            </a:r>
          </a:p>
        </p:txBody>
      </p:sp>
      <p:sp>
        <p:nvSpPr>
          <p:cNvPr id="2" name="Date Placeholder 1"/>
          <p:cNvSpPr>
            <a:spLocks noGrp="1"/>
          </p:cNvSpPr>
          <p:nvPr>
            <p:ph type="dt" sz="half" idx="10"/>
          </p:nvPr>
        </p:nvSpPr>
        <p:spPr/>
        <p:txBody>
          <a:bodyPr/>
          <a:lstStyle/>
          <a:p>
            <a:pPr>
              <a:defRPr/>
            </a:pPr>
            <a:fld id="{352359BF-7CEC-4101-85CD-3BC848342CD4}" type="datetime1">
              <a:rPr lang="en-US" smtClean="0"/>
              <a:t>3/30/2022</a:t>
            </a:fld>
            <a:endParaRPr lang="en-US" dirty="0"/>
          </a:p>
        </p:txBody>
      </p:sp>
      <p:sp>
        <p:nvSpPr>
          <p:cNvPr id="3" name="Footer Placeholder 2"/>
          <p:cNvSpPr>
            <a:spLocks noGrp="1"/>
          </p:cNvSpPr>
          <p:nvPr>
            <p:ph type="ftr" sz="quarter" idx="11"/>
          </p:nvPr>
        </p:nvSpPr>
        <p:spPr/>
        <p:txBody>
          <a:bodyPr/>
          <a:lstStyle/>
          <a:p>
            <a:pPr>
              <a:defRPr/>
            </a:pPr>
            <a:r>
              <a:rPr lang="en-US"/>
              <a:t>CSE 1051 Problem Solving using Computers (PSUC) - 2019</a:t>
            </a:r>
            <a:endParaRPr lang="en-US" dirty="0">
              <a:solidFill>
                <a:srgbClr val="FFFFFF"/>
              </a:solidFill>
            </a:endParaRPr>
          </a:p>
        </p:txBody>
      </p:sp>
      <p:sp>
        <p:nvSpPr>
          <p:cNvPr id="3379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90AFACC8-8AC7-4C85-9C82-3426913ACAC6}" type="slidenum">
              <a:rPr lang="en-US" altLang="en-US">
                <a:solidFill>
                  <a:srgbClr val="002060"/>
                </a:solidFill>
              </a:rPr>
              <a:pPr/>
              <a:t>4</a:t>
            </a:fld>
            <a:endParaRPr lang="en-US" altLang="en-US" dirty="0">
              <a:solidFill>
                <a:srgbClr val="002060"/>
              </a:solidFill>
            </a:endParaRPr>
          </a:p>
        </p:txBody>
      </p:sp>
    </p:spTree>
    <p:extLst>
      <p:ext uri="{BB962C8B-B14F-4D97-AF65-F5344CB8AC3E}">
        <p14:creationId xmlns:p14="http://schemas.microsoft.com/office/powerpoint/2010/main" val="937218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bwMode="auto">
          <a:xfrm>
            <a:off x="1436914" y="1375993"/>
            <a:ext cx="7720149" cy="4229100"/>
          </a:xfrm>
          <a:noFill/>
          <a:ln>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rtlCol="0" anchor="t" anchorCtr="0" compatLnSpc="1">
            <a:prstTxWarp prst="textNoShape">
              <a:avLst/>
            </a:prstTxWarp>
            <a:noAutofit/>
          </a:bodyPr>
          <a:lstStyle/>
          <a:p>
            <a:pPr eaLnBrk="1" hangingPunct="1">
              <a:lnSpc>
                <a:spcPct val="80000"/>
              </a:lnSpc>
              <a:buFontTx/>
              <a:buNone/>
            </a:pPr>
            <a:r>
              <a:rPr lang="en-US" altLang="en-US" sz="2400" b="1" dirty="0"/>
              <a:t>char </a:t>
            </a:r>
            <a:r>
              <a:rPr lang="en-US" altLang="en-US" sz="2400" b="1" dirty="0" err="1"/>
              <a:t>ch</a:t>
            </a:r>
            <a:r>
              <a:rPr lang="en-US" altLang="en-US" sz="2400" b="1" dirty="0"/>
              <a:t>;</a:t>
            </a:r>
          </a:p>
          <a:p>
            <a:pPr eaLnBrk="1" hangingPunct="1">
              <a:lnSpc>
                <a:spcPct val="80000"/>
              </a:lnSpc>
              <a:buFontTx/>
              <a:buNone/>
            </a:pPr>
            <a:r>
              <a:rPr lang="en-US" altLang="en-US" sz="2400" b="1" dirty="0" err="1"/>
              <a:t>scanf</a:t>
            </a:r>
            <a:r>
              <a:rPr lang="en-US" altLang="en-US" sz="2400" b="1" dirty="0"/>
              <a:t>(“%c”,&amp;</a:t>
            </a:r>
            <a:r>
              <a:rPr lang="en-US" altLang="en-US" sz="2400" b="1" dirty="0" err="1"/>
              <a:t>ch</a:t>
            </a:r>
            <a:r>
              <a:rPr lang="en-US" altLang="en-US" sz="2400" b="1" dirty="0"/>
              <a:t>); </a:t>
            </a:r>
          </a:p>
          <a:p>
            <a:pPr eaLnBrk="1" hangingPunct="1">
              <a:lnSpc>
                <a:spcPct val="80000"/>
              </a:lnSpc>
              <a:buFontTx/>
              <a:buNone/>
            </a:pPr>
            <a:r>
              <a:rPr lang="en-US" altLang="en-US" sz="2400" b="1" dirty="0"/>
              <a:t>	</a:t>
            </a:r>
          </a:p>
          <a:p>
            <a:pPr eaLnBrk="1" hangingPunct="1">
              <a:lnSpc>
                <a:spcPct val="80000"/>
              </a:lnSpc>
              <a:buFontTx/>
              <a:buNone/>
            </a:pPr>
            <a:r>
              <a:rPr lang="en-US" altLang="en-US" sz="2400" b="1" dirty="0"/>
              <a:t>switch(</a:t>
            </a:r>
            <a:r>
              <a:rPr lang="en-US" altLang="en-US" sz="2400" b="1" dirty="0" err="1"/>
              <a:t>ch</a:t>
            </a:r>
            <a:r>
              <a:rPr lang="en-US" altLang="en-US" sz="2400" b="1" dirty="0"/>
              <a:t>) { </a:t>
            </a:r>
          </a:p>
          <a:p>
            <a:pPr eaLnBrk="1" hangingPunct="1">
              <a:lnSpc>
                <a:spcPct val="80000"/>
              </a:lnSpc>
              <a:buFontTx/>
              <a:buNone/>
            </a:pPr>
            <a:r>
              <a:rPr lang="en-US" altLang="en-US" sz="2400" b="1" dirty="0"/>
              <a:t>	</a:t>
            </a:r>
            <a:r>
              <a:rPr lang="en-US" altLang="en-US" sz="2400" b="1" dirty="0">
                <a:solidFill>
                  <a:srgbClr val="FF0000"/>
                </a:solidFill>
              </a:rPr>
              <a:t>case ‘a’ :</a:t>
            </a:r>
          </a:p>
          <a:p>
            <a:pPr eaLnBrk="1" hangingPunct="1">
              <a:lnSpc>
                <a:spcPct val="150000"/>
              </a:lnSpc>
              <a:buFontTx/>
              <a:buNone/>
            </a:pPr>
            <a:r>
              <a:rPr lang="en-US" altLang="en-US" sz="2400" b="1" dirty="0">
                <a:solidFill>
                  <a:srgbClr val="FF0000"/>
                </a:solidFill>
              </a:rPr>
              <a:t>	case ‘e’ :</a:t>
            </a:r>
          </a:p>
          <a:p>
            <a:pPr eaLnBrk="1" hangingPunct="1">
              <a:lnSpc>
                <a:spcPct val="80000"/>
              </a:lnSpc>
              <a:buFontTx/>
              <a:buNone/>
            </a:pPr>
            <a:r>
              <a:rPr lang="en-US" altLang="en-US" sz="2400" b="1" dirty="0">
                <a:solidFill>
                  <a:srgbClr val="FF0000"/>
                </a:solidFill>
              </a:rPr>
              <a:t>	case ‘</a:t>
            </a:r>
            <a:r>
              <a:rPr lang="en-US" altLang="en-US" sz="2400" b="1" dirty="0" err="1">
                <a:solidFill>
                  <a:srgbClr val="FF0000"/>
                </a:solidFill>
              </a:rPr>
              <a:t>i</a:t>
            </a:r>
            <a:r>
              <a:rPr lang="en-US" altLang="en-US" sz="2400" b="1" dirty="0">
                <a:solidFill>
                  <a:srgbClr val="FF0000"/>
                </a:solidFill>
              </a:rPr>
              <a:t>’ :</a:t>
            </a:r>
          </a:p>
          <a:p>
            <a:pPr eaLnBrk="1" hangingPunct="1">
              <a:lnSpc>
                <a:spcPct val="80000"/>
              </a:lnSpc>
              <a:buFontTx/>
              <a:buNone/>
            </a:pPr>
            <a:r>
              <a:rPr lang="en-US" altLang="en-US" sz="2400" b="1" dirty="0">
                <a:solidFill>
                  <a:srgbClr val="FF0000"/>
                </a:solidFill>
              </a:rPr>
              <a:t>	case ‘o’ </a:t>
            </a:r>
            <a:r>
              <a:rPr lang="en-US" altLang="en-US" sz="2400" b="1" dirty="0"/>
              <a:t>:</a:t>
            </a:r>
          </a:p>
          <a:p>
            <a:pPr eaLnBrk="1" hangingPunct="1">
              <a:lnSpc>
                <a:spcPct val="80000"/>
              </a:lnSpc>
              <a:buFontTx/>
              <a:buNone/>
            </a:pPr>
            <a:r>
              <a:rPr lang="en-US" altLang="en-US" sz="2400" b="1" dirty="0"/>
              <a:t>	</a:t>
            </a:r>
            <a:r>
              <a:rPr lang="en-US" altLang="en-US" sz="2400" b="1" dirty="0">
                <a:solidFill>
                  <a:srgbClr val="FF0000"/>
                </a:solidFill>
              </a:rPr>
              <a:t>case ‘u’ </a:t>
            </a:r>
            <a:r>
              <a:rPr lang="en-US" altLang="en-US" sz="2400" b="1" dirty="0"/>
              <a:t>: </a:t>
            </a:r>
            <a:r>
              <a:rPr lang="en-US" altLang="en-US" sz="2400" b="1" dirty="0" err="1"/>
              <a:t>printf</a:t>
            </a:r>
            <a:r>
              <a:rPr lang="en-US" altLang="en-US" sz="2400" b="1" dirty="0"/>
              <a:t>(“Vowel”); break; </a:t>
            </a:r>
          </a:p>
          <a:p>
            <a:pPr eaLnBrk="1" hangingPunct="1">
              <a:lnSpc>
                <a:spcPct val="80000"/>
              </a:lnSpc>
              <a:buFontTx/>
              <a:buNone/>
            </a:pPr>
            <a:endParaRPr lang="en-US" altLang="en-US" sz="2400" b="1" dirty="0"/>
          </a:p>
          <a:p>
            <a:pPr eaLnBrk="1" hangingPunct="1">
              <a:lnSpc>
                <a:spcPct val="80000"/>
              </a:lnSpc>
              <a:buFontTx/>
              <a:buNone/>
            </a:pPr>
            <a:r>
              <a:rPr lang="en-US" altLang="en-US" sz="2400" b="1" dirty="0"/>
              <a:t>	default: </a:t>
            </a:r>
            <a:r>
              <a:rPr lang="en-US" altLang="en-US" sz="2400" b="1" dirty="0" err="1"/>
              <a:t>printf</a:t>
            </a:r>
            <a:r>
              <a:rPr lang="en-US" altLang="en-US" sz="2400" b="1" dirty="0"/>
              <a:t>(“Not a Vowel”); 	} </a:t>
            </a:r>
          </a:p>
        </p:txBody>
      </p:sp>
      <p:sp>
        <p:nvSpPr>
          <p:cNvPr id="10138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98F18650-472E-4336-A9BD-49F092657FCB}" type="datetime1">
              <a:rPr lang="en-US" altLang="en-US" smtClean="0"/>
              <a:t>3/30/2022</a:t>
            </a:fld>
            <a:endParaRPr lang="en-US" altLang="en-US"/>
          </a:p>
        </p:txBody>
      </p:sp>
      <p:sp>
        <p:nvSpPr>
          <p:cNvPr id="1013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1381" name="Slide Number Placeholder 3"/>
          <p:cNvSpPr>
            <a:spLocks noGrp="1"/>
          </p:cNvSpPr>
          <p:nvPr>
            <p:ph type="sldNum" sz="quarter" idx="12"/>
          </p:nvPr>
        </p:nvSpPr>
        <p:spPr bwMode="auto">
          <a:xfrm>
            <a:off x="7193119" y="6447632"/>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81882ADC-11C1-4FAD-997F-8C238CFAD912}" type="slidenum">
              <a:rPr lang="en-US" altLang="en-US" b="0" smtClean="0"/>
              <a:pPr/>
              <a:t>40</a:t>
            </a:fld>
            <a:endParaRPr lang="en-US" altLang="en-US" b="0" dirty="0"/>
          </a:p>
        </p:txBody>
      </p:sp>
      <p:sp>
        <p:nvSpPr>
          <p:cNvPr id="101380" name="Rectangle 5"/>
          <p:cNvSpPr>
            <a:spLocks noChangeArrowheads="1"/>
          </p:cNvSpPr>
          <p:nvPr/>
        </p:nvSpPr>
        <p:spPr bwMode="auto">
          <a:xfrm>
            <a:off x="5607846" y="3137297"/>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350"/>
          </a:p>
        </p:txBody>
      </p:sp>
      <p:sp>
        <p:nvSpPr>
          <p:cNvPr id="9" name="Rectangle 2"/>
          <p:cNvSpPr>
            <a:spLocks noGrp="1" noChangeArrowheads="1"/>
          </p:cNvSpPr>
          <p:nvPr>
            <p:ph type="title"/>
          </p:nvPr>
        </p:nvSpPr>
        <p:spPr>
          <a:xfrm>
            <a:off x="838199" y="730248"/>
            <a:ext cx="9233263" cy="514350"/>
          </a:xfrm>
        </p:spPr>
        <p:txBody>
          <a:bodyPr>
            <a:noAutofit/>
          </a:bodyPr>
          <a:lstStyle/>
          <a:p>
            <a:r>
              <a:rPr lang="en-US" altLang="en-US" sz="3200" b="1" dirty="0">
                <a:solidFill>
                  <a:srgbClr val="C00000"/>
                </a:solidFill>
                <a:latin typeface="Courier New" panose="02070309020205020404" pitchFamily="49" charset="0"/>
                <a:cs typeface="Courier New" panose="02070309020205020404" pitchFamily="49" charset="0"/>
              </a:rPr>
              <a:t>switch</a:t>
            </a:r>
            <a:r>
              <a:rPr lang="en-US" altLang="en-US" sz="3200" b="1" dirty="0"/>
              <a:t>-</a:t>
            </a:r>
            <a:r>
              <a:rPr lang="en-US" altLang="en-US" sz="3200" dirty="0">
                <a:solidFill>
                  <a:schemeClr val="accent2"/>
                </a:solidFill>
              </a:rPr>
              <a:t> </a:t>
            </a:r>
            <a:r>
              <a:rPr lang="en-US" altLang="en-US" sz="3200" b="1" dirty="0">
                <a:solidFill>
                  <a:schemeClr val="accent2"/>
                </a:solidFill>
                <a:latin typeface="Tempus Sans ITC" panose="04020404030D07020202" pitchFamily="82" charset="0"/>
              </a:rPr>
              <a:t>example </a:t>
            </a:r>
            <a:endParaRPr lang="en-US" altLang="en-US" sz="3200" dirty="0">
              <a:solidFill>
                <a:schemeClr val="accent2"/>
              </a:solidFill>
            </a:endParaRPr>
          </a:p>
        </p:txBody>
      </p:sp>
    </p:spTree>
    <p:extLst>
      <p:ext uri="{BB962C8B-B14F-4D97-AF65-F5344CB8AC3E}">
        <p14:creationId xmlns:p14="http://schemas.microsoft.com/office/powerpoint/2010/main" val="90119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normAutofit/>
          </a:bodyPr>
          <a:lstStyle/>
          <a:p>
            <a:pPr eaLnBrk="1" hangingPunct="1"/>
            <a:r>
              <a:rPr lang="en-US" altLang="en-US" sz="3200" dirty="0"/>
              <a:t>Example - </a:t>
            </a:r>
            <a:r>
              <a:rPr lang="en-US" altLang="en-US" sz="3200" dirty="0">
                <a:solidFill>
                  <a:srgbClr val="C00000"/>
                </a:solidFill>
                <a:latin typeface="Courier New" panose="02070309020205020404" pitchFamily="49" charset="0"/>
                <a:cs typeface="Courier New" panose="02070309020205020404" pitchFamily="49" charset="0"/>
              </a:rPr>
              <a:t>switch</a:t>
            </a:r>
          </a:p>
        </p:txBody>
      </p:sp>
      <p:sp>
        <p:nvSpPr>
          <p:cNvPr id="102402" name="Rectangle 3"/>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a:t>    </a:t>
            </a:r>
          </a:p>
        </p:txBody>
      </p:sp>
      <p:sp>
        <p:nvSpPr>
          <p:cNvPr id="2" name="Content Placeholder 1"/>
          <p:cNvSpPr>
            <a:spLocks noGrp="1"/>
          </p:cNvSpPr>
          <p:nvPr>
            <p:ph sz="half" idx="2"/>
          </p:nvPr>
        </p:nvSpPr>
        <p:spPr>
          <a:xfrm>
            <a:off x="6777427" y="1120397"/>
            <a:ext cx="4981156" cy="5235954"/>
          </a:xfrm>
        </p:spPr>
        <p:txBody>
          <a:bodyPr>
            <a:normAutofit/>
          </a:bodyPr>
          <a:lstStyle/>
          <a:p>
            <a:pPr marL="342900" lvl="1" indent="0">
              <a:buNone/>
              <a:defRPr/>
            </a:pPr>
            <a:r>
              <a:rPr lang="en-US" altLang="en-US" sz="2000" b="1" dirty="0">
                <a:solidFill>
                  <a:srgbClr val="C00000"/>
                </a:solidFill>
              </a:rPr>
              <a:t>case ‘*':</a:t>
            </a:r>
            <a:br>
              <a:rPr lang="en-US" altLang="en-US" sz="2000" b="1" dirty="0">
                <a:solidFill>
                  <a:srgbClr val="C00000"/>
                </a:solidFill>
              </a:rPr>
            </a:br>
            <a:r>
              <a:rPr lang="en-US" altLang="en-US" sz="2000" b="1" dirty="0">
                <a:solidFill>
                  <a:schemeClr val="tx1">
                    <a:lumMod val="75000"/>
                    <a:lumOff val="25000"/>
                  </a:schemeClr>
                </a:solidFill>
              </a:rPr>
              <a:t>	</a:t>
            </a:r>
            <a:r>
              <a:rPr lang="en-US" altLang="en-US" sz="2000" b="1" dirty="0"/>
              <a:t>result=value1*value2;</a:t>
            </a:r>
          </a:p>
          <a:p>
            <a:pPr marL="342900" lvl="1" indent="0">
              <a:buNone/>
              <a:defRPr/>
            </a:pPr>
            <a:r>
              <a:rPr lang="en-US" altLang="en-US" sz="2000" b="1" dirty="0"/>
              <a:t>	</a:t>
            </a:r>
            <a:r>
              <a:rPr lang="en-US" altLang="en-US" sz="2000" b="1" dirty="0" err="1"/>
              <a:t>printf</a:t>
            </a:r>
            <a:r>
              <a:rPr lang="en-US" altLang="en-US" sz="2000" b="1" dirty="0"/>
              <a:t>(“%</a:t>
            </a:r>
            <a:r>
              <a:rPr lang="en-US" altLang="en-US" sz="2000" b="1" dirty="0" err="1"/>
              <a:t>f”,result</a:t>
            </a:r>
            <a:r>
              <a:rPr lang="en-US" altLang="en-US" sz="2000" b="1" dirty="0"/>
              <a:t>);</a:t>
            </a:r>
          </a:p>
          <a:p>
            <a:pPr marL="342900" lvl="1" indent="0">
              <a:buNone/>
              <a:defRPr/>
            </a:pPr>
            <a:r>
              <a:rPr lang="en-US" altLang="en-US" sz="2000" b="1" dirty="0"/>
              <a:t>	break;</a:t>
            </a:r>
          </a:p>
          <a:p>
            <a:pPr marL="342900" lvl="1" indent="0">
              <a:buNone/>
              <a:defRPr/>
            </a:pPr>
            <a:r>
              <a:rPr lang="en-US" altLang="en-US" sz="2000" b="1" dirty="0">
                <a:solidFill>
                  <a:srgbClr val="C00000"/>
                </a:solidFill>
              </a:rPr>
              <a:t>case ‘/':</a:t>
            </a:r>
            <a:br>
              <a:rPr lang="en-US" altLang="en-US" sz="2000" b="1" dirty="0">
                <a:solidFill>
                  <a:srgbClr val="C00000"/>
                </a:solidFill>
              </a:rPr>
            </a:br>
            <a:r>
              <a:rPr lang="en-US" altLang="en-US" sz="2000" b="1" dirty="0">
                <a:solidFill>
                  <a:schemeClr val="tx1">
                    <a:lumMod val="75000"/>
                    <a:lumOff val="25000"/>
                  </a:schemeClr>
                </a:solidFill>
              </a:rPr>
              <a:t>	</a:t>
            </a:r>
            <a:r>
              <a:rPr lang="en-US" altLang="en-US" sz="2000" b="1" dirty="0"/>
              <a:t> if ( value2 == 0 ) </a:t>
            </a:r>
          </a:p>
          <a:p>
            <a:pPr marL="685800" lvl="2" indent="0">
              <a:buNone/>
              <a:defRPr/>
            </a:pPr>
            <a:r>
              <a:rPr lang="en-US" altLang="en-US" sz="2000" b="1" dirty="0"/>
              <a:t>       </a:t>
            </a:r>
            <a:r>
              <a:rPr lang="en-US" altLang="en-US" sz="2000" b="1" dirty="0" err="1"/>
              <a:t>printf</a:t>
            </a:r>
            <a:r>
              <a:rPr lang="en-US" altLang="en-US" sz="2000" b="1" dirty="0"/>
              <a:t>(“Division by zero.\n“);</a:t>
            </a:r>
          </a:p>
          <a:p>
            <a:pPr marL="685800" lvl="2" indent="0">
              <a:buNone/>
              <a:defRPr/>
            </a:pPr>
            <a:r>
              <a:rPr lang="en-US" altLang="en-US" sz="2000" b="1" dirty="0"/>
              <a:t>else result=value1 / value2;	</a:t>
            </a:r>
          </a:p>
          <a:p>
            <a:pPr marL="685800" lvl="2" indent="0">
              <a:buNone/>
              <a:defRPr/>
            </a:pPr>
            <a:r>
              <a:rPr lang="en-US" altLang="en-US" sz="2000" b="1" dirty="0"/>
              <a:t>        </a:t>
            </a:r>
            <a:r>
              <a:rPr lang="en-US" altLang="en-US" sz="2000" b="1" dirty="0" err="1"/>
              <a:t>printf</a:t>
            </a:r>
            <a:r>
              <a:rPr lang="en-US" altLang="en-US" sz="2000" b="1" dirty="0"/>
              <a:t>(“%</a:t>
            </a:r>
            <a:r>
              <a:rPr lang="en-US" altLang="en-US" sz="2000" b="1" dirty="0" err="1"/>
              <a:t>f”,result</a:t>
            </a:r>
            <a:r>
              <a:rPr lang="en-US" altLang="en-US" sz="2000" b="1" dirty="0"/>
              <a:t>);</a:t>
            </a:r>
          </a:p>
          <a:p>
            <a:pPr marL="685800" lvl="2" indent="0">
              <a:buNone/>
              <a:defRPr/>
            </a:pPr>
            <a:r>
              <a:rPr lang="en-US" altLang="en-US" sz="2000" b="1" dirty="0"/>
              <a:t>break;</a:t>
            </a:r>
          </a:p>
          <a:p>
            <a:pPr marL="342900" lvl="1" indent="0">
              <a:buNone/>
              <a:defRPr/>
            </a:pPr>
            <a:r>
              <a:rPr lang="en-US" altLang="en-US" sz="2000" b="1" dirty="0">
                <a:solidFill>
                  <a:srgbClr val="C00000"/>
                </a:solidFill>
              </a:rPr>
              <a:t>default:</a:t>
            </a:r>
          </a:p>
          <a:p>
            <a:pPr marL="342900" lvl="1" indent="0">
              <a:buNone/>
              <a:defRPr/>
            </a:pPr>
            <a:r>
              <a:rPr lang="en-US" altLang="en-US" sz="2000" b="1" dirty="0" err="1"/>
              <a:t>printf</a:t>
            </a:r>
            <a:r>
              <a:rPr lang="en-US" altLang="en-US" sz="2000" b="1" dirty="0"/>
              <a:t>(“Unknown Operator”);</a:t>
            </a:r>
          </a:p>
          <a:p>
            <a:pPr marL="342900" lvl="1" indent="0">
              <a:buNone/>
              <a:defRPr/>
            </a:pPr>
            <a:r>
              <a:rPr lang="en-US" altLang="en-US" sz="2000" b="1" dirty="0">
                <a:solidFill>
                  <a:srgbClr val="0033CC"/>
                </a:solidFill>
                <a:effectLst>
                  <a:outerShdw blurRad="38100" dist="38100" dir="2700000" algn="tl">
                    <a:srgbClr val="000000">
                      <a:alpha val="43137"/>
                    </a:srgbClr>
                  </a:outerShdw>
                </a:effectLst>
              </a:rPr>
              <a:t>}</a:t>
            </a:r>
          </a:p>
          <a:p>
            <a:pPr marL="342900" lvl="1" indent="0">
              <a:buNone/>
              <a:defRPr/>
            </a:pPr>
            <a:r>
              <a:rPr lang="en-US" altLang="en-US" sz="2000" b="1" dirty="0"/>
              <a:t>return 0;</a:t>
            </a:r>
          </a:p>
          <a:p>
            <a:pPr marL="0" indent="0">
              <a:buNone/>
              <a:defRPr/>
            </a:pPr>
            <a:r>
              <a:rPr lang="en-US" altLang="en-US" sz="2000" b="1" dirty="0"/>
              <a:t>  }</a:t>
            </a:r>
          </a:p>
          <a:p>
            <a:endParaRPr lang="en-US" sz="2000" b="1" dirty="0"/>
          </a:p>
        </p:txBody>
      </p:sp>
      <p:sp>
        <p:nvSpPr>
          <p:cNvPr id="10240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69B0A80-AC50-4759-AB87-0F1AAD3698F2}" type="datetime1">
              <a:rPr lang="en-US" altLang="en-US" smtClean="0"/>
              <a:t>3/30/2022</a:t>
            </a:fld>
            <a:endParaRPr lang="en-US" altLang="en-US"/>
          </a:p>
        </p:txBody>
      </p:sp>
      <p:sp>
        <p:nvSpPr>
          <p:cNvPr id="10240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endParaRPr lang="en-US" altLang="en-US" b="0" dirty="0"/>
          </a:p>
        </p:txBody>
      </p:sp>
      <p:sp>
        <p:nvSpPr>
          <p:cNvPr id="1024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93BFDA6A-54CE-47B9-B129-1E2F33BBECEC}" type="slidenum">
              <a:rPr lang="en-US" altLang="en-US" b="0" smtClean="0"/>
              <a:pPr/>
              <a:t>41</a:t>
            </a:fld>
            <a:endParaRPr lang="en-US" altLang="en-US" b="0"/>
          </a:p>
        </p:txBody>
      </p:sp>
      <p:sp>
        <p:nvSpPr>
          <p:cNvPr id="86020" name="Text Box 4"/>
          <p:cNvSpPr txBox="1">
            <a:spLocks noChangeArrowheads="1"/>
          </p:cNvSpPr>
          <p:nvPr/>
        </p:nvSpPr>
        <p:spPr bwMode="auto">
          <a:xfrm>
            <a:off x="838199" y="1120397"/>
            <a:ext cx="5939227" cy="5632311"/>
          </a:xfrm>
          <a:prstGeom prst="rect">
            <a:avLst/>
          </a:prstGeom>
          <a:noFill/>
          <a:ln>
            <a:noFill/>
          </a:ln>
          <a:effectLst/>
        </p:spPr>
        <p:txBody>
          <a:bodyPr wrap="squar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r>
              <a:rPr lang="en-US" altLang="en-US" sz="2000" b="0" dirty="0">
                <a:latin typeface="+mn-lt"/>
              </a:rPr>
              <a:t>/* </a:t>
            </a:r>
            <a:r>
              <a:rPr lang="en-US" altLang="en-US" sz="2000" dirty="0">
                <a:solidFill>
                  <a:schemeClr val="tx2">
                    <a:lumMod val="50000"/>
                  </a:schemeClr>
                </a:solidFill>
                <a:latin typeface="+mn-lt"/>
              </a:rPr>
              <a:t>Program to evaluate simple expressions of the form </a:t>
            </a:r>
            <a:r>
              <a:rPr lang="en-US" altLang="en-US" sz="2000" dirty="0">
                <a:solidFill>
                  <a:schemeClr val="tx1">
                    <a:lumMod val="75000"/>
                    <a:lumOff val="25000"/>
                  </a:schemeClr>
                </a:solidFill>
                <a:latin typeface="+mn-lt"/>
              </a:rPr>
              <a:t>value operator </a:t>
            </a:r>
            <a:r>
              <a:rPr lang="en-US" altLang="en-US" sz="2000" dirty="0">
                <a:solidFill>
                  <a:schemeClr val="tx2">
                    <a:lumMod val="50000"/>
                  </a:schemeClr>
                </a:solidFill>
                <a:latin typeface="+mn-lt"/>
              </a:rPr>
              <a:t>value */</a:t>
            </a:r>
          </a:p>
          <a:p>
            <a:pPr eaLnBrk="1" hangingPunct="1">
              <a:defRPr/>
            </a:pPr>
            <a:r>
              <a:rPr lang="en-US" altLang="en-US" sz="2000" dirty="0">
                <a:latin typeface="+mn-lt"/>
              </a:rPr>
              <a:t>#include &lt;</a:t>
            </a:r>
            <a:r>
              <a:rPr lang="en-US" altLang="en-US" sz="2000" dirty="0" err="1">
                <a:latin typeface="+mn-lt"/>
              </a:rPr>
              <a:t>stdio.h</a:t>
            </a:r>
            <a:r>
              <a:rPr lang="en-US" altLang="en-US" sz="2000" dirty="0">
                <a:latin typeface="+mn-lt"/>
              </a:rPr>
              <a:t>&gt;</a:t>
            </a:r>
          </a:p>
          <a:p>
            <a:pPr eaLnBrk="1" hangingPunct="1">
              <a:defRPr/>
            </a:pPr>
            <a:r>
              <a:rPr lang="en-US" altLang="en-US" sz="2000" dirty="0" err="1">
                <a:latin typeface="+mn-lt"/>
              </a:rPr>
              <a:t>int</a:t>
            </a:r>
            <a:r>
              <a:rPr lang="en-US" altLang="en-US" sz="2000" dirty="0">
                <a:latin typeface="+mn-lt"/>
              </a:rPr>
              <a:t> main (void){</a:t>
            </a:r>
          </a:p>
          <a:p>
            <a:pPr eaLnBrk="1" hangingPunct="1">
              <a:defRPr/>
            </a:pPr>
            <a:r>
              <a:rPr lang="en-US" altLang="en-US" sz="2000" dirty="0">
                <a:latin typeface="+mn-lt"/>
              </a:rPr>
              <a:t>        float value1, value2;</a:t>
            </a:r>
          </a:p>
          <a:p>
            <a:pPr lvl="1" eaLnBrk="1" hangingPunct="1">
              <a:defRPr/>
            </a:pPr>
            <a:r>
              <a:rPr lang="en-US" altLang="en-US" sz="2000" dirty="0">
                <a:latin typeface="+mn-lt"/>
              </a:rPr>
              <a:t>char operator;</a:t>
            </a:r>
          </a:p>
          <a:p>
            <a:pPr lvl="1" eaLnBrk="1" hangingPunct="1">
              <a:defRPr/>
            </a:pPr>
            <a:r>
              <a:rPr lang="en-US" altLang="en-US" sz="2000" dirty="0" err="1">
                <a:latin typeface="+mn-lt"/>
              </a:rPr>
              <a:t>int</a:t>
            </a:r>
            <a:r>
              <a:rPr lang="en-US" altLang="en-US" sz="2000" dirty="0">
                <a:latin typeface="+mn-lt"/>
              </a:rPr>
              <a:t> result;</a:t>
            </a:r>
          </a:p>
          <a:p>
            <a:pPr lvl="1" eaLnBrk="1" hangingPunct="1">
              <a:defRPr/>
            </a:pPr>
            <a:r>
              <a:rPr lang="en-US" altLang="en-US" sz="2000" dirty="0" err="1">
                <a:latin typeface="+mn-lt"/>
              </a:rPr>
              <a:t>printf</a:t>
            </a:r>
            <a:r>
              <a:rPr lang="en-US" altLang="en-US" sz="2000" dirty="0">
                <a:latin typeface="+mn-lt"/>
              </a:rPr>
              <a:t>("Type in your expression.\n“);</a:t>
            </a:r>
          </a:p>
          <a:p>
            <a:pPr lvl="1" eaLnBrk="1" hangingPunct="1">
              <a:defRPr/>
            </a:pPr>
            <a:r>
              <a:rPr lang="en-US" altLang="en-US" sz="2000" dirty="0" err="1">
                <a:latin typeface="+mn-lt"/>
              </a:rPr>
              <a:t>scanf</a:t>
            </a:r>
            <a:r>
              <a:rPr lang="en-US" altLang="en-US" sz="2000" dirty="0">
                <a:latin typeface="+mn-lt"/>
              </a:rPr>
              <a:t>(“%f %c %f”, &amp;value1,&amp;operator,&amp;value2);</a:t>
            </a:r>
          </a:p>
          <a:p>
            <a:pPr lvl="1" eaLnBrk="1" hangingPunct="1">
              <a:defRPr/>
            </a:pPr>
            <a:r>
              <a:rPr lang="en-US" altLang="en-US" sz="2000" dirty="0">
                <a:solidFill>
                  <a:srgbClr val="0033CC"/>
                </a:solidFill>
                <a:effectLst>
                  <a:outerShdw blurRad="38100" dist="38100" dir="2700000" algn="tl">
                    <a:srgbClr val="000000">
                      <a:alpha val="43137"/>
                    </a:srgbClr>
                  </a:outerShdw>
                </a:effectLst>
                <a:latin typeface="+mn-lt"/>
              </a:rPr>
              <a:t>switch (operator) {</a:t>
            </a:r>
          </a:p>
          <a:p>
            <a:pPr lvl="1" eaLnBrk="1" hangingPunct="1">
              <a:defRPr/>
            </a:pPr>
            <a:r>
              <a:rPr lang="en-US" altLang="en-US" sz="2000" dirty="0">
                <a:solidFill>
                  <a:srgbClr val="C00000"/>
                </a:solidFill>
                <a:latin typeface="+mn-lt"/>
              </a:rPr>
              <a:t>case '+': </a:t>
            </a:r>
          </a:p>
          <a:p>
            <a:pPr lvl="1" eaLnBrk="1" hangingPunct="1">
              <a:defRPr/>
            </a:pPr>
            <a:r>
              <a:rPr lang="en-US" altLang="en-US" sz="2000" dirty="0">
                <a:latin typeface="+mn-lt"/>
              </a:rPr>
              <a:t>	result=value1+value2;</a:t>
            </a:r>
          </a:p>
          <a:p>
            <a:pPr lvl="1" eaLnBrk="1" hangingPunct="1">
              <a:defRPr/>
            </a:pPr>
            <a:r>
              <a:rPr lang="en-US" altLang="en-US" sz="2000" dirty="0">
                <a:latin typeface="+mn-lt"/>
              </a:rPr>
              <a:t>	</a:t>
            </a:r>
            <a:r>
              <a:rPr lang="en-US" altLang="en-US" sz="2000" dirty="0" err="1">
                <a:latin typeface="+mn-lt"/>
              </a:rPr>
              <a:t>printf</a:t>
            </a:r>
            <a:r>
              <a:rPr lang="en-US" altLang="en-US" sz="2000" dirty="0">
                <a:latin typeface="+mn-lt"/>
              </a:rPr>
              <a:t>(“%</a:t>
            </a:r>
            <a:r>
              <a:rPr lang="en-US" altLang="en-US" sz="2000" dirty="0" err="1">
                <a:latin typeface="+mn-lt"/>
              </a:rPr>
              <a:t>f”,result</a:t>
            </a:r>
            <a:r>
              <a:rPr lang="en-US" altLang="en-US" sz="2000" dirty="0">
                <a:latin typeface="+mn-lt"/>
              </a:rPr>
              <a:t>);</a:t>
            </a:r>
          </a:p>
          <a:p>
            <a:pPr lvl="1" eaLnBrk="1" hangingPunct="1">
              <a:defRPr/>
            </a:pPr>
            <a:r>
              <a:rPr lang="en-US" altLang="en-US" sz="2000" dirty="0">
                <a:latin typeface="+mn-lt"/>
              </a:rPr>
              <a:t>	break;</a:t>
            </a:r>
          </a:p>
          <a:p>
            <a:pPr lvl="1" eaLnBrk="1" hangingPunct="1">
              <a:defRPr/>
            </a:pPr>
            <a:r>
              <a:rPr lang="en-US" altLang="en-US" sz="2000" dirty="0">
                <a:solidFill>
                  <a:schemeClr val="tx1">
                    <a:lumMod val="75000"/>
                    <a:lumOff val="25000"/>
                  </a:schemeClr>
                </a:solidFill>
                <a:latin typeface="+mn-lt"/>
              </a:rPr>
              <a:t> </a:t>
            </a:r>
            <a:r>
              <a:rPr lang="en-US" altLang="en-US" sz="2000" dirty="0">
                <a:solidFill>
                  <a:srgbClr val="C00000"/>
                </a:solidFill>
                <a:latin typeface="+mn-lt"/>
              </a:rPr>
              <a:t>case '-':</a:t>
            </a:r>
            <a:br>
              <a:rPr lang="en-US" altLang="en-US" sz="2000" dirty="0">
                <a:solidFill>
                  <a:srgbClr val="C00000"/>
                </a:solidFill>
                <a:latin typeface="+mn-lt"/>
              </a:rPr>
            </a:br>
            <a:r>
              <a:rPr lang="en-US" altLang="en-US" sz="2000" dirty="0">
                <a:solidFill>
                  <a:schemeClr val="tx1">
                    <a:lumMod val="75000"/>
                    <a:lumOff val="25000"/>
                  </a:schemeClr>
                </a:solidFill>
                <a:latin typeface="+mn-lt"/>
              </a:rPr>
              <a:t>	</a:t>
            </a:r>
            <a:r>
              <a:rPr lang="en-US" altLang="en-US" sz="2000" dirty="0">
                <a:latin typeface="+mn-lt"/>
              </a:rPr>
              <a:t>result=value1-value2;</a:t>
            </a:r>
          </a:p>
          <a:p>
            <a:pPr lvl="1" eaLnBrk="1" hangingPunct="1">
              <a:defRPr/>
            </a:pPr>
            <a:r>
              <a:rPr lang="en-US" altLang="en-US" sz="2000" dirty="0">
                <a:latin typeface="+mn-lt"/>
              </a:rPr>
              <a:t>	</a:t>
            </a:r>
            <a:r>
              <a:rPr lang="en-US" altLang="en-US" sz="2000" dirty="0" err="1">
                <a:latin typeface="+mn-lt"/>
              </a:rPr>
              <a:t>printf</a:t>
            </a:r>
            <a:r>
              <a:rPr lang="en-US" altLang="en-US" sz="2000" dirty="0">
                <a:latin typeface="+mn-lt"/>
              </a:rPr>
              <a:t>(“%</a:t>
            </a:r>
            <a:r>
              <a:rPr lang="en-US" altLang="en-US" sz="2000" dirty="0" err="1">
                <a:latin typeface="+mn-lt"/>
              </a:rPr>
              <a:t>f”,result</a:t>
            </a:r>
            <a:r>
              <a:rPr lang="en-US" altLang="en-US" sz="2000" dirty="0">
                <a:latin typeface="+mn-lt"/>
              </a:rPr>
              <a:t>);</a:t>
            </a:r>
          </a:p>
          <a:p>
            <a:pPr lvl="1" eaLnBrk="1" hangingPunct="1">
              <a:defRPr/>
            </a:pPr>
            <a:r>
              <a:rPr lang="en-US" altLang="en-US" sz="2000" dirty="0">
                <a:latin typeface="+mn-lt"/>
              </a:rPr>
              <a:t>	break;</a:t>
            </a:r>
          </a:p>
        </p:txBody>
      </p:sp>
    </p:spTree>
    <p:extLst>
      <p:ext uri="{BB962C8B-B14F-4D97-AF65-F5344CB8AC3E}">
        <p14:creationId xmlns:p14="http://schemas.microsoft.com/office/powerpoint/2010/main" val="1793881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xfrm>
            <a:off x="838200" y="753270"/>
            <a:ext cx="8629651" cy="411956"/>
          </a:xfrm>
        </p:spPr>
        <p:txBody>
          <a:bodyPr>
            <a:noAutofit/>
          </a:bodyPr>
          <a:lstStyle/>
          <a:p>
            <a:pPr eaLnBrk="1" hangingPunct="1"/>
            <a:r>
              <a:rPr lang="en-US" altLang="en-US" sz="3200" dirty="0"/>
              <a:t>What is the output of the following code snippet? </a:t>
            </a:r>
          </a:p>
        </p:txBody>
      </p:sp>
      <p:sp>
        <p:nvSpPr>
          <p:cNvPr id="103426" name="Rectangle 2"/>
          <p:cNvSpPr>
            <a:spLocks noGrp="1" noChangeArrowheads="1"/>
          </p:cNvSpPr>
          <p:nvPr>
            <p:ph idx="1"/>
          </p:nvPr>
        </p:nvSpPr>
        <p:spPr bwMode="auto">
          <a:xfrm>
            <a:off x="1071154" y="1312815"/>
            <a:ext cx="8396697" cy="42981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lnSpc>
                <a:spcPct val="80000"/>
              </a:lnSpc>
              <a:buFontTx/>
              <a:buNone/>
            </a:pPr>
            <a:r>
              <a:rPr lang="en-US" altLang="en-US" sz="2000" b="1" dirty="0" err="1"/>
              <a:t>int</a:t>
            </a:r>
            <a:r>
              <a:rPr lang="en-US" altLang="en-US" sz="2000" b="1" dirty="0"/>
              <a:t> </a:t>
            </a:r>
            <a:r>
              <a:rPr lang="en-US" altLang="en-US" sz="2000" b="1" dirty="0" err="1"/>
              <a:t>iNum</a:t>
            </a:r>
            <a:r>
              <a:rPr lang="en-US" altLang="en-US" sz="2000" b="1" dirty="0"/>
              <a:t> = 2; </a:t>
            </a:r>
          </a:p>
          <a:p>
            <a:pPr eaLnBrk="1" hangingPunct="1">
              <a:lnSpc>
                <a:spcPct val="80000"/>
              </a:lnSpc>
              <a:buFontTx/>
              <a:buNone/>
            </a:pPr>
            <a:r>
              <a:rPr lang="en-US" altLang="en-US" sz="2000" b="1" dirty="0"/>
              <a:t>switch(</a:t>
            </a:r>
            <a:r>
              <a:rPr lang="en-US" altLang="en-US" sz="2000" b="1" dirty="0" err="1"/>
              <a:t>iNum</a:t>
            </a:r>
            <a:r>
              <a:rPr lang="en-US" altLang="en-US" sz="2000" b="1" dirty="0"/>
              <a:t>) {</a:t>
            </a:r>
          </a:p>
          <a:p>
            <a:pPr eaLnBrk="1" hangingPunct="1">
              <a:lnSpc>
                <a:spcPct val="80000"/>
              </a:lnSpc>
              <a:buFontTx/>
              <a:buNone/>
            </a:pPr>
            <a:r>
              <a:rPr lang="en-US" altLang="en-US" sz="2000" b="1" dirty="0"/>
              <a:t>	case 1: </a:t>
            </a:r>
          </a:p>
          <a:p>
            <a:pPr eaLnBrk="1" hangingPunct="1">
              <a:lnSpc>
                <a:spcPct val="80000"/>
              </a:lnSpc>
              <a:buFontTx/>
              <a:buNone/>
            </a:pPr>
            <a:r>
              <a:rPr lang="en-US" altLang="en-US" sz="2000" b="1" dirty="0"/>
              <a:t>		       </a:t>
            </a:r>
            <a:r>
              <a:rPr lang="en-US" altLang="en-US" sz="2000" b="1" dirty="0" err="1"/>
              <a:t>printf</a:t>
            </a:r>
            <a:r>
              <a:rPr lang="en-US" altLang="en-US" sz="2000" b="1" dirty="0"/>
              <a:t>(“ONE”);</a:t>
            </a:r>
          </a:p>
          <a:p>
            <a:pPr eaLnBrk="1" hangingPunct="1">
              <a:lnSpc>
                <a:spcPct val="80000"/>
              </a:lnSpc>
              <a:buFontTx/>
              <a:buNone/>
            </a:pPr>
            <a:r>
              <a:rPr lang="en-US" altLang="en-US" sz="2000" b="1" dirty="0"/>
              <a:t>		       break;</a:t>
            </a:r>
          </a:p>
          <a:p>
            <a:pPr eaLnBrk="1" hangingPunct="1">
              <a:lnSpc>
                <a:spcPct val="80000"/>
              </a:lnSpc>
              <a:buFontTx/>
              <a:buNone/>
            </a:pPr>
            <a:r>
              <a:rPr lang="en-US" altLang="en-US" sz="2000" b="1" dirty="0"/>
              <a:t>	case 2: </a:t>
            </a:r>
          </a:p>
          <a:p>
            <a:pPr eaLnBrk="1" hangingPunct="1">
              <a:lnSpc>
                <a:spcPct val="80000"/>
              </a:lnSpc>
              <a:buFontTx/>
              <a:buNone/>
            </a:pPr>
            <a:r>
              <a:rPr lang="en-US" altLang="en-US" sz="2000" b="1" dirty="0"/>
              <a:t>		       </a:t>
            </a:r>
            <a:r>
              <a:rPr lang="en-US" altLang="en-US" sz="2000" b="1" dirty="0" err="1"/>
              <a:t>printf</a:t>
            </a:r>
            <a:r>
              <a:rPr lang="en-US" altLang="en-US" sz="2000" b="1" dirty="0"/>
              <a:t>(“TWO”); </a:t>
            </a:r>
          </a:p>
          <a:p>
            <a:pPr eaLnBrk="1" hangingPunct="1">
              <a:lnSpc>
                <a:spcPct val="80000"/>
              </a:lnSpc>
              <a:buFontTx/>
              <a:buNone/>
            </a:pPr>
            <a:r>
              <a:rPr lang="en-US" altLang="en-US" sz="2000" b="1" dirty="0"/>
              <a:t>                    break;</a:t>
            </a:r>
          </a:p>
          <a:p>
            <a:pPr eaLnBrk="1" hangingPunct="1">
              <a:lnSpc>
                <a:spcPct val="80000"/>
              </a:lnSpc>
              <a:buFontTx/>
              <a:buNone/>
            </a:pPr>
            <a:r>
              <a:rPr lang="en-US" altLang="en-US" sz="2000" b="1" dirty="0"/>
              <a:t>	case 3: </a:t>
            </a:r>
          </a:p>
          <a:p>
            <a:pPr eaLnBrk="1" hangingPunct="1">
              <a:lnSpc>
                <a:spcPct val="80000"/>
              </a:lnSpc>
              <a:buFontTx/>
              <a:buNone/>
            </a:pPr>
            <a:r>
              <a:rPr lang="en-US" altLang="en-US" sz="2000" b="1" dirty="0"/>
              <a:t>		       </a:t>
            </a:r>
            <a:r>
              <a:rPr lang="en-US" altLang="en-US" sz="2000" b="1" dirty="0" err="1"/>
              <a:t>printf</a:t>
            </a:r>
            <a:r>
              <a:rPr lang="en-US" altLang="en-US" sz="2000" b="1" dirty="0"/>
              <a:t>(“THREE”);</a:t>
            </a:r>
          </a:p>
          <a:p>
            <a:pPr eaLnBrk="1" hangingPunct="1">
              <a:lnSpc>
                <a:spcPct val="80000"/>
              </a:lnSpc>
              <a:buFontTx/>
              <a:buNone/>
            </a:pPr>
            <a:r>
              <a:rPr lang="en-US" altLang="en-US" sz="2000" b="1" dirty="0"/>
              <a:t>                     break;</a:t>
            </a:r>
          </a:p>
          <a:p>
            <a:pPr eaLnBrk="1" hangingPunct="1">
              <a:lnSpc>
                <a:spcPct val="80000"/>
              </a:lnSpc>
              <a:buFontTx/>
              <a:buNone/>
            </a:pPr>
            <a:r>
              <a:rPr lang="en-US" altLang="en-US" sz="2000" b="1" dirty="0"/>
              <a:t>	default: </a:t>
            </a:r>
          </a:p>
          <a:p>
            <a:pPr eaLnBrk="1" hangingPunct="1">
              <a:lnSpc>
                <a:spcPct val="80000"/>
              </a:lnSpc>
              <a:buFontTx/>
              <a:buNone/>
            </a:pPr>
            <a:r>
              <a:rPr lang="en-US" altLang="en-US" sz="2000" b="1" dirty="0"/>
              <a:t>		       </a:t>
            </a:r>
            <a:r>
              <a:rPr lang="en-US" altLang="en-US" sz="2000" b="1" dirty="0" err="1"/>
              <a:t>printf</a:t>
            </a:r>
            <a:r>
              <a:rPr lang="en-US" altLang="en-US" sz="2000" b="1" dirty="0"/>
              <a:t>(“INVALID”);</a:t>
            </a:r>
          </a:p>
          <a:p>
            <a:pPr eaLnBrk="1" hangingPunct="1">
              <a:lnSpc>
                <a:spcPct val="80000"/>
              </a:lnSpc>
              <a:buFontTx/>
              <a:buNone/>
            </a:pPr>
            <a:r>
              <a:rPr lang="en-US" altLang="en-US" sz="2000" b="1" dirty="0"/>
              <a:t>			break;</a:t>
            </a:r>
          </a:p>
          <a:p>
            <a:pPr eaLnBrk="1" hangingPunct="1">
              <a:lnSpc>
                <a:spcPct val="80000"/>
              </a:lnSpc>
              <a:buFontTx/>
              <a:buNone/>
            </a:pPr>
            <a:r>
              <a:rPr lang="en-US" altLang="en-US" sz="2000" b="1" dirty="0"/>
              <a:t>} </a:t>
            </a:r>
          </a:p>
        </p:txBody>
      </p:sp>
      <p:sp>
        <p:nvSpPr>
          <p:cNvPr id="10343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22787F3D-9F81-4175-B734-70A8F8C9FFBA}" type="datetime1">
              <a:rPr lang="en-US" altLang="en-US" smtClean="0"/>
              <a:t>3/30/2022</a:t>
            </a:fld>
            <a:endParaRPr lang="en-US" altLang="en-US"/>
          </a:p>
        </p:txBody>
      </p:sp>
      <p:sp>
        <p:nvSpPr>
          <p:cNvPr id="10343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342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32123C16-2ADA-44DA-9659-7E2F57F3607C}" type="slidenum">
              <a:rPr lang="en-US" altLang="en-US" b="0" smtClean="0"/>
              <a:pPr/>
              <a:t>42</a:t>
            </a:fld>
            <a:endParaRPr lang="en-US" altLang="en-US" b="0"/>
          </a:p>
        </p:txBody>
      </p:sp>
      <p:pic>
        <p:nvPicPr>
          <p:cNvPr id="34820" name="Picture 4"/>
          <p:cNvPicPr>
            <a:picLocks noChangeAspect="1" noChangeArrowheads="1"/>
          </p:cNvPicPr>
          <p:nvPr/>
        </p:nvPicPr>
        <p:blipFill>
          <a:blip r:embed="rId2">
            <a:clrChange>
              <a:clrFrom>
                <a:srgbClr val="F2F7FB"/>
              </a:clrFrom>
              <a:clrTo>
                <a:srgbClr val="F2F7FB">
                  <a:alpha val="0"/>
                </a:srgbClr>
              </a:clrTo>
            </a:clrChange>
            <a:extLst>
              <a:ext uri="{28A0092B-C50C-407E-A947-70E740481C1C}">
                <a14:useLocalDpi xmlns:a14="http://schemas.microsoft.com/office/drawing/2010/main" val="0"/>
              </a:ext>
            </a:extLst>
          </a:blip>
          <a:srcRect/>
          <a:stretch>
            <a:fillRect/>
          </a:stretch>
        </p:blipFill>
        <p:spPr bwMode="auto">
          <a:xfrm>
            <a:off x="6667500" y="2628901"/>
            <a:ext cx="2743200" cy="191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106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checkerboard(across)">
                                      <p:cBhvr>
                                        <p:cTn id="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838200" y="775495"/>
            <a:ext cx="9677400" cy="509914"/>
          </a:xfrm>
        </p:spPr>
        <p:txBody>
          <a:bodyPr>
            <a:noAutofit/>
          </a:bodyPr>
          <a:lstStyle/>
          <a:p>
            <a:pPr eaLnBrk="1" hangingPunct="1"/>
            <a:r>
              <a:rPr lang="en-US" altLang="en-US" sz="3200" dirty="0"/>
              <a:t>What is the output of the following code snippet? </a:t>
            </a:r>
          </a:p>
        </p:txBody>
      </p:sp>
      <p:sp>
        <p:nvSpPr>
          <p:cNvPr id="23555" name="Rectangle 3"/>
          <p:cNvSpPr>
            <a:spLocks noGrp="1" noChangeArrowheads="1"/>
          </p:cNvSpPr>
          <p:nvPr>
            <p:ph idx="1"/>
          </p:nvPr>
        </p:nvSpPr>
        <p:spPr>
          <a:xfrm>
            <a:off x="838200" y="1285409"/>
            <a:ext cx="5412346" cy="3946655"/>
          </a:xfrm>
        </p:spPr>
        <p:txBody>
          <a:bodyPr>
            <a:noAutofit/>
          </a:bodyPr>
          <a:lstStyle/>
          <a:p>
            <a:pPr eaLnBrk="1" hangingPunct="1">
              <a:lnSpc>
                <a:spcPct val="90000"/>
              </a:lnSpc>
              <a:buFontTx/>
              <a:buNone/>
              <a:defRPr/>
            </a:pPr>
            <a:r>
              <a:rPr lang="en-US" sz="2400" b="1" dirty="0" err="1"/>
              <a:t>iNum</a:t>
            </a:r>
            <a:r>
              <a:rPr lang="en-US" sz="2400" b="1" dirty="0"/>
              <a:t> = 2; </a:t>
            </a:r>
          </a:p>
          <a:p>
            <a:pPr eaLnBrk="1" hangingPunct="1">
              <a:lnSpc>
                <a:spcPct val="90000"/>
              </a:lnSpc>
              <a:buFontTx/>
              <a:buNone/>
              <a:defRPr/>
            </a:pPr>
            <a:r>
              <a:rPr lang="en-US" sz="2400" b="1" dirty="0"/>
              <a:t>switch(</a:t>
            </a:r>
            <a:r>
              <a:rPr lang="en-US" sz="2400" b="1" dirty="0" err="1"/>
              <a:t>iNum</a:t>
            </a:r>
            <a:r>
              <a:rPr lang="en-US" sz="2400" b="1" dirty="0"/>
              <a:t>)  {</a:t>
            </a:r>
          </a:p>
          <a:p>
            <a:pPr eaLnBrk="1" hangingPunct="1">
              <a:lnSpc>
                <a:spcPct val="90000"/>
              </a:lnSpc>
              <a:buFontTx/>
              <a:buNone/>
              <a:defRPr/>
            </a:pPr>
            <a:r>
              <a:rPr lang="en-US" sz="2400" b="1" dirty="0"/>
              <a:t>    default: </a:t>
            </a:r>
          </a:p>
          <a:p>
            <a:pPr eaLnBrk="1" hangingPunct="1">
              <a:lnSpc>
                <a:spcPct val="90000"/>
              </a:lnSpc>
              <a:buFontTx/>
              <a:buNone/>
              <a:defRPr/>
            </a:pPr>
            <a:r>
              <a:rPr lang="en-US" sz="2400" b="1" dirty="0"/>
              <a:t>		</a:t>
            </a:r>
            <a:r>
              <a:rPr lang="en-US" sz="2400" b="1" dirty="0" err="1"/>
              <a:t>printf</a:t>
            </a:r>
            <a:r>
              <a:rPr lang="en-US" sz="2400" b="1" dirty="0"/>
              <a:t>(“INVALID”);</a:t>
            </a:r>
          </a:p>
          <a:p>
            <a:pPr eaLnBrk="1" hangingPunct="1">
              <a:lnSpc>
                <a:spcPct val="90000"/>
              </a:lnSpc>
              <a:buFontTx/>
              <a:buNone/>
              <a:defRPr/>
            </a:pPr>
            <a:r>
              <a:rPr lang="en-US" sz="2400" b="1" dirty="0"/>
              <a:t>     case 1: </a:t>
            </a:r>
          </a:p>
          <a:p>
            <a:pPr eaLnBrk="1" hangingPunct="1">
              <a:lnSpc>
                <a:spcPct val="90000"/>
              </a:lnSpc>
              <a:buFontTx/>
              <a:buNone/>
              <a:defRPr/>
            </a:pPr>
            <a:r>
              <a:rPr lang="en-US" sz="2400" b="1" dirty="0"/>
              <a:t>		</a:t>
            </a:r>
            <a:r>
              <a:rPr lang="en-US" sz="2400" b="1" dirty="0" err="1"/>
              <a:t>printf</a:t>
            </a:r>
            <a:r>
              <a:rPr lang="en-US" sz="2400" b="1" dirty="0"/>
              <a:t>(“ONE”);</a:t>
            </a:r>
          </a:p>
          <a:p>
            <a:pPr eaLnBrk="1" hangingPunct="1">
              <a:lnSpc>
                <a:spcPct val="90000"/>
              </a:lnSpc>
              <a:buFontTx/>
              <a:buNone/>
              <a:defRPr/>
            </a:pPr>
            <a:r>
              <a:rPr lang="en-US" sz="2400" b="1" dirty="0"/>
              <a:t>     case 2: 	</a:t>
            </a:r>
          </a:p>
          <a:p>
            <a:pPr eaLnBrk="1" hangingPunct="1">
              <a:lnSpc>
                <a:spcPct val="90000"/>
              </a:lnSpc>
              <a:buFontTx/>
              <a:buNone/>
              <a:defRPr/>
            </a:pPr>
            <a:r>
              <a:rPr lang="en-US" sz="2400" b="1" dirty="0"/>
              <a:t>		</a:t>
            </a:r>
            <a:r>
              <a:rPr lang="en-US" sz="2400" b="1" dirty="0" err="1"/>
              <a:t>printf</a:t>
            </a:r>
            <a:r>
              <a:rPr lang="en-US" sz="2400" b="1" dirty="0"/>
              <a:t>(“TWO”);</a:t>
            </a:r>
          </a:p>
          <a:p>
            <a:pPr eaLnBrk="1" hangingPunct="1">
              <a:lnSpc>
                <a:spcPct val="90000"/>
              </a:lnSpc>
              <a:buFontTx/>
              <a:buNone/>
              <a:defRPr/>
            </a:pPr>
            <a:r>
              <a:rPr lang="en-US" sz="2400" b="1" dirty="0"/>
              <a:t>		break; </a:t>
            </a:r>
          </a:p>
          <a:p>
            <a:pPr eaLnBrk="1" hangingPunct="1">
              <a:lnSpc>
                <a:spcPct val="90000"/>
              </a:lnSpc>
              <a:buFontTx/>
              <a:buNone/>
              <a:defRPr/>
            </a:pPr>
            <a:r>
              <a:rPr lang="en-US" sz="2400" b="1" dirty="0"/>
              <a:t>      case 3: </a:t>
            </a:r>
          </a:p>
          <a:p>
            <a:pPr eaLnBrk="1" hangingPunct="1">
              <a:lnSpc>
                <a:spcPct val="90000"/>
              </a:lnSpc>
              <a:buFontTx/>
              <a:buNone/>
              <a:defRPr/>
            </a:pPr>
            <a:r>
              <a:rPr lang="en-US" sz="2400" b="1" dirty="0"/>
              <a:t>		</a:t>
            </a:r>
            <a:r>
              <a:rPr lang="en-US" sz="2400" b="1" dirty="0" err="1"/>
              <a:t>printf</a:t>
            </a:r>
            <a:r>
              <a:rPr lang="en-US" sz="2400" b="1" dirty="0"/>
              <a:t>(“THREE”;) </a:t>
            </a:r>
          </a:p>
          <a:p>
            <a:pPr eaLnBrk="1" hangingPunct="1">
              <a:lnSpc>
                <a:spcPct val="90000"/>
              </a:lnSpc>
              <a:buFontTx/>
              <a:buNone/>
              <a:defRPr/>
            </a:pPr>
            <a:r>
              <a:rPr lang="en-US" sz="2400" b="1" dirty="0"/>
              <a:t>} </a:t>
            </a:r>
          </a:p>
        </p:txBody>
      </p:sp>
      <p:sp>
        <p:nvSpPr>
          <p:cNvPr id="10445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F4C38EF1-202F-4EB9-8CE3-7DE5D0D3363D}" type="datetime1">
              <a:rPr lang="en-US" altLang="en-US" smtClean="0"/>
              <a:t>3/30/2022</a:t>
            </a:fld>
            <a:endParaRPr lang="en-US" altLang="en-US"/>
          </a:p>
        </p:txBody>
      </p:sp>
      <p:sp>
        <p:nvSpPr>
          <p:cNvPr id="10445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445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33E9555D-151D-4419-935D-55E85D455B72}" type="slidenum">
              <a:rPr lang="en-US" altLang="en-US" b="0" smtClean="0"/>
              <a:pPr/>
              <a:t>43</a:t>
            </a:fld>
            <a:endParaRPr lang="en-US" altLang="en-US" b="0"/>
          </a:p>
        </p:txBody>
      </p:sp>
      <p:pic>
        <p:nvPicPr>
          <p:cNvPr id="35844" name="Picture 4"/>
          <p:cNvPicPr>
            <a:picLocks noChangeAspect="1" noChangeArrowheads="1"/>
          </p:cNvPicPr>
          <p:nvPr/>
        </p:nvPicPr>
        <p:blipFill>
          <a:blip r:embed="rId2">
            <a:clrChange>
              <a:clrFrom>
                <a:srgbClr val="F3F8FC"/>
              </a:clrFrom>
              <a:clrTo>
                <a:srgbClr val="F3F8FC">
                  <a:alpha val="0"/>
                </a:srgbClr>
              </a:clrTo>
            </a:clrChange>
            <a:extLst>
              <a:ext uri="{28A0092B-C50C-407E-A947-70E740481C1C}">
                <a14:useLocalDpi xmlns:a14="http://schemas.microsoft.com/office/drawing/2010/main" val="0"/>
              </a:ext>
            </a:extLst>
          </a:blip>
          <a:srcRect/>
          <a:stretch>
            <a:fillRect/>
          </a:stretch>
        </p:blipFill>
        <p:spPr bwMode="auto">
          <a:xfrm>
            <a:off x="6909783" y="2000252"/>
            <a:ext cx="2628900"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693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checkerboard(across)">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838200" y="713840"/>
            <a:ext cx="8578044" cy="411956"/>
          </a:xfrm>
        </p:spPr>
        <p:txBody>
          <a:bodyPr>
            <a:noAutofit/>
          </a:bodyPr>
          <a:lstStyle/>
          <a:p>
            <a:pPr eaLnBrk="1" hangingPunct="1"/>
            <a:r>
              <a:rPr lang="en-US" altLang="en-US" sz="3200" dirty="0"/>
              <a:t>What is the output of the following code snippet?   </a:t>
            </a:r>
          </a:p>
        </p:txBody>
      </p:sp>
      <p:sp>
        <p:nvSpPr>
          <p:cNvPr id="69634" name="Rectangle 3"/>
          <p:cNvSpPr>
            <a:spLocks noGrp="1" noChangeArrowheads="1"/>
          </p:cNvSpPr>
          <p:nvPr>
            <p:ph idx="1"/>
          </p:nvPr>
        </p:nvSpPr>
        <p:spPr bwMode="auto">
          <a:xfrm>
            <a:off x="966651" y="1262131"/>
            <a:ext cx="7955280" cy="4018293"/>
          </a:xfrm>
          <a:ln>
            <a:miter lim="800000"/>
            <a:headEnd/>
            <a:tailEnd/>
          </a:ln>
        </p:spPr>
        <p:txBody>
          <a:bodyPr vert="horz" wrap="square" lIns="68580" tIns="34290" rIns="68580" bIns="34290" numCol="1" rtlCol="0" anchor="t" anchorCtr="0" compatLnSpc="1">
            <a:prstTxWarp prst="textNoShape">
              <a:avLst/>
            </a:prstTxWarp>
            <a:noAutofit/>
          </a:bodyPr>
          <a:lstStyle/>
          <a:p>
            <a:pPr eaLnBrk="1" hangingPunct="1">
              <a:buFontTx/>
              <a:buNone/>
              <a:defRPr/>
            </a:pPr>
            <a:r>
              <a:rPr lang="en-US" altLang="en-US" sz="2800" b="1" dirty="0">
                <a:latin typeface="+mj-lt"/>
              </a:rPr>
              <a:t>switch (</a:t>
            </a:r>
            <a:r>
              <a:rPr lang="en-US" altLang="en-US" sz="2800" b="1" dirty="0" err="1">
                <a:latin typeface="+mj-lt"/>
              </a:rPr>
              <a:t>iDepartmentCode</a:t>
            </a:r>
            <a:r>
              <a:rPr lang="en-US" altLang="en-US" sz="2800" b="1" dirty="0">
                <a:latin typeface="+mj-lt"/>
              </a:rPr>
              <a:t>)</a:t>
            </a:r>
          </a:p>
          <a:p>
            <a:pPr eaLnBrk="1" hangingPunct="1">
              <a:buFontTx/>
              <a:buNone/>
              <a:defRPr/>
            </a:pPr>
            <a:r>
              <a:rPr lang="en-US" altLang="en-US" sz="2800" b="1" dirty="0">
                <a:latin typeface="+mj-lt"/>
              </a:rPr>
              <a:t>{ </a:t>
            </a:r>
          </a:p>
          <a:p>
            <a:pPr eaLnBrk="1" hangingPunct="1">
              <a:buFontTx/>
              <a:buNone/>
              <a:defRPr/>
            </a:pPr>
            <a:r>
              <a:rPr lang="en-US" altLang="en-US" sz="2800" b="1" dirty="0">
                <a:latin typeface="+mj-lt"/>
              </a:rPr>
              <a:t>	case 110 : </a:t>
            </a:r>
            <a:r>
              <a:rPr lang="en-US" altLang="en-US" sz="2800" b="1" dirty="0" err="1">
                <a:latin typeface="+mj-lt"/>
              </a:rPr>
              <a:t>printf</a:t>
            </a:r>
            <a:r>
              <a:rPr lang="en-US" altLang="en-US" sz="2800" b="1" dirty="0">
                <a:latin typeface="+mj-lt"/>
              </a:rPr>
              <a:t>(“HRD ”); </a:t>
            </a:r>
          </a:p>
          <a:p>
            <a:pPr eaLnBrk="1" hangingPunct="1">
              <a:buFontTx/>
              <a:buNone/>
              <a:defRPr/>
            </a:pPr>
            <a:r>
              <a:rPr lang="en-US" altLang="en-US" sz="2800" b="1" dirty="0">
                <a:latin typeface="+mj-lt"/>
              </a:rPr>
              <a:t>	case 115 : </a:t>
            </a:r>
            <a:r>
              <a:rPr lang="en-US" altLang="en-US" sz="2800" b="1" dirty="0" err="1">
                <a:latin typeface="+mj-lt"/>
              </a:rPr>
              <a:t>printf</a:t>
            </a:r>
            <a:r>
              <a:rPr lang="en-US" altLang="en-US" sz="2800" b="1" dirty="0">
                <a:latin typeface="+mj-lt"/>
              </a:rPr>
              <a:t>(“IVS ”); </a:t>
            </a:r>
          </a:p>
          <a:p>
            <a:pPr eaLnBrk="1" hangingPunct="1">
              <a:buFontTx/>
              <a:buNone/>
              <a:defRPr/>
            </a:pPr>
            <a:r>
              <a:rPr lang="en-US" altLang="en-US" sz="2800" b="1" dirty="0">
                <a:latin typeface="+mj-lt"/>
              </a:rPr>
              <a:t>	case 125 : </a:t>
            </a:r>
            <a:r>
              <a:rPr lang="en-US" altLang="en-US" sz="2800" b="1" dirty="0" err="1">
                <a:latin typeface="+mj-lt"/>
              </a:rPr>
              <a:t>printf</a:t>
            </a:r>
            <a:r>
              <a:rPr lang="en-US" altLang="en-US" sz="2800" b="1" dirty="0">
                <a:latin typeface="+mj-lt"/>
              </a:rPr>
              <a:t>(“E&amp;R ”); </a:t>
            </a:r>
          </a:p>
          <a:p>
            <a:pPr eaLnBrk="1" hangingPunct="1">
              <a:buFontTx/>
              <a:buNone/>
              <a:defRPr/>
            </a:pPr>
            <a:r>
              <a:rPr lang="en-US" altLang="en-US" sz="2800" b="1" dirty="0">
                <a:latin typeface="+mj-lt"/>
              </a:rPr>
              <a:t>	case 135 : </a:t>
            </a:r>
            <a:r>
              <a:rPr lang="en-US" altLang="en-US" sz="2800" b="1" dirty="0" err="1">
                <a:latin typeface="+mj-lt"/>
              </a:rPr>
              <a:t>printf</a:t>
            </a:r>
            <a:r>
              <a:rPr lang="en-US" altLang="en-US" sz="2800" b="1" dirty="0">
                <a:latin typeface="+mj-lt"/>
              </a:rPr>
              <a:t>(“CCD ”); </a:t>
            </a:r>
          </a:p>
          <a:p>
            <a:pPr eaLnBrk="1" hangingPunct="1">
              <a:buFontTx/>
              <a:buNone/>
              <a:defRPr/>
            </a:pPr>
            <a:r>
              <a:rPr lang="en-US" altLang="en-US" sz="2800" b="1" dirty="0">
                <a:latin typeface="+mj-lt"/>
              </a:rPr>
              <a:t>}</a:t>
            </a:r>
          </a:p>
          <a:p>
            <a:pPr eaLnBrk="1" hangingPunct="1">
              <a:buFontTx/>
              <a:buNone/>
              <a:defRPr/>
            </a:pPr>
            <a:endParaRPr lang="en-US" altLang="en-US" sz="2800" b="1" dirty="0">
              <a:latin typeface="+mj-lt"/>
            </a:endParaRPr>
          </a:p>
          <a:p>
            <a:pPr eaLnBrk="1" hangingPunct="1">
              <a:buFontTx/>
              <a:buNone/>
              <a:defRPr/>
            </a:pPr>
            <a:r>
              <a:rPr lang="en-US" altLang="en-US" sz="2800" b="1" dirty="0">
                <a:latin typeface="+mj-lt"/>
              </a:rPr>
              <a:t>	</a:t>
            </a:r>
            <a:r>
              <a:rPr lang="en-US" altLang="en-US" sz="2800" b="1" dirty="0">
                <a:solidFill>
                  <a:srgbClr val="008000"/>
                </a:solidFill>
                <a:latin typeface="+mj-lt"/>
              </a:rPr>
              <a:t>Assume </a:t>
            </a:r>
            <a:r>
              <a:rPr lang="en-US" altLang="en-US" sz="2800" b="1" dirty="0" err="1">
                <a:solidFill>
                  <a:srgbClr val="008000"/>
                </a:solidFill>
                <a:latin typeface="+mj-lt"/>
              </a:rPr>
              <a:t>iDepartmentCode</a:t>
            </a:r>
            <a:r>
              <a:rPr lang="en-US" altLang="en-US" sz="2800" b="1" dirty="0">
                <a:solidFill>
                  <a:srgbClr val="008000"/>
                </a:solidFill>
                <a:latin typeface="+mj-lt"/>
              </a:rPr>
              <a:t> is 115 </a:t>
            </a:r>
          </a:p>
          <a:p>
            <a:pPr eaLnBrk="1" hangingPunct="1">
              <a:buFontTx/>
              <a:buNone/>
              <a:defRPr/>
            </a:pPr>
            <a:r>
              <a:rPr lang="en-US" altLang="en-US" sz="2800" b="1" dirty="0">
                <a:solidFill>
                  <a:srgbClr val="008000"/>
                </a:solidFill>
                <a:latin typeface="+mj-lt"/>
              </a:rPr>
              <a:t>	find the output ?</a:t>
            </a:r>
          </a:p>
        </p:txBody>
      </p:sp>
      <p:sp>
        <p:nvSpPr>
          <p:cNvPr id="10547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CA46F82-B6DF-486B-92EA-D9398154E76A}" type="datetime1">
              <a:rPr lang="en-US" altLang="en-US" smtClean="0"/>
              <a:t>3/30/2022</a:t>
            </a:fld>
            <a:endParaRPr lang="en-US" altLang="en-US"/>
          </a:p>
        </p:txBody>
      </p:sp>
      <p:sp>
        <p:nvSpPr>
          <p:cNvPr id="10547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547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5BE801A9-900D-41D9-ADE0-ADFB034037C9}" type="slidenum">
              <a:rPr lang="en-US" altLang="en-US" b="0" smtClean="0"/>
              <a:pPr/>
              <a:t>44</a:t>
            </a:fld>
            <a:endParaRPr lang="en-US" altLang="en-US" b="0"/>
          </a:p>
        </p:txBody>
      </p:sp>
      <p:sp>
        <p:nvSpPr>
          <p:cNvPr id="36868" name="AutoShape 4"/>
          <p:cNvSpPr>
            <a:spLocks noChangeArrowheads="1"/>
          </p:cNvSpPr>
          <p:nvPr/>
        </p:nvSpPr>
        <p:spPr bwMode="auto">
          <a:xfrm>
            <a:off x="7181849" y="2207623"/>
            <a:ext cx="2863487" cy="2307227"/>
          </a:xfrm>
          <a:prstGeom prst="verticalScroll">
            <a:avLst>
              <a:gd name="adj" fmla="val 12500"/>
            </a:avLst>
          </a:prstGeom>
          <a:solidFill>
            <a:srgbClr val="FF99FF"/>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sz="1350"/>
              <a:t>IVS  E&amp;R  CCD</a:t>
            </a:r>
          </a:p>
        </p:txBody>
      </p:sp>
    </p:spTree>
    <p:extLst>
      <p:ext uri="{BB962C8B-B14F-4D97-AF65-F5344CB8AC3E}">
        <p14:creationId xmlns:p14="http://schemas.microsoft.com/office/powerpoint/2010/main" val="1647143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amond(in)">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838199" y="796498"/>
            <a:ext cx="10148249" cy="346502"/>
          </a:xfrm>
        </p:spPr>
        <p:txBody>
          <a:bodyPr>
            <a:noAutofit/>
          </a:bodyPr>
          <a:lstStyle/>
          <a:p>
            <a:pPr eaLnBrk="1" hangingPunct="1"/>
            <a:r>
              <a:rPr lang="en-US" altLang="en-US" sz="3200" dirty="0"/>
              <a:t>What is the output of the following code snippet?   </a:t>
            </a:r>
          </a:p>
        </p:txBody>
      </p:sp>
      <p:sp>
        <p:nvSpPr>
          <p:cNvPr id="106498" name="Rectangle 3"/>
          <p:cNvSpPr>
            <a:spLocks noGrp="1" noChangeArrowheads="1"/>
          </p:cNvSpPr>
          <p:nvPr>
            <p:ph idx="1"/>
          </p:nvPr>
        </p:nvSpPr>
        <p:spPr bwMode="auto">
          <a:xfrm>
            <a:off x="1280160" y="1528425"/>
            <a:ext cx="4672516" cy="42322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lnSpc>
                <a:spcPct val="90000"/>
              </a:lnSpc>
              <a:buFontTx/>
              <a:buNone/>
            </a:pPr>
            <a:r>
              <a:rPr lang="en-US" altLang="en-US" sz="2400" b="1" dirty="0" err="1"/>
              <a:t>int</a:t>
            </a:r>
            <a:r>
              <a:rPr lang="en-US" altLang="en-US" sz="2400" b="1" dirty="0"/>
              <a:t> </a:t>
            </a:r>
            <a:r>
              <a:rPr lang="en-US" altLang="en-US" sz="2400" b="1" dirty="0" err="1"/>
              <a:t>iNum</a:t>
            </a:r>
            <a:r>
              <a:rPr lang="en-US" altLang="en-US" sz="2400" b="1" dirty="0"/>
              <a:t> = 2; </a:t>
            </a:r>
          </a:p>
          <a:p>
            <a:pPr eaLnBrk="1" hangingPunct="1">
              <a:lnSpc>
                <a:spcPct val="90000"/>
              </a:lnSpc>
              <a:buFontTx/>
              <a:buNone/>
            </a:pPr>
            <a:r>
              <a:rPr lang="en-US" altLang="en-US" sz="2400" b="1" dirty="0"/>
              <a:t>switch(</a:t>
            </a:r>
            <a:r>
              <a:rPr lang="en-US" altLang="en-US" sz="2400" b="1" dirty="0" err="1"/>
              <a:t>iNum</a:t>
            </a:r>
            <a:r>
              <a:rPr lang="en-US" altLang="en-US" sz="2400" b="1" dirty="0"/>
              <a:t>) </a:t>
            </a:r>
          </a:p>
          <a:p>
            <a:pPr eaLnBrk="1" hangingPunct="1">
              <a:lnSpc>
                <a:spcPct val="90000"/>
              </a:lnSpc>
              <a:buFontTx/>
              <a:buNone/>
            </a:pPr>
            <a:r>
              <a:rPr lang="en-US" altLang="en-US" sz="2400" b="1" dirty="0"/>
              <a:t>{</a:t>
            </a:r>
          </a:p>
          <a:p>
            <a:pPr eaLnBrk="1" hangingPunct="1">
              <a:lnSpc>
                <a:spcPct val="90000"/>
              </a:lnSpc>
              <a:buFontTx/>
              <a:buNone/>
            </a:pPr>
            <a:r>
              <a:rPr lang="en-US" altLang="en-US" sz="2400" b="1" dirty="0"/>
              <a:t>    case 1.5: </a:t>
            </a:r>
          </a:p>
          <a:p>
            <a:pPr eaLnBrk="1" hangingPunct="1">
              <a:lnSpc>
                <a:spcPct val="90000"/>
              </a:lnSpc>
              <a:buFontTx/>
              <a:buNone/>
            </a:pPr>
            <a:r>
              <a:rPr lang="en-US" altLang="en-US" sz="2400" b="1" dirty="0"/>
              <a:t>	     </a:t>
            </a:r>
            <a:r>
              <a:rPr lang="en-US" altLang="en-US" sz="2400" b="1" dirty="0" err="1"/>
              <a:t>printf</a:t>
            </a:r>
            <a:r>
              <a:rPr lang="en-US" altLang="en-US" sz="2400" b="1" dirty="0"/>
              <a:t>(“ONE AND HALF”);</a:t>
            </a:r>
          </a:p>
          <a:p>
            <a:pPr eaLnBrk="1" hangingPunct="1">
              <a:lnSpc>
                <a:spcPct val="90000"/>
              </a:lnSpc>
              <a:buFontTx/>
              <a:buNone/>
            </a:pPr>
            <a:r>
              <a:rPr lang="en-US" altLang="en-US" sz="2400" b="1" dirty="0"/>
              <a:t>	     break; </a:t>
            </a:r>
          </a:p>
          <a:p>
            <a:pPr eaLnBrk="1" hangingPunct="1">
              <a:lnSpc>
                <a:spcPct val="90000"/>
              </a:lnSpc>
              <a:buFontTx/>
              <a:buNone/>
            </a:pPr>
            <a:r>
              <a:rPr lang="en-US" altLang="en-US" sz="2400" b="1" dirty="0"/>
              <a:t>case 2:</a:t>
            </a:r>
          </a:p>
          <a:p>
            <a:pPr eaLnBrk="1" hangingPunct="1">
              <a:lnSpc>
                <a:spcPct val="90000"/>
              </a:lnSpc>
              <a:buFontTx/>
              <a:buNone/>
            </a:pPr>
            <a:r>
              <a:rPr lang="en-US" altLang="en-US" sz="2400" b="1" dirty="0"/>
              <a:t>	     </a:t>
            </a:r>
            <a:r>
              <a:rPr lang="en-US" altLang="en-US" sz="2400" b="1" dirty="0" err="1"/>
              <a:t>printf</a:t>
            </a:r>
            <a:r>
              <a:rPr lang="en-US" altLang="en-US" sz="2400" b="1" dirty="0"/>
              <a:t>(“TWO”);</a:t>
            </a:r>
          </a:p>
          <a:p>
            <a:pPr eaLnBrk="1" hangingPunct="1">
              <a:lnSpc>
                <a:spcPct val="90000"/>
              </a:lnSpc>
              <a:buFontTx/>
              <a:buNone/>
            </a:pPr>
            <a:r>
              <a:rPr lang="en-US" altLang="en-US" sz="2400" b="1" dirty="0"/>
              <a:t>case ‘A’ : </a:t>
            </a:r>
          </a:p>
          <a:p>
            <a:pPr eaLnBrk="1" hangingPunct="1">
              <a:lnSpc>
                <a:spcPct val="90000"/>
              </a:lnSpc>
              <a:buFontTx/>
              <a:buNone/>
            </a:pPr>
            <a:r>
              <a:rPr lang="en-US" altLang="en-US" sz="2400" b="1" dirty="0"/>
              <a:t>	      </a:t>
            </a:r>
            <a:r>
              <a:rPr lang="en-US" altLang="en-US" sz="2400" b="1" dirty="0" err="1"/>
              <a:t>printf</a:t>
            </a:r>
            <a:r>
              <a:rPr lang="en-US" altLang="en-US" sz="2400" b="1" dirty="0"/>
              <a:t>(“A character”); </a:t>
            </a:r>
          </a:p>
          <a:p>
            <a:pPr eaLnBrk="1" hangingPunct="1">
              <a:lnSpc>
                <a:spcPct val="90000"/>
              </a:lnSpc>
              <a:buFontTx/>
              <a:buNone/>
            </a:pPr>
            <a:r>
              <a:rPr lang="en-US" altLang="en-US" sz="2400" b="1" dirty="0"/>
              <a:t>} </a:t>
            </a:r>
          </a:p>
        </p:txBody>
      </p:sp>
      <p:sp>
        <p:nvSpPr>
          <p:cNvPr id="10650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7F07AF7-874A-476E-8660-336D00EA6993}" type="datetime1">
              <a:rPr lang="en-US" altLang="en-US" smtClean="0"/>
              <a:t>3/30/2022</a:t>
            </a:fld>
            <a:endParaRPr lang="en-US" altLang="en-US"/>
          </a:p>
        </p:txBody>
      </p:sp>
      <p:sp>
        <p:nvSpPr>
          <p:cNvPr id="10650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65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A1E1DFB2-BAA5-4806-8E45-D83D17B5809E}" type="slidenum">
              <a:rPr lang="en-US" altLang="en-US" b="0" smtClean="0"/>
              <a:pPr/>
              <a:t>45</a:t>
            </a:fld>
            <a:endParaRPr lang="en-US" altLang="en-US" b="0"/>
          </a:p>
        </p:txBody>
      </p:sp>
      <p:pic>
        <p:nvPicPr>
          <p:cNvPr id="20488" name="Picture 8"/>
          <p:cNvPicPr>
            <a:picLocks noChangeAspect="1" noChangeArrowheads="1"/>
          </p:cNvPicPr>
          <p:nvPr/>
        </p:nvPicPr>
        <p:blipFill>
          <a:blip r:embed="rId2">
            <a:clrChange>
              <a:clrFrom>
                <a:srgbClr val="F3F9FD"/>
              </a:clrFrom>
              <a:clrTo>
                <a:srgbClr val="F3F9FD">
                  <a:alpha val="0"/>
                </a:srgbClr>
              </a:clrTo>
            </a:clrChange>
            <a:extLst>
              <a:ext uri="{28A0092B-C50C-407E-A947-70E740481C1C}">
                <a14:useLocalDpi xmlns:a14="http://schemas.microsoft.com/office/drawing/2010/main" val="0"/>
              </a:ext>
            </a:extLst>
          </a:blip>
          <a:srcRect/>
          <a:stretch>
            <a:fillRect/>
          </a:stretch>
        </p:blipFill>
        <p:spPr bwMode="auto">
          <a:xfrm>
            <a:off x="6667500" y="2511030"/>
            <a:ext cx="2857500" cy="22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511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199" y="437062"/>
            <a:ext cx="10994409" cy="685800"/>
          </a:xfrm>
        </p:spPr>
        <p:txBody>
          <a:bodyPr>
            <a:noAutofit/>
          </a:bodyPr>
          <a:lstStyle/>
          <a:p>
            <a:pPr>
              <a:defRPr/>
            </a:pPr>
            <a:r>
              <a:rPr lang="en-US" sz="2800" dirty="0"/>
              <a:t>Problem: Find the roots of Quadratic equation using </a:t>
            </a:r>
            <a:r>
              <a:rPr lang="en-US" sz="2800" dirty="0">
                <a:solidFill>
                  <a:srgbClr val="C00000"/>
                </a:solidFill>
                <a:latin typeface="Courier New" panose="02070309020205020404" pitchFamily="49" charset="0"/>
                <a:cs typeface="Courier New" panose="02070309020205020404" pitchFamily="49" charset="0"/>
              </a:rPr>
              <a:t>switch</a:t>
            </a:r>
            <a:r>
              <a:rPr lang="en-US" sz="2800" dirty="0">
                <a:solidFill>
                  <a:srgbClr val="C00000"/>
                </a:solidFill>
              </a:rPr>
              <a:t> </a:t>
            </a:r>
            <a:r>
              <a:rPr lang="en-US" sz="2800" dirty="0"/>
              <a:t>statement    </a:t>
            </a:r>
          </a:p>
        </p:txBody>
      </p:sp>
      <p:sp>
        <p:nvSpPr>
          <p:cNvPr id="10752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2CF52E6-A077-4D44-9824-BE420998B416}" type="datetime1">
              <a:rPr lang="en-US" altLang="en-US" smtClean="0"/>
              <a:t>3/30/2022</a:t>
            </a:fld>
            <a:endParaRPr lang="en-US" altLang="en-US" dirty="0"/>
          </a:p>
        </p:txBody>
      </p:sp>
      <p:sp>
        <p:nvSpPr>
          <p:cNvPr id="10752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75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DB4E3B52-E871-4B70-9300-620F0F9E3059}" type="slidenum">
              <a:rPr lang="en-US" altLang="en-US" b="0" smtClean="0"/>
              <a:pPr/>
              <a:t>46</a:t>
            </a:fld>
            <a:endParaRPr lang="en-US" altLang="en-US" b="0"/>
          </a:p>
        </p:txBody>
      </p:sp>
      <p:sp>
        <p:nvSpPr>
          <p:cNvPr id="8" name="Rectangle 7"/>
          <p:cNvSpPr>
            <a:spLocks noChangeArrowheads="1"/>
          </p:cNvSpPr>
          <p:nvPr/>
        </p:nvSpPr>
        <p:spPr bwMode="auto">
          <a:xfrm>
            <a:off x="1926869" y="973339"/>
            <a:ext cx="9059580" cy="5527667"/>
          </a:xfrm>
          <a:prstGeom prst="rect">
            <a:avLst/>
          </a:prstGeom>
          <a:noFill/>
          <a:ln>
            <a:noFill/>
          </a:ln>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80000"/>
              </a:lnSpc>
              <a:defRPr/>
            </a:pPr>
            <a:r>
              <a:rPr lang="en-US" altLang="en-US" sz="2000" dirty="0">
                <a:latin typeface="+mn-lt"/>
                <a:cs typeface="Arial" panose="020B0604020202020204" pitchFamily="34" charset="0"/>
              </a:rPr>
              <a:t>#include&lt;</a:t>
            </a:r>
            <a:r>
              <a:rPr lang="en-US" altLang="en-US" sz="2000" dirty="0" err="1">
                <a:latin typeface="+mn-lt"/>
                <a:cs typeface="Arial" panose="020B0604020202020204" pitchFamily="34" charset="0"/>
              </a:rPr>
              <a:t>stdio.h</a:t>
            </a:r>
            <a:r>
              <a:rPr lang="en-US" altLang="en-US" sz="2000" dirty="0">
                <a:latin typeface="+mn-lt"/>
                <a:cs typeface="Arial" panose="020B0604020202020204" pitchFamily="34" charset="0"/>
              </a:rPr>
              <a:t>&gt;</a:t>
            </a:r>
          </a:p>
          <a:p>
            <a:pPr>
              <a:lnSpc>
                <a:spcPct val="80000"/>
              </a:lnSpc>
              <a:defRPr/>
            </a:pPr>
            <a:r>
              <a:rPr lang="en-US" altLang="en-US" sz="2000" dirty="0" err="1">
                <a:latin typeface="+mn-lt"/>
                <a:cs typeface="Arial" panose="020B0604020202020204" pitchFamily="34" charset="0"/>
              </a:rPr>
              <a:t>int</a:t>
            </a:r>
            <a:r>
              <a:rPr lang="en-US" altLang="en-US" sz="2000" dirty="0">
                <a:latin typeface="+mn-lt"/>
                <a:cs typeface="Arial" panose="020B0604020202020204" pitchFamily="34" charset="0"/>
              </a:rPr>
              <a:t> main()</a:t>
            </a:r>
          </a:p>
          <a:p>
            <a:pPr>
              <a:lnSpc>
                <a:spcPct val="80000"/>
              </a:lnSpc>
              <a:defRPr/>
            </a:pPr>
            <a:r>
              <a:rPr lang="en-US" altLang="en-US" sz="2000" dirty="0">
                <a:latin typeface="+mn-lt"/>
                <a:cs typeface="Arial" panose="020B0604020202020204" pitchFamily="34" charset="0"/>
              </a:rPr>
              <a:t>{</a:t>
            </a:r>
          </a:p>
          <a:p>
            <a:pPr>
              <a:lnSpc>
                <a:spcPct val="80000"/>
              </a:lnSpc>
              <a:defRPr/>
            </a:pPr>
            <a:r>
              <a:rPr lang="en-US" altLang="en-US" sz="2000" dirty="0" err="1">
                <a:latin typeface="+mn-lt"/>
                <a:cs typeface="Arial" panose="020B0604020202020204" pitchFamily="34" charset="0"/>
              </a:rPr>
              <a:t>Int</a:t>
            </a:r>
            <a:r>
              <a:rPr lang="en-US" altLang="en-US" sz="2000" dirty="0">
                <a:latin typeface="+mn-lt"/>
                <a:cs typeface="Arial" panose="020B0604020202020204" pitchFamily="34" charset="0"/>
              </a:rPr>
              <a:t> d;</a:t>
            </a:r>
          </a:p>
          <a:p>
            <a:pPr>
              <a:lnSpc>
                <a:spcPct val="80000"/>
              </a:lnSpc>
              <a:defRPr/>
            </a:pPr>
            <a:r>
              <a:rPr lang="en-US" altLang="en-US" sz="2000" dirty="0">
                <a:latin typeface="+mn-lt"/>
                <a:cs typeface="Arial" panose="020B0604020202020204" pitchFamily="34" charset="0"/>
              </a:rPr>
              <a:t>float a,b,c,root1,root2,re,im, disc;</a:t>
            </a:r>
          </a:p>
          <a:p>
            <a:pPr>
              <a:lnSpc>
                <a:spcPct val="80000"/>
              </a:lnSpc>
              <a:defRPr/>
            </a:pPr>
            <a:r>
              <a:rPr lang="en-US" altLang="en-US" sz="2000" dirty="0" err="1">
                <a:latin typeface="+mn-lt"/>
                <a:cs typeface="Arial" panose="020B0604020202020204" pitchFamily="34" charset="0"/>
              </a:rPr>
              <a:t>printf</a:t>
            </a:r>
            <a:r>
              <a:rPr lang="en-US" altLang="en-US" sz="2000" dirty="0">
                <a:latin typeface="+mn-lt"/>
                <a:cs typeface="Arial" panose="020B0604020202020204" pitchFamily="34" charset="0"/>
              </a:rPr>
              <a:t>(“Enter the values of a, b &amp; c:“);</a:t>
            </a:r>
          </a:p>
          <a:p>
            <a:pPr>
              <a:lnSpc>
                <a:spcPct val="80000"/>
              </a:lnSpc>
              <a:defRPr/>
            </a:pPr>
            <a:r>
              <a:rPr lang="en-US" altLang="en-US" sz="2000" dirty="0" err="1">
                <a:latin typeface="+mn-lt"/>
                <a:cs typeface="Arial" panose="020B0604020202020204" pitchFamily="34" charset="0"/>
              </a:rPr>
              <a:t>scanf</a:t>
            </a:r>
            <a:r>
              <a:rPr lang="en-US" altLang="en-US" sz="2000" dirty="0">
                <a:latin typeface="+mn-lt"/>
                <a:cs typeface="Arial" panose="020B0604020202020204" pitchFamily="34" charset="0"/>
              </a:rPr>
              <a:t>(“%f %f %</a:t>
            </a:r>
            <a:r>
              <a:rPr lang="en-US" altLang="en-US" sz="2000" dirty="0" err="1">
                <a:latin typeface="+mn-lt"/>
                <a:cs typeface="Arial" panose="020B0604020202020204" pitchFamily="34" charset="0"/>
              </a:rPr>
              <a:t>f”,&amp;a,&amp;b,&amp;c</a:t>
            </a:r>
            <a:r>
              <a:rPr lang="en-US" altLang="en-US" sz="2000" dirty="0">
                <a:latin typeface="+mn-lt"/>
                <a:cs typeface="Arial" panose="020B0604020202020204" pitchFamily="34" charset="0"/>
              </a:rPr>
              <a:t>);</a:t>
            </a:r>
          </a:p>
          <a:p>
            <a:pPr>
              <a:lnSpc>
                <a:spcPct val="80000"/>
              </a:lnSpc>
              <a:defRPr/>
            </a:pPr>
            <a:r>
              <a:rPr lang="en-US" altLang="en-US" sz="2000" dirty="0">
                <a:latin typeface="+mn-lt"/>
                <a:cs typeface="Arial" panose="020B0604020202020204" pitchFamily="34" charset="0"/>
              </a:rPr>
              <a:t>disc=b*b-4*a*c;</a:t>
            </a:r>
          </a:p>
          <a:p>
            <a:pPr>
              <a:defRPr/>
            </a:pPr>
            <a:r>
              <a:rPr lang="en-US" altLang="en-US" sz="2000" dirty="0" err="1">
                <a:latin typeface="+mn-lt"/>
                <a:cs typeface="Arial" panose="020B0604020202020204" pitchFamily="34" charset="0"/>
              </a:rPr>
              <a:t>printf</a:t>
            </a:r>
            <a:r>
              <a:rPr lang="en-US" altLang="en-US" sz="2000" dirty="0">
                <a:latin typeface="+mn-lt"/>
                <a:cs typeface="Arial" panose="020B0604020202020204" pitchFamily="34" charset="0"/>
              </a:rPr>
              <a:t>("\</a:t>
            </a:r>
            <a:r>
              <a:rPr lang="en-US" altLang="en-US" sz="2000" dirty="0" err="1">
                <a:latin typeface="+mn-lt"/>
                <a:cs typeface="Arial" panose="020B0604020202020204" pitchFamily="34" charset="0"/>
              </a:rPr>
              <a:t>nDiscriminant</a:t>
            </a:r>
            <a:r>
              <a:rPr lang="en-US" altLang="en-US" sz="2000" dirty="0">
                <a:latin typeface="+mn-lt"/>
                <a:cs typeface="Arial" panose="020B0604020202020204" pitchFamily="34" charset="0"/>
              </a:rPr>
              <a:t>= %</a:t>
            </a:r>
            <a:r>
              <a:rPr lang="en-US" altLang="en-US" sz="2000" dirty="0" err="1">
                <a:latin typeface="+mn-lt"/>
                <a:cs typeface="Arial" panose="020B0604020202020204" pitchFamily="34" charset="0"/>
              </a:rPr>
              <a:t>f“,disc</a:t>
            </a:r>
            <a:r>
              <a:rPr lang="en-US" altLang="en-US" sz="2000" dirty="0">
                <a:latin typeface="+mn-lt"/>
                <a:cs typeface="Arial" panose="020B0604020202020204" pitchFamily="34" charset="0"/>
              </a:rPr>
              <a:t>);</a:t>
            </a:r>
          </a:p>
          <a:p>
            <a:pPr>
              <a:defRPr/>
            </a:pPr>
            <a:endParaRPr lang="en-US" altLang="en-US" sz="600" dirty="0">
              <a:latin typeface="+mn-lt"/>
              <a:cs typeface="Arial" panose="020B0604020202020204" pitchFamily="34" charset="0"/>
            </a:endParaRPr>
          </a:p>
          <a:p>
            <a:pPr>
              <a:defRPr/>
            </a:pPr>
            <a:r>
              <a:rPr lang="en-US" altLang="en-US" sz="2000" dirty="0">
                <a:latin typeface="+mn-lt"/>
                <a:cs typeface="Arial" panose="020B0604020202020204" pitchFamily="34" charset="0"/>
              </a:rPr>
              <a:t>	</a:t>
            </a:r>
            <a:r>
              <a:rPr lang="en-US" altLang="en-US" sz="2000" dirty="0">
                <a:solidFill>
                  <a:srgbClr val="C00000"/>
                </a:solidFill>
                <a:latin typeface="+mn-lt"/>
                <a:cs typeface="Arial" panose="020B0604020202020204" pitchFamily="34" charset="0"/>
              </a:rPr>
              <a:t>if(disc&lt;0) d=1;</a:t>
            </a:r>
          </a:p>
          <a:p>
            <a:pPr>
              <a:defRPr/>
            </a:pPr>
            <a:r>
              <a:rPr lang="en-US" altLang="en-US" sz="2000" dirty="0">
                <a:solidFill>
                  <a:srgbClr val="C00000"/>
                </a:solidFill>
                <a:latin typeface="+mn-lt"/>
                <a:cs typeface="Arial" panose="020B0604020202020204" pitchFamily="34" charset="0"/>
              </a:rPr>
              <a:t>	if(disc==0) d=2;</a:t>
            </a:r>
          </a:p>
          <a:p>
            <a:pPr>
              <a:defRPr/>
            </a:pPr>
            <a:r>
              <a:rPr lang="en-US" altLang="en-US" sz="2000" dirty="0">
                <a:solidFill>
                  <a:srgbClr val="C00000"/>
                </a:solidFill>
                <a:latin typeface="+mn-lt"/>
                <a:cs typeface="Arial" panose="020B0604020202020204" pitchFamily="34" charset="0"/>
              </a:rPr>
              <a:t>	if(disc&gt;0)  d=3;</a:t>
            </a:r>
          </a:p>
          <a:p>
            <a:pPr>
              <a:lnSpc>
                <a:spcPct val="90000"/>
              </a:lnSpc>
              <a:defRPr/>
            </a:pPr>
            <a:r>
              <a:rPr lang="en-US" altLang="en-US" sz="2400" dirty="0">
                <a:solidFill>
                  <a:srgbClr val="0033CC"/>
                </a:solidFill>
                <a:latin typeface="+mn-lt"/>
                <a:cs typeface="Arial" panose="020B0604020202020204" pitchFamily="34" charset="0"/>
              </a:rPr>
              <a:t>switch(d) {</a:t>
            </a:r>
          </a:p>
          <a:p>
            <a:pPr>
              <a:lnSpc>
                <a:spcPct val="90000"/>
              </a:lnSpc>
              <a:defRPr/>
            </a:pPr>
            <a:r>
              <a:rPr lang="en-US" altLang="en-US" sz="2400" dirty="0">
                <a:latin typeface="+mn-lt"/>
                <a:cs typeface="Arial" panose="020B0604020202020204" pitchFamily="34" charset="0"/>
              </a:rPr>
              <a:t> </a:t>
            </a:r>
            <a:r>
              <a:rPr lang="en-US" altLang="en-US" sz="2400" dirty="0">
                <a:solidFill>
                  <a:srgbClr val="C00000"/>
                </a:solidFill>
                <a:latin typeface="+mn-lt"/>
                <a:cs typeface="Arial" panose="020B0604020202020204" pitchFamily="34" charset="0"/>
              </a:rPr>
              <a:t>   case 1:</a:t>
            </a:r>
          </a:p>
          <a:p>
            <a:pPr>
              <a:lnSpc>
                <a:spcPct val="80000"/>
              </a:lnSpc>
              <a:defRPr/>
            </a:pPr>
            <a:r>
              <a:rPr lang="en-US" altLang="en-US" sz="2400" dirty="0">
                <a:latin typeface="+mn-lt"/>
                <a:cs typeface="Arial" panose="020B0604020202020204" pitchFamily="34" charset="0"/>
              </a:rPr>
              <a:t>              </a:t>
            </a:r>
            <a:r>
              <a:rPr lang="en-US" altLang="en-US" sz="2400" dirty="0" err="1">
                <a:latin typeface="+mn-lt"/>
                <a:cs typeface="Arial" panose="020B0604020202020204" pitchFamily="34" charset="0"/>
              </a:rPr>
              <a:t>printf</a:t>
            </a:r>
            <a:r>
              <a:rPr lang="en-US" altLang="en-US" sz="2400" dirty="0">
                <a:latin typeface="+mn-lt"/>
                <a:cs typeface="Arial" panose="020B0604020202020204" pitchFamily="34" charset="0"/>
              </a:rPr>
              <a:t>("imaginary roots\n“);</a:t>
            </a:r>
          </a:p>
          <a:p>
            <a:pPr>
              <a:lnSpc>
                <a:spcPct val="80000"/>
              </a:lnSpc>
              <a:defRPr/>
            </a:pPr>
            <a:r>
              <a:rPr lang="en-US" altLang="en-US" sz="2400" dirty="0">
                <a:latin typeface="+mn-lt"/>
                <a:cs typeface="Arial" panose="020B0604020202020204" pitchFamily="34" charset="0"/>
              </a:rPr>
              <a:t>              re= - b / (2*a);</a:t>
            </a:r>
          </a:p>
          <a:p>
            <a:pPr>
              <a:lnSpc>
                <a:spcPct val="80000"/>
              </a:lnSpc>
              <a:defRPr/>
            </a:pPr>
            <a:r>
              <a:rPr lang="en-US" altLang="en-US" sz="2400" dirty="0">
                <a:latin typeface="+mn-lt"/>
                <a:cs typeface="Arial" panose="020B0604020202020204" pitchFamily="34" charset="0"/>
              </a:rPr>
              <a:t>              </a:t>
            </a:r>
            <a:r>
              <a:rPr lang="en-US" altLang="en-US" sz="2400" dirty="0" err="1">
                <a:latin typeface="+mn-lt"/>
                <a:cs typeface="Arial" panose="020B0604020202020204" pitchFamily="34" charset="0"/>
              </a:rPr>
              <a:t>im</a:t>
            </a:r>
            <a:r>
              <a:rPr lang="en-US" altLang="en-US" sz="2400" dirty="0">
                <a:latin typeface="+mn-lt"/>
                <a:cs typeface="Arial" panose="020B0604020202020204" pitchFamily="34" charset="0"/>
              </a:rPr>
              <a:t> = pow(</a:t>
            </a:r>
            <a:r>
              <a:rPr lang="en-US" altLang="en-US" sz="2400" dirty="0" err="1">
                <a:latin typeface="+mn-lt"/>
                <a:cs typeface="Arial" panose="020B0604020202020204" pitchFamily="34" charset="0"/>
              </a:rPr>
              <a:t>fabs</a:t>
            </a:r>
            <a:r>
              <a:rPr lang="en-US" altLang="en-US" sz="2400" dirty="0">
                <a:latin typeface="+mn-lt"/>
                <a:cs typeface="Arial" panose="020B0604020202020204" pitchFamily="34" charset="0"/>
              </a:rPr>
              <a:t>(disc),0.5)/(2*a);</a:t>
            </a:r>
          </a:p>
          <a:p>
            <a:pPr>
              <a:lnSpc>
                <a:spcPct val="80000"/>
              </a:lnSpc>
              <a:defRPr/>
            </a:pPr>
            <a:r>
              <a:rPr lang="en-US" altLang="en-US" sz="2400" dirty="0">
                <a:latin typeface="+mn-lt"/>
                <a:cs typeface="Arial" panose="020B0604020202020204" pitchFamily="34" charset="0"/>
              </a:rPr>
              <a:t>              </a:t>
            </a:r>
            <a:r>
              <a:rPr lang="en-US" altLang="en-US" sz="2400" dirty="0" err="1">
                <a:latin typeface="+mn-lt"/>
                <a:cs typeface="Arial" panose="020B0604020202020204" pitchFamily="34" charset="0"/>
              </a:rPr>
              <a:t>printf</a:t>
            </a:r>
            <a:r>
              <a:rPr lang="en-US" altLang="en-US" sz="2400" dirty="0">
                <a:latin typeface="+mn-lt"/>
                <a:cs typeface="Arial" panose="020B0604020202020204" pitchFamily="34" charset="0"/>
              </a:rPr>
              <a:t>(“root1=%.2f+%.2fi and root2 =%.2f-%.2fi”, </a:t>
            </a:r>
            <a:r>
              <a:rPr lang="en-US" altLang="en-US" sz="2400" dirty="0" err="1">
                <a:latin typeface="+mn-lt"/>
                <a:cs typeface="Arial" panose="020B0604020202020204" pitchFamily="34" charset="0"/>
              </a:rPr>
              <a:t>re,im,re,im</a:t>
            </a:r>
            <a:r>
              <a:rPr lang="en-US" altLang="en-US" sz="2400" dirty="0">
                <a:latin typeface="+mn-lt"/>
                <a:cs typeface="Arial" panose="020B0604020202020204" pitchFamily="34" charset="0"/>
              </a:rPr>
              <a:t>);	</a:t>
            </a:r>
            <a:r>
              <a:rPr lang="en-US" altLang="en-US" sz="2400" dirty="0">
                <a:solidFill>
                  <a:srgbClr val="0033CC"/>
                </a:solidFill>
                <a:latin typeface="+mn-lt"/>
                <a:cs typeface="Arial" panose="020B0604020202020204" pitchFamily="34" charset="0"/>
              </a:rPr>
              <a:t> break;</a:t>
            </a:r>
          </a:p>
        </p:txBody>
      </p:sp>
    </p:spTree>
    <p:extLst>
      <p:ext uri="{BB962C8B-B14F-4D97-AF65-F5344CB8AC3E}">
        <p14:creationId xmlns:p14="http://schemas.microsoft.com/office/powerpoint/2010/main" val="1045353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itle 1"/>
          <p:cNvSpPr>
            <a:spLocks noGrp="1"/>
          </p:cNvSpPr>
          <p:nvPr>
            <p:ph type="title"/>
          </p:nvPr>
        </p:nvSpPr>
        <p:spPr>
          <a:xfrm>
            <a:off x="3581400" y="971550"/>
            <a:ext cx="5372100" cy="514350"/>
          </a:xfrm>
        </p:spPr>
        <p:txBody>
          <a:bodyPr/>
          <a:lstStyle/>
          <a:p>
            <a:r>
              <a:rPr lang="en-US" altLang="en-US"/>
              <a:t> </a:t>
            </a:r>
          </a:p>
        </p:txBody>
      </p:sp>
      <p:sp>
        <p:nvSpPr>
          <p:cNvPr id="10854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81DBE28D-E544-460B-9850-4135E4051FCA}" type="datetime1">
              <a:rPr lang="en-US" altLang="en-US" smtClean="0"/>
              <a:t>3/30/2022</a:t>
            </a:fld>
            <a:endParaRPr lang="en-US" altLang="en-US"/>
          </a:p>
        </p:txBody>
      </p:sp>
      <p:sp>
        <p:nvSpPr>
          <p:cNvPr id="10855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854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55392B8A-9AFE-4E80-9B6D-C441413D61E1}" type="slidenum">
              <a:rPr lang="en-US" altLang="en-US" b="0" smtClean="0"/>
              <a:pPr/>
              <a:t>47</a:t>
            </a:fld>
            <a:endParaRPr lang="en-US" altLang="en-US" b="0"/>
          </a:p>
        </p:txBody>
      </p:sp>
      <p:sp>
        <p:nvSpPr>
          <p:cNvPr id="8" name="Rectangle 7"/>
          <p:cNvSpPr>
            <a:spLocks noChangeArrowheads="1"/>
          </p:cNvSpPr>
          <p:nvPr/>
        </p:nvSpPr>
        <p:spPr bwMode="auto">
          <a:xfrm>
            <a:off x="838200" y="1214471"/>
            <a:ext cx="9442269" cy="4662815"/>
          </a:xfrm>
          <a:prstGeom prst="rect">
            <a:avLst/>
          </a:prstGeom>
          <a:noFill/>
          <a:ln>
            <a:noFill/>
          </a:ln>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90000"/>
              </a:lnSpc>
              <a:defRPr/>
            </a:pPr>
            <a:r>
              <a:rPr lang="en-US" altLang="en-US" sz="2200" dirty="0">
                <a:solidFill>
                  <a:srgbClr val="C00000"/>
                </a:solidFill>
                <a:latin typeface="+mn-lt"/>
                <a:cs typeface="Arial" panose="020B0604020202020204" pitchFamily="34" charset="0"/>
              </a:rPr>
              <a:t>case 2:</a:t>
            </a:r>
          </a:p>
          <a:p>
            <a:pPr>
              <a:lnSpc>
                <a:spcPct val="90000"/>
              </a:lnSpc>
            </a:pPr>
            <a:r>
              <a:rPr lang="en-US" altLang="en-US" sz="2200" dirty="0">
                <a:latin typeface="+mn-lt"/>
                <a:cs typeface="Arial" panose="020B0604020202020204" pitchFamily="34" charset="0"/>
              </a:rPr>
              <a:t>            </a:t>
            </a:r>
            <a:r>
              <a:rPr lang="en-US" altLang="en-US" sz="2200" dirty="0" err="1">
                <a:latin typeface="+mn-lt"/>
                <a:cs typeface="Arial" panose="020B0604020202020204" pitchFamily="34" charset="0"/>
              </a:rPr>
              <a:t>printf</a:t>
            </a:r>
            <a:r>
              <a:rPr lang="en-US" altLang="en-US" sz="2200" dirty="0">
                <a:latin typeface="+mn-lt"/>
                <a:cs typeface="Arial" panose="020B0604020202020204" pitchFamily="34" charset="0"/>
              </a:rPr>
              <a:t>(“Real &amp; equal roots“);</a:t>
            </a:r>
          </a:p>
          <a:p>
            <a:pPr>
              <a:lnSpc>
                <a:spcPct val="90000"/>
              </a:lnSpc>
            </a:pPr>
            <a:r>
              <a:rPr lang="en-US" altLang="en-US" sz="2200" dirty="0">
                <a:latin typeface="+mn-lt"/>
                <a:cs typeface="Arial" panose="020B0604020202020204" pitchFamily="34" charset="0"/>
              </a:rPr>
              <a:t>            re=-b / (2*a);</a:t>
            </a:r>
          </a:p>
          <a:p>
            <a:pPr>
              <a:lnSpc>
                <a:spcPct val="90000"/>
              </a:lnSpc>
            </a:pPr>
            <a:r>
              <a:rPr lang="en-US" altLang="en-US" sz="2200" dirty="0">
                <a:latin typeface="+mn-lt"/>
                <a:cs typeface="Arial" panose="020B0604020202020204" pitchFamily="34" charset="0"/>
              </a:rPr>
              <a:t>            </a:t>
            </a:r>
            <a:r>
              <a:rPr lang="en-US" altLang="en-US" sz="2200" dirty="0" err="1">
                <a:latin typeface="+mn-lt"/>
                <a:cs typeface="Arial" panose="020B0604020202020204" pitchFamily="34" charset="0"/>
              </a:rPr>
              <a:t>printf</a:t>
            </a:r>
            <a:r>
              <a:rPr lang="en-US" altLang="en-US" sz="2200" dirty="0">
                <a:latin typeface="+mn-lt"/>
                <a:cs typeface="Arial" panose="020B0604020202020204" pitchFamily="34" charset="0"/>
              </a:rPr>
              <a:t>(“Root1 and root2 are %.2f”,re);</a:t>
            </a:r>
          </a:p>
          <a:p>
            <a:pPr>
              <a:lnSpc>
                <a:spcPct val="90000"/>
              </a:lnSpc>
              <a:defRPr/>
            </a:pPr>
            <a:r>
              <a:rPr lang="en-US" altLang="en-US" sz="2200" dirty="0">
                <a:solidFill>
                  <a:srgbClr val="0033CC"/>
                </a:solidFill>
                <a:latin typeface="+mn-lt"/>
                <a:cs typeface="Arial" panose="020B0604020202020204" pitchFamily="34" charset="0"/>
              </a:rPr>
              <a:t>            break;</a:t>
            </a:r>
          </a:p>
          <a:p>
            <a:pPr>
              <a:lnSpc>
                <a:spcPct val="90000"/>
              </a:lnSpc>
              <a:defRPr/>
            </a:pPr>
            <a:r>
              <a:rPr lang="en-US" sz="2200" dirty="0">
                <a:solidFill>
                  <a:srgbClr val="C00000"/>
                </a:solidFill>
                <a:latin typeface="+mn-lt"/>
                <a:cs typeface="Arial" pitchFamily="34" charset="0"/>
              </a:rPr>
              <a:t>case 3: </a:t>
            </a:r>
            <a:br>
              <a:rPr lang="en-US" sz="2200" dirty="0">
                <a:latin typeface="+mn-lt"/>
                <a:cs typeface="Arial" pitchFamily="34" charset="0"/>
              </a:rPr>
            </a:br>
            <a:r>
              <a:rPr lang="en-US" sz="2200" dirty="0">
                <a:latin typeface="+mn-lt"/>
                <a:cs typeface="Arial" pitchFamily="34" charset="0"/>
              </a:rPr>
              <a:t>            </a:t>
            </a:r>
            <a:r>
              <a:rPr lang="en-US" altLang="en-US" sz="2200" dirty="0" err="1">
                <a:latin typeface="+mn-lt"/>
                <a:cs typeface="Arial" panose="020B0604020202020204" pitchFamily="34" charset="0"/>
              </a:rPr>
              <a:t>printf</a:t>
            </a:r>
            <a:r>
              <a:rPr lang="en-US" altLang="en-US" sz="2200" dirty="0">
                <a:latin typeface="+mn-lt"/>
                <a:cs typeface="Arial" panose="020B0604020202020204" pitchFamily="34" charset="0"/>
              </a:rPr>
              <a:t>(“Real &amp; distinct roots“);</a:t>
            </a:r>
          </a:p>
          <a:p>
            <a:pPr>
              <a:lnSpc>
                <a:spcPct val="90000"/>
              </a:lnSpc>
            </a:pPr>
            <a:r>
              <a:rPr lang="en-US" altLang="en-US" sz="2200" dirty="0">
                <a:latin typeface="+mn-lt"/>
                <a:cs typeface="Arial" panose="020B0604020202020204" pitchFamily="34" charset="0"/>
              </a:rPr>
              <a:t>            </a:t>
            </a:r>
            <a:r>
              <a:rPr lang="en-US" altLang="en-US" sz="2200" dirty="0" err="1">
                <a:latin typeface="+mn-lt"/>
                <a:cs typeface="Arial" panose="020B0604020202020204" pitchFamily="34" charset="0"/>
              </a:rPr>
              <a:t>printf</a:t>
            </a:r>
            <a:r>
              <a:rPr lang="en-US" altLang="en-US" sz="2200" dirty="0">
                <a:latin typeface="+mn-lt"/>
                <a:cs typeface="Arial" panose="020B0604020202020204" pitchFamily="34" charset="0"/>
              </a:rPr>
              <a:t>(“Roots are“);</a:t>
            </a:r>
          </a:p>
          <a:p>
            <a:pPr>
              <a:lnSpc>
                <a:spcPct val="90000"/>
              </a:lnSpc>
            </a:pPr>
            <a:r>
              <a:rPr lang="en-US" altLang="en-US" sz="2200" dirty="0">
                <a:latin typeface="+mn-lt"/>
                <a:cs typeface="Arial" panose="020B0604020202020204" pitchFamily="34" charset="0"/>
              </a:rPr>
              <a:t>            root1=(-b + </a:t>
            </a:r>
            <a:r>
              <a:rPr lang="en-US" altLang="en-US" sz="2200" dirty="0" err="1">
                <a:latin typeface="+mn-lt"/>
                <a:cs typeface="Arial" panose="020B0604020202020204" pitchFamily="34" charset="0"/>
              </a:rPr>
              <a:t>sqrt</a:t>
            </a:r>
            <a:r>
              <a:rPr lang="en-US" altLang="en-US" sz="2200" dirty="0">
                <a:latin typeface="+mn-lt"/>
                <a:cs typeface="Arial" panose="020B0604020202020204" pitchFamily="34" charset="0"/>
              </a:rPr>
              <a:t>(disc))/(2*a);</a:t>
            </a:r>
          </a:p>
          <a:p>
            <a:pPr>
              <a:lnSpc>
                <a:spcPct val="90000"/>
              </a:lnSpc>
            </a:pPr>
            <a:r>
              <a:rPr lang="en-US" altLang="en-US" sz="2200" dirty="0">
                <a:latin typeface="+mn-lt"/>
                <a:cs typeface="Arial" panose="020B0604020202020204" pitchFamily="34" charset="0"/>
              </a:rPr>
              <a:t>            root2=(-b - </a:t>
            </a:r>
            <a:r>
              <a:rPr lang="en-US" altLang="en-US" sz="2200" dirty="0" err="1">
                <a:latin typeface="+mn-lt"/>
                <a:cs typeface="Arial" panose="020B0604020202020204" pitchFamily="34" charset="0"/>
              </a:rPr>
              <a:t>sqrt</a:t>
            </a:r>
            <a:r>
              <a:rPr lang="en-US" altLang="en-US" sz="2200" dirty="0">
                <a:latin typeface="+mn-lt"/>
                <a:cs typeface="Arial" panose="020B0604020202020204" pitchFamily="34" charset="0"/>
              </a:rPr>
              <a:t>(disc))/(2*a);</a:t>
            </a:r>
          </a:p>
          <a:p>
            <a:pPr>
              <a:lnSpc>
                <a:spcPct val="90000"/>
              </a:lnSpc>
            </a:pPr>
            <a:r>
              <a:rPr lang="en-US" altLang="en-US" sz="2200" dirty="0">
                <a:latin typeface="+mn-lt"/>
                <a:cs typeface="Arial" panose="020B0604020202020204" pitchFamily="34" charset="0"/>
              </a:rPr>
              <a:t>            </a:t>
            </a:r>
            <a:r>
              <a:rPr lang="en-US" altLang="en-US" sz="2200" dirty="0" err="1">
                <a:latin typeface="+mn-lt"/>
                <a:cs typeface="Arial" panose="020B0604020202020204" pitchFamily="34" charset="0"/>
              </a:rPr>
              <a:t>printf</a:t>
            </a:r>
            <a:r>
              <a:rPr lang="en-US" altLang="en-US" sz="2200" dirty="0">
                <a:latin typeface="+mn-lt"/>
                <a:cs typeface="Arial" panose="020B0604020202020204" pitchFamily="34" charset="0"/>
              </a:rPr>
              <a:t>(“Root1 = %.2f and root2 =%.2f”,root1,root2);</a:t>
            </a:r>
            <a:r>
              <a:rPr lang="en-US" sz="2200" dirty="0">
                <a:latin typeface="+mn-lt"/>
                <a:cs typeface="Arial" pitchFamily="34" charset="0"/>
              </a:rPr>
              <a:t>	</a:t>
            </a:r>
            <a:br>
              <a:rPr lang="en-US" sz="2200" dirty="0">
                <a:latin typeface="+mn-lt"/>
                <a:cs typeface="Arial" pitchFamily="34" charset="0"/>
              </a:rPr>
            </a:br>
            <a:r>
              <a:rPr lang="en-US" sz="2200" dirty="0">
                <a:latin typeface="+mn-lt"/>
                <a:cs typeface="Arial" pitchFamily="34" charset="0"/>
              </a:rPr>
              <a:t>            </a:t>
            </a:r>
            <a:r>
              <a:rPr lang="en-US" sz="2200" dirty="0">
                <a:solidFill>
                  <a:srgbClr val="0033CC"/>
                </a:solidFill>
                <a:latin typeface="+mn-lt"/>
                <a:cs typeface="Arial" pitchFamily="34" charset="0"/>
              </a:rPr>
              <a:t>break;</a:t>
            </a:r>
          </a:p>
          <a:p>
            <a:pPr>
              <a:lnSpc>
                <a:spcPct val="90000"/>
              </a:lnSpc>
              <a:defRPr/>
            </a:pPr>
            <a:r>
              <a:rPr lang="en-US" sz="2200" dirty="0">
                <a:solidFill>
                  <a:srgbClr val="0033CC"/>
                </a:solidFill>
                <a:latin typeface="+mn-lt"/>
                <a:cs typeface="Arial" pitchFamily="34" charset="0"/>
              </a:rPr>
              <a:t>    } </a:t>
            </a:r>
            <a:r>
              <a:rPr lang="en-US" sz="2200" dirty="0">
                <a:solidFill>
                  <a:schemeClr val="bg1">
                    <a:lumMod val="50000"/>
                  </a:schemeClr>
                </a:solidFill>
                <a:latin typeface="+mn-lt"/>
                <a:cs typeface="Arial" pitchFamily="34" charset="0"/>
              </a:rPr>
              <a:t>// end of switch</a:t>
            </a:r>
          </a:p>
          <a:p>
            <a:pPr>
              <a:lnSpc>
                <a:spcPct val="90000"/>
              </a:lnSpc>
              <a:defRPr/>
            </a:pPr>
            <a:r>
              <a:rPr lang="en-US" sz="2200" dirty="0">
                <a:latin typeface="+mn-lt"/>
                <a:cs typeface="Arial" pitchFamily="34" charset="0"/>
              </a:rPr>
              <a:t>return 0;</a:t>
            </a:r>
          </a:p>
          <a:p>
            <a:pPr>
              <a:lnSpc>
                <a:spcPct val="90000"/>
              </a:lnSpc>
              <a:defRPr/>
            </a:pPr>
            <a:r>
              <a:rPr lang="en-US" sz="2200" dirty="0">
                <a:latin typeface="+mn-lt"/>
                <a:cs typeface="Arial" pitchFamily="34" charset="0"/>
              </a:rPr>
              <a:t>} </a:t>
            </a:r>
            <a:r>
              <a:rPr lang="en-US" sz="2200" dirty="0">
                <a:solidFill>
                  <a:schemeClr val="bg1">
                    <a:lumMod val="50000"/>
                  </a:schemeClr>
                </a:solidFill>
                <a:latin typeface="+mn-lt"/>
                <a:cs typeface="Arial" pitchFamily="34" charset="0"/>
              </a:rPr>
              <a:t>//End of Program</a:t>
            </a:r>
          </a:p>
        </p:txBody>
      </p:sp>
      <p:sp>
        <p:nvSpPr>
          <p:cNvPr id="7" name="Title 1"/>
          <p:cNvSpPr txBox="1">
            <a:spLocks/>
          </p:cNvSpPr>
          <p:nvPr/>
        </p:nvSpPr>
        <p:spPr>
          <a:xfrm>
            <a:off x="838199" y="437062"/>
            <a:ext cx="10761617" cy="6858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a:lstStyle>
          <a:p>
            <a:pPr>
              <a:defRPr/>
            </a:pPr>
            <a:r>
              <a:rPr lang="en-US" sz="2800"/>
              <a:t>Problem: Find the roots of Quadratic equation using switch</a:t>
            </a:r>
            <a:r>
              <a:rPr lang="en-US" sz="2800">
                <a:solidFill>
                  <a:srgbClr val="C00000"/>
                </a:solidFill>
              </a:rPr>
              <a:t> </a:t>
            </a:r>
            <a:r>
              <a:rPr lang="en-US" sz="2800"/>
              <a:t>statement    </a:t>
            </a:r>
            <a:endParaRPr lang="en-US" sz="2800" dirty="0"/>
          </a:p>
        </p:txBody>
      </p:sp>
    </p:spTree>
    <p:extLst>
      <p:ext uri="{BB962C8B-B14F-4D97-AF65-F5344CB8AC3E}">
        <p14:creationId xmlns:p14="http://schemas.microsoft.com/office/powerpoint/2010/main" val="940227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a:xfrm>
            <a:off x="838200" y="678629"/>
            <a:ext cx="9624646" cy="481956"/>
          </a:xfrm>
        </p:spPr>
        <p:txBody>
          <a:bodyPr>
            <a:noAutofit/>
          </a:bodyPr>
          <a:lstStyle/>
          <a:p>
            <a:pPr eaLnBrk="1" hangingPunct="1"/>
            <a:r>
              <a:rPr lang="en-US" altLang="en-US" sz="3200" dirty="0"/>
              <a:t>Some guidelines for writing switch case statements </a:t>
            </a:r>
          </a:p>
        </p:txBody>
      </p:sp>
      <p:graphicFrame>
        <p:nvGraphicFramePr>
          <p:cNvPr id="40963" name="Group 3"/>
          <p:cNvGraphicFramePr>
            <a:graphicFrameLocks noGrp="1"/>
          </p:cNvGraphicFramePr>
          <p:nvPr>
            <p:ph idx="1"/>
            <p:extLst>
              <p:ext uri="{D42A27DB-BD31-4B8C-83A1-F6EECF244321}">
                <p14:modId xmlns:p14="http://schemas.microsoft.com/office/powerpoint/2010/main" val="1429164411"/>
              </p:ext>
            </p:extLst>
          </p:nvPr>
        </p:nvGraphicFramePr>
        <p:xfrm>
          <a:off x="1059198" y="1326524"/>
          <a:ext cx="9927251" cy="3816976"/>
        </p:xfrm>
        <a:graphic>
          <a:graphicData uri="http://schemas.openxmlformats.org/drawingml/2006/table">
            <a:tbl>
              <a:tblPr/>
              <a:tblGrid>
                <a:gridCol w="9927251">
                  <a:extLst>
                    <a:ext uri="{9D8B030D-6E8A-4147-A177-3AD203B41FA5}">
                      <a16:colId xmlns:a16="http://schemas.microsoft.com/office/drawing/2014/main" val="20000"/>
                    </a:ext>
                  </a:extLst>
                </a:gridCol>
              </a:tblGrid>
              <a:tr h="3816976">
                <a:tc>
                  <a:txBody>
                    <a:bodyPr/>
                    <a:lstStyle/>
                    <a:p>
                      <a:pPr marL="514350" marR="0" lvl="0" indent="-457200" algn="just" defTabSz="914400" rtl="0" eaLnBrk="1" fontAlgn="base" latinLnBrk="0" hangingPunct="1">
                        <a:lnSpc>
                          <a:spcPct val="150000"/>
                        </a:lnSpc>
                        <a:spcBef>
                          <a:spcPts val="600"/>
                        </a:spcBef>
                        <a:spcAft>
                          <a:spcPts val="600"/>
                        </a:spcAft>
                        <a:buClrTx/>
                        <a:buSzTx/>
                        <a:buFontTx/>
                        <a:buAutoNum type="arabicParenBoth"/>
                        <a:tabLst/>
                      </a:pPr>
                      <a:r>
                        <a:rPr kumimoji="0" lang="en-US" sz="2400" b="1" i="0" u="none" strike="noStrike" cap="none" normalizeH="0" baseline="0" dirty="0">
                          <a:ln>
                            <a:noFill/>
                          </a:ln>
                          <a:solidFill>
                            <a:srgbClr val="002060"/>
                          </a:solidFill>
                          <a:effectLst/>
                          <a:latin typeface="+mn-lt"/>
                          <a:ea typeface="Batang" charset="-127"/>
                          <a:cs typeface="OCIDJG+Arial" charset="0"/>
                        </a:rPr>
                        <a:t>Order the cases alphabetically or numerically – improves readability.</a:t>
                      </a:r>
                    </a:p>
                    <a:p>
                      <a:pPr marL="514350" marR="0" lvl="0" indent="-457200" algn="just" defTabSz="914400" rtl="0" eaLnBrk="1" fontAlgn="base" latinLnBrk="0" hangingPunct="1">
                        <a:lnSpc>
                          <a:spcPct val="150000"/>
                        </a:lnSpc>
                        <a:spcBef>
                          <a:spcPts val="600"/>
                        </a:spcBef>
                        <a:spcAft>
                          <a:spcPts val="600"/>
                        </a:spcAft>
                        <a:buClrTx/>
                        <a:buSzTx/>
                        <a:buFontTx/>
                        <a:buAutoNum type="arabicParenBoth"/>
                        <a:tabLst/>
                      </a:pPr>
                      <a:r>
                        <a:rPr kumimoji="0" lang="en-US" sz="2400" b="1" i="0" u="none" strike="noStrike" cap="none" normalizeH="0" baseline="0" dirty="0">
                          <a:ln>
                            <a:noFill/>
                          </a:ln>
                          <a:solidFill>
                            <a:srgbClr val="002060"/>
                          </a:solidFill>
                          <a:effectLst/>
                          <a:latin typeface="+mn-lt"/>
                          <a:ea typeface="Batang" charset="-127"/>
                          <a:cs typeface="OCIDJG+Arial" charset="0"/>
                        </a:rPr>
                        <a:t>Put the normal cases first ; put the exceptional  cases later. </a:t>
                      </a:r>
                    </a:p>
                    <a:p>
                      <a:pPr marL="514350" marR="0" lvl="0" indent="-457200" algn="just" defTabSz="914400" rtl="0" eaLnBrk="1" fontAlgn="base" latinLnBrk="0" hangingPunct="1">
                        <a:lnSpc>
                          <a:spcPct val="150000"/>
                        </a:lnSpc>
                        <a:spcBef>
                          <a:spcPts val="600"/>
                        </a:spcBef>
                        <a:spcAft>
                          <a:spcPts val="600"/>
                        </a:spcAft>
                        <a:buClrTx/>
                        <a:buSzTx/>
                        <a:buFontTx/>
                        <a:buAutoNum type="arabicParenBoth"/>
                        <a:tabLst/>
                      </a:pPr>
                      <a:r>
                        <a:rPr kumimoji="0" lang="en-US" sz="2400" b="1" i="0" u="none" strike="noStrike" cap="none" normalizeH="0" baseline="0" dirty="0">
                          <a:ln>
                            <a:noFill/>
                          </a:ln>
                          <a:solidFill>
                            <a:srgbClr val="002060"/>
                          </a:solidFill>
                          <a:effectLst/>
                          <a:latin typeface="+mn-lt"/>
                          <a:ea typeface="Batang" charset="-127"/>
                          <a:cs typeface="OCIDJG+Arial" charset="0"/>
                        </a:rPr>
                        <a:t>Order cases by frequency:-put the most frequently executed cases first and the least frequently used cases later. </a:t>
                      </a:r>
                    </a:p>
                    <a:p>
                      <a:pPr marL="514350" marR="0" lvl="0" indent="-457200" algn="just" defTabSz="914400" rtl="0" eaLnBrk="1" fontAlgn="base" latinLnBrk="0" hangingPunct="1">
                        <a:lnSpc>
                          <a:spcPct val="150000"/>
                        </a:lnSpc>
                        <a:spcBef>
                          <a:spcPts val="600"/>
                        </a:spcBef>
                        <a:spcAft>
                          <a:spcPts val="600"/>
                        </a:spcAft>
                        <a:buClrTx/>
                        <a:buSzTx/>
                        <a:buFontTx/>
                        <a:buAutoNum type="arabicParenBoth"/>
                        <a:tabLst/>
                      </a:pPr>
                      <a:r>
                        <a:rPr kumimoji="0" lang="en-US" sz="2400" b="1" i="0" u="none" strike="noStrike" cap="none" normalizeH="0" baseline="0" dirty="0">
                          <a:ln>
                            <a:noFill/>
                          </a:ln>
                          <a:solidFill>
                            <a:srgbClr val="002060"/>
                          </a:solidFill>
                          <a:effectLst/>
                          <a:latin typeface="+mn-lt"/>
                          <a:ea typeface="Batang" charset="-127"/>
                          <a:cs typeface="OCIDJG+Arial" charset="0"/>
                        </a:rPr>
                        <a:t>Use default case to detect errors and unexpected cases [user friendly messages].</a:t>
                      </a:r>
                    </a:p>
                  </a:txBody>
                  <a:tcPr marL="68580" marR="68580" marT="34290" marB="3429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573"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CFC48924-6201-48BA-893E-310215E73CFF}" type="datetime1">
              <a:rPr lang="en-US" altLang="en-US" smtClean="0"/>
              <a:t>3/30/2022</a:t>
            </a:fld>
            <a:endParaRPr lang="en-US" altLang="en-US"/>
          </a:p>
        </p:txBody>
      </p:sp>
      <p:sp>
        <p:nvSpPr>
          <p:cNvPr id="109574"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10957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F2E10DFB-C824-4372-BEFC-744CC77F94FE}" type="slidenum">
              <a:rPr lang="en-US" altLang="en-US" b="0" smtClean="0"/>
              <a:pPr/>
              <a:t>48</a:t>
            </a:fld>
            <a:endParaRPr lang="en-US" altLang="en-US" b="0"/>
          </a:p>
        </p:txBody>
      </p:sp>
    </p:spTree>
    <p:extLst>
      <p:ext uri="{BB962C8B-B14F-4D97-AF65-F5344CB8AC3E}">
        <p14:creationId xmlns:p14="http://schemas.microsoft.com/office/powerpoint/2010/main" val="4142206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9" name="Title 4"/>
          <p:cNvSpPr>
            <a:spLocks noGrp="1"/>
          </p:cNvSpPr>
          <p:nvPr>
            <p:ph type="title"/>
          </p:nvPr>
        </p:nvSpPr>
        <p:spPr>
          <a:xfrm>
            <a:off x="838200" y="515155"/>
            <a:ext cx="8629650" cy="925502"/>
          </a:xfrm>
        </p:spPr>
        <p:txBody>
          <a:bodyPr>
            <a:normAutofit/>
          </a:bodyPr>
          <a:lstStyle/>
          <a:p>
            <a:pPr>
              <a:lnSpc>
                <a:spcPts val="2250"/>
              </a:lnSpc>
            </a:pPr>
            <a:r>
              <a:rPr lang="en-US" altLang="en-US" sz="3200" dirty="0"/>
              <a:t>Flow of control in various control structures</a:t>
            </a:r>
          </a:p>
        </p:txBody>
      </p:sp>
      <p:sp>
        <p:nvSpPr>
          <p:cNvPr id="11060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C1004B00-D877-40A0-B580-9BDC385B4EF1}" type="datetime1">
              <a:rPr lang="en-US" altLang="en-US" b="0" smtClean="0">
                <a:solidFill>
                  <a:srgbClr val="000000"/>
                </a:solidFill>
              </a:rPr>
              <a:t>3/30/2022</a:t>
            </a:fld>
            <a:endParaRPr lang="en-US" altLang="en-US" b="0">
              <a:solidFill>
                <a:srgbClr val="000000"/>
              </a:solidFill>
            </a:endParaRPr>
          </a:p>
        </p:txBody>
      </p:sp>
      <p:sp>
        <p:nvSpPr>
          <p:cNvPr id="11060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solidFill>
                  <a:srgbClr val="000000"/>
                </a:solidFill>
              </a:rPr>
              <a:t>CSE 1051 Problem Solving using Computers (PSUC) - 2019</a:t>
            </a:r>
          </a:p>
        </p:txBody>
      </p:sp>
      <p:sp>
        <p:nvSpPr>
          <p:cNvPr id="11059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B9BF826-5FC2-47BD-851F-33ADE074717E}" type="slidenum">
              <a:rPr lang="en-US" altLang="en-US" b="0" smtClean="0"/>
              <a:pPr/>
              <a:t>49</a:t>
            </a:fld>
            <a:endParaRPr lang="en-US" altLang="en-US" b="0"/>
          </a:p>
        </p:txBody>
      </p:sp>
      <p:pic>
        <p:nvPicPr>
          <p:cNvPr id="110595" name="Picture 58" descr="Picture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3129" y="3687355"/>
            <a:ext cx="4824163" cy="2668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0596" name="Picture 66" descr="Pictur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6212" y="1251590"/>
            <a:ext cx="4831080" cy="2396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05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712" y="1263820"/>
            <a:ext cx="4273732" cy="23976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0598" name="Picture 70" descr="Picture3.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6713" y="3712793"/>
            <a:ext cx="4273731" cy="26435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8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838200" y="503469"/>
            <a:ext cx="10500360" cy="514350"/>
          </a:xfrm>
        </p:spPr>
        <p:txBody>
          <a:bodyPr>
            <a:noAutofit/>
          </a:bodyPr>
          <a:lstStyle/>
          <a:p>
            <a:pPr algn="ctr" eaLnBrk="1" hangingPunct="1">
              <a:defRPr/>
            </a:pPr>
            <a:r>
              <a:rPr lang="en-US" sz="3200" dirty="0"/>
              <a:t>Control Structures</a:t>
            </a:r>
          </a:p>
        </p:txBody>
      </p:sp>
      <p:sp>
        <p:nvSpPr>
          <p:cNvPr id="3075" name="Rectangle 3"/>
          <p:cNvSpPr>
            <a:spLocks noGrp="1" noChangeArrowheads="1"/>
          </p:cNvSpPr>
          <p:nvPr>
            <p:ph idx="1"/>
          </p:nvPr>
        </p:nvSpPr>
        <p:spPr>
          <a:xfrm>
            <a:off x="838200" y="1017820"/>
            <a:ext cx="10500360" cy="5022373"/>
          </a:xfrm>
        </p:spPr>
        <p:txBody>
          <a:bodyPr>
            <a:noAutofit/>
          </a:bodyPr>
          <a:lstStyle/>
          <a:p>
            <a:pPr algn="just" eaLnBrk="1" hangingPunct="1">
              <a:lnSpc>
                <a:spcPct val="150000"/>
              </a:lnSpc>
              <a:spcBef>
                <a:spcPts val="0"/>
              </a:spcBef>
              <a:buFont typeface="Wingdings" pitchFamily="2" charset="2"/>
              <a:buChar char="Ø"/>
              <a:defRPr/>
            </a:pPr>
            <a:r>
              <a:rPr lang="en-US" sz="2400" b="1" dirty="0"/>
              <a:t>A </a:t>
            </a:r>
            <a:r>
              <a:rPr lang="en-US" sz="2400" b="1" dirty="0">
                <a:solidFill>
                  <a:schemeClr val="tx2"/>
                </a:solidFill>
                <a:latin typeface="Arial Rounded MT Bold" pitchFamily="34" charset="0"/>
              </a:rPr>
              <a:t>control structure </a:t>
            </a:r>
            <a:r>
              <a:rPr lang="en-US" sz="2400" b="1" dirty="0"/>
              <a:t>refers to the order of executing the program statements.</a:t>
            </a:r>
          </a:p>
          <a:p>
            <a:pPr algn="just" eaLnBrk="1" hangingPunct="1">
              <a:lnSpc>
                <a:spcPct val="150000"/>
              </a:lnSpc>
              <a:spcBef>
                <a:spcPts val="0"/>
              </a:spcBef>
              <a:buFont typeface="Wingdings" pitchFamily="2" charset="2"/>
              <a:buChar char="Ø"/>
              <a:defRPr/>
            </a:pPr>
            <a:r>
              <a:rPr lang="en-US" sz="2400" dirty="0"/>
              <a:t>The following three approaches can be chosen depending on the problem statement:</a:t>
            </a:r>
          </a:p>
          <a:p>
            <a:pPr algn="just" eaLnBrk="1" hangingPunct="1">
              <a:lnSpc>
                <a:spcPct val="100000"/>
              </a:lnSpc>
              <a:spcBef>
                <a:spcPts val="300"/>
              </a:spcBef>
              <a:spcAft>
                <a:spcPts val="300"/>
              </a:spcAft>
              <a:buFont typeface="Wingdings" pitchFamily="2" charset="2"/>
              <a:buChar char="ü"/>
              <a:defRPr/>
            </a:pPr>
            <a:r>
              <a:rPr lang="en-US" sz="2400" b="1" dirty="0">
                <a:solidFill>
                  <a:srgbClr val="C00000"/>
                </a:solidFill>
              </a:rPr>
              <a:t>Sequential (Serial)</a:t>
            </a:r>
          </a:p>
          <a:p>
            <a:pPr lvl="1" algn="just" eaLnBrk="1" hangingPunct="1">
              <a:lnSpc>
                <a:spcPct val="100000"/>
              </a:lnSpc>
              <a:spcBef>
                <a:spcPts val="300"/>
              </a:spcBef>
              <a:spcAft>
                <a:spcPts val="300"/>
              </a:spcAft>
              <a:buFont typeface="Wingdings" pitchFamily="2" charset="2"/>
              <a:buChar char="§"/>
              <a:defRPr/>
            </a:pPr>
            <a:r>
              <a:rPr lang="en-US" sz="2400" dirty="0"/>
              <a:t>In a </a:t>
            </a:r>
            <a:r>
              <a:rPr lang="en-US" sz="2400" b="1" dirty="0">
                <a:solidFill>
                  <a:srgbClr val="C00000"/>
                </a:solidFill>
              </a:rPr>
              <a:t>Sequential approach</a:t>
            </a:r>
            <a:r>
              <a:rPr lang="en-US" sz="2400" dirty="0"/>
              <a:t>, all the statements are executed in the same order as it is written.</a:t>
            </a:r>
          </a:p>
          <a:p>
            <a:pPr algn="just">
              <a:lnSpc>
                <a:spcPct val="100000"/>
              </a:lnSpc>
              <a:spcBef>
                <a:spcPts val="300"/>
              </a:spcBef>
              <a:spcAft>
                <a:spcPts val="300"/>
              </a:spcAft>
              <a:buFont typeface="Wingdings" pitchFamily="2" charset="2"/>
              <a:buChar char="ü"/>
              <a:defRPr/>
            </a:pPr>
            <a:r>
              <a:rPr lang="en-US" sz="2400" b="1" dirty="0" err="1">
                <a:solidFill>
                  <a:srgbClr val="C00000"/>
                </a:solidFill>
              </a:rPr>
              <a:t>Selectional</a:t>
            </a:r>
            <a:r>
              <a:rPr lang="en-US" sz="2400" b="1" dirty="0">
                <a:solidFill>
                  <a:srgbClr val="C00000"/>
                </a:solidFill>
              </a:rPr>
              <a:t> (Decision Making and Branching)</a:t>
            </a:r>
          </a:p>
          <a:p>
            <a:pPr lvl="1" algn="just" eaLnBrk="1" hangingPunct="1">
              <a:lnSpc>
                <a:spcPct val="100000"/>
              </a:lnSpc>
              <a:spcBef>
                <a:spcPts val="300"/>
              </a:spcBef>
              <a:spcAft>
                <a:spcPts val="300"/>
              </a:spcAft>
              <a:buFont typeface="Wingdings" pitchFamily="2" charset="2"/>
              <a:buChar char="§"/>
              <a:defRPr/>
            </a:pPr>
            <a:r>
              <a:rPr lang="en-US" sz="2400" dirty="0"/>
              <a:t>In a </a:t>
            </a:r>
            <a:r>
              <a:rPr lang="en-US" sz="2400" b="1" dirty="0">
                <a:solidFill>
                  <a:srgbClr val="C00000"/>
                </a:solidFill>
              </a:rPr>
              <a:t>Selectional approach</a:t>
            </a:r>
            <a:r>
              <a:rPr lang="en-US" sz="2400" dirty="0"/>
              <a:t>, based on some conditions, different set of statements are executed.</a:t>
            </a:r>
          </a:p>
          <a:p>
            <a:pPr algn="just">
              <a:lnSpc>
                <a:spcPct val="100000"/>
              </a:lnSpc>
              <a:spcBef>
                <a:spcPts val="300"/>
              </a:spcBef>
              <a:spcAft>
                <a:spcPts val="300"/>
              </a:spcAft>
              <a:buFont typeface="Wingdings" pitchFamily="2" charset="2"/>
              <a:buChar char="ü"/>
              <a:defRPr/>
            </a:pPr>
            <a:r>
              <a:rPr lang="en-US" sz="2400" b="1" dirty="0" err="1">
                <a:solidFill>
                  <a:srgbClr val="C00000"/>
                </a:solidFill>
              </a:rPr>
              <a:t>Iterational</a:t>
            </a:r>
            <a:r>
              <a:rPr lang="en-US" sz="2400" b="1" dirty="0">
                <a:solidFill>
                  <a:srgbClr val="C00000"/>
                </a:solidFill>
              </a:rPr>
              <a:t> (Repetition)</a:t>
            </a:r>
          </a:p>
          <a:p>
            <a:pPr lvl="1" algn="just" eaLnBrk="1" hangingPunct="1">
              <a:lnSpc>
                <a:spcPct val="150000"/>
              </a:lnSpc>
              <a:spcBef>
                <a:spcPts val="0"/>
              </a:spcBef>
              <a:buFont typeface="Wingdings" pitchFamily="2" charset="2"/>
              <a:buChar char="§"/>
              <a:defRPr/>
            </a:pPr>
            <a:r>
              <a:rPr lang="en-US" sz="2400" dirty="0"/>
              <a:t>In an </a:t>
            </a:r>
            <a:r>
              <a:rPr lang="en-US" sz="2400" b="1" dirty="0">
                <a:solidFill>
                  <a:srgbClr val="C00000"/>
                </a:solidFill>
              </a:rPr>
              <a:t>Iterational approach </a:t>
            </a:r>
            <a:r>
              <a:rPr lang="en-US" sz="2400" dirty="0"/>
              <a:t>certain statements are executed repeatedly.</a:t>
            </a:r>
          </a:p>
        </p:txBody>
      </p:sp>
      <p:sp>
        <p:nvSpPr>
          <p:cNvPr id="3789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F1FCD966-D2FE-4E6F-8D15-FEA1562712E4}" type="datetime1">
              <a:rPr lang="en-US" altLang="en-US" smtClean="0"/>
              <a:t>3/30/2022</a:t>
            </a:fld>
            <a:endParaRPr lang="en-US" altLang="en-US"/>
          </a:p>
        </p:txBody>
      </p:sp>
      <p:sp>
        <p:nvSpPr>
          <p:cNvPr id="37894" name="Footer Placeholder 2"/>
          <p:cNvSpPr>
            <a:spLocks noGrp="1"/>
          </p:cNvSpPr>
          <p:nvPr>
            <p:ph type="ftr" sz="quarter" idx="11"/>
          </p:nvPr>
        </p:nvSpPr>
        <p:spPr bwMode="auto">
          <a:xfrm>
            <a:off x="3851905" y="6339917"/>
            <a:ext cx="3557741"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endParaRPr lang="en-US" altLang="en-US" b="0" dirty="0"/>
          </a:p>
        </p:txBody>
      </p:sp>
      <p:sp>
        <p:nvSpPr>
          <p:cNvPr id="37892" name="Slide Number Placeholder 9"/>
          <p:cNvSpPr>
            <a:spLocks noGrp="1"/>
          </p:cNvSpPr>
          <p:nvPr>
            <p:ph type="sldNum" sz="quarter" idx="12"/>
          </p:nvPr>
        </p:nvSpPr>
        <p:spPr bwMode="auto">
          <a:xfrm>
            <a:off x="8993746" y="6384909"/>
            <a:ext cx="1404710" cy="1838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7CD06A37-DBFA-4A4F-B20D-29AB45CFF446}" type="slidenum">
              <a:rPr lang="en-US" altLang="en-US" b="0" smtClean="0">
                <a:solidFill>
                  <a:srgbClr val="000000"/>
                </a:solidFill>
              </a:rPr>
              <a:pPr/>
              <a:t>5</a:t>
            </a:fld>
            <a:endParaRPr lang="en-US" altLang="en-US" b="0" dirty="0">
              <a:solidFill>
                <a:srgbClr val="000000"/>
              </a:solidFill>
            </a:endParaRPr>
          </a:p>
        </p:txBody>
      </p:sp>
    </p:spTree>
    <p:extLst>
      <p:ext uri="{BB962C8B-B14F-4D97-AF65-F5344CB8AC3E}">
        <p14:creationId xmlns:p14="http://schemas.microsoft.com/office/powerpoint/2010/main" val="134088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ubtitle 10"/>
          <p:cNvSpPr>
            <a:spLocks noGrp="1"/>
          </p:cNvSpPr>
          <p:nvPr>
            <p:ph type="body" idx="1"/>
          </p:nvPr>
        </p:nvSpPr>
        <p:spPr bwMode="auto">
          <a:xfrm>
            <a:off x="838200" y="1554479"/>
            <a:ext cx="8629651" cy="4537227"/>
          </a:xfrm>
          <a:ln>
            <a:miter lim="800000"/>
            <a:headEnd/>
            <a:tailEnd/>
          </a:ln>
        </p:spPr>
        <p:txBody>
          <a:bodyPr vert="horz" wrap="square" lIns="68580" tIns="34290" rIns="68580" bIns="34290" numCol="1" rtlCol="0" anchorCtr="0" compatLnSpc="1">
            <a:prstTxWarp prst="textNoShape">
              <a:avLst/>
            </a:prstTxWarp>
            <a:normAutofit/>
          </a:bodyPr>
          <a:lstStyle/>
          <a:p>
            <a:pPr marL="685800" lvl="1" indent="-342900">
              <a:lnSpc>
                <a:spcPct val="150000"/>
              </a:lnSpc>
              <a:buFont typeface="Arial" panose="020B0604020202020204" pitchFamily="34" charset="0"/>
              <a:buChar char="•"/>
            </a:pPr>
            <a:r>
              <a:rPr lang="en-US" altLang="en-US" sz="2800" b="1" dirty="0">
                <a:solidFill>
                  <a:schemeClr val="tx1"/>
                </a:solidFill>
                <a:cs typeface="Arial" panose="020B0604020202020204" pitchFamily="34" charset="0"/>
              </a:rPr>
              <a:t>The if Statement </a:t>
            </a:r>
          </a:p>
          <a:p>
            <a:pPr marL="685800" lvl="1" indent="-342900">
              <a:lnSpc>
                <a:spcPct val="150000"/>
              </a:lnSpc>
              <a:buFont typeface="Arial" panose="020B0604020202020204" pitchFamily="34" charset="0"/>
              <a:buChar char="•"/>
            </a:pPr>
            <a:r>
              <a:rPr lang="en-US" altLang="en-US" sz="2800" b="1" dirty="0">
                <a:solidFill>
                  <a:schemeClr val="tx1"/>
                </a:solidFill>
                <a:cs typeface="Arial" panose="020B0604020202020204" pitchFamily="34" charset="0"/>
              </a:rPr>
              <a:t>The if-else Statement</a:t>
            </a:r>
          </a:p>
          <a:p>
            <a:pPr marL="685800" lvl="1" indent="-342900">
              <a:lnSpc>
                <a:spcPct val="150000"/>
              </a:lnSpc>
              <a:buFont typeface="Arial" panose="020B0604020202020204" pitchFamily="34" charset="0"/>
              <a:buChar char="•"/>
            </a:pPr>
            <a:r>
              <a:rPr lang="en-US" altLang="en-US" sz="2800" b="1" dirty="0">
                <a:solidFill>
                  <a:schemeClr val="tx1"/>
                </a:solidFill>
                <a:cs typeface="Arial" panose="020B0604020202020204" pitchFamily="34" charset="0"/>
              </a:rPr>
              <a:t>Nested if Statements </a:t>
            </a:r>
          </a:p>
          <a:p>
            <a:pPr marL="685800" lvl="1" indent="-342900">
              <a:lnSpc>
                <a:spcPct val="150000"/>
              </a:lnSpc>
              <a:buFont typeface="Arial" panose="020B0604020202020204" pitchFamily="34" charset="0"/>
              <a:buChar char="•"/>
            </a:pPr>
            <a:r>
              <a:rPr lang="en-US" altLang="en-US" sz="2800" b="1" dirty="0">
                <a:solidFill>
                  <a:schemeClr val="tx1"/>
                </a:solidFill>
                <a:cs typeface="Arial" panose="020B0604020202020204" pitchFamily="34" charset="0"/>
              </a:rPr>
              <a:t>The else if Ladder</a:t>
            </a:r>
          </a:p>
          <a:p>
            <a:pPr marL="685800" lvl="1" indent="-342900">
              <a:lnSpc>
                <a:spcPct val="150000"/>
              </a:lnSpc>
              <a:buFont typeface="Arial" panose="020B0604020202020204" pitchFamily="34" charset="0"/>
              <a:buChar char="•"/>
            </a:pPr>
            <a:r>
              <a:rPr lang="en-US" altLang="en-US" sz="2800" b="1" dirty="0">
                <a:solidFill>
                  <a:schemeClr val="tx1"/>
                </a:solidFill>
                <a:cs typeface="Arial" panose="020B0604020202020204" pitchFamily="34" charset="0"/>
              </a:rPr>
              <a:t>The switch Statement </a:t>
            </a:r>
          </a:p>
        </p:txBody>
      </p:sp>
      <p:sp>
        <p:nvSpPr>
          <p:cNvPr id="2" name="Date Placeholder 1"/>
          <p:cNvSpPr>
            <a:spLocks noGrp="1"/>
          </p:cNvSpPr>
          <p:nvPr>
            <p:ph type="dt" sz="half" idx="10"/>
          </p:nvPr>
        </p:nvSpPr>
        <p:spPr/>
        <p:txBody>
          <a:bodyPr/>
          <a:lstStyle/>
          <a:p>
            <a:pPr>
              <a:defRPr/>
            </a:pPr>
            <a:fld id="{331CF6AC-D863-46E3-A1BD-CE7952164EB6}" type="datetime1">
              <a:rPr lang="en-US" smtClean="0"/>
              <a:t>3/30/2022</a:t>
            </a:fld>
            <a:endParaRPr lang="en-US"/>
          </a:p>
        </p:txBody>
      </p:sp>
      <p:sp>
        <p:nvSpPr>
          <p:cNvPr id="3" name="Footer Placeholder 2"/>
          <p:cNvSpPr>
            <a:spLocks noGrp="1"/>
          </p:cNvSpPr>
          <p:nvPr>
            <p:ph type="ftr" sz="quarter" idx="11"/>
          </p:nvPr>
        </p:nvSpPr>
        <p:spPr/>
        <p:txBody>
          <a:bodyPr/>
          <a:lstStyle/>
          <a:p>
            <a:pPr>
              <a:defRPr/>
            </a:pPr>
            <a:r>
              <a:rPr lang="en-US"/>
              <a:t>CSE 1051 Problem Solving using Computers (PSUC) - 2019</a:t>
            </a:r>
            <a:endParaRPr lang="en-US" dirty="0">
              <a:solidFill>
                <a:srgbClr val="FFFFFF"/>
              </a:solidFill>
            </a:endParaRPr>
          </a:p>
        </p:txBody>
      </p:sp>
      <p:sp>
        <p:nvSpPr>
          <p:cNvPr id="3379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90AFACC8-8AC7-4C85-9C82-3426913ACAC6}" type="slidenum">
              <a:rPr lang="en-US" altLang="en-US">
                <a:solidFill>
                  <a:srgbClr val="002060"/>
                </a:solidFill>
              </a:rPr>
              <a:pPr/>
              <a:t>50</a:t>
            </a:fld>
            <a:endParaRPr lang="en-US" altLang="en-US">
              <a:solidFill>
                <a:srgbClr val="002060"/>
              </a:solidFill>
            </a:endParaRPr>
          </a:p>
        </p:txBody>
      </p:sp>
      <p:sp>
        <p:nvSpPr>
          <p:cNvPr id="4" name="Rectangle 3"/>
          <p:cNvSpPr/>
          <p:nvPr/>
        </p:nvSpPr>
        <p:spPr>
          <a:xfrm>
            <a:off x="838200" y="686976"/>
            <a:ext cx="7587343" cy="584775"/>
          </a:xfrm>
          <a:prstGeom prst="rect">
            <a:avLst/>
          </a:prstGeom>
        </p:spPr>
        <p:txBody>
          <a:bodyPr wrap="square">
            <a:spAutoFit/>
          </a:bodyPr>
          <a:lstStyle/>
          <a:p>
            <a:r>
              <a:rPr lang="en-US" sz="3200" b="1" dirty="0">
                <a:solidFill>
                  <a:srgbClr val="000099"/>
                </a:solidFill>
                <a:cs typeface="Arial" pitchFamily="34" charset="0"/>
              </a:rPr>
              <a:t>Summary</a:t>
            </a:r>
          </a:p>
        </p:txBody>
      </p:sp>
    </p:spTree>
    <p:extLst>
      <p:ext uri="{BB962C8B-B14F-4D97-AF65-F5344CB8AC3E}">
        <p14:creationId xmlns:p14="http://schemas.microsoft.com/office/powerpoint/2010/main" val="33069157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4F57A-F773-4756-9FF4-0E02DBF6CEFE}" type="datetime1">
              <a:rPr lang="en-US" smtClean="0"/>
              <a:t>3/30/2022</a:t>
            </a:fld>
            <a:endParaRPr lang="en-IN"/>
          </a:p>
        </p:txBody>
      </p:sp>
      <p:sp>
        <p:nvSpPr>
          <p:cNvPr id="5" name="Footer Placeholder 4"/>
          <p:cNvSpPr>
            <a:spLocks noGrp="1"/>
          </p:cNvSpPr>
          <p:nvPr>
            <p:ph type="ftr" sz="quarter" idx="11"/>
          </p:nvPr>
        </p:nvSpPr>
        <p:spPr/>
        <p:txBody>
          <a:bodyPr/>
          <a:lstStyle/>
          <a:p>
            <a:r>
              <a:rPr lang="en-US"/>
              <a:t>CSE 1051                            Department of CSE</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51</a:t>
            </a:fld>
            <a:endParaRPr lang="en-IN"/>
          </a:p>
        </p:txBody>
      </p:sp>
      <p:pic>
        <p:nvPicPr>
          <p:cNvPr id="7" name="Picture 58" descr="Picture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7843" y="3687355"/>
            <a:ext cx="3964585" cy="2668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66" descr="Pictur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7843" y="1251590"/>
            <a:ext cx="3964584" cy="2396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5973" y="1263820"/>
            <a:ext cx="3858100" cy="23976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70" descr="Picture3.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5973" y="3712793"/>
            <a:ext cx="3858100" cy="26435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Title 2"/>
          <p:cNvSpPr>
            <a:spLocks noGrp="1"/>
          </p:cNvSpPr>
          <p:nvPr>
            <p:ph type="title"/>
          </p:nvPr>
        </p:nvSpPr>
        <p:spPr>
          <a:xfrm>
            <a:off x="866274" y="657124"/>
            <a:ext cx="10487526" cy="582820"/>
          </a:xfrm>
        </p:spPr>
        <p:txBody>
          <a:bodyPr>
            <a:normAutofit fontScale="90000"/>
          </a:bodyPr>
          <a:lstStyle/>
          <a:p>
            <a:r>
              <a:rPr lang="en-US" sz="3200" dirty="0"/>
              <a:t>Review on </a:t>
            </a:r>
            <a:r>
              <a:rPr lang="en-US" sz="3200" dirty="0">
                <a:solidFill>
                  <a:srgbClr val="C00000"/>
                </a:solidFill>
                <a:latin typeface="Courier New" panose="02070309020205020404" pitchFamily="49" charset="0"/>
                <a:cs typeface="Courier New" panose="02070309020205020404" pitchFamily="49" charset="0"/>
              </a:rPr>
              <a:t>decision making &amp; branching control Structures </a:t>
            </a:r>
          </a:p>
        </p:txBody>
      </p:sp>
      <p:sp>
        <p:nvSpPr>
          <p:cNvPr id="12" name="Rectangle 11"/>
          <p:cNvSpPr/>
          <p:nvPr/>
        </p:nvSpPr>
        <p:spPr>
          <a:xfrm>
            <a:off x="277586" y="2012806"/>
            <a:ext cx="3633484" cy="3323987"/>
          </a:xfrm>
          <a:prstGeom prst="rect">
            <a:avLst/>
          </a:prstGeom>
        </p:spPr>
        <p:txBody>
          <a:bodyPr wrap="square">
            <a:spAutoFit/>
          </a:bodyPr>
          <a:lstStyle/>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if</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if-else</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Nested if</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else if Ladder</a:t>
            </a:r>
          </a:p>
          <a:p>
            <a:pPr marL="342900" indent="-457200">
              <a:lnSpc>
                <a:spcPct val="150000"/>
              </a:lnSpc>
              <a:buFont typeface="Arial" panose="020B0604020202020204" pitchFamily="34" charset="0"/>
              <a:buChar char="•"/>
            </a:pPr>
            <a:r>
              <a:rPr lang="en-US" altLang="en-US" sz="2800" b="1" dirty="0">
                <a:latin typeface="Courier New" panose="02070309020205020404" pitchFamily="49" charset="0"/>
                <a:cs typeface="Courier New" panose="02070309020205020404" pitchFamily="49" charset="0"/>
              </a:rPr>
              <a:t>switch</a:t>
            </a:r>
          </a:p>
        </p:txBody>
      </p:sp>
    </p:spTree>
    <p:extLst>
      <p:ext uri="{BB962C8B-B14F-4D97-AF65-F5344CB8AC3E}">
        <p14:creationId xmlns:p14="http://schemas.microsoft.com/office/powerpoint/2010/main" val="594484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2118360" y="790303"/>
            <a:ext cx="5810250" cy="857250"/>
          </a:xfrm>
        </p:spPr>
        <p:txBody>
          <a:bodyPr>
            <a:normAutofit fontScale="90000"/>
          </a:bodyPr>
          <a:lstStyle/>
          <a:p>
            <a:pPr algn="ctr" eaLnBrk="1" hangingPunct="1"/>
            <a:r>
              <a:rPr lang="en-US" altLang="en-US" b="1" dirty="0"/>
              <a:t>Loop Control  Structures </a:t>
            </a:r>
          </a:p>
        </p:txBody>
      </p:sp>
      <p:sp>
        <p:nvSpPr>
          <p:cNvPr id="43011" name="Rectangle 3"/>
          <p:cNvSpPr>
            <a:spLocks noGrp="1" noChangeArrowheads="1"/>
          </p:cNvSpPr>
          <p:nvPr>
            <p:ph type="subTitle" idx="1"/>
          </p:nvPr>
        </p:nvSpPr>
        <p:spPr bwMode="auto">
          <a:xfrm>
            <a:off x="2402918" y="2881993"/>
            <a:ext cx="31432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2800" dirty="0"/>
              <a:t>L12-L13</a:t>
            </a:r>
          </a:p>
          <a:p>
            <a:pPr eaLnBrk="1" hangingPunct="1"/>
            <a:endParaRPr lang="en-US" altLang="en-US" sz="2800" dirty="0"/>
          </a:p>
        </p:txBody>
      </p:sp>
      <p:pic>
        <p:nvPicPr>
          <p:cNvPr id="4301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4452" t="8000"/>
          <a:stretch>
            <a:fillRect/>
          </a:stretch>
        </p:blipFill>
        <p:spPr bwMode="auto">
          <a:xfrm>
            <a:off x="5907031" y="1647553"/>
            <a:ext cx="3367598" cy="446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985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940527" y="906237"/>
            <a:ext cx="5943600" cy="575072"/>
          </a:xfrm>
        </p:spPr>
        <p:txBody>
          <a:bodyPr rtlCol="0">
            <a:noAutofit/>
          </a:bodyPr>
          <a:lstStyle/>
          <a:p>
            <a:pPr>
              <a:defRPr/>
            </a:pPr>
            <a:r>
              <a:rPr lang="en-US" sz="4000" spc="1125" dirty="0"/>
              <a:t>Objectives</a:t>
            </a:r>
          </a:p>
        </p:txBody>
      </p:sp>
      <p:sp>
        <p:nvSpPr>
          <p:cNvPr id="45059" name="Subtitle 10"/>
          <p:cNvSpPr>
            <a:spLocks noGrp="1"/>
          </p:cNvSpPr>
          <p:nvPr>
            <p:ph type="body" idx="1"/>
          </p:nvPr>
        </p:nvSpPr>
        <p:spPr bwMode="auto">
          <a:xfrm>
            <a:off x="940527" y="1657351"/>
            <a:ext cx="8584476" cy="3109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0" compatLnSpc="1">
            <a:prstTxWarp prst="textNoShape">
              <a:avLst/>
            </a:prstTxWarp>
            <a:noAutofit/>
          </a:bodyPr>
          <a:lstStyle/>
          <a:p>
            <a:pPr marL="342900" indent="-342900">
              <a:buFont typeface="Arial" panose="020B0604020202020204" pitchFamily="34" charset="0"/>
              <a:buChar char="•"/>
            </a:pPr>
            <a:r>
              <a:rPr lang="en-US" altLang="en-US" sz="2800" dirty="0">
                <a:solidFill>
                  <a:srgbClr val="000099"/>
                </a:solidFill>
                <a:latin typeface="Arial" panose="020B0604020202020204" pitchFamily="34" charset="0"/>
                <a:cs typeface="Arial" panose="020B0604020202020204" pitchFamily="34" charset="0"/>
              </a:rPr>
              <a:t>To learn and appreciate the following concepts</a:t>
            </a:r>
          </a:p>
          <a:p>
            <a:pPr marL="342900" indent="-342900">
              <a:buFont typeface="Arial" panose="020B0604020202020204" pitchFamily="34" charset="0"/>
              <a:buChar char="•"/>
            </a:pPr>
            <a:endParaRPr lang="en-US" altLang="en-US" sz="2000" dirty="0">
              <a:solidFill>
                <a:srgbClr val="000099"/>
              </a:solidFill>
              <a:latin typeface="Arial" panose="020B0604020202020204" pitchFamily="34" charset="0"/>
              <a:cs typeface="Arial" panose="020B0604020202020204" pitchFamily="34" charset="0"/>
            </a:endParaRPr>
          </a:p>
          <a:p>
            <a:pPr marL="685800" lvl="1" indent="-3429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The </a:t>
            </a:r>
            <a:r>
              <a:rPr lang="en-US" altLang="en-US" sz="2400" dirty="0">
                <a:solidFill>
                  <a:schemeClr val="tx1"/>
                </a:solidFill>
                <a:latin typeface="Courier New" panose="02070309020205020404" pitchFamily="49" charset="0"/>
                <a:cs typeface="Courier New" panose="02070309020205020404" pitchFamily="49" charset="0"/>
              </a:rPr>
              <a:t>for</a:t>
            </a:r>
            <a:r>
              <a:rPr lang="en-US" altLang="en-US" sz="2400" dirty="0">
                <a:solidFill>
                  <a:schemeClr val="tx1"/>
                </a:solidFill>
                <a:latin typeface="Arial" panose="020B0604020202020204" pitchFamily="34" charset="0"/>
                <a:cs typeface="Arial" panose="020B0604020202020204" pitchFamily="34" charset="0"/>
              </a:rPr>
              <a:t> Statement</a:t>
            </a:r>
          </a:p>
          <a:p>
            <a:pPr marL="685800" lvl="1" indent="-3429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Nested </a:t>
            </a:r>
            <a:r>
              <a:rPr lang="en-US" altLang="en-US" sz="2400" dirty="0">
                <a:solidFill>
                  <a:schemeClr val="tx1"/>
                </a:solidFill>
                <a:latin typeface="Courier New" panose="02070309020205020404" pitchFamily="49" charset="0"/>
                <a:cs typeface="Courier New" panose="02070309020205020404" pitchFamily="49" charset="0"/>
              </a:rPr>
              <a:t>for</a:t>
            </a:r>
            <a:r>
              <a:rPr lang="en-US" altLang="en-US" sz="2400" dirty="0">
                <a:solidFill>
                  <a:schemeClr val="tx1"/>
                </a:solidFill>
                <a:latin typeface="Arial" panose="020B0604020202020204" pitchFamily="34" charset="0"/>
                <a:cs typeface="Arial" panose="020B0604020202020204" pitchFamily="34" charset="0"/>
              </a:rPr>
              <a:t> Loops</a:t>
            </a:r>
          </a:p>
          <a:p>
            <a:pPr marL="685800" lvl="1" indent="-342900">
              <a:buFont typeface="Arial" panose="020B0604020202020204" pitchFamily="34" charset="0"/>
              <a:buChar char="•"/>
            </a:pPr>
            <a:r>
              <a:rPr lang="en-US" altLang="en-US" sz="2400" dirty="0">
                <a:solidFill>
                  <a:schemeClr val="tx1"/>
                </a:solidFill>
                <a:latin typeface="Courier New" panose="02070309020205020404" pitchFamily="49" charset="0"/>
                <a:cs typeface="Courier New" panose="02070309020205020404" pitchFamily="49" charset="0"/>
              </a:rPr>
              <a:t>for</a:t>
            </a:r>
            <a:r>
              <a:rPr lang="en-US" altLang="en-US" sz="2400" dirty="0">
                <a:solidFill>
                  <a:schemeClr val="tx1"/>
                </a:solidFill>
                <a:latin typeface="Arial" panose="020B0604020202020204" pitchFamily="34" charset="0"/>
                <a:cs typeface="Arial" panose="020B0604020202020204" pitchFamily="34" charset="0"/>
              </a:rPr>
              <a:t> Loop Variants</a:t>
            </a:r>
          </a:p>
          <a:p>
            <a:pPr marL="685800" lvl="1" indent="-3429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The </a:t>
            </a:r>
            <a:r>
              <a:rPr lang="en-US" altLang="en-US" sz="2400" dirty="0">
                <a:solidFill>
                  <a:schemeClr val="tx1"/>
                </a:solidFill>
                <a:latin typeface="Courier New" panose="02070309020205020404" pitchFamily="49" charset="0"/>
                <a:cs typeface="Courier New" panose="02070309020205020404" pitchFamily="49" charset="0"/>
              </a:rPr>
              <a:t>while</a:t>
            </a:r>
            <a:r>
              <a:rPr lang="en-US" altLang="en-US" sz="2400" dirty="0">
                <a:solidFill>
                  <a:schemeClr val="tx1"/>
                </a:solidFill>
                <a:latin typeface="Arial" panose="020B0604020202020204" pitchFamily="34" charset="0"/>
                <a:cs typeface="Arial" panose="020B0604020202020204" pitchFamily="34" charset="0"/>
              </a:rPr>
              <a:t> Statement</a:t>
            </a:r>
          </a:p>
          <a:p>
            <a:pPr marL="685800" lvl="1" indent="-3429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The </a:t>
            </a:r>
            <a:r>
              <a:rPr lang="en-US" altLang="en-US" sz="2400" dirty="0">
                <a:solidFill>
                  <a:schemeClr val="tx1"/>
                </a:solidFill>
                <a:latin typeface="Courier New" panose="02070309020205020404" pitchFamily="49" charset="0"/>
                <a:cs typeface="Courier New" panose="02070309020205020404" pitchFamily="49" charset="0"/>
              </a:rPr>
              <a:t>do</a:t>
            </a:r>
            <a:r>
              <a:rPr lang="en-US" altLang="en-US" sz="2400" dirty="0">
                <a:solidFill>
                  <a:schemeClr val="tx1"/>
                </a:solidFill>
                <a:latin typeface="Arial" panose="020B0604020202020204" pitchFamily="34" charset="0"/>
                <a:cs typeface="Arial" panose="020B0604020202020204" pitchFamily="34" charset="0"/>
              </a:rPr>
              <a:t> Statement</a:t>
            </a:r>
          </a:p>
          <a:p>
            <a:pPr marL="685800" lvl="1" indent="-3429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The </a:t>
            </a:r>
            <a:r>
              <a:rPr lang="en-US" altLang="en-US" sz="2400" dirty="0">
                <a:solidFill>
                  <a:schemeClr val="tx1"/>
                </a:solidFill>
                <a:latin typeface="Courier New" panose="02070309020205020404" pitchFamily="49" charset="0"/>
                <a:cs typeface="Courier New" panose="02070309020205020404" pitchFamily="49" charset="0"/>
              </a:rPr>
              <a:t>break</a:t>
            </a:r>
            <a:r>
              <a:rPr lang="en-US" altLang="en-US" sz="2400" dirty="0">
                <a:solidFill>
                  <a:schemeClr val="tx1"/>
                </a:solidFill>
                <a:latin typeface="Arial" panose="020B0604020202020204" pitchFamily="34" charset="0"/>
                <a:cs typeface="Arial" panose="020B0604020202020204" pitchFamily="34" charset="0"/>
              </a:rPr>
              <a:t> Statement</a:t>
            </a:r>
          </a:p>
          <a:p>
            <a:pPr marL="685800" lvl="1" indent="-3429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The </a:t>
            </a:r>
            <a:r>
              <a:rPr lang="en-US" altLang="en-US" sz="2400" dirty="0">
                <a:solidFill>
                  <a:schemeClr val="tx1"/>
                </a:solidFill>
                <a:latin typeface="Courier New" panose="02070309020205020404" pitchFamily="49" charset="0"/>
                <a:cs typeface="Courier New" panose="02070309020205020404" pitchFamily="49" charset="0"/>
              </a:rPr>
              <a:t>continue</a:t>
            </a:r>
            <a:r>
              <a:rPr lang="en-US" altLang="en-US" sz="2400" dirty="0">
                <a:solidFill>
                  <a:schemeClr val="tx1"/>
                </a:solidFill>
                <a:latin typeface="Arial" panose="020B0604020202020204" pitchFamily="34" charset="0"/>
                <a:cs typeface="Arial" panose="020B0604020202020204" pitchFamily="34" charset="0"/>
              </a:rPr>
              <a:t> Statement</a:t>
            </a:r>
          </a:p>
          <a:p>
            <a:pPr marL="685800" lvl="1" indent="-342900">
              <a:buFont typeface="Arial" panose="020B0604020202020204" pitchFamily="34" charset="0"/>
              <a:buChar char="•"/>
            </a:pPr>
            <a:r>
              <a:rPr lang="en-US" altLang="en-US" sz="2400" dirty="0" err="1">
                <a:solidFill>
                  <a:schemeClr val="tx1"/>
                </a:solidFill>
                <a:latin typeface="Arial" panose="020B0604020202020204" pitchFamily="34" charset="0"/>
                <a:cs typeface="Arial" panose="020B0604020202020204" pitchFamily="34" charset="0"/>
              </a:rPr>
              <a:t>Typedef</a:t>
            </a:r>
            <a:r>
              <a:rPr lang="en-US" altLang="en-US" sz="2400" dirty="0">
                <a:solidFill>
                  <a:schemeClr val="tx1"/>
                </a:solidFill>
                <a:latin typeface="Arial" panose="020B0604020202020204" pitchFamily="34" charset="0"/>
                <a:cs typeface="Arial" panose="020B0604020202020204" pitchFamily="34" charset="0"/>
              </a:rPr>
              <a:t> and </a:t>
            </a:r>
            <a:r>
              <a:rPr lang="en-US" altLang="en-US" sz="2400" dirty="0" err="1">
                <a:solidFill>
                  <a:schemeClr val="tx1"/>
                </a:solidFill>
                <a:latin typeface="Arial" panose="020B0604020202020204" pitchFamily="34" charset="0"/>
                <a:cs typeface="Arial" panose="020B0604020202020204" pitchFamily="34" charset="0"/>
              </a:rPr>
              <a:t>Enum</a:t>
            </a:r>
            <a:endParaRPr lang="en-US" altLang="en-US" sz="2400" dirty="0">
              <a:solidFill>
                <a:schemeClr val="tx1"/>
              </a:solidFill>
              <a:latin typeface="Arial" panose="020B0604020202020204" pitchFamily="34" charset="0"/>
              <a:cs typeface="Arial" panose="020B0604020202020204" pitchFamily="34" charset="0"/>
            </a:endParaRPr>
          </a:p>
        </p:txBody>
      </p:sp>
      <p:sp>
        <p:nvSpPr>
          <p:cNvPr id="4506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EDDA80A-BE34-4DE3-8463-90C50DF7D5DD}" type="datetime1">
              <a:rPr lang="en-US" altLang="en-US" smtClean="0">
                <a:solidFill>
                  <a:srgbClr val="002060"/>
                </a:solidFill>
              </a:rPr>
              <a:t>3/30/2022</a:t>
            </a:fld>
            <a:endParaRPr lang="en-US" altLang="en-US">
              <a:solidFill>
                <a:srgbClr val="002060"/>
              </a:solidFill>
            </a:endParaRPr>
          </a:p>
        </p:txBody>
      </p:sp>
      <p:sp>
        <p:nvSpPr>
          <p:cNvPr id="4506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endParaRPr lang="en-US" altLang="en-US">
              <a:solidFill>
                <a:srgbClr val="FFFFFF"/>
              </a:solidFill>
            </a:endParaRPr>
          </a:p>
        </p:txBody>
      </p:sp>
      <p:sp>
        <p:nvSpPr>
          <p:cNvPr id="4506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8E82D49-E9D1-4A7D-8BA9-94ED20DAAF07}" type="slidenum">
              <a:rPr lang="en-US" altLang="en-US" smtClean="0">
                <a:solidFill>
                  <a:srgbClr val="002060"/>
                </a:solidFill>
              </a:rPr>
              <a:pPr/>
              <a:t>53</a:t>
            </a:fld>
            <a:endParaRPr lang="en-US" altLang="en-US">
              <a:solidFill>
                <a:srgbClr val="002060"/>
              </a:solidFill>
            </a:endParaRPr>
          </a:p>
        </p:txBody>
      </p:sp>
    </p:spTree>
    <p:extLst>
      <p:ext uri="{BB962C8B-B14F-4D97-AF65-F5344CB8AC3E}">
        <p14:creationId xmlns:p14="http://schemas.microsoft.com/office/powerpoint/2010/main" val="967184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ubtitle 10"/>
          <p:cNvSpPr>
            <a:spLocks noGrp="1"/>
          </p:cNvSpPr>
          <p:nvPr>
            <p:ph type="body" idx="1"/>
          </p:nvPr>
        </p:nvSpPr>
        <p:spPr bwMode="auto">
          <a:xfrm>
            <a:off x="838200" y="1332411"/>
            <a:ext cx="10515600" cy="3770983"/>
          </a:xfrm>
          <a:ln>
            <a:miter lim="800000"/>
            <a:headEnd/>
            <a:tailEnd/>
          </a:ln>
        </p:spPr>
        <p:txBody>
          <a:bodyPr vert="horz" wrap="square" lIns="68580" tIns="34290" rIns="68580" bIns="34290" numCol="1" rtlCol="0" anchorCtr="0" compatLnSpc="1">
            <a:prstTxWarp prst="textNoShape">
              <a:avLst/>
            </a:prstTxWarp>
            <a:noAutofit/>
          </a:bodyPr>
          <a:lstStyle/>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Arial" panose="020B0604020202020204" pitchFamily="34" charset="0"/>
              </a:rPr>
              <a:t>The </a:t>
            </a:r>
            <a:r>
              <a:rPr lang="en-US" altLang="en-US" sz="2800" dirty="0">
                <a:solidFill>
                  <a:schemeClr val="tx1"/>
                </a:solidFill>
                <a:cs typeface="Courier New" panose="02070309020205020404" pitchFamily="49" charset="0"/>
              </a:rPr>
              <a:t>for</a:t>
            </a:r>
            <a:r>
              <a:rPr lang="en-US" altLang="en-US" sz="2800" dirty="0">
                <a:solidFill>
                  <a:schemeClr val="tx1"/>
                </a:solidFill>
                <a:cs typeface="Arial" panose="020B0604020202020204" pitchFamily="34" charset="0"/>
              </a:rPr>
              <a:t> Statement</a:t>
            </a:r>
          </a:p>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Arial" panose="020B0604020202020204" pitchFamily="34" charset="0"/>
              </a:rPr>
              <a:t>Nested </a:t>
            </a:r>
            <a:r>
              <a:rPr lang="en-US" altLang="en-US" sz="2800" dirty="0">
                <a:solidFill>
                  <a:schemeClr val="tx1"/>
                </a:solidFill>
                <a:cs typeface="Courier New" panose="02070309020205020404" pitchFamily="49" charset="0"/>
              </a:rPr>
              <a:t>for</a:t>
            </a:r>
            <a:r>
              <a:rPr lang="en-US" altLang="en-US" sz="2800" dirty="0">
                <a:solidFill>
                  <a:schemeClr val="tx1"/>
                </a:solidFill>
                <a:cs typeface="Arial" panose="020B0604020202020204" pitchFamily="34" charset="0"/>
              </a:rPr>
              <a:t> Loops</a:t>
            </a:r>
          </a:p>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Courier New" panose="02070309020205020404" pitchFamily="49" charset="0"/>
              </a:rPr>
              <a:t>for</a:t>
            </a:r>
            <a:r>
              <a:rPr lang="en-US" altLang="en-US" sz="2800" dirty="0">
                <a:solidFill>
                  <a:schemeClr val="tx1"/>
                </a:solidFill>
                <a:cs typeface="Arial" panose="020B0604020202020204" pitchFamily="34" charset="0"/>
              </a:rPr>
              <a:t> Loop Variants</a:t>
            </a:r>
          </a:p>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Arial" panose="020B0604020202020204" pitchFamily="34" charset="0"/>
              </a:rPr>
              <a:t>The </a:t>
            </a:r>
            <a:r>
              <a:rPr lang="en-US" altLang="en-US" sz="2800" dirty="0">
                <a:solidFill>
                  <a:schemeClr val="tx1"/>
                </a:solidFill>
                <a:cs typeface="Courier New" panose="02070309020205020404" pitchFamily="49" charset="0"/>
              </a:rPr>
              <a:t>while</a:t>
            </a:r>
            <a:r>
              <a:rPr lang="en-US" altLang="en-US" sz="2800" dirty="0">
                <a:solidFill>
                  <a:schemeClr val="tx1"/>
                </a:solidFill>
                <a:cs typeface="Arial" panose="020B0604020202020204" pitchFamily="34" charset="0"/>
              </a:rPr>
              <a:t> Statement</a:t>
            </a:r>
          </a:p>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Arial" panose="020B0604020202020204" pitchFamily="34" charset="0"/>
              </a:rPr>
              <a:t>The </a:t>
            </a:r>
            <a:r>
              <a:rPr lang="en-US" altLang="en-US" sz="2800" dirty="0">
                <a:solidFill>
                  <a:schemeClr val="tx1"/>
                </a:solidFill>
                <a:cs typeface="Courier New" panose="02070309020205020404" pitchFamily="49" charset="0"/>
              </a:rPr>
              <a:t>do</a:t>
            </a:r>
            <a:r>
              <a:rPr lang="en-US" altLang="en-US" sz="2800" dirty="0">
                <a:solidFill>
                  <a:schemeClr val="tx1"/>
                </a:solidFill>
                <a:cs typeface="Arial" panose="020B0604020202020204" pitchFamily="34" charset="0"/>
              </a:rPr>
              <a:t> Statement</a:t>
            </a:r>
          </a:p>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Arial" panose="020B0604020202020204" pitchFamily="34" charset="0"/>
              </a:rPr>
              <a:t>The </a:t>
            </a:r>
            <a:r>
              <a:rPr lang="en-US" altLang="en-US" sz="2800" dirty="0">
                <a:solidFill>
                  <a:schemeClr val="tx1"/>
                </a:solidFill>
                <a:cs typeface="Courier New" panose="02070309020205020404" pitchFamily="49" charset="0"/>
              </a:rPr>
              <a:t>break</a:t>
            </a:r>
            <a:r>
              <a:rPr lang="en-US" altLang="en-US" sz="2800" dirty="0">
                <a:solidFill>
                  <a:schemeClr val="tx1"/>
                </a:solidFill>
                <a:cs typeface="Arial" panose="020B0604020202020204" pitchFamily="34" charset="0"/>
              </a:rPr>
              <a:t> Statement</a:t>
            </a:r>
          </a:p>
          <a:p>
            <a:pPr marL="685800" lvl="1" indent="-342900">
              <a:lnSpc>
                <a:spcPct val="100000"/>
              </a:lnSpc>
              <a:spcAft>
                <a:spcPts val="600"/>
              </a:spcAft>
              <a:buFont typeface="Arial" panose="020B0604020202020204" pitchFamily="34" charset="0"/>
              <a:buChar char="•"/>
            </a:pPr>
            <a:r>
              <a:rPr lang="en-US" altLang="en-US" sz="2800" dirty="0">
                <a:solidFill>
                  <a:schemeClr val="tx1"/>
                </a:solidFill>
                <a:cs typeface="Arial" panose="020B0604020202020204" pitchFamily="34" charset="0"/>
              </a:rPr>
              <a:t>The </a:t>
            </a:r>
            <a:r>
              <a:rPr lang="en-US" altLang="en-US" sz="2800" dirty="0">
                <a:solidFill>
                  <a:schemeClr val="tx1"/>
                </a:solidFill>
                <a:cs typeface="Courier New" panose="02070309020205020404" pitchFamily="49" charset="0"/>
              </a:rPr>
              <a:t>continue</a:t>
            </a:r>
            <a:r>
              <a:rPr lang="en-US" altLang="en-US" sz="2800" dirty="0">
                <a:solidFill>
                  <a:schemeClr val="tx1"/>
                </a:solidFill>
                <a:cs typeface="Arial" panose="020B0604020202020204" pitchFamily="34" charset="0"/>
              </a:rPr>
              <a:t> Statement</a:t>
            </a:r>
          </a:p>
          <a:p>
            <a:pPr marL="685800" lvl="1" indent="-342900">
              <a:lnSpc>
                <a:spcPct val="100000"/>
              </a:lnSpc>
              <a:spcAft>
                <a:spcPts val="600"/>
              </a:spcAft>
              <a:buFont typeface="Arial" panose="020B0604020202020204" pitchFamily="34" charset="0"/>
              <a:buChar char="•"/>
            </a:pPr>
            <a:r>
              <a:rPr lang="en-US" altLang="en-US" sz="2800" dirty="0" err="1">
                <a:solidFill>
                  <a:schemeClr val="tx1"/>
                </a:solidFill>
                <a:cs typeface="Arial" panose="020B0604020202020204" pitchFamily="34" charset="0"/>
              </a:rPr>
              <a:t>Typedef</a:t>
            </a:r>
            <a:r>
              <a:rPr lang="en-US" altLang="en-US" sz="2800" dirty="0">
                <a:solidFill>
                  <a:schemeClr val="tx1"/>
                </a:solidFill>
                <a:cs typeface="Arial" panose="020B0604020202020204" pitchFamily="34" charset="0"/>
              </a:rPr>
              <a:t> and </a:t>
            </a:r>
            <a:r>
              <a:rPr lang="en-US" altLang="en-US" sz="2800" dirty="0" err="1">
                <a:solidFill>
                  <a:schemeClr val="tx1"/>
                </a:solidFill>
                <a:cs typeface="Arial" panose="020B0604020202020204" pitchFamily="34" charset="0"/>
              </a:rPr>
              <a:t>Enum</a:t>
            </a:r>
            <a:endParaRPr lang="en-US" altLang="en-US" sz="2800" dirty="0">
              <a:solidFill>
                <a:schemeClr val="tx1"/>
              </a:solidFill>
              <a:cs typeface="Arial" panose="020B0604020202020204" pitchFamily="34" charset="0"/>
            </a:endParaRPr>
          </a:p>
        </p:txBody>
      </p:sp>
      <p:sp>
        <p:nvSpPr>
          <p:cNvPr id="2" name="Date Placeholder 1"/>
          <p:cNvSpPr>
            <a:spLocks noGrp="1"/>
          </p:cNvSpPr>
          <p:nvPr>
            <p:ph type="dt" sz="half" idx="10"/>
          </p:nvPr>
        </p:nvSpPr>
        <p:spPr/>
        <p:txBody>
          <a:bodyPr/>
          <a:lstStyle/>
          <a:p>
            <a:pPr>
              <a:defRPr/>
            </a:pPr>
            <a:fld id="{D05AD43B-FF7A-4366-B139-8713D57D3152}" type="datetime1">
              <a:rPr lang="en-US" smtClean="0"/>
              <a:t>3/30/2022</a:t>
            </a:fld>
            <a:endParaRPr lang="en-US"/>
          </a:p>
        </p:txBody>
      </p:sp>
      <p:sp>
        <p:nvSpPr>
          <p:cNvPr id="3" name="Footer Placeholder 2"/>
          <p:cNvSpPr>
            <a:spLocks noGrp="1"/>
          </p:cNvSpPr>
          <p:nvPr>
            <p:ph type="ftr" sz="quarter" idx="11"/>
          </p:nvPr>
        </p:nvSpPr>
        <p:spPr/>
        <p:txBody>
          <a:bodyPr/>
          <a:lstStyle/>
          <a:p>
            <a:pPr>
              <a:defRPr/>
            </a:pPr>
            <a:r>
              <a:rPr lang="en-US"/>
              <a:t>CSE 1051 Problem Solving using Computers (PSUC) - 2019</a:t>
            </a:r>
            <a:endParaRPr lang="en-US" dirty="0">
              <a:solidFill>
                <a:srgbClr val="FFFFFF"/>
              </a:solidFill>
            </a:endParaRPr>
          </a:p>
        </p:txBody>
      </p:sp>
      <p:sp>
        <p:nvSpPr>
          <p:cNvPr id="3379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90AFACC8-8AC7-4C85-9C82-3426913ACAC6}" type="slidenum">
              <a:rPr lang="en-US" altLang="en-US">
                <a:solidFill>
                  <a:srgbClr val="002060"/>
                </a:solidFill>
              </a:rPr>
              <a:pPr/>
              <a:t>54</a:t>
            </a:fld>
            <a:endParaRPr lang="en-US" altLang="en-US">
              <a:solidFill>
                <a:srgbClr val="002060"/>
              </a:solidFill>
            </a:endParaRPr>
          </a:p>
        </p:txBody>
      </p:sp>
      <p:sp>
        <p:nvSpPr>
          <p:cNvPr id="4" name="Rectangle 3"/>
          <p:cNvSpPr/>
          <p:nvPr/>
        </p:nvSpPr>
        <p:spPr>
          <a:xfrm>
            <a:off x="838199" y="737319"/>
            <a:ext cx="9781903" cy="523220"/>
          </a:xfrm>
          <a:prstGeom prst="rect">
            <a:avLst/>
          </a:prstGeom>
        </p:spPr>
        <p:txBody>
          <a:bodyPr wrap="square">
            <a:spAutoFit/>
          </a:bodyPr>
          <a:lstStyle/>
          <a:p>
            <a:r>
              <a:rPr lang="en-US" sz="2800" dirty="0">
                <a:solidFill>
                  <a:srgbClr val="000099"/>
                </a:solidFill>
                <a:cs typeface="Arial" pitchFamily="34" charset="0"/>
              </a:rPr>
              <a:t>At the end of session student will be able to learn and understand</a:t>
            </a:r>
          </a:p>
        </p:txBody>
      </p:sp>
    </p:spTree>
    <p:extLst>
      <p:ext uri="{BB962C8B-B14F-4D97-AF65-F5344CB8AC3E}">
        <p14:creationId xmlns:p14="http://schemas.microsoft.com/office/powerpoint/2010/main" val="836718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199" y="1085851"/>
            <a:ext cx="8001001" cy="411956"/>
          </a:xfrm>
        </p:spPr>
        <p:txBody>
          <a:bodyPr rtlCol="0">
            <a:noAutofit/>
          </a:bodyPr>
          <a:lstStyle/>
          <a:p>
            <a:pPr>
              <a:defRPr/>
            </a:pPr>
            <a:r>
              <a:rPr lang="en-US" altLang="en-US" sz="3200" dirty="0"/>
              <a:t>Controlling the program flow</a:t>
            </a:r>
          </a:p>
        </p:txBody>
      </p:sp>
      <p:sp>
        <p:nvSpPr>
          <p:cNvPr id="70659" name="Rectangle 3"/>
          <p:cNvSpPr>
            <a:spLocks noGrp="1" noChangeArrowheads="1"/>
          </p:cNvSpPr>
          <p:nvPr>
            <p:ph sz="half" idx="1"/>
          </p:nvPr>
        </p:nvSpPr>
        <p:spPr bwMode="auto">
          <a:xfrm>
            <a:off x="838198" y="1700381"/>
            <a:ext cx="7848601" cy="3777619"/>
          </a:xfrm>
        </p:spPr>
        <p:txBody>
          <a:bodyPr vert="horz" wrap="square" lIns="68580" tIns="34290" rIns="68580" bIns="34290" numCol="1" rtlCol="0" anchor="t" anchorCtr="0" compatLnSpc="1">
            <a:prstTxWarp prst="textNoShape">
              <a:avLst/>
            </a:prstTxWarp>
            <a:normAutofit/>
          </a:bodyPr>
          <a:lstStyle/>
          <a:p>
            <a:pPr algn="just" eaLnBrk="1" hangingPunct="1">
              <a:buFont typeface="Arial" charset="0"/>
              <a:buChar char="•"/>
              <a:defRPr/>
            </a:pPr>
            <a:r>
              <a:rPr lang="en-US" altLang="en-US" sz="2800" dirty="0"/>
              <a:t>Forms of controlling the program flow:</a:t>
            </a:r>
          </a:p>
          <a:p>
            <a:pPr lvl="1" algn="just" eaLnBrk="1" hangingPunct="1">
              <a:lnSpc>
                <a:spcPct val="160000"/>
              </a:lnSpc>
              <a:buFont typeface="Arial" charset="0"/>
              <a:buChar char="–"/>
              <a:defRPr/>
            </a:pPr>
            <a:r>
              <a:rPr lang="en-US" altLang="en-US" sz="2400" dirty="0">
                <a:solidFill>
                  <a:schemeClr val="tx1">
                    <a:lumMod val="75000"/>
                    <a:lumOff val="25000"/>
                  </a:schemeClr>
                </a:solidFill>
              </a:rPr>
              <a:t>Executing a sequence of statements (</a:t>
            </a:r>
            <a:r>
              <a:rPr lang="en-US" altLang="en-US" sz="2400" b="1" dirty="0">
                <a:solidFill>
                  <a:srgbClr val="FF0000"/>
                </a:solidFill>
                <a:latin typeface="Courier New" panose="02070309020205020404" pitchFamily="49" charset="0"/>
                <a:cs typeface="Courier New" panose="02070309020205020404" pitchFamily="49" charset="0"/>
              </a:rPr>
              <a:t>Sequential</a:t>
            </a:r>
            <a:r>
              <a:rPr lang="en-US" altLang="en-US" sz="2400" dirty="0">
                <a:solidFill>
                  <a:schemeClr val="tx1">
                    <a:lumMod val="75000"/>
                    <a:lumOff val="25000"/>
                  </a:schemeClr>
                </a:solidFill>
              </a:rPr>
              <a:t>)</a:t>
            </a:r>
          </a:p>
          <a:p>
            <a:pPr lvl="1" algn="just" eaLnBrk="1" hangingPunct="1">
              <a:lnSpc>
                <a:spcPct val="160000"/>
              </a:lnSpc>
              <a:buFont typeface="Arial" charset="0"/>
              <a:buChar char="–"/>
              <a:defRPr/>
            </a:pPr>
            <a:r>
              <a:rPr lang="en-US" altLang="en-US" sz="2400" dirty="0">
                <a:solidFill>
                  <a:schemeClr val="bg2">
                    <a:lumMod val="10000"/>
                  </a:schemeClr>
                </a:solidFill>
              </a:rPr>
              <a:t>Using a test to decide between alternative sequences </a:t>
            </a:r>
            <a:r>
              <a:rPr lang="en-US" altLang="en-US" sz="2400" dirty="0"/>
              <a:t>(</a:t>
            </a:r>
            <a:r>
              <a:rPr lang="en-US" altLang="en-US" sz="2400" b="1" dirty="0">
                <a:solidFill>
                  <a:srgbClr val="FF0000"/>
                </a:solidFill>
                <a:latin typeface="Courier New" panose="02070309020205020404" pitchFamily="49" charset="0"/>
                <a:cs typeface="Courier New" panose="02070309020205020404" pitchFamily="49" charset="0"/>
              </a:rPr>
              <a:t>branching</a:t>
            </a:r>
            <a:r>
              <a:rPr lang="en-US" altLang="en-US" sz="2400" dirty="0"/>
              <a:t>)</a:t>
            </a:r>
          </a:p>
          <a:p>
            <a:pPr lvl="1" algn="just" eaLnBrk="1" hangingPunct="1">
              <a:lnSpc>
                <a:spcPct val="160000"/>
              </a:lnSpc>
              <a:buFont typeface="Arial" charset="0"/>
              <a:buChar char="–"/>
              <a:defRPr/>
            </a:pPr>
            <a:r>
              <a:rPr lang="en-US" altLang="en-US" sz="2400" dirty="0"/>
              <a:t>Repeating a sequence of statements (until some condition is met) (</a:t>
            </a:r>
            <a:r>
              <a:rPr lang="en-US" altLang="en-US" sz="2400" b="1" dirty="0">
                <a:solidFill>
                  <a:srgbClr val="FF0000"/>
                </a:solidFill>
                <a:latin typeface="Courier New" panose="02070309020205020404" pitchFamily="49" charset="0"/>
                <a:cs typeface="Courier New" panose="02070309020205020404" pitchFamily="49" charset="0"/>
              </a:rPr>
              <a:t>looping</a:t>
            </a:r>
            <a:r>
              <a:rPr lang="en-US" altLang="en-US" sz="2400" dirty="0"/>
              <a:t>)</a:t>
            </a:r>
          </a:p>
          <a:p>
            <a:pPr lvl="2" algn="just" eaLnBrk="1" hangingPunct="1">
              <a:buFont typeface="Arial" charset="0"/>
              <a:buChar char="•"/>
              <a:defRPr/>
            </a:pPr>
            <a:endParaRPr lang="en-US" altLang="en-US" sz="1800" dirty="0"/>
          </a:p>
          <a:p>
            <a:pPr algn="just" eaLnBrk="1" hangingPunct="1">
              <a:buFont typeface="Arial" charset="0"/>
              <a:buChar char="•"/>
              <a:defRPr/>
            </a:pPr>
            <a:endParaRPr lang="en-US" altLang="en-US" sz="2800" dirty="0"/>
          </a:p>
          <a:p>
            <a:pPr algn="just" eaLnBrk="1" hangingPunct="1">
              <a:buFont typeface="Arial" charset="0"/>
              <a:buChar char="•"/>
              <a:defRPr/>
            </a:pPr>
            <a:endParaRPr lang="en-US" altLang="en-US" sz="2800" dirty="0"/>
          </a:p>
        </p:txBody>
      </p:sp>
      <p:sp>
        <p:nvSpPr>
          <p:cNvPr id="4813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DE1C4711-9FD2-41ED-901F-89CDD2433701}" type="datetime1">
              <a:rPr lang="en-US" altLang="en-US" smtClean="0"/>
              <a:t>3/30/2022</a:t>
            </a:fld>
            <a:endParaRPr lang="en-US" altLang="en-US"/>
          </a:p>
        </p:txBody>
      </p:sp>
      <p:sp>
        <p:nvSpPr>
          <p:cNvPr id="481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481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67CC2CF0-E4CC-4C87-AE88-4750014E47F3}" type="slidenum">
              <a:rPr lang="en-US" altLang="en-US" smtClean="0"/>
              <a:pPr/>
              <a:t>55</a:t>
            </a:fld>
            <a:endParaRPr lang="en-US" altLang="en-US"/>
          </a:p>
        </p:txBody>
      </p:sp>
      <p:sp>
        <p:nvSpPr>
          <p:cNvPr id="48132" name="Text Box 5"/>
          <p:cNvSpPr txBox="1">
            <a:spLocks noChangeArrowheads="1"/>
          </p:cNvSpPr>
          <p:nvPr/>
        </p:nvSpPr>
        <p:spPr bwMode="auto">
          <a:xfrm>
            <a:off x="8847281" y="1700381"/>
            <a:ext cx="2507523"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dirty="0">
              <a:latin typeface="Courier New" panose="02070309020205020404" pitchFamily="49" charset="0"/>
            </a:endParaRPr>
          </a:p>
          <a:p>
            <a:pPr eaLnBrk="1" hangingPunct="1"/>
            <a:r>
              <a:rPr lang="en-US" altLang="en-US" sz="2400" dirty="0">
                <a:latin typeface="Courier New" panose="02070309020205020404" pitchFamily="49" charset="0"/>
              </a:rPr>
              <a:t> Statement1 </a:t>
            </a:r>
          </a:p>
          <a:p>
            <a:pPr eaLnBrk="1" hangingPunct="1"/>
            <a:r>
              <a:rPr lang="en-US" altLang="en-US" sz="2400" dirty="0">
                <a:latin typeface="Courier New" panose="02070309020205020404" pitchFamily="49" charset="0"/>
              </a:rPr>
              <a:t> Statement2</a:t>
            </a:r>
          </a:p>
          <a:p>
            <a:pPr eaLnBrk="1" hangingPunct="1"/>
            <a:r>
              <a:rPr lang="en-US" altLang="en-US" sz="2400" dirty="0">
                <a:latin typeface="Courier New" panose="02070309020205020404" pitchFamily="49" charset="0"/>
              </a:rPr>
              <a:t> Statement3</a:t>
            </a:r>
          </a:p>
          <a:p>
            <a:pPr eaLnBrk="1" hangingPunct="1"/>
            <a:r>
              <a:rPr lang="en-US" altLang="en-US" sz="2400" dirty="0">
                <a:latin typeface="Courier New" panose="02070309020205020404" pitchFamily="49" charset="0"/>
              </a:rPr>
              <a:t> Statement4</a:t>
            </a:r>
          </a:p>
          <a:p>
            <a:pPr eaLnBrk="1" hangingPunct="1"/>
            <a:r>
              <a:rPr lang="en-US" altLang="en-US" sz="2400" dirty="0">
                <a:latin typeface="Courier New" panose="02070309020205020404" pitchFamily="49" charset="0"/>
              </a:rPr>
              <a:t> Statement5</a:t>
            </a:r>
          </a:p>
          <a:p>
            <a:pPr eaLnBrk="1" hangingPunct="1"/>
            <a:r>
              <a:rPr lang="en-US" altLang="en-US" sz="2400" dirty="0">
                <a:latin typeface="Courier New" panose="02070309020205020404" pitchFamily="49" charset="0"/>
              </a:rPr>
              <a:t> Statement6</a:t>
            </a:r>
          </a:p>
          <a:p>
            <a:pPr eaLnBrk="1" hangingPunct="1"/>
            <a:r>
              <a:rPr lang="en-US" altLang="en-US" sz="2400" dirty="0">
                <a:latin typeface="Courier New" panose="02070309020205020404" pitchFamily="49" charset="0"/>
              </a:rPr>
              <a:t> Statement7</a:t>
            </a:r>
          </a:p>
          <a:p>
            <a:pPr eaLnBrk="1" hangingPunct="1"/>
            <a:r>
              <a:rPr lang="en-US" altLang="en-US" sz="2400" dirty="0">
                <a:latin typeface="Courier New" panose="02070309020205020404" pitchFamily="49" charset="0"/>
              </a:rPr>
              <a:t> Statement8</a:t>
            </a:r>
          </a:p>
          <a:p>
            <a:pPr eaLnBrk="1" hangingPunct="1"/>
            <a:endParaRPr lang="en-US" altLang="en-US" sz="2400" dirty="0">
              <a:latin typeface="Courier New" panose="02070309020205020404" pitchFamily="49" charset="0"/>
            </a:endParaRPr>
          </a:p>
        </p:txBody>
      </p:sp>
      <p:sp>
        <p:nvSpPr>
          <p:cNvPr id="2" name="Rectangle 1"/>
          <p:cNvSpPr/>
          <p:nvPr/>
        </p:nvSpPr>
        <p:spPr>
          <a:xfrm>
            <a:off x="9319418" y="1291829"/>
            <a:ext cx="1723549" cy="400110"/>
          </a:xfrm>
          <a:prstGeom prst="rect">
            <a:avLst/>
          </a:prstGeom>
        </p:spPr>
        <p:txBody>
          <a:bodyPr wrap="none">
            <a:spAutoFit/>
          </a:bodyPr>
          <a:lstStyle/>
          <a:p>
            <a:r>
              <a:rPr lang="en-US" altLang="en-US" sz="2000" b="1" dirty="0">
                <a:solidFill>
                  <a:srgbClr val="FF0000"/>
                </a:solidFill>
                <a:latin typeface="Courier New" panose="02070309020205020404" pitchFamily="49" charset="0"/>
                <a:cs typeface="Courier New" panose="02070309020205020404" pitchFamily="49" charset="0"/>
              </a:rPr>
              <a:t>Sequential</a:t>
            </a:r>
            <a:endParaRPr lang="en-US" sz="2000" dirty="0"/>
          </a:p>
        </p:txBody>
      </p:sp>
    </p:spTree>
    <p:extLst>
      <p:ext uri="{BB962C8B-B14F-4D97-AF65-F5344CB8AC3E}">
        <p14:creationId xmlns:p14="http://schemas.microsoft.com/office/powerpoint/2010/main" val="2046738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838200" y="1117998"/>
            <a:ext cx="8105065" cy="514350"/>
          </a:xfrm>
        </p:spPr>
        <p:txBody>
          <a:bodyPr>
            <a:noAutofit/>
          </a:bodyPr>
          <a:lstStyle/>
          <a:p>
            <a:pPr eaLnBrk="1" hangingPunct="1"/>
            <a:r>
              <a:rPr lang="en-US" altLang="en-US" sz="3200" dirty="0"/>
              <a:t>Program Looping</a:t>
            </a:r>
          </a:p>
        </p:txBody>
      </p:sp>
      <p:sp>
        <p:nvSpPr>
          <p:cNvPr id="49154" name="Rectangle 3"/>
          <p:cNvSpPr>
            <a:spLocks noGrp="1" noChangeArrowheads="1"/>
          </p:cNvSpPr>
          <p:nvPr>
            <p:ph idx="1"/>
          </p:nvPr>
        </p:nvSpPr>
        <p:spPr bwMode="auto">
          <a:xfrm>
            <a:off x="838200" y="1714501"/>
            <a:ext cx="10408920" cy="9959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lgn="just" eaLnBrk="1" hangingPunct="1">
              <a:lnSpc>
                <a:spcPct val="90000"/>
              </a:lnSpc>
            </a:pPr>
            <a:r>
              <a:rPr lang="en-US" altLang="en-US" sz="2800" b="1" dirty="0"/>
              <a:t>A set of statements that executes repetitively for a number of times.</a:t>
            </a:r>
            <a:endParaRPr lang="en-US" altLang="en-US" sz="2800" dirty="0"/>
          </a:p>
          <a:p>
            <a:pPr algn="just" eaLnBrk="1" hangingPunct="1">
              <a:lnSpc>
                <a:spcPct val="90000"/>
              </a:lnSpc>
            </a:pPr>
            <a:r>
              <a:rPr lang="en-US" altLang="en-US" sz="2800" dirty="0"/>
              <a:t>Simple example: </a:t>
            </a:r>
            <a:r>
              <a:rPr lang="en-US" altLang="en-US" sz="2800" dirty="0">
                <a:solidFill>
                  <a:srgbClr val="FF0000"/>
                </a:solidFill>
              </a:rPr>
              <a:t>displaying a message 100 times:</a:t>
            </a:r>
          </a:p>
          <a:p>
            <a:pPr algn="just" eaLnBrk="1" hangingPunct="1">
              <a:lnSpc>
                <a:spcPct val="90000"/>
              </a:lnSpc>
            </a:pPr>
            <a:endParaRPr lang="en-US" altLang="en-US" sz="2800" dirty="0"/>
          </a:p>
          <a:p>
            <a:pPr algn="just" eaLnBrk="1" hangingPunct="1">
              <a:lnSpc>
                <a:spcPct val="90000"/>
              </a:lnSpc>
            </a:pPr>
            <a:endParaRPr lang="en-US" altLang="en-US" sz="2800" dirty="0"/>
          </a:p>
          <a:p>
            <a:pPr algn="just" eaLnBrk="1" hangingPunct="1">
              <a:lnSpc>
                <a:spcPct val="90000"/>
              </a:lnSpc>
            </a:pPr>
            <a:endParaRPr lang="en-US" altLang="en-US" sz="2800" dirty="0"/>
          </a:p>
        </p:txBody>
      </p:sp>
      <p:sp>
        <p:nvSpPr>
          <p:cNvPr id="4916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69AB34CD-8F10-4D62-B7FD-85DE8AF0FE99}" type="datetime1">
              <a:rPr lang="en-US" altLang="en-US" smtClean="0"/>
              <a:t>3/30/2022</a:t>
            </a:fld>
            <a:endParaRPr lang="en-US" altLang="en-US"/>
          </a:p>
        </p:txBody>
      </p:sp>
      <p:sp>
        <p:nvSpPr>
          <p:cNvPr id="4916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491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A5E9A67C-BAD0-403E-A7D4-19EC7A845A17}" type="slidenum">
              <a:rPr lang="en-US" altLang="en-US" smtClean="0"/>
              <a:pPr/>
              <a:t>56</a:t>
            </a:fld>
            <a:endParaRPr lang="en-US" altLang="en-US"/>
          </a:p>
        </p:txBody>
      </p:sp>
      <p:sp>
        <p:nvSpPr>
          <p:cNvPr id="71685" name="Text Box 9"/>
          <p:cNvSpPr txBox="1">
            <a:spLocks noChangeArrowheads="1"/>
          </p:cNvSpPr>
          <p:nvPr/>
        </p:nvSpPr>
        <p:spPr bwMode="auto">
          <a:xfrm>
            <a:off x="1652109" y="2725460"/>
            <a:ext cx="2541067" cy="2308324"/>
          </a:xfrm>
          <a:prstGeom prst="rect">
            <a:avLst/>
          </a:prstGeom>
          <a:noFill/>
          <a:ln w="9525">
            <a:solidFill>
              <a:schemeClr val="tx1"/>
            </a:solidFill>
            <a:miter lim="800000"/>
            <a:headEnd/>
            <a:tailEnd/>
          </a:ln>
          <a:effectLst/>
        </p:spPr>
        <p:txBody>
          <a:bodyPr wrap="square">
            <a:spAutoFit/>
          </a:bodyPr>
          <a:lstStyle/>
          <a:p>
            <a:pPr eaLnBrk="1" hangingPunct="1">
              <a:defRPr/>
            </a:pPr>
            <a:r>
              <a:rPr lang="en-US" altLang="en-US" sz="2400" b="1" dirty="0" err="1"/>
              <a:t>printf</a:t>
            </a:r>
            <a:r>
              <a:rPr lang="en-US" altLang="en-US" sz="2400" b="1" dirty="0"/>
              <a:t>(hello !\n”);</a:t>
            </a:r>
          </a:p>
          <a:p>
            <a:pPr eaLnBrk="1" hangingPunct="1">
              <a:defRPr/>
            </a:pPr>
            <a:r>
              <a:rPr lang="en-US" altLang="en-US" sz="2400" b="1" dirty="0" err="1"/>
              <a:t>printf</a:t>
            </a:r>
            <a:r>
              <a:rPr lang="en-US" altLang="en-US" sz="2400" b="1" dirty="0"/>
              <a:t>(hello !\n”)</a:t>
            </a:r>
          </a:p>
          <a:p>
            <a:pPr eaLnBrk="1" hangingPunct="1">
              <a:defRPr/>
            </a:pPr>
            <a:r>
              <a:rPr lang="en-US" altLang="en-US" sz="2400" b="1" dirty="0" err="1"/>
              <a:t>printf</a:t>
            </a:r>
            <a:r>
              <a:rPr lang="en-US" altLang="en-US" sz="2400" b="1" dirty="0"/>
              <a:t>(hello !\n”)</a:t>
            </a:r>
          </a:p>
          <a:p>
            <a:pPr eaLnBrk="1" hangingPunct="1">
              <a:defRPr/>
            </a:pPr>
            <a:r>
              <a:rPr lang="en-US" altLang="en-US" sz="2400" b="1" dirty="0"/>
              <a:t>…</a:t>
            </a:r>
          </a:p>
          <a:p>
            <a:pPr eaLnBrk="1" hangingPunct="1">
              <a:defRPr/>
            </a:pPr>
            <a:r>
              <a:rPr lang="en-US" altLang="en-US" sz="2400" b="1" dirty="0" err="1"/>
              <a:t>printf</a:t>
            </a:r>
            <a:r>
              <a:rPr lang="en-US" altLang="en-US" sz="2400" b="1" dirty="0"/>
              <a:t>(hello !\n”)</a:t>
            </a:r>
          </a:p>
          <a:p>
            <a:pPr eaLnBrk="1" hangingPunct="1">
              <a:defRPr/>
            </a:pPr>
            <a:r>
              <a:rPr lang="en-US" altLang="en-US" sz="2400" b="1" dirty="0" err="1"/>
              <a:t>printf</a:t>
            </a:r>
            <a:r>
              <a:rPr lang="en-US" altLang="en-US" sz="2400" b="1" dirty="0"/>
              <a:t>(hello !\n”)</a:t>
            </a:r>
          </a:p>
        </p:txBody>
      </p:sp>
      <p:sp>
        <p:nvSpPr>
          <p:cNvPr id="71686" name="Text Box 10"/>
          <p:cNvSpPr txBox="1">
            <a:spLocks noChangeArrowheads="1"/>
          </p:cNvSpPr>
          <p:nvPr/>
        </p:nvSpPr>
        <p:spPr bwMode="auto">
          <a:xfrm>
            <a:off x="5264673" y="3353890"/>
            <a:ext cx="3325269" cy="830997"/>
          </a:xfrm>
          <a:prstGeom prst="rect">
            <a:avLst/>
          </a:prstGeom>
          <a:noFill/>
          <a:ln w="9525">
            <a:solidFill>
              <a:schemeClr val="tx1"/>
            </a:solidFill>
            <a:miter lim="800000"/>
            <a:headEnd/>
            <a:tailEnd/>
          </a:ln>
          <a:effectLst/>
        </p:spPr>
        <p:txBody>
          <a:bodyPr wrap="none">
            <a:spAutoFit/>
          </a:bodyPr>
          <a:lstStyle/>
          <a:p>
            <a:pPr eaLnBrk="1" hangingPunct="1">
              <a:defRPr/>
            </a:pPr>
            <a:r>
              <a:rPr lang="en-US" altLang="en-US" sz="2400" b="1" dirty="0"/>
              <a:t>Repeat 100 times</a:t>
            </a:r>
          </a:p>
          <a:p>
            <a:pPr eaLnBrk="1" hangingPunct="1">
              <a:defRPr/>
            </a:pPr>
            <a:r>
              <a:rPr lang="en-US" altLang="en-US" sz="2400" b="1" dirty="0"/>
              <a:t>	 </a:t>
            </a:r>
            <a:r>
              <a:rPr lang="en-US" altLang="en-US" sz="2400" b="1" dirty="0" err="1"/>
              <a:t>printf</a:t>
            </a:r>
            <a:r>
              <a:rPr lang="en-US" altLang="en-US" sz="2400" b="1" dirty="0"/>
              <a:t>(hello !\n”)</a:t>
            </a:r>
          </a:p>
        </p:txBody>
      </p:sp>
      <p:sp>
        <p:nvSpPr>
          <p:cNvPr id="22535" name="Text Box 7"/>
          <p:cNvSpPr txBox="1">
            <a:spLocks noChangeArrowheads="1"/>
          </p:cNvSpPr>
          <p:nvPr/>
        </p:nvSpPr>
        <p:spPr bwMode="auto">
          <a:xfrm>
            <a:off x="1027070" y="5414555"/>
            <a:ext cx="10561192" cy="707886"/>
          </a:xfrm>
          <a:prstGeom prst="rect">
            <a:avLst/>
          </a:prstGeom>
          <a:solidFill>
            <a:schemeClr val="accent5">
              <a:lumMod val="40000"/>
              <a:lumOff val="60000"/>
            </a:schemeClr>
          </a:solid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defRPr/>
            </a:pPr>
            <a:r>
              <a:rPr lang="en-US" altLang="en-US" sz="2000" b="1" i="1" dirty="0">
                <a:solidFill>
                  <a:srgbClr val="C00000"/>
                </a:solidFill>
                <a:latin typeface="+mn-lt"/>
              </a:rPr>
              <a:t>Program loop</a:t>
            </a:r>
            <a:r>
              <a:rPr lang="en-US" altLang="en-US" sz="2000" i="1" dirty="0">
                <a:latin typeface="+mn-lt"/>
              </a:rPr>
              <a:t>: </a:t>
            </a:r>
            <a:r>
              <a:rPr lang="en-US" altLang="en-US" sz="2000" dirty="0">
                <a:latin typeface="+mn-lt"/>
              </a:rPr>
              <a:t>enables you to develop concise programs containing repetitive processes that could otherwise require many lines of code ! </a:t>
            </a:r>
          </a:p>
        </p:txBody>
      </p:sp>
    </p:spTree>
    <p:extLst>
      <p:ext uri="{BB962C8B-B14F-4D97-AF65-F5344CB8AC3E}">
        <p14:creationId xmlns:p14="http://schemas.microsoft.com/office/powerpoint/2010/main" val="2319850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838200" y="635134"/>
            <a:ext cx="7941291" cy="514350"/>
          </a:xfrm>
        </p:spPr>
        <p:txBody>
          <a:bodyPr>
            <a:noAutofit/>
          </a:bodyPr>
          <a:lstStyle/>
          <a:p>
            <a:pPr eaLnBrk="1" hangingPunct="1">
              <a:defRPr/>
            </a:pPr>
            <a:r>
              <a:rPr lang="en-US" altLang="en-US" sz="3200" b="1" dirty="0">
                <a:latin typeface="+mn-lt"/>
              </a:rPr>
              <a:t>Iterative (loop) control structures</a:t>
            </a:r>
          </a:p>
        </p:txBody>
      </p:sp>
      <p:sp>
        <p:nvSpPr>
          <p:cNvPr id="53250" name="Rectangle 3"/>
          <p:cNvSpPr>
            <a:spLocks noGrp="1" noChangeArrowheads="1"/>
          </p:cNvSpPr>
          <p:nvPr>
            <p:ph idx="1"/>
          </p:nvPr>
        </p:nvSpPr>
        <p:spPr bwMode="auto">
          <a:xfrm>
            <a:off x="838200" y="1149485"/>
            <a:ext cx="10515600" cy="50274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marL="285750" indent="-285750" algn="just">
              <a:lnSpc>
                <a:spcPct val="80000"/>
              </a:lnSpc>
              <a:spcAft>
                <a:spcPts val="450"/>
              </a:spcAft>
              <a:buFont typeface="Wingdings" panose="05000000000000000000" pitchFamily="2" charset="2"/>
              <a:buChar char="Ø"/>
            </a:pPr>
            <a:r>
              <a:rPr lang="en-US" altLang="en-US" sz="2400" b="1" dirty="0"/>
              <a:t>Each loop control structure will have</a:t>
            </a:r>
          </a:p>
          <a:p>
            <a:pPr marL="600075" lvl="1" indent="-257175" algn="just">
              <a:lnSpc>
                <a:spcPct val="80000"/>
              </a:lnSpc>
              <a:spcAft>
                <a:spcPts val="450"/>
              </a:spcAft>
              <a:buFont typeface="Wingdings" panose="05000000000000000000" pitchFamily="2" charset="2"/>
              <a:buChar char="ü"/>
            </a:pPr>
            <a:r>
              <a:rPr lang="en-US" altLang="en-US" sz="2400" b="1" dirty="0">
                <a:solidFill>
                  <a:srgbClr val="C00000"/>
                </a:solidFill>
              </a:rPr>
              <a:t>Program loop: </a:t>
            </a:r>
            <a:r>
              <a:rPr lang="en-US" altLang="en-US" sz="2400" b="1" dirty="0"/>
              <a:t>body of loop.</a:t>
            </a:r>
          </a:p>
          <a:p>
            <a:pPr marL="600075" lvl="1" indent="-257175" algn="just">
              <a:lnSpc>
                <a:spcPct val="80000"/>
              </a:lnSpc>
              <a:spcAft>
                <a:spcPts val="450"/>
              </a:spcAft>
              <a:buFont typeface="Wingdings" panose="05000000000000000000" pitchFamily="2" charset="2"/>
              <a:buChar char="ü"/>
            </a:pPr>
            <a:r>
              <a:rPr lang="en-US" altLang="en-US" sz="2400" b="1" dirty="0">
                <a:solidFill>
                  <a:srgbClr val="C00000"/>
                </a:solidFill>
              </a:rPr>
              <a:t>control statement </a:t>
            </a:r>
            <a:r>
              <a:rPr lang="en-US" altLang="en-US" sz="2400" b="1" dirty="0">
                <a:sym typeface="Wingdings" panose="05000000000000000000" pitchFamily="2" charset="2"/>
              </a:rPr>
              <a:t></a:t>
            </a:r>
            <a:r>
              <a:rPr lang="en-US" altLang="en-US" sz="2400" b="1" dirty="0"/>
              <a:t> tests certain conditions &amp; then directs repeated execution of statements within the body of loop.</a:t>
            </a:r>
          </a:p>
          <a:p>
            <a:pPr marL="600075" lvl="1" indent="-257175" algn="just">
              <a:lnSpc>
                <a:spcPct val="80000"/>
              </a:lnSpc>
              <a:spcAft>
                <a:spcPts val="450"/>
              </a:spcAft>
              <a:buNone/>
            </a:pPr>
            <a:endParaRPr lang="en-US" altLang="en-US" sz="2400" b="1" dirty="0"/>
          </a:p>
          <a:p>
            <a:pPr marL="285750" indent="-285750" algn="just">
              <a:lnSpc>
                <a:spcPct val="80000"/>
              </a:lnSpc>
              <a:spcAft>
                <a:spcPts val="450"/>
              </a:spcAft>
              <a:buFont typeface="Wingdings" panose="05000000000000000000" pitchFamily="2" charset="2"/>
              <a:buChar char="Ø"/>
            </a:pPr>
            <a:r>
              <a:rPr lang="en-US" altLang="en-US" sz="2400" b="1" dirty="0">
                <a:solidFill>
                  <a:srgbClr val="0033CC"/>
                </a:solidFill>
              </a:rPr>
              <a:t>Two types: </a:t>
            </a:r>
            <a:r>
              <a:rPr lang="en-US" altLang="en-US" sz="2400" b="1" dirty="0"/>
              <a:t>Based on position of control statement.</a:t>
            </a:r>
          </a:p>
          <a:p>
            <a:pPr marL="285750" indent="-285750" algn="just">
              <a:lnSpc>
                <a:spcPct val="80000"/>
              </a:lnSpc>
              <a:spcAft>
                <a:spcPts val="450"/>
              </a:spcAft>
              <a:buFont typeface="Wingdings" panose="05000000000000000000" pitchFamily="2" charset="2"/>
              <a:buChar char="Ø"/>
            </a:pPr>
            <a:endParaRPr lang="en-US" altLang="en-US" sz="2400" b="1" dirty="0"/>
          </a:p>
          <a:p>
            <a:pPr marL="457200" indent="-457200" algn="just">
              <a:lnSpc>
                <a:spcPct val="80000"/>
              </a:lnSpc>
              <a:spcAft>
                <a:spcPts val="450"/>
              </a:spcAft>
              <a:buFont typeface="+mj-lt"/>
              <a:buAutoNum type="arabicPeriod"/>
            </a:pPr>
            <a:r>
              <a:rPr lang="en-US" altLang="en-US" sz="2400" b="1" dirty="0">
                <a:solidFill>
                  <a:srgbClr val="C00000"/>
                </a:solidFill>
              </a:rPr>
              <a:t>Entry controlled loop</a:t>
            </a:r>
            <a:r>
              <a:rPr lang="en-US" altLang="en-US" sz="2400" b="1" dirty="0"/>
              <a:t>: control is tested before the start of the loop. If false, body will not be executed.</a:t>
            </a:r>
          </a:p>
          <a:p>
            <a:pPr marL="457200" indent="-457200" algn="just">
              <a:lnSpc>
                <a:spcPct val="80000"/>
              </a:lnSpc>
              <a:spcAft>
                <a:spcPts val="450"/>
              </a:spcAft>
              <a:buFont typeface="+mj-lt"/>
              <a:buAutoNum type="arabicPeriod"/>
            </a:pPr>
            <a:endParaRPr lang="en-US" altLang="en-US" sz="2400" b="1" dirty="0">
              <a:solidFill>
                <a:srgbClr val="C00000"/>
              </a:solidFill>
            </a:endParaRPr>
          </a:p>
          <a:p>
            <a:pPr marL="457200" indent="-457200" algn="just">
              <a:lnSpc>
                <a:spcPct val="80000"/>
              </a:lnSpc>
              <a:spcAft>
                <a:spcPts val="450"/>
              </a:spcAft>
              <a:buFont typeface="+mj-lt"/>
              <a:buAutoNum type="arabicPeriod"/>
            </a:pPr>
            <a:r>
              <a:rPr lang="en-US" altLang="en-US" sz="2400" b="1" dirty="0">
                <a:solidFill>
                  <a:srgbClr val="C00000"/>
                </a:solidFill>
              </a:rPr>
              <a:t>Exit controlled loop</a:t>
            </a:r>
            <a:r>
              <a:rPr lang="en-US" altLang="en-US" sz="2400" b="1" dirty="0"/>
              <a:t>: test is performed at the end of the body. i.e. body of loop executed at least once.</a:t>
            </a:r>
          </a:p>
        </p:txBody>
      </p:sp>
      <p:sp>
        <p:nvSpPr>
          <p:cNvPr id="5325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6377BEA3-41D2-4888-9873-082BCA49BE93}" type="datetime1">
              <a:rPr lang="en-US" altLang="en-US" smtClean="0"/>
              <a:t>3/30/2022</a:t>
            </a:fld>
            <a:endParaRPr lang="en-US" altLang="en-US"/>
          </a:p>
        </p:txBody>
      </p:sp>
      <p:sp>
        <p:nvSpPr>
          <p:cNvPr id="5325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09C86E2-389F-49BF-A4B7-2DFEFA12CA98}" type="slidenum">
              <a:rPr lang="en-US" altLang="en-US" smtClean="0"/>
              <a:pPr/>
              <a:t>57</a:t>
            </a:fld>
            <a:endParaRPr lang="en-US" altLang="en-US"/>
          </a:p>
        </p:txBody>
      </p:sp>
    </p:spTree>
    <p:extLst>
      <p:ext uri="{BB962C8B-B14F-4D97-AF65-F5344CB8AC3E}">
        <p14:creationId xmlns:p14="http://schemas.microsoft.com/office/powerpoint/2010/main" val="2529966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199" y="758070"/>
            <a:ext cx="9207137" cy="514350"/>
          </a:xfrm>
        </p:spPr>
        <p:txBody>
          <a:bodyPr>
            <a:noAutofit/>
          </a:bodyPr>
          <a:lstStyle/>
          <a:p>
            <a:pPr eaLnBrk="1" hangingPunct="1"/>
            <a:r>
              <a:rPr lang="en-US" altLang="en-US" sz="3200" dirty="0"/>
              <a:t>Entry Controlled  &amp; Exit controlled loops</a:t>
            </a:r>
          </a:p>
        </p:txBody>
      </p:sp>
      <p:sp>
        <p:nvSpPr>
          <p:cNvPr id="5530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AF5BD4FF-DDE6-4826-8A28-CB1D3E48E639}" type="datetime1">
              <a:rPr lang="en-US" altLang="en-US" smtClean="0"/>
              <a:t>3/30/2022</a:t>
            </a:fld>
            <a:endParaRPr lang="en-US" altLang="en-US"/>
          </a:p>
        </p:txBody>
      </p:sp>
      <p:sp>
        <p:nvSpPr>
          <p:cNvPr id="5530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5530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72ABDF65-E2EE-4A34-BC2E-D9F57550103C}" type="slidenum">
              <a:rPr lang="en-US" altLang="en-US" smtClean="0"/>
              <a:pPr/>
              <a:t>58</a:t>
            </a:fld>
            <a:endParaRPr lang="en-US" altLang="en-US"/>
          </a:p>
        </p:txBody>
      </p:sp>
      <p:grpSp>
        <p:nvGrpSpPr>
          <p:cNvPr id="55299" name="Group 43"/>
          <p:cNvGrpSpPr>
            <a:grpSpLocks/>
          </p:cNvGrpSpPr>
          <p:nvPr/>
        </p:nvGrpSpPr>
        <p:grpSpPr bwMode="auto">
          <a:xfrm>
            <a:off x="6598693" y="1209339"/>
            <a:ext cx="3587366" cy="4840187"/>
            <a:chOff x="6179130" y="837620"/>
            <a:chExt cx="2279070" cy="5182180"/>
          </a:xfrm>
        </p:grpSpPr>
        <p:sp>
          <p:nvSpPr>
            <p:cNvPr id="55322" name="Line 16"/>
            <p:cNvSpPr>
              <a:spLocks noChangeShapeType="1"/>
            </p:cNvSpPr>
            <p:nvPr/>
          </p:nvSpPr>
          <p:spPr bwMode="auto">
            <a:xfrm>
              <a:off x="6934200" y="12192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grpSp>
          <p:nvGrpSpPr>
            <p:cNvPr id="55323" name="Group 42"/>
            <p:cNvGrpSpPr>
              <a:grpSpLocks/>
            </p:cNvGrpSpPr>
            <p:nvPr/>
          </p:nvGrpSpPr>
          <p:grpSpPr bwMode="auto">
            <a:xfrm>
              <a:off x="6179130" y="837620"/>
              <a:ext cx="2279070" cy="5182180"/>
              <a:chOff x="6179130" y="837620"/>
              <a:chExt cx="2279070" cy="5182180"/>
            </a:xfrm>
          </p:grpSpPr>
          <p:cxnSp>
            <p:nvCxnSpPr>
              <p:cNvPr id="55324" name="AutoShape 18"/>
              <p:cNvCxnSpPr>
                <a:cxnSpLocks noChangeShapeType="1"/>
              </p:cNvCxnSpPr>
              <p:nvPr/>
            </p:nvCxnSpPr>
            <p:spPr bwMode="auto">
              <a:xfrm flipV="1">
                <a:off x="7691896" y="1766455"/>
                <a:ext cx="762000" cy="308610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55325" name="AutoShape 17"/>
              <p:cNvSpPr>
                <a:spLocks noChangeArrowheads="1"/>
              </p:cNvSpPr>
              <p:nvPr/>
            </p:nvSpPr>
            <p:spPr bwMode="auto">
              <a:xfrm>
                <a:off x="6179130" y="4433455"/>
                <a:ext cx="1524000" cy="838200"/>
              </a:xfrm>
              <a:prstGeom prst="flowChartDecision">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Test </a:t>
                </a:r>
              </a:p>
              <a:p>
                <a:pPr algn="ctr"/>
                <a:r>
                  <a:rPr lang="en-US" altLang="en-US" sz="1600" b="1"/>
                  <a:t>Condition</a:t>
                </a:r>
              </a:p>
            </p:txBody>
          </p:sp>
          <p:sp>
            <p:nvSpPr>
              <p:cNvPr id="55326" name="Line 19"/>
              <p:cNvSpPr>
                <a:spLocks noChangeShapeType="1"/>
              </p:cNvSpPr>
              <p:nvPr/>
            </p:nvSpPr>
            <p:spPr bwMode="auto">
              <a:xfrm>
                <a:off x="6948055" y="52578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55327" name="Text Box 20"/>
              <p:cNvSpPr txBox="1">
                <a:spLocks noChangeArrowheads="1"/>
              </p:cNvSpPr>
              <p:nvPr/>
            </p:nvSpPr>
            <p:spPr bwMode="auto">
              <a:xfrm>
                <a:off x="7543800" y="4419601"/>
                <a:ext cx="392204" cy="362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True</a:t>
                </a:r>
              </a:p>
            </p:txBody>
          </p:sp>
          <p:sp>
            <p:nvSpPr>
              <p:cNvPr id="55328" name="AutoShape 22"/>
              <p:cNvSpPr>
                <a:spLocks noChangeArrowheads="1"/>
              </p:cNvSpPr>
              <p:nvPr/>
            </p:nvSpPr>
            <p:spPr bwMode="auto">
              <a:xfrm>
                <a:off x="6790732" y="1524000"/>
                <a:ext cx="304788" cy="457200"/>
              </a:xfrm>
              <a:prstGeom prst="flowChartConnector">
                <a:avLst/>
              </a:prstGeom>
              <a:solidFill>
                <a:schemeClr val="bg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00" b="1"/>
              </a:p>
            </p:txBody>
          </p:sp>
          <p:sp>
            <p:nvSpPr>
              <p:cNvPr id="55329" name="Line 23"/>
              <p:cNvSpPr>
                <a:spLocks noChangeShapeType="1"/>
              </p:cNvSpPr>
              <p:nvPr/>
            </p:nvSpPr>
            <p:spPr bwMode="auto">
              <a:xfrm>
                <a:off x="6934200" y="19812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55330" name="Line 24"/>
              <p:cNvSpPr>
                <a:spLocks noChangeShapeType="1"/>
              </p:cNvSpPr>
              <p:nvPr/>
            </p:nvSpPr>
            <p:spPr bwMode="auto">
              <a:xfrm>
                <a:off x="6934200" y="3352800"/>
                <a:ext cx="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55331" name="AutoShape 25"/>
              <p:cNvSpPr>
                <a:spLocks noChangeArrowheads="1"/>
              </p:cNvSpPr>
              <p:nvPr/>
            </p:nvSpPr>
            <p:spPr bwMode="auto">
              <a:xfrm>
                <a:off x="6291464" y="2667000"/>
                <a:ext cx="1308508" cy="7620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Body of</a:t>
                </a:r>
              </a:p>
              <a:p>
                <a:pPr algn="ctr"/>
                <a:r>
                  <a:rPr lang="en-US" altLang="en-US" sz="1600" b="1"/>
                  <a:t>The loop</a:t>
                </a:r>
              </a:p>
            </p:txBody>
          </p:sp>
          <p:sp>
            <p:nvSpPr>
              <p:cNvPr id="55332" name="Line 26"/>
              <p:cNvSpPr>
                <a:spLocks noChangeShapeType="1"/>
              </p:cNvSpPr>
              <p:nvPr/>
            </p:nvSpPr>
            <p:spPr bwMode="auto">
              <a:xfrm flipH="1">
                <a:off x="7105887" y="1752600"/>
                <a:ext cx="1352313" cy="51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55333" name="Text Box 27"/>
              <p:cNvSpPr txBox="1">
                <a:spLocks noChangeArrowheads="1"/>
              </p:cNvSpPr>
              <p:nvPr/>
            </p:nvSpPr>
            <p:spPr bwMode="auto">
              <a:xfrm>
                <a:off x="6934200" y="5410202"/>
                <a:ext cx="450334" cy="362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t>False</a:t>
                </a:r>
              </a:p>
            </p:txBody>
          </p:sp>
          <p:sp>
            <p:nvSpPr>
              <p:cNvPr id="55334" name="Text Box 28"/>
              <p:cNvSpPr txBox="1">
                <a:spLocks noChangeArrowheads="1"/>
              </p:cNvSpPr>
              <p:nvPr/>
            </p:nvSpPr>
            <p:spPr bwMode="auto">
              <a:xfrm>
                <a:off x="6725429" y="837620"/>
                <a:ext cx="762000" cy="362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t>Entry</a:t>
                </a:r>
              </a:p>
            </p:txBody>
          </p:sp>
        </p:grpSp>
      </p:grpSp>
      <p:grpSp>
        <p:nvGrpSpPr>
          <p:cNvPr id="55300" name="Group 52"/>
          <p:cNvGrpSpPr>
            <a:grpSpLocks/>
          </p:cNvGrpSpPr>
          <p:nvPr/>
        </p:nvGrpSpPr>
        <p:grpSpPr bwMode="auto">
          <a:xfrm>
            <a:off x="1092549" y="1295077"/>
            <a:ext cx="3570891" cy="4674652"/>
            <a:chOff x="550577" y="1541551"/>
            <a:chExt cx="3488023" cy="4797340"/>
          </a:xfrm>
        </p:grpSpPr>
        <p:grpSp>
          <p:nvGrpSpPr>
            <p:cNvPr id="55304" name="Group 41"/>
            <p:cNvGrpSpPr>
              <a:grpSpLocks/>
            </p:cNvGrpSpPr>
            <p:nvPr/>
          </p:nvGrpSpPr>
          <p:grpSpPr bwMode="auto">
            <a:xfrm>
              <a:off x="550577" y="1541551"/>
              <a:ext cx="3488023" cy="4797340"/>
              <a:chOff x="552070" y="1076788"/>
              <a:chExt cx="3791329" cy="5415850"/>
            </a:xfrm>
          </p:grpSpPr>
          <p:sp>
            <p:nvSpPr>
              <p:cNvPr id="55306" name="Text Box 4"/>
              <p:cNvSpPr txBox="1">
                <a:spLocks noChangeArrowheads="1"/>
              </p:cNvSpPr>
              <p:nvPr/>
            </p:nvSpPr>
            <p:spPr bwMode="auto">
              <a:xfrm>
                <a:off x="2028818" y="1076788"/>
                <a:ext cx="752607" cy="3922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t>Entry</a:t>
                </a:r>
              </a:p>
            </p:txBody>
          </p:sp>
          <p:sp>
            <p:nvSpPr>
              <p:cNvPr id="55307" name="Text Box 3"/>
              <p:cNvSpPr txBox="1">
                <a:spLocks noChangeArrowheads="1"/>
              </p:cNvSpPr>
              <p:nvPr/>
            </p:nvSpPr>
            <p:spPr bwMode="auto">
              <a:xfrm>
                <a:off x="2401047" y="3924869"/>
                <a:ext cx="655458" cy="3922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t>True</a:t>
                </a:r>
              </a:p>
            </p:txBody>
          </p:sp>
          <p:sp>
            <p:nvSpPr>
              <p:cNvPr id="55308" name="AutoShape 5"/>
              <p:cNvSpPr>
                <a:spLocks noChangeArrowheads="1"/>
              </p:cNvSpPr>
              <p:nvPr/>
            </p:nvSpPr>
            <p:spPr bwMode="auto">
              <a:xfrm>
                <a:off x="2176929" y="1748051"/>
                <a:ext cx="448235" cy="450376"/>
              </a:xfrm>
              <a:prstGeom prst="flowChartConnector">
                <a:avLst/>
              </a:prstGeom>
              <a:solidFill>
                <a:schemeClr val="bg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200" b="1"/>
              </a:p>
            </p:txBody>
          </p:sp>
          <p:sp>
            <p:nvSpPr>
              <p:cNvPr id="55309" name="AutoShape 6"/>
              <p:cNvSpPr>
                <a:spLocks noChangeArrowheads="1"/>
              </p:cNvSpPr>
              <p:nvPr/>
            </p:nvSpPr>
            <p:spPr bwMode="auto">
              <a:xfrm>
                <a:off x="1579306" y="2873991"/>
                <a:ext cx="1643527" cy="825690"/>
              </a:xfrm>
              <a:prstGeom prst="flowChartDecision">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dirty="0"/>
                  <a:t>Test </a:t>
                </a:r>
              </a:p>
              <a:p>
                <a:pPr algn="ctr"/>
                <a:r>
                  <a:rPr lang="en-US" altLang="en-US" sz="1600" b="1" dirty="0"/>
                  <a:t>Condition</a:t>
                </a:r>
              </a:p>
            </p:txBody>
          </p:sp>
          <p:sp>
            <p:nvSpPr>
              <p:cNvPr id="55310" name="AutoShape 7"/>
              <p:cNvSpPr>
                <a:spLocks noChangeArrowheads="1"/>
              </p:cNvSpPr>
              <p:nvPr/>
            </p:nvSpPr>
            <p:spPr bwMode="auto">
              <a:xfrm>
                <a:off x="1610139" y="4600433"/>
                <a:ext cx="1573696" cy="750627"/>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dirty="0"/>
                  <a:t>Body of</a:t>
                </a:r>
              </a:p>
              <a:p>
                <a:pPr algn="ctr"/>
                <a:r>
                  <a:rPr lang="en-US" altLang="en-US" sz="1600" b="1" dirty="0"/>
                  <a:t>The loop</a:t>
                </a:r>
              </a:p>
            </p:txBody>
          </p:sp>
          <p:sp>
            <p:nvSpPr>
              <p:cNvPr id="55311" name="Line 8"/>
              <p:cNvSpPr>
                <a:spLocks noChangeShapeType="1"/>
              </p:cNvSpPr>
              <p:nvPr/>
            </p:nvSpPr>
            <p:spPr bwMode="auto">
              <a:xfrm>
                <a:off x="2401047" y="2198427"/>
                <a:ext cx="0" cy="6755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b="1"/>
              </a:p>
            </p:txBody>
          </p:sp>
          <p:sp>
            <p:nvSpPr>
              <p:cNvPr id="55312" name="Line 9"/>
              <p:cNvSpPr>
                <a:spLocks noChangeShapeType="1"/>
              </p:cNvSpPr>
              <p:nvPr/>
            </p:nvSpPr>
            <p:spPr bwMode="auto">
              <a:xfrm>
                <a:off x="2401047" y="3699681"/>
                <a:ext cx="0" cy="9007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b="1"/>
              </a:p>
            </p:txBody>
          </p:sp>
          <p:grpSp>
            <p:nvGrpSpPr>
              <p:cNvPr id="55313" name="Group 10"/>
              <p:cNvGrpSpPr>
                <a:grpSpLocks/>
              </p:cNvGrpSpPr>
              <p:nvPr/>
            </p:nvGrpSpPr>
            <p:grpSpPr bwMode="auto">
              <a:xfrm>
                <a:off x="2422836" y="3286836"/>
                <a:ext cx="1920563" cy="3205802"/>
                <a:chOff x="1550" y="2040"/>
                <a:chExt cx="1234" cy="2050"/>
              </a:xfrm>
            </p:grpSpPr>
            <p:sp>
              <p:nvSpPr>
                <p:cNvPr id="55319" name="Line 11"/>
                <p:cNvSpPr>
                  <a:spLocks noChangeShapeType="1"/>
                </p:cNvSpPr>
                <p:nvPr/>
              </p:nvSpPr>
              <p:spPr bwMode="auto">
                <a:xfrm>
                  <a:off x="1555" y="3850"/>
                  <a:ext cx="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b="1"/>
                </a:p>
              </p:txBody>
            </p:sp>
            <p:cxnSp>
              <p:nvCxnSpPr>
                <p:cNvPr id="55320" name="AutoShape 12"/>
                <p:cNvCxnSpPr>
                  <a:cxnSpLocks noChangeShapeType="1"/>
                  <a:stCxn id="55309" idx="3"/>
                </p:cNvCxnSpPr>
                <p:nvPr/>
              </p:nvCxnSpPr>
              <p:spPr bwMode="auto">
                <a:xfrm>
                  <a:off x="2064" y="2040"/>
                  <a:ext cx="672" cy="180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55321" name="AutoShape 13"/>
                <p:cNvCxnSpPr>
                  <a:cxnSpLocks noChangeShapeType="1"/>
                </p:cNvCxnSpPr>
                <p:nvPr/>
              </p:nvCxnSpPr>
              <p:spPr bwMode="auto">
                <a:xfrm rot="10800000" flipV="1">
                  <a:off x="1550" y="3840"/>
                  <a:ext cx="1234" cy="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55314" name="Text Box 14"/>
              <p:cNvSpPr txBox="1">
                <a:spLocks noChangeArrowheads="1"/>
              </p:cNvSpPr>
              <p:nvPr/>
            </p:nvSpPr>
            <p:spPr bwMode="auto">
              <a:xfrm>
                <a:off x="3297516" y="2949055"/>
                <a:ext cx="752607" cy="3922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t>False</a:t>
                </a:r>
              </a:p>
            </p:txBody>
          </p:sp>
          <p:sp>
            <p:nvSpPr>
              <p:cNvPr id="55315" name="Line 15"/>
              <p:cNvSpPr>
                <a:spLocks noChangeShapeType="1"/>
              </p:cNvSpPr>
              <p:nvPr/>
            </p:nvSpPr>
            <p:spPr bwMode="auto">
              <a:xfrm>
                <a:off x="2401047" y="1447800"/>
                <a:ext cx="0" cy="3002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b="1"/>
              </a:p>
            </p:txBody>
          </p:sp>
          <p:sp>
            <p:nvSpPr>
              <p:cNvPr id="55316" name="Line 29"/>
              <p:cNvSpPr>
                <a:spLocks noChangeShapeType="1"/>
              </p:cNvSpPr>
              <p:nvPr/>
            </p:nvSpPr>
            <p:spPr bwMode="auto">
              <a:xfrm flipH="1" flipV="1">
                <a:off x="563516" y="5866915"/>
                <a:ext cx="1874882" cy="74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b="1"/>
              </a:p>
            </p:txBody>
          </p:sp>
          <p:sp>
            <p:nvSpPr>
              <p:cNvPr id="55317" name="Line 30"/>
              <p:cNvSpPr>
                <a:spLocks noChangeShapeType="1"/>
              </p:cNvSpPr>
              <p:nvPr/>
            </p:nvSpPr>
            <p:spPr bwMode="auto">
              <a:xfrm flipV="1">
                <a:off x="552070" y="3269677"/>
                <a:ext cx="1" cy="26250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b="1"/>
              </a:p>
            </p:txBody>
          </p:sp>
          <p:sp>
            <p:nvSpPr>
              <p:cNvPr id="55318" name="Line 31"/>
              <p:cNvSpPr>
                <a:spLocks noChangeShapeType="1"/>
              </p:cNvSpPr>
              <p:nvPr/>
            </p:nvSpPr>
            <p:spPr bwMode="auto">
              <a:xfrm>
                <a:off x="552072" y="3290051"/>
                <a:ext cx="11205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b="1"/>
              </a:p>
            </p:txBody>
          </p:sp>
        </p:grpSp>
        <p:cxnSp>
          <p:nvCxnSpPr>
            <p:cNvPr id="55305" name="Straight Connector 50"/>
            <p:cNvCxnSpPr>
              <a:cxnSpLocks noChangeShapeType="1"/>
            </p:cNvCxnSpPr>
            <p:nvPr/>
          </p:nvCxnSpPr>
          <p:spPr bwMode="auto">
            <a:xfrm rot="5400000">
              <a:off x="2057400" y="5562600"/>
              <a:ext cx="4572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31133928"/>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838200" y="648425"/>
            <a:ext cx="7731034" cy="514350"/>
          </a:xfrm>
        </p:spPr>
        <p:txBody>
          <a:bodyPr>
            <a:noAutofit/>
          </a:bodyPr>
          <a:lstStyle/>
          <a:p>
            <a:pPr eaLnBrk="1" hangingPunct="1">
              <a:defRPr/>
            </a:pPr>
            <a:r>
              <a:rPr lang="en-US" altLang="en-US" sz="3200" b="1" dirty="0">
                <a:latin typeface="+mn-lt"/>
              </a:rPr>
              <a:t>Iterative (loop) control structures</a:t>
            </a:r>
          </a:p>
        </p:txBody>
      </p:sp>
      <p:sp>
        <p:nvSpPr>
          <p:cNvPr id="51202" name="Rectangle 3"/>
          <p:cNvSpPr>
            <a:spLocks noGrp="1" noChangeArrowheads="1"/>
          </p:cNvSpPr>
          <p:nvPr>
            <p:ph idx="1"/>
          </p:nvPr>
        </p:nvSpPr>
        <p:spPr bwMode="auto">
          <a:xfrm>
            <a:off x="838200" y="1789611"/>
            <a:ext cx="8828314" cy="38274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marL="285750" indent="-285750" algn="just">
              <a:spcAft>
                <a:spcPts val="450"/>
              </a:spcAft>
              <a:buFont typeface="Wingdings" panose="05000000000000000000" pitchFamily="2" charset="2"/>
              <a:buChar char="Ø"/>
            </a:pPr>
            <a:r>
              <a:rPr lang="en-US" altLang="en-US" sz="2800" dirty="0"/>
              <a:t>Three kinds of loop control structures: </a:t>
            </a:r>
          </a:p>
          <a:p>
            <a:pPr marL="600075" lvl="1" indent="-257175" algn="just">
              <a:lnSpc>
                <a:spcPct val="150000"/>
              </a:lnSpc>
              <a:spcAft>
                <a:spcPts val="450"/>
              </a:spcAft>
              <a:buFont typeface="Wingdings" panose="05000000000000000000" pitchFamily="2" charset="2"/>
              <a:buChar char="ü"/>
            </a:pPr>
            <a:r>
              <a:rPr lang="en-US" altLang="en-US" sz="2800" b="1" dirty="0">
                <a:solidFill>
                  <a:srgbClr val="C00000"/>
                </a:solidFill>
                <a:latin typeface="Tempus Sans ITC" panose="04020404030D07020202" pitchFamily="82" charset="0"/>
              </a:rPr>
              <a:t>while</a:t>
            </a:r>
          </a:p>
          <a:p>
            <a:pPr marL="600075" lvl="1" indent="-257175" algn="just">
              <a:lnSpc>
                <a:spcPct val="150000"/>
              </a:lnSpc>
              <a:spcAft>
                <a:spcPts val="450"/>
              </a:spcAft>
              <a:buFont typeface="Wingdings" panose="05000000000000000000" pitchFamily="2" charset="2"/>
              <a:buChar char="ü"/>
            </a:pPr>
            <a:r>
              <a:rPr lang="en-US" altLang="en-US" sz="2800" b="1" dirty="0">
                <a:solidFill>
                  <a:srgbClr val="C00000"/>
                </a:solidFill>
                <a:latin typeface="Tempus Sans ITC" panose="04020404030D07020202" pitchFamily="82" charset="0"/>
              </a:rPr>
              <a:t>do-while</a:t>
            </a:r>
          </a:p>
          <a:p>
            <a:pPr marL="600075" lvl="1" indent="-257175" algn="just">
              <a:lnSpc>
                <a:spcPct val="150000"/>
              </a:lnSpc>
              <a:spcAft>
                <a:spcPts val="450"/>
              </a:spcAft>
              <a:buFont typeface="Wingdings" panose="05000000000000000000" pitchFamily="2" charset="2"/>
              <a:buChar char="ü"/>
            </a:pPr>
            <a:r>
              <a:rPr lang="en-US" altLang="en-US" sz="2800" b="1" dirty="0">
                <a:solidFill>
                  <a:srgbClr val="C00000"/>
                </a:solidFill>
                <a:latin typeface="Tempus Sans ITC" panose="04020404030D07020202" pitchFamily="82" charset="0"/>
              </a:rPr>
              <a:t>for </a:t>
            </a:r>
          </a:p>
        </p:txBody>
      </p:sp>
      <p:sp>
        <p:nvSpPr>
          <p:cNvPr id="5120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73F86CBF-3345-4B9A-B35D-A615BAE15BA0}" type="datetime1">
              <a:rPr lang="en-US" altLang="en-US" smtClean="0"/>
              <a:t>3/30/2022</a:t>
            </a:fld>
            <a:endParaRPr lang="en-US" altLang="en-US"/>
          </a:p>
        </p:txBody>
      </p:sp>
      <p:sp>
        <p:nvSpPr>
          <p:cNvPr id="5120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5631A899-F823-4C80-AD06-D09301E5A8D6}" type="slidenum">
              <a:rPr lang="en-US" altLang="en-US" smtClean="0"/>
              <a:pPr/>
              <a:t>59</a:t>
            </a:fld>
            <a:endParaRPr lang="en-US" altLang="en-US"/>
          </a:p>
        </p:txBody>
      </p:sp>
    </p:spTree>
    <p:extLst>
      <p:ext uri="{BB962C8B-B14F-4D97-AF65-F5344CB8AC3E}">
        <p14:creationId xmlns:p14="http://schemas.microsoft.com/office/powerpoint/2010/main" val="114359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351469" y="824249"/>
            <a:ext cx="7052793" cy="656822"/>
          </a:xfrm>
        </p:spPr>
        <p:txBody>
          <a:bodyPr>
            <a:normAutofit/>
          </a:bodyPr>
          <a:lstStyle/>
          <a:p>
            <a:pPr algn="ctr"/>
            <a:r>
              <a:rPr lang="en-US" altLang="en-US" sz="3200" b="1" dirty="0"/>
              <a:t>DECISION MAKING AND BRANCHING</a:t>
            </a:r>
          </a:p>
        </p:txBody>
      </p:sp>
      <p:sp>
        <p:nvSpPr>
          <p:cNvPr id="39938" name="Rectangle 3"/>
          <p:cNvSpPr>
            <a:spLocks noGrp="1" noChangeArrowheads="1"/>
          </p:cNvSpPr>
          <p:nvPr>
            <p:ph idx="1"/>
          </p:nvPr>
        </p:nvSpPr>
        <p:spPr bwMode="auto">
          <a:xfrm>
            <a:off x="838200" y="1481072"/>
            <a:ext cx="8842957" cy="21378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lgn="just" eaLnBrk="1" hangingPunct="1">
              <a:lnSpc>
                <a:spcPct val="90000"/>
              </a:lnSpc>
              <a:buFont typeface="Arial" panose="020B0604020202020204" pitchFamily="34" charset="0"/>
              <a:buNone/>
            </a:pPr>
            <a:r>
              <a:rPr lang="en-US" altLang="en-US" sz="2800" b="1" dirty="0">
                <a:solidFill>
                  <a:srgbClr val="C00000"/>
                </a:solidFill>
                <a:latin typeface="+mj-lt"/>
              </a:rPr>
              <a:t>C decision making and branching statements are:</a:t>
            </a:r>
          </a:p>
          <a:p>
            <a:pPr algn="just" eaLnBrk="1" hangingPunct="1">
              <a:lnSpc>
                <a:spcPct val="150000"/>
              </a:lnSpc>
              <a:buFont typeface="Arial" panose="020B0604020202020204" pitchFamily="34" charset="0"/>
              <a:buNone/>
            </a:pPr>
            <a:endParaRPr lang="en-US" altLang="en-US" sz="3200" b="1" dirty="0">
              <a:solidFill>
                <a:srgbClr val="C00000"/>
              </a:solidFill>
              <a:latin typeface="+mj-lt"/>
            </a:endParaRPr>
          </a:p>
          <a:p>
            <a:pPr algn="just" eaLnBrk="1" hangingPunct="1">
              <a:lnSpc>
                <a:spcPct val="170000"/>
              </a:lnSpc>
              <a:buFontTx/>
              <a:buNone/>
            </a:pPr>
            <a:r>
              <a:rPr lang="en-US" altLang="en-US" sz="3200" b="1" dirty="0">
                <a:latin typeface="+mj-lt"/>
              </a:rPr>
              <a:t>      1.   </a:t>
            </a:r>
            <a:r>
              <a:rPr lang="en-US" altLang="en-US" sz="3200" b="1" dirty="0">
                <a:solidFill>
                  <a:srgbClr val="C00000"/>
                </a:solidFill>
                <a:latin typeface="+mj-lt"/>
              </a:rPr>
              <a:t>if </a:t>
            </a:r>
            <a:r>
              <a:rPr lang="en-US" altLang="en-US" sz="3200" b="1" dirty="0">
                <a:latin typeface="+mj-lt"/>
              </a:rPr>
              <a:t>statement</a:t>
            </a:r>
          </a:p>
          <a:p>
            <a:pPr algn="just" eaLnBrk="1" hangingPunct="1">
              <a:lnSpc>
                <a:spcPct val="170000"/>
              </a:lnSpc>
              <a:buFontTx/>
              <a:buNone/>
            </a:pPr>
            <a:r>
              <a:rPr lang="en-US" altLang="en-US" sz="3200" b="1" dirty="0">
                <a:latin typeface="+mj-lt"/>
              </a:rPr>
              <a:t>      2.   </a:t>
            </a:r>
            <a:r>
              <a:rPr lang="en-US" altLang="en-US" sz="3200" b="1" dirty="0">
                <a:solidFill>
                  <a:srgbClr val="C00000"/>
                </a:solidFill>
                <a:latin typeface="+mj-lt"/>
              </a:rPr>
              <a:t>switch </a:t>
            </a:r>
            <a:r>
              <a:rPr lang="en-US" altLang="en-US" sz="3200" b="1" dirty="0">
                <a:latin typeface="+mj-lt"/>
              </a:rPr>
              <a:t>statement</a:t>
            </a:r>
          </a:p>
          <a:p>
            <a:pPr algn="just" eaLnBrk="1" hangingPunct="1">
              <a:lnSpc>
                <a:spcPct val="90000"/>
              </a:lnSpc>
              <a:buFontTx/>
              <a:buNone/>
            </a:pPr>
            <a:endParaRPr lang="en-US" altLang="en-US" sz="2800" b="1" dirty="0">
              <a:latin typeface="+mj-lt"/>
            </a:endParaRPr>
          </a:p>
        </p:txBody>
      </p:sp>
      <p:sp>
        <p:nvSpPr>
          <p:cNvPr id="3994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95E1888-2389-4F8B-B306-9A083D95B574}" type="datetime1">
              <a:rPr lang="en-US" altLang="en-US" smtClean="0"/>
              <a:t>3/30/2022</a:t>
            </a:fld>
            <a:endParaRPr lang="en-US" altLang="en-US"/>
          </a:p>
        </p:txBody>
      </p:sp>
      <p:sp>
        <p:nvSpPr>
          <p:cNvPr id="39942" name="Footer Placeholder 2"/>
          <p:cNvSpPr>
            <a:spLocks noGrp="1"/>
          </p:cNvSpPr>
          <p:nvPr>
            <p:ph type="ftr" sz="quarter" idx="11"/>
          </p:nvPr>
        </p:nvSpPr>
        <p:spPr bwMode="auto">
          <a:xfrm>
            <a:off x="4135240" y="6339919"/>
            <a:ext cx="3055465"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endParaRPr lang="en-US" altLang="en-US" b="0" dirty="0"/>
          </a:p>
        </p:txBody>
      </p:sp>
      <p:sp>
        <p:nvSpPr>
          <p:cNvPr id="39940" name="Slide Number Placeholder 10"/>
          <p:cNvSpPr>
            <a:spLocks noGrp="1"/>
          </p:cNvSpPr>
          <p:nvPr>
            <p:ph type="sldNum" sz="quarter" idx="12"/>
          </p:nvPr>
        </p:nvSpPr>
        <p:spPr bwMode="auto">
          <a:xfrm>
            <a:off x="8307514" y="6339919"/>
            <a:ext cx="1973687" cy="2224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46B764DF-35AE-4DD2-889C-F8938D6477A5}" type="slidenum">
              <a:rPr lang="en-US" altLang="en-US" b="0" smtClean="0">
                <a:solidFill>
                  <a:srgbClr val="000000"/>
                </a:solidFill>
              </a:rPr>
              <a:pPr/>
              <a:t>6</a:t>
            </a:fld>
            <a:endParaRPr lang="en-US" altLang="en-US" b="0" dirty="0">
              <a:solidFill>
                <a:srgbClr val="000000"/>
              </a:solidFill>
            </a:endParaRPr>
          </a:p>
        </p:txBody>
      </p:sp>
    </p:spTree>
    <p:extLst>
      <p:ext uri="{BB962C8B-B14F-4D97-AF65-F5344CB8AC3E}">
        <p14:creationId xmlns:p14="http://schemas.microsoft.com/office/powerpoint/2010/main" val="1194258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1019909" y="571500"/>
            <a:ext cx="7990741" cy="514350"/>
          </a:xfrm>
        </p:spPr>
        <p:txBody>
          <a:bodyPr>
            <a:noAutofit/>
          </a:bodyPr>
          <a:lstStyle/>
          <a:p>
            <a:pPr eaLnBrk="1" hangingPunct="1">
              <a:defRPr/>
            </a:pPr>
            <a:r>
              <a:rPr lang="en-US" sz="3200" dirty="0">
                <a:solidFill>
                  <a:srgbClr val="C00000"/>
                </a:solidFill>
                <a:latin typeface="Courier New" panose="02070309020205020404" pitchFamily="49" charset="0"/>
                <a:cs typeface="Courier New" panose="02070309020205020404" pitchFamily="49" charset="0"/>
              </a:rPr>
              <a:t>while</a:t>
            </a:r>
            <a:r>
              <a:rPr lang="en-US" sz="3200" dirty="0"/>
              <a:t> statement</a:t>
            </a:r>
          </a:p>
        </p:txBody>
      </p:sp>
      <p:sp>
        <p:nvSpPr>
          <p:cNvPr id="8195" name="Rectangle 3"/>
          <p:cNvSpPr>
            <a:spLocks noGrp="1" noChangeArrowheads="1"/>
          </p:cNvSpPr>
          <p:nvPr>
            <p:ph idx="1"/>
          </p:nvPr>
        </p:nvSpPr>
        <p:spPr>
          <a:xfrm>
            <a:off x="1019909" y="1080838"/>
            <a:ext cx="9966540" cy="4684356"/>
          </a:xfrm>
        </p:spPr>
        <p:txBody>
          <a:bodyPr>
            <a:noAutofit/>
          </a:bodyPr>
          <a:lstStyle/>
          <a:p>
            <a:pPr algn="just" eaLnBrk="1" hangingPunct="1">
              <a:lnSpc>
                <a:spcPct val="80000"/>
              </a:lnSpc>
              <a:buFontTx/>
              <a:buNone/>
              <a:defRPr/>
            </a:pPr>
            <a:r>
              <a:rPr lang="en-US" sz="2000" b="1" u="sng" dirty="0"/>
              <a:t>General form:</a:t>
            </a:r>
          </a:p>
          <a:p>
            <a:pPr algn="just" eaLnBrk="1" hangingPunct="1">
              <a:lnSpc>
                <a:spcPct val="80000"/>
              </a:lnSpc>
              <a:buFontTx/>
              <a:buNone/>
              <a:defRPr/>
            </a:pPr>
            <a:endParaRPr lang="en-US" sz="2000" b="1" dirty="0"/>
          </a:p>
          <a:p>
            <a:pPr algn="just" eaLnBrk="1" hangingPunct="1">
              <a:lnSpc>
                <a:spcPct val="80000"/>
              </a:lnSpc>
              <a:buFontTx/>
              <a:buNone/>
              <a:defRPr/>
            </a:pPr>
            <a:r>
              <a:rPr lang="en-US" sz="2000" b="1" dirty="0"/>
              <a:t>                      while (test expression)</a:t>
            </a:r>
          </a:p>
          <a:p>
            <a:pPr algn="just" eaLnBrk="1" hangingPunct="1">
              <a:lnSpc>
                <a:spcPct val="80000"/>
              </a:lnSpc>
              <a:buFontTx/>
              <a:buNone/>
              <a:defRPr/>
            </a:pPr>
            <a:r>
              <a:rPr lang="en-US" sz="2000" b="1" dirty="0"/>
              <a:t>                              {</a:t>
            </a:r>
          </a:p>
          <a:p>
            <a:pPr algn="just" eaLnBrk="1" hangingPunct="1">
              <a:lnSpc>
                <a:spcPct val="80000"/>
              </a:lnSpc>
              <a:buFontTx/>
              <a:buNone/>
              <a:defRPr/>
            </a:pPr>
            <a:r>
              <a:rPr lang="en-US" sz="2000" b="1" dirty="0"/>
              <a:t>                                  body of the loop</a:t>
            </a:r>
          </a:p>
          <a:p>
            <a:pPr algn="just" eaLnBrk="1" hangingPunct="1">
              <a:lnSpc>
                <a:spcPct val="80000"/>
              </a:lnSpc>
              <a:buFontTx/>
              <a:buNone/>
              <a:defRPr/>
            </a:pPr>
            <a:r>
              <a:rPr lang="en-US" sz="2000" b="1" dirty="0"/>
              <a:t>                               }</a:t>
            </a:r>
          </a:p>
          <a:p>
            <a:pPr algn="just" eaLnBrk="1" hangingPunct="1">
              <a:lnSpc>
                <a:spcPct val="80000"/>
              </a:lnSpc>
              <a:buFontTx/>
              <a:buNone/>
              <a:defRPr/>
            </a:pPr>
            <a:endParaRPr lang="en-US" sz="2000" b="1" dirty="0"/>
          </a:p>
          <a:p>
            <a:pPr algn="just" eaLnBrk="1" hangingPunct="1">
              <a:lnSpc>
                <a:spcPct val="80000"/>
              </a:lnSpc>
              <a:buFont typeface="Wingdings" pitchFamily="2" charset="2"/>
              <a:buChar char="ü"/>
              <a:defRPr/>
            </a:pPr>
            <a:r>
              <a:rPr lang="en-US" sz="2000" b="1" dirty="0">
                <a:solidFill>
                  <a:srgbClr val="FF0000"/>
                </a:solidFill>
              </a:rPr>
              <a:t>Entry controlled </a:t>
            </a:r>
            <a:r>
              <a:rPr lang="en-US" sz="2000" b="1" dirty="0"/>
              <a:t>loop statement.</a:t>
            </a:r>
          </a:p>
          <a:p>
            <a:pPr algn="just" eaLnBrk="1" hangingPunct="1">
              <a:lnSpc>
                <a:spcPct val="80000"/>
              </a:lnSpc>
              <a:buFont typeface="Wingdings" pitchFamily="2" charset="2"/>
              <a:buChar char="ü"/>
              <a:defRPr/>
            </a:pPr>
            <a:r>
              <a:rPr lang="en-US" sz="2000" b="1" dirty="0">
                <a:solidFill>
                  <a:srgbClr val="FF0000"/>
                </a:solidFill>
              </a:rPr>
              <a:t>Test condition </a:t>
            </a:r>
            <a:r>
              <a:rPr lang="en-US" sz="2000" b="1" dirty="0"/>
              <a:t>is evaluated &amp; if it is true, then body of the loop is executed.</a:t>
            </a:r>
          </a:p>
          <a:p>
            <a:pPr algn="just" eaLnBrk="1" hangingPunct="1">
              <a:lnSpc>
                <a:spcPct val="80000"/>
              </a:lnSpc>
              <a:buFont typeface="Wingdings" pitchFamily="2" charset="2"/>
              <a:buChar char="ü"/>
              <a:defRPr/>
            </a:pPr>
            <a:r>
              <a:rPr lang="en-US" sz="2000" b="1" dirty="0"/>
              <a:t>This is </a:t>
            </a:r>
            <a:r>
              <a:rPr lang="en-US" sz="2000" b="1" dirty="0">
                <a:solidFill>
                  <a:srgbClr val="FF0000"/>
                </a:solidFill>
              </a:rPr>
              <a:t>repeated until the test condition becomes false</a:t>
            </a:r>
            <a:r>
              <a:rPr lang="en-US" sz="2000" b="1" dirty="0"/>
              <a:t>, &amp; control transferred out of the loop.</a:t>
            </a:r>
          </a:p>
          <a:p>
            <a:pPr algn="just" eaLnBrk="1" hangingPunct="1">
              <a:lnSpc>
                <a:spcPct val="80000"/>
              </a:lnSpc>
              <a:buFont typeface="Wingdings" pitchFamily="2" charset="2"/>
              <a:buChar char="ü"/>
              <a:defRPr/>
            </a:pPr>
            <a:r>
              <a:rPr lang="en-US" sz="2000" b="1" dirty="0">
                <a:solidFill>
                  <a:srgbClr val="C00000"/>
                </a:solidFill>
              </a:rPr>
              <a:t>Body of loop is not executed if the condition is false at the very first attempt</a:t>
            </a:r>
            <a:r>
              <a:rPr lang="en-US" sz="2000" b="1" dirty="0"/>
              <a:t>.</a:t>
            </a:r>
          </a:p>
          <a:p>
            <a:pPr algn="just" eaLnBrk="1" hangingPunct="1">
              <a:lnSpc>
                <a:spcPct val="80000"/>
              </a:lnSpc>
              <a:buFont typeface="Wingdings" pitchFamily="2" charset="2"/>
              <a:buChar char="ü"/>
              <a:defRPr/>
            </a:pPr>
            <a:r>
              <a:rPr lang="en-US" sz="2000" b="1" dirty="0">
                <a:solidFill>
                  <a:srgbClr val="C00000"/>
                </a:solidFill>
              </a:rPr>
              <a:t>While loop can be nested.</a:t>
            </a:r>
          </a:p>
        </p:txBody>
      </p:sp>
      <p:sp>
        <p:nvSpPr>
          <p:cNvPr id="6349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87757D2D-19FD-4AB2-A0EA-4CB9AA759853}" type="datetime1">
              <a:rPr lang="en-US" altLang="en-US" smtClean="0"/>
              <a:t>3/30/2022</a:t>
            </a:fld>
            <a:endParaRPr lang="en-US" altLang="en-US" dirty="0"/>
          </a:p>
        </p:txBody>
      </p:sp>
      <p:sp>
        <p:nvSpPr>
          <p:cNvPr id="6349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endParaRPr lang="en-US" altLang="en-US" dirty="0"/>
          </a:p>
        </p:txBody>
      </p:sp>
      <p:sp>
        <p:nvSpPr>
          <p:cNvPr id="63491" name="Slide Number Placeholder 9"/>
          <p:cNvSpPr>
            <a:spLocks noGrp="1"/>
          </p:cNvSpPr>
          <p:nvPr>
            <p:ph type="sldNum" sz="quarter" idx="12"/>
          </p:nvPr>
        </p:nvSpPr>
        <p:spPr bwMode="auto">
          <a:xfrm>
            <a:off x="7160117" y="6378555"/>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AEB9760D-90A1-488D-8714-A8A90620B883}" type="slidenum">
              <a:rPr lang="en-US" altLang="en-US" smtClean="0"/>
              <a:pPr/>
              <a:t>60</a:t>
            </a:fld>
            <a:endParaRPr lang="en-US" altLang="en-US" dirty="0"/>
          </a:p>
        </p:txBody>
      </p:sp>
      <p:sp>
        <p:nvSpPr>
          <p:cNvPr id="63493" name="Text Box 18"/>
          <p:cNvSpPr txBox="1">
            <a:spLocks noChangeArrowheads="1"/>
          </p:cNvSpPr>
          <p:nvPr/>
        </p:nvSpPr>
        <p:spPr bwMode="auto">
          <a:xfrm>
            <a:off x="6754505" y="2114552"/>
            <a:ext cx="26561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i="1" u="sng" dirty="0">
                <a:solidFill>
                  <a:srgbClr val="C00000"/>
                </a:solidFill>
                <a:latin typeface="Times New Roman" panose="02020603050405020304" pitchFamily="18" charset="0"/>
                <a:cs typeface="Arial" panose="020B0604020202020204" pitchFamily="34" charset="0"/>
              </a:rPr>
              <a:t>Note</a:t>
            </a:r>
            <a:r>
              <a:rPr lang="en-US" altLang="en-US" b="1" i="1" dirty="0">
                <a:solidFill>
                  <a:srgbClr val="C00000"/>
                </a:solidFill>
                <a:latin typeface="Times New Roman" panose="02020603050405020304" pitchFamily="18" charset="0"/>
                <a:cs typeface="Arial" panose="020B0604020202020204" pitchFamily="34" charset="0"/>
              </a:rPr>
              <a:t>:  braces optional if only one statement.</a:t>
            </a:r>
          </a:p>
        </p:txBody>
      </p:sp>
    </p:spTree>
    <p:extLst>
      <p:ext uri="{BB962C8B-B14F-4D97-AF65-F5344CB8AC3E}">
        <p14:creationId xmlns:p14="http://schemas.microsoft.com/office/powerpoint/2010/main" val="3434609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19908" y="971550"/>
            <a:ext cx="7933592" cy="514350"/>
          </a:xfrm>
        </p:spPr>
        <p:txBody>
          <a:bodyPr>
            <a:noAutofit/>
          </a:bodyPr>
          <a:lstStyle/>
          <a:p>
            <a:pPr eaLnBrk="1" hangingPunct="1"/>
            <a:r>
              <a:rPr lang="en-US" altLang="en-US" sz="3200" dirty="0"/>
              <a:t>The </a:t>
            </a:r>
            <a:r>
              <a:rPr lang="en-US" altLang="en-US" sz="3200" dirty="0">
                <a:solidFill>
                  <a:srgbClr val="C00000"/>
                </a:solidFill>
                <a:latin typeface="Courier New" panose="02070309020205020404" pitchFamily="49" charset="0"/>
              </a:rPr>
              <a:t>while</a:t>
            </a:r>
            <a:r>
              <a:rPr lang="en-US" altLang="en-US" sz="3200" dirty="0"/>
              <a:t> statement</a:t>
            </a:r>
          </a:p>
        </p:txBody>
      </p:sp>
      <p:sp>
        <p:nvSpPr>
          <p:cNvPr id="6556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4F488CFE-C4EF-4FBF-8CB2-AD7E8F68EB70}" type="datetime1">
              <a:rPr lang="en-US" altLang="en-US" smtClean="0"/>
              <a:t>3/30/2022</a:t>
            </a:fld>
            <a:endParaRPr lang="en-US" altLang="en-US" dirty="0"/>
          </a:p>
        </p:txBody>
      </p:sp>
      <p:sp>
        <p:nvSpPr>
          <p:cNvPr id="6556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endParaRPr lang="en-US" altLang="en-US" dirty="0"/>
          </a:p>
        </p:txBody>
      </p:sp>
      <p:sp>
        <p:nvSpPr>
          <p:cNvPr id="6555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5D7A6D4-9C6F-4926-95BE-5D11C1C35FB7}" type="slidenum">
              <a:rPr lang="en-US" altLang="en-US" smtClean="0"/>
              <a:pPr/>
              <a:t>61</a:t>
            </a:fld>
            <a:endParaRPr lang="en-US" altLang="en-US" dirty="0"/>
          </a:p>
        </p:txBody>
      </p:sp>
      <p:sp>
        <p:nvSpPr>
          <p:cNvPr id="65539" name="Text Box 4"/>
          <p:cNvSpPr txBox="1">
            <a:spLocks noChangeArrowheads="1"/>
          </p:cNvSpPr>
          <p:nvPr/>
        </p:nvSpPr>
        <p:spPr bwMode="auto">
          <a:xfrm>
            <a:off x="1128717" y="1587374"/>
            <a:ext cx="4329108" cy="156966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dirty="0">
                <a:solidFill>
                  <a:srgbClr val="C00000"/>
                </a:solidFill>
                <a:latin typeface="Times New Roman" panose="02020603050405020304" pitchFamily="18" charset="0"/>
                <a:cs typeface="Times New Roman" panose="02020603050405020304" pitchFamily="18" charset="0"/>
              </a:rPr>
              <a:t>while</a:t>
            </a:r>
            <a:r>
              <a:rPr lang="en-US" altLang="en-US" sz="2400" b="1" dirty="0">
                <a:solidFill>
                  <a:srgbClr val="C00000"/>
                </a:solidFill>
                <a:latin typeface="Times New Roman" panose="02020603050405020304" pitchFamily="18" charset="0"/>
                <a:cs typeface="Times New Roman" panose="02020603050405020304" pitchFamily="18" charset="0"/>
              </a:rPr>
              <a:t> </a:t>
            </a:r>
            <a:r>
              <a:rPr lang="en-US" altLang="en-US" sz="2400" dirty="0"/>
              <a:t>( </a:t>
            </a:r>
            <a:r>
              <a:rPr lang="en-US" altLang="en-US" sz="2400" dirty="0">
                <a:latin typeface="Aharoni" panose="02010803020104030203" pitchFamily="2" charset="-79"/>
                <a:cs typeface="Aharoni" panose="02010803020104030203" pitchFamily="2" charset="-79"/>
              </a:rPr>
              <a:t>expression</a:t>
            </a:r>
            <a:r>
              <a:rPr lang="en-US" altLang="en-US" sz="2400" i="1" dirty="0"/>
              <a:t> </a:t>
            </a:r>
            <a:r>
              <a:rPr lang="en-US" altLang="en-US" sz="2400" dirty="0"/>
              <a:t>)</a:t>
            </a:r>
          </a:p>
          <a:p>
            <a:pPr eaLnBrk="1" hangingPunct="1"/>
            <a:r>
              <a:rPr lang="en-US" altLang="en-US" sz="2400" b="1" dirty="0"/>
              <a:t>  {</a:t>
            </a:r>
          </a:p>
          <a:p>
            <a:pPr eaLnBrk="1" hangingPunct="1"/>
            <a:r>
              <a:rPr lang="en-US" altLang="en-US" sz="2400" i="1" dirty="0"/>
              <a:t>	program statement(s)</a:t>
            </a:r>
          </a:p>
          <a:p>
            <a:pPr eaLnBrk="1" hangingPunct="1"/>
            <a:r>
              <a:rPr lang="en-US" altLang="en-US" sz="2400" i="1" dirty="0"/>
              <a:t>  </a:t>
            </a:r>
            <a:r>
              <a:rPr lang="en-US" altLang="en-US" sz="2400" b="1" i="1" dirty="0"/>
              <a:t>}</a:t>
            </a:r>
          </a:p>
        </p:txBody>
      </p:sp>
      <p:sp>
        <p:nvSpPr>
          <p:cNvPr id="37901" name="AutoShape 18"/>
          <p:cNvSpPr>
            <a:spLocks noChangeArrowheads="1"/>
          </p:cNvSpPr>
          <p:nvPr/>
        </p:nvSpPr>
        <p:spPr bwMode="auto">
          <a:xfrm>
            <a:off x="8420106" y="2100266"/>
            <a:ext cx="2933694" cy="1543050"/>
          </a:xfrm>
          <a:prstGeom prst="cloudCallout">
            <a:avLst>
              <a:gd name="adj1" fmla="val -60417"/>
              <a:gd name="adj2" fmla="val 65662"/>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350" b="1" dirty="0">
                <a:solidFill>
                  <a:srgbClr val="FFFF00"/>
                </a:solidFill>
              </a:rPr>
              <a:t>Loop with the test in the beginning !</a:t>
            </a:r>
          </a:p>
          <a:p>
            <a:pPr algn="ctr" eaLnBrk="1" hangingPunct="1">
              <a:defRPr/>
            </a:pPr>
            <a:r>
              <a:rPr lang="en-US" altLang="en-US" sz="1350" b="1" dirty="0">
                <a:solidFill>
                  <a:schemeClr val="bg1">
                    <a:lumMod val="95000"/>
                  </a:schemeClr>
                </a:solidFill>
              </a:rPr>
              <a:t>Body might never be executed !</a:t>
            </a:r>
          </a:p>
        </p:txBody>
      </p:sp>
      <p:sp>
        <p:nvSpPr>
          <p:cNvPr id="65541" name="AutoShape 5"/>
          <p:cNvSpPr>
            <a:spLocks noChangeArrowheads="1"/>
          </p:cNvSpPr>
          <p:nvPr/>
        </p:nvSpPr>
        <p:spPr bwMode="auto">
          <a:xfrm>
            <a:off x="6453194" y="4686303"/>
            <a:ext cx="1657350" cy="3429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dirty="0"/>
              <a:t>statement (s)</a:t>
            </a:r>
          </a:p>
        </p:txBody>
      </p:sp>
      <p:sp>
        <p:nvSpPr>
          <p:cNvPr id="65542" name="AutoShape 6"/>
          <p:cNvSpPr>
            <a:spLocks noChangeArrowheads="1"/>
          </p:cNvSpPr>
          <p:nvPr/>
        </p:nvSpPr>
        <p:spPr bwMode="auto">
          <a:xfrm>
            <a:off x="6396044" y="3771903"/>
            <a:ext cx="1771650" cy="8001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dirty="0" err="1"/>
              <a:t>Loop_expression</a:t>
            </a:r>
            <a:endParaRPr lang="en-US" altLang="en-US" sz="1350" dirty="0"/>
          </a:p>
        </p:txBody>
      </p:sp>
      <p:sp>
        <p:nvSpPr>
          <p:cNvPr id="65543" name="Line 7"/>
          <p:cNvSpPr>
            <a:spLocks noChangeShapeType="1"/>
          </p:cNvSpPr>
          <p:nvPr/>
        </p:nvSpPr>
        <p:spPr bwMode="auto">
          <a:xfrm>
            <a:off x="7310444" y="4555334"/>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90124" name="Text Box 8"/>
          <p:cNvSpPr txBox="1">
            <a:spLocks noChangeArrowheads="1"/>
          </p:cNvSpPr>
          <p:nvPr/>
        </p:nvSpPr>
        <p:spPr bwMode="auto">
          <a:xfrm>
            <a:off x="6567495" y="4400553"/>
            <a:ext cx="4732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50" b="1"/>
              <a:t>yes</a:t>
            </a:r>
          </a:p>
        </p:txBody>
      </p:sp>
      <p:sp>
        <p:nvSpPr>
          <p:cNvPr id="65545" name="Line 9"/>
          <p:cNvSpPr>
            <a:spLocks noChangeShapeType="1"/>
          </p:cNvSpPr>
          <p:nvPr/>
        </p:nvSpPr>
        <p:spPr bwMode="auto">
          <a:xfrm flipV="1">
            <a:off x="5424494" y="3618313"/>
            <a:ext cx="188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65546" name="Line 10"/>
          <p:cNvSpPr>
            <a:spLocks noChangeShapeType="1"/>
          </p:cNvSpPr>
          <p:nvPr/>
        </p:nvSpPr>
        <p:spPr bwMode="auto">
          <a:xfrm>
            <a:off x="5420922" y="5512597"/>
            <a:ext cx="1889522" cy="10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547" name="Line 11"/>
          <p:cNvSpPr>
            <a:spLocks noChangeShapeType="1"/>
          </p:cNvSpPr>
          <p:nvPr/>
        </p:nvSpPr>
        <p:spPr bwMode="auto">
          <a:xfrm>
            <a:off x="7310444" y="3314705"/>
            <a:ext cx="0" cy="497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90128" name="Text Box 12"/>
          <p:cNvSpPr txBox="1">
            <a:spLocks noChangeArrowheads="1"/>
          </p:cNvSpPr>
          <p:nvPr/>
        </p:nvSpPr>
        <p:spPr bwMode="auto">
          <a:xfrm>
            <a:off x="8198651" y="4171953"/>
            <a:ext cx="41549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50" b="1"/>
              <a:t>No</a:t>
            </a:r>
          </a:p>
        </p:txBody>
      </p:sp>
      <p:sp>
        <p:nvSpPr>
          <p:cNvPr id="65549" name="Line 16"/>
          <p:cNvSpPr>
            <a:spLocks noChangeShapeType="1"/>
          </p:cNvSpPr>
          <p:nvPr/>
        </p:nvSpPr>
        <p:spPr bwMode="auto">
          <a:xfrm flipV="1">
            <a:off x="5420922" y="3620696"/>
            <a:ext cx="3572" cy="18835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550" name="Line 11"/>
          <p:cNvSpPr>
            <a:spLocks noChangeShapeType="1"/>
          </p:cNvSpPr>
          <p:nvPr/>
        </p:nvSpPr>
        <p:spPr bwMode="auto">
          <a:xfrm>
            <a:off x="7310444" y="5029205"/>
            <a:ext cx="0" cy="497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65551" name="Line 16"/>
          <p:cNvSpPr>
            <a:spLocks noChangeShapeType="1"/>
          </p:cNvSpPr>
          <p:nvPr/>
        </p:nvSpPr>
        <p:spPr bwMode="auto">
          <a:xfrm>
            <a:off x="8167694" y="4171953"/>
            <a:ext cx="1028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552" name="Line 16"/>
          <p:cNvSpPr>
            <a:spLocks noChangeShapeType="1"/>
          </p:cNvSpPr>
          <p:nvPr/>
        </p:nvSpPr>
        <p:spPr bwMode="auto">
          <a:xfrm flipH="1" flipV="1">
            <a:off x="9196394" y="4171954"/>
            <a:ext cx="0" cy="124777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1350"/>
          </a:p>
        </p:txBody>
      </p:sp>
      <p:sp>
        <p:nvSpPr>
          <p:cNvPr id="21" name="Oval 21"/>
          <p:cNvSpPr>
            <a:spLocks noChangeArrowheads="1"/>
          </p:cNvSpPr>
          <p:nvPr/>
        </p:nvSpPr>
        <p:spPr bwMode="auto">
          <a:xfrm>
            <a:off x="5916223" y="4036222"/>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1</a:t>
            </a:r>
          </a:p>
        </p:txBody>
      </p:sp>
      <p:sp>
        <p:nvSpPr>
          <p:cNvPr id="22" name="Oval 22"/>
          <p:cNvSpPr>
            <a:spLocks noChangeArrowheads="1"/>
          </p:cNvSpPr>
          <p:nvPr/>
        </p:nvSpPr>
        <p:spPr bwMode="auto">
          <a:xfrm>
            <a:off x="5938844" y="4708926"/>
            <a:ext cx="342900" cy="265509"/>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2</a:t>
            </a:r>
          </a:p>
        </p:txBody>
      </p:sp>
      <p:sp>
        <p:nvSpPr>
          <p:cNvPr id="23" name="Oval 23"/>
          <p:cNvSpPr>
            <a:spLocks noChangeArrowheads="1"/>
          </p:cNvSpPr>
          <p:nvPr/>
        </p:nvSpPr>
        <p:spPr bwMode="auto">
          <a:xfrm>
            <a:off x="5487598" y="4038603"/>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3</a:t>
            </a:r>
          </a:p>
        </p:txBody>
      </p:sp>
      <p:sp>
        <p:nvSpPr>
          <p:cNvPr id="24" name="Oval 24"/>
          <p:cNvSpPr>
            <a:spLocks noChangeArrowheads="1"/>
          </p:cNvSpPr>
          <p:nvPr/>
        </p:nvSpPr>
        <p:spPr bwMode="auto">
          <a:xfrm>
            <a:off x="9253544" y="4086228"/>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4</a:t>
            </a:r>
          </a:p>
        </p:txBody>
      </p:sp>
      <p:sp>
        <p:nvSpPr>
          <p:cNvPr id="65558" name="AutoShape 5"/>
          <p:cNvSpPr>
            <a:spLocks noChangeArrowheads="1"/>
          </p:cNvSpPr>
          <p:nvPr/>
        </p:nvSpPr>
        <p:spPr bwMode="auto">
          <a:xfrm>
            <a:off x="6441288" y="2971803"/>
            <a:ext cx="1744266" cy="3429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dirty="0"/>
              <a:t>statement before loop</a:t>
            </a:r>
          </a:p>
        </p:txBody>
      </p:sp>
      <p:sp>
        <p:nvSpPr>
          <p:cNvPr id="27" name="AutoShape 5"/>
          <p:cNvSpPr>
            <a:spLocks noChangeArrowheads="1"/>
          </p:cNvSpPr>
          <p:nvPr/>
        </p:nvSpPr>
        <p:spPr bwMode="auto">
          <a:xfrm>
            <a:off x="8309381" y="5429253"/>
            <a:ext cx="1744265" cy="3429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500" b="1" dirty="0">
                <a:solidFill>
                  <a:srgbClr val="FF0000"/>
                </a:solidFill>
                <a:latin typeface="Century" pitchFamily="18" charset="0"/>
              </a:rPr>
              <a:t>Next statement</a:t>
            </a:r>
          </a:p>
        </p:txBody>
      </p:sp>
    </p:spTree>
    <p:extLst>
      <p:ext uri="{BB962C8B-B14F-4D97-AF65-F5344CB8AC3E}">
        <p14:creationId xmlns:p14="http://schemas.microsoft.com/office/powerpoint/2010/main" val="2577839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124"/>
                                        </p:tgtEl>
                                        <p:attrNameLst>
                                          <p:attrName>style.visibility</p:attrName>
                                        </p:attrNameLst>
                                      </p:cBhvr>
                                      <p:to>
                                        <p:strVal val="visible"/>
                                      </p:to>
                                    </p:set>
                                    <p:animEffect transition="in" filter="fade">
                                      <p:cBhvr>
                                        <p:cTn id="12" dur="500"/>
                                        <p:tgtEl>
                                          <p:spTgt spid="90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128"/>
                                        </p:tgtEl>
                                        <p:attrNameLst>
                                          <p:attrName>style.visibility</p:attrName>
                                        </p:attrNameLst>
                                      </p:cBhvr>
                                      <p:to>
                                        <p:strVal val="visible"/>
                                      </p:to>
                                    </p:set>
                                    <p:animEffect transition="in" filter="fade">
                                      <p:cBhvr>
                                        <p:cTn id="27" dur="500"/>
                                        <p:tgtEl>
                                          <p:spTgt spid="901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901"/>
                                        </p:tgtEl>
                                        <p:attrNameLst>
                                          <p:attrName>style.visibility</p:attrName>
                                        </p:attrNameLst>
                                      </p:cBhvr>
                                      <p:to>
                                        <p:strVal val="visible"/>
                                      </p:to>
                                    </p:set>
                                    <p:animEffect transition="in" filter="fade">
                                      <p:cBhvr>
                                        <p:cTn id="42"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1" grpId="0" animBg="1"/>
      <p:bldP spid="90124" grpId="0"/>
      <p:bldP spid="90128" grpId="0"/>
      <p:bldP spid="21" grpId="0" animBg="1"/>
      <p:bldP spid="22" grpId="0" animBg="1"/>
      <p:bldP spid="23" grpId="0" animBg="1"/>
      <p:bldP spid="24" grpId="0" animBg="1"/>
      <p:bldP spid="2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xfrm>
            <a:off x="838200" y="690960"/>
            <a:ext cx="8037678" cy="504793"/>
          </a:xfrm>
        </p:spPr>
        <p:txBody>
          <a:bodyPr>
            <a:normAutofit/>
          </a:bodyPr>
          <a:lstStyle/>
          <a:p>
            <a:pPr eaLnBrk="1" hangingPunct="1">
              <a:defRPr/>
            </a:pPr>
            <a:r>
              <a:rPr lang="en-US" altLang="en-US" sz="2800" dirty="0"/>
              <a:t>Finding sum of natural numbers up to 100</a:t>
            </a:r>
          </a:p>
        </p:txBody>
      </p:sp>
      <p:sp>
        <p:nvSpPr>
          <p:cNvPr id="6759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7AA7348D-F4C9-44EA-A250-EA4EF49A1324}" type="datetime1">
              <a:rPr lang="en-US" altLang="en-US" smtClean="0"/>
              <a:t>3/30/2022</a:t>
            </a:fld>
            <a:endParaRPr lang="en-US" altLang="en-US"/>
          </a:p>
        </p:txBody>
      </p:sp>
      <p:sp>
        <p:nvSpPr>
          <p:cNvPr id="675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675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46683883-FB1A-4F2B-906B-A58D57EBCD3C}" type="slidenum">
              <a:rPr lang="en-US" altLang="en-US" smtClean="0"/>
              <a:pPr/>
              <a:t>62</a:t>
            </a:fld>
            <a:endParaRPr lang="en-US" altLang="en-US"/>
          </a:p>
        </p:txBody>
      </p:sp>
      <p:sp>
        <p:nvSpPr>
          <p:cNvPr id="6" name="Text Box 3"/>
          <p:cNvSpPr txBox="1">
            <a:spLocks noChangeArrowheads="1"/>
          </p:cNvSpPr>
          <p:nvPr/>
        </p:nvSpPr>
        <p:spPr bwMode="auto">
          <a:xfrm>
            <a:off x="1627758" y="1195753"/>
            <a:ext cx="9726042" cy="4444875"/>
          </a:xfrm>
          <a:prstGeom prst="rect">
            <a:avLst/>
          </a:prstGeom>
          <a:noFill/>
          <a:ln w="9525">
            <a:noFill/>
            <a:miter lim="800000"/>
            <a:headEnd/>
            <a:tailEnd/>
          </a:ln>
        </p:spPr>
        <p:txBody>
          <a:bodyPr/>
          <a:lstStyle/>
          <a:p>
            <a:pPr eaLnBrk="1" hangingPunct="1">
              <a:lnSpc>
                <a:spcPct val="80000"/>
              </a:lnSpc>
              <a:buClr>
                <a:schemeClr val="tx1"/>
              </a:buClr>
              <a:buFontTx/>
              <a:buNone/>
              <a:defRPr/>
            </a:pPr>
            <a:r>
              <a:rPr lang="en-US" sz="2400" b="1" dirty="0"/>
              <a:t>#include &lt;</a:t>
            </a:r>
            <a:r>
              <a:rPr lang="en-US" sz="2400" b="1" dirty="0" err="1"/>
              <a:t>stdio.h</a:t>
            </a:r>
            <a:r>
              <a:rPr lang="en-US" sz="2400" b="1" dirty="0"/>
              <a:t>&gt;</a:t>
            </a:r>
          </a:p>
          <a:p>
            <a:pPr eaLnBrk="1" hangingPunct="1">
              <a:lnSpc>
                <a:spcPct val="80000"/>
              </a:lnSpc>
              <a:buClr>
                <a:schemeClr val="tx1"/>
              </a:buClr>
              <a:buFontTx/>
              <a:buNone/>
              <a:defRPr/>
            </a:pPr>
            <a:r>
              <a:rPr lang="en-US" sz="2400" b="1" dirty="0" err="1"/>
              <a:t>int</a:t>
            </a:r>
            <a:r>
              <a:rPr lang="en-US" sz="2400" b="1" dirty="0"/>
              <a:t> main()</a:t>
            </a:r>
          </a:p>
          <a:p>
            <a:pPr marL="257175" indent="-257175">
              <a:lnSpc>
                <a:spcPct val="80000"/>
              </a:lnSpc>
              <a:spcBef>
                <a:spcPct val="20000"/>
              </a:spcBef>
              <a:buClr>
                <a:schemeClr val="tx1"/>
              </a:buClr>
              <a:defRPr/>
            </a:pPr>
            <a:r>
              <a:rPr lang="en-US" sz="2400" b="1" kern="0" dirty="0"/>
              <a:t>{	</a:t>
            </a:r>
          </a:p>
          <a:p>
            <a:pPr marL="257175" indent="-257175">
              <a:lnSpc>
                <a:spcPct val="80000"/>
              </a:lnSpc>
              <a:spcBef>
                <a:spcPct val="20000"/>
              </a:spcBef>
              <a:buClr>
                <a:schemeClr val="tx1"/>
              </a:buClr>
              <a:defRPr/>
            </a:pPr>
            <a:r>
              <a:rPr lang="en-US" sz="2400" b="1" kern="0" dirty="0"/>
              <a:t>    </a:t>
            </a:r>
            <a:r>
              <a:rPr lang="en-US" sz="2400" b="1" kern="0" dirty="0" err="1"/>
              <a:t>int</a:t>
            </a:r>
            <a:r>
              <a:rPr lang="en-US" sz="2400" b="1" kern="0" dirty="0"/>
              <a:t> n;</a:t>
            </a:r>
          </a:p>
          <a:p>
            <a:pPr marL="257175" indent="-257175">
              <a:lnSpc>
                <a:spcPct val="80000"/>
              </a:lnSpc>
              <a:spcBef>
                <a:spcPct val="20000"/>
              </a:spcBef>
              <a:buClr>
                <a:schemeClr val="tx1"/>
              </a:buClr>
              <a:defRPr/>
            </a:pPr>
            <a:r>
              <a:rPr lang="en-US" sz="2400" b="1" kern="0" dirty="0"/>
              <a:t>    </a:t>
            </a:r>
            <a:r>
              <a:rPr lang="en-US" sz="2400" b="1" kern="0" dirty="0" err="1"/>
              <a:t>int</a:t>
            </a:r>
            <a:r>
              <a:rPr lang="en-US" sz="2400" b="1" kern="0" dirty="0"/>
              <a:t> sum;</a:t>
            </a:r>
          </a:p>
          <a:p>
            <a:pPr marL="257175" indent="-257175">
              <a:lnSpc>
                <a:spcPct val="80000"/>
              </a:lnSpc>
              <a:spcBef>
                <a:spcPct val="20000"/>
              </a:spcBef>
              <a:buClr>
                <a:schemeClr val="tx1"/>
              </a:buClr>
              <a:defRPr/>
            </a:pPr>
            <a:r>
              <a:rPr lang="en-US" sz="2400" b="1" kern="0" dirty="0"/>
              <a:t>    sum=0; </a:t>
            </a:r>
            <a:r>
              <a:rPr lang="en-US" sz="2400" b="1" kern="0" dirty="0">
                <a:solidFill>
                  <a:schemeClr val="bg2">
                    <a:lumMod val="10000"/>
                  </a:schemeClr>
                </a:solidFill>
              </a:rPr>
              <a:t>//initialize sum</a:t>
            </a:r>
          </a:p>
          <a:p>
            <a:pPr marL="257175" indent="-257175">
              <a:lnSpc>
                <a:spcPct val="80000"/>
              </a:lnSpc>
              <a:spcBef>
                <a:spcPct val="20000"/>
              </a:spcBef>
              <a:buClr>
                <a:schemeClr val="tx1"/>
              </a:buClr>
              <a:defRPr/>
            </a:pPr>
            <a:r>
              <a:rPr lang="en-US" sz="2400" b="1" kern="0" dirty="0">
                <a:solidFill>
                  <a:schemeClr val="bg1"/>
                </a:solidFill>
              </a:rPr>
              <a:t>    n=1;</a:t>
            </a:r>
          </a:p>
          <a:p>
            <a:pPr marL="257175" indent="-257175">
              <a:lnSpc>
                <a:spcPct val="80000"/>
              </a:lnSpc>
              <a:spcBef>
                <a:spcPct val="20000"/>
              </a:spcBef>
              <a:buClr>
                <a:schemeClr val="tx1"/>
              </a:buClr>
              <a:defRPr/>
            </a:pPr>
            <a:r>
              <a:rPr lang="en-US" sz="2400" b="1" kern="0" dirty="0">
                <a:solidFill>
                  <a:schemeClr val="bg1"/>
                </a:solidFill>
              </a:rPr>
              <a:t>    while (n &lt; 100)</a:t>
            </a:r>
          </a:p>
          <a:p>
            <a:pPr marL="257175" indent="-257175">
              <a:lnSpc>
                <a:spcPct val="80000"/>
              </a:lnSpc>
              <a:spcBef>
                <a:spcPct val="20000"/>
              </a:spcBef>
              <a:buClr>
                <a:schemeClr val="tx1"/>
              </a:buClr>
              <a:defRPr/>
            </a:pPr>
            <a:r>
              <a:rPr lang="en-US" sz="2400" b="1" kern="0" dirty="0">
                <a:solidFill>
                  <a:schemeClr val="bg1"/>
                </a:solidFill>
              </a:rPr>
              <a:t>    {</a:t>
            </a:r>
          </a:p>
          <a:p>
            <a:pPr marL="257175" indent="-257175">
              <a:lnSpc>
                <a:spcPct val="80000"/>
              </a:lnSpc>
              <a:spcBef>
                <a:spcPct val="20000"/>
              </a:spcBef>
              <a:buClr>
                <a:schemeClr val="tx1"/>
              </a:buClr>
              <a:defRPr/>
            </a:pPr>
            <a:r>
              <a:rPr lang="en-US" sz="2400" b="1" kern="0" dirty="0">
                <a:solidFill>
                  <a:schemeClr val="bg1"/>
                </a:solidFill>
              </a:rPr>
              <a:t>         sum= sum + n;</a:t>
            </a:r>
          </a:p>
          <a:p>
            <a:pPr marL="257175" indent="-257175">
              <a:lnSpc>
                <a:spcPct val="80000"/>
              </a:lnSpc>
              <a:spcBef>
                <a:spcPct val="20000"/>
              </a:spcBef>
              <a:buClr>
                <a:schemeClr val="tx1"/>
              </a:buClr>
              <a:defRPr/>
            </a:pPr>
            <a:r>
              <a:rPr lang="en-US" sz="2400" b="1" kern="0" dirty="0">
                <a:solidFill>
                  <a:schemeClr val="bg1"/>
                </a:solidFill>
              </a:rPr>
              <a:t>         n = n + 1;</a:t>
            </a:r>
          </a:p>
          <a:p>
            <a:pPr marL="257175" indent="-257175">
              <a:lnSpc>
                <a:spcPct val="80000"/>
              </a:lnSpc>
              <a:spcBef>
                <a:spcPct val="20000"/>
              </a:spcBef>
              <a:buClr>
                <a:schemeClr val="tx1"/>
              </a:buClr>
              <a:defRPr/>
            </a:pPr>
            <a:r>
              <a:rPr lang="en-US" sz="2400" b="1" kern="0" dirty="0">
                <a:solidFill>
                  <a:schemeClr val="bg1"/>
                </a:solidFill>
              </a:rPr>
              <a:t>    }</a:t>
            </a:r>
          </a:p>
          <a:p>
            <a:pPr eaLnBrk="1" hangingPunct="1">
              <a:lnSpc>
                <a:spcPct val="80000"/>
              </a:lnSpc>
              <a:buClr>
                <a:schemeClr val="tx1"/>
              </a:buClr>
              <a:buFontTx/>
              <a:buNone/>
              <a:defRPr/>
            </a:pPr>
            <a:r>
              <a:rPr lang="en-US" sz="2400" b="1" kern="0" dirty="0"/>
              <a:t>    </a:t>
            </a:r>
            <a:r>
              <a:rPr lang="en-US" sz="2400" b="1" kern="0" dirty="0" err="1"/>
              <a:t>printf</a:t>
            </a:r>
            <a:r>
              <a:rPr lang="en-US" sz="2400" b="1" kern="0" dirty="0"/>
              <a:t>(“%</a:t>
            </a:r>
            <a:r>
              <a:rPr lang="en-US" sz="2400" b="1" kern="0" dirty="0" err="1"/>
              <a:t>d”,sum</a:t>
            </a:r>
            <a:r>
              <a:rPr lang="en-US" sz="2400" b="1" kern="0" dirty="0"/>
              <a:t>);</a:t>
            </a:r>
          </a:p>
          <a:p>
            <a:pPr marL="257175" indent="-257175">
              <a:lnSpc>
                <a:spcPct val="80000"/>
              </a:lnSpc>
              <a:spcBef>
                <a:spcPct val="20000"/>
              </a:spcBef>
              <a:buClr>
                <a:schemeClr val="tx1"/>
              </a:buClr>
              <a:defRPr/>
            </a:pPr>
            <a:r>
              <a:rPr lang="en-US" sz="2400" b="1" kern="0" dirty="0"/>
              <a:t>    return 0;</a:t>
            </a:r>
          </a:p>
          <a:p>
            <a:pPr marL="257175" indent="-257175">
              <a:lnSpc>
                <a:spcPct val="80000"/>
              </a:lnSpc>
              <a:spcBef>
                <a:spcPct val="20000"/>
              </a:spcBef>
              <a:buClr>
                <a:schemeClr val="tx1"/>
              </a:buClr>
              <a:defRPr/>
            </a:pPr>
            <a:r>
              <a:rPr lang="en-US" sz="2400" b="1" kern="0" dirty="0"/>
              <a:t>}</a:t>
            </a:r>
          </a:p>
        </p:txBody>
      </p:sp>
      <p:sp>
        <p:nvSpPr>
          <p:cNvPr id="2" name="Rectangle 1"/>
          <p:cNvSpPr/>
          <p:nvPr/>
        </p:nvSpPr>
        <p:spPr>
          <a:xfrm>
            <a:off x="1615607" y="3310871"/>
            <a:ext cx="6096000" cy="2241832"/>
          </a:xfrm>
          <a:prstGeom prst="rect">
            <a:avLst/>
          </a:prstGeom>
        </p:spPr>
        <p:txBody>
          <a:bodyPr>
            <a:spAutoFit/>
          </a:bodyPr>
          <a:lstStyle/>
          <a:p>
            <a:pPr marL="257175" indent="-257175">
              <a:lnSpc>
                <a:spcPct val="80000"/>
              </a:lnSpc>
              <a:spcBef>
                <a:spcPct val="20000"/>
              </a:spcBef>
              <a:buClr>
                <a:schemeClr val="tx1"/>
              </a:buClr>
              <a:defRPr/>
            </a:pPr>
            <a:r>
              <a:rPr lang="en-US" sz="2400" b="1" kern="0" dirty="0">
                <a:solidFill>
                  <a:schemeClr val="accent2"/>
                </a:solidFill>
              </a:rPr>
              <a:t>    n=1;</a:t>
            </a:r>
          </a:p>
          <a:p>
            <a:pPr marL="257175" indent="-257175">
              <a:lnSpc>
                <a:spcPct val="80000"/>
              </a:lnSpc>
              <a:spcBef>
                <a:spcPct val="20000"/>
              </a:spcBef>
              <a:buClr>
                <a:schemeClr val="tx1"/>
              </a:buClr>
              <a:defRPr/>
            </a:pPr>
            <a:r>
              <a:rPr lang="en-US" sz="2400" b="1" kern="0" dirty="0">
                <a:solidFill>
                  <a:schemeClr val="bg1"/>
                </a:solidFill>
              </a:rPr>
              <a:t>    </a:t>
            </a:r>
            <a:r>
              <a:rPr lang="en-US" sz="2400" b="1" kern="0" dirty="0">
                <a:solidFill>
                  <a:srgbClr val="C00000"/>
                </a:solidFill>
              </a:rPr>
              <a:t>while (</a:t>
            </a:r>
            <a:r>
              <a:rPr lang="en-US" sz="2400" b="1" kern="0" dirty="0">
                <a:solidFill>
                  <a:schemeClr val="accent2"/>
                </a:solidFill>
              </a:rPr>
              <a:t>n &lt; 100</a:t>
            </a:r>
            <a:r>
              <a:rPr lang="en-US" sz="2400" b="1" kern="0" dirty="0">
                <a:solidFill>
                  <a:srgbClr val="C00000"/>
                </a:solidFill>
              </a:rPr>
              <a:t>)</a:t>
            </a:r>
          </a:p>
          <a:p>
            <a:pPr marL="257175" indent="-257175">
              <a:lnSpc>
                <a:spcPct val="80000"/>
              </a:lnSpc>
              <a:spcBef>
                <a:spcPct val="20000"/>
              </a:spcBef>
              <a:buClr>
                <a:schemeClr val="tx1"/>
              </a:buClr>
              <a:defRPr/>
            </a:pPr>
            <a:r>
              <a:rPr lang="en-US" sz="2400" b="1" kern="0" dirty="0">
                <a:solidFill>
                  <a:srgbClr val="C00000"/>
                </a:solidFill>
              </a:rPr>
              <a:t>    {</a:t>
            </a:r>
          </a:p>
          <a:p>
            <a:pPr marL="257175" indent="-257175">
              <a:lnSpc>
                <a:spcPct val="80000"/>
              </a:lnSpc>
              <a:spcBef>
                <a:spcPct val="20000"/>
              </a:spcBef>
              <a:buClr>
                <a:schemeClr val="tx1"/>
              </a:buClr>
              <a:defRPr/>
            </a:pPr>
            <a:r>
              <a:rPr lang="en-US" sz="2400" b="1" kern="0" dirty="0">
                <a:solidFill>
                  <a:srgbClr val="C00000"/>
                </a:solidFill>
              </a:rPr>
              <a:t>         sum= sum + n;</a:t>
            </a:r>
          </a:p>
          <a:p>
            <a:pPr marL="257175" indent="-257175">
              <a:lnSpc>
                <a:spcPct val="80000"/>
              </a:lnSpc>
              <a:spcBef>
                <a:spcPct val="20000"/>
              </a:spcBef>
              <a:buClr>
                <a:schemeClr val="tx1"/>
              </a:buClr>
              <a:defRPr/>
            </a:pPr>
            <a:r>
              <a:rPr lang="en-US" sz="2400" b="1" kern="0" dirty="0">
                <a:solidFill>
                  <a:srgbClr val="C00000"/>
                </a:solidFill>
              </a:rPr>
              <a:t>         </a:t>
            </a:r>
            <a:r>
              <a:rPr lang="en-US" sz="2400" b="1" kern="0" dirty="0">
                <a:solidFill>
                  <a:schemeClr val="accent2"/>
                </a:solidFill>
              </a:rPr>
              <a:t>n = n + 1;</a:t>
            </a:r>
          </a:p>
          <a:p>
            <a:pPr marL="257175" indent="-257175">
              <a:lnSpc>
                <a:spcPct val="80000"/>
              </a:lnSpc>
              <a:spcBef>
                <a:spcPct val="20000"/>
              </a:spcBef>
              <a:buClr>
                <a:schemeClr val="tx1"/>
              </a:buClr>
              <a:defRPr/>
            </a:pPr>
            <a:r>
              <a:rPr lang="en-US" sz="2400" b="1" kern="0" dirty="0">
                <a:solidFill>
                  <a:srgbClr val="C00000"/>
                </a:solidFill>
              </a:rPr>
              <a:t>    }</a:t>
            </a:r>
          </a:p>
        </p:txBody>
      </p:sp>
    </p:spTree>
    <p:extLst>
      <p:ext uri="{BB962C8B-B14F-4D97-AF65-F5344CB8AC3E}">
        <p14:creationId xmlns:p14="http://schemas.microsoft.com/office/powerpoint/2010/main" val="415082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500"/>
                                        <p:tgtEl>
                                          <p:spTgt spid="2">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143602" y="495712"/>
            <a:ext cx="8123403" cy="514350"/>
          </a:xfrm>
        </p:spPr>
        <p:txBody>
          <a:bodyPr>
            <a:normAutofit/>
          </a:bodyPr>
          <a:lstStyle/>
          <a:p>
            <a:pPr eaLnBrk="1" hangingPunct="1">
              <a:defRPr/>
            </a:pPr>
            <a:r>
              <a:rPr lang="en-US" altLang="en-US" sz="2400" dirty="0"/>
              <a:t>Program to reverse the digits of a number</a:t>
            </a:r>
          </a:p>
        </p:txBody>
      </p:sp>
      <p:sp>
        <p:nvSpPr>
          <p:cNvPr id="6963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6538972-CD55-4933-9793-1630C2C75DF8}" type="datetime1">
              <a:rPr lang="en-US" altLang="en-US" smtClean="0"/>
              <a:t>3/30/2022</a:t>
            </a:fld>
            <a:endParaRPr lang="en-US" altLang="en-US"/>
          </a:p>
        </p:txBody>
      </p:sp>
      <p:sp>
        <p:nvSpPr>
          <p:cNvPr id="6963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69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E20A3ADA-4314-4C1C-A307-A4D6AFDF1CD1}" type="slidenum">
              <a:rPr lang="en-US" altLang="en-US" smtClean="0"/>
              <a:pPr/>
              <a:t>63</a:t>
            </a:fld>
            <a:endParaRPr lang="en-US" altLang="en-US"/>
          </a:p>
        </p:txBody>
      </p:sp>
      <p:sp>
        <p:nvSpPr>
          <p:cNvPr id="84996" name="Text Box 4"/>
          <p:cNvSpPr txBox="1">
            <a:spLocks noChangeArrowheads="1"/>
          </p:cNvSpPr>
          <p:nvPr/>
        </p:nvSpPr>
        <p:spPr bwMode="auto">
          <a:xfrm>
            <a:off x="7458374" y="1195031"/>
            <a:ext cx="5026269" cy="5201424"/>
          </a:xfrm>
          <a:prstGeom prst="rect">
            <a:avLst/>
          </a:prstGeom>
          <a:noFill/>
          <a:ln w="9525">
            <a:noFill/>
            <a:miter lim="800000"/>
            <a:headEnd/>
            <a:tailEnd/>
          </a:ln>
        </p:spPr>
        <p:txBody>
          <a:bodyPr wrap="square">
            <a:spAutoFit/>
          </a:bodyPr>
          <a:lstStyle/>
          <a:p>
            <a:pPr eaLnBrk="1" hangingPunct="1">
              <a:lnSpc>
                <a:spcPct val="80000"/>
              </a:lnSpc>
              <a:buClr>
                <a:schemeClr val="tx1"/>
              </a:buClr>
              <a:buFontTx/>
              <a:buNone/>
              <a:defRPr/>
            </a:pPr>
            <a:r>
              <a:rPr lang="en-US" sz="2000" b="1" dirty="0"/>
              <a:t>#include &lt;</a:t>
            </a:r>
            <a:r>
              <a:rPr lang="en-US" sz="2000" b="1" dirty="0" err="1"/>
              <a:t>stdio.h</a:t>
            </a:r>
            <a:r>
              <a:rPr lang="en-US" sz="2000" b="1" dirty="0"/>
              <a:t>&gt;</a:t>
            </a:r>
          </a:p>
          <a:p>
            <a:pPr eaLnBrk="1" hangingPunct="1">
              <a:lnSpc>
                <a:spcPct val="80000"/>
              </a:lnSpc>
              <a:buClr>
                <a:schemeClr val="tx1"/>
              </a:buClr>
              <a:buFontTx/>
              <a:buNone/>
              <a:defRPr/>
            </a:pPr>
            <a:r>
              <a:rPr lang="en-US" sz="2000" b="1" dirty="0" err="1"/>
              <a:t>int</a:t>
            </a:r>
            <a:r>
              <a:rPr lang="en-US" sz="2000" b="1" dirty="0"/>
              <a:t> main()</a:t>
            </a:r>
            <a:endParaRPr lang="en-US" altLang="en-US" sz="2000" b="1" dirty="0"/>
          </a:p>
          <a:p>
            <a:pPr eaLnBrk="1" hangingPunct="1">
              <a:defRPr/>
            </a:pPr>
            <a:r>
              <a:rPr lang="en-US" altLang="en-US" sz="2000" b="1" dirty="0"/>
              <a:t>{</a:t>
            </a:r>
          </a:p>
          <a:p>
            <a:pPr lvl="1" eaLnBrk="1" hangingPunct="1">
              <a:defRPr/>
            </a:pPr>
            <a:r>
              <a:rPr lang="en-US" altLang="en-US" sz="2000" b="1" dirty="0" err="1"/>
              <a:t>int</a:t>
            </a:r>
            <a:r>
              <a:rPr lang="en-US" altLang="en-US" sz="2000" b="1" dirty="0"/>
              <a:t> n, rev=0, </a:t>
            </a:r>
            <a:r>
              <a:rPr lang="en-US" altLang="en-US" sz="2000" b="1" dirty="0" err="1"/>
              <a:t>rd</a:t>
            </a:r>
            <a:r>
              <a:rPr lang="en-US" altLang="en-US" sz="2000" b="1" dirty="0"/>
              <a:t>;</a:t>
            </a:r>
          </a:p>
          <a:p>
            <a:pPr lvl="1" eaLnBrk="1" hangingPunct="1">
              <a:defRPr/>
            </a:pPr>
            <a:endParaRPr lang="en-US" altLang="en-US" sz="2000" b="1" dirty="0"/>
          </a:p>
          <a:p>
            <a:pPr lvl="1" eaLnBrk="1" hangingPunct="1">
              <a:defRPr/>
            </a:pPr>
            <a:r>
              <a:rPr lang="en-US" altLang="en-US" sz="2000" b="1" dirty="0" err="1"/>
              <a:t>printf</a:t>
            </a:r>
            <a:r>
              <a:rPr lang="en-US" altLang="en-US" sz="2000" b="1" dirty="0"/>
              <a:t>(“Enter your number.\n“);</a:t>
            </a:r>
          </a:p>
          <a:p>
            <a:pPr lvl="1" eaLnBrk="1" hangingPunct="1">
              <a:defRPr/>
            </a:pPr>
            <a:r>
              <a:rPr lang="en-US" altLang="en-US" sz="2000" b="1" dirty="0" err="1"/>
              <a:t>scanf</a:t>
            </a:r>
            <a:r>
              <a:rPr lang="en-US" altLang="en-US" sz="2000" b="1" dirty="0"/>
              <a:t>(“%</a:t>
            </a:r>
            <a:r>
              <a:rPr lang="en-US" altLang="en-US" sz="2000" b="1" dirty="0" err="1"/>
              <a:t>d”,&amp;n</a:t>
            </a:r>
            <a:r>
              <a:rPr lang="en-US" altLang="en-US" sz="2000" b="1" dirty="0"/>
              <a:t>);</a:t>
            </a:r>
          </a:p>
          <a:p>
            <a:pPr lvl="1" eaLnBrk="1" hangingPunct="1">
              <a:defRPr/>
            </a:pPr>
            <a:endParaRPr lang="en-US" altLang="en-US" sz="2000" b="1" dirty="0"/>
          </a:p>
          <a:p>
            <a:pPr lvl="1" eaLnBrk="1" hangingPunct="1">
              <a:defRPr/>
            </a:pPr>
            <a:r>
              <a:rPr lang="en-US" altLang="en-US" sz="2000" b="1" dirty="0">
                <a:solidFill>
                  <a:srgbClr val="C00000"/>
                </a:solidFill>
              </a:rPr>
              <a:t>while ( n != 0 ) </a:t>
            </a:r>
          </a:p>
          <a:p>
            <a:pPr lvl="1" eaLnBrk="1" hangingPunct="1">
              <a:defRPr/>
            </a:pPr>
            <a:r>
              <a:rPr lang="en-US" altLang="en-US" sz="2000" b="1" dirty="0">
                <a:solidFill>
                  <a:srgbClr val="C00000"/>
                </a:solidFill>
              </a:rPr>
              <a:t>{</a:t>
            </a:r>
          </a:p>
          <a:p>
            <a:pPr lvl="2" eaLnBrk="1" hangingPunct="1">
              <a:defRPr/>
            </a:pPr>
            <a:r>
              <a:rPr lang="en-US" altLang="en-US" sz="2000" b="1" dirty="0" err="1">
                <a:solidFill>
                  <a:srgbClr val="C00000"/>
                </a:solidFill>
              </a:rPr>
              <a:t>rd</a:t>
            </a:r>
            <a:r>
              <a:rPr lang="en-US" altLang="en-US" sz="2000" b="1" dirty="0">
                <a:solidFill>
                  <a:srgbClr val="C00000"/>
                </a:solidFill>
              </a:rPr>
              <a:t> = n % 10;</a:t>
            </a:r>
          </a:p>
          <a:p>
            <a:pPr lvl="2" eaLnBrk="1" hangingPunct="1">
              <a:defRPr/>
            </a:pPr>
            <a:r>
              <a:rPr lang="en-US" altLang="en-US" sz="2000" b="1" dirty="0">
                <a:solidFill>
                  <a:srgbClr val="C00000"/>
                </a:solidFill>
              </a:rPr>
              <a:t>rev=rev*10 + </a:t>
            </a:r>
            <a:r>
              <a:rPr lang="en-US" altLang="en-US" sz="2000" b="1" dirty="0" err="1">
                <a:solidFill>
                  <a:srgbClr val="C00000"/>
                </a:solidFill>
              </a:rPr>
              <a:t>rd</a:t>
            </a:r>
            <a:r>
              <a:rPr lang="en-US" altLang="en-US" sz="2000" b="1" dirty="0">
                <a:solidFill>
                  <a:srgbClr val="C00000"/>
                </a:solidFill>
              </a:rPr>
              <a:t>;</a:t>
            </a:r>
          </a:p>
          <a:p>
            <a:pPr lvl="2" eaLnBrk="1" hangingPunct="1">
              <a:defRPr/>
            </a:pPr>
            <a:r>
              <a:rPr lang="en-US" altLang="en-US" sz="2000" b="1" dirty="0">
                <a:solidFill>
                  <a:srgbClr val="C00000"/>
                </a:solidFill>
              </a:rPr>
              <a:t>n = n / 10;</a:t>
            </a:r>
          </a:p>
          <a:p>
            <a:pPr lvl="1" eaLnBrk="1" hangingPunct="1">
              <a:defRPr/>
            </a:pPr>
            <a:r>
              <a:rPr lang="en-US" altLang="en-US" sz="2000" b="1" dirty="0">
                <a:solidFill>
                  <a:srgbClr val="C00000"/>
                </a:solidFill>
              </a:rPr>
              <a:t>}</a:t>
            </a:r>
          </a:p>
          <a:p>
            <a:pPr lvl="1" eaLnBrk="1" hangingPunct="1">
              <a:defRPr/>
            </a:pPr>
            <a:r>
              <a:rPr lang="en-US" altLang="en-US" sz="2000" b="1" dirty="0" err="1"/>
              <a:t>printf</a:t>
            </a:r>
            <a:r>
              <a:rPr lang="en-US" altLang="en-US" sz="2000" b="1" dirty="0"/>
              <a:t>(“The reversed no is %d“, rev);</a:t>
            </a:r>
          </a:p>
          <a:p>
            <a:pPr lvl="1" eaLnBrk="1" hangingPunct="1">
              <a:defRPr/>
            </a:pPr>
            <a:r>
              <a:rPr lang="en-US" altLang="en-US" sz="2000" b="1" dirty="0"/>
              <a:t>return 0;</a:t>
            </a:r>
          </a:p>
          <a:p>
            <a:pPr eaLnBrk="1" hangingPunct="1">
              <a:defRPr/>
            </a:pPr>
            <a:r>
              <a:rPr lang="en-US" altLang="en-US" sz="2000" b="1" dirty="0"/>
              <a:t>}</a:t>
            </a:r>
          </a:p>
        </p:txBody>
      </p:sp>
      <p:sp>
        <p:nvSpPr>
          <p:cNvPr id="7" name="Rectangle 3"/>
          <p:cNvSpPr>
            <a:spLocks noGrp="1" noChangeArrowheads="1"/>
          </p:cNvSpPr>
          <p:nvPr>
            <p:ph idx="1"/>
          </p:nvPr>
        </p:nvSpPr>
        <p:spPr>
          <a:xfrm>
            <a:off x="135608" y="1543945"/>
            <a:ext cx="4500197" cy="4662824"/>
          </a:xfrm>
          <a:prstGeom prst="rect">
            <a:avLst/>
          </a:prstGeom>
        </p:spPr>
        <p:txBody>
          <a:bodyPr>
            <a:noAutofit/>
          </a:bodyPr>
          <a:lstStyle/>
          <a:p>
            <a:pPr>
              <a:buNone/>
            </a:pPr>
            <a:r>
              <a:rPr lang="en-US" sz="2000" dirty="0">
                <a:latin typeface="Times New Roman" pitchFamily="18" charset="0"/>
                <a:cs typeface="Times New Roman" pitchFamily="18" charset="0"/>
              </a:rPr>
              <a:t>Name of the algorithm: reverse the digits of a number </a:t>
            </a:r>
            <a:r>
              <a:rPr lang="en-US" sz="2000" b="1" dirty="0">
                <a:solidFill>
                  <a:srgbClr val="C00000"/>
                </a:solidFill>
                <a:latin typeface="Times New Roman" pitchFamily="18" charset="0"/>
                <a:cs typeface="Times New Roman" pitchFamily="18" charset="0"/>
              </a:rPr>
              <a:t>n</a:t>
            </a:r>
          </a:p>
          <a:p>
            <a:pPr eaLnBrk="1" hangingPunct="1">
              <a:buFontTx/>
              <a:buNone/>
            </a:pPr>
            <a:r>
              <a:rPr lang="en-US" sz="2000" dirty="0">
                <a:latin typeface="Times New Roman" pitchFamily="18" charset="0"/>
                <a:cs typeface="Times New Roman" pitchFamily="18" charset="0"/>
              </a:rPr>
              <a:t>	Step 1: Start</a:t>
            </a:r>
          </a:p>
          <a:p>
            <a:pPr eaLnBrk="1" hangingPunct="1">
              <a:buFontTx/>
              <a:buNone/>
            </a:pPr>
            <a:r>
              <a:rPr lang="en-US" sz="2000" dirty="0">
                <a:latin typeface="Times New Roman" pitchFamily="18" charset="0"/>
                <a:cs typeface="Times New Roman" pitchFamily="18" charset="0"/>
              </a:rPr>
              <a:t>	step 2:  Input </a:t>
            </a:r>
            <a:r>
              <a:rPr lang="en-US" sz="2000" dirty="0">
                <a:solidFill>
                  <a:srgbClr val="C00000"/>
                </a:solidFill>
                <a:latin typeface="Times New Roman" pitchFamily="18" charset="0"/>
                <a:cs typeface="Times New Roman" pitchFamily="18" charset="0"/>
              </a:rPr>
              <a:t>n</a:t>
            </a:r>
          </a:p>
          <a:p>
            <a:pPr eaLnBrk="1" hangingPunct="1">
              <a:buFontTx/>
              <a:buNone/>
            </a:pPr>
            <a:r>
              <a:rPr lang="en-US" sz="2000" dirty="0">
                <a:latin typeface="Times New Roman" pitchFamily="18" charset="0"/>
                <a:cs typeface="Times New Roman" pitchFamily="18" charset="0"/>
              </a:rPr>
              <a:t>	Step 3: rev</a:t>
            </a:r>
            <a:r>
              <a:rPr lang="en-US" sz="2000" dirty="0">
                <a:latin typeface="Times New Roman" pitchFamily="18" charset="0"/>
                <a:cs typeface="Times New Roman" pitchFamily="18" charset="0"/>
                <a:sym typeface="Wingdings" pitchFamily="2" charset="2"/>
              </a:rPr>
              <a:t>0</a:t>
            </a:r>
          </a:p>
          <a:p>
            <a:pPr eaLnBrk="1" hangingPunct="1">
              <a:buFontTx/>
              <a:buNone/>
            </a:pPr>
            <a:r>
              <a:rPr lang="en-US" sz="2000" dirty="0">
                <a:latin typeface="Times New Roman" pitchFamily="18" charset="0"/>
                <a:cs typeface="Times New Roman" pitchFamily="18" charset="0"/>
                <a:sym typeface="Wingdings" pitchFamily="2" charset="2"/>
              </a:rPr>
              <a:t>	Step 4</a:t>
            </a:r>
            <a:r>
              <a:rPr lang="en-US" sz="2000">
                <a:latin typeface="Times New Roman" pitchFamily="18" charset="0"/>
                <a:cs typeface="Times New Roman" pitchFamily="18" charset="0"/>
                <a:sym typeface="Wingdings" pitchFamily="2" charset="2"/>
              </a:rPr>
              <a:t>: WHILE </a:t>
            </a:r>
            <a:r>
              <a:rPr lang="en-US" sz="2000" dirty="0">
                <a:latin typeface="Times New Roman" pitchFamily="18" charset="0"/>
                <a:cs typeface="Times New Roman" pitchFamily="18" charset="0"/>
                <a:sym typeface="Wingdings" pitchFamily="2" charset="2"/>
              </a:rPr>
              <a:t>n!=0</a:t>
            </a:r>
          </a:p>
          <a:p>
            <a:pPr lvl="1" eaLnBrk="1" hangingPunct="1">
              <a:buFontTx/>
              <a:buNone/>
            </a:pPr>
            <a:r>
              <a:rPr lang="en-US" sz="2000" dirty="0">
                <a:solidFill>
                  <a:srgbClr val="C00000"/>
                </a:solidFill>
                <a:latin typeface="Times New Roman" pitchFamily="18" charset="0"/>
                <a:cs typeface="Times New Roman" pitchFamily="18" charset="0"/>
              </a:rPr>
              <a:t>          </a:t>
            </a:r>
            <a:r>
              <a:rPr lang="en-US" sz="2000" b="1" dirty="0">
                <a:solidFill>
                  <a:srgbClr val="C00000"/>
                </a:solidFill>
                <a:latin typeface="Times New Roman" pitchFamily="18" charset="0"/>
                <a:cs typeface="Times New Roman" pitchFamily="18" charset="0"/>
              </a:rPr>
              <a:t>begin</a:t>
            </a:r>
          </a:p>
          <a:p>
            <a:pPr lvl="1" eaLnBrk="1" hangingPunct="1">
              <a:buFontTx/>
              <a:buNone/>
            </a:pPr>
            <a:r>
              <a:rPr lang="en-US" sz="2000" b="1" dirty="0">
                <a:latin typeface="Times New Roman" pitchFamily="18" charset="0"/>
                <a:cs typeface="Times New Roman" pitchFamily="18" charset="0"/>
              </a:rPr>
              <a:t>		</a:t>
            </a:r>
            <a:r>
              <a:rPr lang="en-US" sz="2000" b="1" dirty="0">
                <a:solidFill>
                  <a:srgbClr val="002060"/>
                </a:solidFill>
                <a:latin typeface="Times New Roman" pitchFamily="18" charset="0"/>
                <a:cs typeface="Times New Roman" pitchFamily="18" charset="0"/>
              </a:rPr>
              <a:t>        </a:t>
            </a:r>
            <a:r>
              <a:rPr lang="en-US" sz="2000" b="1" dirty="0" err="1">
                <a:solidFill>
                  <a:srgbClr val="002060"/>
                </a:solidFill>
                <a:latin typeface="Times New Roman" pitchFamily="18" charset="0"/>
                <a:cs typeface="Times New Roman" pitchFamily="18" charset="0"/>
              </a:rPr>
              <a:t>rd</a:t>
            </a:r>
            <a:r>
              <a:rPr lang="en-US" sz="2000" b="1" dirty="0">
                <a:solidFill>
                  <a:srgbClr val="002060"/>
                </a:solidFill>
                <a:latin typeface="Times New Roman" pitchFamily="18" charset="0"/>
                <a:cs typeface="Times New Roman" pitchFamily="18" charset="0"/>
                <a:sym typeface="Wingdings" pitchFamily="2" charset="2"/>
              </a:rPr>
              <a:t> n mod 10</a:t>
            </a:r>
          </a:p>
          <a:p>
            <a:pPr lvl="1" eaLnBrk="1" hangingPunct="1">
              <a:buFontTx/>
              <a:buNone/>
            </a:pPr>
            <a:r>
              <a:rPr lang="en-US" sz="2000" b="1" dirty="0">
                <a:solidFill>
                  <a:srgbClr val="002060"/>
                </a:solidFill>
                <a:latin typeface="Times New Roman" pitchFamily="18" charset="0"/>
                <a:cs typeface="Times New Roman" pitchFamily="18" charset="0"/>
                <a:sym typeface="Wingdings" pitchFamily="2" charset="2"/>
              </a:rPr>
              <a:t>		        rev rev *10 + </a:t>
            </a:r>
            <a:r>
              <a:rPr lang="en-US" sz="2000" b="1" dirty="0" err="1">
                <a:solidFill>
                  <a:srgbClr val="002060"/>
                </a:solidFill>
                <a:latin typeface="Times New Roman" pitchFamily="18" charset="0"/>
                <a:cs typeface="Times New Roman" pitchFamily="18" charset="0"/>
                <a:sym typeface="Wingdings" pitchFamily="2" charset="2"/>
              </a:rPr>
              <a:t>rd</a:t>
            </a:r>
            <a:endParaRPr lang="en-US" sz="2000" b="1" dirty="0">
              <a:solidFill>
                <a:srgbClr val="002060"/>
              </a:solidFill>
              <a:latin typeface="Times New Roman" pitchFamily="18" charset="0"/>
              <a:cs typeface="Times New Roman" pitchFamily="18" charset="0"/>
              <a:sym typeface="Wingdings" pitchFamily="2" charset="2"/>
            </a:endParaRPr>
          </a:p>
          <a:p>
            <a:pPr lvl="1" eaLnBrk="1" hangingPunct="1">
              <a:buFontTx/>
              <a:buNone/>
            </a:pPr>
            <a:r>
              <a:rPr lang="en-US" sz="2000" b="1" dirty="0">
                <a:solidFill>
                  <a:srgbClr val="002060"/>
                </a:solidFill>
                <a:latin typeface="Times New Roman" pitchFamily="18" charset="0"/>
                <a:cs typeface="Times New Roman" pitchFamily="18" charset="0"/>
                <a:sym typeface="Wingdings" pitchFamily="2" charset="2"/>
              </a:rPr>
              <a:t>		        </a:t>
            </a:r>
            <a:r>
              <a:rPr lang="en-US" sz="2000" b="1" dirty="0" err="1">
                <a:solidFill>
                  <a:srgbClr val="002060"/>
                </a:solidFill>
                <a:latin typeface="Times New Roman" pitchFamily="18" charset="0"/>
                <a:cs typeface="Times New Roman" pitchFamily="18" charset="0"/>
                <a:sym typeface="Wingdings" pitchFamily="2" charset="2"/>
              </a:rPr>
              <a:t>nn</a:t>
            </a:r>
            <a:r>
              <a:rPr lang="en-US" sz="2000" b="1" dirty="0">
                <a:solidFill>
                  <a:srgbClr val="002060"/>
                </a:solidFill>
                <a:latin typeface="Times New Roman" pitchFamily="18" charset="0"/>
                <a:cs typeface="Times New Roman" pitchFamily="18" charset="0"/>
                <a:sym typeface="Wingdings" pitchFamily="2" charset="2"/>
              </a:rPr>
              <a:t>/10 (integer)</a:t>
            </a:r>
          </a:p>
          <a:p>
            <a:pPr lvl="1" eaLnBrk="1" hangingPunct="1">
              <a:buFontTx/>
              <a:buNone/>
            </a:pPr>
            <a:r>
              <a:rPr lang="en-US" sz="2000" b="1" dirty="0">
                <a:latin typeface="Times New Roman" pitchFamily="18" charset="0"/>
                <a:cs typeface="Times New Roman" pitchFamily="18" charset="0"/>
                <a:sym typeface="Wingdings" pitchFamily="2" charset="2"/>
              </a:rPr>
              <a:t>		</a:t>
            </a:r>
            <a:r>
              <a:rPr lang="en-US" sz="2000" b="1" dirty="0">
                <a:solidFill>
                  <a:srgbClr val="C00000"/>
                </a:solidFill>
                <a:latin typeface="Times New Roman" pitchFamily="18" charset="0"/>
                <a:cs typeface="Times New Roman" pitchFamily="18" charset="0"/>
                <a:sym typeface="Wingdings" pitchFamily="2" charset="2"/>
              </a:rPr>
              <a:t>      end</a:t>
            </a:r>
          </a:p>
          <a:p>
            <a:pPr>
              <a:buFontTx/>
              <a:buNone/>
            </a:pPr>
            <a:r>
              <a:rPr lang="en-US" sz="2300" dirty="0">
                <a:latin typeface="Times New Roman" pitchFamily="18" charset="0"/>
                <a:cs typeface="Times New Roman" pitchFamily="18" charset="0"/>
                <a:sym typeface="Wingdings" pitchFamily="2" charset="2"/>
              </a:rPr>
              <a:t>	</a:t>
            </a:r>
            <a:r>
              <a:rPr lang="en-US" sz="2000" dirty="0">
                <a:latin typeface="Times New Roman" pitchFamily="18" charset="0"/>
                <a:cs typeface="Times New Roman" pitchFamily="18" charset="0"/>
                <a:sym typeface="Wingdings" pitchFamily="2" charset="2"/>
              </a:rPr>
              <a:t>Step 5: Print ‘The reversed </a:t>
            </a:r>
            <a:r>
              <a:rPr lang="en-US" sz="2000" dirty="0">
                <a:latin typeface="Times New Roman" pitchFamily="18" charset="0"/>
                <a:cs typeface="Times New Roman" pitchFamily="18" charset="0"/>
              </a:rPr>
              <a:t> no is =‘, rev</a:t>
            </a:r>
          </a:p>
          <a:p>
            <a:pPr>
              <a:buFontTx/>
              <a:buNone/>
            </a:pPr>
            <a:r>
              <a:rPr lang="en-US" sz="2000" dirty="0">
                <a:latin typeface="Times New Roman" pitchFamily="18" charset="0"/>
                <a:cs typeface="Times New Roman" pitchFamily="18" charset="0"/>
              </a:rPr>
              <a:t>	Step 6</a:t>
            </a:r>
            <a:r>
              <a:rPr lang="en-US" sz="2000" dirty="0">
                <a:latin typeface="Times New Roman" pitchFamily="18" charset="0"/>
                <a:cs typeface="Times New Roman" pitchFamily="18" charset="0"/>
                <a:sym typeface="Wingdings" pitchFamily="2" charset="2"/>
              </a:rPr>
              <a:t>: Stop </a:t>
            </a:r>
            <a:endParaRPr lang="en-US" sz="2000" dirty="0">
              <a:latin typeface="Times New Roman" pitchFamily="18" charset="0"/>
              <a:cs typeface="Times New Roman" pitchFamily="18" charset="0"/>
            </a:endParaRPr>
          </a:p>
        </p:txBody>
      </p:sp>
      <p:cxnSp>
        <p:nvCxnSpPr>
          <p:cNvPr id="9" name="Straight Connector 8"/>
          <p:cNvCxnSpPr/>
          <p:nvPr/>
        </p:nvCxnSpPr>
        <p:spPr>
          <a:xfrm>
            <a:off x="4655526" y="1298363"/>
            <a:ext cx="2265" cy="4857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20274" y="1360044"/>
            <a:ext cx="2265" cy="5057989"/>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15999" y="1007759"/>
            <a:ext cx="1139414" cy="369332"/>
          </a:xfrm>
          <a:prstGeom prst="rect">
            <a:avLst/>
          </a:prstGeom>
          <a:noFill/>
        </p:spPr>
        <p:txBody>
          <a:bodyPr wrap="none" rtlCol="0">
            <a:spAutoFit/>
          </a:bodyPr>
          <a:lstStyle/>
          <a:p>
            <a:r>
              <a:rPr lang="en-US" b="1" dirty="0">
                <a:solidFill>
                  <a:srgbClr val="0033CC"/>
                </a:solidFill>
                <a:latin typeface="Adobe Devanagari" panose="02040503050201020203" pitchFamily="18" charset="0"/>
                <a:cs typeface="Adobe Devanagari" panose="02040503050201020203" pitchFamily="18" charset="0"/>
              </a:rPr>
              <a:t>Algorithm</a:t>
            </a:r>
          </a:p>
        </p:txBody>
      </p:sp>
      <p:sp>
        <p:nvSpPr>
          <p:cNvPr id="14" name="TextBox 13"/>
          <p:cNvSpPr txBox="1"/>
          <p:nvPr/>
        </p:nvSpPr>
        <p:spPr>
          <a:xfrm>
            <a:off x="10007200" y="929031"/>
            <a:ext cx="962123" cy="369332"/>
          </a:xfrm>
          <a:prstGeom prst="rect">
            <a:avLst/>
          </a:prstGeom>
          <a:noFill/>
        </p:spPr>
        <p:txBody>
          <a:bodyPr wrap="none" rtlCol="0">
            <a:spAutoFit/>
          </a:bodyPr>
          <a:lstStyle/>
          <a:p>
            <a:r>
              <a:rPr lang="en-US" b="1" dirty="0">
                <a:solidFill>
                  <a:srgbClr val="0033CC"/>
                </a:solidFill>
                <a:latin typeface="Adobe Devanagari" panose="02040503050201020203" pitchFamily="18" charset="0"/>
                <a:cs typeface="Adobe Devanagari" panose="02040503050201020203" pitchFamily="18" charset="0"/>
              </a:rPr>
              <a:t>Program</a:t>
            </a:r>
          </a:p>
        </p:txBody>
      </p:sp>
      <p:sp>
        <p:nvSpPr>
          <p:cNvPr id="15" name="TextBox 14"/>
          <p:cNvSpPr txBox="1"/>
          <p:nvPr/>
        </p:nvSpPr>
        <p:spPr>
          <a:xfrm>
            <a:off x="6090360" y="934928"/>
            <a:ext cx="1067921" cy="369332"/>
          </a:xfrm>
          <a:prstGeom prst="rect">
            <a:avLst/>
          </a:prstGeom>
          <a:noFill/>
        </p:spPr>
        <p:txBody>
          <a:bodyPr wrap="none" rtlCol="0">
            <a:spAutoFit/>
          </a:bodyPr>
          <a:lstStyle/>
          <a:p>
            <a:r>
              <a:rPr lang="en-US" b="1" dirty="0">
                <a:solidFill>
                  <a:srgbClr val="0033CC"/>
                </a:solidFill>
                <a:latin typeface="Adobe Devanagari" panose="02040503050201020203" pitchFamily="18" charset="0"/>
                <a:cs typeface="Adobe Devanagari" panose="02040503050201020203" pitchFamily="18" charset="0"/>
              </a:rPr>
              <a:t>Flowchart</a:t>
            </a: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41399" y="14664"/>
            <a:ext cx="3078601" cy="6886201"/>
          </a:xfrm>
          <a:prstGeom prst="rect">
            <a:avLst/>
          </a:prstGeom>
        </p:spPr>
      </p:pic>
    </p:spTree>
    <p:extLst>
      <p:ext uri="{BB962C8B-B14F-4D97-AF65-F5344CB8AC3E}">
        <p14:creationId xmlns:p14="http://schemas.microsoft.com/office/powerpoint/2010/main" val="20555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blinds(horizontal)">
                                      <p:cBhvr>
                                        <p:cTn id="34" dur="500"/>
                                        <p:tgtEl>
                                          <p:spTgt spid="7">
                                            <p:txEl>
                                              <p:pRg st="4" end="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linds(horizontal)">
                                      <p:cBhvr>
                                        <p:cTn id="37" dur="500"/>
                                        <p:tgtEl>
                                          <p:spTgt spid="7">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blinds(horizontal)">
                                      <p:cBhvr>
                                        <p:cTn id="40" dur="500"/>
                                        <p:tgtEl>
                                          <p:spTgt spid="7">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blinds(horizontal)">
                                      <p:cBhvr>
                                        <p:cTn id="43" dur="500"/>
                                        <p:tgtEl>
                                          <p:spTgt spid="7">
                                            <p:txEl>
                                              <p:pRg st="10" end="1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blinds(horizontal)">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84996">
                                            <p:txEl>
                                              <p:pRg st="0" end="0"/>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4996">
                                            <p:txEl>
                                              <p:pRg st="1" end="1"/>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4996">
                                            <p:txEl>
                                              <p:pRg st="3" end="3"/>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84996">
                                            <p:txEl>
                                              <p:pRg st="5" end="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4996">
                                            <p:txEl>
                                              <p:pRg st="6" end="6"/>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84996">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84996">
                                            <p:txEl>
                                              <p:pRg st="11" end="1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84996">
                                            <p:txEl>
                                              <p:pRg st="12" end="12"/>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4996">
                                            <p:txEl>
                                              <p:pRg st="8" end="8"/>
                                            </p:txEl>
                                          </p:spTgt>
                                        </p:tgtEl>
                                        <p:attrNameLst>
                                          <p:attrName>style.visibility</p:attrName>
                                        </p:attrNameLst>
                                      </p:cBhvr>
                                      <p:to>
                                        <p:strVal val="visible"/>
                                      </p:to>
                                    </p:set>
                                    <p:animEffect transition="in" filter="fade">
                                      <p:cBhvr>
                                        <p:cTn id="84" dur="500"/>
                                        <p:tgtEl>
                                          <p:spTgt spid="84996">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84996">
                                            <p:txEl>
                                              <p:pRg st="9" end="9"/>
                                            </p:txEl>
                                          </p:spTgt>
                                        </p:tgtEl>
                                        <p:attrNameLst>
                                          <p:attrName>style.visibility</p:attrName>
                                        </p:attrNameLst>
                                      </p:cBhvr>
                                      <p:to>
                                        <p:strVal val="visible"/>
                                      </p:to>
                                    </p:set>
                                    <p:animEffect transition="in" filter="fade">
                                      <p:cBhvr>
                                        <p:cTn id="87" dur="500"/>
                                        <p:tgtEl>
                                          <p:spTgt spid="84996">
                                            <p:txEl>
                                              <p:pRg st="9" end="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84996">
                                            <p:txEl>
                                              <p:pRg st="13" end="13"/>
                                            </p:txEl>
                                          </p:spTgt>
                                        </p:tgtEl>
                                        <p:attrNameLst>
                                          <p:attrName>style.visibility</p:attrName>
                                        </p:attrNameLst>
                                      </p:cBhvr>
                                      <p:to>
                                        <p:strVal val="visible"/>
                                      </p:to>
                                    </p:set>
                                    <p:animEffect transition="in" filter="fade">
                                      <p:cBhvr>
                                        <p:cTn id="90" dur="500"/>
                                        <p:tgtEl>
                                          <p:spTgt spid="84996">
                                            <p:txEl>
                                              <p:pRg st="13" end="1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4996">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4996">
                                            <p:txEl>
                                              <p:pRg st="15" end="1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99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838200" y="539740"/>
            <a:ext cx="8115300" cy="514350"/>
          </a:xfrm>
        </p:spPr>
        <p:txBody>
          <a:bodyPr/>
          <a:lstStyle/>
          <a:p>
            <a:pPr eaLnBrk="1" hangingPunct="1"/>
            <a:r>
              <a:rPr lang="en-US" altLang="en-US" b="1" dirty="0"/>
              <a:t>The </a:t>
            </a:r>
            <a:r>
              <a:rPr lang="en-US" altLang="en-US" b="1" dirty="0">
                <a:solidFill>
                  <a:srgbClr val="C00000"/>
                </a:solidFill>
                <a:latin typeface="Courier New" panose="02070309020205020404" pitchFamily="49" charset="0"/>
                <a:cs typeface="Courier New" panose="02070309020205020404" pitchFamily="49" charset="0"/>
              </a:rPr>
              <a:t>do-while </a:t>
            </a:r>
            <a:r>
              <a:rPr lang="en-US" altLang="en-US" b="1" dirty="0"/>
              <a:t>statement</a:t>
            </a:r>
          </a:p>
        </p:txBody>
      </p:sp>
      <p:sp>
        <p:nvSpPr>
          <p:cNvPr id="70658" name="Rectangle 3"/>
          <p:cNvSpPr>
            <a:spLocks noGrp="1" noChangeArrowheads="1"/>
          </p:cNvSpPr>
          <p:nvPr>
            <p:ph idx="1"/>
          </p:nvPr>
        </p:nvSpPr>
        <p:spPr bwMode="auto">
          <a:xfrm>
            <a:off x="838200" y="1054090"/>
            <a:ext cx="10574215" cy="49466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lgn="just" eaLnBrk="1" hangingPunct="1">
              <a:lnSpc>
                <a:spcPct val="90000"/>
              </a:lnSpc>
              <a:buFontTx/>
              <a:buNone/>
            </a:pPr>
            <a:r>
              <a:rPr lang="en-US" altLang="en-US" sz="2000" b="1" i="1" u="sng" dirty="0"/>
              <a:t>General form:</a:t>
            </a:r>
          </a:p>
          <a:p>
            <a:pPr algn="just" eaLnBrk="1" hangingPunct="1">
              <a:lnSpc>
                <a:spcPct val="90000"/>
              </a:lnSpc>
              <a:buFontTx/>
              <a:buNone/>
            </a:pPr>
            <a:r>
              <a:rPr lang="en-US" altLang="en-US" sz="2000" dirty="0"/>
              <a:t>                  </a:t>
            </a:r>
            <a:r>
              <a:rPr lang="en-US" altLang="en-US" sz="2000" b="1" dirty="0"/>
              <a:t>do</a:t>
            </a:r>
          </a:p>
          <a:p>
            <a:pPr algn="just" eaLnBrk="1" hangingPunct="1">
              <a:lnSpc>
                <a:spcPct val="90000"/>
              </a:lnSpc>
              <a:buFontTx/>
              <a:buNone/>
            </a:pPr>
            <a:r>
              <a:rPr lang="en-US" altLang="en-US" sz="2000" b="1" dirty="0"/>
              <a:t>		  {</a:t>
            </a:r>
          </a:p>
          <a:p>
            <a:pPr algn="just" eaLnBrk="1" hangingPunct="1">
              <a:lnSpc>
                <a:spcPct val="90000"/>
              </a:lnSpc>
              <a:buFontTx/>
              <a:buNone/>
            </a:pPr>
            <a:r>
              <a:rPr lang="en-US" altLang="en-US" sz="2000" b="1" dirty="0"/>
              <a:t>		  	</a:t>
            </a:r>
            <a:r>
              <a:rPr lang="en-US" altLang="en-US" sz="2000" b="1" dirty="0">
                <a:solidFill>
                  <a:srgbClr val="C00000"/>
                </a:solidFill>
              </a:rPr>
              <a:t>body of the loop</a:t>
            </a:r>
          </a:p>
          <a:p>
            <a:pPr algn="just" eaLnBrk="1" hangingPunct="1">
              <a:lnSpc>
                <a:spcPct val="90000"/>
              </a:lnSpc>
              <a:buFontTx/>
              <a:buNone/>
            </a:pPr>
            <a:r>
              <a:rPr lang="en-US" altLang="en-US" sz="2000" b="1" dirty="0"/>
              <a:t>		  }</a:t>
            </a:r>
          </a:p>
          <a:p>
            <a:pPr algn="just" eaLnBrk="1" hangingPunct="1">
              <a:lnSpc>
                <a:spcPct val="90000"/>
              </a:lnSpc>
              <a:buFontTx/>
              <a:buNone/>
            </a:pPr>
            <a:r>
              <a:rPr lang="en-US" altLang="en-US" sz="2000" b="1" dirty="0"/>
              <a:t>		while(test condition);</a:t>
            </a:r>
          </a:p>
          <a:p>
            <a:pPr algn="just" eaLnBrk="1" hangingPunct="1">
              <a:lnSpc>
                <a:spcPct val="90000"/>
              </a:lnSpc>
              <a:buFontTx/>
              <a:buNone/>
            </a:pPr>
            <a:endParaRPr lang="en-US" altLang="en-US" sz="2000" b="1" dirty="0"/>
          </a:p>
          <a:p>
            <a:pPr algn="just">
              <a:lnSpc>
                <a:spcPct val="90000"/>
              </a:lnSpc>
              <a:buFont typeface="Wingdings" panose="05000000000000000000" pitchFamily="2" charset="2"/>
              <a:buChar char="ü"/>
            </a:pPr>
            <a:r>
              <a:rPr lang="en-US" altLang="en-US" sz="2000" b="1" dirty="0">
                <a:solidFill>
                  <a:srgbClr val="C00000"/>
                </a:solidFill>
              </a:rPr>
              <a:t>Exit controlled loop</a:t>
            </a:r>
            <a:r>
              <a:rPr lang="en-US" altLang="en-US" sz="2000" dirty="0">
                <a:solidFill>
                  <a:schemeClr val="accent2"/>
                </a:solidFill>
              </a:rPr>
              <a:t>.</a:t>
            </a:r>
            <a:r>
              <a:rPr lang="en-US" altLang="en-US" sz="2000" dirty="0"/>
              <a:t> At the end of the loop, the test condition is evaluated. </a:t>
            </a:r>
            <a:endParaRPr lang="en-US" altLang="en-US" sz="2000" dirty="0">
              <a:solidFill>
                <a:schemeClr val="accent2"/>
              </a:solidFill>
            </a:endParaRPr>
          </a:p>
          <a:p>
            <a:pPr algn="just" eaLnBrk="1" hangingPunct="1">
              <a:lnSpc>
                <a:spcPct val="90000"/>
              </a:lnSpc>
              <a:buFont typeface="Wingdings" panose="05000000000000000000" pitchFamily="2" charset="2"/>
              <a:buChar char="ü"/>
            </a:pPr>
            <a:r>
              <a:rPr lang="en-US" altLang="en-US" sz="2000" dirty="0"/>
              <a:t>After do statement, program executes the body of the Loop.</a:t>
            </a:r>
          </a:p>
          <a:p>
            <a:pPr algn="just" eaLnBrk="1" hangingPunct="1">
              <a:lnSpc>
                <a:spcPct val="90000"/>
              </a:lnSpc>
              <a:buFont typeface="Wingdings" panose="05000000000000000000" pitchFamily="2" charset="2"/>
              <a:buChar char="ü"/>
            </a:pPr>
            <a:r>
              <a:rPr lang="en-US" altLang="en-US" sz="2000" dirty="0"/>
              <a:t>Then, the condition is tested, if it is true, body of the loop is executed once again &amp; this process continues as long as the condition is true.</a:t>
            </a:r>
          </a:p>
          <a:p>
            <a:pPr algn="just" eaLnBrk="1" hangingPunct="1">
              <a:lnSpc>
                <a:spcPct val="90000"/>
              </a:lnSpc>
              <a:buFont typeface="Wingdings" panose="05000000000000000000" pitchFamily="2" charset="2"/>
              <a:buChar char="ü"/>
            </a:pPr>
            <a:r>
              <a:rPr lang="en-US" altLang="en-US" sz="2000" b="1" dirty="0">
                <a:solidFill>
                  <a:srgbClr val="C00000"/>
                </a:solidFill>
              </a:rPr>
              <a:t>Body of the loop is executed at least once.</a:t>
            </a:r>
          </a:p>
          <a:p>
            <a:pPr algn="just" eaLnBrk="1" hangingPunct="1">
              <a:lnSpc>
                <a:spcPct val="90000"/>
              </a:lnSpc>
              <a:buFont typeface="Wingdings" panose="05000000000000000000" pitchFamily="2" charset="2"/>
              <a:buChar char="ü"/>
            </a:pPr>
            <a:r>
              <a:rPr lang="en-US" altLang="en-US" sz="2000" b="1" dirty="0">
                <a:solidFill>
                  <a:srgbClr val="C00000"/>
                </a:solidFill>
              </a:rPr>
              <a:t>do-while </a:t>
            </a:r>
            <a:r>
              <a:rPr lang="en-US" altLang="en-US" sz="2000" b="1" dirty="0"/>
              <a:t>loop can be </a:t>
            </a:r>
            <a:r>
              <a:rPr lang="en-US" altLang="en-US" sz="2000" b="1" dirty="0">
                <a:solidFill>
                  <a:srgbClr val="C00000"/>
                </a:solidFill>
              </a:rPr>
              <a:t>nested</a:t>
            </a:r>
            <a:r>
              <a:rPr lang="en-US" altLang="en-US" sz="2000" b="1" dirty="0"/>
              <a:t>.</a:t>
            </a:r>
          </a:p>
        </p:txBody>
      </p:sp>
      <p:sp>
        <p:nvSpPr>
          <p:cNvPr id="7066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4543801E-0F30-4ADF-AFB1-BBECD58C0AE5}" type="datetime1">
              <a:rPr lang="en-US" altLang="en-US" smtClean="0"/>
              <a:t>3/30/2022</a:t>
            </a:fld>
            <a:endParaRPr lang="en-US" altLang="en-US"/>
          </a:p>
        </p:txBody>
      </p:sp>
      <p:sp>
        <p:nvSpPr>
          <p:cNvPr id="70662" name="Footer Placeholder 2"/>
          <p:cNvSpPr>
            <a:spLocks noGrp="1"/>
          </p:cNvSpPr>
          <p:nvPr>
            <p:ph type="ftr" sz="quarter" idx="11"/>
          </p:nvPr>
        </p:nvSpPr>
        <p:spPr bwMode="auto">
          <a:xfrm>
            <a:off x="4381499" y="6401991"/>
            <a:ext cx="3776663" cy="2282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CSE 1051 Problem Solving using Computers (PSUC) - 2019</a:t>
            </a:r>
          </a:p>
        </p:txBody>
      </p:sp>
      <p:sp>
        <p:nvSpPr>
          <p:cNvPr id="70659" name="Slide Number Placeholder 9"/>
          <p:cNvSpPr>
            <a:spLocks noGrp="1"/>
          </p:cNvSpPr>
          <p:nvPr>
            <p:ph type="sldNum" sz="quarter" idx="12"/>
          </p:nvPr>
        </p:nvSpPr>
        <p:spPr bwMode="auto">
          <a:xfrm>
            <a:off x="7094917" y="6356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0E5203F5-4447-484C-A557-8645EBD03BB6}" type="slidenum">
              <a:rPr lang="en-US" altLang="en-US" smtClean="0"/>
              <a:pPr/>
              <a:t>64</a:t>
            </a:fld>
            <a:endParaRPr lang="en-US" altLang="en-US" dirty="0"/>
          </a:p>
        </p:txBody>
      </p:sp>
    </p:spTree>
    <p:extLst>
      <p:ext uri="{BB962C8B-B14F-4D97-AF65-F5344CB8AC3E}">
        <p14:creationId xmlns:p14="http://schemas.microsoft.com/office/powerpoint/2010/main" val="167530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90246" y="633811"/>
            <a:ext cx="7842404" cy="514350"/>
          </a:xfrm>
        </p:spPr>
        <p:txBody>
          <a:bodyPr>
            <a:noAutofit/>
          </a:bodyPr>
          <a:lstStyle/>
          <a:p>
            <a:pPr eaLnBrk="1" hangingPunct="1"/>
            <a:r>
              <a:rPr lang="en-US" altLang="en-US" sz="3200" dirty="0"/>
              <a:t>The </a:t>
            </a:r>
            <a:r>
              <a:rPr lang="en-US" altLang="en-US" sz="3200" dirty="0">
                <a:solidFill>
                  <a:srgbClr val="C00000"/>
                </a:solidFill>
                <a:latin typeface="Courier New" panose="02070309020205020404" pitchFamily="49" charset="0"/>
              </a:rPr>
              <a:t>do-while</a:t>
            </a:r>
            <a:r>
              <a:rPr lang="en-US" altLang="en-US" sz="3200" dirty="0"/>
              <a:t> statement</a:t>
            </a:r>
          </a:p>
        </p:txBody>
      </p:sp>
      <p:sp>
        <p:nvSpPr>
          <p:cNvPr id="7272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41F6250-09FB-452A-AC5B-AE748982387F}" type="datetime1">
              <a:rPr lang="en-US" altLang="en-US" smtClean="0"/>
              <a:t>3/30/2022</a:t>
            </a:fld>
            <a:endParaRPr lang="en-US" altLang="en-US"/>
          </a:p>
        </p:txBody>
      </p:sp>
      <p:sp>
        <p:nvSpPr>
          <p:cNvPr id="7272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727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3F68F249-6865-4FEF-928F-C89A1404F01C}" type="slidenum">
              <a:rPr lang="en-US" altLang="en-US" smtClean="0"/>
              <a:pPr/>
              <a:t>65</a:t>
            </a:fld>
            <a:endParaRPr lang="en-US" altLang="en-US"/>
          </a:p>
        </p:txBody>
      </p:sp>
      <p:sp>
        <p:nvSpPr>
          <p:cNvPr id="72707" name="Text Box 4"/>
          <p:cNvSpPr txBox="1">
            <a:spLocks noChangeArrowheads="1"/>
          </p:cNvSpPr>
          <p:nvPr/>
        </p:nvSpPr>
        <p:spPr bwMode="auto">
          <a:xfrm>
            <a:off x="1415386" y="1200505"/>
            <a:ext cx="5366414" cy="138499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i="1" dirty="0">
                <a:solidFill>
                  <a:srgbClr val="C00000"/>
                </a:solidFill>
                <a:latin typeface="Times New Roman" panose="02020603050405020304" pitchFamily="18" charset="0"/>
                <a:cs typeface="Times New Roman" panose="02020603050405020304" pitchFamily="18" charset="0"/>
              </a:rPr>
              <a:t>do </a:t>
            </a:r>
            <a:r>
              <a:rPr lang="en-US" altLang="en-US" sz="2800" i="1" dirty="0"/>
              <a:t>{</a:t>
            </a:r>
          </a:p>
          <a:p>
            <a:pPr eaLnBrk="1" hangingPunct="1"/>
            <a:r>
              <a:rPr lang="en-US" altLang="en-US" sz="2800" i="1" dirty="0"/>
              <a:t>	program statement (s) }</a:t>
            </a:r>
          </a:p>
          <a:p>
            <a:pPr eaLnBrk="1" hangingPunct="1"/>
            <a:r>
              <a:rPr lang="en-US" altLang="en-US" sz="2800" b="1" i="1" dirty="0">
                <a:solidFill>
                  <a:srgbClr val="C00000"/>
                </a:solidFill>
                <a:latin typeface="Times New Roman" panose="02020603050405020304" pitchFamily="18" charset="0"/>
                <a:cs typeface="Times New Roman" panose="02020603050405020304" pitchFamily="18" charset="0"/>
              </a:rPr>
              <a:t>while</a:t>
            </a:r>
            <a:r>
              <a:rPr lang="en-US" altLang="en-US" sz="2800" dirty="0"/>
              <a:t> ( </a:t>
            </a:r>
            <a:r>
              <a:rPr lang="en-US" altLang="en-US" sz="2800" dirty="0" err="1">
                <a:latin typeface="Aharoni" panose="02010803020104030203" pitchFamily="2" charset="-79"/>
                <a:cs typeface="Aharoni" panose="02010803020104030203" pitchFamily="2" charset="-79"/>
              </a:rPr>
              <a:t>loop_expression</a:t>
            </a:r>
            <a:r>
              <a:rPr lang="en-US" altLang="en-US" sz="2800" i="1" dirty="0"/>
              <a:t> </a:t>
            </a:r>
            <a:r>
              <a:rPr lang="en-US" altLang="en-US" sz="2800" dirty="0"/>
              <a:t>);</a:t>
            </a:r>
          </a:p>
        </p:txBody>
      </p:sp>
      <p:sp>
        <p:nvSpPr>
          <p:cNvPr id="72708" name="AutoShape 5"/>
          <p:cNvSpPr>
            <a:spLocks noChangeArrowheads="1"/>
          </p:cNvSpPr>
          <p:nvPr/>
        </p:nvSpPr>
        <p:spPr bwMode="auto">
          <a:xfrm>
            <a:off x="5124450" y="3469481"/>
            <a:ext cx="1657350" cy="3429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dirty="0"/>
              <a:t>Statement(s)</a:t>
            </a:r>
          </a:p>
        </p:txBody>
      </p:sp>
      <p:sp>
        <p:nvSpPr>
          <p:cNvPr id="72709" name="AutoShape 6"/>
          <p:cNvSpPr>
            <a:spLocks noChangeArrowheads="1"/>
          </p:cNvSpPr>
          <p:nvPr/>
        </p:nvSpPr>
        <p:spPr bwMode="auto">
          <a:xfrm>
            <a:off x="5124450" y="3983831"/>
            <a:ext cx="1771650" cy="8001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loop_expression</a:t>
            </a:r>
          </a:p>
        </p:txBody>
      </p:sp>
      <p:sp>
        <p:nvSpPr>
          <p:cNvPr id="72710" name="Line 7"/>
          <p:cNvSpPr>
            <a:spLocks noChangeShapeType="1"/>
          </p:cNvSpPr>
          <p:nvPr/>
        </p:nvSpPr>
        <p:spPr bwMode="auto">
          <a:xfrm>
            <a:off x="5981700" y="3812381"/>
            <a:ext cx="0" cy="17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98316" name="Text Box 8"/>
          <p:cNvSpPr txBox="1">
            <a:spLocks noChangeArrowheads="1"/>
          </p:cNvSpPr>
          <p:nvPr/>
        </p:nvSpPr>
        <p:spPr bwMode="auto">
          <a:xfrm>
            <a:off x="4605338" y="4114800"/>
            <a:ext cx="4732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50" b="1"/>
              <a:t>yes</a:t>
            </a:r>
          </a:p>
        </p:txBody>
      </p:sp>
      <p:sp>
        <p:nvSpPr>
          <p:cNvPr id="72712" name="Line 9"/>
          <p:cNvSpPr>
            <a:spLocks noChangeShapeType="1"/>
          </p:cNvSpPr>
          <p:nvPr/>
        </p:nvSpPr>
        <p:spPr bwMode="auto">
          <a:xfrm flipV="1">
            <a:off x="4095750" y="3143250"/>
            <a:ext cx="1885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72713" name="Line 10"/>
          <p:cNvSpPr>
            <a:spLocks noChangeShapeType="1"/>
          </p:cNvSpPr>
          <p:nvPr/>
        </p:nvSpPr>
        <p:spPr bwMode="auto">
          <a:xfrm>
            <a:off x="4095750" y="4383881"/>
            <a:ext cx="1028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14" name="Line 11"/>
          <p:cNvSpPr>
            <a:spLocks noChangeShapeType="1"/>
          </p:cNvSpPr>
          <p:nvPr/>
        </p:nvSpPr>
        <p:spPr bwMode="auto">
          <a:xfrm>
            <a:off x="5981700" y="2971802"/>
            <a:ext cx="0" cy="497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98320" name="Text Box 12"/>
          <p:cNvSpPr txBox="1">
            <a:spLocks noChangeArrowheads="1"/>
          </p:cNvSpPr>
          <p:nvPr/>
        </p:nvSpPr>
        <p:spPr bwMode="auto">
          <a:xfrm>
            <a:off x="6038851" y="4743450"/>
            <a:ext cx="41549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50" b="1"/>
              <a:t>No</a:t>
            </a:r>
          </a:p>
        </p:txBody>
      </p:sp>
      <p:sp>
        <p:nvSpPr>
          <p:cNvPr id="72716" name="Line 16"/>
          <p:cNvSpPr>
            <a:spLocks noChangeShapeType="1"/>
          </p:cNvSpPr>
          <p:nvPr/>
        </p:nvSpPr>
        <p:spPr bwMode="auto">
          <a:xfrm flipV="1">
            <a:off x="4095750" y="3143250"/>
            <a:ext cx="0" cy="1257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046" name="AutoShape 18"/>
          <p:cNvSpPr>
            <a:spLocks noChangeArrowheads="1"/>
          </p:cNvSpPr>
          <p:nvPr/>
        </p:nvSpPr>
        <p:spPr bwMode="auto">
          <a:xfrm>
            <a:off x="7234238" y="2330870"/>
            <a:ext cx="2400300" cy="1314450"/>
          </a:xfrm>
          <a:prstGeom prst="cloudCallout">
            <a:avLst>
              <a:gd name="adj1" fmla="val -58968"/>
              <a:gd name="adj2" fmla="val 100057"/>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350" b="1" dirty="0">
                <a:solidFill>
                  <a:schemeClr val="bg1">
                    <a:lumMod val="95000"/>
                  </a:schemeClr>
                </a:solidFill>
              </a:rPr>
              <a:t>Loop with the test at the end !</a:t>
            </a:r>
          </a:p>
          <a:p>
            <a:pPr algn="ctr" eaLnBrk="1" hangingPunct="1">
              <a:defRPr/>
            </a:pPr>
            <a:r>
              <a:rPr lang="en-US" altLang="en-US" sz="1350" b="1" dirty="0">
                <a:solidFill>
                  <a:schemeClr val="bg1">
                    <a:lumMod val="95000"/>
                  </a:schemeClr>
                </a:solidFill>
              </a:rPr>
              <a:t>Body is executed at least once !</a:t>
            </a:r>
          </a:p>
        </p:txBody>
      </p:sp>
      <p:sp>
        <p:nvSpPr>
          <p:cNvPr id="19" name="Oval 21"/>
          <p:cNvSpPr>
            <a:spLocks noChangeArrowheads="1"/>
          </p:cNvSpPr>
          <p:nvPr/>
        </p:nvSpPr>
        <p:spPr bwMode="auto">
          <a:xfrm>
            <a:off x="4610100" y="3451622"/>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1</a:t>
            </a:r>
          </a:p>
        </p:txBody>
      </p:sp>
      <p:sp>
        <p:nvSpPr>
          <p:cNvPr id="20" name="Oval 22"/>
          <p:cNvSpPr>
            <a:spLocks noChangeArrowheads="1"/>
          </p:cNvSpPr>
          <p:nvPr/>
        </p:nvSpPr>
        <p:spPr bwMode="auto">
          <a:xfrm>
            <a:off x="4724400" y="4467226"/>
            <a:ext cx="342900" cy="26551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2</a:t>
            </a:r>
          </a:p>
        </p:txBody>
      </p:sp>
      <p:sp>
        <p:nvSpPr>
          <p:cNvPr id="21" name="Oval 23"/>
          <p:cNvSpPr>
            <a:spLocks noChangeArrowheads="1"/>
          </p:cNvSpPr>
          <p:nvPr/>
        </p:nvSpPr>
        <p:spPr bwMode="auto">
          <a:xfrm>
            <a:off x="4170760" y="3451622"/>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3</a:t>
            </a:r>
          </a:p>
        </p:txBody>
      </p:sp>
      <p:sp>
        <p:nvSpPr>
          <p:cNvPr id="22" name="Oval 24"/>
          <p:cNvSpPr>
            <a:spLocks noChangeArrowheads="1"/>
          </p:cNvSpPr>
          <p:nvPr/>
        </p:nvSpPr>
        <p:spPr bwMode="auto">
          <a:xfrm>
            <a:off x="6891338" y="5273279"/>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4</a:t>
            </a:r>
          </a:p>
        </p:txBody>
      </p:sp>
      <p:sp>
        <p:nvSpPr>
          <p:cNvPr id="23" name="AutoShape 5"/>
          <p:cNvSpPr>
            <a:spLocks noChangeArrowheads="1"/>
          </p:cNvSpPr>
          <p:nvPr/>
        </p:nvSpPr>
        <p:spPr bwMode="auto">
          <a:xfrm>
            <a:off x="5176838" y="5279231"/>
            <a:ext cx="1657350" cy="3429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500" b="1" dirty="0">
                <a:solidFill>
                  <a:srgbClr val="FF0000"/>
                </a:solidFill>
                <a:latin typeface="Century" pitchFamily="18" charset="0"/>
              </a:rPr>
              <a:t>Next statement</a:t>
            </a:r>
          </a:p>
        </p:txBody>
      </p:sp>
      <p:sp>
        <p:nvSpPr>
          <p:cNvPr id="72724" name="Line 11"/>
          <p:cNvSpPr>
            <a:spLocks noChangeShapeType="1"/>
          </p:cNvSpPr>
          <p:nvPr/>
        </p:nvSpPr>
        <p:spPr bwMode="auto">
          <a:xfrm>
            <a:off x="6007894" y="4782743"/>
            <a:ext cx="0" cy="497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1764556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8316"/>
                                        </p:tgtEl>
                                        <p:attrNameLst>
                                          <p:attrName>style.visibility</p:attrName>
                                        </p:attrNameLst>
                                      </p:cBhvr>
                                      <p:to>
                                        <p:strVal val="visible"/>
                                      </p:to>
                                    </p:set>
                                    <p:animEffect transition="in" filter="fade">
                                      <p:cBhvr>
                                        <p:cTn id="17" dur="500"/>
                                        <p:tgtEl>
                                          <p:spTgt spid="98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8320"/>
                                        </p:tgtEl>
                                        <p:attrNameLst>
                                          <p:attrName>style.visibility</p:attrName>
                                        </p:attrNameLst>
                                      </p:cBhvr>
                                      <p:to>
                                        <p:strVal val="visible"/>
                                      </p:to>
                                    </p:set>
                                    <p:animEffect transition="in" filter="fade">
                                      <p:cBhvr>
                                        <p:cTn id="27" dur="500"/>
                                        <p:tgtEl>
                                          <p:spTgt spid="98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4046"/>
                                        </p:tgtEl>
                                        <p:attrNameLst>
                                          <p:attrName>style.visibility</p:attrName>
                                        </p:attrNameLst>
                                      </p:cBhvr>
                                      <p:to>
                                        <p:strVal val="visible"/>
                                      </p:to>
                                    </p:set>
                                    <p:animEffect transition="in" filter="fade">
                                      <p:cBhvr>
                                        <p:cTn id="40"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6" grpId="0"/>
      <p:bldP spid="98320" grpId="0"/>
      <p:bldP spid="44046" grpId="0" animBg="1"/>
      <p:bldP spid="19" grpId="0" animBg="1"/>
      <p:bldP spid="20" grpId="0" animBg="1"/>
      <p:bldP spid="21" grpId="0" animBg="1"/>
      <p:bldP spid="22" grpId="0" animBg="1"/>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a:xfrm>
            <a:off x="838199" y="701433"/>
            <a:ext cx="10011509" cy="520723"/>
          </a:xfrm>
        </p:spPr>
        <p:txBody>
          <a:bodyPr>
            <a:noAutofit/>
          </a:bodyPr>
          <a:lstStyle/>
          <a:p>
            <a:pPr eaLnBrk="1" hangingPunct="1">
              <a:defRPr/>
            </a:pPr>
            <a:r>
              <a:rPr lang="en-US" sz="2800" dirty="0"/>
              <a:t>Example: Finding sum of natural numbers up to 100</a:t>
            </a:r>
          </a:p>
        </p:txBody>
      </p:sp>
      <p:sp>
        <p:nvSpPr>
          <p:cNvPr id="74754" name="Text Box 3"/>
          <p:cNvSpPr>
            <a:spLocks noGrp="1" noChangeArrowheads="1"/>
          </p:cNvSpPr>
          <p:nvPr>
            <p:ph idx="1"/>
          </p:nvPr>
        </p:nvSpPr>
        <p:spPr bwMode="auto">
          <a:xfrm>
            <a:off x="5473945" y="1565072"/>
            <a:ext cx="6852869" cy="440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lnSpc>
                <a:spcPct val="80000"/>
              </a:lnSpc>
              <a:buClr>
                <a:schemeClr val="tx1"/>
              </a:buClr>
              <a:buFontTx/>
              <a:buNone/>
              <a:defRPr/>
            </a:pPr>
            <a:r>
              <a:rPr lang="en-US" sz="2000" b="1" dirty="0"/>
              <a:t>#include &lt;</a:t>
            </a:r>
            <a:r>
              <a:rPr lang="en-US" sz="2000" b="1" dirty="0" err="1"/>
              <a:t>stdio.h</a:t>
            </a:r>
            <a:r>
              <a:rPr lang="en-US" sz="2000" b="1" dirty="0"/>
              <a:t>&gt;</a:t>
            </a:r>
          </a:p>
          <a:p>
            <a:pPr eaLnBrk="1" hangingPunct="1">
              <a:lnSpc>
                <a:spcPct val="80000"/>
              </a:lnSpc>
              <a:buClr>
                <a:schemeClr val="tx1"/>
              </a:buClr>
              <a:buFontTx/>
              <a:buNone/>
              <a:defRPr/>
            </a:pPr>
            <a:r>
              <a:rPr lang="en-US" sz="2000" b="1" dirty="0" err="1"/>
              <a:t>int</a:t>
            </a:r>
            <a:r>
              <a:rPr lang="en-US" sz="2000" b="1" dirty="0"/>
              <a:t> main()</a:t>
            </a:r>
          </a:p>
          <a:p>
            <a:pPr eaLnBrk="1" hangingPunct="1">
              <a:lnSpc>
                <a:spcPct val="80000"/>
              </a:lnSpc>
              <a:buClr>
                <a:schemeClr val="tx1"/>
              </a:buClr>
              <a:buFontTx/>
              <a:buNone/>
            </a:pPr>
            <a:r>
              <a:rPr lang="en-US" altLang="en-US" sz="2000" b="1" dirty="0"/>
              <a:t>{	</a:t>
            </a:r>
          </a:p>
          <a:p>
            <a:pPr eaLnBrk="1" hangingPunct="1">
              <a:lnSpc>
                <a:spcPct val="80000"/>
              </a:lnSpc>
              <a:buClr>
                <a:schemeClr val="tx1"/>
              </a:buClr>
              <a:buFontTx/>
              <a:buNone/>
            </a:pPr>
            <a:r>
              <a:rPr lang="en-US" altLang="en-US" sz="2000" b="1" dirty="0"/>
              <a:t>    </a:t>
            </a:r>
            <a:r>
              <a:rPr lang="en-US" altLang="en-US" sz="2000" b="1" dirty="0" err="1"/>
              <a:t>int</a:t>
            </a:r>
            <a:r>
              <a:rPr lang="en-US" altLang="en-US" sz="2000" b="1" dirty="0"/>
              <a:t> n;</a:t>
            </a:r>
          </a:p>
          <a:p>
            <a:pPr eaLnBrk="1" hangingPunct="1">
              <a:lnSpc>
                <a:spcPct val="80000"/>
              </a:lnSpc>
              <a:buClr>
                <a:schemeClr val="tx1"/>
              </a:buClr>
              <a:buFontTx/>
              <a:buNone/>
            </a:pPr>
            <a:r>
              <a:rPr lang="en-US" altLang="en-US" sz="2000" b="1" dirty="0"/>
              <a:t>    </a:t>
            </a:r>
            <a:r>
              <a:rPr lang="en-US" altLang="en-US" sz="2000" b="1" dirty="0" err="1"/>
              <a:t>int</a:t>
            </a:r>
            <a:r>
              <a:rPr lang="en-US" altLang="en-US" sz="2000" b="1" dirty="0"/>
              <a:t> sum=0;</a:t>
            </a:r>
          </a:p>
          <a:p>
            <a:pPr eaLnBrk="1" hangingPunct="1">
              <a:lnSpc>
                <a:spcPct val="80000"/>
              </a:lnSpc>
              <a:buClr>
                <a:schemeClr val="tx1"/>
              </a:buClr>
              <a:buFontTx/>
              <a:buNone/>
            </a:pPr>
            <a:r>
              <a:rPr lang="en-US" altLang="en-US" sz="2000" b="1" dirty="0"/>
              <a:t>     n=1;</a:t>
            </a:r>
          </a:p>
          <a:p>
            <a:pPr eaLnBrk="1" hangingPunct="1">
              <a:lnSpc>
                <a:spcPct val="80000"/>
              </a:lnSpc>
              <a:buClr>
                <a:schemeClr val="tx1"/>
              </a:buClr>
              <a:buFontTx/>
              <a:buNone/>
            </a:pPr>
            <a:r>
              <a:rPr lang="en-US" altLang="en-US" sz="2000" b="1" dirty="0">
                <a:solidFill>
                  <a:schemeClr val="bg1"/>
                </a:solidFill>
              </a:rPr>
              <a:t>     do</a:t>
            </a:r>
          </a:p>
          <a:p>
            <a:pPr eaLnBrk="1" hangingPunct="1">
              <a:lnSpc>
                <a:spcPct val="80000"/>
              </a:lnSpc>
              <a:buClr>
                <a:schemeClr val="tx1"/>
              </a:buClr>
              <a:buFontTx/>
              <a:buNone/>
            </a:pPr>
            <a:r>
              <a:rPr lang="en-US" altLang="en-US" sz="2000" b="1" dirty="0">
                <a:solidFill>
                  <a:schemeClr val="bg1"/>
                </a:solidFill>
              </a:rPr>
              <a:t>       {</a:t>
            </a:r>
          </a:p>
          <a:p>
            <a:pPr eaLnBrk="1" hangingPunct="1">
              <a:lnSpc>
                <a:spcPct val="80000"/>
              </a:lnSpc>
              <a:buClr>
                <a:schemeClr val="tx1"/>
              </a:buClr>
              <a:buFontTx/>
              <a:buNone/>
            </a:pPr>
            <a:r>
              <a:rPr lang="en-US" altLang="en-US" sz="2000" b="1" dirty="0">
                <a:solidFill>
                  <a:schemeClr val="bg1"/>
                </a:solidFill>
              </a:rPr>
              <a:t>         sum = sum + counter;</a:t>
            </a:r>
          </a:p>
          <a:p>
            <a:pPr eaLnBrk="1" hangingPunct="1">
              <a:lnSpc>
                <a:spcPct val="80000"/>
              </a:lnSpc>
              <a:buClr>
                <a:schemeClr val="tx1"/>
              </a:buClr>
              <a:buFontTx/>
              <a:buNone/>
            </a:pPr>
            <a:r>
              <a:rPr lang="en-US" altLang="en-US" sz="2000" b="1" dirty="0">
                <a:solidFill>
                  <a:schemeClr val="bg1"/>
                </a:solidFill>
              </a:rPr>
              <a:t>         counter = counter +1;}}</a:t>
            </a:r>
          </a:p>
          <a:p>
            <a:pPr eaLnBrk="1" hangingPunct="1">
              <a:lnSpc>
                <a:spcPct val="80000"/>
              </a:lnSpc>
              <a:buClr>
                <a:schemeClr val="tx1"/>
              </a:buClr>
              <a:buFontTx/>
              <a:buNone/>
            </a:pPr>
            <a:r>
              <a:rPr lang="en-US" altLang="en-US" sz="2000" b="1" dirty="0">
                <a:solidFill>
                  <a:schemeClr val="bg1"/>
                </a:solidFill>
              </a:rPr>
              <a:t>    } while (counter &lt; 100);</a:t>
            </a:r>
          </a:p>
          <a:p>
            <a:pPr eaLnBrk="1" hangingPunct="1">
              <a:lnSpc>
                <a:spcPct val="80000"/>
              </a:lnSpc>
              <a:buClr>
                <a:schemeClr val="tx1"/>
              </a:buClr>
              <a:buFontTx/>
              <a:buNone/>
            </a:pPr>
            <a:r>
              <a:rPr lang="en-US" altLang="en-US" sz="2000" b="1" dirty="0"/>
              <a:t>    </a:t>
            </a:r>
            <a:r>
              <a:rPr lang="en-US" altLang="en-US" sz="2000" b="1" dirty="0" err="1"/>
              <a:t>printf</a:t>
            </a:r>
            <a:r>
              <a:rPr lang="en-US" altLang="en-US" sz="2000" b="1" dirty="0"/>
              <a:t>(“%d”, sum);</a:t>
            </a:r>
          </a:p>
          <a:p>
            <a:pPr eaLnBrk="1" hangingPunct="1">
              <a:lnSpc>
                <a:spcPct val="80000"/>
              </a:lnSpc>
              <a:buClr>
                <a:schemeClr val="tx1"/>
              </a:buClr>
              <a:buFontTx/>
              <a:buNone/>
            </a:pPr>
            <a:r>
              <a:rPr lang="en-US" altLang="en-US" sz="2000" b="1" dirty="0"/>
              <a:t>    return 0;</a:t>
            </a:r>
          </a:p>
          <a:p>
            <a:pPr eaLnBrk="1" hangingPunct="1">
              <a:lnSpc>
                <a:spcPct val="80000"/>
              </a:lnSpc>
              <a:buClr>
                <a:schemeClr val="tx1"/>
              </a:buClr>
              <a:buFontTx/>
              <a:buNone/>
            </a:pPr>
            <a:r>
              <a:rPr lang="en-US" altLang="en-US" sz="2000" b="1" dirty="0"/>
              <a:t>}</a:t>
            </a:r>
          </a:p>
        </p:txBody>
      </p:sp>
      <p:sp>
        <p:nvSpPr>
          <p:cNvPr id="7476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A3726F0-C7E9-4A99-81B7-6A4F8EBD2DC2}" type="datetime1">
              <a:rPr lang="en-US" altLang="en-US" smtClean="0"/>
              <a:t>3/30/2022</a:t>
            </a:fld>
            <a:endParaRPr lang="en-US" altLang="en-US"/>
          </a:p>
        </p:txBody>
      </p:sp>
      <p:sp>
        <p:nvSpPr>
          <p:cNvPr id="7476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74755" name="Slide Number Placeholder 9"/>
          <p:cNvSpPr>
            <a:spLocks noGrp="1"/>
          </p:cNvSpPr>
          <p:nvPr>
            <p:ph type="sldNum" sz="quarter" idx="12"/>
          </p:nvPr>
        </p:nvSpPr>
        <p:spPr bwMode="auto">
          <a:xfrm>
            <a:off x="7208293" y="6435428"/>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0D48AD8-E5E0-41A6-82A4-7DFD0ED9F742}" type="slidenum">
              <a:rPr lang="en-US" altLang="en-US" smtClean="0"/>
              <a:pPr/>
              <a:t>66</a:t>
            </a:fld>
            <a:endParaRPr lang="en-US" altLang="en-US"/>
          </a:p>
        </p:txBody>
      </p:sp>
      <p:sp>
        <p:nvSpPr>
          <p:cNvPr id="7" name="Rectangle 6"/>
          <p:cNvSpPr>
            <a:spLocks noChangeArrowheads="1"/>
          </p:cNvSpPr>
          <p:nvPr/>
        </p:nvSpPr>
        <p:spPr bwMode="auto">
          <a:xfrm>
            <a:off x="5616085" y="3655090"/>
            <a:ext cx="2686051" cy="152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ts val="431"/>
              </a:spcBef>
              <a:buClr>
                <a:schemeClr val="tx1"/>
              </a:buClr>
            </a:pPr>
            <a:r>
              <a:rPr lang="en-US" altLang="en-US" sz="1600" b="1" dirty="0">
                <a:solidFill>
                  <a:srgbClr val="C00000"/>
                </a:solidFill>
              </a:rPr>
              <a:t> </a:t>
            </a:r>
            <a:r>
              <a:rPr lang="en-US" altLang="en-US" sz="2000" b="1" dirty="0">
                <a:solidFill>
                  <a:srgbClr val="C00000"/>
                </a:solidFill>
                <a:latin typeface="Tempus Sans ITC" panose="04020404030D07020202" pitchFamily="82" charset="0"/>
              </a:rPr>
              <a:t>do</a:t>
            </a:r>
          </a:p>
          <a:p>
            <a:pPr>
              <a:lnSpc>
                <a:spcPct val="80000"/>
              </a:lnSpc>
              <a:spcBef>
                <a:spcPts val="431"/>
              </a:spcBef>
              <a:buClr>
                <a:schemeClr val="tx1"/>
              </a:buClr>
            </a:pPr>
            <a:r>
              <a:rPr lang="en-US" altLang="en-US" sz="2000" b="1" dirty="0">
                <a:solidFill>
                  <a:srgbClr val="C00000"/>
                </a:solidFill>
                <a:latin typeface="Tempus Sans ITC" panose="04020404030D07020202" pitchFamily="82" charset="0"/>
              </a:rPr>
              <a:t>    {</a:t>
            </a:r>
          </a:p>
          <a:p>
            <a:pPr>
              <a:lnSpc>
                <a:spcPct val="80000"/>
              </a:lnSpc>
              <a:spcBef>
                <a:spcPts val="431"/>
              </a:spcBef>
              <a:buClr>
                <a:schemeClr val="tx1"/>
              </a:buClr>
            </a:pPr>
            <a:r>
              <a:rPr lang="en-US" altLang="en-US" sz="2000" b="1" dirty="0">
                <a:solidFill>
                  <a:srgbClr val="C00000"/>
                </a:solidFill>
                <a:latin typeface="Tempus Sans ITC" panose="04020404030D07020202" pitchFamily="82" charset="0"/>
              </a:rPr>
              <a:t>     </a:t>
            </a:r>
            <a:r>
              <a:rPr lang="en-US" altLang="en-US" sz="1100" b="1" dirty="0">
                <a:solidFill>
                  <a:srgbClr val="C00000"/>
                </a:solidFill>
                <a:latin typeface="Tempus Sans ITC" panose="04020404030D07020202" pitchFamily="82" charset="0"/>
              </a:rPr>
              <a:t>    </a:t>
            </a:r>
            <a:r>
              <a:rPr lang="en-US" altLang="en-US" sz="2000" b="1" dirty="0">
                <a:solidFill>
                  <a:srgbClr val="C00000"/>
                </a:solidFill>
                <a:latin typeface="Tempus Sans ITC" panose="04020404030D07020202" pitchFamily="82" charset="0"/>
              </a:rPr>
              <a:t>sum = sum + n;</a:t>
            </a:r>
          </a:p>
          <a:p>
            <a:pPr>
              <a:lnSpc>
                <a:spcPct val="80000"/>
              </a:lnSpc>
              <a:spcBef>
                <a:spcPts val="431"/>
              </a:spcBef>
              <a:buClr>
                <a:schemeClr val="tx1"/>
              </a:buClr>
            </a:pPr>
            <a:r>
              <a:rPr lang="en-US" altLang="en-US" sz="2000" b="1" dirty="0">
                <a:solidFill>
                  <a:srgbClr val="C00000"/>
                </a:solidFill>
                <a:latin typeface="Tempus Sans ITC" panose="04020404030D07020202" pitchFamily="82" charset="0"/>
              </a:rPr>
              <a:t>        n = n +1;</a:t>
            </a:r>
          </a:p>
          <a:p>
            <a:pPr>
              <a:lnSpc>
                <a:spcPct val="80000"/>
              </a:lnSpc>
              <a:spcBef>
                <a:spcPts val="431"/>
              </a:spcBef>
              <a:buClr>
                <a:schemeClr val="tx1"/>
              </a:buClr>
            </a:pPr>
            <a:r>
              <a:rPr lang="en-US" altLang="en-US" sz="2000" b="1" dirty="0">
                <a:solidFill>
                  <a:srgbClr val="C00000"/>
                </a:solidFill>
                <a:latin typeface="Tempus Sans ITC" panose="04020404030D07020202" pitchFamily="82" charset="0"/>
              </a:rPr>
              <a:t>    }   while (n &lt; =100);</a:t>
            </a:r>
            <a:endParaRPr lang="en-US" altLang="en-US" sz="2000" dirty="0">
              <a:solidFill>
                <a:srgbClr val="C00000"/>
              </a:solidFill>
            </a:endParaRPr>
          </a:p>
        </p:txBody>
      </p:sp>
      <p:sp>
        <p:nvSpPr>
          <p:cNvPr id="8" name="Text Box 3"/>
          <p:cNvSpPr txBox="1">
            <a:spLocks noChangeArrowheads="1"/>
          </p:cNvSpPr>
          <p:nvPr/>
        </p:nvSpPr>
        <p:spPr bwMode="auto">
          <a:xfrm>
            <a:off x="1440474" y="1710146"/>
            <a:ext cx="3659064" cy="3702149"/>
          </a:xfrm>
          <a:prstGeom prst="rect">
            <a:avLst/>
          </a:prstGeom>
          <a:noFill/>
          <a:ln w="9525">
            <a:noFill/>
            <a:miter lim="800000"/>
            <a:headEnd/>
            <a:tailEnd/>
          </a:ln>
        </p:spPr>
        <p:txBody>
          <a:bodyPr/>
          <a:lstStyle/>
          <a:p>
            <a:pPr eaLnBrk="1" hangingPunct="1">
              <a:lnSpc>
                <a:spcPct val="80000"/>
              </a:lnSpc>
              <a:buClr>
                <a:schemeClr val="tx1"/>
              </a:buClr>
              <a:buFontTx/>
              <a:buNone/>
              <a:defRPr/>
            </a:pPr>
            <a:r>
              <a:rPr lang="en-US" sz="2000" b="1" dirty="0"/>
              <a:t>#include &lt;</a:t>
            </a:r>
            <a:r>
              <a:rPr lang="en-US" sz="2000" b="1" dirty="0" err="1"/>
              <a:t>stdio.h</a:t>
            </a:r>
            <a:r>
              <a:rPr lang="en-US" sz="2000" b="1" dirty="0"/>
              <a:t>&gt;</a:t>
            </a:r>
          </a:p>
          <a:p>
            <a:pPr eaLnBrk="1" hangingPunct="1">
              <a:lnSpc>
                <a:spcPct val="80000"/>
              </a:lnSpc>
              <a:buClr>
                <a:schemeClr val="tx1"/>
              </a:buClr>
              <a:buFontTx/>
              <a:buNone/>
              <a:defRPr/>
            </a:pPr>
            <a:r>
              <a:rPr lang="en-US" sz="2000" b="1" dirty="0" err="1"/>
              <a:t>int</a:t>
            </a:r>
            <a:r>
              <a:rPr lang="en-US" sz="2000" b="1" dirty="0"/>
              <a:t> main()</a:t>
            </a:r>
          </a:p>
          <a:p>
            <a:pPr marL="257175" indent="-257175">
              <a:lnSpc>
                <a:spcPct val="80000"/>
              </a:lnSpc>
              <a:spcBef>
                <a:spcPct val="20000"/>
              </a:spcBef>
              <a:buClr>
                <a:schemeClr val="tx1"/>
              </a:buClr>
              <a:defRPr/>
            </a:pPr>
            <a:r>
              <a:rPr lang="en-US" sz="2000" b="1" kern="0" dirty="0">
                <a:ea typeface="Batang" pitchFamily="18" charset="-127"/>
              </a:rPr>
              <a:t>{	</a:t>
            </a:r>
          </a:p>
          <a:p>
            <a:pPr marL="257175" indent="-257175">
              <a:lnSpc>
                <a:spcPct val="80000"/>
              </a:lnSpc>
              <a:spcBef>
                <a:spcPct val="20000"/>
              </a:spcBef>
              <a:buClr>
                <a:schemeClr val="tx1"/>
              </a:buClr>
              <a:defRPr/>
            </a:pPr>
            <a:r>
              <a:rPr lang="en-US" sz="2000" b="1" kern="0" dirty="0">
                <a:ea typeface="Batang" pitchFamily="18" charset="-127"/>
              </a:rPr>
              <a:t>    </a:t>
            </a:r>
            <a:r>
              <a:rPr lang="en-US" sz="2000" b="1" kern="0" dirty="0" err="1">
                <a:ea typeface="Batang" pitchFamily="18" charset="-127"/>
              </a:rPr>
              <a:t>int</a:t>
            </a:r>
            <a:r>
              <a:rPr lang="en-US" sz="2000" b="1" kern="0" dirty="0">
                <a:ea typeface="Batang" pitchFamily="18" charset="-127"/>
              </a:rPr>
              <a:t> n;</a:t>
            </a:r>
          </a:p>
          <a:p>
            <a:pPr marL="257175" indent="-257175">
              <a:lnSpc>
                <a:spcPct val="80000"/>
              </a:lnSpc>
              <a:spcBef>
                <a:spcPct val="20000"/>
              </a:spcBef>
              <a:buClr>
                <a:schemeClr val="tx1"/>
              </a:buClr>
              <a:defRPr/>
            </a:pPr>
            <a:r>
              <a:rPr lang="en-US" sz="2000" b="1" kern="0" dirty="0">
                <a:ea typeface="Batang" pitchFamily="18" charset="-127"/>
              </a:rPr>
              <a:t>    </a:t>
            </a:r>
            <a:r>
              <a:rPr lang="en-US" sz="2000" b="1" kern="0" dirty="0" err="1">
                <a:ea typeface="Batang" pitchFamily="18" charset="-127"/>
              </a:rPr>
              <a:t>int</a:t>
            </a:r>
            <a:r>
              <a:rPr lang="en-US" sz="2000" b="1" kern="0" dirty="0">
                <a:ea typeface="Batang" pitchFamily="18" charset="-127"/>
              </a:rPr>
              <a:t> sum =0;</a:t>
            </a:r>
          </a:p>
          <a:p>
            <a:pPr marL="257175" indent="-257175">
              <a:lnSpc>
                <a:spcPct val="80000"/>
              </a:lnSpc>
              <a:spcBef>
                <a:spcPct val="20000"/>
              </a:spcBef>
              <a:buClr>
                <a:schemeClr val="tx1"/>
              </a:buClr>
              <a:defRPr/>
            </a:pPr>
            <a:r>
              <a:rPr lang="en-US" sz="2000" b="1" kern="0" dirty="0">
                <a:ea typeface="Batang" pitchFamily="18" charset="-127"/>
              </a:rPr>
              <a:t>    </a:t>
            </a:r>
          </a:p>
          <a:p>
            <a:pPr marL="257175" indent="-257175">
              <a:lnSpc>
                <a:spcPct val="80000"/>
              </a:lnSpc>
              <a:spcBef>
                <a:spcPct val="20000"/>
              </a:spcBef>
              <a:buClr>
                <a:schemeClr val="tx1"/>
              </a:buClr>
              <a:defRPr/>
            </a:pPr>
            <a:r>
              <a:rPr lang="en-US" sz="2000" b="1" kern="0" dirty="0">
                <a:ea typeface="Batang" pitchFamily="18" charset="-127"/>
              </a:rPr>
              <a:t>    n=1;</a:t>
            </a:r>
            <a:endParaRPr lang="en-US" sz="2000" b="1" kern="0" dirty="0">
              <a:solidFill>
                <a:schemeClr val="bg1"/>
              </a:solidFill>
              <a:ea typeface="Batang" pitchFamily="18" charset="-127"/>
            </a:endParaRPr>
          </a:p>
          <a:p>
            <a:pPr marL="257175" indent="-257175">
              <a:lnSpc>
                <a:spcPct val="80000"/>
              </a:lnSpc>
              <a:spcBef>
                <a:spcPct val="20000"/>
              </a:spcBef>
              <a:buClr>
                <a:schemeClr val="tx1"/>
              </a:buClr>
              <a:defRPr/>
            </a:pPr>
            <a:r>
              <a:rPr lang="en-US" sz="2000" b="1" kern="0" dirty="0">
                <a:solidFill>
                  <a:schemeClr val="bg1"/>
                </a:solidFill>
                <a:ea typeface="Batang" pitchFamily="18" charset="-127"/>
              </a:rPr>
              <a:t>    </a:t>
            </a:r>
            <a:r>
              <a:rPr lang="en-US" sz="2000" b="1" kern="0" dirty="0">
                <a:solidFill>
                  <a:schemeClr val="accent2"/>
                </a:solidFill>
                <a:ea typeface="Batang" pitchFamily="18" charset="-127"/>
              </a:rPr>
              <a:t>while (n&lt;=100)</a:t>
            </a:r>
          </a:p>
          <a:p>
            <a:pPr marL="257175" indent="-257175">
              <a:lnSpc>
                <a:spcPct val="80000"/>
              </a:lnSpc>
              <a:spcBef>
                <a:spcPct val="20000"/>
              </a:spcBef>
              <a:buClr>
                <a:schemeClr val="tx1"/>
              </a:buClr>
              <a:defRPr/>
            </a:pPr>
            <a:r>
              <a:rPr lang="en-US" sz="2000" b="1" kern="0" dirty="0">
                <a:solidFill>
                  <a:schemeClr val="accent2"/>
                </a:solidFill>
                <a:ea typeface="Batang" pitchFamily="18" charset="-127"/>
              </a:rPr>
              <a:t>    {</a:t>
            </a:r>
          </a:p>
          <a:p>
            <a:pPr marL="257175" indent="-257175">
              <a:lnSpc>
                <a:spcPct val="80000"/>
              </a:lnSpc>
              <a:spcBef>
                <a:spcPct val="20000"/>
              </a:spcBef>
              <a:buClr>
                <a:schemeClr val="tx1"/>
              </a:buClr>
              <a:defRPr/>
            </a:pPr>
            <a:r>
              <a:rPr lang="en-US" sz="2000" b="1" kern="0" dirty="0">
                <a:solidFill>
                  <a:schemeClr val="accent2"/>
                </a:solidFill>
                <a:ea typeface="Batang" pitchFamily="18" charset="-127"/>
              </a:rPr>
              <a:t>         sum=</a:t>
            </a:r>
            <a:r>
              <a:rPr lang="en-US" sz="2000" b="1" kern="0" dirty="0" err="1">
                <a:solidFill>
                  <a:schemeClr val="accent2"/>
                </a:solidFill>
                <a:ea typeface="Batang" pitchFamily="18" charset="-127"/>
              </a:rPr>
              <a:t>sum+n</a:t>
            </a:r>
            <a:r>
              <a:rPr lang="en-US" sz="2000" b="1" kern="0" dirty="0">
                <a:solidFill>
                  <a:schemeClr val="accent2"/>
                </a:solidFill>
                <a:ea typeface="Batang" pitchFamily="18" charset="-127"/>
              </a:rPr>
              <a:t>;</a:t>
            </a:r>
          </a:p>
          <a:p>
            <a:pPr marL="257175" indent="-257175">
              <a:lnSpc>
                <a:spcPct val="80000"/>
              </a:lnSpc>
              <a:spcBef>
                <a:spcPct val="20000"/>
              </a:spcBef>
              <a:buClr>
                <a:schemeClr val="tx1"/>
              </a:buClr>
              <a:defRPr/>
            </a:pPr>
            <a:r>
              <a:rPr lang="en-US" sz="2000" b="1" kern="0" dirty="0">
                <a:solidFill>
                  <a:schemeClr val="accent2"/>
                </a:solidFill>
                <a:ea typeface="Batang" pitchFamily="18" charset="-127"/>
              </a:rPr>
              <a:t>         n = n +1;</a:t>
            </a:r>
          </a:p>
          <a:p>
            <a:pPr marL="257175" indent="-257175">
              <a:lnSpc>
                <a:spcPct val="80000"/>
              </a:lnSpc>
              <a:spcBef>
                <a:spcPct val="20000"/>
              </a:spcBef>
              <a:buClr>
                <a:schemeClr val="tx1"/>
              </a:buClr>
              <a:defRPr/>
            </a:pPr>
            <a:r>
              <a:rPr lang="en-US" sz="2000" b="1" kern="0" dirty="0">
                <a:solidFill>
                  <a:schemeClr val="accent2"/>
                </a:solidFill>
                <a:ea typeface="Batang" pitchFamily="18" charset="-127"/>
              </a:rPr>
              <a:t>    }</a:t>
            </a:r>
          </a:p>
          <a:p>
            <a:pPr marL="257175" indent="-257175">
              <a:lnSpc>
                <a:spcPct val="80000"/>
              </a:lnSpc>
              <a:spcBef>
                <a:spcPct val="20000"/>
              </a:spcBef>
              <a:buClr>
                <a:schemeClr val="tx1"/>
              </a:buClr>
              <a:defRPr/>
            </a:pPr>
            <a:r>
              <a:rPr lang="en-US" sz="2000" b="1" kern="0" dirty="0">
                <a:ea typeface="Batang" pitchFamily="18" charset="-127"/>
              </a:rPr>
              <a:t>    </a:t>
            </a:r>
            <a:r>
              <a:rPr lang="en-US" sz="2000" b="1" kern="0" dirty="0" err="1">
                <a:ea typeface="Batang" pitchFamily="18" charset="-127"/>
              </a:rPr>
              <a:t>printf</a:t>
            </a:r>
            <a:r>
              <a:rPr lang="en-US" sz="2000" b="1" kern="0" dirty="0">
                <a:ea typeface="Batang" pitchFamily="18" charset="-127"/>
              </a:rPr>
              <a:t>(“%d”, sum);</a:t>
            </a:r>
          </a:p>
          <a:p>
            <a:pPr marL="257175" indent="-257175">
              <a:lnSpc>
                <a:spcPct val="80000"/>
              </a:lnSpc>
              <a:spcBef>
                <a:spcPct val="20000"/>
              </a:spcBef>
              <a:buClr>
                <a:schemeClr val="tx1"/>
              </a:buClr>
              <a:defRPr/>
            </a:pPr>
            <a:r>
              <a:rPr lang="en-US" sz="2000" b="1" kern="0" dirty="0">
                <a:ea typeface="Batang" pitchFamily="18" charset="-127"/>
              </a:rPr>
              <a:t>    return 0;</a:t>
            </a:r>
          </a:p>
          <a:p>
            <a:pPr marL="257175" indent="-257175">
              <a:lnSpc>
                <a:spcPct val="80000"/>
              </a:lnSpc>
              <a:spcBef>
                <a:spcPct val="20000"/>
              </a:spcBef>
              <a:buClr>
                <a:schemeClr val="tx1"/>
              </a:buClr>
              <a:defRPr/>
            </a:pPr>
            <a:r>
              <a:rPr lang="en-US" sz="2000" b="1" kern="0" dirty="0">
                <a:ea typeface="Batang" pitchFamily="18" charset="-127"/>
              </a:rPr>
              <a:t>}</a:t>
            </a:r>
          </a:p>
        </p:txBody>
      </p:sp>
      <p:cxnSp>
        <p:nvCxnSpPr>
          <p:cNvPr id="13" name="Straight Connector 12"/>
          <p:cNvCxnSpPr/>
          <p:nvPr/>
        </p:nvCxnSpPr>
        <p:spPr>
          <a:xfrm>
            <a:off x="4957397" y="1565072"/>
            <a:ext cx="0" cy="44005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364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FontTx/>
              <a:buNone/>
            </a:pPr>
            <a:r>
              <a:rPr lang="en-US" altLang="en-US" dirty="0"/>
              <a:t>  </a:t>
            </a:r>
          </a:p>
        </p:txBody>
      </p:sp>
      <p:sp>
        <p:nvSpPr>
          <p:cNvPr id="7680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624BD644-51AF-49F5-9ABA-6F4DE7ED995D}" type="datetime1">
              <a:rPr lang="en-US" altLang="en-US" smtClean="0"/>
              <a:t>3/30/2022</a:t>
            </a:fld>
            <a:endParaRPr lang="en-US" altLang="en-US"/>
          </a:p>
        </p:txBody>
      </p:sp>
      <p:sp>
        <p:nvSpPr>
          <p:cNvPr id="7680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endParaRPr lang="en-US" altLang="en-US" dirty="0"/>
          </a:p>
        </p:txBody>
      </p:sp>
      <p:sp>
        <p:nvSpPr>
          <p:cNvPr id="768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5459DB7C-BC48-46E7-93FB-27EE3B5544BC}" type="slidenum">
              <a:rPr lang="en-US" altLang="en-US" smtClean="0"/>
              <a:pPr/>
              <a:t>67</a:t>
            </a:fld>
            <a:endParaRPr lang="en-US" altLang="en-US"/>
          </a:p>
        </p:txBody>
      </p:sp>
      <p:sp>
        <p:nvSpPr>
          <p:cNvPr id="90116" name="Text Box 4"/>
          <p:cNvSpPr txBox="1">
            <a:spLocks noChangeArrowheads="1"/>
          </p:cNvSpPr>
          <p:nvPr/>
        </p:nvSpPr>
        <p:spPr bwMode="auto">
          <a:xfrm>
            <a:off x="990600" y="1292050"/>
            <a:ext cx="10515600" cy="4785926"/>
          </a:xfrm>
          <a:prstGeom prst="rect">
            <a:avLst/>
          </a:prstGeom>
          <a:noFill/>
          <a:ln w="9525">
            <a:noFill/>
            <a:miter lim="800000"/>
            <a:headEnd/>
            <a:tailEnd/>
          </a:ln>
        </p:spPr>
        <p:txBody>
          <a:bodyPr wrap="square">
            <a:spAutoFit/>
          </a:bodyPr>
          <a:lstStyle/>
          <a:p>
            <a:pPr>
              <a:lnSpc>
                <a:spcPct val="80000"/>
              </a:lnSpc>
              <a:buClr>
                <a:schemeClr val="tx1"/>
              </a:buClr>
              <a:defRPr/>
            </a:pPr>
            <a:r>
              <a:rPr lang="en-US" sz="2000" b="1" dirty="0">
                <a:latin typeface="Candara" panose="020E0502030303020204" pitchFamily="34" charset="0"/>
              </a:rPr>
              <a:t>#include &lt;</a:t>
            </a:r>
            <a:r>
              <a:rPr lang="en-US" sz="2000" b="1" dirty="0" err="1">
                <a:latin typeface="Candara" panose="020E0502030303020204" pitchFamily="34" charset="0"/>
              </a:rPr>
              <a:t>stdio.h</a:t>
            </a:r>
            <a:r>
              <a:rPr lang="en-US" sz="2000" b="1" dirty="0">
                <a:latin typeface="Candara" panose="020E0502030303020204" pitchFamily="34" charset="0"/>
              </a:rPr>
              <a:t>&gt;</a:t>
            </a:r>
          </a:p>
          <a:p>
            <a:pPr>
              <a:lnSpc>
                <a:spcPct val="80000"/>
              </a:lnSpc>
              <a:buClr>
                <a:schemeClr val="tx1"/>
              </a:buClr>
              <a:defRPr/>
            </a:pPr>
            <a:r>
              <a:rPr lang="en-US" sz="2000" b="1" dirty="0" err="1">
                <a:latin typeface="Candara" panose="020E0502030303020204" pitchFamily="34" charset="0"/>
              </a:rPr>
              <a:t>int</a:t>
            </a:r>
            <a:r>
              <a:rPr lang="en-US" sz="2000" b="1" dirty="0">
                <a:latin typeface="Candara" panose="020E0502030303020204" pitchFamily="34" charset="0"/>
              </a:rPr>
              <a:t> main()</a:t>
            </a:r>
          </a:p>
          <a:p>
            <a:pPr>
              <a:lnSpc>
                <a:spcPct val="80000"/>
              </a:lnSpc>
              <a:buClr>
                <a:schemeClr val="tx1"/>
              </a:buClr>
              <a:defRPr/>
            </a:pPr>
            <a:r>
              <a:rPr lang="en-US" sz="2000" b="1" dirty="0">
                <a:latin typeface="Candara" panose="020E0502030303020204" pitchFamily="34" charset="0"/>
              </a:rPr>
              <a:t>{</a:t>
            </a:r>
          </a:p>
          <a:p>
            <a:pPr>
              <a:lnSpc>
                <a:spcPct val="80000"/>
              </a:lnSpc>
              <a:buClr>
                <a:schemeClr val="tx1"/>
              </a:buClr>
              <a:defRPr/>
            </a:pPr>
            <a:r>
              <a:rPr lang="en-US" sz="2000" b="1" dirty="0">
                <a:latin typeface="Candara" panose="020E0502030303020204" pitchFamily="34" charset="0"/>
              </a:rPr>
              <a:t>    </a:t>
            </a:r>
            <a:r>
              <a:rPr lang="en-US" sz="2000" b="1" dirty="0" err="1">
                <a:latin typeface="Candara" panose="020E0502030303020204" pitchFamily="34" charset="0"/>
              </a:rPr>
              <a:t>int</a:t>
            </a:r>
            <a:r>
              <a:rPr lang="en-US" sz="2000" b="1" dirty="0">
                <a:latin typeface="Candara" panose="020E0502030303020204" pitchFamily="34" charset="0"/>
              </a:rPr>
              <a:t> number, sum = 0;</a:t>
            </a:r>
          </a:p>
          <a:p>
            <a:pPr>
              <a:lnSpc>
                <a:spcPct val="80000"/>
              </a:lnSpc>
              <a:buClr>
                <a:schemeClr val="tx1"/>
              </a:buClr>
              <a:defRPr/>
            </a:pPr>
            <a:endParaRPr lang="en-US" sz="2000" b="1" dirty="0">
              <a:latin typeface="Candara" panose="020E0502030303020204" pitchFamily="34" charset="0"/>
            </a:endParaRPr>
          </a:p>
          <a:p>
            <a:pPr>
              <a:lnSpc>
                <a:spcPct val="80000"/>
              </a:lnSpc>
              <a:buClr>
                <a:schemeClr val="tx1"/>
              </a:buClr>
              <a:defRPr/>
            </a:pPr>
            <a:r>
              <a:rPr lang="en-US" sz="2000" b="1" dirty="0">
                <a:latin typeface="Candara" panose="020E0502030303020204" pitchFamily="34" charset="0"/>
              </a:rPr>
              <a:t>    	</a:t>
            </a:r>
            <a:r>
              <a:rPr lang="en-US" sz="2000" b="1" dirty="0">
                <a:solidFill>
                  <a:schemeClr val="bg1">
                    <a:lumMod val="50000"/>
                  </a:schemeClr>
                </a:solidFill>
                <a:latin typeface="Candara" panose="020E0502030303020204" pitchFamily="34" charset="0"/>
              </a:rPr>
              <a:t>// loop body is executed at least once</a:t>
            </a:r>
          </a:p>
          <a:p>
            <a:pPr>
              <a:spcBef>
                <a:spcPts val="300"/>
              </a:spcBef>
              <a:spcAft>
                <a:spcPts val="300"/>
              </a:spcAft>
              <a:buClr>
                <a:schemeClr val="tx1"/>
              </a:buClr>
              <a:defRPr/>
            </a:pPr>
            <a:r>
              <a:rPr lang="en-US" sz="2000" b="1" dirty="0">
                <a:solidFill>
                  <a:schemeClr val="bg1"/>
                </a:solidFill>
                <a:latin typeface="Cambria" panose="02040503050406030204" pitchFamily="18" charset="0"/>
                <a:ea typeface="Cambria" panose="02040503050406030204" pitchFamily="18" charset="0"/>
              </a:rPr>
              <a:t>    </a:t>
            </a:r>
            <a:r>
              <a:rPr lang="en-US" sz="2400" b="1" dirty="0">
                <a:solidFill>
                  <a:schemeClr val="bg1"/>
                </a:solidFill>
                <a:latin typeface="Cambria" panose="02040503050406030204" pitchFamily="18" charset="0"/>
                <a:ea typeface="Cambria" panose="02040503050406030204" pitchFamily="18" charset="0"/>
              </a:rPr>
              <a:t>do {</a:t>
            </a:r>
          </a:p>
          <a:p>
            <a:pPr>
              <a:spcBef>
                <a:spcPts val="300"/>
              </a:spcBef>
              <a:spcAft>
                <a:spcPts val="300"/>
              </a:spcAft>
              <a:buClr>
                <a:schemeClr val="tx1"/>
              </a:buClr>
              <a:defRPr/>
            </a:pPr>
            <a:r>
              <a:rPr lang="en-US" sz="2400" b="1" dirty="0">
                <a:solidFill>
                  <a:schemeClr val="bg1"/>
                </a:solidFill>
                <a:latin typeface="Cambria" panose="02040503050406030204" pitchFamily="18" charset="0"/>
                <a:ea typeface="Cambria" panose="02040503050406030204" pitchFamily="18" charset="0"/>
              </a:rPr>
              <a:t>        </a:t>
            </a:r>
            <a:r>
              <a:rPr lang="en-US" sz="2400" b="1" dirty="0" err="1">
                <a:solidFill>
                  <a:schemeClr val="bg1"/>
                </a:solidFill>
                <a:latin typeface="Cambria" panose="02040503050406030204" pitchFamily="18" charset="0"/>
                <a:ea typeface="Cambria" panose="02040503050406030204" pitchFamily="18" charset="0"/>
              </a:rPr>
              <a:t>printf</a:t>
            </a:r>
            <a:r>
              <a:rPr lang="en-US" sz="2400" b="1" dirty="0">
                <a:solidFill>
                  <a:schemeClr val="bg1"/>
                </a:solidFill>
                <a:latin typeface="Cambria" panose="02040503050406030204" pitchFamily="18" charset="0"/>
                <a:ea typeface="Cambria" panose="02040503050406030204" pitchFamily="18" charset="0"/>
              </a:rPr>
              <a:t>("Enter a number: \n(enter zero to exit and display sum)\n");</a:t>
            </a:r>
          </a:p>
          <a:p>
            <a:pPr>
              <a:spcBef>
                <a:spcPts val="300"/>
              </a:spcBef>
              <a:spcAft>
                <a:spcPts val="300"/>
              </a:spcAft>
              <a:buClr>
                <a:schemeClr val="tx1"/>
              </a:buClr>
              <a:defRPr/>
            </a:pPr>
            <a:r>
              <a:rPr lang="en-US" sz="2400" b="1" dirty="0">
                <a:solidFill>
                  <a:schemeClr val="bg1"/>
                </a:solidFill>
                <a:latin typeface="Cambria" panose="02040503050406030204" pitchFamily="18" charset="0"/>
                <a:ea typeface="Cambria" panose="02040503050406030204" pitchFamily="18" charset="0"/>
              </a:rPr>
              <a:t>        </a:t>
            </a:r>
            <a:r>
              <a:rPr lang="en-US" sz="2400" b="1" dirty="0" err="1">
                <a:solidFill>
                  <a:schemeClr val="bg1"/>
                </a:solidFill>
                <a:latin typeface="Cambria" panose="02040503050406030204" pitchFamily="18" charset="0"/>
                <a:ea typeface="Cambria" panose="02040503050406030204" pitchFamily="18" charset="0"/>
              </a:rPr>
              <a:t>scanf</a:t>
            </a:r>
            <a:r>
              <a:rPr lang="en-US" sz="2400" b="1" dirty="0">
                <a:solidFill>
                  <a:schemeClr val="bg1"/>
                </a:solidFill>
                <a:latin typeface="Cambria" panose="02040503050406030204" pitchFamily="18" charset="0"/>
                <a:ea typeface="Cambria" panose="02040503050406030204" pitchFamily="18" charset="0"/>
              </a:rPr>
              <a:t>("%d", &amp;number);</a:t>
            </a:r>
          </a:p>
          <a:p>
            <a:pPr>
              <a:spcBef>
                <a:spcPts val="300"/>
              </a:spcBef>
              <a:spcAft>
                <a:spcPts val="300"/>
              </a:spcAft>
              <a:buClr>
                <a:schemeClr val="tx1"/>
              </a:buClr>
              <a:defRPr/>
            </a:pPr>
            <a:r>
              <a:rPr lang="en-US" sz="2400" b="1" dirty="0">
                <a:solidFill>
                  <a:schemeClr val="bg1"/>
                </a:solidFill>
                <a:latin typeface="Cambria" panose="02040503050406030204" pitchFamily="18" charset="0"/>
                <a:ea typeface="Cambria" panose="02040503050406030204" pitchFamily="18" charset="0"/>
              </a:rPr>
              <a:t>        sum += number;</a:t>
            </a:r>
          </a:p>
          <a:p>
            <a:pPr>
              <a:spcBef>
                <a:spcPts val="300"/>
              </a:spcBef>
              <a:spcAft>
                <a:spcPts val="300"/>
              </a:spcAft>
              <a:buClr>
                <a:schemeClr val="tx1"/>
              </a:buClr>
              <a:defRPr/>
            </a:pPr>
            <a:r>
              <a:rPr lang="en-US" sz="800" b="1" dirty="0">
                <a:solidFill>
                  <a:schemeClr val="bg1"/>
                </a:solidFill>
                <a:latin typeface="Cambria" panose="02040503050406030204" pitchFamily="18" charset="0"/>
                <a:ea typeface="Cambria" panose="02040503050406030204" pitchFamily="18" charset="0"/>
              </a:rPr>
              <a:t>    } </a:t>
            </a:r>
            <a:r>
              <a:rPr lang="en-US" sz="1600" b="1" dirty="0">
                <a:solidFill>
                  <a:schemeClr val="bg1"/>
                </a:solidFill>
                <a:latin typeface="Cambria" panose="02040503050406030204" pitchFamily="18" charset="0"/>
                <a:ea typeface="Cambria" panose="02040503050406030204" pitchFamily="18" charset="0"/>
              </a:rPr>
              <a:t>while(number != 0);</a:t>
            </a:r>
          </a:p>
          <a:p>
            <a:pPr>
              <a:lnSpc>
                <a:spcPct val="80000"/>
              </a:lnSpc>
              <a:buClr>
                <a:schemeClr val="tx1"/>
              </a:buClr>
              <a:defRPr/>
            </a:pPr>
            <a:r>
              <a:rPr lang="en-US" sz="2000" b="1" dirty="0">
                <a:latin typeface="Candara" panose="020E0502030303020204" pitchFamily="34" charset="0"/>
              </a:rPr>
              <a:t>    </a:t>
            </a:r>
            <a:r>
              <a:rPr lang="en-US" sz="2000" b="1" dirty="0" err="1">
                <a:latin typeface="Candara" panose="020E0502030303020204" pitchFamily="34" charset="0"/>
              </a:rPr>
              <a:t>printf</a:t>
            </a:r>
            <a:r>
              <a:rPr lang="en-US" sz="2000" b="1" dirty="0">
                <a:latin typeface="Candara" panose="020E0502030303020204" pitchFamily="34" charset="0"/>
              </a:rPr>
              <a:t>("Sum = %</a:t>
            </a:r>
            <a:r>
              <a:rPr lang="en-US" sz="2000" b="1" dirty="0" err="1">
                <a:latin typeface="Candara" panose="020E0502030303020204" pitchFamily="34" charset="0"/>
              </a:rPr>
              <a:t>d",sum</a:t>
            </a:r>
            <a:r>
              <a:rPr lang="en-US" sz="2000" b="1" dirty="0">
                <a:latin typeface="Candara" panose="020E0502030303020204" pitchFamily="34" charset="0"/>
              </a:rPr>
              <a:t>);</a:t>
            </a:r>
          </a:p>
          <a:p>
            <a:pPr>
              <a:lnSpc>
                <a:spcPct val="80000"/>
              </a:lnSpc>
              <a:buClr>
                <a:schemeClr val="tx1"/>
              </a:buClr>
              <a:defRPr/>
            </a:pPr>
            <a:endParaRPr lang="en-US" sz="2000" b="1" dirty="0">
              <a:latin typeface="Candara" panose="020E0502030303020204" pitchFamily="34" charset="0"/>
            </a:endParaRPr>
          </a:p>
          <a:p>
            <a:pPr>
              <a:lnSpc>
                <a:spcPct val="80000"/>
              </a:lnSpc>
              <a:buClr>
                <a:schemeClr val="tx1"/>
              </a:buClr>
              <a:defRPr/>
            </a:pPr>
            <a:r>
              <a:rPr lang="en-US" sz="2000" b="1" dirty="0">
                <a:latin typeface="Candara" panose="020E0502030303020204" pitchFamily="34" charset="0"/>
              </a:rPr>
              <a:t>    return 0;</a:t>
            </a:r>
          </a:p>
          <a:p>
            <a:pPr>
              <a:lnSpc>
                <a:spcPct val="80000"/>
              </a:lnSpc>
              <a:buClr>
                <a:schemeClr val="tx1"/>
              </a:buClr>
              <a:defRPr/>
            </a:pPr>
            <a:r>
              <a:rPr lang="en-US" sz="2000" b="1" dirty="0">
                <a:latin typeface="Candara" panose="020E0502030303020204" pitchFamily="34" charset="0"/>
              </a:rPr>
              <a:t>}</a:t>
            </a:r>
          </a:p>
        </p:txBody>
      </p:sp>
      <p:sp>
        <p:nvSpPr>
          <p:cNvPr id="4" name="Rectangle 2"/>
          <p:cNvSpPr>
            <a:spLocks noGrp="1" noChangeArrowheads="1"/>
          </p:cNvSpPr>
          <p:nvPr>
            <p:ph type="title"/>
          </p:nvPr>
        </p:nvSpPr>
        <p:spPr bwMode="auto">
          <a:xfrm>
            <a:off x="838201" y="515236"/>
            <a:ext cx="8191281" cy="628349"/>
          </a:xfrm>
          <a:prstGeom prst="rect">
            <a:avLst/>
          </a:prstGeom>
          <a:noFill/>
          <a:ln>
            <a:noFill/>
          </a:ln>
          <a:effectLst/>
        </p:spPr>
        <p:txBody>
          <a:bodyPr vert="horz" wrap="none" lIns="91440" tIns="4572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effectLst/>
              </a:rPr>
              <a:t>Program to add numbers until user enters zero </a:t>
            </a:r>
          </a:p>
        </p:txBody>
      </p:sp>
      <p:sp>
        <p:nvSpPr>
          <p:cNvPr id="9" name="Text Box 4"/>
          <p:cNvSpPr txBox="1">
            <a:spLocks noChangeArrowheads="1"/>
          </p:cNvSpPr>
          <p:nvPr/>
        </p:nvSpPr>
        <p:spPr bwMode="auto">
          <a:xfrm>
            <a:off x="1153803" y="2886381"/>
            <a:ext cx="10831205" cy="1838965"/>
          </a:xfrm>
          <a:prstGeom prst="rect">
            <a:avLst/>
          </a:prstGeom>
          <a:noFill/>
          <a:ln w="9525">
            <a:noFill/>
            <a:miter lim="800000"/>
            <a:headEnd/>
            <a:tailEnd/>
          </a:ln>
        </p:spPr>
        <p:txBody>
          <a:bodyPr wrap="square">
            <a:spAutoFit/>
          </a:bodyPr>
          <a:lstStyle/>
          <a:p>
            <a:pPr>
              <a:lnSpc>
                <a:spcPct val="80000"/>
              </a:lnSpc>
              <a:buClr>
                <a:schemeClr val="tx1"/>
              </a:buClr>
              <a:defRPr/>
            </a:pP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do {</a:t>
            </a:r>
          </a:p>
          <a:p>
            <a:pPr algn="just">
              <a:spcBef>
                <a:spcPts val="300"/>
              </a:spcBef>
              <a:spcAft>
                <a:spcPts val="300"/>
              </a:spcAft>
              <a:buClr>
                <a:schemeClr val="tx1"/>
              </a:buClr>
              <a:defRPr/>
            </a:pP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a:t>
            </a:r>
            <a:r>
              <a:rPr lang="en-US" sz="2000" b="1" dirty="0" err="1">
                <a:solidFill>
                  <a:srgbClr val="C00000"/>
                </a:solidFill>
                <a:latin typeface="Courier New" panose="02070309020205020404" pitchFamily="49" charset="0"/>
                <a:ea typeface="Cambria" panose="02040503050406030204" pitchFamily="18" charset="0"/>
                <a:cs typeface="Courier New" panose="02070309020205020404" pitchFamily="49" charset="0"/>
              </a:rPr>
              <a:t>printf</a:t>
            </a: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("Enter a no:\n(enter zero to exit and display sum)\n");</a:t>
            </a:r>
          </a:p>
          <a:p>
            <a:pPr>
              <a:spcBef>
                <a:spcPts val="300"/>
              </a:spcBef>
              <a:spcAft>
                <a:spcPts val="300"/>
              </a:spcAft>
              <a:buClr>
                <a:schemeClr val="tx1"/>
              </a:buClr>
              <a:defRPr/>
            </a:pP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a:t>
            </a:r>
            <a:r>
              <a:rPr lang="en-US" sz="2000" b="1" dirty="0" err="1">
                <a:solidFill>
                  <a:srgbClr val="C00000"/>
                </a:solidFill>
                <a:latin typeface="Courier New" panose="02070309020205020404" pitchFamily="49" charset="0"/>
                <a:ea typeface="Cambria" panose="02040503050406030204" pitchFamily="18" charset="0"/>
                <a:cs typeface="Courier New" panose="02070309020205020404" pitchFamily="49" charset="0"/>
              </a:rPr>
              <a:t>scanf</a:t>
            </a: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("%d", &amp;number);</a:t>
            </a:r>
          </a:p>
          <a:p>
            <a:pPr>
              <a:spcBef>
                <a:spcPts val="300"/>
              </a:spcBef>
              <a:spcAft>
                <a:spcPts val="300"/>
              </a:spcAft>
              <a:buClr>
                <a:schemeClr val="tx1"/>
              </a:buClr>
              <a:defRPr/>
            </a:pP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sum += number;</a:t>
            </a:r>
          </a:p>
          <a:p>
            <a:pPr>
              <a:spcBef>
                <a:spcPts val="300"/>
              </a:spcBef>
              <a:spcAft>
                <a:spcPts val="300"/>
              </a:spcAft>
              <a:buClr>
                <a:schemeClr val="tx1"/>
              </a:buClr>
              <a:defRPr/>
            </a:pPr>
            <a:r>
              <a:rPr lang="en-US" sz="20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 while(number != 0);</a:t>
            </a:r>
            <a:r>
              <a:rPr lang="en-US" b="1" dirty="0">
                <a:latin typeface="Candara" panose="020E0502030303020204" pitchFamily="34" charset="0"/>
              </a:rPr>
              <a:t>    </a:t>
            </a:r>
          </a:p>
        </p:txBody>
      </p:sp>
    </p:spTree>
    <p:extLst>
      <p:ext uri="{BB962C8B-B14F-4D97-AF65-F5344CB8AC3E}">
        <p14:creationId xmlns:p14="http://schemas.microsoft.com/office/powerpoint/2010/main" val="7972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0116">
                                            <p:txEl>
                                              <p:pRg st="11" end="11"/>
                                            </p:txEl>
                                          </p:spTgt>
                                        </p:tgtEl>
                                        <p:attrNameLst>
                                          <p:attrName>style.visibility</p:attrName>
                                        </p:attrNameLst>
                                      </p:cBhvr>
                                      <p:to>
                                        <p:strVal val="visible"/>
                                      </p:to>
                                    </p:set>
                                    <p:animEffect transition="in" filter="fade">
                                      <p:cBhvr>
                                        <p:cTn id="28" dur="500"/>
                                        <p:tgtEl>
                                          <p:spTgt spid="90116">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0116">
                                            <p:txEl>
                                              <p:pRg st="13" end="13"/>
                                            </p:txEl>
                                          </p:spTgt>
                                        </p:tgtEl>
                                        <p:attrNameLst>
                                          <p:attrName>style.visibility</p:attrName>
                                        </p:attrNameLst>
                                      </p:cBhvr>
                                      <p:to>
                                        <p:strVal val="visible"/>
                                      </p:to>
                                    </p:set>
                                    <p:animEffect transition="in" filter="fade">
                                      <p:cBhvr>
                                        <p:cTn id="31" dur="500"/>
                                        <p:tgtEl>
                                          <p:spTgt spid="90116">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0116">
                                            <p:txEl>
                                              <p:pRg st="14" end="14"/>
                                            </p:txEl>
                                          </p:spTgt>
                                        </p:tgtEl>
                                        <p:attrNameLst>
                                          <p:attrName>style.visibility</p:attrName>
                                        </p:attrNameLst>
                                      </p:cBhvr>
                                      <p:to>
                                        <p:strVal val="visible"/>
                                      </p:to>
                                    </p:set>
                                    <p:animEffect transition="in" filter="fade">
                                      <p:cBhvr>
                                        <p:cTn id="34" dur="500"/>
                                        <p:tgtEl>
                                          <p:spTgt spid="9011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1019909" y="571500"/>
            <a:ext cx="7990741" cy="514350"/>
          </a:xfrm>
        </p:spPr>
        <p:txBody>
          <a:bodyPr>
            <a:noAutofit/>
          </a:bodyPr>
          <a:lstStyle/>
          <a:p>
            <a:pPr eaLnBrk="1" hangingPunct="1">
              <a:defRPr/>
            </a:pPr>
            <a:r>
              <a:rPr lang="en-US" sz="3200" dirty="0">
                <a:solidFill>
                  <a:srgbClr val="C00000"/>
                </a:solidFill>
                <a:latin typeface="Courier New" panose="02070309020205020404" pitchFamily="49" charset="0"/>
                <a:cs typeface="Courier New" panose="02070309020205020404" pitchFamily="49" charset="0"/>
              </a:rPr>
              <a:t>for</a:t>
            </a:r>
            <a:r>
              <a:rPr lang="en-US" sz="3200" dirty="0"/>
              <a:t> statement</a:t>
            </a:r>
          </a:p>
        </p:txBody>
      </p:sp>
      <p:sp>
        <p:nvSpPr>
          <p:cNvPr id="8195" name="Rectangle 3"/>
          <p:cNvSpPr>
            <a:spLocks noGrp="1" noChangeArrowheads="1"/>
          </p:cNvSpPr>
          <p:nvPr>
            <p:ph idx="1"/>
          </p:nvPr>
        </p:nvSpPr>
        <p:spPr>
          <a:xfrm>
            <a:off x="1019909" y="1080838"/>
            <a:ext cx="9966540" cy="4684356"/>
          </a:xfrm>
        </p:spPr>
        <p:txBody>
          <a:bodyPr>
            <a:noAutofit/>
          </a:bodyPr>
          <a:lstStyle/>
          <a:p>
            <a:pPr algn="just" eaLnBrk="1" hangingPunct="1">
              <a:lnSpc>
                <a:spcPct val="80000"/>
              </a:lnSpc>
              <a:buFontTx/>
              <a:buNone/>
              <a:defRPr/>
            </a:pPr>
            <a:r>
              <a:rPr lang="en-US" sz="2000" b="1" u="sng" dirty="0"/>
              <a:t>General form:</a:t>
            </a:r>
          </a:p>
          <a:p>
            <a:pPr algn="just" eaLnBrk="1" hangingPunct="1">
              <a:lnSpc>
                <a:spcPct val="80000"/>
              </a:lnSpc>
              <a:buFontTx/>
              <a:buNone/>
              <a:defRPr/>
            </a:pPr>
            <a:endParaRPr lang="en-US" sz="2000" b="1" dirty="0"/>
          </a:p>
          <a:p>
            <a:pPr algn="just">
              <a:lnSpc>
                <a:spcPct val="80000"/>
              </a:lnSpc>
              <a:buNone/>
              <a:defRPr/>
            </a:pPr>
            <a:r>
              <a:rPr lang="en-US" sz="2000" b="1" dirty="0"/>
              <a:t>                      for (initialization; </a:t>
            </a:r>
            <a:r>
              <a:rPr lang="en-US" sz="2000" b="1" dirty="0" err="1"/>
              <a:t>loop_condition</a:t>
            </a:r>
            <a:r>
              <a:rPr lang="en-US" sz="2000" b="1" dirty="0"/>
              <a:t>; </a:t>
            </a:r>
            <a:r>
              <a:rPr lang="en-US" sz="2000" b="1" dirty="0" err="1"/>
              <a:t>loop_expression</a:t>
            </a:r>
            <a:r>
              <a:rPr lang="en-US" sz="2000" b="1" dirty="0"/>
              <a:t>)</a:t>
            </a:r>
          </a:p>
          <a:p>
            <a:pPr algn="just" eaLnBrk="1" hangingPunct="1">
              <a:lnSpc>
                <a:spcPct val="80000"/>
              </a:lnSpc>
              <a:buFontTx/>
              <a:buNone/>
              <a:defRPr/>
            </a:pPr>
            <a:r>
              <a:rPr lang="en-US" sz="2000" b="1" dirty="0"/>
              <a:t>                              {</a:t>
            </a:r>
          </a:p>
          <a:p>
            <a:pPr algn="just" eaLnBrk="1" hangingPunct="1">
              <a:lnSpc>
                <a:spcPct val="80000"/>
              </a:lnSpc>
              <a:buFontTx/>
              <a:buNone/>
              <a:defRPr/>
            </a:pPr>
            <a:r>
              <a:rPr lang="en-US" sz="2000" b="1" dirty="0"/>
              <a:t>                                  body of the loop</a:t>
            </a:r>
          </a:p>
          <a:p>
            <a:pPr algn="just" eaLnBrk="1" hangingPunct="1">
              <a:lnSpc>
                <a:spcPct val="80000"/>
              </a:lnSpc>
              <a:buFontTx/>
              <a:buNone/>
              <a:defRPr/>
            </a:pPr>
            <a:r>
              <a:rPr lang="en-US" sz="2000" b="1" dirty="0"/>
              <a:t>                               }</a:t>
            </a:r>
          </a:p>
          <a:p>
            <a:pPr algn="just" eaLnBrk="1" hangingPunct="1">
              <a:lnSpc>
                <a:spcPct val="80000"/>
              </a:lnSpc>
              <a:buFontTx/>
              <a:buNone/>
              <a:defRPr/>
            </a:pPr>
            <a:endParaRPr lang="en-US" sz="2000" b="1" dirty="0"/>
          </a:p>
          <a:p>
            <a:pPr algn="just" eaLnBrk="1" hangingPunct="1">
              <a:lnSpc>
                <a:spcPct val="80000"/>
              </a:lnSpc>
              <a:buFont typeface="Wingdings" pitchFamily="2" charset="2"/>
              <a:buChar char="ü"/>
              <a:defRPr/>
            </a:pPr>
            <a:r>
              <a:rPr lang="en-US" sz="2000" b="1" dirty="0">
                <a:solidFill>
                  <a:srgbClr val="FF0000"/>
                </a:solidFill>
              </a:rPr>
              <a:t>Entry controlled </a:t>
            </a:r>
            <a:r>
              <a:rPr lang="en-US" sz="2000" b="1" dirty="0"/>
              <a:t>loop statement.</a:t>
            </a:r>
          </a:p>
          <a:p>
            <a:pPr algn="just" eaLnBrk="1" hangingPunct="1">
              <a:lnSpc>
                <a:spcPct val="80000"/>
              </a:lnSpc>
              <a:buFont typeface="Wingdings" pitchFamily="2" charset="2"/>
              <a:buChar char="ü"/>
              <a:defRPr/>
            </a:pPr>
            <a:r>
              <a:rPr lang="en-US" sz="2000" b="1" dirty="0">
                <a:solidFill>
                  <a:srgbClr val="FF0000"/>
                </a:solidFill>
              </a:rPr>
              <a:t>Test condition </a:t>
            </a:r>
            <a:r>
              <a:rPr lang="en-US" sz="2000" b="1" dirty="0"/>
              <a:t>is evaluated &amp; if it is true, then body of the loop is executed.</a:t>
            </a:r>
          </a:p>
          <a:p>
            <a:pPr algn="just" eaLnBrk="1" hangingPunct="1">
              <a:lnSpc>
                <a:spcPct val="80000"/>
              </a:lnSpc>
              <a:buFont typeface="Wingdings" pitchFamily="2" charset="2"/>
              <a:buChar char="ü"/>
              <a:defRPr/>
            </a:pPr>
            <a:r>
              <a:rPr lang="en-US" sz="2000" b="1" dirty="0"/>
              <a:t>This is </a:t>
            </a:r>
            <a:r>
              <a:rPr lang="en-US" sz="2000" b="1" dirty="0">
                <a:solidFill>
                  <a:srgbClr val="FF0000"/>
                </a:solidFill>
              </a:rPr>
              <a:t>repeated until the test condition becomes false</a:t>
            </a:r>
            <a:r>
              <a:rPr lang="en-US" sz="2000" b="1" dirty="0"/>
              <a:t>, &amp; control transferred out of the loop.</a:t>
            </a:r>
          </a:p>
          <a:p>
            <a:pPr algn="just" eaLnBrk="1" hangingPunct="1">
              <a:lnSpc>
                <a:spcPct val="80000"/>
              </a:lnSpc>
              <a:buFont typeface="Wingdings" pitchFamily="2" charset="2"/>
              <a:buChar char="ü"/>
              <a:defRPr/>
            </a:pPr>
            <a:r>
              <a:rPr lang="en-US" sz="2000" b="1" dirty="0">
                <a:solidFill>
                  <a:srgbClr val="C00000"/>
                </a:solidFill>
              </a:rPr>
              <a:t>Body of loop is not executed if the condition is false at the very first attempt</a:t>
            </a:r>
            <a:r>
              <a:rPr lang="en-US" sz="2000" b="1" dirty="0"/>
              <a:t>.</a:t>
            </a:r>
          </a:p>
          <a:p>
            <a:pPr algn="just" eaLnBrk="1" hangingPunct="1">
              <a:lnSpc>
                <a:spcPct val="80000"/>
              </a:lnSpc>
              <a:buFont typeface="Wingdings" pitchFamily="2" charset="2"/>
              <a:buChar char="ü"/>
              <a:defRPr/>
            </a:pPr>
            <a:r>
              <a:rPr lang="en-US" sz="2000" b="1" dirty="0">
                <a:solidFill>
                  <a:srgbClr val="C00000"/>
                </a:solidFill>
              </a:rPr>
              <a:t>for loop can be nested.</a:t>
            </a:r>
          </a:p>
        </p:txBody>
      </p:sp>
      <p:sp>
        <p:nvSpPr>
          <p:cNvPr id="6349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87757D2D-19FD-4AB2-A0EA-4CB9AA759853}" type="datetime1">
              <a:rPr lang="en-US" altLang="en-US" smtClean="0"/>
              <a:t>3/30/2022</a:t>
            </a:fld>
            <a:endParaRPr lang="en-US" altLang="en-US" dirty="0"/>
          </a:p>
        </p:txBody>
      </p:sp>
      <p:sp>
        <p:nvSpPr>
          <p:cNvPr id="6349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endParaRPr lang="en-US" altLang="en-US" dirty="0"/>
          </a:p>
        </p:txBody>
      </p:sp>
      <p:sp>
        <p:nvSpPr>
          <p:cNvPr id="63491" name="Slide Number Placeholder 9"/>
          <p:cNvSpPr>
            <a:spLocks noGrp="1"/>
          </p:cNvSpPr>
          <p:nvPr>
            <p:ph type="sldNum" sz="quarter" idx="12"/>
          </p:nvPr>
        </p:nvSpPr>
        <p:spPr bwMode="auto">
          <a:xfrm>
            <a:off x="7160117" y="6378555"/>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AEB9760D-90A1-488D-8714-A8A90620B883}" type="slidenum">
              <a:rPr lang="en-US" altLang="en-US" smtClean="0"/>
              <a:pPr/>
              <a:t>68</a:t>
            </a:fld>
            <a:endParaRPr lang="en-US" altLang="en-US" dirty="0"/>
          </a:p>
        </p:txBody>
      </p:sp>
      <p:sp>
        <p:nvSpPr>
          <p:cNvPr id="63493" name="Text Box 18"/>
          <p:cNvSpPr txBox="1">
            <a:spLocks noChangeArrowheads="1"/>
          </p:cNvSpPr>
          <p:nvPr/>
        </p:nvSpPr>
        <p:spPr bwMode="auto">
          <a:xfrm>
            <a:off x="6754505" y="2114552"/>
            <a:ext cx="26561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i="1" u="sng" dirty="0">
                <a:solidFill>
                  <a:srgbClr val="C00000"/>
                </a:solidFill>
                <a:latin typeface="Times New Roman" panose="02020603050405020304" pitchFamily="18" charset="0"/>
                <a:cs typeface="Arial" panose="020B0604020202020204" pitchFamily="34" charset="0"/>
              </a:rPr>
              <a:t>Note</a:t>
            </a:r>
            <a:r>
              <a:rPr lang="en-US" altLang="en-US" b="1" i="1" dirty="0">
                <a:solidFill>
                  <a:srgbClr val="C00000"/>
                </a:solidFill>
                <a:latin typeface="Times New Roman" panose="02020603050405020304" pitchFamily="18" charset="0"/>
                <a:cs typeface="Arial" panose="020B0604020202020204" pitchFamily="34" charset="0"/>
              </a:rPr>
              <a:t>:  braces optional if only one statement.</a:t>
            </a:r>
          </a:p>
        </p:txBody>
      </p:sp>
    </p:spTree>
    <p:extLst>
      <p:ext uri="{BB962C8B-B14F-4D97-AF65-F5344CB8AC3E}">
        <p14:creationId xmlns:p14="http://schemas.microsoft.com/office/powerpoint/2010/main" val="2049620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657226"/>
            <a:ext cx="8057221" cy="514350"/>
          </a:xfrm>
        </p:spPr>
        <p:txBody>
          <a:bodyPr>
            <a:noAutofit/>
          </a:bodyPr>
          <a:lstStyle/>
          <a:p>
            <a:pPr eaLnBrk="1" hangingPunct="1"/>
            <a:r>
              <a:rPr lang="en-US" altLang="en-US" sz="3600" b="1" dirty="0"/>
              <a:t>The </a:t>
            </a:r>
            <a:r>
              <a:rPr lang="en-US" altLang="en-US" sz="3600" b="1" dirty="0">
                <a:solidFill>
                  <a:srgbClr val="C00000"/>
                </a:solidFill>
                <a:latin typeface="Courier New" panose="02070309020205020404" pitchFamily="49" charset="0"/>
              </a:rPr>
              <a:t>for </a:t>
            </a:r>
            <a:r>
              <a:rPr lang="en-US" altLang="en-US" sz="3600" b="1" dirty="0"/>
              <a:t>statement</a:t>
            </a:r>
          </a:p>
        </p:txBody>
      </p:sp>
      <p:sp>
        <p:nvSpPr>
          <p:cNvPr id="8807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592774FB-544D-46D5-B06D-F9055DAEA5AB}" type="datetime1">
              <a:rPr lang="en-US" altLang="en-US" smtClean="0"/>
              <a:t>3/30/2022</a:t>
            </a:fld>
            <a:endParaRPr lang="en-US" altLang="en-US"/>
          </a:p>
        </p:txBody>
      </p:sp>
      <p:sp>
        <p:nvSpPr>
          <p:cNvPr id="8807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880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DB971A01-7198-4557-B529-3A60A68987F0}" type="slidenum">
              <a:rPr lang="en-US" altLang="en-US" smtClean="0"/>
              <a:pPr/>
              <a:t>69</a:t>
            </a:fld>
            <a:endParaRPr lang="en-US" altLang="en-US"/>
          </a:p>
        </p:txBody>
      </p:sp>
      <p:sp>
        <p:nvSpPr>
          <p:cNvPr id="88067" name="Text Box 4"/>
          <p:cNvSpPr txBox="1">
            <a:spLocks noChangeArrowheads="1"/>
          </p:cNvSpPr>
          <p:nvPr/>
        </p:nvSpPr>
        <p:spPr bwMode="auto">
          <a:xfrm>
            <a:off x="2136362" y="1159051"/>
            <a:ext cx="6893337" cy="156966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i="1" dirty="0">
                <a:solidFill>
                  <a:srgbClr val="C00000"/>
                </a:solidFill>
                <a:latin typeface="Times New Roman" panose="02020603050405020304" pitchFamily="18" charset="0"/>
                <a:cs typeface="Times New Roman" panose="02020603050405020304" pitchFamily="18" charset="0"/>
              </a:rPr>
              <a:t>for </a:t>
            </a:r>
            <a:r>
              <a:rPr lang="en-US" altLang="en-US" sz="2400" dirty="0"/>
              <a:t>( </a:t>
            </a:r>
            <a:r>
              <a:rPr lang="en-US" altLang="en-US" sz="2400" dirty="0" err="1">
                <a:latin typeface="Aharoni" panose="02010803020104030203" pitchFamily="2" charset="-79"/>
                <a:cs typeface="Aharoni" panose="02010803020104030203" pitchFamily="2" charset="-79"/>
              </a:rPr>
              <a:t>init_expression</a:t>
            </a:r>
            <a:r>
              <a:rPr lang="en-US" altLang="en-US" sz="2400" dirty="0"/>
              <a:t>; </a:t>
            </a:r>
            <a:r>
              <a:rPr lang="en-US" altLang="en-US" sz="2400" dirty="0" err="1">
                <a:latin typeface="Aharoni" panose="02010803020104030203" pitchFamily="2" charset="-79"/>
                <a:cs typeface="Aharoni" panose="02010803020104030203" pitchFamily="2" charset="-79"/>
              </a:rPr>
              <a:t>loop_condition</a:t>
            </a:r>
            <a:r>
              <a:rPr lang="en-US" altLang="en-US" sz="2400" dirty="0"/>
              <a:t>; </a:t>
            </a:r>
            <a:r>
              <a:rPr lang="en-US" altLang="en-US" sz="2400" dirty="0" err="1">
                <a:latin typeface="Aharoni" panose="02010803020104030203" pitchFamily="2" charset="-79"/>
                <a:cs typeface="Aharoni" panose="02010803020104030203" pitchFamily="2" charset="-79"/>
              </a:rPr>
              <a:t>loop_expression</a:t>
            </a:r>
            <a:r>
              <a:rPr lang="en-US" altLang="en-US" sz="2400" dirty="0"/>
              <a:t> )</a:t>
            </a:r>
          </a:p>
          <a:p>
            <a:pPr eaLnBrk="1" hangingPunct="1"/>
            <a:r>
              <a:rPr lang="en-US" altLang="en-US" sz="2400" i="1" dirty="0"/>
              <a:t>  </a:t>
            </a:r>
            <a:r>
              <a:rPr lang="en-US" altLang="en-US" sz="2400" b="1" i="1" dirty="0"/>
              <a:t>{</a:t>
            </a:r>
            <a:r>
              <a:rPr lang="en-US" altLang="en-US" sz="2400" i="1" dirty="0"/>
              <a:t>	</a:t>
            </a:r>
          </a:p>
          <a:p>
            <a:pPr eaLnBrk="1" hangingPunct="1"/>
            <a:r>
              <a:rPr lang="en-US" altLang="en-US" sz="2400" i="1" dirty="0"/>
              <a:t>	program statement(s)	</a:t>
            </a:r>
          </a:p>
          <a:p>
            <a:pPr eaLnBrk="1" hangingPunct="1"/>
            <a:r>
              <a:rPr lang="en-US" altLang="en-US" sz="2400" b="1" i="1" dirty="0"/>
              <a:t>  }</a:t>
            </a:r>
          </a:p>
        </p:txBody>
      </p:sp>
      <p:grpSp>
        <p:nvGrpSpPr>
          <p:cNvPr id="88068" name="Group 2"/>
          <p:cNvGrpSpPr>
            <a:grpSpLocks/>
          </p:cNvGrpSpPr>
          <p:nvPr/>
        </p:nvGrpSpPr>
        <p:grpSpPr bwMode="auto">
          <a:xfrm>
            <a:off x="3182203" y="3143257"/>
            <a:ext cx="5626042" cy="3086100"/>
            <a:chOff x="1905000" y="2438400"/>
            <a:chExt cx="6283808" cy="4114800"/>
          </a:xfrm>
        </p:grpSpPr>
        <p:sp>
          <p:nvSpPr>
            <p:cNvPr id="88072" name="AutoShape 5"/>
            <p:cNvSpPr>
              <a:spLocks noChangeArrowheads="1"/>
            </p:cNvSpPr>
            <p:nvPr/>
          </p:nvSpPr>
          <p:spPr bwMode="auto">
            <a:xfrm>
              <a:off x="3276600" y="2667000"/>
              <a:ext cx="2209800" cy="4572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dirty="0" err="1"/>
                <a:t>init_expression</a:t>
              </a:r>
              <a:endParaRPr lang="en-US" altLang="en-US" sz="1350" b="1" dirty="0"/>
            </a:p>
          </p:txBody>
        </p:sp>
        <p:sp>
          <p:nvSpPr>
            <p:cNvPr id="88073" name="AutoShape 6"/>
            <p:cNvSpPr>
              <a:spLocks noChangeArrowheads="1"/>
            </p:cNvSpPr>
            <p:nvPr/>
          </p:nvSpPr>
          <p:spPr bwMode="auto">
            <a:xfrm>
              <a:off x="3352800" y="4800600"/>
              <a:ext cx="2209800" cy="4572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Program statement</a:t>
              </a:r>
            </a:p>
          </p:txBody>
        </p:sp>
        <p:sp>
          <p:nvSpPr>
            <p:cNvPr id="88074" name="AutoShape 7"/>
            <p:cNvSpPr>
              <a:spLocks noChangeArrowheads="1"/>
            </p:cNvSpPr>
            <p:nvPr/>
          </p:nvSpPr>
          <p:spPr bwMode="auto">
            <a:xfrm>
              <a:off x="3276600" y="3352800"/>
              <a:ext cx="23622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loop_condition</a:t>
              </a:r>
            </a:p>
          </p:txBody>
        </p:sp>
        <p:sp>
          <p:nvSpPr>
            <p:cNvPr id="88075" name="AutoShape 8"/>
            <p:cNvSpPr>
              <a:spLocks noChangeArrowheads="1"/>
            </p:cNvSpPr>
            <p:nvPr/>
          </p:nvSpPr>
          <p:spPr bwMode="auto">
            <a:xfrm>
              <a:off x="3352800" y="5486400"/>
              <a:ext cx="2209800" cy="4572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Loop expression</a:t>
              </a:r>
            </a:p>
          </p:txBody>
        </p:sp>
        <p:sp>
          <p:nvSpPr>
            <p:cNvPr id="88076" name="Line 9"/>
            <p:cNvSpPr>
              <a:spLocks noChangeShapeType="1"/>
            </p:cNvSpPr>
            <p:nvPr/>
          </p:nvSpPr>
          <p:spPr bwMode="auto">
            <a:xfrm>
              <a:off x="4419600" y="3124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8077" name="Line 10"/>
            <p:cNvSpPr>
              <a:spLocks noChangeShapeType="1"/>
            </p:cNvSpPr>
            <p:nvPr/>
          </p:nvSpPr>
          <p:spPr bwMode="auto">
            <a:xfrm>
              <a:off x="4419600" y="441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8078" name="Text Box 11"/>
            <p:cNvSpPr txBox="1">
              <a:spLocks noChangeArrowheads="1"/>
            </p:cNvSpPr>
            <p:nvPr/>
          </p:nvSpPr>
          <p:spPr bwMode="auto">
            <a:xfrm>
              <a:off x="3794125" y="4303713"/>
              <a:ext cx="52853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50" b="1"/>
                <a:t>yes</a:t>
              </a:r>
            </a:p>
          </p:txBody>
        </p:sp>
        <p:sp>
          <p:nvSpPr>
            <p:cNvPr id="88079" name="Line 12"/>
            <p:cNvSpPr>
              <a:spLocks noChangeShapeType="1"/>
            </p:cNvSpPr>
            <p:nvPr/>
          </p:nvSpPr>
          <p:spPr bwMode="auto">
            <a:xfrm>
              <a:off x="4419600" y="5257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8080" name="Line 13"/>
            <p:cNvSpPr>
              <a:spLocks noChangeShapeType="1"/>
            </p:cNvSpPr>
            <p:nvPr/>
          </p:nvSpPr>
          <p:spPr bwMode="auto">
            <a:xfrm>
              <a:off x="4419600" y="594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081" name="Line 14"/>
            <p:cNvSpPr>
              <a:spLocks noChangeShapeType="1"/>
            </p:cNvSpPr>
            <p:nvPr/>
          </p:nvSpPr>
          <p:spPr bwMode="auto">
            <a:xfrm flipH="1">
              <a:off x="1905000" y="6172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082" name="Line 15"/>
            <p:cNvSpPr>
              <a:spLocks noChangeShapeType="1"/>
            </p:cNvSpPr>
            <p:nvPr/>
          </p:nvSpPr>
          <p:spPr bwMode="auto">
            <a:xfrm flipV="1">
              <a:off x="1905000" y="32004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083" name="Line 16"/>
            <p:cNvSpPr>
              <a:spLocks noChangeShapeType="1"/>
            </p:cNvSpPr>
            <p:nvPr/>
          </p:nvSpPr>
          <p:spPr bwMode="auto">
            <a:xfrm flipV="1">
              <a:off x="1905000" y="3200400"/>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8084" name="Line 17"/>
            <p:cNvSpPr>
              <a:spLocks noChangeShapeType="1"/>
            </p:cNvSpPr>
            <p:nvPr/>
          </p:nvSpPr>
          <p:spPr bwMode="auto">
            <a:xfrm>
              <a:off x="5638800" y="38862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085" name="Line 18"/>
            <p:cNvSpPr>
              <a:spLocks noChangeShapeType="1"/>
            </p:cNvSpPr>
            <p:nvPr/>
          </p:nvSpPr>
          <p:spPr bwMode="auto">
            <a:xfrm>
              <a:off x="7010400" y="38862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8086" name="Line 19"/>
            <p:cNvSpPr>
              <a:spLocks noChangeShapeType="1"/>
            </p:cNvSpPr>
            <p:nvPr/>
          </p:nvSpPr>
          <p:spPr bwMode="auto">
            <a:xfrm>
              <a:off x="4419600" y="2438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8087" name="Text Box 20"/>
            <p:cNvSpPr txBox="1">
              <a:spLocks noChangeArrowheads="1"/>
            </p:cNvSpPr>
            <p:nvPr/>
          </p:nvSpPr>
          <p:spPr bwMode="auto">
            <a:xfrm>
              <a:off x="5708650" y="3505200"/>
              <a:ext cx="44259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50" b="1"/>
                <a:t>no</a:t>
              </a:r>
            </a:p>
          </p:txBody>
        </p:sp>
        <p:sp>
          <p:nvSpPr>
            <p:cNvPr id="88088" name="Oval 21"/>
            <p:cNvSpPr>
              <a:spLocks noChangeArrowheads="1"/>
            </p:cNvSpPr>
            <p:nvPr/>
          </p:nvSpPr>
          <p:spPr bwMode="auto">
            <a:xfrm>
              <a:off x="2667000" y="2743200"/>
              <a:ext cx="457200" cy="38100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1</a:t>
              </a:r>
            </a:p>
          </p:txBody>
        </p:sp>
        <p:sp>
          <p:nvSpPr>
            <p:cNvPr id="88089" name="Oval 22"/>
            <p:cNvSpPr>
              <a:spLocks noChangeArrowheads="1"/>
            </p:cNvSpPr>
            <p:nvPr/>
          </p:nvSpPr>
          <p:spPr bwMode="auto">
            <a:xfrm>
              <a:off x="2667000" y="3657600"/>
              <a:ext cx="457200" cy="38100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2</a:t>
              </a:r>
            </a:p>
          </p:txBody>
        </p:sp>
        <p:sp>
          <p:nvSpPr>
            <p:cNvPr id="88090" name="Oval 23"/>
            <p:cNvSpPr>
              <a:spLocks noChangeArrowheads="1"/>
            </p:cNvSpPr>
            <p:nvPr/>
          </p:nvSpPr>
          <p:spPr bwMode="auto">
            <a:xfrm>
              <a:off x="2743200" y="4800600"/>
              <a:ext cx="457200" cy="38100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3</a:t>
              </a:r>
            </a:p>
          </p:txBody>
        </p:sp>
        <p:sp>
          <p:nvSpPr>
            <p:cNvPr id="88091" name="Oval 24"/>
            <p:cNvSpPr>
              <a:spLocks noChangeArrowheads="1"/>
            </p:cNvSpPr>
            <p:nvPr/>
          </p:nvSpPr>
          <p:spPr bwMode="auto">
            <a:xfrm>
              <a:off x="2743200" y="5562600"/>
              <a:ext cx="457200" cy="38100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4</a:t>
              </a:r>
            </a:p>
          </p:txBody>
        </p:sp>
        <p:sp>
          <p:nvSpPr>
            <p:cNvPr id="88092" name="Oval 25"/>
            <p:cNvSpPr>
              <a:spLocks noChangeArrowheads="1"/>
            </p:cNvSpPr>
            <p:nvPr/>
          </p:nvSpPr>
          <p:spPr bwMode="auto">
            <a:xfrm>
              <a:off x="2057400" y="3657600"/>
              <a:ext cx="457200" cy="38100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a:t>5</a:t>
              </a:r>
            </a:p>
          </p:txBody>
        </p:sp>
        <p:sp>
          <p:nvSpPr>
            <p:cNvPr id="26" name="Rectangle 25"/>
            <p:cNvSpPr/>
            <p:nvPr/>
          </p:nvSpPr>
          <p:spPr>
            <a:xfrm>
              <a:off x="5832777" y="6172200"/>
              <a:ext cx="2356031" cy="381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sz="1500" b="1" dirty="0">
                  <a:solidFill>
                    <a:srgbClr val="FF0000"/>
                  </a:solidFill>
                  <a:latin typeface="Century" pitchFamily="18" charset="0"/>
                </a:rPr>
                <a:t>Next Statement</a:t>
              </a:r>
              <a:endParaRPr lang="en-US" sz="1500" b="1" dirty="0">
                <a:solidFill>
                  <a:srgbClr val="FF0000"/>
                </a:solidFill>
                <a:latin typeface="Century" pitchFamily="18" charset="0"/>
              </a:endParaRPr>
            </a:p>
          </p:txBody>
        </p:sp>
      </p:grpSp>
    </p:spTree>
    <p:extLst>
      <p:ext uri="{BB962C8B-B14F-4D97-AF65-F5344CB8AC3E}">
        <p14:creationId xmlns:p14="http://schemas.microsoft.com/office/powerpoint/2010/main" val="411379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581400" y="971550"/>
            <a:ext cx="5372100" cy="514350"/>
          </a:xfrm>
        </p:spPr>
        <p:txBody>
          <a:bodyPr>
            <a:noAutofit/>
          </a:bodyPr>
          <a:lstStyle/>
          <a:p>
            <a:pPr algn="ctr" eaLnBrk="1" hangingPunct="1">
              <a:defRPr/>
            </a:pPr>
            <a:r>
              <a:rPr lang="en-US" sz="3200" dirty="0">
                <a:solidFill>
                  <a:schemeClr val="tx2"/>
                </a:solidFill>
              </a:rPr>
              <a:t>Different forms of </a:t>
            </a:r>
            <a:r>
              <a:rPr lang="en-US" sz="3200" dirty="0">
                <a:solidFill>
                  <a:srgbClr val="C00000"/>
                </a:solidFill>
              </a:rPr>
              <a:t>if</a:t>
            </a:r>
            <a:r>
              <a:rPr lang="en-US" sz="3200" dirty="0">
                <a:solidFill>
                  <a:schemeClr val="tx2"/>
                </a:solidFill>
              </a:rPr>
              <a:t> statement</a:t>
            </a:r>
          </a:p>
        </p:txBody>
      </p:sp>
      <p:sp>
        <p:nvSpPr>
          <p:cNvPr id="4198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lnSpc>
                <a:spcPct val="200000"/>
              </a:lnSpc>
              <a:buFontTx/>
              <a:buNone/>
            </a:pPr>
            <a:r>
              <a:rPr lang="en-US" altLang="en-US" sz="2400" dirty="0"/>
              <a:t>1. Simple</a:t>
            </a:r>
            <a:r>
              <a:rPr lang="en-US" altLang="en-US" sz="2400" dirty="0">
                <a:solidFill>
                  <a:srgbClr val="C00000"/>
                </a:solidFill>
              </a:rPr>
              <a:t> </a:t>
            </a:r>
            <a:r>
              <a:rPr lang="en-US" altLang="en-US" sz="2400" dirty="0">
                <a:solidFill>
                  <a:srgbClr val="C00000"/>
                </a:solidFill>
                <a:latin typeface="Arial Rounded MT Bold" panose="020F0704030504030204" pitchFamily="34" charset="0"/>
              </a:rPr>
              <a:t>if </a:t>
            </a:r>
            <a:r>
              <a:rPr lang="en-US" altLang="en-US" sz="2400" dirty="0"/>
              <a:t>statement.</a:t>
            </a:r>
          </a:p>
          <a:p>
            <a:pPr eaLnBrk="1" hangingPunct="1">
              <a:lnSpc>
                <a:spcPct val="200000"/>
              </a:lnSpc>
              <a:buFontTx/>
              <a:buNone/>
            </a:pPr>
            <a:r>
              <a:rPr lang="en-US" altLang="en-US" sz="2400" dirty="0"/>
              <a:t>2. </a:t>
            </a:r>
            <a:r>
              <a:rPr lang="en-US" altLang="en-US" sz="2400" dirty="0">
                <a:solidFill>
                  <a:srgbClr val="C00000"/>
                </a:solidFill>
                <a:latin typeface="Arial Rounded MT Bold" panose="020F0704030504030204" pitchFamily="34" charset="0"/>
              </a:rPr>
              <a:t>if…else</a:t>
            </a:r>
            <a:r>
              <a:rPr lang="en-US" altLang="en-US" sz="2400" dirty="0">
                <a:latin typeface="Arial Rounded MT Bold" panose="020F0704030504030204" pitchFamily="34" charset="0"/>
              </a:rPr>
              <a:t> </a:t>
            </a:r>
            <a:r>
              <a:rPr lang="en-US" altLang="en-US" sz="2400" dirty="0"/>
              <a:t>statement.</a:t>
            </a:r>
          </a:p>
          <a:p>
            <a:pPr eaLnBrk="1" hangingPunct="1">
              <a:lnSpc>
                <a:spcPct val="200000"/>
              </a:lnSpc>
              <a:buFontTx/>
              <a:buNone/>
            </a:pPr>
            <a:r>
              <a:rPr lang="en-US" altLang="en-US" sz="2400" dirty="0"/>
              <a:t>3. Nested</a:t>
            </a:r>
            <a:r>
              <a:rPr lang="en-US" altLang="en-US" sz="2400" dirty="0">
                <a:solidFill>
                  <a:srgbClr val="C00000"/>
                </a:solidFill>
                <a:latin typeface="Arial Rounded MT Bold" panose="020F0704030504030204" pitchFamily="34" charset="0"/>
              </a:rPr>
              <a:t> if…else</a:t>
            </a:r>
            <a:r>
              <a:rPr lang="en-US" altLang="en-US" sz="2400" dirty="0">
                <a:latin typeface="Arial Rounded MT Bold" panose="020F0704030504030204" pitchFamily="34" charset="0"/>
              </a:rPr>
              <a:t> </a:t>
            </a:r>
            <a:r>
              <a:rPr lang="en-US" altLang="en-US" sz="2400" dirty="0"/>
              <a:t>statement.</a:t>
            </a:r>
          </a:p>
          <a:p>
            <a:pPr eaLnBrk="1" hangingPunct="1">
              <a:lnSpc>
                <a:spcPct val="200000"/>
              </a:lnSpc>
              <a:buFontTx/>
              <a:buNone/>
            </a:pPr>
            <a:r>
              <a:rPr lang="en-US" altLang="en-US" sz="2400" dirty="0"/>
              <a:t>4. </a:t>
            </a:r>
            <a:r>
              <a:rPr lang="en-US" altLang="en-US" sz="2400" dirty="0">
                <a:solidFill>
                  <a:srgbClr val="C00000"/>
                </a:solidFill>
                <a:latin typeface="Arial Rounded MT Bold" panose="020F0704030504030204" pitchFamily="34" charset="0"/>
              </a:rPr>
              <a:t>else if </a:t>
            </a:r>
            <a:r>
              <a:rPr lang="en-US" altLang="en-US" sz="2400" dirty="0"/>
              <a:t>ladder.</a:t>
            </a:r>
          </a:p>
        </p:txBody>
      </p:sp>
      <p:sp>
        <p:nvSpPr>
          <p:cNvPr id="4198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26E367A2-1791-42CA-A18C-366302EB6A72}" type="datetime1">
              <a:rPr lang="en-US" altLang="en-US" smtClean="0"/>
              <a:t>3/30/2022</a:t>
            </a:fld>
            <a:endParaRPr lang="en-US" altLang="en-US"/>
          </a:p>
        </p:txBody>
      </p:sp>
      <p:sp>
        <p:nvSpPr>
          <p:cNvPr id="4199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41988" name="Slide Number Placeholder 9"/>
          <p:cNvSpPr>
            <a:spLocks noGrp="1"/>
          </p:cNvSpPr>
          <p:nvPr>
            <p:ph type="sldNum" sz="quarter" idx="12"/>
          </p:nvPr>
        </p:nvSpPr>
        <p:spPr bwMode="auto">
          <a:xfrm>
            <a:off x="7296150" y="6356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6AC4CA4B-E57B-429D-B99D-3FAAC45F2189}" type="slidenum">
              <a:rPr lang="en-US" altLang="en-US" b="0" smtClean="0">
                <a:solidFill>
                  <a:srgbClr val="000000"/>
                </a:solidFill>
              </a:rPr>
              <a:pPr/>
              <a:t>7</a:t>
            </a:fld>
            <a:endParaRPr lang="en-US" altLang="en-US" b="0">
              <a:solidFill>
                <a:srgbClr val="000000"/>
              </a:solidFill>
            </a:endParaRPr>
          </a:p>
        </p:txBody>
      </p:sp>
    </p:spTree>
    <p:extLst>
      <p:ext uri="{BB962C8B-B14F-4D97-AF65-F5344CB8AC3E}">
        <p14:creationId xmlns:p14="http://schemas.microsoft.com/office/powerpoint/2010/main" val="2195579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838200" y="971550"/>
            <a:ext cx="8115300" cy="514350"/>
          </a:xfrm>
        </p:spPr>
        <p:txBody>
          <a:bodyPr/>
          <a:lstStyle/>
          <a:p>
            <a:pPr eaLnBrk="1" hangingPunct="1"/>
            <a:r>
              <a:rPr lang="en-US" altLang="en-US" dirty="0"/>
              <a:t>How </a:t>
            </a:r>
            <a:r>
              <a:rPr lang="en-US" altLang="en-US" dirty="0">
                <a:solidFill>
                  <a:srgbClr val="C00000"/>
                </a:solidFill>
                <a:latin typeface="Courier New" panose="02070309020205020404" pitchFamily="49" charset="0"/>
              </a:rPr>
              <a:t>for</a:t>
            </a:r>
            <a:r>
              <a:rPr lang="en-US" altLang="en-US" dirty="0"/>
              <a:t> works</a:t>
            </a:r>
          </a:p>
        </p:txBody>
      </p:sp>
      <p:sp>
        <p:nvSpPr>
          <p:cNvPr id="89090" name="Rectangle 3"/>
          <p:cNvSpPr>
            <a:spLocks noGrp="1" noChangeArrowheads="1"/>
          </p:cNvSpPr>
          <p:nvPr>
            <p:ph idx="1"/>
          </p:nvPr>
        </p:nvSpPr>
        <p:spPr bwMode="auto">
          <a:xfrm>
            <a:off x="838200" y="1657351"/>
            <a:ext cx="10515600" cy="3794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lgn="just">
              <a:spcBef>
                <a:spcPts val="450"/>
              </a:spcBef>
              <a:spcAft>
                <a:spcPts val="450"/>
              </a:spcAft>
            </a:pPr>
            <a:r>
              <a:rPr lang="en-US" altLang="en-US" sz="2400" b="1" dirty="0"/>
              <a:t>The execution of a for statement proceeds as follows:</a:t>
            </a:r>
          </a:p>
          <a:p>
            <a:pPr lvl="1" algn="just">
              <a:spcBef>
                <a:spcPts val="450"/>
              </a:spcBef>
              <a:spcAft>
                <a:spcPts val="450"/>
              </a:spcAft>
              <a:buNone/>
            </a:pPr>
            <a:r>
              <a:rPr lang="en-US" altLang="en-US" sz="2400" b="1" dirty="0"/>
              <a:t>1. The initial expression is evaluated first. This expression usually sets a variable that will be used inside the loop, generally referred to as an </a:t>
            </a:r>
            <a:r>
              <a:rPr lang="en-US" altLang="en-US" sz="2400" b="1" i="1" dirty="0"/>
              <a:t>index </a:t>
            </a:r>
            <a:r>
              <a:rPr lang="en-US" altLang="en-US" sz="2400" b="1" dirty="0"/>
              <a:t>variable, to some initial value.</a:t>
            </a:r>
          </a:p>
          <a:p>
            <a:pPr lvl="1" algn="just">
              <a:spcBef>
                <a:spcPts val="450"/>
              </a:spcBef>
              <a:spcAft>
                <a:spcPts val="450"/>
              </a:spcAft>
              <a:buNone/>
            </a:pPr>
            <a:r>
              <a:rPr lang="en-US" altLang="en-US" sz="2400" b="1" dirty="0"/>
              <a:t>2. The looping condition is evaluated. If the condition is not satisfied (the expression is false – has value 0), the loop is immediately terminated. Execution continues with the program statement that immediately follows the loop.</a:t>
            </a:r>
          </a:p>
          <a:p>
            <a:pPr lvl="1" algn="just">
              <a:spcBef>
                <a:spcPts val="450"/>
              </a:spcBef>
              <a:spcAft>
                <a:spcPts val="450"/>
              </a:spcAft>
              <a:buNone/>
            </a:pPr>
            <a:r>
              <a:rPr lang="en-US" altLang="en-US" sz="2400" b="1" dirty="0"/>
              <a:t>3. The program statement that constitutes the body of the loop is executed.</a:t>
            </a:r>
          </a:p>
          <a:p>
            <a:pPr lvl="1" algn="just">
              <a:spcBef>
                <a:spcPts val="450"/>
              </a:spcBef>
              <a:spcAft>
                <a:spcPts val="450"/>
              </a:spcAft>
              <a:buNone/>
            </a:pPr>
            <a:r>
              <a:rPr lang="en-US" altLang="en-US" sz="2400" b="1" dirty="0"/>
              <a:t>4. The looping expression is evaluated. This expression is generally used to change  the value of the index variable </a:t>
            </a:r>
          </a:p>
          <a:p>
            <a:pPr lvl="1" algn="just">
              <a:spcBef>
                <a:spcPts val="450"/>
              </a:spcBef>
              <a:spcAft>
                <a:spcPts val="450"/>
              </a:spcAft>
              <a:buNone/>
            </a:pPr>
            <a:r>
              <a:rPr lang="en-US" altLang="en-US" sz="2400" b="1" dirty="0"/>
              <a:t>5. Return to step 2.</a:t>
            </a:r>
          </a:p>
        </p:txBody>
      </p:sp>
      <p:sp>
        <p:nvSpPr>
          <p:cNvPr id="8909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E878DAE5-D0F6-4191-8736-D271936989A9}" type="datetime1">
              <a:rPr lang="en-US" altLang="en-US" smtClean="0"/>
              <a:t>3/30/2022</a:t>
            </a:fld>
            <a:endParaRPr lang="en-US" altLang="en-US"/>
          </a:p>
        </p:txBody>
      </p:sp>
      <p:sp>
        <p:nvSpPr>
          <p:cNvPr id="8909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890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8B91360F-260E-4371-B200-DF3A8E278E8A}" type="slidenum">
              <a:rPr lang="en-US" altLang="en-US" smtClean="0"/>
              <a:pPr/>
              <a:t>70</a:t>
            </a:fld>
            <a:endParaRPr lang="en-US" altLang="en-US"/>
          </a:p>
        </p:txBody>
      </p:sp>
    </p:spTree>
    <p:extLst>
      <p:ext uri="{BB962C8B-B14F-4D97-AF65-F5344CB8AC3E}">
        <p14:creationId xmlns:p14="http://schemas.microsoft.com/office/powerpoint/2010/main" val="2731419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838200" y="857250"/>
            <a:ext cx="8229600" cy="857250"/>
          </a:xfrm>
        </p:spPr>
        <p:txBody>
          <a:bodyPr>
            <a:normAutofit/>
          </a:bodyPr>
          <a:lstStyle/>
          <a:p>
            <a:pPr eaLnBrk="1" hangingPunct="1"/>
            <a:r>
              <a:rPr lang="en-US" altLang="en-US" sz="3600" dirty="0"/>
              <a:t>The </a:t>
            </a:r>
            <a:r>
              <a:rPr lang="en-US" altLang="en-US" sz="3600" dirty="0">
                <a:solidFill>
                  <a:srgbClr val="C00000"/>
                </a:solidFill>
                <a:latin typeface="Courier New" panose="02070309020205020404" pitchFamily="49" charset="0"/>
              </a:rPr>
              <a:t>for</a:t>
            </a:r>
            <a:r>
              <a:rPr lang="en-US" altLang="en-US" sz="3600" dirty="0"/>
              <a:t> statement</a:t>
            </a:r>
          </a:p>
        </p:txBody>
      </p:sp>
      <p:sp>
        <p:nvSpPr>
          <p:cNvPr id="80898" name="Rectangle 3"/>
          <p:cNvSpPr>
            <a:spLocks noGrp="1" noChangeArrowheads="1"/>
          </p:cNvSpPr>
          <p:nvPr>
            <p:ph idx="1"/>
          </p:nvPr>
        </p:nvSpPr>
        <p:spPr bwMode="auto">
          <a:xfrm>
            <a:off x="2548304" y="2514600"/>
            <a:ext cx="6457950" cy="200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lvl="1" eaLnBrk="1" hangingPunct="1">
              <a:buFontTx/>
              <a:buNone/>
            </a:pPr>
            <a:endParaRPr lang="en-US" altLang="en-US" b="1" dirty="0">
              <a:latin typeface="Courier New" panose="02070309020205020404" pitchFamily="49" charset="0"/>
            </a:endParaRPr>
          </a:p>
          <a:p>
            <a:pPr lvl="1" eaLnBrk="1" hangingPunct="1">
              <a:buFontTx/>
              <a:buNone/>
            </a:pPr>
            <a:r>
              <a:rPr lang="en-US" altLang="en-US" b="1" dirty="0">
                <a:latin typeface="Courier New" panose="02070309020205020404" pitchFamily="49" charset="0"/>
              </a:rPr>
              <a:t>for ( n = 1; n &lt;= 200; n = n + 1 )</a:t>
            </a:r>
          </a:p>
          <a:p>
            <a:pPr lvl="1" eaLnBrk="1" hangingPunct="1">
              <a:buFontTx/>
              <a:buNone/>
            </a:pPr>
            <a:r>
              <a:rPr lang="en-US" altLang="en-US" b="1" dirty="0">
                <a:latin typeface="Courier New" panose="02070309020205020404" pitchFamily="49" charset="0"/>
              </a:rPr>
              <a:t>	 {	sum = sum + n; }</a:t>
            </a:r>
          </a:p>
          <a:p>
            <a:pPr lvl="1" eaLnBrk="1" hangingPunct="1">
              <a:buFontTx/>
              <a:buNone/>
            </a:pPr>
            <a:endParaRPr lang="en-US" altLang="en-US" b="1" dirty="0">
              <a:latin typeface="Courier New" panose="02070309020205020404" pitchFamily="49" charset="0"/>
            </a:endParaRPr>
          </a:p>
        </p:txBody>
      </p:sp>
      <p:sp>
        <p:nvSpPr>
          <p:cNvPr id="8091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9E164EE-147F-4199-AB71-C99DA9BE8576}" type="datetime1">
              <a:rPr lang="en-US" altLang="en-US" smtClean="0"/>
              <a:t>3/30/2022</a:t>
            </a:fld>
            <a:endParaRPr lang="en-US" altLang="en-US"/>
          </a:p>
        </p:txBody>
      </p:sp>
      <p:sp>
        <p:nvSpPr>
          <p:cNvPr id="8092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809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0DD1D02-985C-49BA-983E-FC9B934BFD31}" type="slidenum">
              <a:rPr lang="en-US" altLang="en-US" smtClean="0"/>
              <a:pPr/>
              <a:t>71</a:t>
            </a:fld>
            <a:endParaRPr lang="en-US" altLang="en-US"/>
          </a:p>
        </p:txBody>
      </p:sp>
      <p:sp>
        <p:nvSpPr>
          <p:cNvPr id="80900" name="Oval 21"/>
          <p:cNvSpPr>
            <a:spLocks noChangeArrowheads="1"/>
          </p:cNvSpPr>
          <p:nvPr/>
        </p:nvSpPr>
        <p:spPr bwMode="auto">
          <a:xfrm>
            <a:off x="4034204" y="2628900"/>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1</a:t>
            </a:r>
          </a:p>
        </p:txBody>
      </p:sp>
      <p:sp>
        <p:nvSpPr>
          <p:cNvPr id="80901" name="Oval 22"/>
          <p:cNvSpPr>
            <a:spLocks noChangeArrowheads="1"/>
          </p:cNvSpPr>
          <p:nvPr/>
        </p:nvSpPr>
        <p:spPr bwMode="auto">
          <a:xfrm>
            <a:off x="5405804" y="2571750"/>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2</a:t>
            </a:r>
          </a:p>
        </p:txBody>
      </p:sp>
      <p:sp>
        <p:nvSpPr>
          <p:cNvPr id="80902" name="Oval 23"/>
          <p:cNvSpPr>
            <a:spLocks noChangeArrowheads="1"/>
          </p:cNvSpPr>
          <p:nvPr/>
        </p:nvSpPr>
        <p:spPr bwMode="auto">
          <a:xfrm>
            <a:off x="3419569" y="3114677"/>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3</a:t>
            </a:r>
          </a:p>
        </p:txBody>
      </p:sp>
      <p:sp>
        <p:nvSpPr>
          <p:cNvPr id="80903" name="Oval 24"/>
          <p:cNvSpPr>
            <a:spLocks noChangeArrowheads="1"/>
          </p:cNvSpPr>
          <p:nvPr/>
        </p:nvSpPr>
        <p:spPr bwMode="auto">
          <a:xfrm>
            <a:off x="7120304" y="2571750"/>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4</a:t>
            </a:r>
          </a:p>
        </p:txBody>
      </p:sp>
      <p:sp>
        <p:nvSpPr>
          <p:cNvPr id="80904" name="Oval 25"/>
          <p:cNvSpPr>
            <a:spLocks noChangeArrowheads="1"/>
          </p:cNvSpPr>
          <p:nvPr/>
        </p:nvSpPr>
        <p:spPr bwMode="auto">
          <a:xfrm>
            <a:off x="5920154" y="2571750"/>
            <a:ext cx="342900" cy="285750"/>
          </a:xfrm>
          <a:prstGeom prst="ellipse">
            <a:avLst/>
          </a:prstGeom>
          <a:solidFill>
            <a:srgbClr val="FFFF99"/>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a:t>5</a:t>
            </a:r>
          </a:p>
        </p:txBody>
      </p:sp>
      <p:cxnSp>
        <p:nvCxnSpPr>
          <p:cNvPr id="33" name="Straight Arrow Connector 32"/>
          <p:cNvCxnSpPr/>
          <p:nvPr/>
        </p:nvCxnSpPr>
        <p:spPr>
          <a:xfrm>
            <a:off x="4491404" y="2686051"/>
            <a:ext cx="800100"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819619" y="2857500"/>
            <a:ext cx="1586187" cy="342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806200" y="2800352"/>
            <a:ext cx="3256954" cy="5885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6263054" y="2628901"/>
            <a:ext cx="742950"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5833240" y="2200276"/>
            <a:ext cx="515541" cy="1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091604" y="1943100"/>
            <a:ext cx="2686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8776464" y="1944293"/>
            <a:ext cx="3572" cy="2626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840" name="Text Box 10"/>
          <p:cNvSpPr txBox="1">
            <a:spLocks noChangeArrowheads="1"/>
          </p:cNvSpPr>
          <p:nvPr/>
        </p:nvSpPr>
        <p:spPr bwMode="auto">
          <a:xfrm>
            <a:off x="4777155" y="2491611"/>
            <a:ext cx="473206" cy="300082"/>
          </a:xfrm>
          <a:prstGeom prst="rect">
            <a:avLst/>
          </a:prstGeom>
          <a:noFill/>
          <a:ln w="9525">
            <a:noFill/>
            <a:miter lim="800000"/>
            <a:headEnd/>
            <a:tailEnd/>
          </a:ln>
        </p:spPr>
        <p:txBody>
          <a:bodyPr wrap="none">
            <a:spAutoFit/>
          </a:bodyPr>
          <a:lstStyle/>
          <a:p>
            <a:pPr eaLnBrk="1" hangingPunct="1">
              <a:defRPr/>
            </a:pPr>
            <a:r>
              <a:rPr lang="en-US" altLang="en-US" sz="1350" b="1" dirty="0">
                <a:solidFill>
                  <a:schemeClr val="bg2">
                    <a:lumMod val="10000"/>
                  </a:schemeClr>
                </a:solidFill>
                <a:latin typeface="Arial" charset="0"/>
              </a:rPr>
              <a:t>yes</a:t>
            </a:r>
          </a:p>
        </p:txBody>
      </p:sp>
      <p:sp>
        <p:nvSpPr>
          <p:cNvPr id="77841" name="Text Box 10"/>
          <p:cNvSpPr txBox="1">
            <a:spLocks noChangeArrowheads="1"/>
          </p:cNvSpPr>
          <p:nvPr/>
        </p:nvSpPr>
        <p:spPr bwMode="auto">
          <a:xfrm>
            <a:off x="6148755" y="2180035"/>
            <a:ext cx="396262" cy="300082"/>
          </a:xfrm>
          <a:prstGeom prst="rect">
            <a:avLst/>
          </a:prstGeom>
          <a:noFill/>
          <a:ln w="9525">
            <a:noFill/>
            <a:miter lim="800000"/>
            <a:headEnd/>
            <a:tailEnd/>
          </a:ln>
        </p:spPr>
        <p:txBody>
          <a:bodyPr wrap="none">
            <a:spAutoFit/>
          </a:bodyPr>
          <a:lstStyle/>
          <a:p>
            <a:pPr eaLnBrk="1" hangingPunct="1">
              <a:defRPr/>
            </a:pPr>
            <a:r>
              <a:rPr lang="en-US" altLang="en-US" sz="1350" b="1" dirty="0">
                <a:solidFill>
                  <a:schemeClr val="bg2">
                    <a:lumMod val="10000"/>
                  </a:schemeClr>
                </a:solidFill>
                <a:latin typeface="Arial" charset="0"/>
              </a:rPr>
              <a:t>no</a:t>
            </a:r>
          </a:p>
        </p:txBody>
      </p:sp>
      <p:sp>
        <p:nvSpPr>
          <p:cNvPr id="5" name="Rectangle 4"/>
          <p:cNvSpPr/>
          <p:nvPr/>
        </p:nvSpPr>
        <p:spPr>
          <a:xfrm>
            <a:off x="3149571" y="4385072"/>
            <a:ext cx="2568178"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b="1" dirty="0">
                <a:solidFill>
                  <a:schemeClr val="tx1"/>
                </a:solidFill>
                <a:latin typeface="Courier New" panose="02070309020205020404" pitchFamily="49" charset="0"/>
              </a:rPr>
              <a:t>Next Statement</a:t>
            </a:r>
            <a:endParaRPr lang="en-US" b="1" dirty="0">
              <a:solidFill>
                <a:schemeClr val="tx1"/>
              </a:solidFill>
            </a:endParaRPr>
          </a:p>
        </p:txBody>
      </p:sp>
      <p:cxnSp>
        <p:nvCxnSpPr>
          <p:cNvPr id="23" name="Straight Arrow Connector 22"/>
          <p:cNvCxnSpPr/>
          <p:nvPr/>
        </p:nvCxnSpPr>
        <p:spPr>
          <a:xfrm flipH="1" flipV="1">
            <a:off x="5434381" y="4570810"/>
            <a:ext cx="3342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10"/>
          <p:cNvSpPr txBox="1">
            <a:spLocks noChangeArrowheads="1"/>
          </p:cNvSpPr>
          <p:nvPr/>
        </p:nvSpPr>
        <p:spPr bwMode="auto">
          <a:xfrm>
            <a:off x="3119806" y="1657350"/>
            <a:ext cx="891591" cy="300082"/>
          </a:xfrm>
          <a:prstGeom prst="rect">
            <a:avLst/>
          </a:prstGeom>
          <a:noFill/>
          <a:ln w="9525">
            <a:noFill/>
            <a:miter lim="800000"/>
            <a:headEnd/>
            <a:tailEnd/>
          </a:ln>
        </p:spPr>
        <p:txBody>
          <a:bodyPr wrap="none">
            <a:spAutoFit/>
          </a:bodyPr>
          <a:lstStyle/>
          <a:p>
            <a:pPr eaLnBrk="1" hangingPunct="1">
              <a:defRPr/>
            </a:pPr>
            <a:r>
              <a:rPr lang="en-US" altLang="en-US" sz="1350" b="1" dirty="0">
                <a:solidFill>
                  <a:schemeClr val="bg2">
                    <a:lumMod val="10000"/>
                  </a:schemeClr>
                </a:solidFill>
                <a:latin typeface="Arial" charset="0"/>
              </a:rPr>
              <a:t>sum = 0;</a:t>
            </a:r>
          </a:p>
        </p:txBody>
      </p:sp>
      <p:sp>
        <p:nvSpPr>
          <p:cNvPr id="22" name="Text Box 4"/>
          <p:cNvSpPr txBox="1">
            <a:spLocks noChangeArrowheads="1"/>
          </p:cNvSpPr>
          <p:nvPr/>
        </p:nvSpPr>
        <p:spPr bwMode="auto">
          <a:xfrm>
            <a:off x="3062654" y="4800601"/>
            <a:ext cx="4735592" cy="854080"/>
          </a:xfrm>
          <a:prstGeom prst="rect">
            <a:avLst/>
          </a:prstGeom>
          <a:noFill/>
          <a:ln w="9525">
            <a:solidFill>
              <a:srgbClr val="FF0000"/>
            </a:solidFill>
            <a:miter lim="800000"/>
            <a:headEnd/>
            <a:tailEnd/>
          </a:ln>
        </p:spPr>
        <p:txBody>
          <a:bodyPr wrap="none">
            <a:spAutoFit/>
          </a:bodyPr>
          <a:lstStyle/>
          <a:p>
            <a:pPr eaLnBrk="1" hangingPunct="1">
              <a:defRPr/>
            </a:pPr>
            <a:r>
              <a:rPr lang="en-US" altLang="en-US" sz="1650" b="1" i="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Times New Roman" pitchFamily="18" charset="0"/>
                <a:cs typeface="Times New Roman" pitchFamily="18" charset="0"/>
              </a:rPr>
              <a:t>for </a:t>
            </a:r>
            <a:r>
              <a:rPr lang="en-US" altLang="en-US" sz="165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rial" charset="0"/>
              </a:rPr>
              <a:t>( </a:t>
            </a:r>
            <a:r>
              <a:rPr lang="en-US" altLang="en-US" sz="165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haroni" pitchFamily="2" charset="-79"/>
                <a:cs typeface="Aharoni" pitchFamily="2" charset="-79"/>
              </a:rPr>
              <a:t>init_expression</a:t>
            </a:r>
            <a:r>
              <a:rPr lang="en-US" altLang="en-US" sz="165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rial" charset="0"/>
              </a:rPr>
              <a:t>; </a:t>
            </a:r>
            <a:r>
              <a:rPr lang="en-US" altLang="en-US" sz="165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haroni" pitchFamily="2" charset="-79"/>
                <a:cs typeface="Aharoni" pitchFamily="2" charset="-79"/>
              </a:rPr>
              <a:t>loop_condition</a:t>
            </a:r>
            <a:r>
              <a:rPr lang="en-US" altLang="en-US" sz="165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rial" charset="0"/>
              </a:rPr>
              <a:t>; </a:t>
            </a:r>
            <a:r>
              <a:rPr lang="en-US" altLang="en-US" sz="165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haroni" pitchFamily="2" charset="-79"/>
                <a:cs typeface="Aharoni" pitchFamily="2" charset="-79"/>
              </a:rPr>
              <a:t>loop_expression</a:t>
            </a:r>
            <a:r>
              <a:rPr lang="en-US" altLang="en-US" sz="165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rial" charset="0"/>
              </a:rPr>
              <a:t> )</a:t>
            </a:r>
          </a:p>
          <a:p>
            <a:pPr eaLnBrk="1" hangingPunct="1">
              <a:defRPr/>
            </a:pPr>
            <a:r>
              <a:rPr lang="en-US" altLang="en-US" sz="1650" i="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rial" charset="0"/>
              </a:rPr>
              <a:t>{	program statement(s)	</a:t>
            </a:r>
          </a:p>
          <a:p>
            <a:pPr eaLnBrk="1" hangingPunct="1">
              <a:defRPr/>
            </a:pPr>
            <a:r>
              <a:rPr lang="en-US" altLang="en-US" sz="1650" i="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Arial" charset="0"/>
              </a:rPr>
              <a:t>}</a:t>
            </a:r>
          </a:p>
        </p:txBody>
      </p:sp>
    </p:spTree>
    <p:extLst>
      <p:ext uri="{BB962C8B-B14F-4D97-AF65-F5344CB8AC3E}">
        <p14:creationId xmlns:p14="http://schemas.microsoft.com/office/powerpoint/2010/main" val="313195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9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9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9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9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090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84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8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9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9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80919" grpId="0"/>
      <p:bldP spid="80920" grpId="0"/>
      <p:bldP spid="80916" grpId="0"/>
      <p:bldP spid="80900" grpId="0" animBg="1"/>
      <p:bldP spid="80901" grpId="0" animBg="1"/>
      <p:bldP spid="80902" grpId="0" animBg="1"/>
      <p:bldP spid="80903" grpId="0" animBg="1"/>
      <p:bldP spid="80904" grpId="0" animBg="1"/>
      <p:bldP spid="77840" grpId="0"/>
      <p:bldP spid="77841"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xfrm>
            <a:off x="1067937" y="690962"/>
            <a:ext cx="10285863" cy="522376"/>
          </a:xfrm>
        </p:spPr>
        <p:txBody>
          <a:bodyPr>
            <a:noAutofit/>
          </a:bodyPr>
          <a:lstStyle/>
          <a:p>
            <a:pPr eaLnBrk="1" hangingPunct="1">
              <a:defRPr/>
            </a:pPr>
            <a:r>
              <a:rPr lang="en-US" altLang="en-US" sz="3600" dirty="0"/>
              <a:t>Finding sum of natural numbers up to 100</a:t>
            </a:r>
          </a:p>
        </p:txBody>
      </p:sp>
      <p:sp>
        <p:nvSpPr>
          <p:cNvPr id="101378" name="Text Box 2"/>
          <p:cNvSpPr txBox="1">
            <a:spLocks noGrp="1" noChangeArrowheads="1"/>
          </p:cNvSpPr>
          <p:nvPr>
            <p:ph idx="1"/>
          </p:nvPr>
        </p:nvSpPr>
        <p:spPr>
          <a:xfrm>
            <a:off x="6101861" y="1468316"/>
            <a:ext cx="5413863" cy="3623072"/>
          </a:xfrm>
        </p:spPr>
        <p:txBody>
          <a:bodyPr>
            <a:noAutofit/>
          </a:bodyPr>
          <a:lstStyle/>
          <a:p>
            <a:pPr eaLnBrk="1" hangingPunct="1">
              <a:lnSpc>
                <a:spcPct val="80000"/>
              </a:lnSpc>
              <a:buClr>
                <a:schemeClr val="tx1"/>
              </a:buClr>
              <a:buFontTx/>
              <a:buNone/>
              <a:defRPr/>
            </a:pPr>
            <a:r>
              <a:rPr lang="en-US" sz="2400" b="1" dirty="0"/>
              <a:t>#include &lt;</a:t>
            </a:r>
            <a:r>
              <a:rPr lang="en-US" sz="2400" b="1" dirty="0" err="1"/>
              <a:t>stdio.h</a:t>
            </a:r>
            <a:r>
              <a:rPr lang="en-US" sz="2400" b="1" dirty="0"/>
              <a:t>&gt;</a:t>
            </a:r>
          </a:p>
          <a:p>
            <a:pPr eaLnBrk="1" hangingPunct="1">
              <a:lnSpc>
                <a:spcPct val="80000"/>
              </a:lnSpc>
              <a:buClr>
                <a:schemeClr val="tx1"/>
              </a:buClr>
              <a:buFontTx/>
              <a:buNone/>
              <a:defRPr/>
            </a:pPr>
            <a:r>
              <a:rPr lang="en-US" sz="2400" b="1" dirty="0" err="1"/>
              <a:t>int</a:t>
            </a:r>
            <a:r>
              <a:rPr lang="en-US" sz="2400" b="1" dirty="0"/>
              <a:t> main(){	</a:t>
            </a:r>
          </a:p>
          <a:p>
            <a:pPr eaLnBrk="1" hangingPunct="1">
              <a:lnSpc>
                <a:spcPct val="80000"/>
              </a:lnSpc>
              <a:buClr>
                <a:schemeClr val="tx1"/>
              </a:buClr>
              <a:buFontTx/>
              <a:buNone/>
              <a:defRPr/>
            </a:pPr>
            <a:r>
              <a:rPr lang="en-US" sz="2400" b="1" dirty="0"/>
              <a:t>    </a:t>
            </a:r>
            <a:r>
              <a:rPr lang="en-US" sz="2400" b="1" dirty="0" err="1"/>
              <a:t>int</a:t>
            </a:r>
            <a:r>
              <a:rPr lang="en-US" sz="2400" b="1" dirty="0"/>
              <a:t> n;</a:t>
            </a:r>
          </a:p>
          <a:p>
            <a:pPr eaLnBrk="1" hangingPunct="1">
              <a:lnSpc>
                <a:spcPct val="80000"/>
              </a:lnSpc>
              <a:buClr>
                <a:schemeClr val="tx1"/>
              </a:buClr>
              <a:buFontTx/>
              <a:buNone/>
              <a:defRPr/>
            </a:pPr>
            <a:r>
              <a:rPr lang="en-US" sz="2400" b="1" dirty="0"/>
              <a:t>    </a:t>
            </a:r>
            <a:r>
              <a:rPr lang="en-US" sz="2400" b="1" dirty="0" err="1"/>
              <a:t>int</a:t>
            </a:r>
            <a:r>
              <a:rPr lang="en-US" sz="2400" b="1" dirty="0"/>
              <a:t> sum;</a:t>
            </a:r>
          </a:p>
          <a:p>
            <a:pPr eaLnBrk="1" hangingPunct="1">
              <a:lnSpc>
                <a:spcPct val="80000"/>
              </a:lnSpc>
              <a:buClr>
                <a:schemeClr val="tx1"/>
              </a:buClr>
              <a:buFontTx/>
              <a:buNone/>
              <a:defRPr/>
            </a:pPr>
            <a:r>
              <a:rPr lang="en-US" sz="2400" b="1" dirty="0"/>
              <a:t>    sum=0; </a:t>
            </a:r>
            <a:r>
              <a:rPr lang="en-US" sz="2400" b="1" dirty="0">
                <a:solidFill>
                  <a:schemeClr val="bg2">
                    <a:lumMod val="10000"/>
                  </a:schemeClr>
                </a:solidFill>
              </a:rPr>
              <a:t>//initialize sum</a:t>
            </a:r>
          </a:p>
          <a:p>
            <a:pPr eaLnBrk="1" hangingPunct="1">
              <a:lnSpc>
                <a:spcPct val="80000"/>
              </a:lnSpc>
              <a:buClr>
                <a:schemeClr val="tx1"/>
              </a:buClr>
              <a:buFontTx/>
              <a:buNone/>
              <a:defRPr/>
            </a:pPr>
            <a:r>
              <a:rPr lang="en-US" sz="2400" b="1" dirty="0">
                <a:solidFill>
                  <a:schemeClr val="bg1"/>
                </a:solidFill>
                <a:latin typeface="Courier New" panose="02070309020205020404" pitchFamily="49" charset="0"/>
                <a:ea typeface="Cambria" panose="02040503050406030204" pitchFamily="18" charset="0"/>
                <a:cs typeface="Courier New" panose="02070309020205020404" pitchFamily="49" charset="0"/>
              </a:rPr>
              <a:t>for(n = 1; n &lt; 100; n=n + 1)</a:t>
            </a:r>
          </a:p>
          <a:p>
            <a:pPr eaLnBrk="1" hangingPunct="1">
              <a:lnSpc>
                <a:spcPct val="80000"/>
              </a:lnSpc>
              <a:buClr>
                <a:schemeClr val="tx1"/>
              </a:buClr>
              <a:buFontTx/>
              <a:buNone/>
              <a:defRPr/>
            </a:pPr>
            <a:r>
              <a:rPr lang="en-US" sz="2400" b="1" dirty="0">
                <a:solidFill>
                  <a:schemeClr val="bg1"/>
                </a:solidFill>
                <a:latin typeface="Courier New" panose="02070309020205020404" pitchFamily="49" charset="0"/>
                <a:ea typeface="Cambria" panose="02040503050406030204" pitchFamily="18" charset="0"/>
                <a:cs typeface="Courier New" panose="02070309020205020404" pitchFamily="49" charset="0"/>
              </a:rPr>
              <a:t>   {</a:t>
            </a:r>
          </a:p>
          <a:p>
            <a:pPr eaLnBrk="1" hangingPunct="1">
              <a:lnSpc>
                <a:spcPct val="80000"/>
              </a:lnSpc>
              <a:buClr>
                <a:schemeClr val="tx1"/>
              </a:buClr>
              <a:buFontTx/>
              <a:buNone/>
              <a:defRPr/>
            </a:pPr>
            <a:r>
              <a:rPr lang="en-US" sz="2400" b="1" dirty="0">
                <a:solidFill>
                  <a:schemeClr val="bg1"/>
                </a:solidFill>
                <a:latin typeface="Courier New" panose="02070309020205020404" pitchFamily="49" charset="0"/>
                <a:ea typeface="Cambria" panose="02040503050406030204" pitchFamily="18" charset="0"/>
                <a:cs typeface="Courier New" panose="02070309020205020404" pitchFamily="49" charset="0"/>
              </a:rPr>
              <a:t>         sum=sum + n;</a:t>
            </a:r>
          </a:p>
          <a:p>
            <a:pPr eaLnBrk="1" hangingPunct="1">
              <a:lnSpc>
                <a:spcPct val="80000"/>
              </a:lnSpc>
              <a:buClr>
                <a:schemeClr val="tx1"/>
              </a:buClr>
              <a:buFontTx/>
              <a:buNone/>
              <a:defRPr/>
            </a:pPr>
            <a:r>
              <a:rPr lang="en-US" sz="2400" b="1" dirty="0">
                <a:solidFill>
                  <a:schemeClr val="bg1"/>
                </a:solidFill>
                <a:latin typeface="Courier New" panose="02070309020205020404" pitchFamily="49" charset="0"/>
                <a:ea typeface="Cambria" panose="02040503050406030204" pitchFamily="18" charset="0"/>
                <a:cs typeface="Courier New" panose="02070309020205020404" pitchFamily="49" charset="0"/>
              </a:rPr>
              <a:t>   }</a:t>
            </a:r>
          </a:p>
          <a:p>
            <a:pPr eaLnBrk="1" hangingPunct="1">
              <a:lnSpc>
                <a:spcPct val="80000"/>
              </a:lnSpc>
              <a:buClr>
                <a:schemeClr val="tx1"/>
              </a:buClr>
              <a:buFontTx/>
              <a:buNone/>
              <a:defRPr/>
            </a:pPr>
            <a:r>
              <a:rPr lang="en-US" sz="2400" b="1" dirty="0"/>
              <a:t>    </a:t>
            </a:r>
            <a:r>
              <a:rPr lang="en-US" sz="2400" b="1" dirty="0" err="1"/>
              <a:t>printf</a:t>
            </a:r>
            <a:r>
              <a:rPr lang="en-US" sz="2400" b="1" dirty="0"/>
              <a:t>(“%</a:t>
            </a:r>
            <a:r>
              <a:rPr lang="en-US" sz="2400" b="1" dirty="0" err="1"/>
              <a:t>d”,sum</a:t>
            </a:r>
            <a:r>
              <a:rPr lang="en-US" sz="2400" b="1" dirty="0"/>
              <a:t>);</a:t>
            </a:r>
          </a:p>
          <a:p>
            <a:pPr eaLnBrk="1" hangingPunct="1">
              <a:lnSpc>
                <a:spcPct val="80000"/>
              </a:lnSpc>
              <a:buClr>
                <a:schemeClr val="tx1"/>
              </a:buClr>
              <a:buFontTx/>
              <a:buNone/>
              <a:defRPr/>
            </a:pPr>
            <a:r>
              <a:rPr lang="en-US" sz="2400" b="1" dirty="0"/>
              <a:t>return 0;</a:t>
            </a:r>
          </a:p>
          <a:p>
            <a:pPr eaLnBrk="1" hangingPunct="1">
              <a:lnSpc>
                <a:spcPct val="80000"/>
              </a:lnSpc>
              <a:buClr>
                <a:schemeClr val="tx1"/>
              </a:buClr>
              <a:buFontTx/>
              <a:buNone/>
              <a:defRPr/>
            </a:pPr>
            <a:r>
              <a:rPr lang="en-US" sz="2400" b="1" dirty="0"/>
              <a:t>}</a:t>
            </a:r>
          </a:p>
        </p:txBody>
      </p:sp>
      <p:sp>
        <p:nvSpPr>
          <p:cNvPr id="6759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E1273ACA-E1E0-4883-BBCF-ADC0550F62DC}" type="datetime1">
              <a:rPr lang="en-US" altLang="en-US" smtClean="0"/>
              <a:t>3/30/2022</a:t>
            </a:fld>
            <a:endParaRPr lang="en-US" altLang="en-US"/>
          </a:p>
        </p:txBody>
      </p:sp>
      <p:sp>
        <p:nvSpPr>
          <p:cNvPr id="675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675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46683883-FB1A-4F2B-906B-A58D57EBCD3C}" type="slidenum">
              <a:rPr lang="en-US" altLang="en-US" smtClean="0"/>
              <a:pPr/>
              <a:t>72</a:t>
            </a:fld>
            <a:endParaRPr lang="en-US" altLang="en-US"/>
          </a:p>
        </p:txBody>
      </p:sp>
      <p:sp>
        <p:nvSpPr>
          <p:cNvPr id="6" name="Text Box 3"/>
          <p:cNvSpPr txBox="1">
            <a:spLocks noChangeArrowheads="1"/>
          </p:cNvSpPr>
          <p:nvPr/>
        </p:nvSpPr>
        <p:spPr bwMode="auto">
          <a:xfrm>
            <a:off x="1067937" y="1397976"/>
            <a:ext cx="4717401" cy="3869257"/>
          </a:xfrm>
          <a:prstGeom prst="rect">
            <a:avLst/>
          </a:prstGeom>
          <a:noFill/>
          <a:ln w="9525">
            <a:noFill/>
            <a:miter lim="800000"/>
            <a:headEnd/>
            <a:tailEnd/>
          </a:ln>
        </p:spPr>
        <p:txBody>
          <a:bodyPr/>
          <a:lstStyle/>
          <a:p>
            <a:pPr eaLnBrk="1" hangingPunct="1">
              <a:lnSpc>
                <a:spcPct val="80000"/>
              </a:lnSpc>
              <a:buClr>
                <a:schemeClr val="tx1"/>
              </a:buClr>
              <a:buFontTx/>
              <a:buNone/>
              <a:defRPr/>
            </a:pPr>
            <a:r>
              <a:rPr lang="en-US" sz="2400" b="1" dirty="0"/>
              <a:t>#include &lt;</a:t>
            </a:r>
            <a:r>
              <a:rPr lang="en-US" sz="2400" b="1" dirty="0" err="1"/>
              <a:t>stdio.h</a:t>
            </a:r>
            <a:r>
              <a:rPr lang="en-US" sz="2400" b="1" dirty="0"/>
              <a:t>&gt;</a:t>
            </a:r>
          </a:p>
          <a:p>
            <a:pPr eaLnBrk="1" hangingPunct="1">
              <a:lnSpc>
                <a:spcPct val="80000"/>
              </a:lnSpc>
              <a:buClr>
                <a:schemeClr val="tx1"/>
              </a:buClr>
              <a:buFontTx/>
              <a:buNone/>
              <a:defRPr/>
            </a:pPr>
            <a:r>
              <a:rPr lang="en-US" sz="2400" b="1" dirty="0" err="1"/>
              <a:t>int</a:t>
            </a:r>
            <a:r>
              <a:rPr lang="en-US" sz="2400" b="1" dirty="0"/>
              <a:t> main() </a:t>
            </a:r>
            <a:r>
              <a:rPr lang="en-US" sz="2400" b="1" kern="0" dirty="0"/>
              <a:t>{	</a:t>
            </a:r>
          </a:p>
          <a:p>
            <a:pPr marL="257175" indent="-257175">
              <a:lnSpc>
                <a:spcPct val="80000"/>
              </a:lnSpc>
              <a:spcBef>
                <a:spcPct val="20000"/>
              </a:spcBef>
              <a:buClr>
                <a:schemeClr val="tx1"/>
              </a:buClr>
              <a:defRPr/>
            </a:pPr>
            <a:r>
              <a:rPr lang="en-US" sz="2400" b="1" kern="0" dirty="0"/>
              <a:t>    </a:t>
            </a:r>
            <a:r>
              <a:rPr lang="en-US" sz="2400" b="1" kern="0" dirty="0" err="1"/>
              <a:t>int</a:t>
            </a:r>
            <a:r>
              <a:rPr lang="en-US" sz="2400" b="1" kern="0" dirty="0"/>
              <a:t> n;</a:t>
            </a:r>
          </a:p>
          <a:p>
            <a:pPr marL="257175" indent="-257175">
              <a:lnSpc>
                <a:spcPct val="80000"/>
              </a:lnSpc>
              <a:spcBef>
                <a:spcPct val="20000"/>
              </a:spcBef>
              <a:buClr>
                <a:schemeClr val="tx1"/>
              </a:buClr>
              <a:defRPr/>
            </a:pPr>
            <a:r>
              <a:rPr lang="en-US" sz="2400" b="1" kern="0" dirty="0"/>
              <a:t>    </a:t>
            </a:r>
            <a:r>
              <a:rPr lang="en-US" sz="2400" b="1" kern="0" dirty="0" err="1"/>
              <a:t>int</a:t>
            </a:r>
            <a:r>
              <a:rPr lang="en-US" sz="2400" b="1" kern="0" dirty="0"/>
              <a:t> sum;</a:t>
            </a:r>
          </a:p>
          <a:p>
            <a:pPr marL="257175" indent="-257175">
              <a:lnSpc>
                <a:spcPct val="80000"/>
              </a:lnSpc>
              <a:spcBef>
                <a:spcPct val="20000"/>
              </a:spcBef>
              <a:buClr>
                <a:schemeClr val="tx1"/>
              </a:buClr>
              <a:defRPr/>
            </a:pPr>
            <a:r>
              <a:rPr lang="en-US" sz="2400" b="1" kern="0" dirty="0"/>
              <a:t>    sum=0; //initialize sum</a:t>
            </a:r>
          </a:p>
          <a:p>
            <a:pPr marL="257175" indent="-257175">
              <a:lnSpc>
                <a:spcPct val="80000"/>
              </a:lnSpc>
              <a:spcBef>
                <a:spcPct val="20000"/>
              </a:spcBef>
              <a:buClr>
                <a:schemeClr val="tx1"/>
              </a:buClr>
              <a:defRPr/>
            </a:pPr>
            <a:r>
              <a:rPr lang="en-US" sz="2400" b="1" kern="0" dirty="0"/>
              <a:t>    </a:t>
            </a:r>
            <a:r>
              <a:rPr lang="en-US" sz="2400" b="1" kern="0" dirty="0">
                <a:solidFill>
                  <a:srgbClr val="0033CC"/>
                </a:solidFill>
              </a:rPr>
              <a:t>n=1;</a:t>
            </a:r>
          </a:p>
          <a:p>
            <a:pPr marL="257175" indent="-257175">
              <a:lnSpc>
                <a:spcPct val="80000"/>
              </a:lnSpc>
              <a:spcBef>
                <a:spcPct val="20000"/>
              </a:spcBef>
              <a:buClr>
                <a:schemeClr val="tx1"/>
              </a:buClr>
              <a:defRPr/>
            </a:pPr>
            <a:r>
              <a:rPr lang="en-US" sz="2400" b="1" kern="0" dirty="0"/>
              <a:t>    while (</a:t>
            </a:r>
            <a:r>
              <a:rPr lang="en-US" sz="2400" b="1" kern="0" dirty="0">
                <a:solidFill>
                  <a:srgbClr val="0033CC"/>
                </a:solidFill>
              </a:rPr>
              <a:t>n &lt; 100</a:t>
            </a:r>
            <a:r>
              <a:rPr lang="en-US" sz="2400" b="1" kern="0" dirty="0"/>
              <a:t>)</a:t>
            </a:r>
          </a:p>
          <a:p>
            <a:pPr marL="257175" indent="-257175">
              <a:lnSpc>
                <a:spcPct val="80000"/>
              </a:lnSpc>
              <a:spcBef>
                <a:spcPct val="20000"/>
              </a:spcBef>
              <a:buClr>
                <a:schemeClr val="tx1"/>
              </a:buClr>
              <a:defRPr/>
            </a:pPr>
            <a:r>
              <a:rPr lang="en-US" sz="2400" b="1" kern="0" dirty="0"/>
              <a:t>    {</a:t>
            </a:r>
          </a:p>
          <a:p>
            <a:pPr marL="257175" indent="-257175">
              <a:lnSpc>
                <a:spcPct val="80000"/>
              </a:lnSpc>
              <a:spcBef>
                <a:spcPct val="20000"/>
              </a:spcBef>
              <a:buClr>
                <a:schemeClr val="tx1"/>
              </a:buClr>
              <a:defRPr/>
            </a:pPr>
            <a:r>
              <a:rPr lang="en-US" sz="2400" b="1" kern="0" dirty="0"/>
              <a:t>         sum= sum + n;</a:t>
            </a:r>
          </a:p>
          <a:p>
            <a:pPr marL="257175" indent="-257175">
              <a:lnSpc>
                <a:spcPct val="80000"/>
              </a:lnSpc>
              <a:spcBef>
                <a:spcPct val="20000"/>
              </a:spcBef>
              <a:buClr>
                <a:schemeClr val="tx1"/>
              </a:buClr>
              <a:defRPr/>
            </a:pPr>
            <a:r>
              <a:rPr lang="en-US" sz="2400" b="1" kern="0" dirty="0"/>
              <a:t>         </a:t>
            </a:r>
            <a:r>
              <a:rPr lang="en-US" sz="2400" b="1" kern="0" dirty="0">
                <a:solidFill>
                  <a:srgbClr val="0033CC"/>
                </a:solidFill>
              </a:rPr>
              <a:t>n = n + 1</a:t>
            </a:r>
            <a:r>
              <a:rPr lang="en-US" sz="2400" b="1" kern="0" dirty="0"/>
              <a:t>;</a:t>
            </a:r>
          </a:p>
          <a:p>
            <a:pPr marL="257175" indent="-257175">
              <a:lnSpc>
                <a:spcPct val="80000"/>
              </a:lnSpc>
              <a:spcBef>
                <a:spcPct val="20000"/>
              </a:spcBef>
              <a:buClr>
                <a:schemeClr val="tx1"/>
              </a:buClr>
              <a:defRPr/>
            </a:pPr>
            <a:r>
              <a:rPr lang="en-US" sz="2400" b="1" kern="0" dirty="0"/>
              <a:t>    }</a:t>
            </a:r>
          </a:p>
          <a:p>
            <a:pPr eaLnBrk="1" hangingPunct="1">
              <a:lnSpc>
                <a:spcPct val="80000"/>
              </a:lnSpc>
              <a:buClr>
                <a:schemeClr val="tx1"/>
              </a:buClr>
              <a:buFontTx/>
              <a:buNone/>
              <a:defRPr/>
            </a:pPr>
            <a:r>
              <a:rPr lang="en-US" sz="2400" b="1" kern="0" dirty="0"/>
              <a:t>    </a:t>
            </a:r>
            <a:r>
              <a:rPr lang="en-US" sz="2400" b="1" kern="0" dirty="0" err="1"/>
              <a:t>printf</a:t>
            </a:r>
            <a:r>
              <a:rPr lang="en-US" sz="2400" b="1" kern="0" dirty="0"/>
              <a:t>(“%</a:t>
            </a:r>
            <a:r>
              <a:rPr lang="en-US" sz="2400" b="1" kern="0" dirty="0" err="1"/>
              <a:t>d”,sum</a:t>
            </a:r>
            <a:r>
              <a:rPr lang="en-US" sz="2400" b="1" kern="0" dirty="0"/>
              <a:t>);</a:t>
            </a:r>
          </a:p>
          <a:p>
            <a:pPr marL="257175" indent="-257175">
              <a:lnSpc>
                <a:spcPct val="80000"/>
              </a:lnSpc>
              <a:spcBef>
                <a:spcPct val="20000"/>
              </a:spcBef>
              <a:buClr>
                <a:schemeClr val="tx1"/>
              </a:buClr>
              <a:defRPr/>
            </a:pPr>
            <a:r>
              <a:rPr lang="en-US" sz="2400" b="1" kern="0" dirty="0"/>
              <a:t>    return 0;</a:t>
            </a:r>
          </a:p>
          <a:p>
            <a:pPr marL="257175" indent="-257175">
              <a:lnSpc>
                <a:spcPct val="80000"/>
              </a:lnSpc>
              <a:spcBef>
                <a:spcPct val="20000"/>
              </a:spcBef>
              <a:buClr>
                <a:schemeClr val="tx1"/>
              </a:buClr>
              <a:defRPr/>
            </a:pPr>
            <a:r>
              <a:rPr lang="en-US" sz="2400" b="1" kern="0" dirty="0"/>
              <a:t>}</a:t>
            </a:r>
          </a:p>
        </p:txBody>
      </p:sp>
      <p:sp>
        <p:nvSpPr>
          <p:cNvPr id="2" name="Rectangle 1"/>
          <p:cNvSpPr/>
          <p:nvPr/>
        </p:nvSpPr>
        <p:spPr>
          <a:xfrm>
            <a:off x="6457950" y="3554000"/>
            <a:ext cx="5374658" cy="1292662"/>
          </a:xfrm>
          <a:prstGeom prst="rect">
            <a:avLst/>
          </a:prstGeom>
        </p:spPr>
        <p:txBody>
          <a:bodyPr wrap="square">
            <a:spAutoFit/>
          </a:bodyPr>
          <a:lstStyle/>
          <a:p>
            <a:pPr>
              <a:lnSpc>
                <a:spcPct val="80000"/>
              </a:lnSpc>
              <a:buClr>
                <a:schemeClr val="tx1"/>
              </a:buClr>
              <a:defRPr/>
            </a:pPr>
            <a:r>
              <a:rPr lang="en-US" sz="24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for(</a:t>
            </a:r>
            <a:r>
              <a:rPr lang="en-US" sz="2400" b="1" dirty="0">
                <a:solidFill>
                  <a:srgbClr val="0033CC"/>
                </a:solidFill>
                <a:latin typeface="Courier New" panose="02070309020205020404" pitchFamily="49" charset="0"/>
                <a:ea typeface="Cambria" panose="02040503050406030204" pitchFamily="18" charset="0"/>
                <a:cs typeface="Courier New" panose="02070309020205020404" pitchFamily="49" charset="0"/>
              </a:rPr>
              <a:t>n = 1; n &lt; 100; n=n + 1</a:t>
            </a:r>
            <a:r>
              <a:rPr lang="en-US" sz="24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a:t>
            </a:r>
          </a:p>
          <a:p>
            <a:pPr>
              <a:lnSpc>
                <a:spcPct val="80000"/>
              </a:lnSpc>
              <a:buClr>
                <a:schemeClr val="tx1"/>
              </a:buClr>
              <a:defRPr/>
            </a:pPr>
            <a:r>
              <a:rPr lang="en-US" sz="24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a:t>
            </a:r>
          </a:p>
          <a:p>
            <a:pPr>
              <a:lnSpc>
                <a:spcPct val="80000"/>
              </a:lnSpc>
              <a:buClr>
                <a:schemeClr val="tx1"/>
              </a:buClr>
              <a:defRPr/>
            </a:pPr>
            <a:r>
              <a:rPr lang="en-US" sz="24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sum=sum + n;</a:t>
            </a:r>
          </a:p>
          <a:p>
            <a:pPr>
              <a:lnSpc>
                <a:spcPct val="80000"/>
              </a:lnSpc>
              <a:buClr>
                <a:schemeClr val="tx1"/>
              </a:buClr>
              <a:defRPr/>
            </a:pPr>
            <a:r>
              <a:rPr lang="en-US" sz="2400" b="1" dirty="0">
                <a:solidFill>
                  <a:srgbClr val="C00000"/>
                </a:solidFill>
                <a:latin typeface="Courier New" panose="02070309020205020404" pitchFamily="49" charset="0"/>
                <a:ea typeface="Cambria" panose="02040503050406030204" pitchFamily="18" charset="0"/>
                <a:cs typeface="Courier New" panose="02070309020205020404" pitchFamily="49" charset="0"/>
              </a:rPr>
              <a:t>   }</a:t>
            </a:r>
          </a:p>
        </p:txBody>
      </p:sp>
    </p:spTree>
    <p:extLst>
      <p:ext uri="{BB962C8B-B14F-4D97-AF65-F5344CB8AC3E}">
        <p14:creationId xmlns:p14="http://schemas.microsoft.com/office/powerpoint/2010/main" val="862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4F57A-F773-4756-9FF4-0E02DBF6CEFE}" type="datetime1">
              <a:rPr lang="en-US" smtClean="0"/>
              <a:t>3/30/2022</a:t>
            </a:fld>
            <a:endParaRPr lang="en-IN"/>
          </a:p>
        </p:txBody>
      </p:sp>
      <p:sp>
        <p:nvSpPr>
          <p:cNvPr id="5" name="Footer Placeholder 4"/>
          <p:cNvSpPr>
            <a:spLocks noGrp="1"/>
          </p:cNvSpPr>
          <p:nvPr>
            <p:ph type="ftr" sz="quarter" idx="11"/>
          </p:nvPr>
        </p:nvSpPr>
        <p:spPr/>
        <p:txBody>
          <a:bodyPr/>
          <a:lstStyle/>
          <a:p>
            <a:r>
              <a:rPr lang="en-US" dirty="0"/>
              <a:t>CSE 1051                            Department of CSE</a:t>
            </a:r>
            <a:endParaRPr lang="en-IN" dirty="0"/>
          </a:p>
        </p:txBody>
      </p:sp>
      <p:sp>
        <p:nvSpPr>
          <p:cNvPr id="6" name="Slide Number Placeholder 5"/>
          <p:cNvSpPr>
            <a:spLocks noGrp="1"/>
          </p:cNvSpPr>
          <p:nvPr>
            <p:ph type="sldNum" sz="quarter" idx="12"/>
          </p:nvPr>
        </p:nvSpPr>
        <p:spPr/>
        <p:txBody>
          <a:bodyPr/>
          <a:lstStyle/>
          <a:p>
            <a:fld id="{24BEA51C-495D-44A2-B925-9AAC4BD9F0A2}" type="slidenum">
              <a:rPr lang="en-IN" smtClean="0"/>
              <a:t>73</a:t>
            </a:fld>
            <a:endParaRPr lang="en-IN"/>
          </a:p>
        </p:txBody>
      </p:sp>
      <p:sp>
        <p:nvSpPr>
          <p:cNvPr id="11" name="Title 2"/>
          <p:cNvSpPr>
            <a:spLocks noGrp="1"/>
          </p:cNvSpPr>
          <p:nvPr>
            <p:ph type="title"/>
          </p:nvPr>
        </p:nvSpPr>
        <p:spPr>
          <a:xfrm>
            <a:off x="866274" y="657124"/>
            <a:ext cx="10487526" cy="582820"/>
          </a:xfrm>
        </p:spPr>
        <p:txBody>
          <a:bodyPr>
            <a:normAutofit/>
          </a:bodyPr>
          <a:lstStyle/>
          <a:p>
            <a:r>
              <a:rPr lang="en-US" sz="3200" dirty="0"/>
              <a:t>Review on </a:t>
            </a:r>
            <a:r>
              <a:rPr lang="en-US" sz="3200" dirty="0">
                <a:solidFill>
                  <a:srgbClr val="C00000"/>
                </a:solidFill>
                <a:latin typeface="Courier New" panose="02070309020205020404" pitchFamily="49" charset="0"/>
                <a:cs typeface="Courier New" panose="02070309020205020404" pitchFamily="49" charset="0"/>
              </a:rPr>
              <a:t>decision making &amp; looping</a:t>
            </a:r>
          </a:p>
        </p:txBody>
      </p:sp>
      <p:grpSp>
        <p:nvGrpSpPr>
          <p:cNvPr id="76" name="Group 75"/>
          <p:cNvGrpSpPr/>
          <p:nvPr/>
        </p:nvGrpSpPr>
        <p:grpSpPr>
          <a:xfrm>
            <a:off x="4569317" y="3240298"/>
            <a:ext cx="3079763" cy="3148129"/>
            <a:chOff x="280985" y="1144053"/>
            <a:chExt cx="3079763" cy="3148129"/>
          </a:xfrm>
        </p:grpSpPr>
        <p:sp>
          <p:nvSpPr>
            <p:cNvPr id="52" name="Text Box 4"/>
            <p:cNvSpPr txBox="1">
              <a:spLocks noChangeArrowheads="1"/>
            </p:cNvSpPr>
            <p:nvPr/>
          </p:nvSpPr>
          <p:spPr bwMode="auto">
            <a:xfrm>
              <a:off x="280986" y="1144053"/>
              <a:ext cx="3079762" cy="64633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dirty="0">
                  <a:solidFill>
                    <a:srgbClr val="C00000"/>
                  </a:solidFill>
                  <a:latin typeface="Times New Roman" panose="02020603050405020304" pitchFamily="18" charset="0"/>
                  <a:cs typeface="Times New Roman" panose="02020603050405020304" pitchFamily="18" charset="0"/>
                </a:rPr>
                <a:t>do </a:t>
              </a:r>
              <a:r>
                <a:rPr lang="en-US" altLang="en-US" i="1" dirty="0"/>
                <a:t>{ program statement (s) } </a:t>
              </a:r>
              <a:r>
                <a:rPr lang="en-US" altLang="en-US" b="1" i="1" dirty="0">
                  <a:solidFill>
                    <a:srgbClr val="C00000"/>
                  </a:solidFill>
                  <a:latin typeface="Times New Roman" panose="02020603050405020304" pitchFamily="18" charset="0"/>
                  <a:cs typeface="Times New Roman" panose="02020603050405020304" pitchFamily="18" charset="0"/>
                </a:rPr>
                <a:t>while</a:t>
              </a:r>
              <a:r>
                <a:rPr lang="en-US" altLang="en-US" dirty="0"/>
                <a:t> ( </a:t>
              </a:r>
              <a:r>
                <a:rPr lang="en-US" altLang="en-US" dirty="0" err="1">
                  <a:latin typeface="Aharoni" panose="02010803020104030203" pitchFamily="2" charset="-79"/>
                  <a:cs typeface="Aharoni" panose="02010803020104030203" pitchFamily="2" charset="-79"/>
                </a:rPr>
                <a:t>loop_expression</a:t>
              </a:r>
              <a:r>
                <a:rPr lang="en-US" altLang="en-US" i="1" dirty="0"/>
                <a:t> </a:t>
              </a:r>
              <a:r>
                <a:rPr lang="en-US" altLang="en-US" dirty="0"/>
                <a:t>);</a:t>
              </a:r>
            </a:p>
          </p:txBody>
        </p:sp>
        <p:pic>
          <p:nvPicPr>
            <p:cNvPr id="74" name="Picture 73"/>
            <p:cNvPicPr>
              <a:picLocks noChangeAspect="1"/>
            </p:cNvPicPr>
            <p:nvPr/>
          </p:nvPicPr>
          <p:blipFill>
            <a:blip r:embed="rId2"/>
            <a:stretch>
              <a:fillRect/>
            </a:stretch>
          </p:blipFill>
          <p:spPr>
            <a:xfrm>
              <a:off x="280985" y="1825151"/>
              <a:ext cx="2798865" cy="2467031"/>
            </a:xfrm>
            <a:prstGeom prst="rect">
              <a:avLst/>
            </a:prstGeom>
            <a:ln>
              <a:noFill/>
            </a:ln>
          </p:spPr>
        </p:pic>
      </p:grpSp>
      <p:grpSp>
        <p:nvGrpSpPr>
          <p:cNvPr id="78" name="Group 77"/>
          <p:cNvGrpSpPr/>
          <p:nvPr/>
        </p:nvGrpSpPr>
        <p:grpSpPr>
          <a:xfrm>
            <a:off x="6968100" y="1213860"/>
            <a:ext cx="5121688" cy="3336126"/>
            <a:chOff x="6968100" y="1213860"/>
            <a:chExt cx="5121688" cy="3336126"/>
          </a:xfrm>
        </p:grpSpPr>
        <p:sp>
          <p:nvSpPr>
            <p:cNvPr id="36" name="Text Box 4"/>
            <p:cNvSpPr txBox="1">
              <a:spLocks noChangeArrowheads="1"/>
            </p:cNvSpPr>
            <p:nvPr/>
          </p:nvSpPr>
          <p:spPr bwMode="auto">
            <a:xfrm>
              <a:off x="6968100" y="1213860"/>
              <a:ext cx="5121688" cy="64633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dirty="0">
                  <a:solidFill>
                    <a:srgbClr val="C00000"/>
                  </a:solidFill>
                  <a:latin typeface="Times New Roman" panose="02020603050405020304" pitchFamily="18" charset="0"/>
                  <a:cs typeface="Times New Roman" panose="02020603050405020304" pitchFamily="18" charset="0"/>
                </a:rPr>
                <a:t>for </a:t>
              </a:r>
              <a:r>
                <a:rPr lang="en-US" altLang="en-US" dirty="0"/>
                <a:t>( </a:t>
              </a:r>
              <a:r>
                <a:rPr lang="en-US" altLang="en-US" dirty="0" err="1">
                  <a:latin typeface="Aharoni" panose="02010803020104030203" pitchFamily="2" charset="-79"/>
                  <a:cs typeface="Aharoni" panose="02010803020104030203" pitchFamily="2" charset="-79"/>
                </a:rPr>
                <a:t>init_expression</a:t>
              </a:r>
              <a:r>
                <a:rPr lang="en-US" altLang="en-US" dirty="0"/>
                <a:t>; </a:t>
              </a:r>
              <a:r>
                <a:rPr lang="en-US" altLang="en-US" dirty="0" err="1">
                  <a:latin typeface="Aharoni" panose="02010803020104030203" pitchFamily="2" charset="-79"/>
                  <a:cs typeface="Aharoni" panose="02010803020104030203" pitchFamily="2" charset="-79"/>
                </a:rPr>
                <a:t>loop_condition</a:t>
              </a:r>
              <a:r>
                <a:rPr lang="en-US" altLang="en-US" dirty="0"/>
                <a:t>; </a:t>
              </a:r>
              <a:r>
                <a:rPr lang="en-US" altLang="en-US" dirty="0" err="1">
                  <a:latin typeface="Aharoni" panose="02010803020104030203" pitchFamily="2" charset="-79"/>
                  <a:cs typeface="Aharoni" panose="02010803020104030203" pitchFamily="2" charset="-79"/>
                </a:rPr>
                <a:t>loop_expression</a:t>
              </a:r>
              <a:r>
                <a:rPr lang="en-US" altLang="en-US" dirty="0"/>
                <a:t> )</a:t>
              </a:r>
            </a:p>
            <a:p>
              <a:pPr eaLnBrk="1" hangingPunct="1"/>
              <a:r>
                <a:rPr lang="en-US" altLang="en-US" i="1" dirty="0"/>
                <a:t>  </a:t>
              </a:r>
              <a:r>
                <a:rPr lang="en-US" altLang="en-US" b="1" i="1" dirty="0"/>
                <a:t>{ </a:t>
              </a:r>
              <a:r>
                <a:rPr lang="en-US" altLang="en-US" i="1" dirty="0"/>
                <a:t>program statement(s)</a:t>
              </a:r>
              <a:r>
                <a:rPr lang="en-US" altLang="en-US" b="1" i="1" dirty="0"/>
                <a:t> }</a:t>
              </a:r>
            </a:p>
          </p:txBody>
        </p:sp>
        <p:pic>
          <p:nvPicPr>
            <p:cNvPr id="77" name="Picture 76"/>
            <p:cNvPicPr>
              <a:picLocks noChangeAspect="1"/>
            </p:cNvPicPr>
            <p:nvPr/>
          </p:nvPicPr>
          <p:blipFill>
            <a:blip r:embed="rId3"/>
            <a:stretch>
              <a:fillRect/>
            </a:stretch>
          </p:blipFill>
          <p:spPr>
            <a:xfrm>
              <a:off x="7841638" y="1930611"/>
              <a:ext cx="4248150" cy="2619375"/>
            </a:xfrm>
            <a:prstGeom prst="rect">
              <a:avLst/>
            </a:prstGeom>
          </p:spPr>
        </p:pic>
      </p:grpSp>
      <p:grpSp>
        <p:nvGrpSpPr>
          <p:cNvPr id="91" name="Group 90"/>
          <p:cNvGrpSpPr/>
          <p:nvPr/>
        </p:nvGrpSpPr>
        <p:grpSpPr>
          <a:xfrm>
            <a:off x="203791" y="1284280"/>
            <a:ext cx="4172968" cy="3322858"/>
            <a:chOff x="203791" y="1284280"/>
            <a:chExt cx="4172968" cy="3322858"/>
          </a:xfrm>
        </p:grpSpPr>
        <p:pic>
          <p:nvPicPr>
            <p:cNvPr id="75" name="Picture 74"/>
            <p:cNvPicPr>
              <a:picLocks noChangeAspect="1"/>
            </p:cNvPicPr>
            <p:nvPr/>
          </p:nvPicPr>
          <p:blipFill>
            <a:blip r:embed="rId4"/>
            <a:stretch>
              <a:fillRect/>
            </a:stretch>
          </p:blipFill>
          <p:spPr>
            <a:xfrm>
              <a:off x="203791" y="2036521"/>
              <a:ext cx="4172968" cy="2570617"/>
            </a:xfrm>
            <a:prstGeom prst="rect">
              <a:avLst/>
            </a:prstGeom>
          </p:spPr>
        </p:pic>
        <p:sp>
          <p:nvSpPr>
            <p:cNvPr id="79" name="Text Box 4"/>
            <p:cNvSpPr txBox="1">
              <a:spLocks noChangeArrowheads="1"/>
            </p:cNvSpPr>
            <p:nvPr/>
          </p:nvSpPr>
          <p:spPr bwMode="auto">
            <a:xfrm>
              <a:off x="947252" y="1284280"/>
              <a:ext cx="2686046" cy="64633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dirty="0">
                  <a:solidFill>
                    <a:srgbClr val="C00000"/>
                  </a:solidFill>
                  <a:latin typeface="Times New Roman" panose="02020603050405020304" pitchFamily="18" charset="0"/>
                  <a:cs typeface="Times New Roman" panose="02020603050405020304" pitchFamily="18" charset="0"/>
                </a:rPr>
                <a:t>while</a:t>
              </a:r>
              <a:r>
                <a:rPr lang="en-US" altLang="en-US" b="1" dirty="0">
                  <a:solidFill>
                    <a:srgbClr val="C00000"/>
                  </a:solidFill>
                  <a:latin typeface="Times New Roman" panose="02020603050405020304" pitchFamily="18" charset="0"/>
                  <a:cs typeface="Times New Roman" panose="02020603050405020304" pitchFamily="18" charset="0"/>
                </a:rPr>
                <a:t> </a:t>
              </a:r>
              <a:r>
                <a:rPr lang="en-US" altLang="en-US" dirty="0"/>
                <a:t>( </a:t>
              </a:r>
              <a:r>
                <a:rPr lang="en-US" altLang="en-US" dirty="0">
                  <a:latin typeface="Aharoni" panose="02010803020104030203" pitchFamily="2" charset="-79"/>
                  <a:cs typeface="Aharoni" panose="02010803020104030203" pitchFamily="2" charset="-79"/>
                </a:rPr>
                <a:t>expression</a:t>
              </a:r>
              <a:r>
                <a:rPr lang="en-US" altLang="en-US" i="1" dirty="0"/>
                <a:t> </a:t>
              </a:r>
              <a:r>
                <a:rPr lang="en-US" altLang="en-US" dirty="0"/>
                <a:t>) </a:t>
              </a:r>
              <a:r>
                <a:rPr lang="en-US" altLang="en-US" b="1" dirty="0"/>
                <a:t>  </a:t>
              </a:r>
            </a:p>
            <a:p>
              <a:pPr eaLnBrk="1" hangingPunct="1"/>
              <a:r>
                <a:rPr lang="en-US" altLang="en-US" b="1" dirty="0"/>
                <a:t>{ </a:t>
              </a:r>
              <a:r>
                <a:rPr lang="en-US" altLang="en-US" i="1" dirty="0"/>
                <a:t>program statement(s) </a:t>
              </a:r>
              <a:r>
                <a:rPr lang="en-US" altLang="en-US" b="1" i="1" dirty="0"/>
                <a:t>}</a:t>
              </a:r>
            </a:p>
          </p:txBody>
        </p:sp>
      </p:grpSp>
      <p:cxnSp>
        <p:nvCxnSpPr>
          <p:cNvPr id="86" name="Straight Connector 85"/>
          <p:cNvCxnSpPr/>
          <p:nvPr/>
        </p:nvCxnSpPr>
        <p:spPr>
          <a:xfrm>
            <a:off x="4462487" y="1239944"/>
            <a:ext cx="0" cy="53180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749096" y="2036521"/>
            <a:ext cx="0" cy="431983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3819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a:xfrm>
            <a:off x="349308" y="380540"/>
            <a:ext cx="4987297" cy="520723"/>
          </a:xfrm>
        </p:spPr>
        <p:txBody>
          <a:bodyPr>
            <a:noAutofit/>
          </a:bodyPr>
          <a:lstStyle/>
          <a:p>
            <a:pPr>
              <a:defRPr/>
            </a:pPr>
            <a:r>
              <a:rPr lang="en-US" sz="2800" dirty="0"/>
              <a:t>Compute the factorial of a number</a:t>
            </a:r>
          </a:p>
        </p:txBody>
      </p:sp>
      <p:sp>
        <p:nvSpPr>
          <p:cNvPr id="74754" name="Text Box 3"/>
          <p:cNvSpPr>
            <a:spLocks noGrp="1" noChangeArrowheads="1"/>
          </p:cNvSpPr>
          <p:nvPr>
            <p:ph idx="1"/>
          </p:nvPr>
        </p:nvSpPr>
        <p:spPr bwMode="auto">
          <a:xfrm>
            <a:off x="7869118" y="1565072"/>
            <a:ext cx="4056182" cy="440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lnSpc>
                <a:spcPct val="80000"/>
              </a:lnSpc>
              <a:buClr>
                <a:schemeClr val="tx1"/>
              </a:buClr>
              <a:buFontTx/>
              <a:buNone/>
              <a:defRPr/>
            </a:pPr>
            <a:r>
              <a:rPr lang="en-US" sz="2000" b="1" dirty="0"/>
              <a:t>#include &lt;</a:t>
            </a:r>
            <a:r>
              <a:rPr lang="en-US" sz="2000" b="1" dirty="0" err="1"/>
              <a:t>stdio.h</a:t>
            </a:r>
            <a:r>
              <a:rPr lang="en-US" sz="2000" b="1" dirty="0"/>
              <a:t>&gt;</a:t>
            </a:r>
          </a:p>
          <a:p>
            <a:pPr eaLnBrk="1" hangingPunct="1">
              <a:lnSpc>
                <a:spcPct val="80000"/>
              </a:lnSpc>
              <a:buClr>
                <a:schemeClr val="tx1"/>
              </a:buClr>
              <a:buFontTx/>
              <a:buNone/>
              <a:defRPr/>
            </a:pPr>
            <a:r>
              <a:rPr lang="en-US" sz="2000" b="1" dirty="0" err="1"/>
              <a:t>int</a:t>
            </a:r>
            <a:r>
              <a:rPr lang="en-US" sz="2000" b="1" dirty="0"/>
              <a:t> main()</a:t>
            </a:r>
          </a:p>
          <a:p>
            <a:pPr eaLnBrk="1" hangingPunct="1">
              <a:lnSpc>
                <a:spcPct val="80000"/>
              </a:lnSpc>
              <a:buClr>
                <a:schemeClr val="tx1"/>
              </a:buClr>
              <a:buFontTx/>
              <a:buNone/>
            </a:pPr>
            <a:r>
              <a:rPr lang="en-US" altLang="en-US" sz="2000" b="1" dirty="0"/>
              <a:t>{	</a:t>
            </a:r>
          </a:p>
          <a:p>
            <a:pPr eaLnBrk="1" hangingPunct="1">
              <a:lnSpc>
                <a:spcPct val="80000"/>
              </a:lnSpc>
              <a:buClr>
                <a:schemeClr val="tx1"/>
              </a:buClr>
              <a:buFontTx/>
              <a:buNone/>
            </a:pPr>
            <a:r>
              <a:rPr lang="en-US" altLang="en-US" sz="2000" b="1" dirty="0"/>
              <a:t>   </a:t>
            </a:r>
            <a:r>
              <a:rPr lang="en-US" altLang="en-US" sz="2000" b="1" dirty="0" err="1"/>
              <a:t>int</a:t>
            </a:r>
            <a:r>
              <a:rPr lang="en-US" altLang="en-US" sz="2000" b="1" dirty="0"/>
              <a:t> N, </a:t>
            </a:r>
            <a:r>
              <a:rPr lang="en-US" altLang="en-US" sz="2000" b="1" dirty="0" err="1"/>
              <a:t>i</a:t>
            </a:r>
            <a:r>
              <a:rPr lang="en-US" altLang="en-US" sz="2000" b="1" dirty="0"/>
              <a:t>, fact=1;</a:t>
            </a:r>
          </a:p>
          <a:p>
            <a:pPr eaLnBrk="1" hangingPunct="1">
              <a:lnSpc>
                <a:spcPct val="80000"/>
              </a:lnSpc>
              <a:buClr>
                <a:schemeClr val="tx1"/>
              </a:buClr>
              <a:buFontTx/>
              <a:buNone/>
            </a:pPr>
            <a:r>
              <a:rPr lang="en-US" altLang="en-US" sz="2000" b="1" dirty="0"/>
              <a:t>	</a:t>
            </a:r>
            <a:r>
              <a:rPr lang="en-US" altLang="en-US" sz="2000" b="1" dirty="0" err="1"/>
              <a:t>printf</a:t>
            </a:r>
            <a:r>
              <a:rPr lang="en-US" altLang="en-US" sz="2000" b="1" dirty="0"/>
              <a:t>(“Enter the number”);</a:t>
            </a:r>
          </a:p>
          <a:p>
            <a:pPr eaLnBrk="1" hangingPunct="1">
              <a:lnSpc>
                <a:spcPct val="80000"/>
              </a:lnSpc>
              <a:buClr>
                <a:schemeClr val="tx1"/>
              </a:buClr>
              <a:buFontTx/>
              <a:buNone/>
            </a:pPr>
            <a:r>
              <a:rPr lang="en-US" altLang="en-US" sz="2000" b="1" dirty="0"/>
              <a:t>	</a:t>
            </a:r>
            <a:r>
              <a:rPr lang="en-US" altLang="en-US" sz="2000" b="1" dirty="0" err="1"/>
              <a:t>scanf</a:t>
            </a:r>
            <a:r>
              <a:rPr lang="en-US" altLang="en-US" sz="2000" b="1" dirty="0"/>
              <a:t>(“%d”, &amp;N);</a:t>
            </a:r>
          </a:p>
          <a:p>
            <a:pPr eaLnBrk="1" hangingPunct="1">
              <a:lnSpc>
                <a:spcPct val="80000"/>
              </a:lnSpc>
              <a:buClr>
                <a:schemeClr val="tx1"/>
              </a:buClr>
              <a:buFontTx/>
              <a:buNone/>
            </a:pPr>
            <a:endParaRPr lang="en-US" altLang="en-US" sz="2000" b="1" dirty="0"/>
          </a:p>
          <a:p>
            <a:pPr eaLnBrk="1" hangingPunct="1">
              <a:lnSpc>
                <a:spcPct val="80000"/>
              </a:lnSpc>
              <a:buClr>
                <a:schemeClr val="tx1"/>
              </a:buClr>
              <a:buFontTx/>
              <a:buNone/>
            </a:pPr>
            <a:r>
              <a:rPr lang="en-US" altLang="en-US" sz="2000" b="1" dirty="0"/>
              <a:t>     </a:t>
            </a:r>
            <a:r>
              <a:rPr lang="en-US" altLang="en-US" sz="2000" b="1" dirty="0">
                <a:solidFill>
                  <a:srgbClr val="C00000"/>
                </a:solidFill>
              </a:rPr>
              <a:t>for(</a:t>
            </a:r>
            <a:r>
              <a:rPr lang="en-US" altLang="en-US" sz="2000" b="1" dirty="0" err="1">
                <a:solidFill>
                  <a:srgbClr val="C00000"/>
                </a:solidFill>
              </a:rPr>
              <a:t>i</a:t>
            </a:r>
            <a:r>
              <a:rPr lang="en-US" altLang="en-US" sz="2000" b="1" dirty="0">
                <a:solidFill>
                  <a:srgbClr val="C00000"/>
                </a:solidFill>
              </a:rPr>
              <a:t>=1; </a:t>
            </a:r>
            <a:r>
              <a:rPr lang="en-US" altLang="en-US" sz="2000" b="1" dirty="0" err="1">
                <a:solidFill>
                  <a:srgbClr val="C00000"/>
                </a:solidFill>
              </a:rPr>
              <a:t>i</a:t>
            </a:r>
            <a:r>
              <a:rPr lang="en-US" altLang="en-US" sz="2000" b="1" dirty="0">
                <a:solidFill>
                  <a:srgbClr val="C00000"/>
                </a:solidFill>
              </a:rPr>
              <a:t>&lt;=N; </a:t>
            </a:r>
            <a:r>
              <a:rPr lang="en-US" altLang="en-US" sz="2000" b="1" dirty="0" err="1">
                <a:solidFill>
                  <a:srgbClr val="C00000"/>
                </a:solidFill>
              </a:rPr>
              <a:t>i</a:t>
            </a:r>
            <a:r>
              <a:rPr lang="en-US" altLang="en-US" sz="2000" b="1" dirty="0">
                <a:solidFill>
                  <a:srgbClr val="C00000"/>
                </a:solidFill>
              </a:rPr>
              <a:t>++)</a:t>
            </a:r>
          </a:p>
          <a:p>
            <a:pPr eaLnBrk="1" hangingPunct="1">
              <a:lnSpc>
                <a:spcPct val="80000"/>
              </a:lnSpc>
              <a:buClr>
                <a:schemeClr val="tx1"/>
              </a:buClr>
              <a:buFontTx/>
              <a:buNone/>
            </a:pPr>
            <a:r>
              <a:rPr lang="en-US" altLang="en-US" sz="2000" b="1" dirty="0">
                <a:solidFill>
                  <a:srgbClr val="C00000"/>
                </a:solidFill>
              </a:rPr>
              <a:t>		fact=fact * </a:t>
            </a:r>
            <a:r>
              <a:rPr lang="en-US" altLang="en-US" sz="2000" b="1" dirty="0" err="1">
                <a:solidFill>
                  <a:srgbClr val="C00000"/>
                </a:solidFill>
              </a:rPr>
              <a:t>i</a:t>
            </a:r>
            <a:r>
              <a:rPr lang="en-US" altLang="en-US" sz="2000" b="1" dirty="0">
                <a:solidFill>
                  <a:srgbClr val="C00000"/>
                </a:solidFill>
              </a:rPr>
              <a:t>;</a:t>
            </a:r>
          </a:p>
          <a:p>
            <a:pPr eaLnBrk="1" hangingPunct="1">
              <a:lnSpc>
                <a:spcPct val="80000"/>
              </a:lnSpc>
              <a:buClr>
                <a:schemeClr val="tx1"/>
              </a:buClr>
              <a:buFontTx/>
              <a:buNone/>
            </a:pPr>
            <a:r>
              <a:rPr lang="en-US" altLang="en-US" sz="2000" b="1" dirty="0">
                <a:solidFill>
                  <a:schemeClr val="bg1"/>
                </a:solidFill>
              </a:rPr>
              <a:t>	</a:t>
            </a:r>
          </a:p>
          <a:p>
            <a:pPr eaLnBrk="1" hangingPunct="1">
              <a:lnSpc>
                <a:spcPct val="80000"/>
              </a:lnSpc>
              <a:buClr>
                <a:schemeClr val="tx1"/>
              </a:buClr>
              <a:buFontTx/>
              <a:buNone/>
            </a:pPr>
            <a:r>
              <a:rPr lang="en-US" altLang="en-US" sz="2000" b="1" dirty="0"/>
              <a:t>    </a:t>
            </a:r>
            <a:r>
              <a:rPr lang="en-US" altLang="en-US" sz="2000" b="1" dirty="0" err="1"/>
              <a:t>printf</a:t>
            </a:r>
            <a:r>
              <a:rPr lang="en-US" altLang="en-US" sz="2000" b="1" dirty="0"/>
              <a:t>(“The factorial is %d”, fact);</a:t>
            </a:r>
          </a:p>
          <a:p>
            <a:pPr eaLnBrk="1" hangingPunct="1">
              <a:lnSpc>
                <a:spcPct val="80000"/>
              </a:lnSpc>
              <a:buClr>
                <a:schemeClr val="tx1"/>
              </a:buClr>
              <a:buFontTx/>
              <a:buNone/>
            </a:pPr>
            <a:r>
              <a:rPr lang="en-US" altLang="en-US" sz="2000" b="1" dirty="0"/>
              <a:t>    return 0;</a:t>
            </a:r>
          </a:p>
          <a:p>
            <a:pPr eaLnBrk="1" hangingPunct="1">
              <a:lnSpc>
                <a:spcPct val="80000"/>
              </a:lnSpc>
              <a:buClr>
                <a:schemeClr val="tx1"/>
              </a:buClr>
              <a:buFontTx/>
              <a:buNone/>
            </a:pPr>
            <a:r>
              <a:rPr lang="en-US" altLang="en-US" sz="2000" b="1" dirty="0"/>
              <a:t>}</a:t>
            </a:r>
          </a:p>
        </p:txBody>
      </p:sp>
      <p:sp>
        <p:nvSpPr>
          <p:cNvPr id="7476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A3726F0-C7E9-4A99-81B7-6A4F8EBD2DC2}" type="datetime1">
              <a:rPr lang="en-US" altLang="en-US" smtClean="0"/>
              <a:t>3/30/2022</a:t>
            </a:fld>
            <a:endParaRPr lang="en-US" altLang="en-US"/>
          </a:p>
        </p:txBody>
      </p:sp>
      <p:sp>
        <p:nvSpPr>
          <p:cNvPr id="7476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74755" name="Slide Number Placeholder 9"/>
          <p:cNvSpPr>
            <a:spLocks noGrp="1"/>
          </p:cNvSpPr>
          <p:nvPr>
            <p:ph type="sldNum" sz="quarter" idx="12"/>
          </p:nvPr>
        </p:nvSpPr>
        <p:spPr bwMode="auto">
          <a:xfrm>
            <a:off x="7208293" y="6435428"/>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0D48AD8-E5E0-41A6-82A4-7DFD0ED9F742}" type="slidenum">
              <a:rPr lang="en-US" altLang="en-US" smtClean="0"/>
              <a:pPr/>
              <a:t>74</a:t>
            </a:fld>
            <a:endParaRPr lang="en-US" altLang="en-US"/>
          </a:p>
        </p:txBody>
      </p:sp>
      <p:cxnSp>
        <p:nvCxnSpPr>
          <p:cNvPr id="13" name="Straight Connector 12"/>
          <p:cNvCxnSpPr/>
          <p:nvPr/>
        </p:nvCxnSpPr>
        <p:spPr>
          <a:xfrm>
            <a:off x="4459965" y="1565072"/>
            <a:ext cx="0" cy="440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46065" y="1565072"/>
            <a:ext cx="0" cy="44005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30199" y="1236359"/>
            <a:ext cx="1139414" cy="369332"/>
          </a:xfrm>
          <a:prstGeom prst="rect">
            <a:avLst/>
          </a:prstGeom>
          <a:noFill/>
        </p:spPr>
        <p:txBody>
          <a:bodyPr wrap="none" rtlCol="0">
            <a:spAutoFit/>
          </a:bodyPr>
          <a:lstStyle/>
          <a:p>
            <a:r>
              <a:rPr lang="en-US" b="1" dirty="0">
                <a:solidFill>
                  <a:srgbClr val="0033CC"/>
                </a:solidFill>
                <a:latin typeface="Adobe Devanagari" panose="02040503050201020203" pitchFamily="18" charset="0"/>
                <a:cs typeface="Adobe Devanagari" panose="02040503050201020203" pitchFamily="18" charset="0"/>
              </a:rPr>
              <a:t>Algorithm</a:t>
            </a:r>
          </a:p>
        </p:txBody>
      </p:sp>
      <p:sp>
        <p:nvSpPr>
          <p:cNvPr id="12" name="TextBox 11"/>
          <p:cNvSpPr txBox="1"/>
          <p:nvPr/>
        </p:nvSpPr>
        <p:spPr>
          <a:xfrm>
            <a:off x="9321400" y="1157631"/>
            <a:ext cx="962123" cy="369332"/>
          </a:xfrm>
          <a:prstGeom prst="rect">
            <a:avLst/>
          </a:prstGeom>
          <a:noFill/>
        </p:spPr>
        <p:txBody>
          <a:bodyPr wrap="none" rtlCol="0">
            <a:spAutoFit/>
          </a:bodyPr>
          <a:lstStyle/>
          <a:p>
            <a:r>
              <a:rPr lang="en-US" b="1" dirty="0">
                <a:solidFill>
                  <a:srgbClr val="0033CC"/>
                </a:solidFill>
                <a:latin typeface="Adobe Devanagari" panose="02040503050201020203" pitchFamily="18" charset="0"/>
                <a:cs typeface="Adobe Devanagari" panose="02040503050201020203" pitchFamily="18" charset="0"/>
              </a:rPr>
              <a:t>Program</a:t>
            </a:r>
          </a:p>
        </p:txBody>
      </p:sp>
      <p:sp>
        <p:nvSpPr>
          <p:cNvPr id="14" name="TextBox 13"/>
          <p:cNvSpPr txBox="1"/>
          <p:nvPr/>
        </p:nvSpPr>
        <p:spPr>
          <a:xfrm>
            <a:off x="6478144" y="1156202"/>
            <a:ext cx="1067921" cy="369332"/>
          </a:xfrm>
          <a:prstGeom prst="rect">
            <a:avLst/>
          </a:prstGeom>
          <a:noFill/>
        </p:spPr>
        <p:txBody>
          <a:bodyPr wrap="none" rtlCol="0">
            <a:spAutoFit/>
          </a:bodyPr>
          <a:lstStyle/>
          <a:p>
            <a:r>
              <a:rPr lang="en-US" b="1" dirty="0">
                <a:solidFill>
                  <a:srgbClr val="0033CC"/>
                </a:solidFill>
                <a:latin typeface="Adobe Devanagari" panose="02040503050201020203" pitchFamily="18" charset="0"/>
                <a:cs typeface="Adobe Devanagari" panose="02040503050201020203" pitchFamily="18" charset="0"/>
              </a:rPr>
              <a:t>Flowchart</a:t>
            </a:r>
          </a:p>
        </p:txBody>
      </p:sp>
      <p:sp>
        <p:nvSpPr>
          <p:cNvPr id="15" name="Text Box 3"/>
          <p:cNvSpPr txBox="1">
            <a:spLocks noChangeArrowheads="1"/>
          </p:cNvSpPr>
          <p:nvPr/>
        </p:nvSpPr>
        <p:spPr bwMode="auto">
          <a:xfrm>
            <a:off x="121488" y="1612886"/>
            <a:ext cx="4347268" cy="4093428"/>
          </a:xfrm>
          <a:prstGeom prst="rect">
            <a:avLst/>
          </a:prstGeom>
          <a:noFill/>
          <a:ln w="9525">
            <a:noFill/>
            <a:miter lim="800000"/>
            <a:headEnd/>
            <a:tailEnd/>
          </a:ln>
        </p:spPr>
        <p:txBody>
          <a:bodyPr wrap="square">
            <a:spAutoFit/>
          </a:bodyPr>
          <a:lstStyle/>
          <a:p>
            <a:r>
              <a:rPr lang="en-US" sz="2000" dirty="0"/>
              <a:t>Name of the algorithm: Compute the factorial of a number</a:t>
            </a:r>
          </a:p>
          <a:p>
            <a:endParaRPr lang="en-US" sz="2000" dirty="0"/>
          </a:p>
          <a:p>
            <a:r>
              <a:rPr lang="en-US" sz="2000" dirty="0"/>
              <a:t>Step1:	Start</a:t>
            </a:r>
          </a:p>
          <a:p>
            <a:r>
              <a:rPr lang="en-US" sz="2000" dirty="0"/>
              <a:t>Step 2: 	Input N</a:t>
            </a:r>
          </a:p>
          <a:p>
            <a:r>
              <a:rPr lang="en-US" sz="2000" dirty="0"/>
              <a:t>Step 3:	fact </a:t>
            </a:r>
            <a:r>
              <a:rPr lang="en-US" sz="2000" dirty="0">
                <a:sym typeface="Wingdings" pitchFamily="2" charset="2"/>
              </a:rPr>
              <a:t></a:t>
            </a:r>
            <a:r>
              <a:rPr lang="en-US" sz="2000" dirty="0"/>
              <a:t>1</a:t>
            </a:r>
          </a:p>
          <a:p>
            <a:r>
              <a:rPr lang="en-US" sz="2000" dirty="0"/>
              <a:t>Step 4:	</a:t>
            </a:r>
            <a:r>
              <a:rPr lang="en-US" sz="2000" b="1" dirty="0">
                <a:solidFill>
                  <a:srgbClr val="C00000"/>
                </a:solidFill>
              </a:rPr>
              <a:t>for </a:t>
            </a:r>
            <a:r>
              <a:rPr lang="en-US" sz="2000" b="1" dirty="0" err="1">
                <a:solidFill>
                  <a:srgbClr val="C00000"/>
                </a:solidFill>
              </a:rPr>
              <a:t>i</a:t>
            </a:r>
            <a:r>
              <a:rPr lang="en-US" sz="2000" b="1" dirty="0">
                <a:solidFill>
                  <a:srgbClr val="C00000"/>
                </a:solidFill>
              </a:rPr>
              <a:t>=1 to N in step of 1 do</a:t>
            </a:r>
          </a:p>
          <a:p>
            <a:r>
              <a:rPr lang="en-US" sz="2000" b="1" dirty="0">
                <a:solidFill>
                  <a:srgbClr val="C00000"/>
                </a:solidFill>
              </a:rPr>
              <a:t>	begin</a:t>
            </a:r>
          </a:p>
          <a:p>
            <a:r>
              <a:rPr lang="en-US" sz="2000" dirty="0">
                <a:solidFill>
                  <a:srgbClr val="C00000"/>
                </a:solidFill>
              </a:rPr>
              <a:t>	  </a:t>
            </a:r>
            <a:r>
              <a:rPr lang="en-US" sz="2000" b="1" dirty="0" err="1">
                <a:solidFill>
                  <a:srgbClr val="C00000"/>
                </a:solidFill>
              </a:rPr>
              <a:t>fact</a:t>
            </a:r>
            <a:r>
              <a:rPr lang="en-US" sz="2000" b="1" dirty="0" err="1">
                <a:solidFill>
                  <a:srgbClr val="C00000"/>
                </a:solidFill>
                <a:sym typeface="Wingdings" pitchFamily="2" charset="2"/>
              </a:rPr>
              <a:t></a:t>
            </a:r>
            <a:r>
              <a:rPr lang="en-US" sz="2000" b="1" dirty="0" err="1">
                <a:solidFill>
                  <a:srgbClr val="C00000"/>
                </a:solidFill>
              </a:rPr>
              <a:t>fact</a:t>
            </a:r>
            <a:r>
              <a:rPr lang="en-US" sz="2000" b="1" dirty="0">
                <a:solidFill>
                  <a:srgbClr val="C00000"/>
                </a:solidFill>
              </a:rPr>
              <a:t>*</a:t>
            </a:r>
            <a:r>
              <a:rPr lang="en-US" sz="2000" b="1" dirty="0" err="1">
                <a:solidFill>
                  <a:srgbClr val="C00000"/>
                </a:solidFill>
              </a:rPr>
              <a:t>i</a:t>
            </a:r>
            <a:endParaRPr lang="en-US" sz="2000" b="1" dirty="0">
              <a:solidFill>
                <a:srgbClr val="C00000"/>
              </a:solidFill>
            </a:endParaRPr>
          </a:p>
          <a:p>
            <a:r>
              <a:rPr lang="en-US" sz="2000" dirty="0">
                <a:solidFill>
                  <a:srgbClr val="C00000"/>
                </a:solidFill>
              </a:rPr>
              <a:t>	</a:t>
            </a:r>
            <a:r>
              <a:rPr lang="en-US" sz="2000" b="1" dirty="0">
                <a:solidFill>
                  <a:srgbClr val="C00000"/>
                </a:solidFill>
              </a:rPr>
              <a:t>end</a:t>
            </a:r>
          </a:p>
          <a:p>
            <a:r>
              <a:rPr lang="en-US" sz="2000" dirty="0"/>
              <a:t>Step 5:	Print ‘fact of N=‘, fact</a:t>
            </a:r>
          </a:p>
          <a:p>
            <a:r>
              <a:rPr lang="en-US" sz="2000" dirty="0"/>
              <a:t>Step 6:	[End of algorithm]</a:t>
            </a:r>
          </a:p>
          <a:p>
            <a:r>
              <a:rPr lang="en-US" sz="2000" dirty="0"/>
              <a:t>	Stop</a:t>
            </a:r>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4944686" y="150443"/>
            <a:ext cx="2322282" cy="6432465"/>
          </a:xfrm>
          <a:prstGeom prst="rect">
            <a:avLst/>
          </a:prstGeom>
        </p:spPr>
      </p:pic>
    </p:spTree>
    <p:extLst>
      <p:ext uri="{BB962C8B-B14F-4D97-AF65-F5344CB8AC3E}">
        <p14:creationId xmlns:p14="http://schemas.microsoft.com/office/powerpoint/2010/main" val="374492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blinds(horizontal)">
                                      <p:cBhvr>
                                        <p:cTn id="7" dur="5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3" end="3"/>
                                            </p:txEl>
                                          </p:spTgt>
                                        </p:tgtEl>
                                        <p:attrNameLst>
                                          <p:attrName>style.visibility</p:attrName>
                                        </p:attrNameLst>
                                      </p:cBhvr>
                                      <p:to>
                                        <p:strVal val="visible"/>
                                      </p:to>
                                    </p:set>
                                    <p:animEffect transition="in" filter="blinds(horizontal)">
                                      <p:cBhvr>
                                        <p:cTn id="12" dur="500"/>
                                        <p:tgtEl>
                                          <p:spTgt spid="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blinds(horizontal)">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7" end="7"/>
                                            </p:txEl>
                                          </p:spTgt>
                                        </p:tgtEl>
                                        <p:attrNameLst>
                                          <p:attrName>style.visibility</p:attrName>
                                        </p:attrNameLst>
                                      </p:cBhvr>
                                      <p:to>
                                        <p:strVal val="visible"/>
                                      </p:to>
                                    </p:set>
                                    <p:animEffect transition="in" filter="blinds(horizontal)">
                                      <p:cBhvr>
                                        <p:cTn id="22" dur="500"/>
                                        <p:tgtEl>
                                          <p:spTgt spid="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blinds(horizontal)">
                                      <p:cBhvr>
                                        <p:cTn id="27" dur="500"/>
                                        <p:tgtEl>
                                          <p:spTgt spid="15">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xEl>
                                              <p:pRg st="6" end="6"/>
                                            </p:txEl>
                                          </p:spTgt>
                                        </p:tgtEl>
                                        <p:attrNameLst>
                                          <p:attrName>style.visibility</p:attrName>
                                        </p:attrNameLst>
                                      </p:cBhvr>
                                      <p:to>
                                        <p:strVal val="visible"/>
                                      </p:to>
                                    </p:set>
                                    <p:animEffect transition="in" filter="blinds(horizontal)">
                                      <p:cBhvr>
                                        <p:cTn id="30" dur="500"/>
                                        <p:tgtEl>
                                          <p:spTgt spid="15">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
                                            <p:txEl>
                                              <p:pRg st="8" end="8"/>
                                            </p:txEl>
                                          </p:spTgt>
                                        </p:tgtEl>
                                        <p:attrNameLst>
                                          <p:attrName>style.visibility</p:attrName>
                                        </p:attrNameLst>
                                      </p:cBhvr>
                                      <p:to>
                                        <p:strVal val="visible"/>
                                      </p:to>
                                    </p:set>
                                    <p:animEffect transition="in" filter="blinds(horizontal)">
                                      <p:cBhvr>
                                        <p:cTn id="33" dur="500"/>
                                        <p:tgtEl>
                                          <p:spTgt spid="1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5">
                                            <p:txEl>
                                              <p:pRg st="9" end="9"/>
                                            </p:txEl>
                                          </p:spTgt>
                                        </p:tgtEl>
                                        <p:attrNameLst>
                                          <p:attrName>style.visibility</p:attrName>
                                        </p:attrNameLst>
                                      </p:cBhvr>
                                      <p:to>
                                        <p:strVal val="visible"/>
                                      </p:to>
                                    </p:set>
                                    <p:animEffect transition="in" filter="blinds(horizontal)">
                                      <p:cBhvr>
                                        <p:cTn id="38" dur="500"/>
                                        <p:tgtEl>
                                          <p:spTgt spid="15">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xEl>
                                              <p:pRg st="10" end="10"/>
                                            </p:txEl>
                                          </p:spTgt>
                                        </p:tgtEl>
                                        <p:attrNameLst>
                                          <p:attrName>style.visibility</p:attrName>
                                        </p:attrNameLst>
                                      </p:cBhvr>
                                      <p:to>
                                        <p:strVal val="visible"/>
                                      </p:to>
                                    </p:set>
                                    <p:animEffect transition="in" filter="blinds(horizontal)">
                                      <p:cBhvr>
                                        <p:cTn id="41" dur="500"/>
                                        <p:tgtEl>
                                          <p:spTgt spid="15">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5">
                                            <p:txEl>
                                              <p:pRg st="11" end="11"/>
                                            </p:txEl>
                                          </p:spTgt>
                                        </p:tgtEl>
                                        <p:attrNameLst>
                                          <p:attrName>style.visibility</p:attrName>
                                        </p:attrNameLst>
                                      </p:cBhvr>
                                      <p:to>
                                        <p:strVal val="visible"/>
                                      </p:to>
                                    </p:set>
                                    <p:animEffect transition="in" filter="blinds(horizontal)">
                                      <p:cBhvr>
                                        <p:cTn id="44" dur="500"/>
                                        <p:tgtEl>
                                          <p:spTgt spid="1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4754">
                                            <p:txEl>
                                              <p:pRg st="0" end="0"/>
                                            </p:txEl>
                                          </p:spTgt>
                                        </p:tgtEl>
                                        <p:attrNameLst>
                                          <p:attrName>style.visibility</p:attrName>
                                        </p:attrNameLst>
                                      </p:cBhvr>
                                      <p:to>
                                        <p:strVal val="visible"/>
                                      </p:to>
                                    </p:set>
                                    <p:animEffect transition="in" filter="fade">
                                      <p:cBhvr>
                                        <p:cTn id="53" dur="500"/>
                                        <p:tgtEl>
                                          <p:spTgt spid="74754">
                                            <p:txEl>
                                              <p:pRg st="0" end="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4754">
                                            <p:txEl>
                                              <p:pRg st="1" end="1"/>
                                            </p:txEl>
                                          </p:spTgt>
                                        </p:tgtEl>
                                        <p:attrNameLst>
                                          <p:attrName>style.visibility</p:attrName>
                                        </p:attrNameLst>
                                      </p:cBhvr>
                                      <p:to>
                                        <p:strVal val="visible"/>
                                      </p:to>
                                    </p:set>
                                    <p:animEffect transition="in" filter="fade">
                                      <p:cBhvr>
                                        <p:cTn id="56" dur="500"/>
                                        <p:tgtEl>
                                          <p:spTgt spid="74754">
                                            <p:txEl>
                                              <p:pRg st="1" end="1"/>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74754">
                                            <p:txEl>
                                              <p:pRg st="2" end="2"/>
                                            </p:txEl>
                                          </p:spTgt>
                                        </p:tgtEl>
                                        <p:attrNameLst>
                                          <p:attrName>style.visibility</p:attrName>
                                        </p:attrNameLst>
                                      </p:cBhvr>
                                      <p:to>
                                        <p:strVal val="visible"/>
                                      </p:to>
                                    </p:set>
                                    <p:animEffect transition="in" filter="fade">
                                      <p:cBhvr>
                                        <p:cTn id="59" dur="500"/>
                                        <p:tgtEl>
                                          <p:spTgt spid="7475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74754">
                                            <p:txEl>
                                              <p:pRg st="3" end="3"/>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74754">
                                            <p:txEl>
                                              <p:pRg st="4" end="4"/>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4754">
                                            <p:txEl>
                                              <p:pRg st="5" end="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4754">
                                            <p:txEl>
                                              <p:pRg st="8" end="8"/>
                                            </p:txEl>
                                          </p:spTgt>
                                        </p:tgtEl>
                                        <p:attrNameLst>
                                          <p:attrName>style.visibility</p:attrName>
                                        </p:attrNameLst>
                                      </p:cBhvr>
                                      <p:to>
                                        <p:strVal val="visible"/>
                                      </p:to>
                                    </p:set>
                                    <p:animEffect transition="in" filter="fade">
                                      <p:cBhvr>
                                        <p:cTn id="72" dur="500"/>
                                        <p:tgtEl>
                                          <p:spTgt spid="7475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4754">
                                            <p:txEl>
                                              <p:pRg st="7" end="7"/>
                                            </p:txEl>
                                          </p:spTgt>
                                        </p:tgtEl>
                                        <p:attrNameLst>
                                          <p:attrName>style.visibility</p:attrName>
                                        </p:attrNameLst>
                                      </p:cBhvr>
                                      <p:to>
                                        <p:strVal val="visible"/>
                                      </p:to>
                                    </p:set>
                                    <p:animEffect transition="in" filter="fade">
                                      <p:cBhvr>
                                        <p:cTn id="77" dur="500"/>
                                        <p:tgtEl>
                                          <p:spTgt spid="74754">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4754">
                                            <p:txEl>
                                              <p:pRg st="10" end="10"/>
                                            </p:txEl>
                                          </p:spTgt>
                                        </p:tgtEl>
                                        <p:attrNameLst>
                                          <p:attrName>style.visibility</p:attrName>
                                        </p:attrNameLst>
                                      </p:cBhvr>
                                      <p:to>
                                        <p:strVal val="visible"/>
                                      </p:to>
                                    </p:set>
                                    <p:animEffect transition="in" filter="fade">
                                      <p:cBhvr>
                                        <p:cTn id="82" dur="500"/>
                                        <p:tgtEl>
                                          <p:spTgt spid="74754">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4754">
                                            <p:txEl>
                                              <p:pRg st="11" end="11"/>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47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838200" y="914401"/>
            <a:ext cx="8343900" cy="708422"/>
          </a:xfrm>
        </p:spPr>
        <p:txBody>
          <a:bodyPr>
            <a:normAutofit/>
          </a:bodyPr>
          <a:lstStyle/>
          <a:p>
            <a:pPr eaLnBrk="1" hangingPunct="1"/>
            <a:r>
              <a:rPr lang="en-US" altLang="en-US" sz="3600" b="1" dirty="0"/>
              <a:t>Infinite loops</a:t>
            </a:r>
          </a:p>
        </p:txBody>
      </p:sp>
      <p:sp>
        <p:nvSpPr>
          <p:cNvPr id="83970" name="Rectangle 3"/>
          <p:cNvSpPr>
            <a:spLocks noGrp="1" noChangeArrowheads="1"/>
          </p:cNvSpPr>
          <p:nvPr>
            <p:ph idx="1"/>
          </p:nvPr>
        </p:nvSpPr>
        <p:spPr bwMode="auto">
          <a:xfrm>
            <a:off x="838200" y="1714501"/>
            <a:ext cx="10767646" cy="35659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eaLnBrk="1" hangingPunct="1">
              <a:buNone/>
            </a:pPr>
            <a:r>
              <a:rPr lang="en-US" altLang="en-US" sz="2400" b="1" dirty="0"/>
              <a:t>It’s the task of the programmer to design correctly the algorithms so that loops end at some moment !</a:t>
            </a:r>
            <a:endParaRPr lang="en-US" altLang="en-US" sz="2400" dirty="0"/>
          </a:p>
          <a:p>
            <a:pPr eaLnBrk="1" hangingPunct="1">
              <a:buFontTx/>
              <a:buNone/>
            </a:pPr>
            <a:r>
              <a:rPr lang="en-US" altLang="en-US" sz="2400" b="1" dirty="0">
                <a:solidFill>
                  <a:srgbClr val="FF0000"/>
                </a:solidFill>
              </a:rPr>
              <a:t>// Program to count 1+2+3+4+5</a:t>
            </a:r>
          </a:p>
          <a:p>
            <a:pPr eaLnBrk="1" hangingPunct="1">
              <a:lnSpc>
                <a:spcPct val="80000"/>
              </a:lnSpc>
              <a:buClr>
                <a:schemeClr val="tx1"/>
              </a:buClr>
              <a:buFontTx/>
              <a:buNone/>
              <a:defRPr/>
            </a:pPr>
            <a:r>
              <a:rPr lang="en-US" sz="2400" b="1" dirty="0"/>
              <a:t>#include &lt;</a:t>
            </a:r>
            <a:r>
              <a:rPr lang="en-US" sz="2400" b="1" dirty="0" err="1"/>
              <a:t>stdio.h</a:t>
            </a:r>
            <a:r>
              <a:rPr lang="en-US" sz="2400" b="1" dirty="0"/>
              <a:t>&gt;</a:t>
            </a:r>
          </a:p>
          <a:p>
            <a:pPr eaLnBrk="1" hangingPunct="1">
              <a:lnSpc>
                <a:spcPct val="80000"/>
              </a:lnSpc>
              <a:buClr>
                <a:schemeClr val="tx1"/>
              </a:buClr>
              <a:buFontTx/>
              <a:buNone/>
              <a:defRPr/>
            </a:pPr>
            <a:r>
              <a:rPr lang="en-US" sz="2400" b="1" dirty="0" err="1"/>
              <a:t>int</a:t>
            </a:r>
            <a:r>
              <a:rPr lang="en-US" sz="2400" b="1" dirty="0"/>
              <a:t> main() </a:t>
            </a:r>
            <a:r>
              <a:rPr lang="en-US" altLang="en-US" sz="2400" b="1" dirty="0"/>
              <a:t>{</a:t>
            </a:r>
          </a:p>
          <a:p>
            <a:pPr lvl="1" eaLnBrk="1" hangingPunct="1">
              <a:buFontTx/>
              <a:buNone/>
            </a:pPr>
            <a:r>
              <a:rPr lang="en-US" altLang="en-US" sz="2400" b="1" dirty="0" err="1"/>
              <a:t>int</a:t>
            </a:r>
            <a:r>
              <a:rPr lang="en-US" altLang="en-US" sz="2400" b="1" dirty="0"/>
              <a:t>  </a:t>
            </a:r>
            <a:r>
              <a:rPr lang="en-US" altLang="en-US" sz="2400" b="1" dirty="0" err="1"/>
              <a:t>i</a:t>
            </a:r>
            <a:r>
              <a:rPr lang="en-US" altLang="en-US" sz="2400" b="1" dirty="0"/>
              <a:t>, n = 5, sum =0;</a:t>
            </a:r>
          </a:p>
          <a:p>
            <a:pPr lvl="1" eaLnBrk="1" hangingPunct="1">
              <a:buFontTx/>
              <a:buNone/>
            </a:pPr>
            <a:r>
              <a:rPr lang="en-US" altLang="en-US" sz="2400" b="1" dirty="0">
                <a:solidFill>
                  <a:srgbClr val="002060"/>
                </a:solidFill>
              </a:rPr>
              <a:t>for ( </a:t>
            </a:r>
            <a:r>
              <a:rPr lang="en-US" altLang="en-US" sz="2400" b="1" dirty="0" err="1">
                <a:solidFill>
                  <a:srgbClr val="002060"/>
                </a:solidFill>
              </a:rPr>
              <a:t>i</a:t>
            </a:r>
            <a:r>
              <a:rPr lang="en-US" altLang="en-US" sz="2400" b="1" dirty="0">
                <a:solidFill>
                  <a:srgbClr val="002060"/>
                </a:solidFill>
              </a:rPr>
              <a:t> = 1; </a:t>
            </a:r>
            <a:r>
              <a:rPr lang="en-US" altLang="en-US" sz="2400" b="1" dirty="0" err="1">
                <a:solidFill>
                  <a:srgbClr val="002060"/>
                </a:solidFill>
              </a:rPr>
              <a:t>i</a:t>
            </a:r>
            <a:r>
              <a:rPr lang="en-US" altLang="en-US" sz="2400" b="1" dirty="0">
                <a:solidFill>
                  <a:srgbClr val="002060"/>
                </a:solidFill>
              </a:rPr>
              <a:t> &lt;= n; n = n + 1 ) {</a:t>
            </a:r>
          </a:p>
          <a:p>
            <a:pPr lvl="1" eaLnBrk="1" hangingPunct="1">
              <a:buFontTx/>
              <a:buNone/>
            </a:pPr>
            <a:r>
              <a:rPr lang="en-US" altLang="en-US" sz="2400" b="1" dirty="0">
                <a:solidFill>
                  <a:srgbClr val="002060"/>
                </a:solidFill>
              </a:rPr>
              <a:t>	sum = sum + </a:t>
            </a:r>
            <a:r>
              <a:rPr lang="en-US" altLang="en-US" sz="2400" b="1" dirty="0" err="1">
                <a:solidFill>
                  <a:srgbClr val="002060"/>
                </a:solidFill>
              </a:rPr>
              <a:t>i</a:t>
            </a:r>
            <a:r>
              <a:rPr lang="en-US" altLang="en-US" sz="2400" b="1" dirty="0">
                <a:solidFill>
                  <a:srgbClr val="002060"/>
                </a:solidFill>
              </a:rPr>
              <a:t>;</a:t>
            </a:r>
          </a:p>
          <a:p>
            <a:pPr lvl="1" eaLnBrk="1" hangingPunct="1">
              <a:buFontTx/>
              <a:buNone/>
            </a:pPr>
            <a:r>
              <a:rPr lang="en-US" altLang="en-US" sz="2400" b="1" dirty="0">
                <a:solidFill>
                  <a:srgbClr val="002060"/>
                </a:solidFill>
              </a:rPr>
              <a:t>  </a:t>
            </a:r>
            <a:r>
              <a:rPr lang="en-US" altLang="en-US" sz="2400" b="1" dirty="0" err="1">
                <a:solidFill>
                  <a:srgbClr val="002060"/>
                </a:solidFill>
              </a:rPr>
              <a:t>printf</a:t>
            </a:r>
            <a:r>
              <a:rPr lang="en-US" altLang="en-US" sz="2400" b="1" dirty="0">
                <a:solidFill>
                  <a:srgbClr val="002060"/>
                </a:solidFill>
              </a:rPr>
              <a:t>(“%</a:t>
            </a:r>
            <a:r>
              <a:rPr lang="en-US" altLang="en-US" sz="2400" b="1" dirty="0" err="1">
                <a:solidFill>
                  <a:srgbClr val="002060"/>
                </a:solidFill>
              </a:rPr>
              <a:t>d”,sum</a:t>
            </a:r>
            <a:r>
              <a:rPr lang="en-US" altLang="en-US" sz="2400" b="1" dirty="0">
                <a:solidFill>
                  <a:srgbClr val="002060"/>
                </a:solidFill>
              </a:rPr>
              <a:t>); </a:t>
            </a:r>
          </a:p>
          <a:p>
            <a:pPr lvl="1" eaLnBrk="1" hangingPunct="1">
              <a:buFontTx/>
              <a:buNone/>
            </a:pPr>
            <a:r>
              <a:rPr lang="en-US" altLang="en-US" sz="2400" b="1" dirty="0">
                <a:solidFill>
                  <a:srgbClr val="002060"/>
                </a:solidFill>
              </a:rPr>
              <a:t>}	</a:t>
            </a:r>
          </a:p>
          <a:p>
            <a:pPr lvl="1" eaLnBrk="1" hangingPunct="1">
              <a:buFontTx/>
              <a:buNone/>
            </a:pPr>
            <a:r>
              <a:rPr lang="en-US" altLang="en-US" sz="2400" b="1" dirty="0"/>
              <a:t>return 0;				</a:t>
            </a:r>
          </a:p>
          <a:p>
            <a:pPr eaLnBrk="1" hangingPunct="1">
              <a:buFontTx/>
              <a:buNone/>
            </a:pPr>
            <a:r>
              <a:rPr lang="en-US" altLang="en-US" sz="2400" b="1" dirty="0"/>
              <a:t>}</a:t>
            </a:r>
          </a:p>
        </p:txBody>
      </p:sp>
      <p:sp>
        <p:nvSpPr>
          <p:cNvPr id="9319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774BF91-8105-4191-8310-C0A19FCD49E3}" type="datetime1">
              <a:rPr lang="en-US" altLang="en-US" smtClean="0"/>
              <a:t>3/30/2022</a:t>
            </a:fld>
            <a:endParaRPr lang="en-US" altLang="en-US"/>
          </a:p>
        </p:txBody>
      </p:sp>
      <p:sp>
        <p:nvSpPr>
          <p:cNvPr id="931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93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144C8100-9BC5-4758-A790-47B89E2C3BF6}" type="slidenum">
              <a:rPr lang="en-US" altLang="en-US" smtClean="0"/>
              <a:pPr/>
              <a:t>75</a:t>
            </a:fld>
            <a:endParaRPr lang="en-US" altLang="en-US"/>
          </a:p>
        </p:txBody>
      </p:sp>
      <p:sp>
        <p:nvSpPr>
          <p:cNvPr id="83972" name="AutoShape 9"/>
          <p:cNvSpPr>
            <a:spLocks noChangeArrowheads="1"/>
          </p:cNvSpPr>
          <p:nvPr/>
        </p:nvSpPr>
        <p:spPr bwMode="auto">
          <a:xfrm>
            <a:off x="6444560" y="2983112"/>
            <a:ext cx="3870102" cy="1028700"/>
          </a:xfrm>
          <a:prstGeom prst="cloudCallout">
            <a:avLst>
              <a:gd name="adj1" fmla="val -55683"/>
              <a:gd name="adj2" fmla="val 22195"/>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350" b="1" dirty="0">
                <a:solidFill>
                  <a:srgbClr val="002060"/>
                </a:solidFill>
              </a:rPr>
              <a:t>What is wrong here ?</a:t>
            </a:r>
          </a:p>
          <a:p>
            <a:pPr algn="ctr" eaLnBrk="1" hangingPunct="1"/>
            <a:r>
              <a:rPr lang="en-US" altLang="en-US" sz="1350" b="1" dirty="0">
                <a:solidFill>
                  <a:srgbClr val="002060"/>
                </a:solidFill>
              </a:rPr>
              <a:t>Does the loop end?</a:t>
            </a:r>
          </a:p>
        </p:txBody>
      </p:sp>
    </p:spTree>
    <p:extLst>
      <p:ext uri="{BB962C8B-B14F-4D97-AF65-F5344CB8AC3E}">
        <p14:creationId xmlns:p14="http://schemas.microsoft.com/office/powerpoint/2010/main" val="23634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2">
                                            <p:txEl>
                                              <p:pRg st="1" end="1"/>
                                            </p:txEl>
                                          </p:spTgt>
                                        </p:tgtEl>
                                        <p:attrNameLst>
                                          <p:attrName>style.visibility</p:attrName>
                                        </p:attrNameLst>
                                      </p:cBhvr>
                                      <p:to>
                                        <p:strVal val="visible"/>
                                      </p:to>
                                    </p:set>
                                    <p:animEffect transition="in" filter="fade">
                                      <p:cBhvr>
                                        <p:cTn id="7" dur="500"/>
                                        <p:tgtEl>
                                          <p:spTgt spid="839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971550"/>
            <a:ext cx="8115300" cy="514350"/>
          </a:xfrm>
        </p:spPr>
        <p:txBody>
          <a:bodyPr>
            <a:noAutofit/>
          </a:bodyPr>
          <a:lstStyle/>
          <a:p>
            <a:pPr eaLnBrk="1" hangingPunct="1">
              <a:defRPr/>
            </a:pPr>
            <a:r>
              <a:rPr lang="en-US" sz="3600" dirty="0"/>
              <a:t>Nesting of </a:t>
            </a:r>
            <a:r>
              <a:rPr lang="en-US" sz="3600" dirty="0">
                <a:solidFill>
                  <a:srgbClr val="C00000"/>
                </a:solidFill>
                <a:latin typeface="Courier New" panose="02070309020205020404" pitchFamily="49" charset="0"/>
                <a:cs typeface="Courier New" panose="02070309020205020404" pitchFamily="49" charset="0"/>
              </a:rPr>
              <a:t>for</a:t>
            </a:r>
            <a:r>
              <a:rPr lang="en-US" sz="3600" dirty="0"/>
              <a:t> loop</a:t>
            </a:r>
          </a:p>
        </p:txBody>
      </p:sp>
      <p:sp>
        <p:nvSpPr>
          <p:cNvPr id="6149" name="Rectangle 3"/>
          <p:cNvSpPr>
            <a:spLocks noGrp="1" noChangeArrowheads="1"/>
          </p:cNvSpPr>
          <p:nvPr>
            <p:ph idx="1"/>
          </p:nvPr>
        </p:nvSpPr>
        <p:spPr>
          <a:xfrm>
            <a:off x="838199" y="1657351"/>
            <a:ext cx="10802815" cy="3794522"/>
          </a:xfrm>
        </p:spPr>
        <p:txBody>
          <a:bodyPr>
            <a:noAutofit/>
          </a:bodyPr>
          <a:lstStyle/>
          <a:p>
            <a:pPr>
              <a:lnSpc>
                <a:spcPct val="90000"/>
              </a:lnSpc>
              <a:buFont typeface="Wingdings" pitchFamily="2" charset="2"/>
              <a:buChar char="Ø"/>
              <a:defRPr/>
            </a:pPr>
            <a:r>
              <a:rPr lang="en-US" sz="2400" b="1" dirty="0"/>
              <a:t>One </a:t>
            </a:r>
            <a:r>
              <a:rPr lang="en-US" sz="2400" b="1" dirty="0">
                <a:solidFill>
                  <a:srgbClr val="C00000"/>
                </a:solidFill>
              </a:rPr>
              <a:t>for</a:t>
            </a:r>
            <a:r>
              <a:rPr lang="en-US" sz="2400" b="1" dirty="0"/>
              <a:t> statement can be nested within another </a:t>
            </a:r>
            <a:r>
              <a:rPr lang="en-US" sz="2400" b="1" dirty="0">
                <a:solidFill>
                  <a:srgbClr val="C00000"/>
                </a:solidFill>
              </a:rPr>
              <a:t>for</a:t>
            </a:r>
            <a:r>
              <a:rPr lang="en-US" sz="2400" b="1" dirty="0"/>
              <a:t>  statement.</a:t>
            </a:r>
          </a:p>
          <a:p>
            <a:pPr eaLnBrk="1" hangingPunct="1">
              <a:lnSpc>
                <a:spcPct val="90000"/>
              </a:lnSpc>
              <a:buFontTx/>
              <a:buNone/>
              <a:defRPr/>
            </a:pPr>
            <a:endParaRPr lang="en-US" sz="2400" b="1" dirty="0"/>
          </a:p>
          <a:p>
            <a:pPr eaLnBrk="1" hangingPunct="1">
              <a:lnSpc>
                <a:spcPct val="90000"/>
              </a:lnSpc>
              <a:buFontTx/>
              <a:buNone/>
              <a:defRPr/>
            </a:pPr>
            <a:r>
              <a:rPr lang="en-US" sz="2400" b="1" dirty="0"/>
              <a:t>    for (</a:t>
            </a:r>
            <a:r>
              <a:rPr lang="en-US" sz="2400" b="1" dirty="0" err="1"/>
              <a:t>i</a:t>
            </a:r>
            <a:r>
              <a:rPr lang="en-US" sz="2400" b="1" dirty="0"/>
              <a:t>=0; </a:t>
            </a:r>
            <a:r>
              <a:rPr lang="en-US" sz="2400" b="1" dirty="0" err="1"/>
              <a:t>i</a:t>
            </a:r>
            <a:r>
              <a:rPr lang="en-US" sz="2400" b="1" dirty="0"/>
              <a:t>&lt; m; ++</a:t>
            </a:r>
            <a:r>
              <a:rPr lang="en-US" sz="2400" b="1" dirty="0" err="1"/>
              <a:t>i</a:t>
            </a:r>
            <a:r>
              <a:rPr lang="en-US" sz="2400" b="1" dirty="0"/>
              <a:t>)</a:t>
            </a:r>
          </a:p>
          <a:p>
            <a:pPr eaLnBrk="1" hangingPunct="1">
              <a:lnSpc>
                <a:spcPct val="90000"/>
              </a:lnSpc>
              <a:buFontTx/>
              <a:buNone/>
              <a:defRPr/>
            </a:pPr>
            <a:r>
              <a:rPr lang="en-US" sz="2400" b="1" dirty="0">
                <a:solidFill>
                  <a:srgbClr val="C00000"/>
                </a:solidFill>
              </a:rPr>
              <a:t>         </a:t>
            </a:r>
            <a:r>
              <a:rPr lang="en-US" sz="2400" b="1" dirty="0">
                <a:cs typeface="Tahoma" pitchFamily="34" charset="0"/>
              </a:rPr>
              <a:t>{          </a:t>
            </a:r>
            <a:r>
              <a:rPr lang="en-US" sz="2400" b="1" dirty="0"/>
              <a:t>…..</a:t>
            </a:r>
          </a:p>
          <a:p>
            <a:pPr eaLnBrk="1" hangingPunct="1">
              <a:lnSpc>
                <a:spcPct val="90000"/>
              </a:lnSpc>
              <a:buFontTx/>
              <a:buNone/>
              <a:defRPr/>
            </a:pPr>
            <a:r>
              <a:rPr lang="en-US" sz="2400" b="1" dirty="0"/>
              <a:t>                     ….</a:t>
            </a:r>
          </a:p>
          <a:p>
            <a:pPr eaLnBrk="1" hangingPunct="1">
              <a:lnSpc>
                <a:spcPct val="90000"/>
              </a:lnSpc>
              <a:buFontTx/>
              <a:buNone/>
              <a:defRPr/>
            </a:pPr>
            <a:r>
              <a:rPr lang="en-US" sz="2400" b="1" dirty="0">
                <a:solidFill>
                  <a:srgbClr val="C00000"/>
                </a:solidFill>
              </a:rPr>
              <a:t>                    for (j=0; j &lt; n;++j)</a:t>
            </a:r>
          </a:p>
          <a:p>
            <a:pPr eaLnBrk="1" hangingPunct="1">
              <a:lnSpc>
                <a:spcPct val="90000"/>
              </a:lnSpc>
              <a:buFontTx/>
              <a:buNone/>
              <a:defRPr/>
            </a:pPr>
            <a:r>
              <a:rPr lang="en-US" sz="2400" b="1" dirty="0">
                <a:solidFill>
                  <a:srgbClr val="C00000"/>
                </a:solidFill>
              </a:rPr>
              <a:t>                	</a:t>
            </a:r>
            <a:r>
              <a:rPr lang="en-US" sz="2400" b="1" dirty="0">
                <a:solidFill>
                  <a:srgbClr val="C00000"/>
                </a:solidFill>
                <a:cs typeface="Tahoma" pitchFamily="34" charset="0"/>
              </a:rPr>
              <a:t>{</a:t>
            </a:r>
          </a:p>
          <a:p>
            <a:pPr eaLnBrk="1" hangingPunct="1">
              <a:lnSpc>
                <a:spcPct val="90000"/>
              </a:lnSpc>
              <a:buFontTx/>
              <a:buNone/>
              <a:defRPr/>
            </a:pPr>
            <a:r>
              <a:rPr lang="en-US" sz="2400" b="1" dirty="0">
                <a:solidFill>
                  <a:srgbClr val="C00000"/>
                </a:solidFill>
                <a:cs typeface="Tahoma" pitchFamily="34" charset="0"/>
              </a:rPr>
              <a:t>                                   </a:t>
            </a:r>
            <a:r>
              <a:rPr lang="en-US" sz="2400" b="1" dirty="0">
                <a:solidFill>
                  <a:schemeClr val="bg2">
                    <a:lumMod val="10000"/>
                  </a:schemeClr>
                </a:solidFill>
              </a:rPr>
              <a:t>Statement S;</a:t>
            </a:r>
          </a:p>
          <a:p>
            <a:pPr eaLnBrk="1" hangingPunct="1">
              <a:lnSpc>
                <a:spcPct val="90000"/>
              </a:lnSpc>
              <a:buFontTx/>
              <a:buNone/>
              <a:defRPr/>
            </a:pPr>
            <a:r>
              <a:rPr lang="en-US" sz="2400" b="1" dirty="0">
                <a:solidFill>
                  <a:srgbClr val="C00000"/>
                </a:solidFill>
              </a:rPr>
              <a:t>			</a:t>
            </a:r>
            <a:r>
              <a:rPr lang="en-US" sz="2400" b="1" dirty="0">
                <a:solidFill>
                  <a:srgbClr val="C00000"/>
                </a:solidFill>
                <a:cs typeface="Tahoma" pitchFamily="34" charset="0"/>
              </a:rPr>
              <a:t>}</a:t>
            </a:r>
            <a:r>
              <a:rPr lang="en-US" sz="2400" b="1" dirty="0">
                <a:solidFill>
                  <a:schemeClr val="bg2">
                    <a:lumMod val="75000"/>
                  </a:schemeClr>
                </a:solidFill>
              </a:rPr>
              <a:t> </a:t>
            </a:r>
            <a:r>
              <a:rPr lang="en-US" sz="2400" b="1" dirty="0">
                <a:solidFill>
                  <a:schemeClr val="accent6">
                    <a:lumMod val="75000"/>
                  </a:schemeClr>
                </a:solidFill>
              </a:rPr>
              <a:t>// end of  inner ‘for’ statement</a:t>
            </a:r>
          </a:p>
          <a:p>
            <a:pPr eaLnBrk="1" hangingPunct="1">
              <a:lnSpc>
                <a:spcPct val="90000"/>
              </a:lnSpc>
              <a:buFontTx/>
              <a:buNone/>
              <a:defRPr/>
            </a:pPr>
            <a:r>
              <a:rPr lang="en-US" sz="2400" b="1" dirty="0">
                <a:solidFill>
                  <a:srgbClr val="C00000"/>
                </a:solidFill>
              </a:rPr>
              <a:t>          </a:t>
            </a:r>
            <a:r>
              <a:rPr lang="en-US" sz="2400" b="1" dirty="0">
                <a:cs typeface="Tahoma" pitchFamily="34" charset="0"/>
              </a:rPr>
              <a:t>}</a:t>
            </a:r>
            <a:r>
              <a:rPr lang="en-US" sz="2400" b="1" dirty="0">
                <a:solidFill>
                  <a:schemeClr val="accent6">
                    <a:lumMod val="75000"/>
                  </a:schemeClr>
                </a:solidFill>
              </a:rPr>
              <a:t>// end of  outer ‘for’ statement</a:t>
            </a:r>
          </a:p>
        </p:txBody>
      </p:sp>
      <p:sp>
        <p:nvSpPr>
          <p:cNvPr id="9523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44DA2EB-BA2A-42B2-B83C-C36DBBF84D9C}" type="datetime1">
              <a:rPr lang="en-US" altLang="en-US" smtClean="0"/>
              <a:t>3/30/2022</a:t>
            </a:fld>
            <a:endParaRPr lang="en-US" altLang="en-US"/>
          </a:p>
        </p:txBody>
      </p:sp>
      <p:sp>
        <p:nvSpPr>
          <p:cNvPr id="9523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95236" name="Slide Number Placeholder 5"/>
          <p:cNvSpPr>
            <a:spLocks noGrp="1"/>
          </p:cNvSpPr>
          <p:nvPr>
            <p:ph type="sldNum" sz="quarter" idx="12"/>
          </p:nvPr>
        </p:nvSpPr>
        <p:spPr bwMode="auto">
          <a:xfrm>
            <a:off x="6755237" y="6447632"/>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6A3311DD-3875-4725-9A6F-578DB3B65D00}" type="slidenum">
              <a:rPr lang="en-US" altLang="en-US" smtClean="0"/>
              <a:pPr/>
              <a:t>76</a:t>
            </a:fld>
            <a:endParaRPr lang="en-US" altLang="en-US"/>
          </a:p>
        </p:txBody>
      </p:sp>
    </p:spTree>
    <p:extLst>
      <p:ext uri="{BB962C8B-B14F-4D97-AF65-F5344CB8AC3E}">
        <p14:creationId xmlns:p14="http://schemas.microsoft.com/office/powerpoint/2010/main" val="4001095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title"/>
          </p:nvPr>
        </p:nvSpPr>
        <p:spPr>
          <a:xfrm>
            <a:off x="838200" y="778846"/>
            <a:ext cx="10591800" cy="545525"/>
          </a:xfrm>
        </p:spPr>
        <p:txBody>
          <a:bodyPr>
            <a:normAutofit/>
          </a:bodyPr>
          <a:lstStyle/>
          <a:p>
            <a:pPr eaLnBrk="1" hangingPunct="1">
              <a:defRPr/>
            </a:pPr>
            <a:r>
              <a:rPr lang="en-US" sz="2800" dirty="0"/>
              <a:t>Multiplication table for ‘n’ tables up to ‘k’ terms</a:t>
            </a:r>
          </a:p>
        </p:txBody>
      </p:sp>
      <p:sp>
        <p:nvSpPr>
          <p:cNvPr id="35844" name="Text Box 2"/>
          <p:cNvSpPr>
            <a:spLocks noGrp="1" noChangeArrowheads="1"/>
          </p:cNvSpPr>
          <p:nvPr>
            <p:ph idx="1"/>
          </p:nvPr>
        </p:nvSpPr>
        <p:spPr bwMode="auto">
          <a:xfrm>
            <a:off x="838200" y="1591409"/>
            <a:ext cx="8343901" cy="3794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lnSpc>
                <a:spcPct val="80000"/>
              </a:lnSpc>
              <a:buClr>
                <a:schemeClr val="tx1"/>
              </a:buClr>
              <a:buFontTx/>
              <a:buNone/>
            </a:pPr>
            <a:r>
              <a:rPr lang="en-US" altLang="en-US" sz="2400" b="1" dirty="0" err="1"/>
              <a:t>scanf</a:t>
            </a:r>
            <a:r>
              <a:rPr lang="en-US" altLang="en-US" sz="2400" b="1" dirty="0"/>
              <a:t>(“%d %</a:t>
            </a:r>
            <a:r>
              <a:rPr lang="en-US" altLang="en-US" sz="2400" b="1" dirty="0" err="1"/>
              <a:t>d”,&amp;n,&amp;k</a:t>
            </a:r>
            <a:r>
              <a:rPr lang="en-US" altLang="en-US" sz="2400" b="1" dirty="0"/>
              <a:t>);</a:t>
            </a:r>
          </a:p>
          <a:p>
            <a:pPr eaLnBrk="1" hangingPunct="1">
              <a:lnSpc>
                <a:spcPct val="80000"/>
              </a:lnSpc>
              <a:buClr>
                <a:schemeClr val="tx1"/>
              </a:buClr>
              <a:buFontTx/>
              <a:buNone/>
            </a:pPr>
            <a:endParaRPr lang="en-US" altLang="en-US" sz="2400" b="1" dirty="0"/>
          </a:p>
          <a:p>
            <a:pPr eaLnBrk="1" hangingPunct="1">
              <a:lnSpc>
                <a:spcPct val="80000"/>
              </a:lnSpc>
              <a:buClr>
                <a:schemeClr val="tx1"/>
              </a:buClr>
              <a:buFontTx/>
              <a:buNone/>
            </a:pPr>
            <a:r>
              <a:rPr lang="en-US" altLang="en-US" sz="2400" b="1" dirty="0">
                <a:solidFill>
                  <a:srgbClr val="C00000"/>
                </a:solidFill>
              </a:rPr>
              <a:t>for </a:t>
            </a:r>
            <a:r>
              <a:rPr lang="en-US" altLang="en-US" sz="2400" b="1" dirty="0"/>
              <a:t>(</a:t>
            </a:r>
            <a:r>
              <a:rPr lang="en-US" altLang="en-US" sz="2400" b="1" dirty="0" err="1"/>
              <a:t>i</a:t>
            </a:r>
            <a:r>
              <a:rPr lang="en-US" altLang="en-US" sz="2400" b="1" dirty="0"/>
              <a:t>=1; </a:t>
            </a:r>
            <a:r>
              <a:rPr lang="en-US" altLang="en-US" sz="2400" b="1" dirty="0" err="1"/>
              <a:t>i</a:t>
            </a:r>
            <a:r>
              <a:rPr lang="en-US" altLang="en-US" sz="2400" b="1" dirty="0"/>
              <a:t>&lt;=k; </a:t>
            </a:r>
            <a:r>
              <a:rPr lang="en-US" altLang="en-US" sz="2400" b="1" dirty="0" err="1"/>
              <a:t>i</a:t>
            </a:r>
            <a:r>
              <a:rPr lang="en-US" altLang="en-US" sz="2400" b="1" dirty="0"/>
              <a:t>++)</a:t>
            </a:r>
          </a:p>
          <a:p>
            <a:pPr eaLnBrk="1" hangingPunct="1">
              <a:lnSpc>
                <a:spcPct val="80000"/>
              </a:lnSpc>
              <a:buClr>
                <a:schemeClr val="tx1"/>
              </a:buClr>
              <a:buFontTx/>
              <a:buNone/>
            </a:pPr>
            <a:r>
              <a:rPr lang="en-US" altLang="en-US" sz="2400" b="1" dirty="0"/>
              <a:t>     {</a:t>
            </a:r>
          </a:p>
          <a:p>
            <a:pPr eaLnBrk="1" hangingPunct="1">
              <a:lnSpc>
                <a:spcPct val="80000"/>
              </a:lnSpc>
              <a:buClr>
                <a:schemeClr val="tx1"/>
              </a:buClr>
              <a:buFontTx/>
              <a:buNone/>
            </a:pPr>
            <a:r>
              <a:rPr lang="en-US" altLang="en-US" sz="2400" b="1" dirty="0"/>
              <a:t>      </a:t>
            </a:r>
            <a:r>
              <a:rPr lang="en-US" altLang="en-US" sz="2400" b="1" dirty="0">
                <a:solidFill>
                  <a:srgbClr val="C00000"/>
                </a:solidFill>
              </a:rPr>
              <a:t>for </a:t>
            </a:r>
            <a:r>
              <a:rPr lang="en-US" altLang="en-US" sz="2400" b="1" dirty="0"/>
              <a:t>(j=1; j&lt;=n; j++)</a:t>
            </a:r>
          </a:p>
          <a:p>
            <a:pPr eaLnBrk="1" hangingPunct="1">
              <a:lnSpc>
                <a:spcPct val="80000"/>
              </a:lnSpc>
              <a:buClr>
                <a:schemeClr val="tx1"/>
              </a:buClr>
              <a:buFontTx/>
              <a:buNone/>
            </a:pPr>
            <a:r>
              <a:rPr lang="en-US" altLang="en-US" sz="2400" b="1" dirty="0"/>
              <a:t>       {</a:t>
            </a:r>
          </a:p>
          <a:p>
            <a:pPr eaLnBrk="1" hangingPunct="1">
              <a:lnSpc>
                <a:spcPct val="80000"/>
              </a:lnSpc>
              <a:buClr>
                <a:schemeClr val="tx1"/>
              </a:buClr>
              <a:buFontTx/>
              <a:buNone/>
            </a:pPr>
            <a:r>
              <a:rPr lang="en-US" altLang="en-US" sz="2400" b="1" dirty="0"/>
              <a:t>	       prod = </a:t>
            </a:r>
            <a:r>
              <a:rPr lang="en-US" altLang="en-US" sz="2400" b="1" dirty="0" err="1"/>
              <a:t>i</a:t>
            </a:r>
            <a:r>
              <a:rPr lang="en-US" altLang="en-US" sz="2400" b="1" dirty="0"/>
              <a:t> * j;</a:t>
            </a:r>
          </a:p>
          <a:p>
            <a:pPr eaLnBrk="1" hangingPunct="1">
              <a:lnSpc>
                <a:spcPct val="80000"/>
              </a:lnSpc>
              <a:buClr>
                <a:schemeClr val="tx1"/>
              </a:buClr>
              <a:buFontTx/>
              <a:buNone/>
            </a:pPr>
            <a:r>
              <a:rPr lang="en-US" altLang="en-US" sz="2400" b="1" dirty="0"/>
              <a:t>      	</a:t>
            </a:r>
            <a:r>
              <a:rPr lang="en-US" altLang="en-US" sz="2400" b="1" dirty="0" err="1"/>
              <a:t>printf</a:t>
            </a:r>
            <a:r>
              <a:rPr lang="en-US" altLang="en-US" sz="2400" b="1" dirty="0"/>
              <a:t>(“%d * %d = %d\t”, j, </a:t>
            </a:r>
            <a:r>
              <a:rPr lang="en-US" altLang="en-US" sz="2400" b="1" dirty="0" err="1"/>
              <a:t>i</a:t>
            </a:r>
            <a:r>
              <a:rPr lang="en-US" altLang="en-US" sz="2400" b="1" dirty="0"/>
              <a:t>, prod);</a:t>
            </a:r>
          </a:p>
          <a:p>
            <a:pPr eaLnBrk="1" hangingPunct="1">
              <a:lnSpc>
                <a:spcPct val="80000"/>
              </a:lnSpc>
              <a:buClr>
                <a:schemeClr val="tx1"/>
              </a:buClr>
              <a:buFontTx/>
              <a:buNone/>
            </a:pPr>
            <a:r>
              <a:rPr lang="en-US" altLang="en-US" sz="2400" b="1" dirty="0"/>
              <a:t>	 }</a:t>
            </a:r>
          </a:p>
          <a:p>
            <a:pPr eaLnBrk="1" hangingPunct="1">
              <a:lnSpc>
                <a:spcPct val="80000"/>
              </a:lnSpc>
              <a:buClr>
                <a:schemeClr val="tx1"/>
              </a:buClr>
              <a:buFontTx/>
              <a:buNone/>
            </a:pPr>
            <a:r>
              <a:rPr lang="en-US" altLang="en-US" sz="2400" b="1" dirty="0"/>
              <a:t>      </a:t>
            </a:r>
            <a:r>
              <a:rPr lang="en-US" altLang="en-US" sz="2400" b="1" dirty="0" err="1"/>
              <a:t>printf</a:t>
            </a:r>
            <a:r>
              <a:rPr lang="en-US" altLang="en-US" sz="2400" b="1" dirty="0"/>
              <a:t>(“\n”);</a:t>
            </a:r>
          </a:p>
          <a:p>
            <a:pPr eaLnBrk="1" hangingPunct="1">
              <a:lnSpc>
                <a:spcPct val="80000"/>
              </a:lnSpc>
              <a:buClr>
                <a:schemeClr val="tx1"/>
              </a:buClr>
              <a:buFontTx/>
              <a:buNone/>
            </a:pPr>
            <a:r>
              <a:rPr lang="en-US" altLang="en-US" sz="2400" b="1" dirty="0"/>
              <a:t>    }</a:t>
            </a:r>
          </a:p>
        </p:txBody>
      </p:sp>
      <p:sp>
        <p:nvSpPr>
          <p:cNvPr id="9831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98C2D87-FA65-46D5-BA24-B7C2A214538A}" type="datetime1">
              <a:rPr lang="en-US" altLang="en-US" smtClean="0"/>
              <a:t>3/30/2022</a:t>
            </a:fld>
            <a:endParaRPr lang="en-US" altLang="en-US"/>
          </a:p>
        </p:txBody>
      </p:sp>
      <p:sp>
        <p:nvSpPr>
          <p:cNvPr id="9831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98308" name="Slide Number Placeholder 5"/>
          <p:cNvSpPr>
            <a:spLocks noGrp="1"/>
          </p:cNvSpPr>
          <p:nvPr>
            <p:ph type="sldNum" sz="quarter" idx="12"/>
          </p:nvPr>
        </p:nvSpPr>
        <p:spPr bwMode="auto">
          <a:xfrm>
            <a:off x="6449136"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D965060-74B4-43F6-AF8E-931E36913915}" type="slidenum">
              <a:rPr lang="en-US" altLang="en-US" smtClean="0"/>
              <a:pPr/>
              <a:t>77</a:t>
            </a:fld>
            <a:endParaRPr lang="en-US" altLang="en-US" dirty="0"/>
          </a:p>
        </p:txBody>
      </p:sp>
      <p:sp>
        <p:nvSpPr>
          <p:cNvPr id="98309" name="Rectangle 5"/>
          <p:cNvSpPr>
            <a:spLocks noChangeArrowheads="1"/>
          </p:cNvSpPr>
          <p:nvPr/>
        </p:nvSpPr>
        <p:spPr bwMode="auto">
          <a:xfrm>
            <a:off x="7537939" y="1545767"/>
            <a:ext cx="3698632" cy="224676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a:latin typeface="Calibri" panose="020F0502020204030204" pitchFamily="34" charset="0"/>
              </a:rPr>
              <a:t>Enter n &amp; k values: 3  5</a:t>
            </a:r>
          </a:p>
          <a:p>
            <a:r>
              <a:rPr lang="en-US" altLang="en-US" sz="2000" b="1" dirty="0">
                <a:latin typeface="Calibri" panose="020F0502020204030204" pitchFamily="34" charset="0"/>
              </a:rPr>
              <a:t>The table for 3 X 5 is</a:t>
            </a:r>
          </a:p>
          <a:p>
            <a:r>
              <a:rPr lang="en-US" altLang="en-US" sz="2000" b="1" dirty="0">
                <a:latin typeface="Calibri" panose="020F0502020204030204" pitchFamily="34" charset="0"/>
              </a:rPr>
              <a:t>1 * 1= 1        2 * 1= 2        3 * 1= 3</a:t>
            </a:r>
          </a:p>
          <a:p>
            <a:r>
              <a:rPr lang="en-US" altLang="en-US" sz="2000" b="1" dirty="0">
                <a:latin typeface="Calibri" panose="020F0502020204030204" pitchFamily="34" charset="0"/>
              </a:rPr>
              <a:t>1 * 2= 2        2 * 2= 4        3 * 2= 6</a:t>
            </a:r>
          </a:p>
          <a:p>
            <a:r>
              <a:rPr lang="en-US" altLang="en-US" sz="2000" b="1" dirty="0">
                <a:latin typeface="Calibri" panose="020F0502020204030204" pitchFamily="34" charset="0"/>
              </a:rPr>
              <a:t>1 * 3= 3        2 * 3= 6        3 * 3= 9</a:t>
            </a:r>
          </a:p>
          <a:p>
            <a:r>
              <a:rPr lang="en-US" altLang="en-US" sz="2000" b="1" dirty="0">
                <a:latin typeface="Calibri" panose="020F0502020204030204" pitchFamily="34" charset="0"/>
              </a:rPr>
              <a:t>1 * 4= 4        2 * 4= 8        3 * 4= 12</a:t>
            </a:r>
          </a:p>
          <a:p>
            <a:r>
              <a:rPr lang="en-US" altLang="en-US" sz="2000" b="1" dirty="0">
                <a:latin typeface="Calibri" panose="020F0502020204030204" pitchFamily="34" charset="0"/>
              </a:rPr>
              <a:t>1 * 5= 5        2 * 5= 10      3 * 5= 15</a:t>
            </a:r>
          </a:p>
        </p:txBody>
      </p:sp>
    </p:spTree>
    <p:extLst>
      <p:ext uri="{BB962C8B-B14F-4D97-AF65-F5344CB8AC3E}">
        <p14:creationId xmlns:p14="http://schemas.microsoft.com/office/powerpoint/2010/main" val="3339072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4">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4">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838199" y="665199"/>
            <a:ext cx="10994409" cy="514350"/>
          </a:xfrm>
        </p:spPr>
        <p:txBody>
          <a:bodyPr>
            <a:noAutofit/>
          </a:bodyPr>
          <a:lstStyle/>
          <a:p>
            <a:pPr eaLnBrk="1" hangingPunct="1">
              <a:defRPr/>
            </a:pPr>
            <a:r>
              <a:rPr lang="en-US" altLang="en-US" sz="3600" b="1" dirty="0">
                <a:solidFill>
                  <a:srgbClr val="C00000"/>
                </a:solidFill>
                <a:latin typeface="Courier New" panose="02070309020205020404" pitchFamily="49" charset="0"/>
                <a:cs typeface="Courier New" panose="02070309020205020404" pitchFamily="49" charset="0"/>
              </a:rPr>
              <a:t>for</a:t>
            </a:r>
            <a:r>
              <a:rPr lang="en-US" altLang="en-US" sz="3600" b="1" dirty="0">
                <a:latin typeface="+mn-lt"/>
              </a:rPr>
              <a:t> loop variants</a:t>
            </a:r>
          </a:p>
        </p:txBody>
      </p:sp>
      <p:sp>
        <p:nvSpPr>
          <p:cNvPr id="74754" name="Rectangle 3"/>
          <p:cNvSpPr>
            <a:spLocks noGrp="1" noChangeArrowheads="1"/>
          </p:cNvSpPr>
          <p:nvPr>
            <p:ph idx="1"/>
          </p:nvPr>
        </p:nvSpPr>
        <p:spPr bwMode="auto">
          <a:ln>
            <a:miter lim="800000"/>
            <a:headEnd/>
            <a:tailEnd/>
          </a:ln>
        </p:spPr>
        <p:txBody>
          <a:bodyPr vert="horz" wrap="square" lIns="68580" tIns="34290" rIns="68580" bIns="34290" numCol="1" rtlCol="0" anchor="t" anchorCtr="0" compatLnSpc="1">
            <a:prstTxWarp prst="textNoShape">
              <a:avLst/>
            </a:prstTxWarp>
            <a:normAutofit/>
          </a:bodyPr>
          <a:lstStyle/>
          <a:p>
            <a:pPr eaLnBrk="1" hangingPunct="1">
              <a:buFont typeface="Arial" charset="0"/>
              <a:buChar char="•"/>
              <a:defRPr/>
            </a:pPr>
            <a:r>
              <a:rPr lang="en-US" altLang="en-US" sz="2800" b="1" dirty="0">
                <a:solidFill>
                  <a:srgbClr val="C00000"/>
                </a:solidFill>
              </a:rPr>
              <a:t>Multiple expressions </a:t>
            </a:r>
            <a:r>
              <a:rPr lang="en-US" altLang="en-US" sz="2800" b="1" i="1" dirty="0">
                <a:solidFill>
                  <a:srgbClr val="C00000"/>
                </a:solidFill>
              </a:rPr>
              <a:t>(comma between…)</a:t>
            </a:r>
            <a:br>
              <a:rPr lang="en-US" altLang="en-US" sz="2800" b="1" i="1" dirty="0"/>
            </a:br>
            <a:r>
              <a:rPr lang="en-US" altLang="en-US" sz="2800" b="1" dirty="0">
                <a:solidFill>
                  <a:schemeClr val="bg2">
                    <a:lumMod val="10000"/>
                  </a:schemeClr>
                </a:solidFill>
              </a:rPr>
              <a:t>     for(</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=0 , j=10 ;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&lt;j ;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 , j--</a:t>
            </a:r>
            <a:r>
              <a:rPr lang="en-US" altLang="en-US" sz="2800" b="1" dirty="0">
                <a:solidFill>
                  <a:schemeClr val="bg2">
                    <a:lumMod val="10000"/>
                  </a:schemeClr>
                </a:solidFill>
              </a:rPr>
              <a:t>)</a:t>
            </a:r>
          </a:p>
          <a:p>
            <a:pPr eaLnBrk="1" hangingPunct="1">
              <a:buFont typeface="Arial" charset="0"/>
              <a:buChar char="•"/>
              <a:defRPr/>
            </a:pPr>
            <a:endParaRPr lang="en-US" altLang="en-US" sz="2800" b="1" dirty="0">
              <a:solidFill>
                <a:srgbClr val="0070C0"/>
              </a:solidFill>
            </a:endParaRPr>
          </a:p>
          <a:p>
            <a:pPr eaLnBrk="1" hangingPunct="1">
              <a:buFont typeface="Arial" charset="0"/>
              <a:buChar char="•"/>
              <a:defRPr/>
            </a:pPr>
            <a:r>
              <a:rPr lang="en-US" altLang="en-US" sz="2800" b="1" dirty="0">
                <a:solidFill>
                  <a:srgbClr val="C00000"/>
                </a:solidFill>
              </a:rPr>
              <a:t>Omitting fields </a:t>
            </a:r>
            <a:r>
              <a:rPr lang="en-US" altLang="en-US" sz="2800" b="1" i="1" dirty="0">
                <a:solidFill>
                  <a:srgbClr val="C00000"/>
                </a:solidFill>
              </a:rPr>
              <a:t>(semicolon have to be still…)</a:t>
            </a:r>
            <a:br>
              <a:rPr lang="en-US" altLang="en-US" sz="2800" b="1" i="1" dirty="0">
                <a:solidFill>
                  <a:srgbClr val="C00000"/>
                </a:solidFill>
              </a:rPr>
            </a:br>
            <a:r>
              <a:rPr lang="en-US" altLang="en-US" sz="2800" b="1" dirty="0">
                <a:solidFill>
                  <a:schemeClr val="bg2">
                    <a:lumMod val="10000"/>
                  </a:schemeClr>
                </a:solidFill>
              </a:rPr>
              <a:t>     </a:t>
            </a:r>
            <a:r>
              <a:rPr lang="en-US" altLang="en-US" sz="2800" b="1" dirty="0" err="1">
                <a:solidFill>
                  <a:schemeClr val="bg2">
                    <a:lumMod val="10000"/>
                  </a:schemeClr>
                </a:solidFill>
              </a:rPr>
              <a:t>i</a:t>
            </a:r>
            <a:r>
              <a:rPr lang="en-US" altLang="en-US" sz="2800" b="1" dirty="0">
                <a:solidFill>
                  <a:schemeClr val="bg2">
                    <a:lumMod val="10000"/>
                  </a:schemeClr>
                </a:solidFill>
              </a:rPr>
              <a:t>=0;      </a:t>
            </a:r>
            <a:br>
              <a:rPr lang="en-US" altLang="en-US" sz="2800" b="1" dirty="0">
                <a:solidFill>
                  <a:schemeClr val="bg2">
                    <a:lumMod val="10000"/>
                  </a:schemeClr>
                </a:solidFill>
              </a:rPr>
            </a:br>
            <a:r>
              <a:rPr lang="en-US" altLang="en-US" sz="2800" b="1" dirty="0">
                <a:solidFill>
                  <a:schemeClr val="bg2">
                    <a:lumMod val="10000"/>
                  </a:schemeClr>
                </a:solidFill>
              </a:rPr>
              <a:t>     for( </a:t>
            </a:r>
            <a:r>
              <a:rPr lang="en-US" altLang="en-US" sz="2800" b="1" dirty="0">
                <a:solidFill>
                  <a:srgbClr val="002060"/>
                </a:solidFill>
                <a:latin typeface="Courier New" panose="02070309020205020404" pitchFamily="49" charset="0"/>
                <a:cs typeface="Courier New" panose="02070309020205020404" pitchFamily="49" charset="0"/>
              </a:rPr>
              <a:t>;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&lt;10 ;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 </a:t>
            </a:r>
            <a:r>
              <a:rPr lang="en-US" altLang="en-US" sz="2800" b="1" dirty="0">
                <a:solidFill>
                  <a:schemeClr val="bg2">
                    <a:lumMod val="10000"/>
                  </a:schemeClr>
                </a:solidFill>
              </a:rPr>
              <a:t>)</a:t>
            </a:r>
          </a:p>
          <a:p>
            <a:pPr eaLnBrk="1" hangingPunct="1">
              <a:buFont typeface="Arial" charset="0"/>
              <a:buChar char="•"/>
              <a:defRPr/>
            </a:pPr>
            <a:endParaRPr lang="en-US" altLang="en-US" sz="2800" b="1" dirty="0">
              <a:solidFill>
                <a:srgbClr val="C00000"/>
              </a:solidFill>
            </a:endParaRPr>
          </a:p>
          <a:p>
            <a:pPr eaLnBrk="1" hangingPunct="1">
              <a:buFont typeface="Arial" charset="0"/>
              <a:buChar char="•"/>
              <a:defRPr/>
            </a:pPr>
            <a:r>
              <a:rPr lang="en-US" altLang="en-US" sz="2800" b="1" dirty="0">
                <a:solidFill>
                  <a:srgbClr val="C00000"/>
                </a:solidFill>
              </a:rPr>
              <a:t>Declaring variables</a:t>
            </a:r>
            <a:br>
              <a:rPr lang="en-US" altLang="en-US" sz="2800" b="1" dirty="0"/>
            </a:br>
            <a:r>
              <a:rPr lang="en-US" altLang="en-US" sz="2800" b="1" dirty="0">
                <a:solidFill>
                  <a:schemeClr val="bg2">
                    <a:lumMod val="10000"/>
                  </a:schemeClr>
                </a:solidFill>
              </a:rPr>
              <a:t>    for(</a:t>
            </a:r>
            <a:r>
              <a:rPr lang="en-US" altLang="en-US" sz="2800" b="1" dirty="0" err="1">
                <a:solidFill>
                  <a:srgbClr val="002060"/>
                </a:solidFill>
                <a:latin typeface="Courier New" panose="02070309020205020404" pitchFamily="49" charset="0"/>
                <a:cs typeface="Courier New" panose="02070309020205020404" pitchFamily="49" charset="0"/>
              </a:rPr>
              <a:t>int</a:t>
            </a:r>
            <a:r>
              <a:rPr lang="en-US" altLang="en-US" sz="2800" b="1" dirty="0">
                <a:solidFill>
                  <a:srgbClr val="002060"/>
                </a:solidFill>
                <a:latin typeface="Courier New" panose="02070309020205020404" pitchFamily="49" charset="0"/>
                <a:cs typeface="Courier New" panose="02070309020205020404" pitchFamily="49" charset="0"/>
              </a:rPr>
              <a:t>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=0 ;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=10  ; </a:t>
            </a:r>
            <a:r>
              <a:rPr lang="en-US" altLang="en-US" sz="2800" b="1" dirty="0" err="1">
                <a:solidFill>
                  <a:srgbClr val="002060"/>
                </a:solidFill>
                <a:latin typeface="Courier New" panose="02070309020205020404" pitchFamily="49" charset="0"/>
                <a:cs typeface="Courier New" panose="02070309020205020404" pitchFamily="49" charset="0"/>
              </a:rPr>
              <a:t>i</a:t>
            </a:r>
            <a:r>
              <a:rPr lang="en-US" altLang="en-US" sz="2800" b="1" dirty="0">
                <a:solidFill>
                  <a:srgbClr val="002060"/>
                </a:solidFill>
                <a:latin typeface="Courier New" panose="02070309020205020404" pitchFamily="49" charset="0"/>
                <a:cs typeface="Courier New" panose="02070309020205020404" pitchFamily="49" charset="0"/>
              </a:rPr>
              <a:t>++</a:t>
            </a:r>
            <a:r>
              <a:rPr lang="en-US" altLang="en-US" sz="2800" b="1" dirty="0">
                <a:solidFill>
                  <a:schemeClr val="bg2">
                    <a:lumMod val="10000"/>
                  </a:schemeClr>
                </a:solidFill>
              </a:rPr>
              <a:t> )</a:t>
            </a:r>
          </a:p>
        </p:txBody>
      </p:sp>
      <p:sp>
        <p:nvSpPr>
          <p:cNvPr id="10035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1D4F8D71-30F1-46A5-8574-02D347B7ABBD}" type="datetime1">
              <a:rPr lang="en-US" altLang="en-US" smtClean="0"/>
              <a:t>3/30/2022</a:t>
            </a:fld>
            <a:endParaRPr lang="en-US" altLang="en-US"/>
          </a:p>
        </p:txBody>
      </p:sp>
      <p:sp>
        <p:nvSpPr>
          <p:cNvPr id="10035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003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2E2C759-9BC9-4726-83DB-1D35BF3A6C83}" type="slidenum">
              <a:rPr lang="en-US" altLang="en-US" smtClean="0"/>
              <a:pPr/>
              <a:t>78</a:t>
            </a:fld>
            <a:endParaRPr lang="en-US" altLang="en-US"/>
          </a:p>
        </p:txBody>
      </p:sp>
    </p:spTree>
    <p:extLst>
      <p:ext uri="{BB962C8B-B14F-4D97-AF65-F5344CB8AC3E}">
        <p14:creationId xmlns:p14="http://schemas.microsoft.com/office/powerpoint/2010/main" val="27755655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838199" y="754060"/>
            <a:ext cx="10328031" cy="514350"/>
          </a:xfrm>
        </p:spPr>
        <p:txBody>
          <a:bodyPr>
            <a:noAutofit/>
          </a:bodyPr>
          <a:lstStyle/>
          <a:p>
            <a:pPr eaLnBrk="1" hangingPunct="1"/>
            <a:r>
              <a:rPr lang="en-US" altLang="en-US" sz="3600" b="1" dirty="0"/>
              <a:t>Which loop to choose ?</a:t>
            </a:r>
          </a:p>
        </p:txBody>
      </p:sp>
      <p:sp>
        <p:nvSpPr>
          <p:cNvPr id="101378" name="Rectangle 3"/>
          <p:cNvSpPr>
            <a:spLocks noGrp="1" noChangeArrowheads="1"/>
          </p:cNvSpPr>
          <p:nvPr>
            <p:ph idx="1"/>
          </p:nvPr>
        </p:nvSpPr>
        <p:spPr bwMode="auto">
          <a:xfrm>
            <a:off x="838200" y="1657945"/>
            <a:ext cx="10515600" cy="42504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lgn="just" eaLnBrk="1" hangingPunct="1"/>
            <a:r>
              <a:rPr lang="en-US" altLang="en-US" sz="2800" b="1" i="1" dirty="0">
                <a:solidFill>
                  <a:srgbClr val="C00000"/>
                </a:solidFill>
                <a:latin typeface="Times New Roman" panose="02020603050405020304" pitchFamily="18" charset="0"/>
                <a:cs typeface="Times New Roman" panose="02020603050405020304" pitchFamily="18" charset="0"/>
              </a:rPr>
              <a:t>Criteria</a:t>
            </a:r>
            <a:r>
              <a:rPr lang="en-US" altLang="en-US" sz="2800" b="1" dirty="0">
                <a:solidFill>
                  <a:srgbClr val="C00000"/>
                </a:solidFill>
              </a:rPr>
              <a:t>: category of looping</a:t>
            </a:r>
          </a:p>
          <a:p>
            <a:pPr lvl="1" algn="just" eaLnBrk="1" hangingPunct="1"/>
            <a:r>
              <a:rPr lang="en-US" altLang="en-US" sz="2800" b="1" dirty="0"/>
              <a:t>Entry-controlled loop -&gt; for, while</a:t>
            </a:r>
          </a:p>
          <a:p>
            <a:pPr lvl="1" algn="just" eaLnBrk="1" hangingPunct="1"/>
            <a:r>
              <a:rPr lang="en-US" altLang="en-US" sz="2800" b="1" dirty="0"/>
              <a:t>Exit-controlled loop -&gt; do</a:t>
            </a:r>
          </a:p>
          <a:p>
            <a:pPr lvl="1" algn="just" eaLnBrk="1" hangingPunct="1"/>
            <a:endParaRPr lang="en-US" altLang="en-US" sz="2800" b="1" dirty="0"/>
          </a:p>
          <a:p>
            <a:pPr algn="just" eaLnBrk="1" hangingPunct="1"/>
            <a:r>
              <a:rPr lang="en-US" altLang="en-US" sz="2800" b="1" i="1" dirty="0">
                <a:solidFill>
                  <a:srgbClr val="C00000"/>
                </a:solidFill>
                <a:latin typeface="Times New Roman" panose="02020603050405020304" pitchFamily="18" charset="0"/>
                <a:cs typeface="Times New Roman" panose="02020603050405020304" pitchFamily="18" charset="0"/>
              </a:rPr>
              <a:t>Criteria</a:t>
            </a:r>
            <a:r>
              <a:rPr lang="en-US" altLang="en-US" sz="2800" b="1" dirty="0">
                <a:solidFill>
                  <a:srgbClr val="C00000"/>
                </a:solidFill>
              </a:rPr>
              <a:t>: Number of repetitions:</a:t>
            </a:r>
          </a:p>
          <a:p>
            <a:pPr lvl="1" algn="just" eaLnBrk="1" hangingPunct="1"/>
            <a:r>
              <a:rPr lang="en-US" altLang="en-US" sz="2800" b="1" dirty="0"/>
              <a:t>Indefinite loops -&gt; while</a:t>
            </a:r>
          </a:p>
          <a:p>
            <a:pPr lvl="1" algn="just" eaLnBrk="1" hangingPunct="1"/>
            <a:r>
              <a:rPr lang="en-US" altLang="en-US" sz="2800" b="1" dirty="0"/>
              <a:t>Counting loops -&gt; for</a:t>
            </a:r>
          </a:p>
          <a:p>
            <a:pPr lvl="1" algn="just" eaLnBrk="1" hangingPunct="1"/>
            <a:endParaRPr lang="en-US" altLang="en-US" sz="2800" b="1" dirty="0"/>
          </a:p>
          <a:p>
            <a:pPr algn="just" eaLnBrk="1" hangingPunct="1"/>
            <a:r>
              <a:rPr lang="en-US" altLang="en-US" sz="2800" b="1" dirty="0"/>
              <a:t>You can actually rewrite any </a:t>
            </a:r>
            <a:r>
              <a:rPr lang="en-US" altLang="en-US" sz="2800" b="1" i="1" dirty="0">
                <a:solidFill>
                  <a:srgbClr val="C00000"/>
                </a:solidFill>
                <a:latin typeface="Times New Roman" panose="02020603050405020304" pitchFamily="18" charset="0"/>
                <a:cs typeface="Times New Roman" panose="02020603050405020304" pitchFamily="18" charset="0"/>
              </a:rPr>
              <a:t>while</a:t>
            </a:r>
            <a:r>
              <a:rPr lang="en-US" altLang="en-US" sz="2800" b="1" dirty="0"/>
              <a:t> as a </a:t>
            </a:r>
            <a:r>
              <a:rPr lang="en-US" altLang="en-US" sz="2800" b="1" i="1" dirty="0">
                <a:solidFill>
                  <a:srgbClr val="C00000"/>
                </a:solidFill>
                <a:latin typeface="Times New Roman" panose="02020603050405020304" pitchFamily="18" charset="0"/>
                <a:cs typeface="Times New Roman" panose="02020603050405020304" pitchFamily="18" charset="0"/>
              </a:rPr>
              <a:t>for</a:t>
            </a:r>
            <a:r>
              <a:rPr lang="en-US" altLang="en-US" sz="2800" b="1" dirty="0"/>
              <a:t> and vice versa  !</a:t>
            </a:r>
          </a:p>
          <a:p>
            <a:pPr algn="just" eaLnBrk="1" hangingPunct="1"/>
            <a:endParaRPr lang="en-US" altLang="en-US" sz="2800" b="1" dirty="0"/>
          </a:p>
        </p:txBody>
      </p:sp>
      <p:sp>
        <p:nvSpPr>
          <p:cNvPr id="10138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E265C10-3064-4012-946A-29FFB03D9661}" type="datetime1">
              <a:rPr lang="en-US" altLang="en-US" smtClean="0"/>
              <a:t>3/30/2022</a:t>
            </a:fld>
            <a:endParaRPr lang="en-US" altLang="en-US"/>
          </a:p>
        </p:txBody>
      </p:sp>
      <p:sp>
        <p:nvSpPr>
          <p:cNvPr id="10138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013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89C38EA0-99AC-449A-AAF2-AABAB9C07634}" type="slidenum">
              <a:rPr lang="en-US" altLang="en-US" smtClean="0"/>
              <a:pPr/>
              <a:t>79</a:t>
            </a:fld>
            <a:endParaRPr lang="en-US" altLang="en-US"/>
          </a:p>
        </p:txBody>
      </p:sp>
    </p:spTree>
    <p:extLst>
      <p:ext uri="{BB962C8B-B14F-4D97-AF65-F5344CB8AC3E}">
        <p14:creationId xmlns:p14="http://schemas.microsoft.com/office/powerpoint/2010/main" val="151393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581400" y="971550"/>
            <a:ext cx="5372100" cy="514350"/>
          </a:xfrm>
        </p:spPr>
        <p:txBody>
          <a:bodyPr>
            <a:noAutofit/>
          </a:bodyPr>
          <a:lstStyle/>
          <a:p>
            <a:pPr algn="ctr" eaLnBrk="1" hangingPunct="1">
              <a:defRPr/>
            </a:pPr>
            <a:r>
              <a:rPr lang="en-US" sz="3200" dirty="0">
                <a:solidFill>
                  <a:srgbClr val="002060"/>
                </a:solidFill>
              </a:rPr>
              <a:t>Simple</a:t>
            </a:r>
            <a:r>
              <a:rPr lang="en-US" sz="3200" dirty="0">
                <a:solidFill>
                  <a:schemeClr val="accent2"/>
                </a:solidFill>
              </a:rPr>
              <a:t> </a:t>
            </a:r>
            <a:r>
              <a:rPr lang="en-US" sz="3200" dirty="0">
                <a:solidFill>
                  <a:srgbClr val="C00000"/>
                </a:solidFill>
                <a:latin typeface="Courier New" panose="02070309020205020404" pitchFamily="49" charset="0"/>
                <a:cs typeface="Courier New" panose="02070309020205020404" pitchFamily="49" charset="0"/>
              </a:rPr>
              <a:t>if</a:t>
            </a:r>
            <a:r>
              <a:rPr lang="en-US" sz="3200" dirty="0">
                <a:solidFill>
                  <a:schemeClr val="accent2"/>
                </a:solidFill>
              </a:rPr>
              <a:t> </a:t>
            </a:r>
            <a:r>
              <a:rPr lang="en-US" sz="3200" dirty="0">
                <a:solidFill>
                  <a:srgbClr val="002060"/>
                </a:solidFill>
              </a:rPr>
              <a:t>Statement</a:t>
            </a:r>
          </a:p>
        </p:txBody>
      </p:sp>
      <p:sp>
        <p:nvSpPr>
          <p:cNvPr id="440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85000" lnSpcReduction="20000"/>
          </a:bodyPr>
          <a:lstStyle/>
          <a:p>
            <a:pPr eaLnBrk="1" hangingPunct="1">
              <a:lnSpc>
                <a:spcPct val="80000"/>
              </a:lnSpc>
            </a:pPr>
            <a:endParaRPr lang="en-US" altLang="en-US" sz="2200" b="1" dirty="0"/>
          </a:p>
          <a:p>
            <a:pPr eaLnBrk="1" hangingPunct="1">
              <a:lnSpc>
                <a:spcPct val="80000"/>
              </a:lnSpc>
            </a:pPr>
            <a:endParaRPr lang="en-US" altLang="en-US" sz="2200" b="1" dirty="0"/>
          </a:p>
          <a:p>
            <a:pPr eaLnBrk="1" hangingPunct="1">
              <a:lnSpc>
                <a:spcPct val="80000"/>
              </a:lnSpc>
              <a:buFontTx/>
              <a:buNone/>
            </a:pPr>
            <a:r>
              <a:rPr lang="en-US" altLang="en-US" sz="2200" b="1" dirty="0"/>
              <a:t>General form of the simplest if statement:</a:t>
            </a:r>
          </a:p>
          <a:p>
            <a:pPr eaLnBrk="1" hangingPunct="1">
              <a:lnSpc>
                <a:spcPct val="80000"/>
              </a:lnSpc>
              <a:buFontTx/>
              <a:buNone/>
            </a:pPr>
            <a:endParaRPr lang="en-US" altLang="en-US" sz="2200" b="1" dirty="0"/>
          </a:p>
          <a:p>
            <a:pPr eaLnBrk="1" hangingPunct="1">
              <a:lnSpc>
                <a:spcPct val="80000"/>
              </a:lnSpc>
              <a:buFontTx/>
              <a:buNone/>
            </a:pPr>
            <a:r>
              <a:rPr lang="en-US" altLang="en-US" sz="3500" b="1" dirty="0"/>
              <a:t>                </a:t>
            </a:r>
            <a:r>
              <a:rPr lang="en-US" altLang="en-US" sz="3500" b="1" dirty="0">
                <a:solidFill>
                  <a:schemeClr val="accent2"/>
                </a:solidFill>
              </a:rPr>
              <a:t>if (</a:t>
            </a:r>
            <a:r>
              <a:rPr lang="en-US" altLang="en-US" sz="3500" b="1" i="1" dirty="0">
                <a:solidFill>
                  <a:srgbClr val="C00000"/>
                </a:solidFill>
              </a:rPr>
              <a:t>test Expression</a:t>
            </a:r>
            <a:r>
              <a:rPr lang="en-US" altLang="en-US" sz="3500" b="1" dirty="0">
                <a:solidFill>
                  <a:schemeClr val="accent2"/>
                </a:solidFill>
              </a:rPr>
              <a:t>)</a:t>
            </a:r>
          </a:p>
          <a:p>
            <a:pPr eaLnBrk="1" hangingPunct="1">
              <a:lnSpc>
                <a:spcPct val="80000"/>
              </a:lnSpc>
              <a:buFontTx/>
              <a:buNone/>
            </a:pPr>
            <a:r>
              <a:rPr lang="en-US" altLang="en-US" sz="3500" b="1" dirty="0">
                <a:solidFill>
                  <a:schemeClr val="accent2"/>
                </a:solidFill>
              </a:rPr>
              <a:t>                     {</a:t>
            </a:r>
          </a:p>
          <a:p>
            <a:pPr eaLnBrk="1" hangingPunct="1">
              <a:lnSpc>
                <a:spcPct val="80000"/>
              </a:lnSpc>
              <a:buFontTx/>
              <a:buNone/>
            </a:pPr>
            <a:r>
              <a:rPr lang="en-US" altLang="en-US" sz="3500" b="1" dirty="0">
                <a:solidFill>
                  <a:schemeClr val="accent2"/>
                </a:solidFill>
              </a:rPr>
              <a:t>	                    </a:t>
            </a:r>
            <a:r>
              <a:rPr lang="en-US" altLang="en-US" sz="3500" b="1" dirty="0">
                <a:solidFill>
                  <a:srgbClr val="002060"/>
                </a:solidFill>
              </a:rPr>
              <a:t>statement-block;</a:t>
            </a:r>
          </a:p>
          <a:p>
            <a:pPr eaLnBrk="1" hangingPunct="1">
              <a:lnSpc>
                <a:spcPct val="80000"/>
              </a:lnSpc>
              <a:buFontTx/>
              <a:buNone/>
            </a:pPr>
            <a:r>
              <a:rPr lang="en-US" altLang="en-US" sz="3500" b="1" dirty="0">
                <a:solidFill>
                  <a:schemeClr val="accent2"/>
                </a:solidFill>
              </a:rPr>
              <a:t>                      }</a:t>
            </a:r>
          </a:p>
          <a:p>
            <a:pPr eaLnBrk="1" hangingPunct="1">
              <a:lnSpc>
                <a:spcPct val="80000"/>
              </a:lnSpc>
              <a:buFontTx/>
              <a:buNone/>
            </a:pPr>
            <a:r>
              <a:rPr lang="en-US" altLang="en-US" sz="3500" b="1" dirty="0">
                <a:solidFill>
                  <a:schemeClr val="accent2"/>
                </a:solidFill>
              </a:rPr>
              <a:t>		    	</a:t>
            </a:r>
            <a:r>
              <a:rPr lang="en-US" altLang="en-US" sz="3500" b="1" dirty="0" err="1"/>
              <a:t>next_statement</a:t>
            </a:r>
            <a:r>
              <a:rPr lang="en-US" altLang="en-US" sz="3500" b="1" dirty="0"/>
              <a:t>;</a:t>
            </a:r>
          </a:p>
          <a:p>
            <a:pPr eaLnBrk="1" hangingPunct="1">
              <a:lnSpc>
                <a:spcPct val="80000"/>
              </a:lnSpc>
              <a:buFontTx/>
              <a:buNone/>
            </a:pPr>
            <a:endParaRPr lang="en-US" altLang="en-US" sz="2200" b="1" dirty="0">
              <a:solidFill>
                <a:schemeClr val="accent2"/>
              </a:solidFill>
            </a:endParaRPr>
          </a:p>
          <a:p>
            <a:pPr eaLnBrk="1" hangingPunct="1">
              <a:lnSpc>
                <a:spcPct val="80000"/>
              </a:lnSpc>
              <a:buFontTx/>
              <a:buNone/>
            </a:pPr>
            <a:endParaRPr lang="en-US" altLang="en-US" b="1" dirty="0"/>
          </a:p>
          <a:p>
            <a:pPr eaLnBrk="1" hangingPunct="1">
              <a:lnSpc>
                <a:spcPct val="80000"/>
              </a:lnSpc>
              <a:buFontTx/>
              <a:buNone/>
            </a:pPr>
            <a:r>
              <a:rPr lang="en-US" altLang="en-US" sz="1800" b="1" dirty="0"/>
              <a:t> </a:t>
            </a:r>
          </a:p>
          <a:p>
            <a:pPr eaLnBrk="1" hangingPunct="1">
              <a:lnSpc>
                <a:spcPct val="80000"/>
              </a:lnSpc>
              <a:buFontTx/>
              <a:buNone/>
            </a:pPr>
            <a:r>
              <a:rPr lang="en-US" altLang="en-US" sz="1800" b="1" dirty="0"/>
              <a:t>   </a:t>
            </a:r>
          </a:p>
          <a:p>
            <a:pPr eaLnBrk="1" hangingPunct="1">
              <a:lnSpc>
                <a:spcPct val="80000"/>
              </a:lnSpc>
              <a:buFontTx/>
              <a:buNone/>
            </a:pPr>
            <a:endParaRPr lang="en-US" altLang="en-US" sz="1800" b="1" dirty="0"/>
          </a:p>
          <a:p>
            <a:pPr eaLnBrk="1" hangingPunct="1">
              <a:lnSpc>
                <a:spcPct val="80000"/>
              </a:lnSpc>
              <a:buFontTx/>
              <a:buNone/>
            </a:pPr>
            <a:endParaRPr lang="en-US" altLang="en-US" sz="1800" b="1" dirty="0"/>
          </a:p>
          <a:p>
            <a:pPr eaLnBrk="1" hangingPunct="1">
              <a:lnSpc>
                <a:spcPct val="80000"/>
              </a:lnSpc>
              <a:buFontTx/>
              <a:buNone/>
            </a:pPr>
            <a:r>
              <a:rPr lang="en-US" altLang="en-US" sz="1800" b="1" dirty="0"/>
              <a:t>  </a:t>
            </a:r>
          </a:p>
        </p:txBody>
      </p:sp>
      <p:sp>
        <p:nvSpPr>
          <p:cNvPr id="4403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70E3B6DC-C997-4AF6-B24D-33A671B2AD70}" type="datetime1">
              <a:rPr lang="en-US" altLang="en-US" smtClean="0"/>
              <a:t>3/30/2022</a:t>
            </a:fld>
            <a:endParaRPr lang="en-US" altLang="en-US"/>
          </a:p>
        </p:txBody>
      </p:sp>
      <p:sp>
        <p:nvSpPr>
          <p:cNvPr id="4403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44036" name="Slide Number Placeholder 9"/>
          <p:cNvSpPr>
            <a:spLocks noGrp="1"/>
          </p:cNvSpPr>
          <p:nvPr>
            <p:ph type="sldNum" sz="quarter" idx="12"/>
          </p:nvPr>
        </p:nvSpPr>
        <p:spPr bwMode="auto">
          <a:xfrm>
            <a:off x="7083756"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7E715082-EDEB-4A1C-9B45-7D199F571296}" type="slidenum">
              <a:rPr lang="en-US" altLang="en-US" b="0" smtClean="0">
                <a:solidFill>
                  <a:srgbClr val="000000"/>
                </a:solidFill>
              </a:rPr>
              <a:pPr/>
              <a:t>8</a:t>
            </a:fld>
            <a:endParaRPr lang="en-US" altLang="en-US" b="0">
              <a:solidFill>
                <a:srgbClr val="000000"/>
              </a:solidFill>
            </a:endParaRPr>
          </a:p>
        </p:txBody>
      </p:sp>
      <p:sp>
        <p:nvSpPr>
          <p:cNvPr id="44037" name="AutoShape 5"/>
          <p:cNvSpPr>
            <a:spLocks noChangeArrowheads="1"/>
          </p:cNvSpPr>
          <p:nvPr/>
        </p:nvSpPr>
        <p:spPr bwMode="auto">
          <a:xfrm>
            <a:off x="6598693" y="2363240"/>
            <a:ext cx="3977104" cy="2936383"/>
          </a:xfrm>
          <a:prstGeom prst="cloudCallout">
            <a:avLst>
              <a:gd name="adj1" fmla="val -93912"/>
              <a:gd name="adj2" fmla="val -3583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dirty="0">
                <a:latin typeface="+mn-lt"/>
              </a:rPr>
              <a:t>If expression is true  (non-zero), executes statement.</a:t>
            </a:r>
          </a:p>
          <a:p>
            <a:pPr eaLnBrk="1" hangingPunct="1"/>
            <a:r>
              <a:rPr lang="en-US" altLang="en-US" sz="2000" dirty="0">
                <a:latin typeface="+mn-lt"/>
              </a:rPr>
              <a:t>It gives you the choice of executing statement or skipping it.</a:t>
            </a:r>
          </a:p>
        </p:txBody>
      </p:sp>
    </p:spTree>
    <p:extLst>
      <p:ext uri="{BB962C8B-B14F-4D97-AF65-F5344CB8AC3E}">
        <p14:creationId xmlns:p14="http://schemas.microsoft.com/office/powerpoint/2010/main" val="1016731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838199" y="971550"/>
            <a:ext cx="9642231" cy="514350"/>
          </a:xfrm>
        </p:spPr>
        <p:txBody>
          <a:bodyPr>
            <a:noAutofit/>
          </a:bodyPr>
          <a:lstStyle/>
          <a:p>
            <a:pPr eaLnBrk="1" hangingPunct="1">
              <a:defRPr/>
            </a:pPr>
            <a:r>
              <a:rPr lang="en-US" altLang="en-US" sz="3600" b="1" dirty="0">
                <a:latin typeface="+mn-lt"/>
              </a:rPr>
              <a:t>The </a:t>
            </a:r>
            <a:r>
              <a:rPr lang="en-US" altLang="en-US" sz="3600" dirty="0">
                <a:solidFill>
                  <a:srgbClr val="C00000"/>
                </a:solidFill>
                <a:latin typeface="Courier New" panose="02070309020205020404" pitchFamily="49" charset="0"/>
                <a:cs typeface="Courier New" panose="02070309020205020404" pitchFamily="49" charset="0"/>
              </a:rPr>
              <a:t>break</a:t>
            </a:r>
            <a:r>
              <a:rPr lang="en-US" altLang="en-US" sz="3600" b="1" dirty="0">
                <a:latin typeface="+mn-lt"/>
              </a:rPr>
              <a:t> Statement</a:t>
            </a:r>
          </a:p>
        </p:txBody>
      </p:sp>
      <p:sp>
        <p:nvSpPr>
          <p:cNvPr id="102402" name="Rectangle 3"/>
          <p:cNvSpPr>
            <a:spLocks noGrp="1" noChangeArrowheads="1"/>
          </p:cNvSpPr>
          <p:nvPr>
            <p:ph idx="1"/>
          </p:nvPr>
        </p:nvSpPr>
        <p:spPr bwMode="auto">
          <a:xfrm>
            <a:off x="838198" y="1657351"/>
            <a:ext cx="10515601" cy="3794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lgn="just">
              <a:spcBef>
                <a:spcPts val="450"/>
              </a:spcBef>
              <a:spcAft>
                <a:spcPts val="450"/>
              </a:spcAft>
            </a:pPr>
            <a:r>
              <a:rPr lang="en-US" altLang="en-US" sz="2800" b="1" dirty="0"/>
              <a:t>Used in order to immediately exit from a loop</a:t>
            </a:r>
          </a:p>
          <a:p>
            <a:pPr algn="just">
              <a:spcBef>
                <a:spcPts val="450"/>
              </a:spcBef>
              <a:spcAft>
                <a:spcPts val="450"/>
              </a:spcAft>
            </a:pPr>
            <a:endParaRPr lang="en-US" altLang="en-US" sz="2800" b="1" dirty="0"/>
          </a:p>
          <a:p>
            <a:pPr algn="just">
              <a:spcBef>
                <a:spcPts val="450"/>
              </a:spcBef>
              <a:spcAft>
                <a:spcPts val="450"/>
              </a:spcAft>
            </a:pPr>
            <a:r>
              <a:rPr lang="en-US" altLang="en-US" sz="2800" b="1" dirty="0"/>
              <a:t>After a break, following statements in the loop body are skipped and execution continues with the first statement after the loop</a:t>
            </a:r>
          </a:p>
          <a:p>
            <a:pPr algn="just">
              <a:spcBef>
                <a:spcPts val="450"/>
              </a:spcBef>
              <a:spcAft>
                <a:spcPts val="450"/>
              </a:spcAft>
            </a:pPr>
            <a:endParaRPr lang="en-US" altLang="en-US" sz="2800" b="1" dirty="0"/>
          </a:p>
          <a:p>
            <a:pPr algn="just">
              <a:spcBef>
                <a:spcPts val="450"/>
              </a:spcBef>
              <a:spcAft>
                <a:spcPts val="450"/>
              </a:spcAft>
            </a:pPr>
            <a:r>
              <a:rPr lang="en-US" altLang="en-US" sz="2800" b="1" dirty="0"/>
              <a:t>If a break is executed from within nested loops, only the innermost loop is terminated</a:t>
            </a:r>
          </a:p>
        </p:txBody>
      </p:sp>
      <p:sp>
        <p:nvSpPr>
          <p:cNvPr id="10240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72356068-EC9A-495F-B93E-7D5DB00D1DCE}" type="datetime1">
              <a:rPr lang="en-US" altLang="en-US" smtClean="0"/>
              <a:t>3/30/2022</a:t>
            </a:fld>
            <a:endParaRPr lang="en-US" altLang="en-US"/>
          </a:p>
        </p:txBody>
      </p:sp>
      <p:sp>
        <p:nvSpPr>
          <p:cNvPr id="10240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0240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816FF296-7F26-4D16-BF70-0895AE9B7984}" type="slidenum">
              <a:rPr lang="en-US" altLang="en-US" smtClean="0"/>
              <a:pPr/>
              <a:t>80</a:t>
            </a:fld>
            <a:endParaRPr lang="en-US" altLang="en-US"/>
          </a:p>
        </p:txBody>
      </p:sp>
    </p:spTree>
    <p:extLst>
      <p:ext uri="{BB962C8B-B14F-4D97-AF65-F5344CB8AC3E}">
        <p14:creationId xmlns:p14="http://schemas.microsoft.com/office/powerpoint/2010/main" val="222657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90246" y="832650"/>
            <a:ext cx="9896203" cy="514350"/>
          </a:xfrm>
        </p:spPr>
        <p:txBody>
          <a:bodyPr>
            <a:noAutofit/>
          </a:bodyPr>
          <a:lstStyle/>
          <a:p>
            <a:pPr eaLnBrk="1" hangingPunct="1"/>
            <a:r>
              <a:rPr lang="en-US" altLang="en-US" sz="3200" dirty="0"/>
              <a:t>Exiting a loop with </a:t>
            </a:r>
            <a:r>
              <a:rPr lang="en-US" altLang="en-US" sz="3200" dirty="0">
                <a:solidFill>
                  <a:srgbClr val="C00000"/>
                </a:solidFill>
                <a:latin typeface="Courier New" panose="02070309020205020404" pitchFamily="49" charset="0"/>
                <a:cs typeface="Courier New" panose="02070309020205020404" pitchFamily="49" charset="0"/>
              </a:rPr>
              <a:t>break</a:t>
            </a:r>
            <a:r>
              <a:rPr lang="en-US" altLang="en-US" sz="3200" dirty="0"/>
              <a:t> statement</a:t>
            </a:r>
          </a:p>
        </p:txBody>
      </p:sp>
      <p:sp>
        <p:nvSpPr>
          <p:cNvPr id="10342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691A739-49E6-405E-9167-A0904BCABA37}" type="datetime1">
              <a:rPr lang="en-US" altLang="en-US" smtClean="0"/>
              <a:t>3/30/2022</a:t>
            </a:fld>
            <a:endParaRPr lang="en-US" altLang="en-US"/>
          </a:p>
        </p:txBody>
      </p:sp>
      <p:sp>
        <p:nvSpPr>
          <p:cNvPr id="10343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034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E66F583-7FD8-4B89-AFA4-F2E6586FA87E}" type="slidenum">
              <a:rPr lang="en-US" altLang="en-US" smtClean="0"/>
              <a:pPr/>
              <a:t>81</a:t>
            </a:fld>
            <a:endParaRPr lang="en-US" altLang="en-US"/>
          </a:p>
        </p:txBody>
      </p:sp>
      <p:grpSp>
        <p:nvGrpSpPr>
          <p:cNvPr id="103427" name="Group 15"/>
          <p:cNvGrpSpPr>
            <a:grpSpLocks/>
          </p:cNvGrpSpPr>
          <p:nvPr/>
        </p:nvGrpSpPr>
        <p:grpSpPr bwMode="auto">
          <a:xfrm>
            <a:off x="1415386" y="1497185"/>
            <a:ext cx="8889199" cy="4401206"/>
            <a:chOff x="152400" y="1905000"/>
            <a:chExt cx="10993785" cy="5002787"/>
          </a:xfrm>
        </p:grpSpPr>
        <p:sp>
          <p:nvSpPr>
            <p:cNvPr id="8197" name="Text Box 3"/>
            <p:cNvSpPr txBox="1">
              <a:spLocks noChangeArrowheads="1"/>
            </p:cNvSpPr>
            <p:nvPr/>
          </p:nvSpPr>
          <p:spPr bwMode="auto">
            <a:xfrm>
              <a:off x="1981751" y="1905000"/>
              <a:ext cx="3122421" cy="5002786"/>
            </a:xfrm>
            <a:prstGeom prst="rect">
              <a:avLst/>
            </a:prstGeom>
            <a:noFill/>
            <a:ln w="9525">
              <a:noFill/>
              <a:miter lim="800000"/>
              <a:headEnd/>
              <a:tailEnd/>
            </a:ln>
          </p:spPr>
          <p:txBody>
            <a:bodyPr wrap="square">
              <a:spAutoFit/>
            </a:bodyPr>
            <a:lstStyle/>
            <a:p>
              <a:pPr>
                <a:spcBef>
                  <a:spcPct val="50000"/>
                </a:spcBef>
                <a:defRPr/>
              </a:pPr>
              <a:r>
                <a:rPr lang="en-US" sz="2000" b="1" dirty="0"/>
                <a:t>while (……….)</a:t>
              </a:r>
            </a:p>
            <a:p>
              <a:pPr>
                <a:spcBef>
                  <a:spcPct val="50000"/>
                </a:spcBef>
                <a:defRPr/>
              </a:pPr>
              <a:r>
                <a:rPr lang="en-US" sz="2000" b="1" dirty="0">
                  <a:cs typeface="Tahoma" pitchFamily="34" charset="0"/>
                </a:rPr>
                <a:t>{</a:t>
              </a:r>
              <a:r>
                <a:rPr lang="en-US" sz="2000" b="1" dirty="0"/>
                <a:t>…….</a:t>
              </a:r>
            </a:p>
            <a:p>
              <a:pPr>
                <a:spcBef>
                  <a:spcPct val="50000"/>
                </a:spcBef>
                <a:defRPr/>
              </a:pPr>
              <a:r>
                <a:rPr lang="en-US" sz="2000" b="1" dirty="0"/>
                <a:t>…………</a:t>
              </a:r>
            </a:p>
            <a:p>
              <a:pPr>
                <a:spcBef>
                  <a:spcPct val="50000"/>
                </a:spcBef>
                <a:defRPr/>
              </a:pPr>
              <a:r>
                <a:rPr lang="en-US" sz="2000" b="1" dirty="0">
                  <a:solidFill>
                    <a:srgbClr val="C00000"/>
                  </a:solidFill>
                </a:rPr>
                <a:t>If(condition)</a:t>
              </a:r>
            </a:p>
            <a:p>
              <a:pPr>
                <a:spcBef>
                  <a:spcPct val="50000"/>
                </a:spcBef>
                <a:defRPr/>
              </a:pPr>
              <a:r>
                <a:rPr lang="en-US" sz="2000" b="1" dirty="0"/>
                <a:t>  break;</a:t>
              </a:r>
            </a:p>
            <a:p>
              <a:pPr>
                <a:spcBef>
                  <a:spcPct val="50000"/>
                </a:spcBef>
                <a:defRPr/>
              </a:pPr>
              <a:r>
                <a:rPr lang="en-US" sz="2000" b="1" dirty="0"/>
                <a:t>………</a:t>
              </a:r>
            </a:p>
            <a:p>
              <a:pPr>
                <a:spcBef>
                  <a:spcPct val="50000"/>
                </a:spcBef>
                <a:defRPr/>
              </a:pPr>
              <a:r>
                <a:rPr lang="en-US" sz="2000" b="1" dirty="0"/>
                <a:t>……….</a:t>
              </a:r>
            </a:p>
            <a:p>
              <a:pPr>
                <a:spcBef>
                  <a:spcPct val="50000"/>
                </a:spcBef>
                <a:defRPr/>
              </a:pPr>
              <a:r>
                <a:rPr lang="en-US" sz="2000" b="1" dirty="0">
                  <a:cs typeface="Tahoma" pitchFamily="34" charset="0"/>
                </a:rPr>
                <a:t>}</a:t>
              </a:r>
              <a:r>
                <a:rPr lang="en-US" sz="2000" b="1" dirty="0"/>
                <a:t> </a:t>
              </a:r>
              <a:r>
                <a:rPr lang="en-US" sz="2000" b="1" dirty="0">
                  <a:solidFill>
                    <a:schemeClr val="accent6">
                      <a:lumMod val="75000"/>
                    </a:schemeClr>
                  </a:solidFill>
                </a:rPr>
                <a:t>// end of while</a:t>
              </a:r>
            </a:p>
            <a:p>
              <a:pPr>
                <a:spcBef>
                  <a:spcPct val="50000"/>
                </a:spcBef>
                <a:defRPr/>
              </a:pPr>
              <a:r>
                <a:rPr lang="en-US" sz="2000" b="1" dirty="0"/>
                <a:t>………… </a:t>
              </a:r>
              <a:r>
                <a:rPr lang="en-US" sz="2000" b="1" dirty="0">
                  <a:solidFill>
                    <a:schemeClr val="accent6">
                      <a:lumMod val="75000"/>
                    </a:schemeClr>
                  </a:solidFill>
                </a:rPr>
                <a:t>//next  	statement</a:t>
              </a:r>
            </a:p>
          </p:txBody>
        </p:sp>
        <p:cxnSp>
          <p:nvCxnSpPr>
            <p:cNvPr id="103432" name="AutoShape 4"/>
            <p:cNvCxnSpPr>
              <a:cxnSpLocks noChangeShapeType="1"/>
            </p:cNvCxnSpPr>
            <p:nvPr/>
          </p:nvCxnSpPr>
          <p:spPr bwMode="auto">
            <a:xfrm flipH="1">
              <a:off x="1142999" y="4104213"/>
              <a:ext cx="83875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33" name="AutoShape 5"/>
            <p:cNvCxnSpPr>
              <a:cxnSpLocks noChangeShapeType="1"/>
            </p:cNvCxnSpPr>
            <p:nvPr/>
          </p:nvCxnSpPr>
          <p:spPr bwMode="auto">
            <a:xfrm>
              <a:off x="1142999" y="4104213"/>
              <a:ext cx="0" cy="19757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34" name="Line 6"/>
            <p:cNvSpPr>
              <a:spLocks noChangeShapeType="1"/>
            </p:cNvSpPr>
            <p:nvPr/>
          </p:nvSpPr>
          <p:spPr bwMode="auto">
            <a:xfrm>
              <a:off x="1142999" y="6079963"/>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103435" name="Text Box 7"/>
            <p:cNvSpPr txBox="1">
              <a:spLocks noChangeArrowheads="1"/>
            </p:cNvSpPr>
            <p:nvPr/>
          </p:nvSpPr>
          <p:spPr bwMode="auto">
            <a:xfrm>
              <a:off x="152400" y="4419599"/>
              <a:ext cx="817198" cy="97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solidFill>
                    <a:srgbClr val="3333CC"/>
                  </a:solidFill>
                  <a:latin typeface="Tempus Sans ITC" panose="04020404030D07020202" pitchFamily="82" charset="0"/>
                </a:rPr>
                <a:t>Exit</a:t>
              </a:r>
            </a:p>
            <a:p>
              <a:r>
                <a:rPr lang="en-US" altLang="en-US" sz="1600" b="1" dirty="0">
                  <a:solidFill>
                    <a:srgbClr val="3333CC"/>
                  </a:solidFill>
                  <a:latin typeface="Tempus Sans ITC" panose="04020404030D07020202" pitchFamily="82" charset="0"/>
                </a:rPr>
                <a:t>From</a:t>
              </a:r>
            </a:p>
            <a:p>
              <a:r>
                <a:rPr lang="en-US" altLang="en-US" sz="1600" b="1" dirty="0">
                  <a:solidFill>
                    <a:srgbClr val="3333CC"/>
                  </a:solidFill>
                  <a:latin typeface="Tempus Sans ITC" panose="04020404030D07020202" pitchFamily="82" charset="0"/>
                </a:rPr>
                <a:t>loop</a:t>
              </a:r>
            </a:p>
          </p:txBody>
        </p:sp>
        <p:sp>
          <p:nvSpPr>
            <p:cNvPr id="8202" name="Text Box 8"/>
            <p:cNvSpPr txBox="1">
              <a:spLocks noChangeArrowheads="1"/>
            </p:cNvSpPr>
            <p:nvPr/>
          </p:nvSpPr>
          <p:spPr bwMode="auto">
            <a:xfrm>
              <a:off x="8391003" y="1905001"/>
              <a:ext cx="2755182" cy="5002786"/>
            </a:xfrm>
            <a:prstGeom prst="rect">
              <a:avLst/>
            </a:prstGeom>
            <a:noFill/>
            <a:ln w="9525">
              <a:noFill/>
              <a:miter lim="800000"/>
              <a:headEnd/>
              <a:tailEnd/>
            </a:ln>
          </p:spPr>
          <p:txBody>
            <a:bodyPr wrap="square">
              <a:spAutoFit/>
            </a:bodyPr>
            <a:lstStyle/>
            <a:p>
              <a:pPr>
                <a:spcBef>
                  <a:spcPct val="50000"/>
                </a:spcBef>
                <a:defRPr/>
              </a:pPr>
              <a:r>
                <a:rPr lang="en-US" sz="2000" b="1" dirty="0"/>
                <a:t>do</a:t>
              </a:r>
            </a:p>
            <a:p>
              <a:pPr>
                <a:spcBef>
                  <a:spcPct val="50000"/>
                </a:spcBef>
                <a:defRPr/>
              </a:pPr>
              <a:r>
                <a:rPr lang="en-US" sz="2000" b="1" dirty="0">
                  <a:cs typeface="Tahoma" pitchFamily="34" charset="0"/>
                </a:rPr>
                <a:t>{</a:t>
              </a:r>
              <a:r>
                <a:rPr lang="en-US" sz="2000" b="1" dirty="0"/>
                <a:t>…….</a:t>
              </a:r>
            </a:p>
            <a:p>
              <a:pPr>
                <a:spcBef>
                  <a:spcPct val="50000"/>
                </a:spcBef>
                <a:defRPr/>
              </a:pPr>
              <a:r>
                <a:rPr lang="en-US" sz="2000" b="1" dirty="0"/>
                <a:t>…………</a:t>
              </a:r>
            </a:p>
            <a:p>
              <a:pPr>
                <a:spcBef>
                  <a:spcPct val="50000"/>
                </a:spcBef>
                <a:defRPr/>
              </a:pPr>
              <a:r>
                <a:rPr lang="en-US" sz="2000" b="1" dirty="0">
                  <a:solidFill>
                    <a:srgbClr val="C00000"/>
                  </a:solidFill>
                </a:rPr>
                <a:t>If(condition)</a:t>
              </a:r>
            </a:p>
            <a:p>
              <a:pPr>
                <a:spcBef>
                  <a:spcPct val="50000"/>
                </a:spcBef>
                <a:defRPr/>
              </a:pPr>
              <a:r>
                <a:rPr lang="en-US" sz="2000" b="1" dirty="0"/>
                <a:t>  break;</a:t>
              </a:r>
            </a:p>
            <a:p>
              <a:pPr>
                <a:spcBef>
                  <a:spcPct val="50000"/>
                </a:spcBef>
                <a:defRPr/>
              </a:pPr>
              <a:r>
                <a:rPr lang="en-US" sz="2000" b="1" dirty="0"/>
                <a:t>………</a:t>
              </a:r>
            </a:p>
            <a:p>
              <a:pPr>
                <a:spcBef>
                  <a:spcPct val="50000"/>
                </a:spcBef>
                <a:defRPr/>
              </a:pPr>
              <a:r>
                <a:rPr lang="en-US" sz="2000" b="1" dirty="0"/>
                <a:t>……….</a:t>
              </a:r>
            </a:p>
            <a:p>
              <a:pPr>
                <a:spcBef>
                  <a:spcPct val="50000"/>
                </a:spcBef>
                <a:defRPr/>
              </a:pPr>
              <a:r>
                <a:rPr lang="en-US" sz="2000" b="1" dirty="0">
                  <a:cs typeface="Tahoma" pitchFamily="34" charset="0"/>
                </a:rPr>
                <a:t>}</a:t>
              </a:r>
              <a:r>
                <a:rPr lang="en-US" sz="2000" b="1" dirty="0"/>
                <a:t> while(…);</a:t>
              </a:r>
            </a:p>
            <a:p>
              <a:pPr>
                <a:spcBef>
                  <a:spcPct val="50000"/>
                </a:spcBef>
                <a:defRPr/>
              </a:pPr>
              <a:r>
                <a:rPr lang="en-US" sz="2000" b="1" dirty="0"/>
                <a:t>………….. </a:t>
              </a:r>
              <a:r>
                <a:rPr lang="en-US" sz="2000" b="1" dirty="0">
                  <a:solidFill>
                    <a:schemeClr val="accent6">
                      <a:lumMod val="75000"/>
                    </a:schemeClr>
                  </a:solidFill>
                </a:rPr>
                <a:t>// next 	statement</a:t>
              </a:r>
            </a:p>
          </p:txBody>
        </p:sp>
        <p:cxnSp>
          <p:nvCxnSpPr>
            <p:cNvPr id="103437" name="AutoShape 9"/>
            <p:cNvCxnSpPr>
              <a:cxnSpLocks noChangeShapeType="1"/>
            </p:cNvCxnSpPr>
            <p:nvPr/>
          </p:nvCxnSpPr>
          <p:spPr bwMode="auto">
            <a:xfrm flipH="1">
              <a:off x="7858479" y="4237694"/>
              <a:ext cx="5334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38" name="AutoShape 10"/>
            <p:cNvCxnSpPr>
              <a:cxnSpLocks noChangeShapeType="1"/>
              <a:endCxn id="103439" idx="0"/>
            </p:cNvCxnSpPr>
            <p:nvPr/>
          </p:nvCxnSpPr>
          <p:spPr bwMode="auto">
            <a:xfrm>
              <a:off x="7869564" y="4237694"/>
              <a:ext cx="0" cy="1982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39" name="Line 11"/>
            <p:cNvSpPr>
              <a:spLocks noChangeShapeType="1"/>
            </p:cNvSpPr>
            <p:nvPr/>
          </p:nvSpPr>
          <p:spPr bwMode="auto">
            <a:xfrm>
              <a:off x="7869564" y="6219886"/>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103440" name="Text Box 12"/>
            <p:cNvSpPr txBox="1">
              <a:spLocks noChangeArrowheads="1"/>
            </p:cNvSpPr>
            <p:nvPr/>
          </p:nvSpPr>
          <p:spPr bwMode="auto">
            <a:xfrm>
              <a:off x="6942523" y="4419599"/>
              <a:ext cx="817198" cy="97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solidFill>
                    <a:srgbClr val="3333CC"/>
                  </a:solidFill>
                  <a:latin typeface="Tempus Sans ITC" panose="04020404030D07020202" pitchFamily="82" charset="0"/>
                </a:rPr>
                <a:t>Exit</a:t>
              </a:r>
            </a:p>
            <a:p>
              <a:r>
                <a:rPr lang="en-US" altLang="en-US" sz="1600" b="1" dirty="0">
                  <a:solidFill>
                    <a:srgbClr val="3333CC"/>
                  </a:solidFill>
                  <a:latin typeface="Tempus Sans ITC" panose="04020404030D07020202" pitchFamily="82" charset="0"/>
                </a:rPr>
                <a:t>From</a:t>
              </a:r>
            </a:p>
            <a:p>
              <a:r>
                <a:rPr lang="en-US" altLang="en-US" sz="1600" b="1" dirty="0">
                  <a:solidFill>
                    <a:srgbClr val="3333CC"/>
                  </a:solidFill>
                  <a:latin typeface="Tempus Sans ITC" panose="04020404030D07020202" pitchFamily="82" charset="0"/>
                </a:rPr>
                <a:t>loop</a:t>
              </a:r>
            </a:p>
          </p:txBody>
        </p:sp>
      </p:grpSp>
    </p:spTree>
    <p:extLst>
      <p:ext uri="{BB962C8B-B14F-4D97-AF65-F5344CB8AC3E}">
        <p14:creationId xmlns:p14="http://schemas.microsoft.com/office/powerpoint/2010/main" val="3832372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71550"/>
            <a:ext cx="8115300" cy="514350"/>
          </a:xfrm>
        </p:spPr>
        <p:txBody>
          <a:bodyPr>
            <a:noAutofit/>
          </a:bodyPr>
          <a:lstStyle/>
          <a:p>
            <a:pPr eaLnBrk="1" hangingPunct="1"/>
            <a:r>
              <a:rPr lang="en-US" altLang="en-US" sz="3200" dirty="0"/>
              <a:t>Exiting a loop with </a:t>
            </a:r>
            <a:r>
              <a:rPr lang="en-US" altLang="en-US" sz="3200" dirty="0">
                <a:solidFill>
                  <a:srgbClr val="C00000"/>
                </a:solidFill>
                <a:latin typeface="Courier New" panose="02070309020205020404" pitchFamily="49" charset="0"/>
                <a:cs typeface="Courier New" panose="02070309020205020404" pitchFamily="49" charset="0"/>
              </a:rPr>
              <a:t>break</a:t>
            </a:r>
            <a:r>
              <a:rPr lang="en-US" altLang="en-US" sz="3200" dirty="0"/>
              <a:t> statement</a:t>
            </a:r>
          </a:p>
        </p:txBody>
      </p:sp>
      <p:sp>
        <p:nvSpPr>
          <p:cNvPr id="10548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891AE80-CF5F-4B63-BAB7-CBCC5EC7CA1C}" type="datetime1">
              <a:rPr lang="en-US" altLang="en-US" smtClean="0"/>
              <a:t>3/30/2022</a:t>
            </a:fld>
            <a:endParaRPr lang="en-US" altLang="en-US"/>
          </a:p>
        </p:txBody>
      </p:sp>
      <p:sp>
        <p:nvSpPr>
          <p:cNvPr id="10548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0548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68584A3-FDDD-4E15-BFBA-26D857162645}" type="slidenum">
              <a:rPr lang="en-US" altLang="en-US" smtClean="0"/>
              <a:pPr/>
              <a:t>82</a:t>
            </a:fld>
            <a:endParaRPr lang="en-US" altLang="en-US"/>
          </a:p>
        </p:txBody>
      </p:sp>
      <p:sp>
        <p:nvSpPr>
          <p:cNvPr id="105475" name="Text Box 2"/>
          <p:cNvSpPr txBox="1">
            <a:spLocks noChangeArrowheads="1"/>
          </p:cNvSpPr>
          <p:nvPr/>
        </p:nvSpPr>
        <p:spPr bwMode="auto">
          <a:xfrm>
            <a:off x="2933165" y="2031482"/>
            <a:ext cx="20002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dirty="0">
                <a:solidFill>
                  <a:srgbClr val="002060"/>
                </a:solidFill>
                <a:latin typeface="Tempus Sans ITC" panose="04020404030D07020202" pitchFamily="82" charset="0"/>
              </a:rPr>
              <a:t>for</a:t>
            </a:r>
          </a:p>
          <a:p>
            <a:pPr>
              <a:spcBef>
                <a:spcPct val="50000"/>
              </a:spcBef>
            </a:pPr>
            <a:r>
              <a:rPr lang="en-US" altLang="en-US" b="1" dirty="0">
                <a:solidFill>
                  <a:srgbClr val="002060"/>
                </a:solidFill>
                <a:latin typeface="Tahoma" panose="020B0604030504040204" pitchFamily="34" charset="0"/>
                <a:cs typeface="Tahoma" panose="020B0604030504040204" pitchFamily="34" charset="0"/>
              </a:rPr>
              <a:t>{</a:t>
            </a:r>
            <a:r>
              <a:rPr lang="en-US" altLang="en-US" b="1" dirty="0">
                <a:solidFill>
                  <a:srgbClr val="002060"/>
                </a:solidFill>
                <a:latin typeface="Tempus Sans ITC" panose="04020404030D07020202" pitchFamily="82" charset="0"/>
              </a:rPr>
              <a:t>…….</a:t>
            </a:r>
          </a:p>
          <a:p>
            <a:pPr>
              <a:spcBef>
                <a:spcPct val="50000"/>
              </a:spcBef>
            </a:pPr>
            <a:r>
              <a:rPr lang="en-US" altLang="en-US" b="1" dirty="0">
                <a:solidFill>
                  <a:srgbClr val="002060"/>
                </a:solidFill>
                <a:latin typeface="Tempus Sans ITC" panose="04020404030D07020202" pitchFamily="82" charset="0"/>
              </a:rPr>
              <a:t>…………</a:t>
            </a:r>
          </a:p>
          <a:p>
            <a:pPr>
              <a:spcBef>
                <a:spcPct val="50000"/>
              </a:spcBef>
            </a:pPr>
            <a:r>
              <a:rPr lang="en-US" altLang="en-US" b="1" dirty="0">
                <a:solidFill>
                  <a:srgbClr val="C00000"/>
                </a:solidFill>
                <a:latin typeface="Tempus Sans ITC" panose="04020404030D07020202" pitchFamily="82" charset="0"/>
              </a:rPr>
              <a:t>If(condition)</a:t>
            </a:r>
          </a:p>
          <a:p>
            <a:pPr>
              <a:spcBef>
                <a:spcPct val="50000"/>
              </a:spcBef>
            </a:pPr>
            <a:r>
              <a:rPr lang="en-US" altLang="en-US" b="1" dirty="0">
                <a:solidFill>
                  <a:srgbClr val="C00000"/>
                </a:solidFill>
                <a:latin typeface="Tempus Sans ITC" panose="04020404030D07020202" pitchFamily="82" charset="0"/>
              </a:rPr>
              <a:t>  break;</a:t>
            </a:r>
          </a:p>
          <a:p>
            <a:pPr>
              <a:spcBef>
                <a:spcPct val="50000"/>
              </a:spcBef>
            </a:pPr>
            <a:r>
              <a:rPr lang="en-US" altLang="en-US" b="1" dirty="0">
                <a:solidFill>
                  <a:srgbClr val="002060"/>
                </a:solidFill>
                <a:latin typeface="Tempus Sans ITC" panose="04020404030D07020202" pitchFamily="82" charset="0"/>
              </a:rPr>
              <a:t>………</a:t>
            </a:r>
          </a:p>
          <a:p>
            <a:pPr>
              <a:spcBef>
                <a:spcPct val="50000"/>
              </a:spcBef>
            </a:pPr>
            <a:r>
              <a:rPr lang="en-US" altLang="en-US" b="1" dirty="0">
                <a:solidFill>
                  <a:srgbClr val="002060"/>
                </a:solidFill>
                <a:latin typeface="Tempus Sans ITC" panose="04020404030D07020202" pitchFamily="82" charset="0"/>
              </a:rPr>
              <a:t>……….</a:t>
            </a:r>
          </a:p>
          <a:p>
            <a:pPr>
              <a:spcBef>
                <a:spcPct val="50000"/>
              </a:spcBef>
            </a:pPr>
            <a:r>
              <a:rPr lang="en-US" altLang="en-US" b="1" dirty="0">
                <a:solidFill>
                  <a:srgbClr val="002060"/>
                </a:solidFill>
                <a:latin typeface="Tahoma" panose="020B0604030504040204" pitchFamily="34" charset="0"/>
                <a:cs typeface="Tahoma" panose="020B0604030504040204" pitchFamily="34" charset="0"/>
              </a:rPr>
              <a:t>}</a:t>
            </a:r>
          </a:p>
          <a:p>
            <a:pPr>
              <a:spcBef>
                <a:spcPct val="50000"/>
              </a:spcBef>
            </a:pPr>
            <a:r>
              <a:rPr lang="en-US" altLang="en-US" b="1" dirty="0">
                <a:latin typeface="Tempus Sans ITC" panose="04020404030D07020202" pitchFamily="82" charset="0"/>
              </a:rPr>
              <a:t>……next </a:t>
            </a:r>
            <a:r>
              <a:rPr lang="en-US" altLang="en-US" b="1" dirty="0" err="1">
                <a:latin typeface="Tempus Sans ITC" panose="04020404030D07020202" pitchFamily="82" charset="0"/>
              </a:rPr>
              <a:t>Stmts</a:t>
            </a:r>
            <a:r>
              <a:rPr lang="en-US" altLang="en-US" b="1" dirty="0">
                <a:latin typeface="Tempus Sans ITC" panose="04020404030D07020202" pitchFamily="82" charset="0"/>
              </a:rPr>
              <a:t>;</a:t>
            </a:r>
          </a:p>
        </p:txBody>
      </p:sp>
      <p:sp>
        <p:nvSpPr>
          <p:cNvPr id="105479" name="Text Box 6"/>
          <p:cNvSpPr txBox="1">
            <a:spLocks noChangeArrowheads="1"/>
          </p:cNvSpPr>
          <p:nvPr/>
        </p:nvSpPr>
        <p:spPr bwMode="auto">
          <a:xfrm>
            <a:off x="1403303" y="3697167"/>
            <a:ext cx="11746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empus Sans ITC" panose="04020404030D07020202" pitchFamily="82" charset="0"/>
              </a:rPr>
              <a:t>Exit</a:t>
            </a:r>
          </a:p>
          <a:p>
            <a:r>
              <a:rPr lang="en-US" altLang="en-US" b="1" dirty="0">
                <a:latin typeface="Tempus Sans ITC" panose="04020404030D07020202" pitchFamily="82" charset="0"/>
              </a:rPr>
              <a:t>From</a:t>
            </a:r>
          </a:p>
          <a:p>
            <a:r>
              <a:rPr lang="en-US" altLang="en-US" b="1" dirty="0">
                <a:latin typeface="Tempus Sans ITC" panose="04020404030D07020202" pitchFamily="82" charset="0"/>
              </a:rPr>
              <a:t>loop</a:t>
            </a:r>
          </a:p>
        </p:txBody>
      </p:sp>
      <p:sp>
        <p:nvSpPr>
          <p:cNvPr id="9225" name="Text Box 7"/>
          <p:cNvSpPr txBox="1">
            <a:spLocks noChangeArrowheads="1"/>
          </p:cNvSpPr>
          <p:nvPr/>
        </p:nvSpPr>
        <p:spPr bwMode="auto">
          <a:xfrm>
            <a:off x="7320524" y="1811215"/>
            <a:ext cx="3683871" cy="4616648"/>
          </a:xfrm>
          <a:prstGeom prst="rect">
            <a:avLst/>
          </a:prstGeom>
          <a:noFill/>
          <a:ln w="9525">
            <a:noFill/>
            <a:miter lim="800000"/>
            <a:headEnd/>
            <a:tailEnd/>
          </a:ln>
        </p:spPr>
        <p:txBody>
          <a:bodyPr wrap="square">
            <a:spAutoFit/>
          </a:bodyPr>
          <a:lstStyle/>
          <a:p>
            <a:pPr>
              <a:spcBef>
                <a:spcPct val="50000"/>
              </a:spcBef>
              <a:defRPr/>
            </a:pPr>
            <a:r>
              <a:rPr lang="en-US" b="1" dirty="0">
                <a:latin typeface="Tempus Sans ITC" pitchFamily="82" charset="0"/>
              </a:rPr>
              <a:t>for (……….)</a:t>
            </a:r>
          </a:p>
          <a:p>
            <a:pPr>
              <a:spcBef>
                <a:spcPct val="50000"/>
              </a:spcBef>
              <a:defRPr/>
            </a:pPr>
            <a:r>
              <a:rPr lang="en-US" b="1" dirty="0">
                <a:latin typeface="Tahoma" pitchFamily="34" charset="0"/>
                <a:cs typeface="Tahoma" pitchFamily="34" charset="0"/>
              </a:rPr>
              <a:t>{</a:t>
            </a:r>
            <a:r>
              <a:rPr lang="en-US" b="1" dirty="0">
                <a:latin typeface="Tempus Sans ITC" pitchFamily="82" charset="0"/>
              </a:rPr>
              <a:t>…….</a:t>
            </a:r>
          </a:p>
          <a:p>
            <a:pPr>
              <a:spcBef>
                <a:spcPct val="50000"/>
              </a:spcBef>
              <a:defRPr/>
            </a:pPr>
            <a:r>
              <a:rPr lang="en-US" b="1" dirty="0">
                <a:solidFill>
                  <a:srgbClr val="C00000"/>
                </a:solidFill>
                <a:latin typeface="Tempus Sans ITC" pitchFamily="82" charset="0"/>
              </a:rPr>
              <a:t>   for(……..)</a:t>
            </a:r>
          </a:p>
          <a:p>
            <a:pPr>
              <a:spcBef>
                <a:spcPct val="50000"/>
              </a:spcBef>
              <a:defRPr/>
            </a:pPr>
            <a:r>
              <a:rPr lang="en-US" b="1" dirty="0">
                <a:solidFill>
                  <a:srgbClr val="C00000"/>
                </a:solidFill>
                <a:latin typeface="Tempus Sans ITC" pitchFamily="82" charset="0"/>
              </a:rPr>
              <a:t>   </a:t>
            </a:r>
            <a:r>
              <a:rPr lang="en-US" b="1" dirty="0">
                <a:solidFill>
                  <a:srgbClr val="C00000"/>
                </a:solidFill>
                <a:latin typeface="Tahoma" pitchFamily="34" charset="0"/>
                <a:cs typeface="Tahoma" pitchFamily="34" charset="0"/>
              </a:rPr>
              <a:t>{</a:t>
            </a:r>
            <a:r>
              <a:rPr lang="en-US" b="1" dirty="0">
                <a:solidFill>
                  <a:srgbClr val="C00000"/>
                </a:solidFill>
                <a:latin typeface="Tempus Sans ITC" pitchFamily="82" charset="0"/>
              </a:rPr>
              <a:t>  ………</a:t>
            </a:r>
          </a:p>
          <a:p>
            <a:pPr>
              <a:spcBef>
                <a:spcPct val="50000"/>
              </a:spcBef>
              <a:defRPr/>
            </a:pPr>
            <a:r>
              <a:rPr lang="en-US" b="1" dirty="0">
                <a:solidFill>
                  <a:srgbClr val="C00000"/>
                </a:solidFill>
                <a:latin typeface="Tempus Sans ITC" pitchFamily="82" charset="0"/>
              </a:rPr>
              <a:t>      If(condition)</a:t>
            </a:r>
          </a:p>
          <a:p>
            <a:pPr>
              <a:spcBef>
                <a:spcPct val="50000"/>
              </a:spcBef>
              <a:defRPr/>
            </a:pPr>
            <a:r>
              <a:rPr lang="en-US" b="1" dirty="0">
                <a:solidFill>
                  <a:srgbClr val="C00000"/>
                </a:solidFill>
                <a:latin typeface="Tempus Sans ITC" pitchFamily="82" charset="0"/>
              </a:rPr>
              <a:t>         break;</a:t>
            </a:r>
          </a:p>
          <a:p>
            <a:pPr>
              <a:spcBef>
                <a:spcPct val="50000"/>
              </a:spcBef>
              <a:defRPr/>
            </a:pPr>
            <a:r>
              <a:rPr lang="en-US" b="1" dirty="0">
                <a:solidFill>
                  <a:srgbClr val="C00000"/>
                </a:solidFill>
                <a:latin typeface="Tempus Sans ITC" pitchFamily="82" charset="0"/>
              </a:rPr>
              <a:t>      … </a:t>
            </a:r>
            <a:r>
              <a:rPr lang="en-US" b="1" dirty="0" err="1">
                <a:solidFill>
                  <a:srgbClr val="C00000"/>
                </a:solidFill>
                <a:latin typeface="Tempus Sans ITC" pitchFamily="82" charset="0"/>
              </a:rPr>
              <a:t>stmts</a:t>
            </a:r>
            <a:r>
              <a:rPr lang="en-US" b="1" dirty="0">
                <a:solidFill>
                  <a:srgbClr val="C00000"/>
                </a:solidFill>
                <a:latin typeface="Tempus Sans ITC" pitchFamily="82" charset="0"/>
              </a:rPr>
              <a:t> of inner loop; </a:t>
            </a:r>
          </a:p>
          <a:p>
            <a:pPr>
              <a:spcBef>
                <a:spcPct val="50000"/>
              </a:spcBef>
              <a:defRPr/>
            </a:pPr>
            <a:r>
              <a:rPr lang="en-US" sz="2000" b="1" dirty="0">
                <a:solidFill>
                  <a:srgbClr val="C00000"/>
                </a:solidFill>
                <a:latin typeface="Tempus Sans ITC" pitchFamily="82" charset="0"/>
              </a:rPr>
              <a:t>  </a:t>
            </a:r>
            <a:r>
              <a:rPr lang="en-US" sz="2000" b="1" dirty="0">
                <a:solidFill>
                  <a:srgbClr val="C00000"/>
                </a:solidFill>
                <a:latin typeface="Tahoma" pitchFamily="34" charset="0"/>
                <a:cs typeface="Tahoma" pitchFamily="34" charset="0"/>
              </a:rPr>
              <a:t>}</a:t>
            </a:r>
            <a:r>
              <a:rPr lang="en-US" sz="2000" b="1" dirty="0">
                <a:solidFill>
                  <a:srgbClr val="C00000"/>
                </a:solidFill>
                <a:latin typeface="Tempus Sans ITC" pitchFamily="82" charset="0"/>
              </a:rPr>
              <a:t> </a:t>
            </a:r>
            <a:r>
              <a:rPr lang="en-US" b="1" dirty="0">
                <a:solidFill>
                  <a:schemeClr val="accent6">
                    <a:lumMod val="75000"/>
                  </a:schemeClr>
                </a:solidFill>
                <a:latin typeface="Tempus Sans ITC" pitchFamily="82" charset="0"/>
              </a:rPr>
              <a:t>// inner for loop ends</a:t>
            </a:r>
          </a:p>
          <a:p>
            <a:pPr>
              <a:spcBef>
                <a:spcPct val="50000"/>
              </a:spcBef>
              <a:defRPr/>
            </a:pPr>
            <a:r>
              <a:rPr lang="en-US" sz="2000" b="1" dirty="0">
                <a:solidFill>
                  <a:srgbClr val="C00000"/>
                </a:solidFill>
                <a:latin typeface="Tempus Sans ITC" pitchFamily="82" charset="0"/>
              </a:rPr>
              <a:t>  </a:t>
            </a:r>
            <a:r>
              <a:rPr lang="en-US" sz="2000" b="1" dirty="0">
                <a:latin typeface="Tempus Sans ITC" pitchFamily="82" charset="0"/>
              </a:rPr>
              <a:t>….</a:t>
            </a:r>
            <a:r>
              <a:rPr lang="en-US" sz="2000" b="1" dirty="0" err="1">
                <a:latin typeface="Tempus Sans ITC" pitchFamily="82" charset="0"/>
              </a:rPr>
              <a:t>stmts</a:t>
            </a:r>
            <a:r>
              <a:rPr lang="en-US" sz="2000" b="1" dirty="0">
                <a:latin typeface="Tempus Sans ITC" pitchFamily="82" charset="0"/>
              </a:rPr>
              <a:t> of outer loop;</a:t>
            </a:r>
          </a:p>
          <a:p>
            <a:pPr>
              <a:spcBef>
                <a:spcPct val="50000"/>
              </a:spcBef>
              <a:defRPr/>
            </a:pPr>
            <a:r>
              <a:rPr lang="en-US" b="1" dirty="0">
                <a:latin typeface="Tahoma" pitchFamily="34" charset="0"/>
                <a:cs typeface="Tahoma" pitchFamily="34" charset="0"/>
              </a:rPr>
              <a:t>}</a:t>
            </a:r>
            <a:r>
              <a:rPr lang="en-US" b="1" dirty="0">
                <a:latin typeface="Tempus Sans ITC" pitchFamily="82" charset="0"/>
              </a:rPr>
              <a:t> </a:t>
            </a:r>
            <a:r>
              <a:rPr lang="en-US" b="1" dirty="0">
                <a:solidFill>
                  <a:schemeClr val="accent6">
                    <a:lumMod val="75000"/>
                  </a:schemeClr>
                </a:solidFill>
                <a:latin typeface="Tempus Sans ITC" pitchFamily="82" charset="0"/>
              </a:rPr>
              <a:t>// outer for loop ends</a:t>
            </a:r>
          </a:p>
          <a:p>
            <a:pPr>
              <a:spcBef>
                <a:spcPct val="50000"/>
              </a:spcBef>
              <a:defRPr/>
            </a:pPr>
            <a:r>
              <a:rPr lang="en-US" b="1" dirty="0">
                <a:latin typeface="Tempus Sans ITC" pitchFamily="82" charset="0"/>
              </a:rPr>
              <a:t>…… next </a:t>
            </a:r>
            <a:r>
              <a:rPr lang="en-US" b="1" dirty="0" err="1">
                <a:latin typeface="Tempus Sans ITC" pitchFamily="82" charset="0"/>
              </a:rPr>
              <a:t>Stmts</a:t>
            </a:r>
            <a:r>
              <a:rPr lang="en-US" b="1" dirty="0">
                <a:latin typeface="Tempus Sans ITC" pitchFamily="82" charset="0"/>
              </a:rPr>
              <a:t>; </a:t>
            </a:r>
          </a:p>
        </p:txBody>
      </p:sp>
      <p:sp>
        <p:nvSpPr>
          <p:cNvPr id="105483" name="Text Box 10"/>
          <p:cNvSpPr txBox="1">
            <a:spLocks noChangeArrowheads="1"/>
          </p:cNvSpPr>
          <p:nvPr/>
        </p:nvSpPr>
        <p:spPr bwMode="auto">
          <a:xfrm>
            <a:off x="6154615" y="4154365"/>
            <a:ext cx="8165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empus Sans ITC" panose="04020404030D07020202" pitchFamily="82" charset="0"/>
              </a:rPr>
              <a:t>Exit</a:t>
            </a:r>
          </a:p>
          <a:p>
            <a:r>
              <a:rPr lang="en-US" altLang="en-US" b="1" dirty="0">
                <a:latin typeface="Tempus Sans ITC" panose="04020404030D07020202" pitchFamily="82" charset="0"/>
              </a:rPr>
              <a:t>From</a:t>
            </a:r>
          </a:p>
          <a:p>
            <a:r>
              <a:rPr lang="en-US" altLang="en-US" b="1" dirty="0">
                <a:latin typeface="Tempus Sans ITC" panose="04020404030D07020202" pitchFamily="82" charset="0"/>
              </a:rPr>
              <a:t>inner</a:t>
            </a:r>
          </a:p>
          <a:p>
            <a:r>
              <a:rPr lang="en-US" altLang="en-US" b="1" dirty="0">
                <a:latin typeface="Tempus Sans ITC" panose="04020404030D07020202" pitchFamily="82" charset="0"/>
              </a:rPr>
              <a:t>loop</a:t>
            </a:r>
          </a:p>
        </p:txBody>
      </p:sp>
      <p:grpSp>
        <p:nvGrpSpPr>
          <p:cNvPr id="4" name="Group 3"/>
          <p:cNvGrpSpPr/>
          <p:nvPr/>
        </p:nvGrpSpPr>
        <p:grpSpPr>
          <a:xfrm>
            <a:off x="7084596" y="4082233"/>
            <a:ext cx="471856" cy="1258910"/>
            <a:chOff x="7120499" y="3524105"/>
            <a:chExt cx="400051" cy="918425"/>
          </a:xfrm>
        </p:grpSpPr>
        <p:cxnSp>
          <p:nvCxnSpPr>
            <p:cNvPr id="105481" name="AutoShape 8"/>
            <p:cNvCxnSpPr>
              <a:cxnSpLocks noChangeShapeType="1"/>
            </p:cNvCxnSpPr>
            <p:nvPr/>
          </p:nvCxnSpPr>
          <p:spPr bwMode="auto">
            <a:xfrm flipH="1">
              <a:off x="7120500" y="3524105"/>
              <a:ext cx="40005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482" name="Line 9"/>
            <p:cNvSpPr>
              <a:spLocks noChangeShapeType="1"/>
            </p:cNvSpPr>
            <p:nvPr/>
          </p:nvSpPr>
          <p:spPr bwMode="auto">
            <a:xfrm flipV="1">
              <a:off x="7135716" y="4442529"/>
              <a:ext cx="3344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05484" name="Line 11"/>
            <p:cNvSpPr>
              <a:spLocks noChangeShapeType="1"/>
            </p:cNvSpPr>
            <p:nvPr/>
          </p:nvSpPr>
          <p:spPr bwMode="auto">
            <a:xfrm>
              <a:off x="7120499" y="3524105"/>
              <a:ext cx="1" cy="91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19" name="Group 18"/>
          <p:cNvGrpSpPr/>
          <p:nvPr/>
        </p:nvGrpSpPr>
        <p:grpSpPr>
          <a:xfrm>
            <a:off x="2543478" y="3889125"/>
            <a:ext cx="471856" cy="1609172"/>
            <a:chOff x="7120499" y="3524105"/>
            <a:chExt cx="400051" cy="918425"/>
          </a:xfrm>
        </p:grpSpPr>
        <p:cxnSp>
          <p:nvCxnSpPr>
            <p:cNvPr id="20" name="AutoShape 8"/>
            <p:cNvCxnSpPr>
              <a:cxnSpLocks noChangeShapeType="1"/>
            </p:cNvCxnSpPr>
            <p:nvPr/>
          </p:nvCxnSpPr>
          <p:spPr bwMode="auto">
            <a:xfrm flipH="1">
              <a:off x="7120500" y="3524105"/>
              <a:ext cx="40005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Line 9"/>
            <p:cNvSpPr>
              <a:spLocks noChangeShapeType="1"/>
            </p:cNvSpPr>
            <p:nvPr/>
          </p:nvSpPr>
          <p:spPr bwMode="auto">
            <a:xfrm flipV="1">
              <a:off x="7135716" y="4442529"/>
              <a:ext cx="3344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2" name="Line 11"/>
            <p:cNvSpPr>
              <a:spLocks noChangeShapeType="1"/>
            </p:cNvSpPr>
            <p:nvPr/>
          </p:nvSpPr>
          <p:spPr bwMode="auto">
            <a:xfrm>
              <a:off x="7120499" y="3524105"/>
              <a:ext cx="1" cy="91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Tree>
    <p:extLst>
      <p:ext uri="{BB962C8B-B14F-4D97-AF65-F5344CB8AC3E}">
        <p14:creationId xmlns:p14="http://schemas.microsoft.com/office/powerpoint/2010/main" val="2093032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itle 5"/>
          <p:cNvSpPr>
            <a:spLocks noGrp="1"/>
          </p:cNvSpPr>
          <p:nvPr>
            <p:ph type="title"/>
          </p:nvPr>
        </p:nvSpPr>
        <p:spPr>
          <a:xfrm>
            <a:off x="879231" y="744008"/>
            <a:ext cx="8074269" cy="514350"/>
          </a:xfrm>
        </p:spPr>
        <p:txBody>
          <a:bodyPr>
            <a:noAutofit/>
          </a:bodyPr>
          <a:lstStyle/>
          <a:p>
            <a:r>
              <a:rPr lang="en-IN" altLang="en-US" sz="2800" dirty="0"/>
              <a:t>Check whether given number is prime or not</a:t>
            </a:r>
          </a:p>
        </p:txBody>
      </p:sp>
      <p:sp>
        <p:nvSpPr>
          <p:cNvPr id="2" name="Content Placeholder 1"/>
          <p:cNvSpPr>
            <a:spLocks noGrp="1"/>
          </p:cNvSpPr>
          <p:nvPr>
            <p:ph idx="1"/>
          </p:nvPr>
        </p:nvSpPr>
        <p:spPr>
          <a:xfrm>
            <a:off x="1770185" y="1305655"/>
            <a:ext cx="9870830" cy="4637941"/>
          </a:xfrm>
        </p:spPr>
        <p:txBody>
          <a:bodyPr>
            <a:noAutofit/>
          </a:bodyPr>
          <a:lstStyle/>
          <a:p>
            <a:pPr>
              <a:spcBef>
                <a:spcPts val="450"/>
              </a:spcBef>
              <a:buNone/>
              <a:defRPr/>
            </a:pPr>
            <a:r>
              <a:rPr lang="en-US" b="1" dirty="0">
                <a:latin typeface="Shruti" pitchFamily="34" charset="0"/>
                <a:cs typeface="Shruti" pitchFamily="34" charset="0"/>
              </a:rPr>
              <a:t>    </a:t>
            </a:r>
            <a:r>
              <a:rPr lang="en-US" b="1" dirty="0" err="1">
                <a:latin typeface="Shruti" pitchFamily="34" charset="0"/>
                <a:cs typeface="Shruti" pitchFamily="34" charset="0"/>
              </a:rPr>
              <a:t>int</a:t>
            </a:r>
            <a:r>
              <a:rPr lang="en-US" b="1" dirty="0">
                <a:latin typeface="Shruti" pitchFamily="34" charset="0"/>
                <a:cs typeface="Shruti" pitchFamily="34" charset="0"/>
              </a:rPr>
              <a:t>  j, prime=1;</a:t>
            </a:r>
          </a:p>
          <a:p>
            <a:pPr>
              <a:spcBef>
                <a:spcPts val="450"/>
              </a:spcBef>
              <a:buNone/>
              <a:defRPr/>
            </a:pPr>
            <a:r>
              <a:rPr lang="en-US" b="1" dirty="0">
                <a:latin typeface="Shruti" pitchFamily="34" charset="0"/>
                <a:cs typeface="Shruti" pitchFamily="34" charset="0"/>
              </a:rPr>
              <a:t>     </a:t>
            </a:r>
            <a:r>
              <a:rPr lang="en-US" b="1" dirty="0" err="1">
                <a:latin typeface="Shruti" pitchFamily="34" charset="0"/>
                <a:cs typeface="Shruti" pitchFamily="34" charset="0"/>
              </a:rPr>
              <a:t>scanf</a:t>
            </a:r>
            <a:r>
              <a:rPr lang="en-US" b="1" dirty="0">
                <a:latin typeface="Shruti" pitchFamily="34" charset="0"/>
                <a:cs typeface="Shruti" pitchFamily="34" charset="0"/>
              </a:rPr>
              <a:t>(“%</a:t>
            </a:r>
            <a:r>
              <a:rPr lang="en-US" b="1" dirty="0" err="1">
                <a:latin typeface="Shruti" pitchFamily="34" charset="0"/>
                <a:cs typeface="Shruti" pitchFamily="34" charset="0"/>
              </a:rPr>
              <a:t>d”,&amp;N</a:t>
            </a:r>
            <a:r>
              <a:rPr lang="en-US" b="1" dirty="0">
                <a:latin typeface="Shruti" pitchFamily="34" charset="0"/>
                <a:cs typeface="Shruti" pitchFamily="34" charset="0"/>
              </a:rPr>
              <a:t>);</a:t>
            </a:r>
          </a:p>
          <a:p>
            <a:pPr>
              <a:spcBef>
                <a:spcPts val="450"/>
              </a:spcBef>
              <a:buNone/>
              <a:defRPr/>
            </a:pPr>
            <a:r>
              <a:rPr lang="en-US" b="1" dirty="0">
                <a:latin typeface="Tempus Sans ITC" pitchFamily="82" charset="0"/>
              </a:rPr>
              <a:t>	for( </a:t>
            </a:r>
            <a:r>
              <a:rPr lang="en-US" dirty="0" err="1">
                <a:latin typeface="Arial Rounded MT Bold" pitchFamily="34" charset="0"/>
              </a:rPr>
              <a:t>int</a:t>
            </a:r>
            <a:r>
              <a:rPr lang="en-US" dirty="0">
                <a:latin typeface="Arial Rounded MT Bold" pitchFamily="34" charset="0"/>
              </a:rPr>
              <a:t> j=2; j&lt;N; j++ </a:t>
            </a:r>
            <a:r>
              <a:rPr lang="en-US" b="1" dirty="0">
                <a:latin typeface="Tempus Sans ITC" pitchFamily="82" charset="0"/>
              </a:rPr>
              <a:t>) </a:t>
            </a:r>
          </a:p>
          <a:p>
            <a:pPr>
              <a:spcBef>
                <a:spcPts val="450"/>
              </a:spcBef>
              <a:buNone/>
              <a:defRPr/>
            </a:pPr>
            <a:r>
              <a:rPr lang="en-US" b="1" dirty="0">
                <a:solidFill>
                  <a:schemeClr val="accent2"/>
                </a:solidFill>
                <a:latin typeface="Tempus Sans ITC" pitchFamily="82" charset="0"/>
                <a:cs typeface="Tahoma" pitchFamily="34" charset="0"/>
              </a:rPr>
              <a:t>     </a:t>
            </a:r>
            <a:r>
              <a:rPr lang="en-US" b="1" dirty="0">
                <a:solidFill>
                  <a:schemeClr val="accent2"/>
                </a:solidFill>
                <a:latin typeface="Tahoma" pitchFamily="34" charset="0"/>
                <a:cs typeface="Tahoma" pitchFamily="34" charset="0"/>
              </a:rPr>
              <a:t>{</a:t>
            </a:r>
          </a:p>
          <a:p>
            <a:pPr>
              <a:spcBef>
                <a:spcPts val="450"/>
              </a:spcBef>
              <a:buNone/>
              <a:defRPr/>
            </a:pPr>
            <a:r>
              <a:rPr lang="en-US" b="1" dirty="0">
                <a:latin typeface="Tempus Sans ITC" pitchFamily="82" charset="0"/>
              </a:rPr>
              <a:t>          if( </a:t>
            </a:r>
            <a:r>
              <a:rPr lang="en-US" dirty="0">
                <a:latin typeface="Arial Rounded MT Bold" pitchFamily="34" charset="0"/>
              </a:rPr>
              <a:t>(N % j) == 0</a:t>
            </a:r>
            <a:r>
              <a:rPr lang="en-US" b="1" dirty="0">
                <a:latin typeface="Tempus Sans ITC" pitchFamily="82" charset="0"/>
              </a:rPr>
              <a:t>)</a:t>
            </a:r>
          </a:p>
          <a:p>
            <a:pPr>
              <a:spcBef>
                <a:spcPts val="450"/>
              </a:spcBef>
              <a:buNone/>
              <a:defRPr/>
            </a:pPr>
            <a:r>
              <a:rPr lang="en-US" b="1" dirty="0">
                <a:solidFill>
                  <a:srgbClr val="C00000"/>
                </a:solidFill>
                <a:latin typeface="Tempus Sans ITC" pitchFamily="82" charset="0"/>
                <a:cs typeface="Tahoma" pitchFamily="34" charset="0"/>
              </a:rPr>
              <a:t>          </a:t>
            </a:r>
            <a:r>
              <a:rPr lang="en-US" b="1" dirty="0">
                <a:solidFill>
                  <a:srgbClr val="C00000"/>
                </a:solidFill>
                <a:latin typeface="Tahoma" pitchFamily="34" charset="0"/>
                <a:cs typeface="Tahoma" pitchFamily="34" charset="0"/>
              </a:rPr>
              <a:t>{</a:t>
            </a:r>
          </a:p>
          <a:p>
            <a:pPr>
              <a:spcBef>
                <a:spcPts val="450"/>
              </a:spcBef>
              <a:buNone/>
              <a:defRPr/>
            </a:pPr>
            <a:r>
              <a:rPr lang="en-US" b="1" dirty="0">
                <a:latin typeface="Tempus Sans ITC" pitchFamily="82" charset="0"/>
              </a:rPr>
              <a:t>         	prime=0;</a:t>
            </a:r>
          </a:p>
          <a:p>
            <a:pPr>
              <a:spcBef>
                <a:spcPts val="450"/>
              </a:spcBef>
              <a:buNone/>
              <a:defRPr/>
            </a:pPr>
            <a:r>
              <a:rPr lang="en-US" b="1" dirty="0">
                <a:latin typeface="Tempus Sans ITC" pitchFamily="82" charset="0"/>
              </a:rPr>
              <a:t>          	</a:t>
            </a:r>
            <a:r>
              <a:rPr lang="en-US" b="1" dirty="0">
                <a:solidFill>
                  <a:srgbClr val="C00000"/>
                </a:solidFill>
                <a:latin typeface="Tempus Sans ITC" pitchFamily="82" charset="0"/>
              </a:rPr>
              <a:t>break;</a:t>
            </a:r>
            <a:r>
              <a:rPr lang="en-US" b="1" dirty="0">
                <a:latin typeface="Tempus Sans ITC" pitchFamily="82" charset="0"/>
              </a:rPr>
              <a:t> </a:t>
            </a:r>
            <a:r>
              <a:rPr lang="en-US" b="1" dirty="0">
                <a:solidFill>
                  <a:schemeClr val="accent6">
                    <a:lumMod val="75000"/>
                  </a:schemeClr>
                </a:solidFill>
                <a:latin typeface="Tempus Sans ITC" pitchFamily="82" charset="0"/>
              </a:rPr>
              <a:t>/* break out of for loop */</a:t>
            </a:r>
          </a:p>
          <a:p>
            <a:pPr>
              <a:spcBef>
                <a:spcPts val="450"/>
              </a:spcBef>
              <a:buNone/>
              <a:defRPr/>
            </a:pPr>
            <a:r>
              <a:rPr lang="en-US" b="1" dirty="0">
                <a:latin typeface="Tahoma" pitchFamily="34" charset="0"/>
                <a:cs typeface="Tahoma" pitchFamily="34" charset="0"/>
              </a:rPr>
              <a:t>         </a:t>
            </a:r>
            <a:r>
              <a:rPr lang="en-US" b="1" dirty="0">
                <a:solidFill>
                  <a:srgbClr val="C00000"/>
                </a:solidFill>
                <a:latin typeface="Tahoma" pitchFamily="34" charset="0"/>
                <a:cs typeface="Tahoma" pitchFamily="34" charset="0"/>
              </a:rPr>
              <a:t>}</a:t>
            </a:r>
          </a:p>
          <a:p>
            <a:pPr>
              <a:spcBef>
                <a:spcPts val="450"/>
              </a:spcBef>
              <a:buNone/>
              <a:defRPr/>
            </a:pPr>
            <a:r>
              <a:rPr lang="en-US" b="1" dirty="0">
                <a:latin typeface="Tahoma" pitchFamily="34" charset="0"/>
                <a:cs typeface="Tahoma" pitchFamily="34" charset="0"/>
              </a:rPr>
              <a:t>      </a:t>
            </a:r>
            <a:r>
              <a:rPr lang="en-US" b="1" dirty="0">
                <a:solidFill>
                  <a:schemeClr val="accent2"/>
                </a:solidFill>
                <a:latin typeface="Tahoma" pitchFamily="34" charset="0"/>
                <a:cs typeface="Tahoma" pitchFamily="34" charset="0"/>
              </a:rPr>
              <a:t>}</a:t>
            </a:r>
          </a:p>
          <a:p>
            <a:pPr>
              <a:spcBef>
                <a:spcPts val="450"/>
              </a:spcBef>
              <a:buNone/>
              <a:defRPr/>
            </a:pPr>
            <a:r>
              <a:rPr lang="en-US" b="1" dirty="0">
                <a:latin typeface="Tempus Sans ITC" pitchFamily="82" charset="0"/>
              </a:rPr>
              <a:t>      if (prime == 1) </a:t>
            </a:r>
          </a:p>
          <a:p>
            <a:pPr>
              <a:spcBef>
                <a:spcPts val="450"/>
              </a:spcBef>
              <a:buNone/>
              <a:defRPr/>
            </a:pPr>
            <a:r>
              <a:rPr lang="en-US" b="1" dirty="0">
                <a:latin typeface="Tempus Sans ITC" pitchFamily="82" charset="0"/>
              </a:rPr>
              <a:t>		</a:t>
            </a:r>
            <a:r>
              <a:rPr lang="en-US" b="1" dirty="0" err="1">
                <a:latin typeface="Tempus Sans ITC" pitchFamily="82" charset="0"/>
              </a:rPr>
              <a:t>printf</a:t>
            </a:r>
            <a:r>
              <a:rPr lang="en-US" b="1" dirty="0">
                <a:latin typeface="Tempus Sans ITC" pitchFamily="82" charset="0"/>
              </a:rPr>
              <a:t>(“%d is a prime </a:t>
            </a:r>
            <a:r>
              <a:rPr lang="en-US" b="1" dirty="0" err="1">
                <a:latin typeface="Tempus Sans ITC" pitchFamily="82" charset="0"/>
              </a:rPr>
              <a:t>no”,N</a:t>
            </a:r>
            <a:r>
              <a:rPr lang="en-US" b="1" dirty="0">
                <a:latin typeface="Tempus Sans ITC" pitchFamily="82" charset="0"/>
              </a:rPr>
              <a:t>);</a:t>
            </a:r>
          </a:p>
          <a:p>
            <a:pPr>
              <a:spcBef>
                <a:spcPts val="450"/>
              </a:spcBef>
              <a:buNone/>
              <a:defRPr/>
            </a:pPr>
            <a:r>
              <a:rPr lang="en-US" b="1" dirty="0">
                <a:latin typeface="Tempus Sans ITC" pitchFamily="82" charset="0"/>
              </a:rPr>
              <a:t>	else</a:t>
            </a:r>
          </a:p>
          <a:p>
            <a:pPr>
              <a:spcBef>
                <a:spcPts val="450"/>
              </a:spcBef>
              <a:buNone/>
              <a:defRPr/>
            </a:pPr>
            <a:r>
              <a:rPr lang="en-US" b="1" dirty="0">
                <a:latin typeface="Tempus Sans ITC" pitchFamily="82" charset="0"/>
              </a:rPr>
              <a:t>		</a:t>
            </a:r>
            <a:r>
              <a:rPr lang="en-US" b="1" dirty="0" err="1">
                <a:latin typeface="Tempus Sans ITC" pitchFamily="82" charset="0"/>
              </a:rPr>
              <a:t>printf</a:t>
            </a:r>
            <a:r>
              <a:rPr lang="en-US" b="1" dirty="0">
                <a:latin typeface="Tempus Sans ITC" pitchFamily="82" charset="0"/>
              </a:rPr>
              <a:t>(“%d is a not a prime </a:t>
            </a:r>
            <a:r>
              <a:rPr lang="en-US" b="1" dirty="0" err="1">
                <a:latin typeface="Tempus Sans ITC" pitchFamily="82" charset="0"/>
              </a:rPr>
              <a:t>no”,N</a:t>
            </a:r>
            <a:r>
              <a:rPr lang="en-US" b="1" dirty="0">
                <a:latin typeface="Tempus Sans ITC" pitchFamily="82" charset="0"/>
              </a:rPr>
              <a:t>);</a:t>
            </a:r>
          </a:p>
          <a:p>
            <a:pPr>
              <a:spcBef>
                <a:spcPts val="450"/>
              </a:spcBef>
              <a:buNone/>
              <a:defRPr/>
            </a:pPr>
            <a:endParaRPr lang="en-US" b="1" dirty="0">
              <a:latin typeface="Tempus Sans ITC" pitchFamily="82" charset="0"/>
            </a:endParaRPr>
          </a:p>
          <a:p>
            <a:pPr>
              <a:buFont typeface="Arial" charset="0"/>
              <a:buNone/>
              <a:defRPr/>
            </a:pPr>
            <a:endParaRPr lang="en-IN" dirty="0"/>
          </a:p>
        </p:txBody>
      </p:sp>
      <p:sp>
        <p:nvSpPr>
          <p:cNvPr id="107525" name="Date Placeholder 2"/>
          <p:cNvSpPr>
            <a:spLocks noGrp="1"/>
          </p:cNvSpPr>
          <p:nvPr>
            <p:ph type="dt" sz="half" idx="10"/>
          </p:nvPr>
        </p:nvSpPr>
        <p:spPr bwMode="auto">
          <a:xfrm>
            <a:off x="2238777" y="6365216"/>
            <a:ext cx="120015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116E3BC7-629D-42A9-841A-812F4F9CC519}" type="datetime1">
              <a:rPr lang="en-US" altLang="en-US" smtClean="0"/>
              <a:t>3/30/2022</a:t>
            </a:fld>
            <a:endParaRPr lang="en-US" altLang="en-US" dirty="0"/>
          </a:p>
        </p:txBody>
      </p:sp>
      <p:sp>
        <p:nvSpPr>
          <p:cNvPr id="107526" name="Footer Placeholder 3"/>
          <p:cNvSpPr>
            <a:spLocks noGrp="1"/>
          </p:cNvSpPr>
          <p:nvPr>
            <p:ph type="ftr" sz="quarter" idx="11"/>
          </p:nvPr>
        </p:nvSpPr>
        <p:spPr bwMode="auto">
          <a:xfrm>
            <a:off x="3983244" y="6365216"/>
            <a:ext cx="4598047"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CSE 1051 Problem Solving using Computers (PSUC) - 2019</a:t>
            </a:r>
          </a:p>
        </p:txBody>
      </p:sp>
      <p:sp>
        <p:nvSpPr>
          <p:cNvPr id="107523" name="Slide Number Placeholder 3"/>
          <p:cNvSpPr>
            <a:spLocks noGrp="1"/>
          </p:cNvSpPr>
          <p:nvPr>
            <p:ph type="sldNum" sz="quarter" idx="12"/>
          </p:nvPr>
        </p:nvSpPr>
        <p:spPr bwMode="auto">
          <a:xfrm>
            <a:off x="6888855" y="6373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64F82079-7464-403C-A40F-E87621C29A60}" type="slidenum">
              <a:rPr lang="en-US" altLang="en-US" smtClean="0"/>
              <a:pPr/>
              <a:t>83</a:t>
            </a:fld>
            <a:endParaRPr lang="en-US" altLang="en-US" dirty="0"/>
          </a:p>
        </p:txBody>
      </p:sp>
    </p:spTree>
    <p:extLst>
      <p:ext uri="{BB962C8B-B14F-4D97-AF65-F5344CB8AC3E}">
        <p14:creationId xmlns:p14="http://schemas.microsoft.com/office/powerpoint/2010/main" val="341053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611064"/>
            <a:ext cx="9659815" cy="514350"/>
          </a:xfrm>
        </p:spPr>
        <p:txBody>
          <a:bodyPr>
            <a:noAutofit/>
          </a:bodyPr>
          <a:lstStyle/>
          <a:p>
            <a:pPr algn="ctr" eaLnBrk="1" hangingPunct="1">
              <a:defRPr/>
            </a:pPr>
            <a:r>
              <a:rPr lang="en-US" sz="2800" dirty="0"/>
              <a:t>Program to generate prime numbers between given 2 limits</a:t>
            </a:r>
          </a:p>
        </p:txBody>
      </p:sp>
      <p:sp>
        <p:nvSpPr>
          <p:cNvPr id="10854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34C8042-E7B0-44CB-8FB1-3E0F2298F7F5}" type="datetime1">
              <a:rPr lang="en-US" altLang="en-US" smtClean="0"/>
              <a:t>3/30/2022</a:t>
            </a:fld>
            <a:endParaRPr lang="en-US" altLang="en-US"/>
          </a:p>
        </p:txBody>
      </p:sp>
      <p:sp>
        <p:nvSpPr>
          <p:cNvPr id="108550" name="Footer Placeholder 2"/>
          <p:cNvSpPr>
            <a:spLocks noGrp="1"/>
          </p:cNvSpPr>
          <p:nvPr>
            <p:ph type="ftr" sz="quarter" idx="11"/>
          </p:nvPr>
        </p:nvSpPr>
        <p:spPr bwMode="auto">
          <a:xfrm>
            <a:off x="4305836" y="6378555"/>
            <a:ext cx="4539225"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CSE 1051 Problem Solving using Computers (PSUC) - 2019</a:t>
            </a:r>
          </a:p>
        </p:txBody>
      </p:sp>
      <p:sp>
        <p:nvSpPr>
          <p:cNvPr id="108547" name="Slide Number Placeholder 4"/>
          <p:cNvSpPr>
            <a:spLocks noGrp="1"/>
          </p:cNvSpPr>
          <p:nvPr>
            <p:ph type="sldNum" sz="quarter" idx="12"/>
          </p:nvPr>
        </p:nvSpPr>
        <p:spPr bwMode="auto">
          <a:xfrm>
            <a:off x="7012815" y="6378555"/>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5749E001-8DDB-462A-8E6F-F1242FE484C1}" type="slidenum">
              <a:rPr lang="en-US" altLang="en-US" smtClean="0"/>
              <a:pPr/>
              <a:t>84</a:t>
            </a:fld>
            <a:endParaRPr lang="en-US" altLang="en-US" dirty="0"/>
          </a:p>
        </p:txBody>
      </p:sp>
      <p:sp>
        <p:nvSpPr>
          <p:cNvPr id="14341" name="Rectangle 14"/>
          <p:cNvSpPr>
            <a:spLocks noChangeArrowheads="1"/>
          </p:cNvSpPr>
          <p:nvPr/>
        </p:nvSpPr>
        <p:spPr bwMode="auto">
          <a:xfrm>
            <a:off x="1793652" y="1168308"/>
            <a:ext cx="8704363" cy="5663089"/>
          </a:xfrm>
          <a:prstGeom prst="rect">
            <a:avLst/>
          </a:prstGeom>
          <a:noFill/>
          <a:ln w="9525">
            <a:noFill/>
            <a:miter lim="800000"/>
            <a:headEnd/>
            <a:tailEnd/>
          </a:ln>
        </p:spPr>
        <p:txBody>
          <a:bodyPr wrap="square">
            <a:spAutoFit/>
          </a:bodyPr>
          <a:lstStyle/>
          <a:p>
            <a:pPr>
              <a:spcBef>
                <a:spcPts val="450"/>
              </a:spcBef>
              <a:defRPr/>
            </a:pPr>
            <a:r>
              <a:rPr lang="en-US" sz="2400" b="1" dirty="0" err="1">
                <a:latin typeface="Tempus Sans ITC" pitchFamily="82" charset="0"/>
              </a:rPr>
              <a:t>scanf</a:t>
            </a:r>
            <a:r>
              <a:rPr lang="en-US" sz="2400" b="1" dirty="0">
                <a:latin typeface="Tempus Sans ITC" pitchFamily="82" charset="0"/>
              </a:rPr>
              <a:t>(“%d %</a:t>
            </a:r>
            <a:r>
              <a:rPr lang="en-US" sz="2400" b="1" dirty="0" err="1">
                <a:latin typeface="Tempus Sans ITC" pitchFamily="82" charset="0"/>
              </a:rPr>
              <a:t>d”,&amp;m,&amp;n</a:t>
            </a:r>
            <a:r>
              <a:rPr lang="en-US" sz="2400" b="1" dirty="0">
                <a:latin typeface="Tempus Sans ITC" pitchFamily="82" charset="0"/>
              </a:rPr>
              <a:t>);</a:t>
            </a:r>
          </a:p>
          <a:p>
            <a:pPr>
              <a:spcBef>
                <a:spcPts val="450"/>
              </a:spcBef>
              <a:defRPr/>
            </a:pPr>
            <a:endParaRPr lang="en-US" sz="1050" b="1" dirty="0">
              <a:latin typeface="Tempus Sans ITC" pitchFamily="82" charset="0"/>
            </a:endParaRPr>
          </a:p>
          <a:p>
            <a:pPr>
              <a:spcBef>
                <a:spcPts val="450"/>
              </a:spcBef>
              <a:defRPr/>
            </a:pPr>
            <a:r>
              <a:rPr lang="en-US" sz="2400" b="1" dirty="0">
                <a:latin typeface="Tempus Sans ITC" pitchFamily="82" charset="0"/>
              </a:rPr>
              <a:t>for( </a:t>
            </a:r>
            <a:r>
              <a:rPr lang="en-US" sz="2400" dirty="0" err="1">
                <a:latin typeface="Arial Rounded MT Bold" pitchFamily="34" charset="0"/>
              </a:rPr>
              <a:t>int</a:t>
            </a:r>
            <a:r>
              <a:rPr lang="en-US" sz="2400" dirty="0">
                <a:latin typeface="Arial Rounded MT Bold" pitchFamily="34" charset="0"/>
              </a:rPr>
              <a:t> </a:t>
            </a:r>
            <a:r>
              <a:rPr lang="en-US" sz="2400" dirty="0" err="1">
                <a:latin typeface="Arial Rounded MT Bold" pitchFamily="34" charset="0"/>
              </a:rPr>
              <a:t>i</a:t>
            </a:r>
            <a:r>
              <a:rPr lang="en-US" sz="2400" dirty="0">
                <a:latin typeface="Arial Rounded MT Bold" pitchFamily="34" charset="0"/>
              </a:rPr>
              <a:t>=m; </a:t>
            </a:r>
            <a:r>
              <a:rPr lang="en-US" sz="2400" dirty="0" err="1">
                <a:latin typeface="Arial Rounded MT Bold" pitchFamily="34" charset="0"/>
              </a:rPr>
              <a:t>i</a:t>
            </a:r>
            <a:r>
              <a:rPr lang="en-US" sz="2400" dirty="0">
                <a:latin typeface="Arial Rounded MT Bold" pitchFamily="34" charset="0"/>
              </a:rPr>
              <a:t>&lt;=n; </a:t>
            </a:r>
            <a:r>
              <a:rPr lang="en-US" sz="2400" dirty="0" err="1">
                <a:latin typeface="Arial Rounded MT Bold" pitchFamily="34" charset="0"/>
              </a:rPr>
              <a:t>i</a:t>
            </a:r>
            <a:r>
              <a:rPr lang="en-US" sz="2400" dirty="0">
                <a:latin typeface="Arial Rounded MT Bold" pitchFamily="34" charset="0"/>
              </a:rPr>
              <a:t>++</a:t>
            </a:r>
            <a:r>
              <a:rPr lang="en-US" sz="2400" b="1" dirty="0">
                <a:latin typeface="Tempus Sans ITC" pitchFamily="82" charset="0"/>
              </a:rPr>
              <a:t>) </a:t>
            </a:r>
            <a:r>
              <a:rPr lang="en-US" sz="2400" b="1" dirty="0">
                <a:latin typeface="Tahoma" pitchFamily="34" charset="0"/>
                <a:cs typeface="Tahoma" pitchFamily="34" charset="0"/>
              </a:rPr>
              <a:t>{</a:t>
            </a:r>
          </a:p>
          <a:p>
            <a:pPr>
              <a:spcBef>
                <a:spcPts val="450"/>
              </a:spcBef>
              <a:defRPr/>
            </a:pPr>
            <a:r>
              <a:rPr lang="en-US" sz="2400" b="1" dirty="0">
                <a:latin typeface="Tempus Sans ITC" pitchFamily="82" charset="0"/>
              </a:rPr>
              <a:t>     </a:t>
            </a:r>
            <a:r>
              <a:rPr lang="en-US" sz="2400" b="1" dirty="0" err="1">
                <a:latin typeface="Tempus Sans ITC" pitchFamily="82" charset="0"/>
              </a:rPr>
              <a:t>int</a:t>
            </a:r>
            <a:r>
              <a:rPr lang="en-US" sz="2400" b="1" dirty="0">
                <a:latin typeface="Tempus Sans ITC" pitchFamily="82" charset="0"/>
              </a:rPr>
              <a:t> prime=1;</a:t>
            </a:r>
          </a:p>
          <a:p>
            <a:pPr>
              <a:spcBef>
                <a:spcPts val="450"/>
              </a:spcBef>
              <a:defRPr/>
            </a:pPr>
            <a:r>
              <a:rPr lang="en-US" sz="2400" b="1" dirty="0">
                <a:latin typeface="Tempus Sans ITC" pitchFamily="82" charset="0"/>
              </a:rPr>
              <a:t>     for( </a:t>
            </a:r>
            <a:r>
              <a:rPr lang="en-US" sz="2400" dirty="0" err="1">
                <a:latin typeface="Arial Rounded MT Bold" pitchFamily="34" charset="0"/>
              </a:rPr>
              <a:t>int</a:t>
            </a:r>
            <a:r>
              <a:rPr lang="en-US" sz="2400" dirty="0">
                <a:latin typeface="Arial Rounded MT Bold" pitchFamily="34" charset="0"/>
              </a:rPr>
              <a:t> j=2; j&lt;</a:t>
            </a:r>
            <a:r>
              <a:rPr lang="en-US" sz="2400" dirty="0" err="1">
                <a:latin typeface="Arial Rounded MT Bold" pitchFamily="34" charset="0"/>
              </a:rPr>
              <a:t>i</a:t>
            </a:r>
            <a:r>
              <a:rPr lang="en-US" sz="2400" dirty="0">
                <a:latin typeface="Arial Rounded MT Bold" pitchFamily="34" charset="0"/>
              </a:rPr>
              <a:t>; j++ </a:t>
            </a:r>
            <a:r>
              <a:rPr lang="en-US" sz="2400" b="1" dirty="0">
                <a:latin typeface="Tempus Sans ITC" pitchFamily="82" charset="0"/>
              </a:rPr>
              <a:t>) </a:t>
            </a:r>
            <a:r>
              <a:rPr lang="en-US" sz="2400" b="1" dirty="0">
                <a:solidFill>
                  <a:schemeClr val="accent2"/>
                </a:solidFill>
                <a:latin typeface="Tahoma" pitchFamily="34" charset="0"/>
                <a:cs typeface="Tahoma" pitchFamily="34" charset="0"/>
              </a:rPr>
              <a:t>{</a:t>
            </a:r>
          </a:p>
          <a:p>
            <a:pPr>
              <a:spcBef>
                <a:spcPts val="450"/>
              </a:spcBef>
              <a:defRPr/>
            </a:pPr>
            <a:r>
              <a:rPr lang="en-US" sz="2400" b="1" dirty="0">
                <a:latin typeface="Tempus Sans ITC" pitchFamily="82" charset="0"/>
              </a:rPr>
              <a:t>          if( </a:t>
            </a:r>
            <a:r>
              <a:rPr lang="en-US" sz="2400" dirty="0" err="1">
                <a:latin typeface="Arial Rounded MT Bold" pitchFamily="34" charset="0"/>
              </a:rPr>
              <a:t>i</a:t>
            </a:r>
            <a:r>
              <a:rPr lang="en-US" sz="2400" dirty="0">
                <a:latin typeface="Arial Rounded MT Bold" pitchFamily="34" charset="0"/>
              </a:rPr>
              <a:t> % j == 0</a:t>
            </a:r>
            <a:r>
              <a:rPr lang="en-US" sz="2400" b="1" dirty="0">
                <a:latin typeface="Tempus Sans ITC" pitchFamily="82" charset="0"/>
              </a:rPr>
              <a:t>)</a:t>
            </a:r>
          </a:p>
          <a:p>
            <a:pPr>
              <a:spcBef>
                <a:spcPts val="450"/>
              </a:spcBef>
              <a:defRPr/>
            </a:pPr>
            <a:r>
              <a:rPr lang="en-US" sz="2400" b="1" dirty="0">
                <a:solidFill>
                  <a:srgbClr val="C00000"/>
                </a:solidFill>
                <a:latin typeface="Tempus Sans ITC" pitchFamily="82" charset="0"/>
                <a:cs typeface="Tahoma" pitchFamily="34" charset="0"/>
              </a:rPr>
              <a:t>             </a:t>
            </a:r>
            <a:r>
              <a:rPr lang="en-US" sz="2400" b="1" dirty="0">
                <a:solidFill>
                  <a:srgbClr val="C00000"/>
                </a:solidFill>
                <a:latin typeface="Tahoma" pitchFamily="34" charset="0"/>
                <a:cs typeface="Tahoma" pitchFamily="34" charset="0"/>
              </a:rPr>
              <a:t>{</a:t>
            </a:r>
          </a:p>
          <a:p>
            <a:pPr>
              <a:spcBef>
                <a:spcPts val="450"/>
              </a:spcBef>
              <a:defRPr/>
            </a:pPr>
            <a:r>
              <a:rPr lang="en-US" sz="2400" b="1" dirty="0">
                <a:latin typeface="Tempus Sans ITC" pitchFamily="82" charset="0"/>
              </a:rPr>
              <a:t>         		prime=0;</a:t>
            </a:r>
          </a:p>
          <a:p>
            <a:pPr>
              <a:spcBef>
                <a:spcPts val="450"/>
              </a:spcBef>
              <a:defRPr/>
            </a:pPr>
            <a:r>
              <a:rPr lang="en-US" sz="2400" b="1" dirty="0">
                <a:latin typeface="Tempus Sans ITC" pitchFamily="82" charset="0"/>
              </a:rPr>
              <a:t>          		break; </a:t>
            </a:r>
            <a:r>
              <a:rPr lang="en-US" sz="2400" b="1" dirty="0">
                <a:solidFill>
                  <a:schemeClr val="accent6">
                    <a:lumMod val="75000"/>
                  </a:schemeClr>
                </a:solidFill>
                <a:latin typeface="Tempus Sans ITC" pitchFamily="82" charset="0"/>
              </a:rPr>
              <a:t>/* break out of inner loop */</a:t>
            </a:r>
          </a:p>
          <a:p>
            <a:pPr>
              <a:spcBef>
                <a:spcPts val="450"/>
              </a:spcBef>
              <a:defRPr/>
            </a:pPr>
            <a:r>
              <a:rPr lang="en-US" sz="2400" b="1" dirty="0">
                <a:latin typeface="Tahoma" pitchFamily="34" charset="0"/>
                <a:cs typeface="Tahoma" pitchFamily="34" charset="0"/>
              </a:rPr>
              <a:t>            </a:t>
            </a:r>
            <a:r>
              <a:rPr lang="en-US" sz="2400" b="1" dirty="0">
                <a:solidFill>
                  <a:srgbClr val="C00000"/>
                </a:solidFill>
                <a:latin typeface="Tahoma" pitchFamily="34" charset="0"/>
                <a:cs typeface="Tahoma" pitchFamily="34" charset="0"/>
              </a:rPr>
              <a:t>}</a:t>
            </a:r>
          </a:p>
          <a:p>
            <a:pPr>
              <a:spcBef>
                <a:spcPts val="450"/>
              </a:spcBef>
              <a:defRPr/>
            </a:pPr>
            <a:r>
              <a:rPr lang="en-US" sz="2400" b="1" dirty="0">
                <a:latin typeface="Tahoma" pitchFamily="34" charset="0"/>
                <a:cs typeface="Tahoma" pitchFamily="34" charset="0"/>
              </a:rPr>
              <a:t>       </a:t>
            </a:r>
            <a:r>
              <a:rPr lang="en-US" sz="2400" b="1" dirty="0">
                <a:solidFill>
                  <a:schemeClr val="accent2"/>
                </a:solidFill>
                <a:latin typeface="Tahoma" pitchFamily="34" charset="0"/>
                <a:cs typeface="Tahoma" pitchFamily="34" charset="0"/>
              </a:rPr>
              <a:t>}</a:t>
            </a:r>
          </a:p>
          <a:p>
            <a:pPr>
              <a:spcBef>
                <a:spcPts val="450"/>
              </a:spcBef>
              <a:defRPr/>
            </a:pPr>
            <a:r>
              <a:rPr lang="en-US" sz="2400" b="1" dirty="0">
                <a:latin typeface="Tempus Sans ITC" pitchFamily="82" charset="0"/>
              </a:rPr>
              <a:t>      if (prime == 1) </a:t>
            </a:r>
            <a:r>
              <a:rPr lang="en-US" sz="2400" b="1" dirty="0" err="1">
                <a:latin typeface="Tempus Sans ITC" pitchFamily="82" charset="0"/>
              </a:rPr>
              <a:t>printf</a:t>
            </a:r>
            <a:r>
              <a:rPr lang="en-US" sz="2400" b="1" dirty="0">
                <a:latin typeface="Tempus Sans ITC" pitchFamily="82" charset="0"/>
              </a:rPr>
              <a:t>(“%d\t”,</a:t>
            </a:r>
            <a:r>
              <a:rPr lang="en-US" sz="2400" b="1" dirty="0" err="1">
                <a:latin typeface="Tempus Sans ITC" pitchFamily="82" charset="0"/>
              </a:rPr>
              <a:t>i</a:t>
            </a:r>
            <a:r>
              <a:rPr lang="en-US" sz="2400" b="1" dirty="0">
                <a:latin typeface="Tempus Sans ITC" pitchFamily="82" charset="0"/>
              </a:rPr>
              <a:t>);</a:t>
            </a:r>
          </a:p>
          <a:p>
            <a:pPr>
              <a:spcBef>
                <a:spcPts val="450"/>
              </a:spcBef>
              <a:defRPr/>
            </a:pPr>
            <a:r>
              <a:rPr lang="en-US" sz="2400" b="1" dirty="0">
                <a:latin typeface="Tahoma" pitchFamily="34" charset="0"/>
                <a:cs typeface="Tahoma" pitchFamily="34" charset="0"/>
              </a:rPr>
              <a:t>}</a:t>
            </a:r>
          </a:p>
        </p:txBody>
      </p:sp>
    </p:spTree>
    <p:extLst>
      <p:ext uri="{BB962C8B-B14F-4D97-AF65-F5344CB8AC3E}">
        <p14:creationId xmlns:p14="http://schemas.microsoft.com/office/powerpoint/2010/main" val="12010712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fade">
                                      <p:cBhvr>
                                        <p:cTn id="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730261"/>
            <a:ext cx="7882032" cy="514350"/>
          </a:xfrm>
        </p:spPr>
        <p:txBody>
          <a:bodyPr>
            <a:noAutofit/>
          </a:bodyPr>
          <a:lstStyle/>
          <a:p>
            <a:pPr eaLnBrk="1" hangingPunct="1"/>
            <a:r>
              <a:rPr lang="en-US" altLang="en-US" sz="2800" dirty="0"/>
              <a:t>Skipping a part of loop – </a:t>
            </a:r>
            <a:r>
              <a:rPr lang="en-US" altLang="en-US" sz="2800" dirty="0">
                <a:solidFill>
                  <a:srgbClr val="C00000"/>
                </a:solidFill>
                <a:latin typeface="Courier New" panose="02070309020205020404" pitchFamily="49" charset="0"/>
                <a:cs typeface="Courier New" panose="02070309020205020404" pitchFamily="49" charset="0"/>
              </a:rPr>
              <a:t>continue</a:t>
            </a:r>
            <a:r>
              <a:rPr lang="en-US" altLang="en-US" sz="2800" dirty="0">
                <a:solidFill>
                  <a:srgbClr val="C00000"/>
                </a:solidFill>
              </a:rPr>
              <a:t>  </a:t>
            </a:r>
            <a:r>
              <a:rPr lang="en-US" altLang="en-US" sz="2800" dirty="0"/>
              <a:t>statement</a:t>
            </a:r>
          </a:p>
        </p:txBody>
      </p:sp>
      <p:sp>
        <p:nvSpPr>
          <p:cNvPr id="11059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F01DE14-C8E7-4245-94B5-433B42CB5E77}" type="datetime1">
              <a:rPr lang="en-US" altLang="en-US" smtClean="0"/>
              <a:t>3/30/2022</a:t>
            </a:fld>
            <a:endParaRPr lang="en-US" altLang="en-US"/>
          </a:p>
        </p:txBody>
      </p:sp>
      <p:sp>
        <p:nvSpPr>
          <p:cNvPr id="11059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10595" name="Slide Number Placeholder 4"/>
          <p:cNvSpPr>
            <a:spLocks noGrp="1"/>
          </p:cNvSpPr>
          <p:nvPr>
            <p:ph type="sldNum" sz="quarter" idx="12"/>
          </p:nvPr>
        </p:nvSpPr>
        <p:spPr bwMode="auto">
          <a:xfrm>
            <a:off x="6845389"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E8E7F0F-9325-41B8-BEC5-BAB2F2658DAF}" type="slidenum">
              <a:rPr lang="en-US" altLang="en-US" smtClean="0"/>
              <a:pPr/>
              <a:t>85</a:t>
            </a:fld>
            <a:endParaRPr lang="en-US" altLang="en-US" dirty="0"/>
          </a:p>
        </p:txBody>
      </p:sp>
      <p:sp>
        <p:nvSpPr>
          <p:cNvPr id="16392" name="Text Box 3"/>
          <p:cNvSpPr txBox="1">
            <a:spLocks noChangeArrowheads="1"/>
          </p:cNvSpPr>
          <p:nvPr/>
        </p:nvSpPr>
        <p:spPr bwMode="auto">
          <a:xfrm>
            <a:off x="3345534" y="2857502"/>
            <a:ext cx="2701777" cy="3416320"/>
          </a:xfrm>
          <a:prstGeom prst="rect">
            <a:avLst/>
          </a:prstGeom>
          <a:noFill/>
          <a:ln w="9525">
            <a:noFill/>
            <a:miter lim="800000"/>
            <a:headEnd/>
            <a:tailEnd/>
          </a:ln>
        </p:spPr>
        <p:txBody>
          <a:bodyPr>
            <a:spAutoFit/>
          </a:bodyPr>
          <a:lstStyle/>
          <a:p>
            <a:pPr>
              <a:spcBef>
                <a:spcPct val="50000"/>
              </a:spcBef>
              <a:defRPr/>
            </a:pPr>
            <a:r>
              <a:rPr lang="en-US" b="1" dirty="0"/>
              <a:t>while (……….) </a:t>
            </a:r>
            <a:r>
              <a:rPr lang="en-US" b="1" dirty="0">
                <a:cs typeface="Tahoma" pitchFamily="34" charset="0"/>
              </a:rPr>
              <a:t>{</a:t>
            </a:r>
          </a:p>
          <a:p>
            <a:pPr>
              <a:defRPr/>
            </a:pPr>
            <a:r>
              <a:rPr lang="en-US" b="1" dirty="0">
                <a:cs typeface="Tahoma" pitchFamily="34" charset="0"/>
              </a:rPr>
              <a:t>     Statement-1; </a:t>
            </a:r>
            <a:endParaRPr lang="en-US" b="1" dirty="0"/>
          </a:p>
          <a:p>
            <a:pPr>
              <a:defRPr/>
            </a:pPr>
            <a:r>
              <a:rPr lang="en-US" b="1" dirty="0">
                <a:cs typeface="Tahoma" pitchFamily="34" charset="0"/>
              </a:rPr>
              <a:t>     Statement-2; </a:t>
            </a:r>
            <a:r>
              <a:rPr lang="en-US" b="1" dirty="0"/>
              <a:t>   </a:t>
            </a:r>
          </a:p>
          <a:p>
            <a:pPr>
              <a:defRPr/>
            </a:pPr>
            <a:r>
              <a:rPr lang="en-US" b="1" dirty="0"/>
              <a:t>   </a:t>
            </a:r>
          </a:p>
          <a:p>
            <a:pPr>
              <a:defRPr/>
            </a:pPr>
            <a:r>
              <a:rPr lang="en-US" b="1" dirty="0">
                <a:solidFill>
                  <a:srgbClr val="C00000"/>
                </a:solidFill>
              </a:rPr>
              <a:t>    If(condition)</a:t>
            </a:r>
          </a:p>
          <a:p>
            <a:pPr>
              <a:defRPr/>
            </a:pPr>
            <a:r>
              <a:rPr lang="en-US" b="1" dirty="0">
                <a:solidFill>
                  <a:srgbClr val="C00000"/>
                </a:solidFill>
              </a:rPr>
              <a:t>               continue;</a:t>
            </a:r>
          </a:p>
          <a:p>
            <a:pPr>
              <a:defRPr/>
            </a:pPr>
            <a:endParaRPr lang="en-US" b="1" dirty="0">
              <a:solidFill>
                <a:srgbClr val="C00000"/>
              </a:solidFill>
            </a:endParaRPr>
          </a:p>
          <a:p>
            <a:pPr>
              <a:defRPr/>
            </a:pPr>
            <a:r>
              <a:rPr lang="en-US" b="1" dirty="0">
                <a:solidFill>
                  <a:schemeClr val="accent2"/>
                </a:solidFill>
              </a:rPr>
              <a:t>     </a:t>
            </a:r>
            <a:r>
              <a:rPr lang="en-US" b="1" dirty="0">
                <a:cs typeface="Tahoma" pitchFamily="34" charset="0"/>
              </a:rPr>
              <a:t>Statement-3;</a:t>
            </a:r>
          </a:p>
          <a:p>
            <a:pPr>
              <a:defRPr/>
            </a:pPr>
            <a:r>
              <a:rPr lang="en-US" b="1" dirty="0">
                <a:cs typeface="Tahoma" pitchFamily="34" charset="0"/>
              </a:rPr>
              <a:t>     Statement-4;</a:t>
            </a:r>
            <a:endParaRPr lang="en-US" b="1" dirty="0">
              <a:solidFill>
                <a:schemeClr val="accent2"/>
              </a:solidFill>
            </a:endParaRPr>
          </a:p>
          <a:p>
            <a:pPr>
              <a:spcBef>
                <a:spcPct val="50000"/>
              </a:spcBef>
              <a:defRPr/>
            </a:pPr>
            <a:r>
              <a:rPr lang="en-US" b="1" dirty="0">
                <a:solidFill>
                  <a:schemeClr val="accent2"/>
                </a:solidFill>
                <a:cs typeface="Tahoma" pitchFamily="34" charset="0"/>
              </a:rPr>
              <a:t>}</a:t>
            </a:r>
          </a:p>
          <a:p>
            <a:pPr>
              <a:spcBef>
                <a:spcPct val="50000"/>
              </a:spcBef>
              <a:defRPr/>
            </a:pPr>
            <a:r>
              <a:rPr lang="en-US" b="1" dirty="0" err="1">
                <a:solidFill>
                  <a:srgbClr val="FF0000"/>
                </a:solidFill>
                <a:cs typeface="Tahoma" pitchFamily="34" charset="0"/>
              </a:rPr>
              <a:t>Next_statement</a:t>
            </a:r>
            <a:endParaRPr lang="en-US" b="1" dirty="0">
              <a:solidFill>
                <a:srgbClr val="FF0000"/>
              </a:solidFill>
            </a:endParaRPr>
          </a:p>
        </p:txBody>
      </p:sp>
      <p:sp>
        <p:nvSpPr>
          <p:cNvPr id="110602" name="Text Box 5"/>
          <p:cNvSpPr txBox="1">
            <a:spLocks noChangeArrowheads="1"/>
          </p:cNvSpPr>
          <p:nvPr/>
        </p:nvSpPr>
        <p:spPr bwMode="auto">
          <a:xfrm>
            <a:off x="7128023" y="2857502"/>
            <a:ext cx="270177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dirty="0">
                <a:latin typeface="+mn-lt"/>
              </a:rPr>
              <a:t>do {</a:t>
            </a:r>
          </a:p>
          <a:p>
            <a:r>
              <a:rPr lang="en-US" altLang="en-US" b="1" dirty="0">
                <a:latin typeface="+mn-lt"/>
                <a:cs typeface="Tahoma" panose="020B0604030504040204" pitchFamily="34" charset="0"/>
              </a:rPr>
              <a:t>     Statement-1; </a:t>
            </a:r>
            <a:endParaRPr lang="en-US" altLang="en-US" b="1" dirty="0">
              <a:latin typeface="+mn-lt"/>
            </a:endParaRPr>
          </a:p>
          <a:p>
            <a:r>
              <a:rPr lang="en-US" altLang="en-US" b="1" dirty="0">
                <a:latin typeface="+mn-lt"/>
                <a:cs typeface="Tahoma" panose="020B0604030504040204" pitchFamily="34" charset="0"/>
              </a:rPr>
              <a:t>     Statement-2; </a:t>
            </a:r>
            <a:r>
              <a:rPr lang="en-US" altLang="en-US" b="1" dirty="0">
                <a:latin typeface="+mn-lt"/>
              </a:rPr>
              <a:t>      </a:t>
            </a:r>
          </a:p>
          <a:p>
            <a:endParaRPr lang="en-US" altLang="en-US" b="1" dirty="0">
              <a:latin typeface="+mn-lt"/>
            </a:endParaRPr>
          </a:p>
          <a:p>
            <a:r>
              <a:rPr lang="en-US" altLang="en-US" b="1" dirty="0">
                <a:solidFill>
                  <a:srgbClr val="C00000"/>
                </a:solidFill>
                <a:latin typeface="+mn-lt"/>
              </a:rPr>
              <a:t>     If(condition)</a:t>
            </a:r>
          </a:p>
          <a:p>
            <a:r>
              <a:rPr lang="en-US" altLang="en-US" b="1" dirty="0">
                <a:solidFill>
                  <a:srgbClr val="C00000"/>
                </a:solidFill>
                <a:latin typeface="+mn-lt"/>
              </a:rPr>
              <a:t>                 continue;</a:t>
            </a:r>
          </a:p>
          <a:p>
            <a:r>
              <a:rPr lang="en-US" altLang="en-US" b="1" dirty="0">
                <a:solidFill>
                  <a:schemeClr val="accent2"/>
                </a:solidFill>
                <a:latin typeface="+mn-lt"/>
              </a:rPr>
              <a:t>    </a:t>
            </a:r>
          </a:p>
          <a:p>
            <a:r>
              <a:rPr lang="en-US" altLang="en-US" b="1" dirty="0">
                <a:solidFill>
                  <a:schemeClr val="accent2"/>
                </a:solidFill>
                <a:latin typeface="+mn-lt"/>
              </a:rPr>
              <a:t>     </a:t>
            </a:r>
            <a:r>
              <a:rPr lang="en-US" altLang="en-US" b="1" dirty="0">
                <a:latin typeface="+mn-lt"/>
                <a:cs typeface="Tahoma" panose="020B0604030504040204" pitchFamily="34" charset="0"/>
              </a:rPr>
              <a:t>Statement-3;</a:t>
            </a:r>
          </a:p>
          <a:p>
            <a:r>
              <a:rPr lang="en-US" altLang="en-US" b="1" dirty="0">
                <a:latin typeface="+mn-lt"/>
                <a:cs typeface="Tahoma" panose="020B0604030504040204" pitchFamily="34" charset="0"/>
              </a:rPr>
              <a:t>     Statement-4;</a:t>
            </a:r>
          </a:p>
          <a:p>
            <a:r>
              <a:rPr lang="en-US" altLang="en-US" b="1" dirty="0">
                <a:latin typeface="+mn-lt"/>
                <a:cs typeface="Tahoma" panose="020B0604030504040204" pitchFamily="34" charset="0"/>
              </a:rPr>
              <a:t>} </a:t>
            </a:r>
            <a:r>
              <a:rPr lang="en-US" altLang="en-US" b="1" dirty="0">
                <a:latin typeface="+mn-lt"/>
              </a:rPr>
              <a:t> while(…);</a:t>
            </a:r>
          </a:p>
          <a:p>
            <a:endParaRPr lang="en-US" altLang="en-US" b="1" dirty="0">
              <a:latin typeface="+mn-lt"/>
            </a:endParaRPr>
          </a:p>
          <a:p>
            <a:r>
              <a:rPr lang="en-US" altLang="en-US" b="1" dirty="0" err="1">
                <a:solidFill>
                  <a:srgbClr val="FF0000"/>
                </a:solidFill>
                <a:latin typeface="+mn-lt"/>
              </a:rPr>
              <a:t>Next_statement</a:t>
            </a:r>
            <a:endParaRPr lang="en-US" altLang="en-US" b="1" dirty="0">
              <a:solidFill>
                <a:srgbClr val="FF0000"/>
              </a:solidFill>
              <a:latin typeface="+mn-lt"/>
            </a:endParaRPr>
          </a:p>
        </p:txBody>
      </p:sp>
      <p:grpSp>
        <p:nvGrpSpPr>
          <p:cNvPr id="2" name="Group 1"/>
          <p:cNvGrpSpPr/>
          <p:nvPr/>
        </p:nvGrpSpPr>
        <p:grpSpPr>
          <a:xfrm>
            <a:off x="2496404" y="3028970"/>
            <a:ext cx="926324" cy="1472692"/>
            <a:chOff x="2496404" y="3028970"/>
            <a:chExt cx="926324" cy="1200277"/>
          </a:xfrm>
        </p:grpSpPr>
        <p:cxnSp>
          <p:nvCxnSpPr>
            <p:cNvPr id="110601" name="AutoShape 4"/>
            <p:cNvCxnSpPr>
              <a:cxnSpLocks noChangeShapeType="1"/>
            </p:cNvCxnSpPr>
            <p:nvPr/>
          </p:nvCxnSpPr>
          <p:spPr bwMode="auto">
            <a:xfrm flipH="1">
              <a:off x="2496404" y="4229247"/>
              <a:ext cx="77193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606" name="AutoShape 9"/>
            <p:cNvCxnSpPr>
              <a:cxnSpLocks noChangeShapeType="1"/>
            </p:cNvCxnSpPr>
            <p:nvPr/>
          </p:nvCxnSpPr>
          <p:spPr bwMode="auto">
            <a:xfrm flipV="1">
              <a:off x="2496404" y="3028970"/>
              <a:ext cx="0" cy="12002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0607" name="Line 10"/>
            <p:cNvSpPr>
              <a:spLocks noChangeShapeType="1"/>
            </p:cNvSpPr>
            <p:nvPr/>
          </p:nvSpPr>
          <p:spPr bwMode="auto">
            <a:xfrm>
              <a:off x="2496404" y="3028970"/>
              <a:ext cx="9263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390" name="Text Box 11"/>
          <p:cNvSpPr txBox="1">
            <a:spLocks noChangeArrowheads="1"/>
          </p:cNvSpPr>
          <p:nvPr/>
        </p:nvSpPr>
        <p:spPr bwMode="auto">
          <a:xfrm>
            <a:off x="838200" y="1543051"/>
            <a:ext cx="10148249" cy="1323439"/>
          </a:xfrm>
          <a:prstGeom prst="rect">
            <a:avLst/>
          </a:prstGeom>
          <a:noFill/>
          <a:ln w="9525">
            <a:noFill/>
            <a:miter lim="800000"/>
            <a:headEnd/>
            <a:tailEnd/>
          </a:ln>
        </p:spPr>
        <p:txBody>
          <a:bodyPr wrap="square">
            <a:spAutoFit/>
          </a:bodyPr>
          <a:lstStyle/>
          <a:p>
            <a:pPr marL="171450" indent="-171450" algn="just">
              <a:buFont typeface="Wingdings" pitchFamily="2" charset="2"/>
              <a:buChar char="Ø"/>
              <a:defRPr/>
            </a:pPr>
            <a:r>
              <a:rPr lang="en-US" sz="2000" dirty="0"/>
              <a:t>Skip a part of the body of the loop under certain conditions is done using </a:t>
            </a:r>
            <a:r>
              <a:rPr lang="en-US" sz="2000" b="1" dirty="0">
                <a:solidFill>
                  <a:schemeClr val="accent2"/>
                </a:solidFill>
              </a:rPr>
              <a:t>continue</a:t>
            </a:r>
            <a:r>
              <a:rPr lang="en-US" sz="2000" dirty="0"/>
              <a:t> statement. </a:t>
            </a:r>
          </a:p>
          <a:p>
            <a:pPr marL="171450" indent="-171450" algn="just">
              <a:buFont typeface="Wingdings" pitchFamily="2" charset="2"/>
              <a:buChar char="Ø"/>
              <a:defRPr/>
            </a:pPr>
            <a:endParaRPr lang="en-US" sz="2000" dirty="0"/>
          </a:p>
          <a:p>
            <a:pPr marL="171450" indent="-171450" algn="just">
              <a:buFont typeface="Wingdings" pitchFamily="2" charset="2"/>
              <a:buChar char="Ø"/>
              <a:defRPr/>
            </a:pPr>
            <a:r>
              <a:rPr lang="en-US" sz="2000" dirty="0"/>
              <a:t>As the name implies, </a:t>
            </a:r>
            <a:r>
              <a:rPr lang="en-US" sz="2000" b="1" dirty="0">
                <a:solidFill>
                  <a:srgbClr val="C0504D"/>
                </a:solidFill>
              </a:rPr>
              <a:t>continue </a:t>
            </a:r>
            <a:r>
              <a:rPr lang="en-US" sz="2000" dirty="0"/>
              <a:t>causes the loop to be continued with next iteration, after skipping rest of the body of the loop.</a:t>
            </a:r>
          </a:p>
        </p:txBody>
      </p:sp>
      <p:grpSp>
        <p:nvGrpSpPr>
          <p:cNvPr id="3" name="Group 2"/>
          <p:cNvGrpSpPr/>
          <p:nvPr/>
        </p:nvGrpSpPr>
        <p:grpSpPr>
          <a:xfrm>
            <a:off x="6525221" y="4501666"/>
            <a:ext cx="628942" cy="1032403"/>
            <a:chOff x="6525221" y="4229242"/>
            <a:chExt cx="628942" cy="813910"/>
          </a:xfrm>
        </p:grpSpPr>
        <p:cxnSp>
          <p:nvCxnSpPr>
            <p:cNvPr id="110603" name="AutoShape 6"/>
            <p:cNvCxnSpPr>
              <a:cxnSpLocks noChangeShapeType="1"/>
            </p:cNvCxnSpPr>
            <p:nvPr/>
          </p:nvCxnSpPr>
          <p:spPr bwMode="auto">
            <a:xfrm flipH="1">
              <a:off x="6525221" y="4229247"/>
              <a:ext cx="54035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604" name="AutoShape 7"/>
            <p:cNvCxnSpPr>
              <a:cxnSpLocks noChangeShapeType="1"/>
            </p:cNvCxnSpPr>
            <p:nvPr/>
          </p:nvCxnSpPr>
          <p:spPr bwMode="auto">
            <a:xfrm flipH="1">
              <a:off x="6525222" y="4229242"/>
              <a:ext cx="11392" cy="8139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0605" name="Line 8"/>
            <p:cNvSpPr>
              <a:spLocks noChangeShapeType="1"/>
            </p:cNvSpPr>
            <p:nvPr/>
          </p:nvSpPr>
          <p:spPr bwMode="auto">
            <a:xfrm>
              <a:off x="6536614" y="5040462"/>
              <a:ext cx="6175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390655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1057276"/>
            <a:ext cx="7543802" cy="514350"/>
          </a:xfrm>
        </p:spPr>
        <p:txBody>
          <a:bodyPr>
            <a:noAutofit/>
          </a:bodyPr>
          <a:lstStyle/>
          <a:p>
            <a:pPr eaLnBrk="1" hangingPunct="1"/>
            <a:r>
              <a:rPr lang="en-US" altLang="en-US" sz="3200" dirty="0"/>
              <a:t>Skipping a part of loop - example</a:t>
            </a:r>
          </a:p>
        </p:txBody>
      </p:sp>
      <p:sp>
        <p:nvSpPr>
          <p:cNvPr id="11264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EF09C95A-B8B7-4C87-948A-7A1FDD25CA65}" type="datetime1">
              <a:rPr lang="en-US" altLang="en-US" smtClean="0"/>
              <a:t>3/30/2022</a:t>
            </a:fld>
            <a:endParaRPr lang="en-US" altLang="en-US"/>
          </a:p>
        </p:txBody>
      </p:sp>
      <p:sp>
        <p:nvSpPr>
          <p:cNvPr id="11264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12643" name="Slide Number Placeholder 4"/>
          <p:cNvSpPr>
            <a:spLocks noGrp="1"/>
          </p:cNvSpPr>
          <p:nvPr>
            <p:ph type="sldNum" sz="quarter" idx="12"/>
          </p:nvPr>
        </p:nvSpPr>
        <p:spPr bwMode="auto">
          <a:xfrm>
            <a:off x="7239000" y="6356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C3551675-4EBA-4EBF-ADD4-F6ED93E3EE0C}" type="slidenum">
              <a:rPr lang="en-US" altLang="en-US" smtClean="0"/>
              <a:pPr/>
              <a:t>86</a:t>
            </a:fld>
            <a:endParaRPr lang="en-US" altLang="en-US"/>
          </a:p>
        </p:txBody>
      </p:sp>
      <p:sp>
        <p:nvSpPr>
          <p:cNvPr id="11" name="Rectangle 10"/>
          <p:cNvSpPr>
            <a:spLocks noChangeArrowheads="1"/>
          </p:cNvSpPr>
          <p:nvPr/>
        </p:nvSpPr>
        <p:spPr bwMode="auto">
          <a:xfrm>
            <a:off x="1083599" y="1863970"/>
            <a:ext cx="5117911" cy="3603551"/>
          </a:xfrm>
          <a:prstGeom prst="rect">
            <a:avLst/>
          </a:prstGeom>
          <a:noFill/>
          <a:ln w="9525">
            <a:noFill/>
            <a:miter lim="800000"/>
            <a:headEnd/>
            <a:tailEnd/>
          </a:ln>
        </p:spPr>
        <p:txBody>
          <a:bodyPr wrap="square">
            <a:spAutoFit/>
          </a:bodyPr>
          <a:lstStyle/>
          <a:p>
            <a:pPr>
              <a:defRPr/>
            </a:pPr>
            <a:endParaRPr lang="en-US" sz="2800" b="1" dirty="0">
              <a:latin typeface="Tempus Sans ITC" pitchFamily="82" charset="0"/>
            </a:endParaRPr>
          </a:p>
          <a:p>
            <a:pPr>
              <a:defRPr/>
            </a:pPr>
            <a:r>
              <a:rPr lang="en-US" sz="2800" b="1" dirty="0"/>
              <a:t> for(</a:t>
            </a:r>
            <a:r>
              <a:rPr lang="en-US" sz="2800" b="1" dirty="0" err="1"/>
              <a:t>i</a:t>
            </a:r>
            <a:r>
              <a:rPr lang="en-US" sz="2800" b="1" dirty="0"/>
              <a:t>=10; </a:t>
            </a:r>
            <a:r>
              <a:rPr lang="en-US" sz="2800" b="1" dirty="0" err="1"/>
              <a:t>i</a:t>
            </a:r>
            <a:r>
              <a:rPr lang="en-US" sz="2800" b="1" dirty="0"/>
              <a:t>&lt;=15; </a:t>
            </a:r>
            <a:r>
              <a:rPr lang="en-US" sz="2800" b="1" dirty="0" err="1"/>
              <a:t>i</a:t>
            </a:r>
            <a:r>
              <a:rPr lang="en-US" sz="2800" b="1" dirty="0"/>
              <a:t>++ )</a:t>
            </a:r>
          </a:p>
          <a:p>
            <a:pPr>
              <a:defRPr/>
            </a:pPr>
            <a:r>
              <a:rPr lang="en-US" sz="2800" b="1" dirty="0"/>
              <a:t>     {</a:t>
            </a:r>
          </a:p>
          <a:p>
            <a:pPr>
              <a:defRPr/>
            </a:pPr>
            <a:r>
              <a:rPr lang="en-US" sz="2800" b="1" dirty="0"/>
              <a:t>	    if(</a:t>
            </a:r>
            <a:r>
              <a:rPr lang="en-US" sz="2800" b="1" dirty="0" err="1"/>
              <a:t>i</a:t>
            </a:r>
            <a:r>
              <a:rPr lang="en-US" sz="2800" b="1" dirty="0"/>
              <a:t>==13 || </a:t>
            </a:r>
            <a:r>
              <a:rPr lang="en-US" sz="2800" b="1" dirty="0" err="1"/>
              <a:t>i</a:t>
            </a:r>
            <a:r>
              <a:rPr lang="en-US" sz="2800" b="1" dirty="0"/>
              <a:t>==14)</a:t>
            </a:r>
          </a:p>
          <a:p>
            <a:pPr>
              <a:defRPr/>
            </a:pPr>
            <a:r>
              <a:rPr lang="en-US" sz="2800" b="1" dirty="0"/>
              <a:t>		continue;</a:t>
            </a:r>
          </a:p>
          <a:p>
            <a:pPr>
              <a:defRPr/>
            </a:pPr>
            <a:r>
              <a:rPr lang="en-US" sz="2800" b="1" dirty="0"/>
              <a:t>          </a:t>
            </a:r>
          </a:p>
          <a:p>
            <a:pPr>
              <a:spcBef>
                <a:spcPts val="450"/>
              </a:spcBef>
              <a:defRPr/>
            </a:pPr>
            <a:r>
              <a:rPr lang="en-US" sz="2800" b="1" dirty="0"/>
              <a:t>	    </a:t>
            </a:r>
            <a:r>
              <a:rPr lang="en-US" sz="2800" b="1" dirty="0" err="1"/>
              <a:t>printf</a:t>
            </a:r>
            <a:r>
              <a:rPr lang="en-US" sz="2800" b="1" dirty="0"/>
              <a:t>(“%d\t”,</a:t>
            </a:r>
            <a:r>
              <a:rPr lang="en-US" sz="2800" b="1" dirty="0" err="1"/>
              <a:t>i</a:t>
            </a:r>
            <a:r>
              <a:rPr lang="en-US" sz="2800" b="1" dirty="0"/>
              <a:t>);</a:t>
            </a:r>
          </a:p>
          <a:p>
            <a:pPr>
              <a:defRPr/>
            </a:pPr>
            <a:r>
              <a:rPr lang="en-US" sz="2800" b="1" dirty="0"/>
              <a:t>    }</a:t>
            </a:r>
          </a:p>
        </p:txBody>
      </p:sp>
      <p:sp>
        <p:nvSpPr>
          <p:cNvPr id="12" name="AutoShape 4"/>
          <p:cNvSpPr>
            <a:spLocks noChangeArrowheads="1"/>
          </p:cNvSpPr>
          <p:nvPr/>
        </p:nvSpPr>
        <p:spPr bwMode="auto">
          <a:xfrm>
            <a:off x="7239000" y="2514600"/>
            <a:ext cx="2114550" cy="1943100"/>
          </a:xfrm>
          <a:prstGeom prst="verticalScroll">
            <a:avLst>
              <a:gd name="adj" fmla="val 12500"/>
            </a:avLst>
          </a:prstGeom>
          <a:solidFill>
            <a:srgbClr val="FF99FF"/>
          </a:solidFill>
          <a:ln w="9525">
            <a:solidFill>
              <a:schemeClr val="tx1"/>
            </a:solidFill>
            <a:round/>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10 11 12 15</a:t>
            </a:r>
          </a:p>
        </p:txBody>
      </p:sp>
    </p:spTree>
    <p:extLst>
      <p:ext uri="{BB962C8B-B14F-4D97-AF65-F5344CB8AC3E}">
        <p14:creationId xmlns:p14="http://schemas.microsoft.com/office/powerpoint/2010/main" val="16730269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amond(i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1143002"/>
            <a:ext cx="8084593" cy="514350"/>
          </a:xfrm>
        </p:spPr>
        <p:txBody>
          <a:bodyPr>
            <a:noAutofit/>
          </a:bodyPr>
          <a:lstStyle/>
          <a:p>
            <a:pPr eaLnBrk="1" hangingPunct="1">
              <a:defRPr/>
            </a:pPr>
            <a:r>
              <a:rPr lang="en-US" sz="3600" dirty="0"/>
              <a:t>Skipping a part of loop</a:t>
            </a:r>
          </a:p>
        </p:txBody>
      </p:sp>
      <p:sp>
        <p:nvSpPr>
          <p:cNvPr id="11469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D439D360-EA10-448D-BD87-B76719965941}" type="datetime1">
              <a:rPr lang="en-US" altLang="en-US" smtClean="0"/>
              <a:t>3/30/2022</a:t>
            </a:fld>
            <a:endParaRPr lang="en-US" altLang="en-US"/>
          </a:p>
        </p:txBody>
      </p:sp>
      <p:sp>
        <p:nvSpPr>
          <p:cNvPr id="11469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t>CSE 1051 Problem Solving using Computers (PSUC) - 2019</a:t>
            </a:r>
          </a:p>
        </p:txBody>
      </p:sp>
      <p:sp>
        <p:nvSpPr>
          <p:cNvPr id="114691" name="Slide Number Placeholder 4"/>
          <p:cNvSpPr>
            <a:spLocks noGrp="1"/>
          </p:cNvSpPr>
          <p:nvPr>
            <p:ph type="sldNum" sz="quarter" idx="12"/>
          </p:nvPr>
        </p:nvSpPr>
        <p:spPr bwMode="auto">
          <a:xfrm>
            <a:off x="6845390" y="635635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E0B9A786-3191-404C-BE87-FA9A158A0060}" type="slidenum">
              <a:rPr lang="en-US" altLang="en-US" smtClean="0"/>
              <a:pPr/>
              <a:t>87</a:t>
            </a:fld>
            <a:endParaRPr lang="en-US" altLang="en-US"/>
          </a:p>
        </p:txBody>
      </p:sp>
      <p:sp>
        <p:nvSpPr>
          <p:cNvPr id="11" name="Rectangle 10"/>
          <p:cNvSpPr>
            <a:spLocks noChangeArrowheads="1"/>
          </p:cNvSpPr>
          <p:nvPr/>
        </p:nvSpPr>
        <p:spPr bwMode="auto">
          <a:xfrm>
            <a:off x="1230923" y="1771651"/>
            <a:ext cx="6636728"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dirty="0">
              <a:latin typeface="Tempus Sans ITC" panose="04020404030D07020202" pitchFamily="82" charset="0"/>
            </a:endParaRPr>
          </a:p>
          <a:p>
            <a:r>
              <a:rPr lang="nn-NO" altLang="en-US" sz="2400" b="1" dirty="0">
                <a:latin typeface="Tempus Sans ITC" panose="04020404030D07020202" pitchFamily="82" charset="0"/>
              </a:rPr>
              <a:t>   for ( </a:t>
            </a:r>
            <a:r>
              <a:rPr lang="nn-NO" altLang="en-US" sz="2400" dirty="0">
                <a:latin typeface="Arial Rounded MT Bold" panose="020F0704030504030204" pitchFamily="34" charset="0"/>
              </a:rPr>
              <a:t>i = 1 ; i &lt;= 2 ; i++ </a:t>
            </a:r>
            <a:r>
              <a:rPr lang="nn-NO" altLang="en-US" sz="2400" b="1" dirty="0">
                <a:latin typeface="Tempus Sans ITC" panose="04020404030D07020202" pitchFamily="82" charset="0"/>
              </a:rPr>
              <a:t>) </a:t>
            </a:r>
          </a:p>
          <a:p>
            <a:r>
              <a:rPr lang="en-US" altLang="en-US" sz="2400" b="1" dirty="0">
                <a:latin typeface="Tempus Sans ITC" panose="04020404030D07020202" pitchFamily="82" charset="0"/>
              </a:rPr>
              <a:t>  </a:t>
            </a:r>
            <a:r>
              <a:rPr lang="en-US" altLang="en-US" sz="2400" b="1" dirty="0">
                <a:solidFill>
                  <a:schemeClr val="accent2"/>
                </a:solidFill>
                <a:latin typeface="Tahoma" panose="020B0604030504040204" pitchFamily="34" charset="0"/>
                <a:cs typeface="Tahoma" panose="020B0604030504040204" pitchFamily="34" charset="0"/>
              </a:rPr>
              <a:t>{</a:t>
            </a:r>
            <a:r>
              <a:rPr lang="en-US" altLang="en-US" sz="2400" b="1" dirty="0">
                <a:solidFill>
                  <a:schemeClr val="accent2"/>
                </a:solidFill>
                <a:latin typeface="Tempus Sans ITC" panose="04020404030D07020202" pitchFamily="82" charset="0"/>
              </a:rPr>
              <a:t> </a:t>
            </a:r>
          </a:p>
          <a:p>
            <a:r>
              <a:rPr lang="en-US" altLang="en-US" sz="2400" b="1" dirty="0">
                <a:latin typeface="Tempus Sans ITC" panose="04020404030D07020202" pitchFamily="82" charset="0"/>
              </a:rPr>
              <a:t>       for ( </a:t>
            </a:r>
            <a:r>
              <a:rPr lang="en-US" altLang="en-US" sz="2400" dirty="0">
                <a:latin typeface="Arial Rounded MT Bold" panose="020F0704030504030204" pitchFamily="34" charset="0"/>
              </a:rPr>
              <a:t>j = 1 ; j &lt;= 2 ; j++ </a:t>
            </a:r>
            <a:r>
              <a:rPr lang="en-US" altLang="en-US" sz="2400" b="1" dirty="0">
                <a:latin typeface="Tempus Sans ITC" panose="04020404030D07020202" pitchFamily="82" charset="0"/>
              </a:rPr>
              <a:t>) </a:t>
            </a:r>
          </a:p>
          <a:p>
            <a:r>
              <a:rPr lang="en-US" altLang="en-US" sz="2400" b="1" dirty="0">
                <a:latin typeface="Tempus Sans ITC" panose="04020404030D07020202" pitchFamily="82" charset="0"/>
              </a:rPr>
              <a:t>       </a:t>
            </a:r>
            <a:r>
              <a:rPr lang="en-US" altLang="en-US" sz="2400" b="1" dirty="0">
                <a:solidFill>
                  <a:srgbClr val="C00000"/>
                </a:solidFill>
                <a:latin typeface="Tahoma" panose="020B0604030504040204" pitchFamily="34" charset="0"/>
                <a:cs typeface="Tahoma" panose="020B0604030504040204" pitchFamily="34" charset="0"/>
              </a:rPr>
              <a:t>{</a:t>
            </a:r>
            <a:r>
              <a:rPr lang="en-US" altLang="en-US" sz="2400" b="1" dirty="0">
                <a:solidFill>
                  <a:srgbClr val="C00000"/>
                </a:solidFill>
                <a:latin typeface="Tempus Sans ITC" panose="04020404030D07020202" pitchFamily="82" charset="0"/>
              </a:rPr>
              <a:t> </a:t>
            </a:r>
          </a:p>
          <a:p>
            <a:r>
              <a:rPr lang="en-US" altLang="en-US" sz="2400" b="1" dirty="0">
                <a:latin typeface="Tempus Sans ITC" panose="04020404030D07020202" pitchFamily="82" charset="0"/>
              </a:rPr>
              <a:t>            if (</a:t>
            </a:r>
            <a:r>
              <a:rPr lang="en-US" altLang="en-US" sz="2400" dirty="0">
                <a:latin typeface="Arial Rounded MT Bold" panose="020F0704030504030204" pitchFamily="34" charset="0"/>
              </a:rPr>
              <a:t> </a:t>
            </a:r>
            <a:r>
              <a:rPr lang="en-US" altLang="en-US" sz="2400" dirty="0" err="1">
                <a:latin typeface="Arial Rounded MT Bold" panose="020F0704030504030204" pitchFamily="34" charset="0"/>
              </a:rPr>
              <a:t>i</a:t>
            </a:r>
            <a:r>
              <a:rPr lang="en-US" altLang="en-US" sz="2400" dirty="0">
                <a:latin typeface="Arial Rounded MT Bold" panose="020F0704030504030204" pitchFamily="34" charset="0"/>
              </a:rPr>
              <a:t> == j </a:t>
            </a:r>
            <a:r>
              <a:rPr lang="en-US" altLang="en-US" sz="2400" b="1" dirty="0">
                <a:latin typeface="Tempus Sans ITC" panose="04020404030D07020202" pitchFamily="82" charset="0"/>
              </a:rPr>
              <a:t>) </a:t>
            </a:r>
          </a:p>
          <a:p>
            <a:r>
              <a:rPr lang="en-US" altLang="en-US" sz="2400" b="1" dirty="0">
                <a:latin typeface="Tempus Sans ITC" panose="04020404030D07020202" pitchFamily="82" charset="0"/>
              </a:rPr>
              <a:t>                 </a:t>
            </a:r>
            <a:r>
              <a:rPr lang="en-US" altLang="en-US" sz="2400" b="1" dirty="0">
                <a:solidFill>
                  <a:srgbClr val="C00000"/>
                </a:solidFill>
                <a:latin typeface="Tempus Sans ITC" panose="04020404030D07020202" pitchFamily="82" charset="0"/>
              </a:rPr>
              <a:t>continue ; </a:t>
            </a:r>
          </a:p>
          <a:p>
            <a:r>
              <a:rPr lang="en-US" altLang="en-US" sz="600" b="1" dirty="0">
                <a:solidFill>
                  <a:srgbClr val="C00000"/>
                </a:solidFill>
                <a:latin typeface="Tempus Sans ITC" panose="04020404030D07020202" pitchFamily="82" charset="0"/>
              </a:rPr>
              <a:t>    </a:t>
            </a:r>
            <a:endParaRPr lang="en-US" altLang="en-US" sz="100" b="1" dirty="0">
              <a:solidFill>
                <a:srgbClr val="C00000"/>
              </a:solidFill>
              <a:latin typeface="Tempus Sans ITC" panose="04020404030D07020202" pitchFamily="82" charset="0"/>
            </a:endParaRPr>
          </a:p>
          <a:p>
            <a:r>
              <a:rPr lang="pt-BR" altLang="en-US" sz="2400" b="1" dirty="0">
                <a:latin typeface="Tempus Sans ITC" panose="04020404030D07020202" pitchFamily="82" charset="0"/>
              </a:rPr>
              <a:t>            printf(“\n %d\t %d\n</a:t>
            </a:r>
            <a:r>
              <a:rPr lang="pt-BR" altLang="en-US" sz="2400" b="1" dirty="0">
                <a:latin typeface="Calibri" panose="020F0502020204030204" pitchFamily="34" charset="0"/>
                <a:ea typeface="Calibri" panose="020F0502020204030204" pitchFamily="34" charset="0"/>
                <a:cs typeface="Calibri" panose="020F0502020204030204" pitchFamily="34" charset="0"/>
              </a:rPr>
              <a:t>”,i, j)</a:t>
            </a:r>
            <a:r>
              <a:rPr lang="pt-BR" altLang="en-US" sz="2400" b="1" dirty="0">
                <a:latin typeface="Tempus Sans ITC" panose="04020404030D07020202" pitchFamily="82" charset="0"/>
              </a:rPr>
              <a:t>; </a:t>
            </a:r>
          </a:p>
          <a:p>
            <a:r>
              <a:rPr lang="en-US" altLang="en-US" sz="2400" b="1" dirty="0">
                <a:latin typeface="Tahoma" panose="020B0604030504040204" pitchFamily="34" charset="0"/>
                <a:cs typeface="Tahoma" panose="020B0604030504040204" pitchFamily="34" charset="0"/>
              </a:rPr>
              <a:t>       </a:t>
            </a:r>
            <a:r>
              <a:rPr lang="en-US" altLang="en-US" sz="2400" b="1" dirty="0">
                <a:solidFill>
                  <a:srgbClr val="C00000"/>
                </a:solidFill>
                <a:latin typeface="Tahoma" panose="020B0604030504040204" pitchFamily="34" charset="0"/>
                <a:cs typeface="Tahoma" panose="020B0604030504040204" pitchFamily="34" charset="0"/>
              </a:rPr>
              <a:t>}</a:t>
            </a:r>
            <a:r>
              <a:rPr lang="en-US" altLang="en-US" sz="2400" b="1" dirty="0">
                <a:solidFill>
                  <a:srgbClr val="C00000"/>
                </a:solidFill>
                <a:latin typeface="Tempus Sans ITC" panose="04020404030D07020202" pitchFamily="82" charset="0"/>
              </a:rPr>
              <a:t> </a:t>
            </a:r>
          </a:p>
          <a:p>
            <a:r>
              <a:rPr lang="en-US" altLang="en-US" sz="2400" b="1" dirty="0">
                <a:latin typeface="Tempus Sans ITC" panose="04020404030D07020202" pitchFamily="82" charset="0"/>
              </a:rPr>
              <a:t>    </a:t>
            </a:r>
            <a:r>
              <a:rPr lang="en-US" altLang="en-US" sz="2400" b="1" dirty="0">
                <a:solidFill>
                  <a:schemeClr val="accent2"/>
                </a:solidFill>
                <a:latin typeface="Tahoma" panose="020B0604030504040204" pitchFamily="34" charset="0"/>
                <a:cs typeface="Tahoma" panose="020B0604030504040204" pitchFamily="34" charset="0"/>
              </a:rPr>
              <a:t>}</a:t>
            </a:r>
            <a:r>
              <a:rPr lang="en-US" altLang="en-US" sz="2400" b="1" dirty="0">
                <a:latin typeface="Tempus Sans ITC" panose="04020404030D07020202" pitchFamily="82" charset="0"/>
              </a:rPr>
              <a:t> </a:t>
            </a:r>
          </a:p>
          <a:p>
            <a:r>
              <a:rPr lang="en-US" altLang="en-US" sz="2400" b="1" dirty="0">
                <a:latin typeface="Tempus Sans ITC" panose="04020404030D07020202" pitchFamily="82" charset="0"/>
              </a:rPr>
              <a:t> </a:t>
            </a:r>
          </a:p>
        </p:txBody>
      </p:sp>
      <p:sp>
        <p:nvSpPr>
          <p:cNvPr id="8" name="AutoShape 4"/>
          <p:cNvSpPr>
            <a:spLocks noChangeArrowheads="1"/>
          </p:cNvSpPr>
          <p:nvPr/>
        </p:nvSpPr>
        <p:spPr bwMode="auto">
          <a:xfrm>
            <a:off x="7052187" y="1771650"/>
            <a:ext cx="2114550" cy="1943100"/>
          </a:xfrm>
          <a:prstGeom prst="verticalScroll">
            <a:avLst>
              <a:gd name="adj" fmla="val 12500"/>
            </a:avLst>
          </a:prstGeom>
          <a:solidFill>
            <a:srgbClr val="FF99FF"/>
          </a:solidFill>
          <a:ln w="9525">
            <a:solidFill>
              <a:schemeClr val="tx1"/>
            </a:solidFill>
            <a:round/>
            <a:headEnd/>
            <a:tailEnd/>
          </a:ln>
        </p:spPr>
        <p:txBody>
          <a:bodyPr anchor="ct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AutoNum type="arabicPlain"/>
            </a:pPr>
            <a:r>
              <a:rPr lang="en-US" altLang="en-US" b="1" dirty="0"/>
              <a:t>1</a:t>
            </a:r>
          </a:p>
          <a:p>
            <a:pPr marL="0" indent="0" algn="ctr"/>
            <a:r>
              <a:rPr lang="en-US" altLang="en-US" b="1" dirty="0"/>
              <a:t>1   2</a:t>
            </a:r>
          </a:p>
          <a:p>
            <a:pPr marL="0" indent="0" algn="ctr"/>
            <a:r>
              <a:rPr lang="en-US" altLang="en-US" b="1" dirty="0"/>
              <a:t>2   1</a:t>
            </a:r>
          </a:p>
          <a:p>
            <a:pPr marL="0" indent="0" algn="ctr"/>
            <a:r>
              <a:rPr lang="en-US" altLang="en-US" b="1" dirty="0"/>
              <a:t>2   2 </a:t>
            </a:r>
          </a:p>
        </p:txBody>
      </p:sp>
      <p:sp>
        <p:nvSpPr>
          <p:cNvPr id="13" name="AutoShape 4"/>
          <p:cNvSpPr>
            <a:spLocks noChangeArrowheads="1"/>
          </p:cNvSpPr>
          <p:nvPr/>
        </p:nvSpPr>
        <p:spPr bwMode="auto">
          <a:xfrm>
            <a:off x="7052187" y="1755057"/>
            <a:ext cx="2114550" cy="1943100"/>
          </a:xfrm>
          <a:prstGeom prst="verticalScroll">
            <a:avLst>
              <a:gd name="adj" fmla="val 12500"/>
            </a:avLst>
          </a:prstGeom>
          <a:solidFill>
            <a:srgbClr val="FF99FF"/>
          </a:solidFill>
          <a:ln w="9525">
            <a:solidFill>
              <a:schemeClr val="tx1"/>
            </a:solidFill>
            <a:round/>
            <a:headEnd/>
            <a:tailEnd/>
          </a:ln>
        </p:spPr>
        <p:txBody>
          <a:bodyPr anchor="ct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FontTx/>
              <a:buAutoNum type="arabicPlain"/>
            </a:pPr>
            <a:r>
              <a:rPr lang="en-US" altLang="en-US" b="1" dirty="0"/>
              <a:t>  2</a:t>
            </a:r>
          </a:p>
          <a:p>
            <a:pPr algn="ctr">
              <a:buFontTx/>
              <a:buAutoNum type="arabicPlain"/>
            </a:pPr>
            <a:r>
              <a:rPr lang="en-US" altLang="en-US" b="1" dirty="0"/>
              <a:t>  1    </a:t>
            </a:r>
          </a:p>
        </p:txBody>
      </p:sp>
    </p:spTree>
    <p:extLst>
      <p:ext uri="{BB962C8B-B14F-4D97-AF65-F5344CB8AC3E}">
        <p14:creationId xmlns:p14="http://schemas.microsoft.com/office/powerpoint/2010/main" val="3775459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animEffect transition="in" filter="fade">
                                      <p:cBhvr>
                                        <p:cTn id="15" dur="500"/>
                                        <p:tgtEl>
                                          <p:spTgt spid="11">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6" end="6"/>
                                            </p:txEl>
                                          </p:spTgt>
                                        </p:tgtEl>
                                        <p:attrNameLst>
                                          <p:attrName>style.visibility</p:attrName>
                                        </p:attrNameLst>
                                      </p:cBhvr>
                                      <p:to>
                                        <p:strVal val="visible"/>
                                      </p:to>
                                    </p:set>
                                    <p:animEffect transition="in" filter="fade">
                                      <p:cBhvr>
                                        <p:cTn id="18" dur="500"/>
                                        <p:tgtEl>
                                          <p:spTgt spid="11">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p:cNvSpPr>
            <a:spLocks noGrp="1" noChangeArrowheads="1"/>
          </p:cNvSpPr>
          <p:nvPr>
            <p:ph type="title"/>
          </p:nvPr>
        </p:nvSpPr>
        <p:spPr>
          <a:xfrm>
            <a:off x="838199" y="1143001"/>
            <a:ext cx="8798169" cy="514350"/>
          </a:xfrm>
        </p:spPr>
        <p:txBody>
          <a:bodyPr>
            <a:noAutofit/>
          </a:bodyPr>
          <a:lstStyle/>
          <a:p>
            <a:pPr eaLnBrk="1" hangingPunct="1">
              <a:defRPr/>
            </a:pPr>
            <a:r>
              <a:rPr lang="en-US" altLang="en-US" sz="4000" dirty="0"/>
              <a:t>User defined Type declarations</a:t>
            </a:r>
          </a:p>
        </p:txBody>
      </p:sp>
      <p:sp>
        <p:nvSpPr>
          <p:cNvPr id="116738" name="Rectangle 3"/>
          <p:cNvSpPr>
            <a:spLocks noGrp="1" noChangeArrowheads="1"/>
          </p:cNvSpPr>
          <p:nvPr>
            <p:ph idx="1"/>
          </p:nvPr>
        </p:nvSpPr>
        <p:spPr bwMode="auto">
          <a:xfrm>
            <a:off x="838200" y="1657351"/>
            <a:ext cx="8343900" cy="37945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lgn="just">
              <a:lnSpc>
                <a:spcPct val="150000"/>
              </a:lnSpc>
              <a:spcAft>
                <a:spcPts val="450"/>
              </a:spcAft>
              <a:buFont typeface="Wingdings" panose="05000000000000000000" pitchFamily="2" charset="2"/>
              <a:buChar char="§"/>
            </a:pPr>
            <a:r>
              <a:rPr lang="en-US" altLang="en-US" sz="3200" b="1" i="1" dirty="0">
                <a:latin typeface="Times New Roman" panose="02020603050405020304" pitchFamily="18" charset="0"/>
                <a:cs typeface="Times New Roman" panose="02020603050405020304" pitchFamily="18" charset="0"/>
              </a:rPr>
              <a:t> </a:t>
            </a:r>
            <a:r>
              <a:rPr lang="en-US" altLang="en-US" sz="3200" b="1" i="1" dirty="0" err="1">
                <a:solidFill>
                  <a:srgbClr val="C00000"/>
                </a:solidFill>
                <a:latin typeface="Times New Roman" panose="02020603050405020304" pitchFamily="18" charset="0"/>
                <a:cs typeface="Times New Roman" panose="02020603050405020304" pitchFamily="18" charset="0"/>
              </a:rPr>
              <a:t>typedef</a:t>
            </a:r>
            <a:endParaRPr lang="en-US" altLang="en-US" sz="3200" b="1" i="1" dirty="0">
              <a:solidFill>
                <a:srgbClr val="C00000"/>
              </a:solidFill>
              <a:latin typeface="Times New Roman" panose="02020603050405020304" pitchFamily="18" charset="0"/>
              <a:cs typeface="Times New Roman" panose="02020603050405020304" pitchFamily="18" charset="0"/>
            </a:endParaRPr>
          </a:p>
          <a:p>
            <a:pPr lvl="1" algn="just">
              <a:lnSpc>
                <a:spcPct val="150000"/>
              </a:lnSpc>
              <a:spcAft>
                <a:spcPts val="45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Type definition </a:t>
            </a:r>
            <a:r>
              <a:rPr lang="en-US" altLang="en-US" sz="32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lets you define your own identifiers.</a:t>
            </a:r>
            <a:endParaRPr lang="en-US" altLang="en-US" sz="2800" b="1" dirty="0">
              <a:latin typeface="Times New Roman" panose="02020603050405020304" pitchFamily="18" charset="0"/>
              <a:cs typeface="Times New Roman" panose="02020603050405020304" pitchFamily="18" charset="0"/>
            </a:endParaRPr>
          </a:p>
          <a:p>
            <a:pPr algn="just">
              <a:lnSpc>
                <a:spcPct val="150000"/>
              </a:lnSpc>
              <a:spcAft>
                <a:spcPts val="450"/>
              </a:spcAft>
              <a:buFont typeface="Wingdings" panose="05000000000000000000" pitchFamily="2" charset="2"/>
              <a:buChar char="§"/>
            </a:pPr>
            <a:r>
              <a:rPr lang="en-US" altLang="en-US" sz="3200" b="1" dirty="0">
                <a:latin typeface="Times New Roman" panose="02020603050405020304" pitchFamily="18" charset="0"/>
                <a:cs typeface="Times New Roman" panose="02020603050405020304" pitchFamily="18" charset="0"/>
              </a:rPr>
              <a:t> </a:t>
            </a:r>
            <a:r>
              <a:rPr lang="en-US" altLang="en-US" sz="3200" b="1" i="1" dirty="0" err="1">
                <a:solidFill>
                  <a:srgbClr val="C00000"/>
                </a:solidFill>
                <a:latin typeface="Times New Roman" panose="02020603050405020304" pitchFamily="18" charset="0"/>
                <a:cs typeface="Times New Roman" panose="02020603050405020304" pitchFamily="18" charset="0"/>
              </a:rPr>
              <a:t>enum</a:t>
            </a:r>
            <a:endParaRPr lang="en-US" altLang="en-US" sz="3200" b="1" i="1" dirty="0">
              <a:solidFill>
                <a:srgbClr val="C00000"/>
              </a:solidFill>
              <a:latin typeface="Times New Roman" panose="02020603050405020304" pitchFamily="18" charset="0"/>
              <a:cs typeface="Times New Roman" panose="02020603050405020304" pitchFamily="18" charset="0"/>
            </a:endParaRPr>
          </a:p>
          <a:p>
            <a:pPr lvl="1" algn="just">
              <a:lnSpc>
                <a:spcPct val="150000"/>
              </a:lnSpc>
              <a:spcAft>
                <a:spcPts val="45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Enumerated data type - a type with restricted set of values.</a:t>
            </a:r>
          </a:p>
        </p:txBody>
      </p:sp>
      <p:sp>
        <p:nvSpPr>
          <p:cNvPr id="11674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37E2D1F0-FED3-4FA9-97B0-DC7E31B8D7FB}" type="datetime1">
              <a:rPr lang="en-US" altLang="en-US" smtClean="0">
                <a:solidFill>
                  <a:srgbClr val="002060"/>
                </a:solidFill>
              </a:rPr>
              <a:t>3/30/2022</a:t>
            </a:fld>
            <a:endParaRPr lang="en-US" altLang="en-US">
              <a:solidFill>
                <a:srgbClr val="002060"/>
              </a:solidFill>
            </a:endParaRPr>
          </a:p>
        </p:txBody>
      </p:sp>
      <p:sp>
        <p:nvSpPr>
          <p:cNvPr id="11674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p>
        </p:txBody>
      </p:sp>
      <p:sp>
        <p:nvSpPr>
          <p:cNvPr id="1167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4B89A11-31CC-4178-83EA-54858D322E35}" type="slidenum">
              <a:rPr lang="en-US" altLang="en-US" smtClean="0">
                <a:solidFill>
                  <a:srgbClr val="002060"/>
                </a:solidFill>
              </a:rPr>
              <a:pPr/>
              <a:t>88</a:t>
            </a:fld>
            <a:endParaRPr lang="en-US" altLang="en-US">
              <a:solidFill>
                <a:srgbClr val="002060"/>
              </a:solidFill>
            </a:endParaRPr>
          </a:p>
        </p:txBody>
      </p:sp>
    </p:spTree>
    <p:extLst>
      <p:ext uri="{BB962C8B-B14F-4D97-AF65-F5344CB8AC3E}">
        <p14:creationId xmlns:p14="http://schemas.microsoft.com/office/powerpoint/2010/main" val="589817578"/>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p:cNvSpPr>
            <a:spLocks noGrp="1" noChangeArrowheads="1"/>
          </p:cNvSpPr>
          <p:nvPr>
            <p:ph type="title"/>
          </p:nvPr>
        </p:nvSpPr>
        <p:spPr>
          <a:xfrm>
            <a:off x="838200" y="813594"/>
            <a:ext cx="8115300" cy="514350"/>
          </a:xfrm>
        </p:spPr>
        <p:txBody>
          <a:bodyPr>
            <a:noAutofit/>
          </a:bodyPr>
          <a:lstStyle/>
          <a:p>
            <a:pPr eaLnBrk="1" hangingPunct="1">
              <a:defRPr/>
            </a:pPr>
            <a:r>
              <a:rPr lang="en-US" altLang="en-US" sz="4000" dirty="0"/>
              <a:t>User defined Type Declaration</a:t>
            </a:r>
          </a:p>
        </p:txBody>
      </p:sp>
      <p:sp>
        <p:nvSpPr>
          <p:cNvPr id="7171" name="Rectangle 3"/>
          <p:cNvSpPr>
            <a:spLocks noGrp="1" noChangeArrowheads="1"/>
          </p:cNvSpPr>
          <p:nvPr>
            <p:ph idx="1"/>
          </p:nvPr>
        </p:nvSpPr>
        <p:spPr>
          <a:xfrm>
            <a:off x="838200" y="1616144"/>
            <a:ext cx="10515600" cy="3794522"/>
          </a:xfrm>
        </p:spPr>
        <p:txBody>
          <a:bodyPr>
            <a:noAutofit/>
          </a:bodyPr>
          <a:lstStyle/>
          <a:p>
            <a:pPr algn="just">
              <a:lnSpc>
                <a:spcPct val="80000"/>
              </a:lnSpc>
              <a:spcAft>
                <a:spcPts val="450"/>
              </a:spcAft>
              <a:buFont typeface="Wingdings" pitchFamily="2" charset="2"/>
              <a:buChar char="§"/>
              <a:tabLst>
                <a:tab pos="722710" algn="l"/>
              </a:tabLst>
              <a:defRPr/>
            </a:pPr>
            <a:r>
              <a:rPr lang="en-US" sz="2400" dirty="0">
                <a:solidFill>
                  <a:schemeClr val="accent2"/>
                </a:solidFill>
                <a:latin typeface="Arial Rounded MT Bold" pitchFamily="34" charset="0"/>
              </a:rPr>
              <a:t> </a:t>
            </a:r>
            <a:r>
              <a:rPr lang="en-US" sz="2400" b="1" i="1" dirty="0" err="1">
                <a:solidFill>
                  <a:schemeClr val="accent2"/>
                </a:solidFill>
                <a:latin typeface="Times New Roman" pitchFamily="18" charset="0"/>
                <a:cs typeface="Times New Roman" pitchFamily="18" charset="0"/>
              </a:rPr>
              <a:t>typedef</a:t>
            </a:r>
            <a:r>
              <a:rPr lang="en-US" sz="2400" b="1" i="1" dirty="0">
                <a:solidFill>
                  <a:schemeClr val="accent2"/>
                </a:solidFill>
                <a:latin typeface="Times New Roman" pitchFamily="18" charset="0"/>
                <a:cs typeface="Times New Roman" pitchFamily="18" charset="0"/>
              </a:rPr>
              <a:t> </a:t>
            </a:r>
            <a:r>
              <a:rPr lang="en-US" sz="2400" dirty="0">
                <a:solidFill>
                  <a:schemeClr val="accent2"/>
                </a:solidFill>
                <a:latin typeface="Arial Rounded MT Bold" pitchFamily="34" charset="0"/>
              </a:rPr>
              <a:t> </a:t>
            </a:r>
            <a:r>
              <a:rPr lang="en-US" sz="2400" dirty="0">
                <a:solidFill>
                  <a:srgbClr val="C00000"/>
                </a:solidFill>
                <a:latin typeface="Arial Rounded MT Bold" pitchFamily="34" charset="0"/>
              </a:rPr>
              <a:t>type</a:t>
            </a:r>
            <a:r>
              <a:rPr lang="en-US" sz="2400" dirty="0">
                <a:solidFill>
                  <a:schemeClr val="accent2"/>
                </a:solidFill>
                <a:latin typeface="Arial Rounded MT Bold" pitchFamily="34" charset="0"/>
              </a:rPr>
              <a:t> </a:t>
            </a:r>
            <a:r>
              <a:rPr lang="en-US" sz="2400" dirty="0">
                <a:latin typeface="Arial Rounded MT Bold" pitchFamily="34" charset="0"/>
              </a:rPr>
              <a:t>identifier</a:t>
            </a:r>
            <a:r>
              <a:rPr lang="en-US" sz="2400" dirty="0">
                <a:solidFill>
                  <a:srgbClr val="C00000"/>
                </a:solidFill>
                <a:latin typeface="Arial Rounded MT Bold" pitchFamily="34" charset="0"/>
              </a:rPr>
              <a:t>;</a:t>
            </a:r>
          </a:p>
          <a:p>
            <a:pPr algn="just">
              <a:lnSpc>
                <a:spcPct val="80000"/>
              </a:lnSpc>
              <a:spcAft>
                <a:spcPts val="450"/>
              </a:spcAft>
              <a:buNone/>
              <a:defRPr/>
            </a:pPr>
            <a:r>
              <a:rPr lang="en-US" sz="2400" dirty="0">
                <a:solidFill>
                  <a:schemeClr val="accent2"/>
                </a:solidFill>
              </a:rPr>
              <a:t>	</a:t>
            </a:r>
            <a:r>
              <a:rPr lang="en-US" sz="2400" dirty="0"/>
              <a:t>The “type” refers to an existing data type and “identifier” refers to the new name given to the data type</a:t>
            </a:r>
            <a:r>
              <a:rPr lang="en-US" sz="2400" i="1" dirty="0">
                <a:solidFill>
                  <a:schemeClr val="accent2"/>
                </a:solidFill>
              </a:rPr>
              <a:t>.</a:t>
            </a:r>
          </a:p>
          <a:p>
            <a:pPr algn="just">
              <a:lnSpc>
                <a:spcPct val="80000"/>
              </a:lnSpc>
              <a:spcAft>
                <a:spcPts val="450"/>
              </a:spcAft>
              <a:buFont typeface="Wingdings" pitchFamily="2" charset="2"/>
              <a:buChar char="§"/>
              <a:defRPr/>
            </a:pPr>
            <a:r>
              <a:rPr lang="en-US" sz="2400" dirty="0"/>
              <a:t>After the declaration as follows:</a:t>
            </a:r>
          </a:p>
          <a:p>
            <a:pPr algn="just">
              <a:lnSpc>
                <a:spcPct val="80000"/>
              </a:lnSpc>
              <a:spcAft>
                <a:spcPts val="450"/>
              </a:spcAft>
              <a:buNone/>
              <a:defRPr/>
            </a:pPr>
            <a:r>
              <a:rPr lang="en-US" sz="2400" dirty="0">
                <a:solidFill>
                  <a:srgbClr val="C00000"/>
                </a:solidFill>
              </a:rPr>
              <a:t>	 </a:t>
            </a:r>
            <a:r>
              <a:rPr lang="en-US" sz="2400" b="1" i="1" dirty="0" err="1">
                <a:solidFill>
                  <a:schemeClr val="accent2"/>
                </a:solidFill>
                <a:latin typeface="Times New Roman" pitchFamily="18" charset="0"/>
                <a:cs typeface="Times New Roman" pitchFamily="18" charset="0"/>
              </a:rPr>
              <a:t>typedef</a:t>
            </a:r>
            <a:r>
              <a:rPr lang="en-US" sz="2400" dirty="0">
                <a:solidFill>
                  <a:schemeClr val="accent2"/>
                </a:solidFill>
                <a:latin typeface="Arial Rounded MT Bold" pitchFamily="34" charset="0"/>
              </a:rPr>
              <a:t>  </a:t>
            </a:r>
            <a:r>
              <a:rPr lang="en-US" sz="2400" dirty="0" err="1">
                <a:solidFill>
                  <a:srgbClr val="C00000"/>
                </a:solidFill>
                <a:latin typeface="Arial Rounded MT Bold" pitchFamily="34" charset="0"/>
              </a:rPr>
              <a:t>int</a:t>
            </a:r>
            <a:r>
              <a:rPr lang="en-US" sz="2400" dirty="0">
                <a:solidFill>
                  <a:schemeClr val="accent2"/>
                </a:solidFill>
                <a:latin typeface="Arial Rounded MT Bold" pitchFamily="34" charset="0"/>
              </a:rPr>
              <a:t> </a:t>
            </a:r>
            <a:r>
              <a:rPr lang="en-US" sz="2400" dirty="0">
                <a:latin typeface="Arial Rounded MT Bold" pitchFamily="34" charset="0"/>
              </a:rPr>
              <a:t>marks</a:t>
            </a:r>
            <a:r>
              <a:rPr lang="en-US" sz="2400" dirty="0">
                <a:solidFill>
                  <a:srgbClr val="C00000"/>
                </a:solidFill>
                <a:latin typeface="Arial Rounded MT Bold" pitchFamily="34" charset="0"/>
              </a:rPr>
              <a:t>;</a:t>
            </a:r>
          </a:p>
          <a:p>
            <a:pPr algn="just">
              <a:lnSpc>
                <a:spcPct val="80000"/>
              </a:lnSpc>
              <a:spcAft>
                <a:spcPts val="450"/>
              </a:spcAft>
              <a:buNone/>
              <a:defRPr/>
            </a:pPr>
            <a:r>
              <a:rPr lang="en-US" sz="2400" dirty="0">
                <a:solidFill>
                  <a:srgbClr val="C00000"/>
                </a:solidFill>
                <a:latin typeface="Arial Rounded MT Bold" pitchFamily="34" charset="0"/>
              </a:rPr>
              <a:t>	</a:t>
            </a:r>
            <a:r>
              <a:rPr lang="en-US" sz="2400" b="1" i="1" dirty="0">
                <a:solidFill>
                  <a:schemeClr val="accent2"/>
                </a:solidFill>
                <a:latin typeface="Times New Roman" pitchFamily="18" charset="0"/>
                <a:cs typeface="Times New Roman" pitchFamily="18" charset="0"/>
              </a:rPr>
              <a:t> </a:t>
            </a:r>
            <a:r>
              <a:rPr lang="en-US" sz="2400" b="1" i="1" dirty="0" err="1">
                <a:solidFill>
                  <a:schemeClr val="accent2"/>
                </a:solidFill>
                <a:latin typeface="Times New Roman" pitchFamily="18" charset="0"/>
                <a:cs typeface="Times New Roman" pitchFamily="18" charset="0"/>
              </a:rPr>
              <a:t>typedef</a:t>
            </a:r>
            <a:r>
              <a:rPr lang="en-US" sz="2400" dirty="0">
                <a:solidFill>
                  <a:schemeClr val="accent2"/>
                </a:solidFill>
                <a:latin typeface="Arial Rounded MT Bold" pitchFamily="34" charset="0"/>
              </a:rPr>
              <a:t> </a:t>
            </a:r>
            <a:r>
              <a:rPr lang="en-US" sz="2400" dirty="0">
                <a:solidFill>
                  <a:srgbClr val="C00000"/>
                </a:solidFill>
                <a:latin typeface="Arial Rounded MT Bold" pitchFamily="34" charset="0"/>
              </a:rPr>
              <a:t> float</a:t>
            </a:r>
            <a:r>
              <a:rPr lang="en-US" sz="2400" dirty="0">
                <a:solidFill>
                  <a:schemeClr val="accent2"/>
                </a:solidFill>
                <a:latin typeface="Arial Rounded MT Bold" pitchFamily="34" charset="0"/>
              </a:rPr>
              <a:t> </a:t>
            </a:r>
            <a:r>
              <a:rPr lang="en-US" sz="2400" dirty="0">
                <a:latin typeface="Arial Rounded MT Bold" pitchFamily="34" charset="0"/>
              </a:rPr>
              <a:t>units</a:t>
            </a:r>
            <a:r>
              <a:rPr lang="en-US" sz="2400" dirty="0">
                <a:solidFill>
                  <a:srgbClr val="C00000"/>
                </a:solidFill>
                <a:latin typeface="Arial Rounded MT Bold" pitchFamily="34" charset="0"/>
              </a:rPr>
              <a:t>;</a:t>
            </a:r>
          </a:p>
          <a:p>
            <a:pPr algn="just">
              <a:lnSpc>
                <a:spcPct val="80000"/>
              </a:lnSpc>
              <a:spcAft>
                <a:spcPts val="450"/>
              </a:spcAft>
              <a:buNone/>
              <a:defRPr/>
            </a:pPr>
            <a:r>
              <a:rPr lang="en-US" sz="2400" dirty="0">
                <a:latin typeface="+mj-lt"/>
              </a:rPr>
              <a:t>	we can use these to declare variables as shown</a:t>
            </a:r>
          </a:p>
          <a:p>
            <a:pPr algn="just">
              <a:lnSpc>
                <a:spcPct val="80000"/>
              </a:lnSpc>
              <a:spcAft>
                <a:spcPts val="450"/>
              </a:spcAft>
              <a:buNone/>
              <a:defRPr/>
            </a:pPr>
            <a:r>
              <a:rPr lang="en-US" sz="2400" dirty="0">
                <a:solidFill>
                  <a:schemeClr val="accent2"/>
                </a:solidFill>
              </a:rPr>
              <a:t>	</a:t>
            </a:r>
            <a:r>
              <a:rPr lang="en-US" sz="2400" dirty="0">
                <a:latin typeface="Arial Rounded MT Bold" pitchFamily="34" charset="0"/>
              </a:rPr>
              <a:t>marks </a:t>
            </a:r>
            <a:r>
              <a:rPr lang="en-US" sz="2400" i="1" dirty="0">
                <a:latin typeface="Times New Roman" pitchFamily="18" charset="0"/>
                <a:cs typeface="Times New Roman" pitchFamily="18" charset="0"/>
              </a:rPr>
              <a:t>m1,m2 </a:t>
            </a:r>
            <a:r>
              <a:rPr lang="en-US" sz="2400" dirty="0">
                <a:solidFill>
                  <a:srgbClr val="C00000"/>
                </a:solidFill>
                <a:latin typeface="Arial Rounded MT Bold" pitchFamily="34" charset="0"/>
              </a:rPr>
              <a:t>;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m1 </a:t>
            </a:r>
            <a:r>
              <a:rPr lang="en-US" sz="2400" dirty="0">
                <a:latin typeface="Times New Roman" pitchFamily="18" charset="0"/>
                <a:cs typeface="Times New Roman" pitchFamily="18" charset="0"/>
              </a:rPr>
              <a:t>&amp;</a:t>
            </a:r>
            <a:r>
              <a:rPr lang="en-US" sz="2400" i="1" dirty="0">
                <a:latin typeface="Times New Roman" pitchFamily="18" charset="0"/>
                <a:cs typeface="Times New Roman" pitchFamily="18" charset="0"/>
              </a:rPr>
              <a:t> m2</a:t>
            </a:r>
            <a:r>
              <a:rPr lang="en-US" sz="2400" dirty="0">
                <a:latin typeface="Times New Roman" pitchFamily="18" charset="0"/>
                <a:cs typeface="Times New Roman" pitchFamily="18" charset="0"/>
              </a:rPr>
              <a:t>are declared as integer variables</a:t>
            </a:r>
          </a:p>
          <a:p>
            <a:pPr algn="just">
              <a:lnSpc>
                <a:spcPct val="80000"/>
              </a:lnSpc>
              <a:spcAft>
                <a:spcPts val="450"/>
              </a:spcAft>
              <a:buNone/>
              <a:defRPr/>
            </a:pPr>
            <a:r>
              <a:rPr lang="en-US" sz="2400" baseline="-25000" dirty="0">
                <a:solidFill>
                  <a:srgbClr val="C00000"/>
                </a:solidFill>
                <a:latin typeface="Arial Rounded MT Bold" pitchFamily="34" charset="0"/>
              </a:rPr>
              <a:t>	</a:t>
            </a:r>
            <a:r>
              <a:rPr lang="en-US" sz="2400" dirty="0">
                <a:latin typeface="Arial Rounded MT Bold" pitchFamily="34" charset="0"/>
              </a:rPr>
              <a:t>units </a:t>
            </a:r>
            <a:r>
              <a:rPr lang="en-US" sz="2400" i="1" dirty="0">
                <a:latin typeface="Times New Roman" pitchFamily="18" charset="0"/>
                <a:cs typeface="Times New Roman" pitchFamily="18" charset="0"/>
              </a:rPr>
              <a:t>u1, u2</a:t>
            </a:r>
            <a:r>
              <a:rPr lang="en-US" sz="2400" dirty="0">
                <a:solidFill>
                  <a:srgbClr val="C00000"/>
                </a:solidFill>
                <a:latin typeface="Arial Rounded MT Bold" pitchFamily="34" charset="0"/>
              </a:rPr>
              <a:t>;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u1</a:t>
            </a:r>
            <a:r>
              <a:rPr lang="en-US" sz="2400" dirty="0">
                <a:latin typeface="Times New Roman" pitchFamily="18" charset="0"/>
                <a:cs typeface="Times New Roman" pitchFamily="18" charset="0"/>
              </a:rPr>
              <a:t> &amp;</a:t>
            </a:r>
            <a:r>
              <a:rPr lang="en-US" sz="2400" i="1" dirty="0">
                <a:latin typeface="Times New Roman" pitchFamily="18" charset="0"/>
                <a:cs typeface="Times New Roman" pitchFamily="18" charset="0"/>
              </a:rPr>
              <a:t> u2</a:t>
            </a:r>
            <a:r>
              <a:rPr lang="en-US" sz="2400" dirty="0">
                <a:latin typeface="Times New Roman" pitchFamily="18" charset="0"/>
                <a:cs typeface="Times New Roman" pitchFamily="18" charset="0"/>
              </a:rPr>
              <a:t> are declared as floating point variables</a:t>
            </a:r>
          </a:p>
          <a:p>
            <a:pPr algn="just">
              <a:lnSpc>
                <a:spcPct val="80000"/>
              </a:lnSpc>
              <a:spcAft>
                <a:spcPts val="450"/>
              </a:spcAft>
              <a:buNone/>
              <a:defRPr/>
            </a:pPr>
            <a:r>
              <a:rPr lang="en-US" sz="2400" dirty="0"/>
              <a:t>	The main advantage of </a:t>
            </a:r>
            <a:r>
              <a:rPr lang="en-US" sz="2400" dirty="0" err="1"/>
              <a:t>typedef</a:t>
            </a:r>
            <a:r>
              <a:rPr lang="en-US" sz="2400" dirty="0"/>
              <a:t> is that we can create meaningful data type names for increasing the readability of the program.</a:t>
            </a:r>
            <a:endParaRPr lang="en-US" sz="2400" dirty="0">
              <a:latin typeface="Times New Roman" pitchFamily="18" charset="0"/>
              <a:cs typeface="Times New Roman" pitchFamily="18" charset="0"/>
            </a:endParaRPr>
          </a:p>
        </p:txBody>
      </p:sp>
      <p:sp>
        <p:nvSpPr>
          <p:cNvPr id="11878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0D0F4A54-E0F0-437F-9230-38BB4FA4A1E3}" type="datetime1">
              <a:rPr lang="en-US" altLang="en-US" smtClean="0">
                <a:solidFill>
                  <a:srgbClr val="002060"/>
                </a:solidFill>
              </a:rPr>
              <a:t>3/30/2022</a:t>
            </a:fld>
            <a:endParaRPr lang="en-US" altLang="en-US">
              <a:solidFill>
                <a:srgbClr val="002060"/>
              </a:solidFill>
            </a:endParaRPr>
          </a:p>
        </p:txBody>
      </p:sp>
      <p:sp>
        <p:nvSpPr>
          <p:cNvPr id="11879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endParaRPr lang="en-US" altLang="en-US" dirty="0">
              <a:solidFill>
                <a:srgbClr val="002060"/>
              </a:solidFill>
            </a:endParaRPr>
          </a:p>
        </p:txBody>
      </p:sp>
      <p:sp>
        <p:nvSpPr>
          <p:cNvPr id="1187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AF8AD51-4D41-4F7E-B551-25D8D7B6BEE4}" type="slidenum">
              <a:rPr lang="en-US" altLang="en-US" smtClean="0">
                <a:solidFill>
                  <a:srgbClr val="002060"/>
                </a:solidFill>
              </a:rPr>
              <a:pPr/>
              <a:t>89</a:t>
            </a:fld>
            <a:endParaRPr lang="en-US" altLang="en-US">
              <a:solidFill>
                <a:srgbClr val="002060"/>
              </a:solidFill>
            </a:endParaRPr>
          </a:p>
        </p:txBody>
      </p:sp>
    </p:spTree>
    <p:extLst>
      <p:ext uri="{BB962C8B-B14F-4D97-AF65-F5344CB8AC3E}">
        <p14:creationId xmlns:p14="http://schemas.microsoft.com/office/powerpoint/2010/main" val="38173090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492454" y="690535"/>
            <a:ext cx="5372100" cy="514350"/>
          </a:xfrm>
        </p:spPr>
        <p:txBody>
          <a:bodyPr>
            <a:noAutofit/>
          </a:bodyPr>
          <a:lstStyle/>
          <a:p>
            <a:pPr algn="ctr"/>
            <a:r>
              <a:rPr lang="en-US" altLang="en-US" sz="3200" dirty="0">
                <a:solidFill>
                  <a:srgbClr val="C00000"/>
                </a:solidFill>
                <a:latin typeface="Courier New" panose="02070309020205020404" pitchFamily="49" charset="0"/>
                <a:cs typeface="Courier New" panose="02070309020205020404" pitchFamily="49" charset="0"/>
              </a:rPr>
              <a:t>if</a:t>
            </a:r>
            <a:r>
              <a:rPr lang="en-US" altLang="en-US" sz="3200" dirty="0"/>
              <a:t> Statement- </a:t>
            </a:r>
            <a:r>
              <a:rPr lang="en-US" altLang="en-US" sz="3200" b="1" dirty="0">
                <a:solidFill>
                  <a:srgbClr val="C00000"/>
                </a:solidFill>
                <a:latin typeface="Tempus Sans ITC" panose="04020404030D07020202" pitchFamily="82" charset="0"/>
              </a:rPr>
              <a:t>explanation</a:t>
            </a:r>
          </a:p>
        </p:txBody>
      </p:sp>
      <p:sp>
        <p:nvSpPr>
          <p:cNvPr id="4608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1826560B-F122-4234-85C7-118F4A03B521}" type="datetime1">
              <a:rPr lang="en-US" altLang="en-US" smtClean="0"/>
              <a:t>3/30/2022</a:t>
            </a:fld>
            <a:endParaRPr lang="en-US" altLang="en-US"/>
          </a:p>
        </p:txBody>
      </p:sp>
      <p:sp>
        <p:nvSpPr>
          <p:cNvPr id="4608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a:t>CSE 1051 Problem Solving using Computers (PSUC) - 2019</a:t>
            </a:r>
          </a:p>
        </p:txBody>
      </p:sp>
      <p:sp>
        <p:nvSpPr>
          <p:cNvPr id="46084" name="Slide Number Placeholder 9"/>
          <p:cNvSpPr>
            <a:spLocks noGrp="1"/>
          </p:cNvSpPr>
          <p:nvPr>
            <p:ph type="sldNum" sz="quarter" idx="12"/>
          </p:nvPr>
        </p:nvSpPr>
        <p:spPr bwMode="auto">
          <a:xfrm>
            <a:off x="7115846" y="6401991"/>
            <a:ext cx="3314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557213" indent="-214313">
              <a:defRPr b="1">
                <a:solidFill>
                  <a:schemeClr val="tx1"/>
                </a:solidFill>
                <a:latin typeface="Arial" panose="020B0604020202020204" pitchFamily="34" charset="0"/>
              </a:defRPr>
            </a:lvl2pPr>
            <a:lvl3pPr marL="857250" indent="-171450">
              <a:defRPr b="1">
                <a:solidFill>
                  <a:schemeClr val="tx1"/>
                </a:solidFill>
                <a:latin typeface="Arial" panose="020B0604020202020204" pitchFamily="34" charset="0"/>
              </a:defRPr>
            </a:lvl3pPr>
            <a:lvl4pPr marL="1200150" indent="-171450">
              <a:defRPr b="1">
                <a:solidFill>
                  <a:schemeClr val="tx1"/>
                </a:solidFill>
                <a:latin typeface="Arial" panose="020B0604020202020204" pitchFamily="34" charset="0"/>
              </a:defRPr>
            </a:lvl4pPr>
            <a:lvl5pPr marL="1543050" indent="-171450">
              <a:defRPr b="1">
                <a:solidFill>
                  <a:schemeClr val="tx1"/>
                </a:solidFill>
                <a:latin typeface="Arial" panose="020B0604020202020204" pitchFamily="34" charset="0"/>
              </a:defRPr>
            </a:lvl5pPr>
            <a:lvl6pPr marL="1885950" indent="-171450" eaLnBrk="0" fontAlgn="base" hangingPunct="0">
              <a:spcBef>
                <a:spcPct val="0"/>
              </a:spcBef>
              <a:spcAft>
                <a:spcPct val="0"/>
              </a:spcAft>
              <a:defRPr b="1">
                <a:solidFill>
                  <a:schemeClr val="tx1"/>
                </a:solidFill>
                <a:latin typeface="Arial" panose="020B0604020202020204" pitchFamily="34" charset="0"/>
              </a:defRPr>
            </a:lvl6pPr>
            <a:lvl7pPr marL="2228850" indent="-171450" eaLnBrk="0" fontAlgn="base" hangingPunct="0">
              <a:spcBef>
                <a:spcPct val="0"/>
              </a:spcBef>
              <a:spcAft>
                <a:spcPct val="0"/>
              </a:spcAft>
              <a:defRPr b="1">
                <a:solidFill>
                  <a:schemeClr val="tx1"/>
                </a:solidFill>
                <a:latin typeface="Arial" panose="020B0604020202020204" pitchFamily="34" charset="0"/>
              </a:defRPr>
            </a:lvl7pPr>
            <a:lvl8pPr marL="2571750" indent="-171450" eaLnBrk="0" fontAlgn="base" hangingPunct="0">
              <a:spcBef>
                <a:spcPct val="0"/>
              </a:spcBef>
              <a:spcAft>
                <a:spcPct val="0"/>
              </a:spcAft>
              <a:defRPr b="1">
                <a:solidFill>
                  <a:schemeClr val="tx1"/>
                </a:solidFill>
                <a:latin typeface="Arial" panose="020B0604020202020204" pitchFamily="34" charset="0"/>
              </a:defRPr>
            </a:lvl8pPr>
            <a:lvl9pPr marL="2914650" indent="-171450" eaLnBrk="0" fontAlgn="base" hangingPunct="0">
              <a:spcBef>
                <a:spcPct val="0"/>
              </a:spcBef>
              <a:spcAft>
                <a:spcPct val="0"/>
              </a:spcAft>
              <a:defRPr b="1">
                <a:solidFill>
                  <a:schemeClr val="tx1"/>
                </a:solidFill>
                <a:latin typeface="Arial" panose="020B0604020202020204" pitchFamily="34" charset="0"/>
              </a:defRPr>
            </a:lvl9pPr>
          </a:lstStyle>
          <a:p>
            <a:fld id="{2CC26200-9E9A-4FED-9A6E-D66F56DF2470}" type="slidenum">
              <a:rPr lang="en-US" altLang="en-US" b="0" smtClean="0">
                <a:solidFill>
                  <a:srgbClr val="000000"/>
                </a:solidFill>
              </a:rPr>
              <a:pPr/>
              <a:t>9</a:t>
            </a:fld>
            <a:endParaRPr lang="en-US" altLang="en-US" b="0">
              <a:solidFill>
                <a:srgbClr val="000000"/>
              </a:solidFill>
            </a:endParaRPr>
          </a:p>
        </p:txBody>
      </p:sp>
      <p:sp>
        <p:nvSpPr>
          <p:cNvPr id="10244" name="Rectangle 5"/>
          <p:cNvSpPr>
            <a:spLocks noChangeArrowheads="1"/>
          </p:cNvSpPr>
          <p:nvPr/>
        </p:nvSpPr>
        <p:spPr bwMode="auto">
          <a:xfrm>
            <a:off x="838200" y="1358774"/>
            <a:ext cx="10148249" cy="4401205"/>
          </a:xfrm>
          <a:prstGeom prst="rect">
            <a:avLst/>
          </a:prstGeom>
          <a:noFill/>
          <a:ln w="9525">
            <a:noFill/>
            <a:miter lim="800000"/>
            <a:headEnd/>
            <a:tailEnd/>
          </a:ln>
        </p:spPr>
        <p:txBody>
          <a:bodyPr wrap="square" anchor="ctr">
            <a:spAutoFit/>
          </a:bodyPr>
          <a:lstStyle/>
          <a:p>
            <a:pPr algn="just">
              <a:buFont typeface="Wingdings" pitchFamily="2" charset="2"/>
              <a:buChar char="Ø"/>
              <a:defRPr/>
            </a:pPr>
            <a:r>
              <a:rPr lang="en-US" sz="2000" b="1" dirty="0"/>
              <a:t> (</a:t>
            </a:r>
            <a:r>
              <a:rPr lang="en-US" sz="2000" b="1" i="1" dirty="0">
                <a:solidFill>
                  <a:srgbClr val="993300"/>
                </a:solidFill>
              </a:rPr>
              <a:t>test Expression</a:t>
            </a:r>
            <a:r>
              <a:rPr lang="en-US" sz="2000" b="1" dirty="0"/>
              <a:t>) is first evaluated.</a:t>
            </a:r>
          </a:p>
          <a:p>
            <a:pPr algn="just">
              <a:defRPr/>
            </a:pPr>
            <a:endParaRPr lang="en-US" sz="2000" b="1" dirty="0"/>
          </a:p>
          <a:p>
            <a:pPr marL="171450" indent="-171450" algn="just">
              <a:buFont typeface="Wingdings" pitchFamily="2" charset="2"/>
              <a:buChar char="Ø"/>
              <a:defRPr/>
            </a:pPr>
            <a:r>
              <a:rPr lang="en-US" sz="2000" b="1" dirty="0"/>
              <a:t> If </a:t>
            </a:r>
            <a:r>
              <a:rPr lang="en-US" sz="2000" b="1" dirty="0">
                <a:solidFill>
                  <a:srgbClr val="993300"/>
                </a:solidFill>
              </a:rPr>
              <a:t>TRUE </a:t>
            </a:r>
            <a:r>
              <a:rPr lang="en-US" sz="2000" b="1" dirty="0"/>
              <a:t>(non-zero), the  ‘if’ statement block is executed.</a:t>
            </a:r>
          </a:p>
          <a:p>
            <a:pPr algn="just">
              <a:defRPr/>
            </a:pPr>
            <a:endParaRPr lang="en-US" sz="2000" b="1" dirty="0"/>
          </a:p>
          <a:p>
            <a:pPr algn="just">
              <a:buFont typeface="Wingdings" pitchFamily="2" charset="2"/>
              <a:buChar char="Ø"/>
              <a:defRPr/>
            </a:pPr>
            <a:r>
              <a:rPr lang="en-US" sz="2000" b="1" dirty="0"/>
              <a:t> If </a:t>
            </a:r>
            <a:r>
              <a:rPr lang="en-US" sz="2000" b="1" dirty="0">
                <a:solidFill>
                  <a:srgbClr val="993300"/>
                </a:solidFill>
              </a:rPr>
              <a:t>FALSE</a:t>
            </a:r>
            <a:r>
              <a:rPr lang="en-US" sz="2000" b="1" dirty="0"/>
              <a:t> (zero) the next statement following the if statement block is executed.</a:t>
            </a:r>
          </a:p>
          <a:p>
            <a:pPr algn="just">
              <a:defRPr/>
            </a:pPr>
            <a:r>
              <a:rPr lang="en-US" sz="2000" b="1" dirty="0"/>
              <a:t>   </a:t>
            </a:r>
          </a:p>
          <a:p>
            <a:pPr algn="just">
              <a:buFont typeface="Wingdings" pitchFamily="2" charset="2"/>
              <a:buChar char="Ø"/>
              <a:defRPr/>
            </a:pPr>
            <a:r>
              <a:rPr lang="en-US" sz="2000" b="1" dirty="0"/>
              <a:t> So, during the execution, based on some condition,  some code will not be executed (skipped).</a:t>
            </a:r>
          </a:p>
          <a:p>
            <a:pPr algn="just">
              <a:defRPr/>
            </a:pPr>
            <a:r>
              <a:rPr lang="en-US" sz="2000" b="1" dirty="0"/>
              <a:t>			</a:t>
            </a:r>
          </a:p>
          <a:p>
            <a:pPr algn="just">
              <a:defRPr/>
            </a:pPr>
            <a:r>
              <a:rPr lang="en-US" sz="2000" b="1" dirty="0"/>
              <a:t>           </a:t>
            </a:r>
            <a:r>
              <a:rPr lang="en-US" sz="2000" b="1" dirty="0">
                <a:solidFill>
                  <a:schemeClr val="accent2"/>
                </a:solidFill>
              </a:rPr>
              <a:t>For example:</a:t>
            </a:r>
            <a:r>
              <a:rPr lang="en-US" sz="2000" b="1" dirty="0"/>
              <a:t>  bonus = 0;</a:t>
            </a:r>
          </a:p>
          <a:p>
            <a:pPr algn="just">
              <a:defRPr/>
            </a:pPr>
            <a:r>
              <a:rPr lang="en-US" sz="2000" b="1" dirty="0">
                <a:solidFill>
                  <a:srgbClr val="C00000"/>
                </a:solidFill>
                <a:latin typeface="Arial Rounded MT Bold" pitchFamily="34" charset="0"/>
              </a:rPr>
              <a:t>			if (hours &gt; 70)</a:t>
            </a:r>
          </a:p>
          <a:p>
            <a:pPr algn="just">
              <a:defRPr/>
            </a:pPr>
            <a:r>
              <a:rPr lang="en-US" sz="2000" b="1" dirty="0"/>
              <a:t>                              	</a:t>
            </a:r>
            <a:r>
              <a:rPr lang="en-US" sz="2000" b="1" dirty="0">
                <a:solidFill>
                  <a:srgbClr val="993300"/>
                </a:solidFill>
              </a:rPr>
              <a:t>	bonus = 10000;    </a:t>
            </a:r>
            <a:endParaRPr lang="en-US" altLang="ko-KR" sz="2000" b="1" dirty="0">
              <a:solidFill>
                <a:srgbClr val="993300"/>
              </a:solidFill>
              <a:ea typeface="굴림" charset="-127"/>
            </a:endParaRPr>
          </a:p>
          <a:p>
            <a:pPr lvl="1" algn="just">
              <a:defRPr/>
            </a:pPr>
            <a:r>
              <a:rPr lang="en-US" altLang="ko-KR" sz="2000" b="1" dirty="0">
                <a:ea typeface="굴림" charset="-127"/>
              </a:rPr>
              <a:t>			salary= salary + bonus;</a:t>
            </a:r>
          </a:p>
          <a:p>
            <a:pPr algn="just">
              <a:defRPr/>
            </a:pPr>
            <a:endParaRPr lang="en-US" altLang="ko-KR" sz="2000" b="1" dirty="0">
              <a:ea typeface="굴림" charset="-127"/>
            </a:endParaRPr>
          </a:p>
        </p:txBody>
      </p:sp>
    </p:spTree>
    <p:extLst>
      <p:ext uri="{BB962C8B-B14F-4D97-AF65-F5344CB8AC3E}">
        <p14:creationId xmlns:p14="http://schemas.microsoft.com/office/powerpoint/2010/main" val="35349929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2"/>
          <p:cNvSpPr>
            <a:spLocks noGrp="1" noChangeArrowheads="1"/>
          </p:cNvSpPr>
          <p:nvPr>
            <p:ph type="title"/>
          </p:nvPr>
        </p:nvSpPr>
        <p:spPr>
          <a:xfrm>
            <a:off x="838199" y="756139"/>
            <a:ext cx="8622323" cy="514350"/>
          </a:xfrm>
        </p:spPr>
        <p:txBody>
          <a:bodyPr>
            <a:noAutofit/>
          </a:bodyPr>
          <a:lstStyle/>
          <a:p>
            <a:pPr eaLnBrk="1" hangingPunct="1">
              <a:defRPr/>
            </a:pPr>
            <a:r>
              <a:rPr lang="en-US" altLang="en-US" sz="3600" dirty="0"/>
              <a:t>User defined Type Declaration - </a:t>
            </a:r>
            <a:r>
              <a:rPr lang="en-US" altLang="en-US" sz="3600" dirty="0" err="1">
                <a:solidFill>
                  <a:srgbClr val="C00000"/>
                </a:solidFill>
                <a:latin typeface="Courier New" panose="02070309020205020404" pitchFamily="49" charset="0"/>
                <a:cs typeface="Courier New" panose="02070309020205020404" pitchFamily="49" charset="0"/>
              </a:rPr>
              <a:t>enum</a:t>
            </a:r>
            <a:endParaRPr lang="en-US" altLang="en-US" sz="3600" dirty="0">
              <a:solidFill>
                <a:srgbClr val="C00000"/>
              </a:solidFill>
              <a:latin typeface="Courier New" panose="02070309020205020404" pitchFamily="49" charset="0"/>
              <a:cs typeface="Courier New" panose="02070309020205020404" pitchFamily="49" charset="0"/>
            </a:endParaRPr>
          </a:p>
        </p:txBody>
      </p:sp>
      <p:sp>
        <p:nvSpPr>
          <p:cNvPr id="105474" name="Rectangle 3"/>
          <p:cNvSpPr>
            <a:spLocks noGrp="1" noChangeArrowheads="1"/>
          </p:cNvSpPr>
          <p:nvPr>
            <p:ph idx="1"/>
          </p:nvPr>
        </p:nvSpPr>
        <p:spPr bwMode="auto">
          <a:xfrm>
            <a:off x="838200" y="1343020"/>
            <a:ext cx="10662138" cy="4699000"/>
          </a:xfrm>
          <a:ln>
            <a:miter lim="800000"/>
            <a:headEnd/>
            <a:tailEnd/>
          </a:ln>
        </p:spPr>
        <p:txBody>
          <a:bodyPr vert="horz" wrap="square" lIns="68580" tIns="34290" rIns="68580" bIns="34290" numCol="1" rtlCol="0" anchor="t" anchorCtr="0" compatLnSpc="1">
            <a:prstTxWarp prst="textNoShape">
              <a:avLst/>
            </a:prstTxWarp>
            <a:noAutofit/>
          </a:bodyPr>
          <a:lstStyle/>
          <a:p>
            <a:pPr>
              <a:lnSpc>
                <a:spcPct val="80000"/>
              </a:lnSpc>
              <a:spcAft>
                <a:spcPts val="450"/>
              </a:spcAft>
              <a:buNone/>
              <a:defRPr/>
            </a:pPr>
            <a:r>
              <a:rPr lang="en-US" altLang="en-US" sz="2400" dirty="0">
                <a:solidFill>
                  <a:schemeClr val="accent2"/>
                </a:solidFill>
                <a:cs typeface="Arial" charset="0"/>
              </a:rPr>
              <a:t>   </a:t>
            </a:r>
            <a:r>
              <a:rPr lang="en-US" altLang="en-US" sz="2400" dirty="0">
                <a:solidFill>
                  <a:schemeClr val="accent2"/>
                </a:solidFill>
                <a:latin typeface="Courier New" panose="02070309020205020404" pitchFamily="49" charset="0"/>
                <a:cs typeface="Courier New" panose="02070309020205020404" pitchFamily="49" charset="0"/>
              </a:rPr>
              <a:t> </a:t>
            </a:r>
            <a:r>
              <a:rPr lang="en-US" altLang="en-US" sz="2800" b="1" dirty="0" err="1">
                <a:solidFill>
                  <a:schemeClr val="tx1">
                    <a:lumMod val="75000"/>
                    <a:lumOff val="25000"/>
                  </a:schemeClr>
                </a:solidFill>
                <a:latin typeface="Courier New" panose="02070309020205020404" pitchFamily="49" charset="0"/>
                <a:cs typeface="Courier New" panose="02070309020205020404" pitchFamily="49" charset="0"/>
              </a:rPr>
              <a:t>enum</a:t>
            </a:r>
            <a:r>
              <a:rPr lang="en-US" altLang="en-US" sz="24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sz="2400" b="1" dirty="0">
                <a:solidFill>
                  <a:srgbClr val="C00000"/>
                </a:solidFill>
                <a:latin typeface="Courier New" panose="02070309020205020404" pitchFamily="49" charset="0"/>
                <a:cs typeface="Courier New" panose="02070309020205020404" pitchFamily="49" charset="0"/>
              </a:rPr>
              <a:t> </a:t>
            </a:r>
            <a:r>
              <a:rPr lang="en-US" altLang="en-US" sz="2400" b="1" dirty="0">
                <a:solidFill>
                  <a:srgbClr val="C00000"/>
                </a:solidFill>
                <a:cs typeface="Arial" charset="0"/>
              </a:rPr>
              <a:t>identifier { </a:t>
            </a:r>
            <a:r>
              <a:rPr lang="en-US" altLang="en-US" sz="2400" b="1" dirty="0">
                <a:solidFill>
                  <a:schemeClr val="bg2">
                    <a:lumMod val="10000"/>
                  </a:schemeClr>
                </a:solidFill>
                <a:cs typeface="Arial" charset="0"/>
              </a:rPr>
              <a:t>value1, value2,..,value</a:t>
            </a:r>
            <a:r>
              <a:rPr lang="en-US" altLang="en-US" sz="2400" b="1" baseline="-25000" dirty="0">
                <a:solidFill>
                  <a:schemeClr val="bg2">
                    <a:lumMod val="10000"/>
                  </a:schemeClr>
                </a:solidFill>
                <a:cs typeface="Arial" charset="0"/>
              </a:rPr>
              <a:t>n </a:t>
            </a:r>
            <a:r>
              <a:rPr lang="en-US" altLang="en-US" sz="2400" b="1" dirty="0">
                <a:solidFill>
                  <a:srgbClr val="C00000"/>
                </a:solidFill>
                <a:cs typeface="Arial" charset="0"/>
              </a:rPr>
              <a:t>};</a:t>
            </a:r>
          </a:p>
          <a:p>
            <a:pPr>
              <a:buFont typeface="Arial" charset="0"/>
              <a:buChar char="•"/>
              <a:defRPr/>
            </a:pPr>
            <a:r>
              <a:rPr lang="en-US" sz="2400" dirty="0"/>
              <a:t>Here, </a:t>
            </a:r>
            <a:r>
              <a:rPr lang="en-US" sz="2400" b="1" i="1" dirty="0"/>
              <a:t>identifier</a:t>
            </a:r>
            <a:r>
              <a:rPr lang="en-US" sz="2400" dirty="0"/>
              <a:t> is the name of enumerated data type or tag. And </a:t>
            </a:r>
            <a:r>
              <a:rPr lang="en-US" sz="2400" b="1" i="1" dirty="0"/>
              <a:t>value1</a:t>
            </a:r>
            <a:r>
              <a:rPr lang="en-US" sz="2400" b="1" dirty="0"/>
              <a:t>, </a:t>
            </a:r>
            <a:r>
              <a:rPr lang="en-US" sz="2400" b="1" i="1" dirty="0"/>
              <a:t>value2</a:t>
            </a:r>
            <a:r>
              <a:rPr lang="en-US" sz="2400" b="1" dirty="0"/>
              <a:t>,....,</a:t>
            </a:r>
            <a:r>
              <a:rPr lang="en-US" sz="2400" b="1" i="1" dirty="0" err="1"/>
              <a:t>valueN</a:t>
            </a:r>
            <a:r>
              <a:rPr lang="en-US" sz="2400" b="1" dirty="0"/>
              <a:t> </a:t>
            </a:r>
            <a:r>
              <a:rPr lang="en-US" sz="2400" dirty="0"/>
              <a:t>are values of type identifier.</a:t>
            </a:r>
          </a:p>
          <a:p>
            <a:pPr marL="0" indent="0">
              <a:buNone/>
              <a:defRPr/>
            </a:pPr>
            <a:endParaRPr lang="en-US" sz="600" dirty="0"/>
          </a:p>
          <a:p>
            <a:pPr algn="just">
              <a:buFont typeface="Arial" charset="0"/>
              <a:buChar char="•"/>
              <a:defRPr/>
            </a:pPr>
            <a:r>
              <a:rPr lang="en-US" sz="2400" dirty="0"/>
              <a:t>By default, </a:t>
            </a:r>
            <a:r>
              <a:rPr lang="en-US" sz="2400" i="1" dirty="0"/>
              <a:t>value1</a:t>
            </a:r>
            <a:r>
              <a:rPr lang="en-US" sz="2400" dirty="0"/>
              <a:t> will be equal to 0, </a:t>
            </a:r>
            <a:r>
              <a:rPr lang="en-US" sz="2400" i="1" dirty="0"/>
              <a:t>value2</a:t>
            </a:r>
            <a:r>
              <a:rPr lang="en-US" sz="2400" dirty="0"/>
              <a:t> will be 1 and so on but, the programmer can change the default value.</a:t>
            </a:r>
          </a:p>
          <a:p>
            <a:pPr algn="just">
              <a:lnSpc>
                <a:spcPct val="80000"/>
              </a:lnSpc>
              <a:spcAft>
                <a:spcPts val="450"/>
              </a:spcAft>
              <a:buNone/>
              <a:defRPr/>
            </a:pPr>
            <a:r>
              <a:rPr lang="en-US" sz="100" dirty="0"/>
              <a:t> </a:t>
            </a:r>
          </a:p>
          <a:p>
            <a:pPr>
              <a:lnSpc>
                <a:spcPct val="80000"/>
              </a:lnSpc>
              <a:spcAft>
                <a:spcPts val="450"/>
              </a:spcAft>
              <a:buNone/>
              <a:defRPr/>
            </a:pPr>
            <a:r>
              <a:rPr lang="en-US" sz="2400" b="1" dirty="0">
                <a:solidFill>
                  <a:srgbClr val="C00000"/>
                </a:solidFill>
                <a:latin typeface="Courier New" panose="02070309020205020404" pitchFamily="49" charset="0"/>
                <a:cs typeface="Courier New" panose="02070309020205020404" pitchFamily="49" charset="0"/>
              </a:rPr>
              <a:t>    </a:t>
            </a:r>
            <a:r>
              <a:rPr lang="en-US" sz="2800" b="1" dirty="0" err="1">
                <a:solidFill>
                  <a:srgbClr val="C00000"/>
                </a:solidFill>
                <a:latin typeface="Courier New" panose="02070309020205020404" pitchFamily="49" charset="0"/>
                <a:cs typeface="Courier New" panose="02070309020205020404" pitchFamily="49" charset="0"/>
              </a:rPr>
              <a:t>enum</a:t>
            </a:r>
            <a:r>
              <a:rPr lang="en-US" sz="2400" b="1" dirty="0">
                <a:solidFill>
                  <a:srgbClr val="C00000"/>
                </a:solidFill>
              </a:rPr>
              <a:t> </a:t>
            </a:r>
            <a:r>
              <a:rPr lang="en-US" sz="2400" b="1" dirty="0">
                <a:solidFill>
                  <a:schemeClr val="tx1">
                    <a:lumMod val="90000"/>
                    <a:lumOff val="10000"/>
                  </a:schemeClr>
                </a:solidFill>
              </a:rPr>
              <a:t>card </a:t>
            </a:r>
            <a:r>
              <a:rPr lang="en-US" sz="2400" b="1" dirty="0">
                <a:solidFill>
                  <a:srgbClr val="C00000"/>
                </a:solidFill>
              </a:rPr>
              <a:t>{club, diamonds, hearts, spades};</a:t>
            </a:r>
            <a:br>
              <a:rPr lang="en-US" sz="2400" b="1" dirty="0">
                <a:solidFill>
                  <a:srgbClr val="C00000"/>
                </a:solidFill>
              </a:rPr>
            </a:br>
            <a:r>
              <a:rPr lang="en-US" sz="2400" b="1" dirty="0">
                <a:latin typeface="Courier New" panose="02070309020205020404" pitchFamily="49" charset="0"/>
                <a:cs typeface="Courier New" panose="02070309020205020404" pitchFamily="49" charset="0"/>
              </a:rPr>
              <a:t>  </a:t>
            </a:r>
            <a:r>
              <a:rPr lang="en-US" sz="2400" b="1" dirty="0">
                <a:solidFill>
                  <a:schemeClr val="bg2">
                    <a:lumMod val="10000"/>
                  </a:schemeClr>
                </a:solidFill>
                <a:latin typeface="Courier New" panose="02070309020205020404" pitchFamily="49" charset="0"/>
                <a:cs typeface="Courier New" panose="02070309020205020404" pitchFamily="49" charset="0"/>
              </a:rPr>
              <a:t> </a:t>
            </a:r>
            <a:r>
              <a:rPr lang="en-US" sz="2800" b="1" dirty="0" err="1">
                <a:solidFill>
                  <a:srgbClr val="C00000"/>
                </a:solidFill>
                <a:latin typeface="Courier New" panose="02070309020205020404" pitchFamily="49" charset="0"/>
                <a:cs typeface="Courier New" panose="02070309020205020404" pitchFamily="49" charset="0"/>
              </a:rPr>
              <a:t>enum</a:t>
            </a:r>
            <a:r>
              <a:rPr lang="en-US" sz="2400" b="1" dirty="0">
                <a:solidFill>
                  <a:schemeClr val="bg2">
                    <a:lumMod val="10000"/>
                  </a:schemeClr>
                </a:solidFill>
              </a:rPr>
              <a:t> </a:t>
            </a:r>
            <a:r>
              <a:rPr lang="en-US" sz="2400" b="1" dirty="0">
                <a:solidFill>
                  <a:schemeClr val="tx1">
                    <a:lumMod val="90000"/>
                    <a:lumOff val="10000"/>
                  </a:schemeClr>
                </a:solidFill>
              </a:rPr>
              <a:t>card </a:t>
            </a:r>
            <a:r>
              <a:rPr lang="en-US" sz="2400" b="1" dirty="0">
                <a:solidFill>
                  <a:schemeClr val="bg2">
                    <a:lumMod val="10000"/>
                  </a:schemeClr>
                </a:solidFill>
              </a:rPr>
              <a:t>{club=0, diamonds, hearts=20, spades</a:t>
            </a:r>
            <a:r>
              <a:rPr lang="en-US" sz="2400" b="1" dirty="0"/>
              <a:t>};</a:t>
            </a:r>
            <a:br>
              <a:rPr lang="en-US" sz="2400" b="1" dirty="0"/>
            </a:br>
            <a:r>
              <a:rPr lang="en-US" sz="100" b="1" dirty="0"/>
              <a:t>	</a:t>
            </a:r>
          </a:p>
          <a:p>
            <a:pPr>
              <a:lnSpc>
                <a:spcPct val="80000"/>
              </a:lnSpc>
              <a:spcAft>
                <a:spcPts val="450"/>
              </a:spcAft>
              <a:buNone/>
              <a:defRPr/>
            </a:pPr>
            <a:r>
              <a:rPr lang="en-US" sz="2400" b="1" dirty="0">
                <a:solidFill>
                  <a:srgbClr val="C00000"/>
                </a:solidFill>
                <a:latin typeface="Courier New" panose="02070309020205020404" pitchFamily="49" charset="0"/>
                <a:cs typeface="Courier New" panose="02070309020205020404" pitchFamily="49" charset="0"/>
              </a:rPr>
              <a:t>		</a:t>
            </a:r>
            <a:r>
              <a:rPr lang="en-US" sz="2800" b="1" dirty="0" err="1">
                <a:solidFill>
                  <a:srgbClr val="C00000"/>
                </a:solidFill>
                <a:latin typeface="Courier New" panose="02070309020205020404" pitchFamily="49" charset="0"/>
                <a:cs typeface="Courier New" panose="02070309020205020404" pitchFamily="49" charset="0"/>
              </a:rPr>
              <a:t>enum</a:t>
            </a:r>
            <a:r>
              <a:rPr lang="en-US" sz="2400" b="1" dirty="0">
                <a:solidFill>
                  <a:srgbClr val="C00000"/>
                </a:solidFill>
              </a:rPr>
              <a:t> </a:t>
            </a:r>
            <a:r>
              <a:rPr lang="en-US" sz="2400" b="1" dirty="0">
                <a:solidFill>
                  <a:schemeClr val="tx1">
                    <a:lumMod val="90000"/>
                    <a:lumOff val="10000"/>
                  </a:schemeClr>
                </a:solidFill>
              </a:rPr>
              <a:t>card </a:t>
            </a:r>
            <a:r>
              <a:rPr lang="en-US" sz="2400" b="1" dirty="0">
                <a:solidFill>
                  <a:srgbClr val="0033CC"/>
                </a:solidFill>
              </a:rPr>
              <a:t>shape, s1;</a:t>
            </a:r>
            <a:r>
              <a:rPr lang="en-US" altLang="en-US" sz="2400" dirty="0">
                <a:solidFill>
                  <a:schemeClr val="accent2"/>
                </a:solidFill>
                <a:cs typeface="Arial" charset="0"/>
              </a:rPr>
              <a:t>	</a:t>
            </a:r>
          </a:p>
          <a:p>
            <a:pPr>
              <a:lnSpc>
                <a:spcPct val="80000"/>
              </a:lnSpc>
              <a:spcAft>
                <a:spcPts val="450"/>
              </a:spcAft>
              <a:buNone/>
              <a:defRPr/>
            </a:pPr>
            <a:r>
              <a:rPr lang="en-US" altLang="en-US" sz="2400" baseline="-25000" dirty="0">
                <a:solidFill>
                  <a:schemeClr val="accent2"/>
                </a:solidFill>
                <a:cs typeface="Arial" charset="0"/>
              </a:rPr>
              <a:t>		</a:t>
            </a:r>
            <a:r>
              <a:rPr lang="en-US" altLang="en-US" sz="2400" b="1" dirty="0">
                <a:solidFill>
                  <a:srgbClr val="0033CC"/>
                </a:solidFill>
              </a:rPr>
              <a:t>shape </a:t>
            </a:r>
            <a:r>
              <a:rPr lang="en-US" altLang="en-US" sz="2400" b="1" dirty="0"/>
              <a:t>= hearts; </a:t>
            </a:r>
          </a:p>
          <a:p>
            <a:pPr>
              <a:lnSpc>
                <a:spcPct val="80000"/>
              </a:lnSpc>
              <a:spcAft>
                <a:spcPts val="450"/>
              </a:spcAft>
              <a:buNone/>
              <a:defRPr/>
            </a:pPr>
            <a:r>
              <a:rPr lang="en-US" altLang="en-US" sz="2400" b="1" dirty="0">
                <a:solidFill>
                  <a:srgbClr val="0033CC"/>
                </a:solidFill>
              </a:rPr>
              <a:t>		s1 </a:t>
            </a:r>
            <a:r>
              <a:rPr lang="en-US" altLang="en-US" sz="2400" b="1" dirty="0"/>
              <a:t>= spades;</a:t>
            </a:r>
          </a:p>
        </p:txBody>
      </p:sp>
      <p:sp>
        <p:nvSpPr>
          <p:cNvPr id="12083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1B2E1103-7728-4187-AED7-F30E54408656}" type="datetime1">
              <a:rPr lang="en-US" altLang="en-US" smtClean="0">
                <a:solidFill>
                  <a:srgbClr val="002060"/>
                </a:solidFill>
              </a:rPr>
              <a:t>3/30/2022</a:t>
            </a:fld>
            <a:endParaRPr lang="en-US" altLang="en-US">
              <a:solidFill>
                <a:srgbClr val="002060"/>
              </a:solidFill>
            </a:endParaRPr>
          </a:p>
        </p:txBody>
      </p:sp>
      <p:sp>
        <p:nvSpPr>
          <p:cNvPr id="12083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p>
        </p:txBody>
      </p:sp>
      <p:sp>
        <p:nvSpPr>
          <p:cNvPr id="1208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895B114-F468-420C-8031-EA7B7FE95943}" type="slidenum">
              <a:rPr lang="en-US" altLang="en-US" smtClean="0">
                <a:solidFill>
                  <a:srgbClr val="002060"/>
                </a:solidFill>
              </a:rPr>
              <a:pPr/>
              <a:t>90</a:t>
            </a:fld>
            <a:endParaRPr lang="en-US" altLang="en-US">
              <a:solidFill>
                <a:srgbClr val="002060"/>
              </a:solidFill>
            </a:endParaRPr>
          </a:p>
        </p:txBody>
      </p:sp>
      <p:sp>
        <p:nvSpPr>
          <p:cNvPr id="2" name="Rectangle 1"/>
          <p:cNvSpPr/>
          <p:nvPr/>
        </p:nvSpPr>
        <p:spPr>
          <a:xfrm>
            <a:off x="628650" y="5990321"/>
            <a:ext cx="11391900" cy="400110"/>
          </a:xfrm>
          <a:prstGeom prst="rect">
            <a:avLst/>
          </a:prstGeom>
        </p:spPr>
        <p:txBody>
          <a:bodyPr wrap="square">
            <a:spAutoFit/>
          </a:bodyPr>
          <a:lstStyle/>
          <a:p>
            <a:r>
              <a:rPr lang="en-US" sz="2000" b="1" dirty="0">
                <a:solidFill>
                  <a:srgbClr val="0033CC"/>
                </a:solidFill>
              </a:rPr>
              <a:t>Mainly</a:t>
            </a:r>
            <a:r>
              <a:rPr lang="en-US" sz="2000" b="1" dirty="0">
                <a:solidFill>
                  <a:srgbClr val="0033CC"/>
                </a:solidFill>
                <a:effectLst>
                  <a:outerShdw blurRad="38100" dist="38100" dir="2700000" algn="tl">
                    <a:srgbClr val="000000">
                      <a:alpha val="43137"/>
                    </a:srgbClr>
                  </a:outerShdw>
                </a:effectLst>
              </a:rPr>
              <a:t> used to assign names to integral constants</a:t>
            </a:r>
            <a:r>
              <a:rPr lang="en-US" sz="2000" b="1" dirty="0">
                <a:solidFill>
                  <a:srgbClr val="0033CC"/>
                </a:solidFill>
              </a:rPr>
              <a:t>, the names make a program easy to read and maintain.</a:t>
            </a:r>
          </a:p>
        </p:txBody>
      </p:sp>
    </p:spTree>
    <p:extLst>
      <p:ext uri="{BB962C8B-B14F-4D97-AF65-F5344CB8AC3E}">
        <p14:creationId xmlns:p14="http://schemas.microsoft.com/office/powerpoint/2010/main" val="325240663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2"/>
          <p:cNvSpPr>
            <a:spLocks noGrp="1" noChangeArrowheads="1"/>
          </p:cNvSpPr>
          <p:nvPr>
            <p:ph type="title"/>
          </p:nvPr>
        </p:nvSpPr>
        <p:spPr>
          <a:xfrm>
            <a:off x="838199" y="756139"/>
            <a:ext cx="8622323" cy="514350"/>
          </a:xfrm>
        </p:spPr>
        <p:txBody>
          <a:bodyPr>
            <a:noAutofit/>
          </a:bodyPr>
          <a:lstStyle/>
          <a:p>
            <a:pPr eaLnBrk="1" hangingPunct="1">
              <a:defRPr/>
            </a:pPr>
            <a:r>
              <a:rPr lang="en-US" altLang="en-US" sz="3600" dirty="0"/>
              <a:t>User defined Type Declaration - </a:t>
            </a:r>
            <a:r>
              <a:rPr lang="en-US" altLang="en-US" sz="3600" dirty="0" err="1">
                <a:solidFill>
                  <a:srgbClr val="C00000"/>
                </a:solidFill>
                <a:latin typeface="Courier New" panose="02070309020205020404" pitchFamily="49" charset="0"/>
                <a:cs typeface="Courier New" panose="02070309020205020404" pitchFamily="49" charset="0"/>
              </a:rPr>
              <a:t>enum</a:t>
            </a:r>
            <a:endParaRPr lang="en-US" altLang="en-US" sz="3600" dirty="0">
              <a:solidFill>
                <a:srgbClr val="C00000"/>
              </a:solidFill>
              <a:latin typeface="Courier New" panose="02070309020205020404" pitchFamily="49" charset="0"/>
              <a:cs typeface="Courier New" panose="02070309020205020404" pitchFamily="49" charset="0"/>
            </a:endParaRPr>
          </a:p>
        </p:txBody>
      </p:sp>
      <p:sp>
        <p:nvSpPr>
          <p:cNvPr id="105474" name="Rectangle 3"/>
          <p:cNvSpPr>
            <a:spLocks noGrp="1" noChangeArrowheads="1"/>
          </p:cNvSpPr>
          <p:nvPr>
            <p:ph idx="1"/>
          </p:nvPr>
        </p:nvSpPr>
        <p:spPr bwMode="auto">
          <a:xfrm>
            <a:off x="838200" y="1343020"/>
            <a:ext cx="11353800" cy="4699000"/>
          </a:xfrm>
          <a:ln>
            <a:miter lim="800000"/>
            <a:headEnd/>
            <a:tailEnd/>
          </a:ln>
        </p:spPr>
        <p:txBody>
          <a:bodyPr vert="horz" wrap="square" lIns="68580" tIns="34290" rIns="68580" bIns="34290" numCol="1" rtlCol="0" anchor="t" anchorCtr="0" compatLnSpc="1">
            <a:prstTxWarp prst="textNoShape">
              <a:avLst/>
            </a:prstTxWarp>
            <a:noAutofit/>
          </a:bodyPr>
          <a:lstStyle/>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#include&lt;</a:t>
            </a:r>
            <a:r>
              <a:rPr lang="en-US" altLang="en-US" sz="2400" b="1" dirty="0" err="1">
                <a:latin typeface="Courier New" panose="02070309020205020404" pitchFamily="49" charset="0"/>
                <a:cs typeface="Courier New" panose="02070309020205020404" pitchFamily="49" charset="0"/>
              </a:rPr>
              <a:t>stdio.h</a:t>
            </a:r>
            <a:r>
              <a:rPr lang="en-US" altLang="en-US" sz="2400" b="1" dirty="0">
                <a:latin typeface="Courier New" panose="02070309020205020404" pitchFamily="49" charset="0"/>
                <a:cs typeface="Courier New" panose="02070309020205020404" pitchFamily="49" charset="0"/>
              </a:rPr>
              <a:t>&gt; </a:t>
            </a:r>
          </a:p>
          <a:p>
            <a:pPr>
              <a:lnSpc>
                <a:spcPct val="80000"/>
              </a:lnSpc>
              <a:spcAft>
                <a:spcPts val="450"/>
              </a:spcAft>
              <a:buNone/>
              <a:defRPr/>
            </a:pP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main() </a:t>
            </a:r>
          </a:p>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a:t>
            </a:r>
          </a:p>
          <a:p>
            <a:pPr>
              <a:lnSpc>
                <a:spcPct val="80000"/>
              </a:lnSpc>
              <a:spcAft>
                <a:spcPts val="450"/>
              </a:spcAft>
              <a:buNone/>
              <a:defRPr/>
            </a:pPr>
            <a:r>
              <a:rPr lang="en-US" altLang="en-US" sz="2400" b="1" dirty="0" err="1">
                <a:latin typeface="Courier New" panose="02070309020205020404" pitchFamily="49" charset="0"/>
                <a:cs typeface="Courier New" panose="02070309020205020404" pitchFamily="49" charset="0"/>
              </a:rPr>
              <a:t>enum</a:t>
            </a:r>
            <a:r>
              <a:rPr lang="en-US" altLang="en-US" sz="2400" b="1" dirty="0">
                <a:latin typeface="Courier New" panose="02070309020205020404" pitchFamily="49" charset="0"/>
                <a:cs typeface="Courier New" panose="02070309020205020404" pitchFamily="49" charset="0"/>
              </a:rPr>
              <a:t> year{</a:t>
            </a:r>
            <a:r>
              <a:rPr lang="en-US" altLang="en-US" sz="2400" b="1" dirty="0" err="1">
                <a:latin typeface="Courier New" panose="02070309020205020404" pitchFamily="49" charset="0"/>
                <a:cs typeface="Courier New" panose="02070309020205020404" pitchFamily="49" charset="0"/>
              </a:rPr>
              <a:t>Jan,Feb,Mar,Apr,May,Jun,Jul,Aug,Sep,Oct,Nov,Dec</a:t>
            </a:r>
            <a:r>
              <a:rPr lang="en-US" altLang="en-US" sz="2400" b="1" dirty="0">
                <a:latin typeface="Courier New" panose="02070309020205020404" pitchFamily="49" charset="0"/>
                <a:cs typeface="Courier New" panose="02070309020205020404" pitchFamily="49" charset="0"/>
              </a:rPr>
              <a:t>};</a:t>
            </a:r>
          </a:p>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a:t>
            </a:r>
          </a:p>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   for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a:t>
            </a:r>
            <a:r>
              <a:rPr lang="en-US" altLang="en-US" sz="2400" b="1" dirty="0">
                <a:solidFill>
                  <a:srgbClr val="C00000"/>
                </a:solidFill>
                <a:latin typeface="Courier New" panose="02070309020205020404" pitchFamily="49" charset="0"/>
                <a:cs typeface="Courier New" panose="02070309020205020404" pitchFamily="49" charset="0"/>
              </a:rPr>
              <a:t>Jan</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&lt;=</a:t>
            </a:r>
            <a:r>
              <a:rPr lang="en-US" altLang="en-US" sz="2400" b="1" dirty="0">
                <a:solidFill>
                  <a:srgbClr val="C00000"/>
                </a:solidFill>
                <a:latin typeface="Courier New" panose="02070309020205020404" pitchFamily="49" charset="0"/>
                <a:cs typeface="Courier New" panose="02070309020205020404" pitchFamily="49" charset="0"/>
              </a:rPr>
              <a:t>Dec</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a:t>
            </a:r>
          </a:p>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printf</a:t>
            </a:r>
            <a:r>
              <a:rPr lang="en-US" altLang="en-US" sz="2400" b="1" dirty="0">
                <a:latin typeface="Courier New" panose="02070309020205020404" pitchFamily="49" charset="0"/>
                <a:cs typeface="Courier New" panose="02070309020205020404" pitchFamily="49" charset="0"/>
              </a:rPr>
              <a:t>("%d ",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a:t>
            </a:r>
          </a:p>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   return 0;</a:t>
            </a:r>
          </a:p>
          <a:p>
            <a:pPr>
              <a:lnSpc>
                <a:spcPct val="80000"/>
              </a:lnSpc>
              <a:spcAft>
                <a:spcPts val="450"/>
              </a:spcAft>
              <a:buNone/>
              <a:defRPr/>
            </a:pPr>
            <a:r>
              <a:rPr lang="en-US" altLang="en-US" sz="2400" b="1" dirty="0">
                <a:latin typeface="Courier New" panose="02070309020205020404" pitchFamily="49" charset="0"/>
                <a:cs typeface="Courier New" panose="02070309020205020404" pitchFamily="49" charset="0"/>
              </a:rPr>
              <a:t>} </a:t>
            </a:r>
            <a:endParaRPr lang="en-US" altLang="en-US" sz="2400" b="1" dirty="0"/>
          </a:p>
        </p:txBody>
      </p:sp>
      <p:sp>
        <p:nvSpPr>
          <p:cNvPr id="12083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1B2E1103-7728-4187-AED7-F30E54408656}" type="datetime1">
              <a:rPr lang="en-US" altLang="en-US" smtClean="0">
                <a:solidFill>
                  <a:srgbClr val="002060"/>
                </a:solidFill>
              </a:rPr>
              <a:t>3/30/2022</a:t>
            </a:fld>
            <a:endParaRPr lang="en-US" altLang="en-US">
              <a:solidFill>
                <a:srgbClr val="002060"/>
              </a:solidFill>
            </a:endParaRPr>
          </a:p>
        </p:txBody>
      </p:sp>
      <p:sp>
        <p:nvSpPr>
          <p:cNvPr id="12083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002060"/>
                </a:solidFill>
              </a:rPr>
              <a:t>CSE 1051 Problem Solving using Computers (PSUC) - 2019</a:t>
            </a:r>
          </a:p>
        </p:txBody>
      </p:sp>
      <p:sp>
        <p:nvSpPr>
          <p:cNvPr id="1208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F895B114-F468-420C-8031-EA7B7FE95943}" type="slidenum">
              <a:rPr lang="en-US" altLang="en-US" smtClean="0">
                <a:solidFill>
                  <a:srgbClr val="002060"/>
                </a:solidFill>
              </a:rPr>
              <a:pPr/>
              <a:t>91</a:t>
            </a:fld>
            <a:endParaRPr lang="en-US" altLang="en-US">
              <a:solidFill>
                <a:srgbClr val="002060"/>
              </a:solidFill>
            </a:endParaRPr>
          </a:p>
        </p:txBody>
      </p:sp>
      <p:pic>
        <p:nvPicPr>
          <p:cNvPr id="3" name="Picture 2"/>
          <p:cNvPicPr>
            <a:picLocks noChangeAspect="1"/>
          </p:cNvPicPr>
          <p:nvPr/>
        </p:nvPicPr>
        <p:blipFill>
          <a:blip r:embed="rId3"/>
          <a:stretch>
            <a:fillRect/>
          </a:stretch>
        </p:blipFill>
        <p:spPr>
          <a:xfrm>
            <a:off x="3071812" y="5632449"/>
            <a:ext cx="8918651" cy="566737"/>
          </a:xfrm>
          <a:prstGeom prst="rect">
            <a:avLst/>
          </a:prstGeom>
        </p:spPr>
      </p:pic>
      <p:sp>
        <p:nvSpPr>
          <p:cNvPr id="4" name="Rectangle 3"/>
          <p:cNvSpPr/>
          <p:nvPr/>
        </p:nvSpPr>
        <p:spPr>
          <a:xfrm>
            <a:off x="10629900" y="5105951"/>
            <a:ext cx="1247775" cy="523220"/>
          </a:xfrm>
          <a:prstGeom prst="rect">
            <a:avLst/>
          </a:prstGeom>
        </p:spPr>
        <p:txBody>
          <a:bodyPr wrap="square">
            <a:spAutoFit/>
          </a:bodyPr>
          <a:lstStyle/>
          <a:p>
            <a:r>
              <a:rPr lang="en-US" sz="2800" b="1" dirty="0">
                <a:solidFill>
                  <a:srgbClr val="C00000"/>
                </a:solidFill>
              </a:rPr>
              <a:t>Output</a:t>
            </a:r>
          </a:p>
        </p:txBody>
      </p:sp>
    </p:spTree>
    <p:extLst>
      <p:ext uri="{BB962C8B-B14F-4D97-AF65-F5344CB8AC3E}">
        <p14:creationId xmlns:p14="http://schemas.microsoft.com/office/powerpoint/2010/main" val="4073782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Date Placeholder 1"/>
          <p:cNvSpPr>
            <a:spLocks noGrp="1"/>
          </p:cNvSpPr>
          <p:nvPr>
            <p:ph type="dt" sz="half" idx="10"/>
          </p:nvPr>
        </p:nvSpPr>
        <p:spPr bwMode="auto">
          <a:xfrm>
            <a:off x="2238777" y="6538913"/>
            <a:ext cx="1028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4B586B63-7FDC-479E-8A82-EED550E26D37}" type="datetime1">
              <a:rPr lang="en-US" altLang="en-US" smtClean="0">
                <a:solidFill>
                  <a:srgbClr val="002060"/>
                </a:solidFill>
              </a:rPr>
              <a:t>3/30/2022</a:t>
            </a:fld>
            <a:endParaRPr lang="en-US" altLang="en-US" dirty="0">
              <a:solidFill>
                <a:srgbClr val="002060"/>
              </a:solidFill>
            </a:endParaRPr>
          </a:p>
        </p:txBody>
      </p:sp>
      <p:sp>
        <p:nvSpPr>
          <p:cNvPr id="122886" name="Footer Placeholder 2"/>
          <p:cNvSpPr>
            <a:spLocks noGrp="1"/>
          </p:cNvSpPr>
          <p:nvPr>
            <p:ph type="ftr" sz="quarter" idx="11"/>
          </p:nvPr>
        </p:nvSpPr>
        <p:spPr bwMode="auto">
          <a:xfrm>
            <a:off x="3647405" y="6509601"/>
            <a:ext cx="35433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endParaRPr lang="en-US" altLang="en-US" dirty="0">
              <a:solidFill>
                <a:srgbClr val="002060"/>
              </a:solidFill>
            </a:endParaRPr>
          </a:p>
        </p:txBody>
      </p:sp>
      <p:sp>
        <p:nvSpPr>
          <p:cNvPr id="122882" name="Slide Number Placeholder 5"/>
          <p:cNvSpPr>
            <a:spLocks noGrp="1"/>
          </p:cNvSpPr>
          <p:nvPr>
            <p:ph type="sldNum" sz="quarter" idx="12"/>
          </p:nvPr>
        </p:nvSpPr>
        <p:spPr bwMode="auto">
          <a:xfrm>
            <a:off x="10026471" y="6418321"/>
            <a:ext cx="35910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76AC9E0B-CC4B-490B-B750-4593DABA145D}" type="slidenum">
              <a:rPr lang="en-US" altLang="en-US" smtClean="0">
                <a:solidFill>
                  <a:srgbClr val="002060"/>
                </a:solidFill>
              </a:rPr>
              <a:pPr/>
              <a:t>92</a:t>
            </a:fld>
            <a:endParaRPr lang="en-US" altLang="en-US" dirty="0">
              <a:solidFill>
                <a:srgbClr val="002060"/>
              </a:solidFill>
            </a:endParaRPr>
          </a:p>
        </p:txBody>
      </p:sp>
      <p:sp>
        <p:nvSpPr>
          <p:cNvPr id="7" name="Rectangle 6"/>
          <p:cNvSpPr>
            <a:spLocks noChangeArrowheads="1"/>
          </p:cNvSpPr>
          <p:nvPr/>
        </p:nvSpPr>
        <p:spPr bwMode="auto">
          <a:xfrm>
            <a:off x="775786" y="549218"/>
            <a:ext cx="9609791" cy="5963171"/>
          </a:xfrm>
          <a:prstGeom prst="rect">
            <a:avLst/>
          </a:prstGeom>
          <a:noFill/>
          <a:ln w="9525">
            <a:noFill/>
            <a:miter lim="800000"/>
            <a:headEnd/>
            <a:tailEnd/>
          </a:ln>
        </p:spPr>
        <p:txBody>
          <a:bodyPr wrap="square">
            <a:spAutoFit/>
          </a:bodyPr>
          <a:lstStyle/>
          <a:p>
            <a:pPr marL="1072754" indent="-1072754">
              <a:tabLst>
                <a:tab pos="1159669" algn="l"/>
                <a:tab pos="1196579" algn="l"/>
              </a:tabLst>
              <a:defRPr/>
            </a:pPr>
            <a:r>
              <a:rPr lang="en-US" sz="2400" b="1" dirty="0" err="1">
                <a:solidFill>
                  <a:srgbClr val="C00000"/>
                </a:solidFill>
                <a:latin typeface="Courier New" panose="02070309020205020404" pitchFamily="49" charset="0"/>
                <a:cs typeface="Courier New" panose="02070309020205020404" pitchFamily="49" charset="0"/>
              </a:rPr>
              <a:t>enum</a:t>
            </a:r>
            <a:r>
              <a:rPr lang="en-US" b="1" dirty="0">
                <a:solidFill>
                  <a:schemeClr val="tx1">
                    <a:lumMod val="75000"/>
                    <a:lumOff val="25000"/>
                  </a:schemeClr>
                </a:solidFill>
                <a:latin typeface="Arial" charset="0"/>
              </a:rPr>
              <a:t>  </a:t>
            </a:r>
            <a:r>
              <a:rPr lang="en-US" b="1" dirty="0">
                <a:solidFill>
                  <a:schemeClr val="bg2">
                    <a:lumMod val="10000"/>
                  </a:schemeClr>
                </a:solidFill>
                <a:latin typeface="Arial" charset="0"/>
              </a:rPr>
              <a:t>week</a:t>
            </a:r>
            <a:r>
              <a:rPr lang="en-US" b="1" dirty="0">
                <a:solidFill>
                  <a:schemeClr val="tx1">
                    <a:lumMod val="75000"/>
                    <a:lumOff val="25000"/>
                  </a:schemeClr>
                </a:solidFill>
                <a:latin typeface="Arial" charset="0"/>
              </a:rPr>
              <a:t> { Monday =1, Tuesday, Wednesday, Thursday, Friday,  Saturday, Sunday}; </a:t>
            </a:r>
          </a:p>
          <a:p>
            <a:pPr eaLnBrk="1" hangingPunct="1">
              <a:defRPr/>
            </a:pPr>
            <a:endParaRPr lang="en-US" altLang="en-US" b="1" dirty="0">
              <a:solidFill>
                <a:srgbClr val="002060"/>
              </a:solidFill>
            </a:endParaRPr>
          </a:p>
          <a:p>
            <a:pPr eaLnBrk="1" hangingPunct="1">
              <a:defRPr/>
            </a:pPr>
            <a:r>
              <a:rPr lang="en-US" altLang="en-US" b="1" dirty="0" err="1">
                <a:solidFill>
                  <a:srgbClr val="002060"/>
                </a:solidFill>
              </a:rPr>
              <a:t>printf</a:t>
            </a:r>
            <a:r>
              <a:rPr lang="en-US" altLang="en-US" b="1" dirty="0">
                <a:solidFill>
                  <a:srgbClr val="002060"/>
                </a:solidFill>
              </a:rPr>
              <a:t>( “ Enter  n &gt;1 &amp; &lt;7 “);</a:t>
            </a:r>
          </a:p>
          <a:p>
            <a:pPr eaLnBrk="1" hangingPunct="1">
              <a:defRPr/>
            </a:pPr>
            <a:r>
              <a:rPr lang="en-US" altLang="en-US" b="1" dirty="0">
                <a:solidFill>
                  <a:srgbClr val="002060"/>
                </a:solidFill>
              </a:rPr>
              <a:t> </a:t>
            </a:r>
            <a:r>
              <a:rPr lang="en-US" altLang="en-US" b="1" dirty="0" err="1">
                <a:solidFill>
                  <a:srgbClr val="002060"/>
                </a:solidFill>
              </a:rPr>
              <a:t>scanf</a:t>
            </a:r>
            <a:r>
              <a:rPr lang="en-US" altLang="en-US" b="1" dirty="0">
                <a:solidFill>
                  <a:srgbClr val="002060"/>
                </a:solidFill>
              </a:rPr>
              <a:t>(“%</a:t>
            </a:r>
            <a:r>
              <a:rPr lang="en-US" altLang="en-US" b="1" dirty="0" err="1">
                <a:solidFill>
                  <a:srgbClr val="002060"/>
                </a:solidFill>
              </a:rPr>
              <a:t>d”,&amp;n</a:t>
            </a:r>
            <a:r>
              <a:rPr lang="en-US" altLang="en-US" b="1" dirty="0">
                <a:solidFill>
                  <a:srgbClr val="002060"/>
                </a:solidFill>
              </a:rPr>
              <a:t>);</a:t>
            </a:r>
          </a:p>
          <a:p>
            <a:pPr eaLnBrk="1" hangingPunct="1">
              <a:defRPr/>
            </a:pPr>
            <a:endParaRPr lang="en-US" altLang="en-US" b="1" dirty="0">
              <a:solidFill>
                <a:srgbClr val="002060"/>
              </a:solidFill>
            </a:endParaRPr>
          </a:p>
          <a:p>
            <a:pPr eaLnBrk="1" hangingPunct="1">
              <a:defRPr/>
            </a:pPr>
            <a:r>
              <a:rPr lang="en-US" altLang="en-US" b="1" dirty="0">
                <a:solidFill>
                  <a:srgbClr val="002060"/>
                </a:solidFill>
              </a:rPr>
              <a:t>switch(n) {</a:t>
            </a:r>
          </a:p>
          <a:p>
            <a:pPr eaLnBrk="1" hangingPunct="1">
              <a:defRPr/>
            </a:pPr>
            <a:endParaRPr lang="en-US" altLang="en-US" b="1" dirty="0">
              <a:solidFill>
                <a:srgbClr val="002060"/>
              </a:solidFill>
            </a:endParaRPr>
          </a:p>
          <a:p>
            <a:pPr eaLnBrk="1" hangingPunct="1">
              <a:defRPr/>
            </a:pPr>
            <a:r>
              <a:rPr lang="en-US" altLang="en-US" b="1" dirty="0">
                <a:solidFill>
                  <a:srgbClr val="002060"/>
                </a:solidFill>
              </a:rPr>
              <a:t>case Monday:</a:t>
            </a:r>
          </a:p>
          <a:p>
            <a:pPr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(“Monday”);</a:t>
            </a:r>
          </a:p>
          <a:p>
            <a:pPr eaLnBrk="1" hangingPunct="1">
              <a:defRPr/>
            </a:pPr>
            <a:r>
              <a:rPr lang="en-US" altLang="en-US" b="1" dirty="0">
                <a:solidFill>
                  <a:srgbClr val="002060"/>
                </a:solidFill>
              </a:rPr>
              <a:t>	break;</a:t>
            </a:r>
          </a:p>
          <a:p>
            <a:pPr eaLnBrk="1" hangingPunct="1">
              <a:defRPr/>
            </a:pPr>
            <a:endParaRPr lang="en-US" altLang="en-US" sz="1050" b="1" dirty="0">
              <a:solidFill>
                <a:srgbClr val="002060"/>
              </a:solidFill>
            </a:endParaRPr>
          </a:p>
          <a:p>
            <a:pPr eaLnBrk="1" hangingPunct="1">
              <a:defRPr/>
            </a:pPr>
            <a:r>
              <a:rPr lang="en-US" altLang="en-US" b="1" dirty="0">
                <a:solidFill>
                  <a:srgbClr val="002060"/>
                </a:solidFill>
              </a:rPr>
              <a:t>case Tuesday:</a:t>
            </a:r>
          </a:p>
          <a:p>
            <a:pPr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(“Tuesday” );</a:t>
            </a:r>
          </a:p>
          <a:p>
            <a:pPr eaLnBrk="1" hangingPunct="1">
              <a:defRPr/>
            </a:pPr>
            <a:r>
              <a:rPr lang="en-US" altLang="en-US" b="1" dirty="0">
                <a:solidFill>
                  <a:srgbClr val="002060"/>
                </a:solidFill>
              </a:rPr>
              <a:t>	break;</a:t>
            </a:r>
          </a:p>
          <a:p>
            <a:pPr eaLnBrk="1" hangingPunct="1">
              <a:defRPr/>
            </a:pPr>
            <a:endParaRPr lang="en-US" altLang="en-US" sz="1100" b="1" dirty="0">
              <a:solidFill>
                <a:srgbClr val="002060"/>
              </a:solidFill>
            </a:endParaRPr>
          </a:p>
          <a:p>
            <a:pPr eaLnBrk="1" hangingPunct="1">
              <a:defRPr/>
            </a:pPr>
            <a:r>
              <a:rPr lang="en-US" altLang="en-US" b="1" dirty="0">
                <a:solidFill>
                  <a:srgbClr val="002060"/>
                </a:solidFill>
              </a:rPr>
              <a:t>case Wednesday:</a:t>
            </a:r>
          </a:p>
          <a:p>
            <a:pPr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(“Wednesday”);</a:t>
            </a:r>
          </a:p>
          <a:p>
            <a:pPr eaLnBrk="1" hangingPunct="1">
              <a:defRPr/>
            </a:pPr>
            <a:r>
              <a:rPr lang="en-US" altLang="en-US" b="1" dirty="0">
                <a:solidFill>
                  <a:srgbClr val="002060"/>
                </a:solidFill>
              </a:rPr>
              <a:t>	break;</a:t>
            </a:r>
          </a:p>
          <a:p>
            <a:pPr eaLnBrk="1" hangingPunct="1">
              <a:defRPr/>
            </a:pPr>
            <a:endParaRPr lang="en-US" altLang="en-US" sz="1200" b="1" dirty="0">
              <a:solidFill>
                <a:srgbClr val="002060"/>
              </a:solidFill>
            </a:endParaRPr>
          </a:p>
          <a:p>
            <a:pPr eaLnBrk="1" hangingPunct="1">
              <a:defRPr/>
            </a:pPr>
            <a:r>
              <a:rPr lang="en-US" altLang="en-US" b="1" dirty="0">
                <a:solidFill>
                  <a:srgbClr val="002060"/>
                </a:solidFill>
              </a:rPr>
              <a:t>case Thursday:</a:t>
            </a:r>
          </a:p>
          <a:p>
            <a:pPr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 Thursday“);</a:t>
            </a:r>
          </a:p>
          <a:p>
            <a:pPr eaLnBrk="1" hangingPunct="1">
              <a:defRPr/>
            </a:pPr>
            <a:r>
              <a:rPr lang="en-US" altLang="en-US" b="1" dirty="0">
                <a:solidFill>
                  <a:srgbClr val="002060"/>
                </a:solidFill>
              </a:rPr>
              <a:t>	break;	</a:t>
            </a:r>
          </a:p>
        </p:txBody>
      </p:sp>
      <p:sp>
        <p:nvSpPr>
          <p:cNvPr id="8" name="Rectangle 7"/>
          <p:cNvSpPr>
            <a:spLocks noChangeArrowheads="1"/>
          </p:cNvSpPr>
          <p:nvPr/>
        </p:nvSpPr>
        <p:spPr bwMode="auto">
          <a:xfrm>
            <a:off x="6910754" y="1203462"/>
            <a:ext cx="4976445" cy="4524315"/>
          </a:xfrm>
          <a:prstGeom prst="rect">
            <a:avLst/>
          </a:prstGeom>
          <a:noFill/>
          <a:ln w="9525">
            <a:noFill/>
            <a:miter lim="800000"/>
            <a:headEnd/>
            <a:tailEnd/>
          </a:ln>
        </p:spPr>
        <p:txBody>
          <a:bodyPr wrap="square">
            <a:spAutoFit/>
          </a:bodyPr>
          <a:lstStyle/>
          <a:p>
            <a:pPr algn="just" eaLnBrk="1" hangingPunct="1">
              <a:defRPr/>
            </a:pPr>
            <a:r>
              <a:rPr lang="en-US" altLang="en-US" b="1" dirty="0">
                <a:solidFill>
                  <a:srgbClr val="002060"/>
                </a:solidFill>
              </a:rPr>
              <a:t>case Friday:</a:t>
            </a:r>
          </a:p>
          <a:p>
            <a:pPr algn="just"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 Friday”);</a:t>
            </a:r>
          </a:p>
          <a:p>
            <a:pPr algn="just" eaLnBrk="1" hangingPunct="1">
              <a:defRPr/>
            </a:pPr>
            <a:r>
              <a:rPr lang="en-US" altLang="en-US" b="1" dirty="0">
                <a:solidFill>
                  <a:srgbClr val="002060"/>
                </a:solidFill>
              </a:rPr>
              <a:t>	break;</a:t>
            </a:r>
          </a:p>
          <a:p>
            <a:pPr algn="just" eaLnBrk="1" hangingPunct="1">
              <a:defRPr/>
            </a:pPr>
            <a:endParaRPr lang="en-US" altLang="en-US" b="1" dirty="0">
              <a:solidFill>
                <a:srgbClr val="002060"/>
              </a:solidFill>
            </a:endParaRPr>
          </a:p>
          <a:p>
            <a:pPr algn="just" eaLnBrk="1" hangingPunct="1">
              <a:defRPr/>
            </a:pPr>
            <a:r>
              <a:rPr lang="en-US" altLang="en-US" b="1" dirty="0">
                <a:solidFill>
                  <a:srgbClr val="002060"/>
                </a:solidFill>
              </a:rPr>
              <a:t>case Saturday:</a:t>
            </a:r>
          </a:p>
          <a:p>
            <a:pPr algn="just"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(“Saturday“);</a:t>
            </a:r>
          </a:p>
          <a:p>
            <a:pPr algn="just" eaLnBrk="1" hangingPunct="1">
              <a:defRPr/>
            </a:pPr>
            <a:r>
              <a:rPr lang="en-US" altLang="en-US" b="1" dirty="0">
                <a:solidFill>
                  <a:srgbClr val="002060"/>
                </a:solidFill>
              </a:rPr>
              <a:t>	break;</a:t>
            </a:r>
          </a:p>
          <a:p>
            <a:pPr algn="just" eaLnBrk="1" hangingPunct="1">
              <a:defRPr/>
            </a:pPr>
            <a:endParaRPr lang="en-US" altLang="en-US" b="1" dirty="0">
              <a:solidFill>
                <a:srgbClr val="002060"/>
              </a:solidFill>
            </a:endParaRPr>
          </a:p>
          <a:p>
            <a:pPr algn="just" eaLnBrk="1" hangingPunct="1">
              <a:defRPr/>
            </a:pPr>
            <a:r>
              <a:rPr lang="en-US" altLang="en-US" b="1" dirty="0">
                <a:solidFill>
                  <a:srgbClr val="002060"/>
                </a:solidFill>
              </a:rPr>
              <a:t>case Sunday:</a:t>
            </a:r>
          </a:p>
          <a:p>
            <a:pPr algn="just"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(“Sunday“);</a:t>
            </a:r>
          </a:p>
          <a:p>
            <a:pPr algn="just" eaLnBrk="1" hangingPunct="1">
              <a:defRPr/>
            </a:pPr>
            <a:r>
              <a:rPr lang="en-US" altLang="en-US" b="1" dirty="0">
                <a:solidFill>
                  <a:srgbClr val="002060"/>
                </a:solidFill>
              </a:rPr>
              <a:t>	break;</a:t>
            </a:r>
          </a:p>
          <a:p>
            <a:pPr algn="just" eaLnBrk="1" hangingPunct="1">
              <a:defRPr/>
            </a:pPr>
            <a:endParaRPr lang="en-US" altLang="en-US" b="1" dirty="0">
              <a:solidFill>
                <a:srgbClr val="002060"/>
              </a:solidFill>
            </a:endParaRPr>
          </a:p>
          <a:p>
            <a:pPr algn="just" eaLnBrk="1" hangingPunct="1">
              <a:defRPr/>
            </a:pPr>
            <a:r>
              <a:rPr lang="en-US" altLang="en-US" b="1" dirty="0">
                <a:solidFill>
                  <a:srgbClr val="002060"/>
                </a:solidFill>
              </a:rPr>
              <a:t>default:</a:t>
            </a:r>
          </a:p>
          <a:p>
            <a:pPr algn="just" eaLnBrk="1" hangingPunct="1">
              <a:defRPr/>
            </a:pPr>
            <a:r>
              <a:rPr lang="en-US" altLang="en-US" b="1" dirty="0">
                <a:solidFill>
                  <a:srgbClr val="002060"/>
                </a:solidFill>
              </a:rPr>
              <a:t>	</a:t>
            </a:r>
            <a:r>
              <a:rPr lang="en-US" altLang="en-US" b="1" dirty="0" err="1">
                <a:solidFill>
                  <a:srgbClr val="002060"/>
                </a:solidFill>
              </a:rPr>
              <a:t>printf</a:t>
            </a:r>
            <a:r>
              <a:rPr lang="en-US" altLang="en-US" b="1" dirty="0">
                <a:solidFill>
                  <a:srgbClr val="002060"/>
                </a:solidFill>
              </a:rPr>
              <a:t>("\</a:t>
            </a:r>
            <a:r>
              <a:rPr lang="en-US" altLang="en-US" b="1" dirty="0" err="1">
                <a:solidFill>
                  <a:srgbClr val="002060"/>
                </a:solidFill>
              </a:rPr>
              <a:t>nInvalid</a:t>
            </a:r>
            <a:r>
              <a:rPr lang="en-US" altLang="en-US" b="1" dirty="0">
                <a:solidFill>
                  <a:srgbClr val="002060"/>
                </a:solidFill>
              </a:rPr>
              <a:t> Entry. Enter  1 to 7 “);</a:t>
            </a:r>
          </a:p>
          <a:p>
            <a:pPr algn="just" eaLnBrk="1" hangingPunct="1">
              <a:defRPr/>
            </a:pPr>
            <a:endParaRPr lang="en-US" altLang="en-US" b="1" dirty="0">
              <a:solidFill>
                <a:srgbClr val="002060"/>
              </a:solidFill>
            </a:endParaRPr>
          </a:p>
          <a:p>
            <a:pPr algn="just" eaLnBrk="1" hangingPunct="1">
              <a:defRPr/>
            </a:pPr>
            <a:r>
              <a:rPr lang="en-US" altLang="en-US" b="1" dirty="0">
                <a:solidFill>
                  <a:srgbClr val="002060"/>
                </a:solidFill>
              </a:rPr>
              <a:t>}</a:t>
            </a:r>
          </a:p>
        </p:txBody>
      </p:sp>
    </p:spTree>
    <p:extLst>
      <p:ext uri="{BB962C8B-B14F-4D97-AF65-F5344CB8AC3E}">
        <p14:creationId xmlns:p14="http://schemas.microsoft.com/office/powerpoint/2010/main" val="2304898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DA197894-40B9-4B1D-953F-1ECCC494E5A1}" type="datetime1">
              <a:rPr lang="en-US" altLang="en-US" smtClean="0">
                <a:solidFill>
                  <a:srgbClr val="002060"/>
                </a:solidFill>
              </a:rPr>
              <a:t>3/30/2022</a:t>
            </a:fld>
            <a:endParaRPr lang="en-US" altLang="en-US">
              <a:solidFill>
                <a:srgbClr val="002060"/>
              </a:solidFill>
            </a:endParaRPr>
          </a:p>
        </p:txBody>
      </p:sp>
      <p:sp>
        <p:nvSpPr>
          <p:cNvPr id="13107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p>
        </p:txBody>
      </p:sp>
      <p:sp>
        <p:nvSpPr>
          <p:cNvPr id="1310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96B0A4C1-6718-41E9-95B6-C764B41069D5}" type="slidenum">
              <a:rPr lang="en-US" altLang="en-US" smtClean="0">
                <a:solidFill>
                  <a:srgbClr val="002060"/>
                </a:solidFill>
              </a:rPr>
              <a:pPr/>
              <a:t>93</a:t>
            </a:fld>
            <a:endParaRPr lang="en-US" altLang="en-US">
              <a:solidFill>
                <a:srgbClr val="002060"/>
              </a:solidFill>
            </a:endParaRPr>
          </a:p>
        </p:txBody>
      </p:sp>
      <p:sp>
        <p:nvSpPr>
          <p:cNvPr id="131075" name="Rectangle 3"/>
          <p:cNvSpPr txBox="1">
            <a:spLocks noChangeArrowheads="1"/>
          </p:cNvSpPr>
          <p:nvPr/>
        </p:nvSpPr>
        <p:spPr bwMode="auto">
          <a:xfrm>
            <a:off x="838200" y="722824"/>
            <a:ext cx="808954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dirty="0">
                <a:latin typeface="+mn-lt"/>
              </a:rPr>
              <a:t>Check a given number for palindrome</a:t>
            </a:r>
          </a:p>
        </p:txBody>
      </p:sp>
      <p:sp>
        <p:nvSpPr>
          <p:cNvPr id="6" name="Rectangle 5"/>
          <p:cNvSpPr>
            <a:spLocks noChangeArrowheads="1"/>
          </p:cNvSpPr>
          <p:nvPr/>
        </p:nvSpPr>
        <p:spPr bwMode="auto">
          <a:xfrm>
            <a:off x="838200" y="1657352"/>
            <a:ext cx="1014824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002060"/>
                </a:solidFill>
                <a:latin typeface="+mn-lt"/>
                <a:cs typeface="Courier New" panose="02070309020205020404" pitchFamily="49" charset="0"/>
              </a:rPr>
              <a:t>rev=0; </a:t>
            </a:r>
          </a:p>
          <a:p>
            <a:r>
              <a:rPr lang="en-US" altLang="en-US" sz="2400" b="1" dirty="0">
                <a:solidFill>
                  <a:srgbClr val="002060"/>
                </a:solidFill>
                <a:latin typeface="+mn-lt"/>
                <a:cs typeface="Courier New" panose="02070309020205020404" pitchFamily="49" charset="0"/>
              </a:rPr>
              <a:t>n = </a:t>
            </a:r>
            <a:r>
              <a:rPr lang="en-US" altLang="en-US" sz="2400" b="1" dirty="0" err="1">
                <a:solidFill>
                  <a:srgbClr val="002060"/>
                </a:solidFill>
                <a:latin typeface="+mn-lt"/>
                <a:cs typeface="Courier New" panose="02070309020205020404" pitchFamily="49" charset="0"/>
              </a:rPr>
              <a:t>num</a:t>
            </a:r>
            <a:r>
              <a:rPr lang="en-US" altLang="en-US" sz="2400" b="1" dirty="0">
                <a:solidFill>
                  <a:srgbClr val="002060"/>
                </a:solidFill>
                <a:latin typeface="+mn-lt"/>
                <a:cs typeface="Courier New" panose="02070309020205020404" pitchFamily="49" charset="0"/>
              </a:rPr>
              <a:t>;</a:t>
            </a:r>
          </a:p>
          <a:p>
            <a:r>
              <a:rPr lang="en-US" altLang="en-US" sz="2400" b="1" dirty="0">
                <a:solidFill>
                  <a:srgbClr val="002060"/>
                </a:solidFill>
                <a:latin typeface="+mn-lt"/>
                <a:cs typeface="Courier New" panose="02070309020205020404" pitchFamily="49" charset="0"/>
              </a:rPr>
              <a:t>   while(</a:t>
            </a:r>
            <a:r>
              <a:rPr lang="en-US" altLang="en-US" sz="2400" b="1" dirty="0" err="1">
                <a:solidFill>
                  <a:srgbClr val="002060"/>
                </a:solidFill>
                <a:latin typeface="+mn-lt"/>
                <a:cs typeface="Courier New" panose="02070309020205020404" pitchFamily="49" charset="0"/>
              </a:rPr>
              <a:t>num</a:t>
            </a:r>
            <a:r>
              <a:rPr lang="en-US" altLang="en-US" sz="2400" b="1" dirty="0">
                <a:solidFill>
                  <a:srgbClr val="002060"/>
                </a:solidFill>
                <a:latin typeface="+mn-lt"/>
                <a:cs typeface="Courier New" panose="02070309020205020404" pitchFamily="49" charset="0"/>
              </a:rPr>
              <a:t>&gt;0)</a:t>
            </a:r>
          </a:p>
          <a:p>
            <a:r>
              <a:rPr lang="en-US" altLang="en-US" sz="2400" b="1" dirty="0">
                <a:solidFill>
                  <a:srgbClr val="002060"/>
                </a:solidFill>
                <a:latin typeface="+mn-lt"/>
                <a:cs typeface="Courier New" panose="02070309020205020404" pitchFamily="49" charset="0"/>
              </a:rPr>
              <a:t>	{</a:t>
            </a:r>
          </a:p>
          <a:p>
            <a:r>
              <a:rPr lang="en-US" altLang="en-US" sz="2400" b="1" dirty="0">
                <a:solidFill>
                  <a:srgbClr val="002060"/>
                </a:solidFill>
                <a:latin typeface="+mn-lt"/>
                <a:cs typeface="Courier New" panose="02070309020205020404" pitchFamily="49" charset="0"/>
              </a:rPr>
              <a:t>	  dig = </a:t>
            </a:r>
            <a:r>
              <a:rPr lang="en-US" altLang="en-US" sz="2400" b="1" dirty="0" err="1">
                <a:solidFill>
                  <a:srgbClr val="002060"/>
                </a:solidFill>
                <a:latin typeface="+mn-lt"/>
                <a:cs typeface="Courier New" panose="02070309020205020404" pitchFamily="49" charset="0"/>
              </a:rPr>
              <a:t>num</a:t>
            </a:r>
            <a:r>
              <a:rPr lang="en-US" altLang="en-US" sz="2400" b="1" dirty="0">
                <a:solidFill>
                  <a:srgbClr val="002060"/>
                </a:solidFill>
                <a:latin typeface="+mn-lt"/>
                <a:cs typeface="Courier New" panose="02070309020205020404" pitchFamily="49" charset="0"/>
              </a:rPr>
              <a:t> % 10;</a:t>
            </a:r>
          </a:p>
          <a:p>
            <a:r>
              <a:rPr lang="en-US" altLang="en-US" sz="2400" b="1" dirty="0">
                <a:solidFill>
                  <a:srgbClr val="002060"/>
                </a:solidFill>
                <a:latin typeface="+mn-lt"/>
                <a:cs typeface="Courier New" panose="02070309020205020404" pitchFamily="49" charset="0"/>
              </a:rPr>
              <a:t>	  rev = rev * 10 + dig;</a:t>
            </a:r>
          </a:p>
          <a:p>
            <a:r>
              <a:rPr lang="en-US" altLang="en-US" sz="2400" b="1" dirty="0">
                <a:solidFill>
                  <a:srgbClr val="002060"/>
                </a:solidFill>
                <a:latin typeface="+mn-lt"/>
                <a:cs typeface="Courier New" panose="02070309020205020404" pitchFamily="49" charset="0"/>
              </a:rPr>
              <a:t>	  </a:t>
            </a:r>
            <a:r>
              <a:rPr lang="en-US" altLang="en-US" sz="2400" b="1" dirty="0" err="1">
                <a:solidFill>
                  <a:srgbClr val="002060"/>
                </a:solidFill>
                <a:latin typeface="+mn-lt"/>
                <a:cs typeface="Courier New" panose="02070309020205020404" pitchFamily="49" charset="0"/>
              </a:rPr>
              <a:t>num</a:t>
            </a:r>
            <a:r>
              <a:rPr lang="en-US" altLang="en-US" sz="2400" b="1" dirty="0">
                <a:solidFill>
                  <a:srgbClr val="002060"/>
                </a:solidFill>
                <a:latin typeface="+mn-lt"/>
                <a:cs typeface="Courier New" panose="02070309020205020404" pitchFamily="49" charset="0"/>
              </a:rPr>
              <a:t> = </a:t>
            </a:r>
            <a:r>
              <a:rPr lang="en-US" altLang="en-US" sz="2400" b="1" dirty="0" err="1">
                <a:solidFill>
                  <a:srgbClr val="002060"/>
                </a:solidFill>
                <a:latin typeface="+mn-lt"/>
                <a:cs typeface="Courier New" panose="02070309020205020404" pitchFamily="49" charset="0"/>
              </a:rPr>
              <a:t>num</a:t>
            </a:r>
            <a:r>
              <a:rPr lang="en-US" altLang="en-US" sz="2400" b="1" dirty="0">
                <a:solidFill>
                  <a:srgbClr val="002060"/>
                </a:solidFill>
                <a:latin typeface="+mn-lt"/>
                <a:cs typeface="Courier New" panose="02070309020205020404" pitchFamily="49" charset="0"/>
              </a:rPr>
              <a:t> / 10;</a:t>
            </a:r>
          </a:p>
          <a:p>
            <a:r>
              <a:rPr lang="en-US" altLang="en-US" sz="2400" b="1" dirty="0">
                <a:solidFill>
                  <a:srgbClr val="002060"/>
                </a:solidFill>
                <a:latin typeface="+mn-lt"/>
                <a:cs typeface="Courier New" panose="02070309020205020404" pitchFamily="49" charset="0"/>
              </a:rPr>
              <a:t>	}</a:t>
            </a:r>
          </a:p>
          <a:p>
            <a:r>
              <a:rPr lang="en-US" altLang="en-US" sz="2400" b="1" dirty="0">
                <a:solidFill>
                  <a:srgbClr val="002060"/>
                </a:solidFill>
                <a:latin typeface="+mn-lt"/>
                <a:cs typeface="Courier New" panose="02070309020205020404" pitchFamily="49" charset="0"/>
              </a:rPr>
              <a:t> if (n == rev)</a:t>
            </a:r>
          </a:p>
          <a:p>
            <a:r>
              <a:rPr lang="en-US" altLang="en-US" sz="2400" b="1" dirty="0">
                <a:solidFill>
                  <a:srgbClr val="002060"/>
                </a:solidFill>
                <a:latin typeface="+mn-lt"/>
                <a:cs typeface="Courier New" panose="02070309020205020404" pitchFamily="49" charset="0"/>
              </a:rPr>
              <a:t>   </a:t>
            </a:r>
            <a:r>
              <a:rPr lang="en-US" altLang="en-US" sz="2400" b="1" dirty="0" err="1">
                <a:solidFill>
                  <a:srgbClr val="002060"/>
                </a:solidFill>
                <a:latin typeface="+mn-lt"/>
                <a:cs typeface="Courier New" panose="02070309020205020404" pitchFamily="49" charset="0"/>
              </a:rPr>
              <a:t>printf</a:t>
            </a:r>
            <a:r>
              <a:rPr lang="en-US" altLang="en-US" sz="2400" b="1" dirty="0">
                <a:solidFill>
                  <a:srgbClr val="002060"/>
                </a:solidFill>
                <a:latin typeface="+mn-lt"/>
                <a:cs typeface="Courier New" panose="02070309020205020404" pitchFamily="49" charset="0"/>
              </a:rPr>
              <a:t>(“\n\t GIVEN NO IS A PALINDROME“);</a:t>
            </a:r>
          </a:p>
          <a:p>
            <a:r>
              <a:rPr lang="en-US" altLang="en-US" sz="2400" b="1" dirty="0">
                <a:solidFill>
                  <a:srgbClr val="002060"/>
                </a:solidFill>
                <a:latin typeface="+mn-lt"/>
                <a:cs typeface="Courier New" panose="02070309020205020404" pitchFamily="49" charset="0"/>
              </a:rPr>
              <a:t> else</a:t>
            </a:r>
          </a:p>
          <a:p>
            <a:r>
              <a:rPr lang="en-US" altLang="en-US" sz="2400" b="1" dirty="0">
                <a:solidFill>
                  <a:srgbClr val="002060"/>
                </a:solidFill>
                <a:latin typeface="+mn-lt"/>
                <a:cs typeface="Courier New" panose="02070309020205020404" pitchFamily="49" charset="0"/>
              </a:rPr>
              <a:t>   </a:t>
            </a:r>
            <a:r>
              <a:rPr lang="en-US" altLang="en-US" sz="2400" b="1" dirty="0" err="1">
                <a:solidFill>
                  <a:srgbClr val="002060"/>
                </a:solidFill>
                <a:latin typeface="+mn-lt"/>
                <a:cs typeface="Courier New" panose="02070309020205020404" pitchFamily="49" charset="0"/>
              </a:rPr>
              <a:t>printf</a:t>
            </a:r>
            <a:r>
              <a:rPr lang="en-US" altLang="en-US" sz="2400" b="1" dirty="0">
                <a:solidFill>
                  <a:srgbClr val="002060"/>
                </a:solidFill>
                <a:latin typeface="+mn-lt"/>
                <a:cs typeface="Courier New" panose="02070309020205020404" pitchFamily="49" charset="0"/>
              </a:rPr>
              <a:t>(“\n\t GIVEN NO NOT A PALINDROME“);</a:t>
            </a:r>
          </a:p>
        </p:txBody>
      </p:sp>
      <p:sp>
        <p:nvSpPr>
          <p:cNvPr id="131077" name="Rectangle 31"/>
          <p:cNvSpPr>
            <a:spLocks noChangeArrowheads="1"/>
          </p:cNvSpPr>
          <p:nvPr/>
        </p:nvSpPr>
        <p:spPr bwMode="auto">
          <a:xfrm>
            <a:off x="6610349" y="1657352"/>
            <a:ext cx="3360127" cy="132343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002060"/>
                </a:solidFill>
                <a:latin typeface="Tempus Sans ITC" panose="04020404030D07020202" pitchFamily="82" charset="0"/>
              </a:rPr>
              <a:t>Palindrome (</a:t>
            </a:r>
            <a:r>
              <a:rPr lang="en-US" altLang="en-US" sz="2400" b="1" dirty="0" err="1">
                <a:solidFill>
                  <a:srgbClr val="002060"/>
                </a:solidFill>
                <a:latin typeface="Tempus Sans ITC" panose="04020404030D07020202" pitchFamily="82" charset="0"/>
              </a:rPr>
              <a:t>num</a:t>
            </a:r>
            <a:r>
              <a:rPr lang="en-US" altLang="en-US" sz="2400" b="1" dirty="0">
                <a:solidFill>
                  <a:srgbClr val="002060"/>
                </a:solidFill>
                <a:latin typeface="Tempus Sans ITC" panose="04020404030D07020202" pitchFamily="82" charset="0"/>
              </a:rPr>
              <a:t>) </a:t>
            </a:r>
            <a:endParaRPr lang="en-US" altLang="en-US" sz="3200" b="1" dirty="0">
              <a:solidFill>
                <a:srgbClr val="002060"/>
              </a:solidFill>
              <a:latin typeface="Tempus Sans ITC" panose="04020404030D07020202" pitchFamily="82" charset="0"/>
            </a:endParaRPr>
          </a:p>
          <a:p>
            <a:pPr marL="0" lvl="1"/>
            <a:r>
              <a:rPr lang="en-US" altLang="en-US" sz="2400" b="1" dirty="0">
                <a:solidFill>
                  <a:srgbClr val="002060"/>
                </a:solidFill>
                <a:latin typeface="Tempus Sans ITC" panose="04020404030D07020202" pitchFamily="82" charset="0"/>
              </a:rPr>
              <a:t>e.g.- 121</a:t>
            </a:r>
          </a:p>
          <a:p>
            <a:endParaRPr lang="en-US" altLang="en-US" sz="3200" b="1" dirty="0">
              <a:solidFill>
                <a:srgbClr val="002060"/>
              </a:solidFill>
              <a:latin typeface="Tempus Sans ITC" panose="04020404030D07020202" pitchFamily="82" charset="0"/>
            </a:endParaRPr>
          </a:p>
        </p:txBody>
      </p:sp>
    </p:spTree>
    <p:extLst>
      <p:ext uri="{BB962C8B-B14F-4D97-AF65-F5344CB8AC3E}">
        <p14:creationId xmlns:p14="http://schemas.microsoft.com/office/powerpoint/2010/main" val="131364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linds(horizontal)">
                                      <p:cBhvr>
                                        <p:cTn id="10" dur="500"/>
                                        <p:tgtEl>
                                          <p:spTgt spid="6">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linds(horizontal)">
                                      <p:cBhvr>
                                        <p:cTn id="15" dur="500"/>
                                        <p:tgtEl>
                                          <p:spTgt spid="6">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linds(horizontal)">
                                      <p:cBhvr>
                                        <p:cTn id="20" dur="500"/>
                                        <p:tgtEl>
                                          <p:spTgt spid="6">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blinds(horizontal)">
                                      <p:cBhvr>
                                        <p:cTn id="23" dur="500"/>
                                        <p:tgtEl>
                                          <p:spTgt spid="6">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blinds(horizontal)">
                                      <p:cBhvr>
                                        <p:cTn id="26" dur="500"/>
                                        <p:tgtEl>
                                          <p:spTgt spid="6">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blinds(horizontal)">
                                      <p:cBhvr>
                                        <p:cTn id="34" dur="500"/>
                                        <p:tgtEl>
                                          <p:spTgt spid="6">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blinds(horizontal)">
                                      <p:cBhvr>
                                        <p:cTn id="37" dur="500"/>
                                        <p:tgtEl>
                                          <p:spTgt spid="6">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blinds(horizontal)">
                                      <p:cBhvr>
                                        <p:cTn id="40"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2A09853-437C-4D69-A77F-A0EADC363ED0}" type="datetime1">
              <a:rPr lang="en-US" altLang="en-US" smtClean="0">
                <a:solidFill>
                  <a:srgbClr val="002060"/>
                </a:solidFill>
              </a:rPr>
              <a:t>3/30/2022</a:t>
            </a:fld>
            <a:endParaRPr lang="en-US" altLang="en-US">
              <a:solidFill>
                <a:srgbClr val="002060"/>
              </a:solidFill>
            </a:endParaRPr>
          </a:p>
        </p:txBody>
      </p:sp>
      <p:sp>
        <p:nvSpPr>
          <p:cNvPr id="12800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p>
        </p:txBody>
      </p:sp>
      <p:sp>
        <p:nvSpPr>
          <p:cNvPr id="1280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0DE212E9-843B-4285-B0D1-7F666D2D8E4A}" type="slidenum">
              <a:rPr lang="en-US" altLang="en-US" smtClean="0">
                <a:solidFill>
                  <a:srgbClr val="002060"/>
                </a:solidFill>
              </a:rPr>
              <a:pPr/>
              <a:t>94</a:t>
            </a:fld>
            <a:endParaRPr lang="en-US" altLang="en-US">
              <a:solidFill>
                <a:srgbClr val="002060"/>
              </a:solidFill>
            </a:endParaRPr>
          </a:p>
        </p:txBody>
      </p:sp>
      <p:sp>
        <p:nvSpPr>
          <p:cNvPr id="5" name="Text Box 2"/>
          <p:cNvSpPr txBox="1">
            <a:spLocks noChangeArrowheads="1"/>
          </p:cNvSpPr>
          <p:nvPr/>
        </p:nvSpPr>
        <p:spPr>
          <a:xfrm>
            <a:off x="1030058" y="1205111"/>
            <a:ext cx="10802550" cy="5516365"/>
          </a:xfrm>
          <a:prstGeom prst="rect">
            <a:avLst/>
          </a:prstGeom>
        </p:spPr>
        <p:txBody>
          <a:bodyPr anchor="b">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80000"/>
              </a:lnSpc>
              <a:buClr>
                <a:schemeClr val="tx1"/>
              </a:buClr>
              <a:buFontTx/>
              <a:buNone/>
              <a:defRPr/>
            </a:pPr>
            <a:endParaRPr lang="en-US" sz="1400" b="1" dirty="0">
              <a:cs typeface="Courier New" panose="02070309020205020404" pitchFamily="49" charset="0"/>
            </a:endParaRPr>
          </a:p>
          <a:p>
            <a:pPr eaLnBrk="1" hangingPunct="1">
              <a:lnSpc>
                <a:spcPct val="80000"/>
              </a:lnSpc>
              <a:buClr>
                <a:schemeClr val="tx1"/>
              </a:buClr>
              <a:buFontTx/>
              <a:buNone/>
              <a:defRPr/>
            </a:pPr>
            <a:r>
              <a:rPr lang="en-US" sz="2800" b="1" dirty="0" err="1">
                <a:cs typeface="Courier New" panose="02070309020205020404" pitchFamily="49" charset="0"/>
              </a:rPr>
              <a:t>dec</a:t>
            </a:r>
            <a:r>
              <a:rPr lang="en-US" sz="2800" b="1" dirty="0">
                <a:cs typeface="Courier New" panose="02070309020205020404" pitchFamily="49" charset="0"/>
              </a:rPr>
              <a:t> = </a:t>
            </a:r>
            <a:r>
              <a:rPr lang="en-US" sz="2800" b="1" dirty="0" err="1">
                <a:cs typeface="Courier New" panose="02070309020205020404" pitchFamily="49" charset="0"/>
              </a:rPr>
              <a:t>bd</a:t>
            </a:r>
            <a:r>
              <a:rPr lang="en-US" sz="2800" b="1" dirty="0">
                <a:cs typeface="Courier New" panose="02070309020205020404" pitchFamily="49" charset="0"/>
              </a:rPr>
              <a:t>*2</a:t>
            </a:r>
            <a:r>
              <a:rPr lang="en-US" sz="2800" b="1" baseline="30000" dirty="0">
                <a:cs typeface="Courier New" panose="02070309020205020404" pitchFamily="49" charset="0"/>
              </a:rPr>
              <a:t>n</a:t>
            </a:r>
            <a:r>
              <a:rPr lang="en-US" sz="2800" b="1" dirty="0">
                <a:cs typeface="Courier New" panose="02070309020205020404" pitchFamily="49" charset="0"/>
              </a:rPr>
              <a:t> + </a:t>
            </a:r>
            <a:r>
              <a:rPr lang="en-US" sz="2800" b="1" dirty="0" err="1">
                <a:cs typeface="Courier New" panose="02070309020205020404" pitchFamily="49" charset="0"/>
              </a:rPr>
              <a:t>bd</a:t>
            </a:r>
            <a:r>
              <a:rPr lang="en-US" sz="2800" b="1" dirty="0">
                <a:cs typeface="Courier New" panose="02070309020205020404" pitchFamily="49" charset="0"/>
              </a:rPr>
              <a:t>*2</a:t>
            </a:r>
            <a:r>
              <a:rPr lang="en-US" sz="2800" b="1" baseline="30000" dirty="0">
                <a:cs typeface="Courier New" panose="02070309020205020404" pitchFamily="49" charset="0"/>
              </a:rPr>
              <a:t>n-1</a:t>
            </a:r>
            <a:r>
              <a:rPr lang="en-US" sz="2800" b="1" dirty="0">
                <a:cs typeface="Courier New" panose="02070309020205020404" pitchFamily="49" charset="0"/>
              </a:rPr>
              <a:t> + … + </a:t>
            </a:r>
            <a:r>
              <a:rPr lang="en-US" sz="2800" b="1" dirty="0" err="1">
                <a:cs typeface="Courier New" panose="02070309020205020404" pitchFamily="49" charset="0"/>
              </a:rPr>
              <a:t>bd</a:t>
            </a:r>
            <a:r>
              <a:rPr lang="en-US" sz="2800" b="1" dirty="0">
                <a:cs typeface="Courier New" panose="02070309020205020404" pitchFamily="49" charset="0"/>
              </a:rPr>
              <a:t>*2</a:t>
            </a:r>
            <a:r>
              <a:rPr lang="en-US" sz="2800" b="1" baseline="30000" dirty="0">
                <a:cs typeface="Courier New" panose="02070309020205020404" pitchFamily="49" charset="0"/>
              </a:rPr>
              <a:t>1</a:t>
            </a:r>
            <a:r>
              <a:rPr lang="en-US" sz="2800" b="1" dirty="0">
                <a:cs typeface="Courier New" panose="02070309020205020404" pitchFamily="49" charset="0"/>
              </a:rPr>
              <a:t> + </a:t>
            </a:r>
            <a:r>
              <a:rPr lang="en-US" sz="2800" b="1" dirty="0" err="1">
                <a:cs typeface="Courier New" panose="02070309020205020404" pitchFamily="49" charset="0"/>
              </a:rPr>
              <a:t>bd</a:t>
            </a:r>
            <a:r>
              <a:rPr lang="en-US" sz="2800" b="1" dirty="0">
                <a:cs typeface="Courier New" panose="02070309020205020404" pitchFamily="49" charset="0"/>
              </a:rPr>
              <a:t>*2</a:t>
            </a:r>
            <a:r>
              <a:rPr lang="en-US" sz="2800" b="1" baseline="30000" dirty="0">
                <a:cs typeface="Courier New" panose="02070309020205020404" pitchFamily="49" charset="0"/>
              </a:rPr>
              <a:t>0</a:t>
            </a:r>
            <a:r>
              <a:rPr lang="en-US" sz="2800" b="1" dirty="0">
                <a:cs typeface="Courier New" panose="02070309020205020404" pitchFamily="49" charset="0"/>
              </a:rPr>
              <a:t> </a:t>
            </a:r>
          </a:p>
          <a:p>
            <a:pPr eaLnBrk="1" hangingPunct="1">
              <a:lnSpc>
                <a:spcPct val="80000"/>
              </a:lnSpc>
              <a:spcBef>
                <a:spcPts val="0"/>
              </a:spcBef>
              <a:buClr>
                <a:schemeClr val="tx1"/>
              </a:buClr>
              <a:buFontTx/>
              <a:buNone/>
              <a:defRPr/>
            </a:pPr>
            <a:r>
              <a:rPr lang="en-US" sz="4000" b="1" baseline="30000" dirty="0">
                <a:cs typeface="Courier New" panose="02070309020205020404" pitchFamily="49" charset="0"/>
              </a:rPr>
              <a:t>----------------------------------------------------------------------------------------------------</a:t>
            </a:r>
          </a:p>
          <a:p>
            <a:pPr eaLnBrk="1" hangingPunct="1">
              <a:lnSpc>
                <a:spcPct val="80000"/>
              </a:lnSpc>
              <a:spcBef>
                <a:spcPts val="0"/>
              </a:spcBef>
              <a:buClr>
                <a:schemeClr val="tx1"/>
              </a:buClr>
              <a:buFontTx/>
              <a:buNone/>
              <a:defRPr/>
            </a:pPr>
            <a:r>
              <a:rPr lang="en-US" sz="2400" b="1" dirty="0" err="1">
                <a:cs typeface="Courier New" panose="02070309020205020404" pitchFamily="49" charset="0"/>
              </a:rPr>
              <a:t>int</a:t>
            </a:r>
            <a:r>
              <a:rPr lang="en-US" sz="2400" b="1" dirty="0">
                <a:cs typeface="Courier New" panose="02070309020205020404" pitchFamily="49" charset="0"/>
              </a:rPr>
              <a:t>  n, p=0, sum=0, k;</a:t>
            </a:r>
          </a:p>
          <a:p>
            <a:pPr eaLnBrk="1" hangingPunct="1">
              <a:lnSpc>
                <a:spcPct val="80000"/>
              </a:lnSpc>
              <a:buClr>
                <a:schemeClr val="tx1"/>
              </a:buClr>
              <a:buFontTx/>
              <a:buNone/>
              <a:defRPr/>
            </a:pPr>
            <a:r>
              <a:rPr lang="en-US" sz="2400" b="1" dirty="0" err="1">
                <a:cs typeface="Courier New" panose="02070309020205020404" pitchFamily="49" charset="0"/>
              </a:rPr>
              <a:t>printf</a:t>
            </a:r>
            <a:r>
              <a:rPr lang="en-US" sz="2400" b="1" dirty="0">
                <a:cs typeface="Courier New" panose="02070309020205020404" pitchFamily="49" charset="0"/>
              </a:rPr>
              <a:t>(“Enter a binary number : “);</a:t>
            </a:r>
          </a:p>
          <a:p>
            <a:pPr eaLnBrk="1" hangingPunct="1">
              <a:lnSpc>
                <a:spcPct val="80000"/>
              </a:lnSpc>
              <a:buClr>
                <a:schemeClr val="tx1"/>
              </a:buClr>
              <a:buFontTx/>
              <a:buNone/>
              <a:defRPr/>
            </a:pPr>
            <a:r>
              <a:rPr lang="en-US" sz="2400" b="1" dirty="0" err="1">
                <a:cs typeface="Courier New" panose="02070309020205020404" pitchFamily="49" charset="0"/>
              </a:rPr>
              <a:t>scanf</a:t>
            </a:r>
            <a:r>
              <a:rPr lang="en-US" sz="2400" b="1" dirty="0">
                <a:cs typeface="Courier New" panose="02070309020205020404" pitchFamily="49" charset="0"/>
              </a:rPr>
              <a:t>(“%</a:t>
            </a:r>
            <a:r>
              <a:rPr lang="en-US" sz="2400" b="1" dirty="0" err="1">
                <a:cs typeface="Courier New" panose="02070309020205020404" pitchFamily="49" charset="0"/>
              </a:rPr>
              <a:t>d”,&amp;n</a:t>
            </a:r>
            <a:r>
              <a:rPr lang="en-US" sz="2400" b="1" dirty="0">
                <a:cs typeface="Courier New" panose="02070309020205020404" pitchFamily="49" charset="0"/>
              </a:rPr>
              <a:t>);</a:t>
            </a:r>
          </a:p>
          <a:p>
            <a:pPr eaLnBrk="1" hangingPunct="1">
              <a:lnSpc>
                <a:spcPct val="80000"/>
              </a:lnSpc>
              <a:buClr>
                <a:schemeClr val="tx1"/>
              </a:buClr>
              <a:buFontTx/>
              <a:buNone/>
              <a:defRPr/>
            </a:pPr>
            <a:endParaRPr lang="en-US" sz="2400" b="1" dirty="0">
              <a:cs typeface="Courier New" panose="02070309020205020404" pitchFamily="49" charset="0"/>
            </a:endParaRPr>
          </a:p>
          <a:p>
            <a:pPr eaLnBrk="1" hangingPunct="1">
              <a:lnSpc>
                <a:spcPct val="80000"/>
              </a:lnSpc>
              <a:buClr>
                <a:schemeClr val="tx1"/>
              </a:buClr>
              <a:buFontTx/>
              <a:buNone/>
              <a:defRPr/>
            </a:pPr>
            <a:r>
              <a:rPr lang="en-US" sz="2400" b="1" dirty="0">
                <a:solidFill>
                  <a:srgbClr val="C00000"/>
                </a:solidFill>
                <a:cs typeface="Courier New" panose="02070309020205020404" pitchFamily="49" charset="0"/>
              </a:rPr>
              <a:t>do </a:t>
            </a:r>
            <a:r>
              <a:rPr lang="en-US" sz="2400" b="1" dirty="0">
                <a:cs typeface="Courier New" panose="02070309020205020404" pitchFamily="49" charset="0"/>
              </a:rPr>
              <a:t>{</a:t>
            </a:r>
          </a:p>
          <a:p>
            <a:pPr eaLnBrk="1" hangingPunct="1">
              <a:lnSpc>
                <a:spcPct val="80000"/>
              </a:lnSpc>
              <a:buClr>
                <a:schemeClr val="tx1"/>
              </a:buClr>
              <a:buFontTx/>
              <a:buNone/>
              <a:defRPr/>
            </a:pPr>
            <a:r>
              <a:rPr lang="en-US" sz="2400" b="1" dirty="0">
                <a:cs typeface="Courier New" panose="02070309020205020404" pitchFamily="49" charset="0"/>
              </a:rPr>
              <a:t>	k=n%10; </a:t>
            </a:r>
            <a:r>
              <a:rPr lang="en-US" sz="2400" dirty="0">
                <a:solidFill>
                  <a:schemeClr val="tx1">
                    <a:lumMod val="50000"/>
                    <a:lumOff val="50000"/>
                  </a:schemeClr>
                </a:solidFill>
                <a:cs typeface="Courier New" panose="02070309020205020404" pitchFamily="49" charset="0"/>
              </a:rPr>
              <a:t>// binary number  in n; </a:t>
            </a:r>
            <a:r>
              <a:rPr lang="en-US" sz="2400" b="1" dirty="0">
                <a:solidFill>
                  <a:schemeClr val="tx1">
                    <a:lumMod val="50000"/>
                    <a:lumOff val="50000"/>
                  </a:schemeClr>
                </a:solidFill>
                <a:cs typeface="Courier New" panose="02070309020205020404" pitchFamily="49" charset="0"/>
              </a:rPr>
              <a:t>extracts the digit </a:t>
            </a:r>
          </a:p>
          <a:p>
            <a:pPr eaLnBrk="1" hangingPunct="1">
              <a:lnSpc>
                <a:spcPct val="80000"/>
              </a:lnSpc>
              <a:buClr>
                <a:schemeClr val="tx1"/>
              </a:buClr>
              <a:buFontTx/>
              <a:buNone/>
              <a:defRPr/>
            </a:pPr>
            <a:r>
              <a:rPr lang="en-US" sz="2400" b="1" dirty="0">
                <a:cs typeface="Courier New" panose="02070309020205020404" pitchFamily="49" charset="0"/>
              </a:rPr>
              <a:t>	sum= sum + k * pow(2,p);</a:t>
            </a:r>
            <a:r>
              <a:rPr lang="en-US" sz="2400" dirty="0">
                <a:solidFill>
                  <a:schemeClr val="tx1">
                    <a:lumMod val="50000"/>
                    <a:lumOff val="50000"/>
                  </a:schemeClr>
                </a:solidFill>
                <a:cs typeface="Courier New" panose="02070309020205020404" pitchFamily="49" charset="0"/>
              </a:rPr>
              <a:t>//decimal number in sum; </a:t>
            </a:r>
            <a:r>
              <a:rPr lang="en-US" sz="2400" b="1" dirty="0">
                <a:solidFill>
                  <a:schemeClr val="tx1">
                    <a:lumMod val="50000"/>
                    <a:lumOff val="50000"/>
                  </a:schemeClr>
                </a:solidFill>
                <a:cs typeface="Courier New" panose="02070309020205020404" pitchFamily="49" charset="0"/>
              </a:rPr>
              <a:t>multiplication and summing</a:t>
            </a:r>
          </a:p>
          <a:p>
            <a:pPr eaLnBrk="1" hangingPunct="1">
              <a:lnSpc>
                <a:spcPct val="80000"/>
              </a:lnSpc>
              <a:buClr>
                <a:schemeClr val="tx1"/>
              </a:buClr>
              <a:buFontTx/>
              <a:buNone/>
              <a:defRPr/>
            </a:pPr>
            <a:r>
              <a:rPr lang="en-US" sz="2400" b="1" dirty="0">
                <a:cs typeface="Courier New" panose="02070309020205020404" pitchFamily="49" charset="0"/>
              </a:rPr>
              <a:t>	p++; </a:t>
            </a:r>
            <a:r>
              <a:rPr lang="en-US" sz="2400" dirty="0">
                <a:solidFill>
                  <a:schemeClr val="tx1">
                    <a:lumMod val="50000"/>
                    <a:lumOff val="50000"/>
                  </a:schemeClr>
                </a:solidFill>
                <a:cs typeface="Courier New" panose="02070309020205020404" pitchFamily="49" charset="0"/>
              </a:rPr>
              <a:t>//incrementing p value for next iteration</a:t>
            </a:r>
            <a:endParaRPr lang="en-US" sz="2400" b="1" dirty="0">
              <a:cs typeface="Courier New" panose="02070309020205020404" pitchFamily="49" charset="0"/>
            </a:endParaRPr>
          </a:p>
          <a:p>
            <a:pPr eaLnBrk="1" hangingPunct="1">
              <a:lnSpc>
                <a:spcPct val="80000"/>
              </a:lnSpc>
              <a:buClr>
                <a:schemeClr val="tx1"/>
              </a:buClr>
              <a:buFontTx/>
              <a:buNone/>
              <a:defRPr/>
            </a:pPr>
            <a:r>
              <a:rPr lang="en-US" sz="2400" b="1" dirty="0">
                <a:cs typeface="Courier New" panose="02070309020205020404" pitchFamily="49" charset="0"/>
              </a:rPr>
              <a:t>	n= n/10; </a:t>
            </a:r>
            <a:r>
              <a:rPr lang="en-US" sz="2400" dirty="0">
                <a:solidFill>
                  <a:schemeClr val="tx1">
                    <a:lumMod val="50000"/>
                    <a:lumOff val="50000"/>
                  </a:schemeClr>
                </a:solidFill>
                <a:cs typeface="Courier New" panose="02070309020205020404" pitchFamily="49" charset="0"/>
              </a:rPr>
              <a:t>//remaining digits for next iteration </a:t>
            </a:r>
            <a:endParaRPr lang="en-US" sz="2400" b="1" dirty="0">
              <a:cs typeface="Courier New" panose="02070309020205020404" pitchFamily="49" charset="0"/>
            </a:endParaRPr>
          </a:p>
          <a:p>
            <a:pPr eaLnBrk="1" hangingPunct="1">
              <a:lnSpc>
                <a:spcPct val="80000"/>
              </a:lnSpc>
              <a:buClr>
                <a:schemeClr val="tx1"/>
              </a:buClr>
              <a:buFontTx/>
              <a:buNone/>
              <a:defRPr/>
            </a:pPr>
            <a:r>
              <a:rPr lang="en-US" sz="2400" b="1" dirty="0">
                <a:cs typeface="Courier New" panose="02070309020205020404" pitchFamily="49" charset="0"/>
              </a:rPr>
              <a:t>	} </a:t>
            </a:r>
            <a:r>
              <a:rPr lang="en-US" sz="2400" b="1" dirty="0">
                <a:solidFill>
                  <a:srgbClr val="C00000"/>
                </a:solidFill>
                <a:cs typeface="Courier New" panose="02070309020205020404" pitchFamily="49" charset="0"/>
              </a:rPr>
              <a:t>while (n!=0);</a:t>
            </a:r>
          </a:p>
          <a:p>
            <a:pPr eaLnBrk="1" hangingPunct="1">
              <a:lnSpc>
                <a:spcPct val="80000"/>
              </a:lnSpc>
              <a:buClr>
                <a:schemeClr val="tx1"/>
              </a:buClr>
              <a:buFontTx/>
              <a:buNone/>
              <a:defRPr/>
            </a:pPr>
            <a:endParaRPr lang="en-US" sz="1200" b="1" dirty="0">
              <a:solidFill>
                <a:srgbClr val="C00000"/>
              </a:solidFill>
              <a:cs typeface="Courier New" panose="02070309020205020404" pitchFamily="49" charset="0"/>
            </a:endParaRPr>
          </a:p>
          <a:p>
            <a:pPr eaLnBrk="1" hangingPunct="1">
              <a:lnSpc>
                <a:spcPct val="80000"/>
              </a:lnSpc>
              <a:buClr>
                <a:schemeClr val="tx1"/>
              </a:buClr>
              <a:buFontTx/>
              <a:buNone/>
              <a:defRPr/>
            </a:pPr>
            <a:r>
              <a:rPr lang="en-US" sz="2400" b="1" dirty="0" err="1">
                <a:cs typeface="Courier New" panose="02070309020205020404" pitchFamily="49" charset="0"/>
              </a:rPr>
              <a:t>printf</a:t>
            </a:r>
            <a:r>
              <a:rPr lang="en-US" sz="2400" b="1" dirty="0">
                <a:cs typeface="Courier New" panose="02070309020205020404" pitchFamily="49" charset="0"/>
              </a:rPr>
              <a:t>(“Decimal Equivalent = %d“, sum);</a:t>
            </a:r>
          </a:p>
          <a:p>
            <a:pPr eaLnBrk="1" hangingPunct="1">
              <a:lnSpc>
                <a:spcPct val="80000"/>
              </a:lnSpc>
              <a:buClr>
                <a:schemeClr val="tx1"/>
              </a:buClr>
              <a:buFontTx/>
              <a:buNone/>
              <a:defRPr/>
            </a:pPr>
            <a:endParaRPr lang="en-US" sz="2400" b="1" dirty="0">
              <a:solidFill>
                <a:srgbClr val="C00000"/>
              </a:solidFill>
              <a:cs typeface="Courier New" panose="02070309020205020404" pitchFamily="49" charset="0"/>
            </a:endParaRPr>
          </a:p>
        </p:txBody>
      </p:sp>
      <p:sp>
        <p:nvSpPr>
          <p:cNvPr id="128004" name="Rectangle 3"/>
          <p:cNvSpPr txBox="1">
            <a:spLocks noChangeArrowheads="1"/>
          </p:cNvSpPr>
          <p:nvPr/>
        </p:nvSpPr>
        <p:spPr bwMode="auto">
          <a:xfrm>
            <a:off x="838200" y="638007"/>
            <a:ext cx="81153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dirty="0">
                <a:latin typeface="Calibri" panose="020F0502020204030204" pitchFamily="34" charset="0"/>
              </a:rPr>
              <a:t>Convert binary to decimal</a:t>
            </a:r>
          </a:p>
        </p:txBody>
      </p:sp>
      <p:sp>
        <p:nvSpPr>
          <p:cNvPr id="7" name="Rectangle 11"/>
          <p:cNvSpPr>
            <a:spLocks noChangeArrowheads="1"/>
          </p:cNvSpPr>
          <p:nvPr/>
        </p:nvSpPr>
        <p:spPr bwMode="auto">
          <a:xfrm>
            <a:off x="6185761" y="1961681"/>
            <a:ext cx="5168039"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002060"/>
                </a:solidFill>
                <a:latin typeface="Tempus Sans ITC" panose="04020404030D07020202" pitchFamily="82" charset="0"/>
              </a:rPr>
              <a:t>e.g.- </a:t>
            </a:r>
            <a:r>
              <a:rPr lang="en-US" sz="2800" b="1" dirty="0">
                <a:cs typeface="Courier New" panose="02070309020205020404" pitchFamily="49" charset="0"/>
              </a:rPr>
              <a:t>given </a:t>
            </a:r>
          </a:p>
          <a:p>
            <a:r>
              <a:rPr lang="en-US" sz="2800" b="1" dirty="0">
                <a:solidFill>
                  <a:srgbClr val="C00000"/>
                </a:solidFill>
                <a:cs typeface="Courier New" panose="02070309020205020404" pitchFamily="49" charset="0"/>
              </a:rPr>
              <a:t>n=101</a:t>
            </a:r>
            <a:r>
              <a:rPr lang="en-US" sz="2800" b="1" dirty="0">
                <a:cs typeface="Courier New" panose="02070309020205020404" pitchFamily="49" charset="0"/>
              </a:rPr>
              <a:t> </a:t>
            </a:r>
            <a:r>
              <a:rPr lang="en-US" sz="2800" b="1" dirty="0">
                <a:cs typeface="Courier New" panose="02070309020205020404" pitchFamily="49" charset="0"/>
                <a:sym typeface="Wingdings" pitchFamily="2" charset="2"/>
              </a:rPr>
              <a:t></a:t>
            </a:r>
            <a:r>
              <a:rPr lang="en-US" sz="2800" b="1" dirty="0">
                <a:cs typeface="Courier New" panose="02070309020205020404" pitchFamily="49" charset="0"/>
              </a:rPr>
              <a:t> </a:t>
            </a:r>
            <a:r>
              <a:rPr lang="en-US" sz="2800" b="1" dirty="0">
                <a:solidFill>
                  <a:srgbClr val="C00000"/>
                </a:solidFill>
                <a:cs typeface="Courier New" panose="02070309020205020404" pitchFamily="49" charset="0"/>
              </a:rPr>
              <a:t>1</a:t>
            </a:r>
            <a:r>
              <a:rPr lang="en-US" sz="2800" b="1" dirty="0">
                <a:cs typeface="Courier New" panose="02070309020205020404" pitchFamily="49" charset="0"/>
              </a:rPr>
              <a:t>*2</a:t>
            </a:r>
            <a:r>
              <a:rPr lang="en-US" sz="2800" b="1" baseline="30000" dirty="0">
                <a:cs typeface="Courier New" panose="02070309020205020404" pitchFamily="49" charset="0"/>
              </a:rPr>
              <a:t>2</a:t>
            </a:r>
            <a:r>
              <a:rPr lang="en-US" sz="2800" b="1" dirty="0">
                <a:solidFill>
                  <a:schemeClr val="accent6"/>
                </a:solidFill>
                <a:cs typeface="Courier New" panose="02070309020205020404" pitchFamily="49" charset="0"/>
              </a:rPr>
              <a:t> </a:t>
            </a:r>
            <a:r>
              <a:rPr lang="en-US" sz="2800" b="1" dirty="0">
                <a:cs typeface="Courier New" panose="02070309020205020404" pitchFamily="49" charset="0"/>
              </a:rPr>
              <a:t>+</a:t>
            </a:r>
            <a:r>
              <a:rPr lang="en-US" sz="2800" b="1" dirty="0">
                <a:solidFill>
                  <a:schemeClr val="accent6"/>
                </a:solidFill>
                <a:cs typeface="Courier New" panose="02070309020205020404" pitchFamily="49" charset="0"/>
              </a:rPr>
              <a:t> </a:t>
            </a:r>
            <a:r>
              <a:rPr lang="en-US" sz="2800" b="1" dirty="0">
                <a:solidFill>
                  <a:srgbClr val="C00000"/>
                </a:solidFill>
                <a:cs typeface="Courier New" panose="02070309020205020404" pitchFamily="49" charset="0"/>
              </a:rPr>
              <a:t>0</a:t>
            </a:r>
            <a:r>
              <a:rPr lang="en-US" sz="2800" b="1" dirty="0">
                <a:cs typeface="Courier New" panose="02070309020205020404" pitchFamily="49" charset="0"/>
              </a:rPr>
              <a:t>*2</a:t>
            </a:r>
            <a:r>
              <a:rPr lang="en-US" sz="2800" b="1" baseline="30000" dirty="0">
                <a:cs typeface="Courier New" panose="02070309020205020404" pitchFamily="49" charset="0"/>
              </a:rPr>
              <a:t>1</a:t>
            </a:r>
            <a:r>
              <a:rPr lang="en-US" sz="2800" b="1" dirty="0">
                <a:solidFill>
                  <a:schemeClr val="accent6"/>
                </a:solidFill>
                <a:cs typeface="Courier New" panose="02070309020205020404" pitchFamily="49" charset="0"/>
              </a:rPr>
              <a:t> </a:t>
            </a:r>
            <a:r>
              <a:rPr lang="en-US" sz="2800" b="1" dirty="0">
                <a:cs typeface="Courier New" panose="02070309020205020404" pitchFamily="49" charset="0"/>
              </a:rPr>
              <a:t>+</a:t>
            </a:r>
            <a:r>
              <a:rPr lang="en-US" sz="2800" b="1" dirty="0">
                <a:solidFill>
                  <a:schemeClr val="accent6"/>
                </a:solidFill>
                <a:cs typeface="Courier New" panose="02070309020205020404" pitchFamily="49" charset="0"/>
              </a:rPr>
              <a:t> </a:t>
            </a:r>
            <a:r>
              <a:rPr lang="en-US" sz="2800" b="1" dirty="0">
                <a:solidFill>
                  <a:srgbClr val="C00000"/>
                </a:solidFill>
                <a:cs typeface="Courier New" panose="02070309020205020404" pitchFamily="49" charset="0"/>
              </a:rPr>
              <a:t>1</a:t>
            </a:r>
            <a:r>
              <a:rPr lang="en-US" sz="2800" b="1" dirty="0">
                <a:cs typeface="Courier New" panose="02070309020205020404" pitchFamily="49" charset="0"/>
              </a:rPr>
              <a:t>*2</a:t>
            </a:r>
            <a:r>
              <a:rPr lang="en-US" sz="2800" b="1" baseline="30000" dirty="0">
                <a:cs typeface="Courier New" panose="02070309020205020404" pitchFamily="49" charset="0"/>
              </a:rPr>
              <a:t>0</a:t>
            </a:r>
            <a:r>
              <a:rPr lang="en-US" sz="2800" b="1" dirty="0">
                <a:cs typeface="Courier New" panose="02070309020205020404" pitchFamily="49" charset="0"/>
              </a:rPr>
              <a:t> = 5</a:t>
            </a:r>
            <a:endParaRPr lang="en-US" sz="2800" b="1" baseline="30000" dirty="0">
              <a:cs typeface="Courier New" panose="02070309020205020404" pitchFamily="49" charset="0"/>
            </a:endParaRPr>
          </a:p>
        </p:txBody>
      </p:sp>
    </p:spTree>
    <p:extLst>
      <p:ext uri="{BB962C8B-B14F-4D97-AF65-F5344CB8AC3E}">
        <p14:creationId xmlns:p14="http://schemas.microsoft.com/office/powerpoint/2010/main" val="3234467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75180-C559-4C4A-851C-44BC4E5449C4}" type="datetime1">
              <a:rPr lang="en-US" smtClean="0"/>
              <a:t>3/30/2022</a:t>
            </a:fld>
            <a:endParaRPr lang="en-IN"/>
          </a:p>
        </p:txBody>
      </p:sp>
      <p:sp>
        <p:nvSpPr>
          <p:cNvPr id="3" name="Footer Placeholder 2"/>
          <p:cNvSpPr>
            <a:spLocks noGrp="1"/>
          </p:cNvSpPr>
          <p:nvPr>
            <p:ph type="ftr" sz="quarter" idx="11"/>
          </p:nvPr>
        </p:nvSpPr>
        <p:spPr/>
        <p:txBody>
          <a:bodyPr/>
          <a:lstStyle/>
          <a:p>
            <a:r>
              <a:rPr lang="en-US"/>
              <a:t>CSE 1051 Problem Solving using Computers (PSUC) - 2019</a:t>
            </a:r>
            <a:endParaRPr lang="en-IN"/>
          </a:p>
        </p:txBody>
      </p:sp>
      <p:sp>
        <p:nvSpPr>
          <p:cNvPr id="4" name="Slide Number Placeholder 3"/>
          <p:cNvSpPr>
            <a:spLocks noGrp="1"/>
          </p:cNvSpPr>
          <p:nvPr>
            <p:ph type="sldNum" sz="quarter" idx="12"/>
          </p:nvPr>
        </p:nvSpPr>
        <p:spPr/>
        <p:txBody>
          <a:bodyPr/>
          <a:lstStyle/>
          <a:p>
            <a:fld id="{24BEA51C-495D-44A2-B925-9AAC4BD9F0A2}" type="slidenum">
              <a:rPr lang="en-IN" smtClean="0"/>
              <a:t>95</a:t>
            </a:fld>
            <a:endParaRPr lang="en-IN"/>
          </a:p>
        </p:txBody>
      </p:sp>
      <p:sp>
        <p:nvSpPr>
          <p:cNvPr id="5" name="Rectangle 4">
            <a:extLst>
              <a:ext uri="{FF2B5EF4-FFF2-40B4-BE49-F238E27FC236}">
                <a16:creationId xmlns:a16="http://schemas.microsoft.com/office/drawing/2014/main" id="{4957D78B-0C05-4DE1-8C82-F90FD6A563A4}"/>
              </a:ext>
            </a:extLst>
          </p:cNvPr>
          <p:cNvSpPr>
            <a:spLocks noChangeArrowheads="1"/>
          </p:cNvSpPr>
          <p:nvPr/>
        </p:nvSpPr>
        <p:spPr bwMode="auto">
          <a:xfrm>
            <a:off x="838200" y="1987804"/>
            <a:ext cx="10515600" cy="4524375"/>
          </a:xfrm>
          <a:prstGeom prst="rect">
            <a:avLst/>
          </a:prstGeom>
          <a:noFill/>
          <a:ln w="9525">
            <a:noFill/>
            <a:miter lim="800000"/>
            <a:headEnd/>
            <a:tailEnd/>
          </a:ln>
        </p:spPr>
        <p:txBody>
          <a:bodyPr wrap="square">
            <a:spAutoFit/>
          </a:bodyPr>
          <a:lstStyle/>
          <a:p>
            <a:pPr>
              <a:defRPr/>
            </a:pPr>
            <a:r>
              <a:rPr lang="nn-NO" sz="2400" b="1" dirty="0">
                <a:ea typeface="Cambria" panose="02040503050406030204" pitchFamily="18" charset="0"/>
              </a:rPr>
              <a:t>scanf("%d %f",</a:t>
            </a:r>
            <a:r>
              <a:rPr lang="nn-NO" sz="2400" b="1" dirty="0">
                <a:solidFill>
                  <a:srgbClr val="C00000"/>
                </a:solidFill>
                <a:ea typeface="Cambria" panose="02040503050406030204" pitchFamily="18" charset="0"/>
              </a:rPr>
              <a:t>&amp;n</a:t>
            </a:r>
            <a:r>
              <a:rPr lang="nn-NO" sz="2400" b="1" dirty="0">
                <a:ea typeface="Cambria" panose="02040503050406030204" pitchFamily="18" charset="0"/>
              </a:rPr>
              <a:t>,</a:t>
            </a:r>
            <a:r>
              <a:rPr lang="nn-NO" sz="2400" b="1" dirty="0">
                <a:solidFill>
                  <a:srgbClr val="C00000"/>
                </a:solidFill>
                <a:ea typeface="Cambria" panose="02040503050406030204" pitchFamily="18" charset="0"/>
              </a:rPr>
              <a:t>&amp;x</a:t>
            </a:r>
            <a:r>
              <a:rPr lang="nn-NO" sz="2400" b="1" dirty="0">
                <a:ea typeface="Cambria" panose="02040503050406030204" pitchFamily="18" charset="0"/>
              </a:rPr>
              <a:t>);</a:t>
            </a:r>
          </a:p>
          <a:p>
            <a:pPr>
              <a:defRPr/>
            </a:pPr>
            <a:r>
              <a:rPr lang="nn-NO" sz="2400" b="1" dirty="0">
                <a:ea typeface="Cambria" panose="02040503050406030204" pitchFamily="18" charset="0"/>
              </a:rPr>
              <a:t> no=x;</a:t>
            </a:r>
          </a:p>
          <a:p>
            <a:pPr>
              <a:defRPr/>
            </a:pPr>
            <a:r>
              <a:rPr lang="nn-NO" sz="2400" b="1" dirty="0">
                <a:ea typeface="Cambria" panose="02040503050406030204" pitchFamily="18" charset="0"/>
              </a:rPr>
              <a:t> x=x*PI/180.0; </a:t>
            </a:r>
            <a:r>
              <a:rPr lang="nn-NO" sz="2400" dirty="0">
                <a:solidFill>
                  <a:schemeClr val="tx1">
                    <a:lumMod val="65000"/>
                    <a:lumOff val="35000"/>
                  </a:schemeClr>
                </a:solidFill>
                <a:ea typeface="Cambria" panose="02040503050406030204" pitchFamily="18" charset="0"/>
              </a:rPr>
              <a:t>// degrees to radians conversion</a:t>
            </a:r>
          </a:p>
          <a:p>
            <a:pPr>
              <a:defRPr/>
            </a:pPr>
            <a:r>
              <a:rPr lang="nn-NO" sz="2400" b="1" dirty="0">
                <a:ea typeface="Cambria" panose="02040503050406030204" pitchFamily="18" charset="0"/>
              </a:rPr>
              <a:t> term=x; </a:t>
            </a:r>
            <a:r>
              <a:rPr lang="nn-NO" sz="2400" dirty="0">
                <a:solidFill>
                  <a:schemeClr val="tx1">
                    <a:lumMod val="65000"/>
                    <a:lumOff val="35000"/>
                  </a:schemeClr>
                </a:solidFill>
                <a:ea typeface="Cambria" panose="02040503050406030204" pitchFamily="18" charset="0"/>
              </a:rPr>
              <a:t>// first term value</a:t>
            </a:r>
          </a:p>
          <a:p>
            <a:pPr>
              <a:defRPr/>
            </a:pPr>
            <a:r>
              <a:rPr lang="nn-NO" sz="2400" b="1" dirty="0">
                <a:ea typeface="Cambria" panose="02040503050406030204" pitchFamily="18" charset="0"/>
              </a:rPr>
              <a:t> sum=x; </a:t>
            </a:r>
            <a:r>
              <a:rPr lang="nn-NO" sz="2400" dirty="0">
                <a:solidFill>
                  <a:schemeClr val="tx1">
                    <a:lumMod val="65000"/>
                    <a:lumOff val="35000"/>
                  </a:schemeClr>
                </a:solidFill>
                <a:ea typeface="Cambria" panose="02040503050406030204" pitchFamily="18" charset="0"/>
              </a:rPr>
              <a:t>//term stored in sum</a:t>
            </a:r>
          </a:p>
          <a:p>
            <a:pPr>
              <a:defRPr/>
            </a:pPr>
            <a:r>
              <a:rPr lang="nn-NO" sz="2400" b="1" dirty="0">
                <a:ea typeface="Cambria" panose="02040503050406030204" pitchFamily="18" charset="0"/>
              </a:rPr>
              <a:t>  for (i=1;i&lt;=n;i++) </a:t>
            </a:r>
            <a:r>
              <a:rPr lang="nn-NO" sz="2400" dirty="0">
                <a:solidFill>
                  <a:schemeClr val="tx1">
                    <a:lumMod val="65000"/>
                    <a:lumOff val="35000"/>
                  </a:schemeClr>
                </a:solidFill>
                <a:ea typeface="Cambria" panose="02040503050406030204" pitchFamily="18" charset="0"/>
              </a:rPr>
              <a:t>// computation &amp; summation for second term onwards</a:t>
            </a:r>
          </a:p>
          <a:p>
            <a:pPr>
              <a:defRPr/>
            </a:pPr>
            <a:r>
              <a:rPr lang="nn-NO" sz="2400" b="1" dirty="0">
                <a:ea typeface="Cambria" panose="02040503050406030204" pitchFamily="18" charset="0"/>
              </a:rPr>
              <a:t>   {</a:t>
            </a:r>
          </a:p>
          <a:p>
            <a:pPr>
              <a:defRPr/>
            </a:pPr>
            <a:r>
              <a:rPr lang="nn-NO" sz="2400" b="1" dirty="0">
                <a:ea typeface="Cambria" panose="02040503050406030204" pitchFamily="18" charset="0"/>
              </a:rPr>
              <a:t>     </a:t>
            </a:r>
            <a:r>
              <a:rPr lang="nn-NO" sz="2400" b="1" dirty="0">
                <a:latin typeface="Verdana" panose="020B0604030504040204" pitchFamily="34" charset="0"/>
                <a:ea typeface="Verdana" panose="020B0604030504040204" pitchFamily="34" charset="0"/>
              </a:rPr>
              <a:t>term= </a:t>
            </a:r>
            <a:r>
              <a:rPr lang="nn-NO" sz="2400" b="1" dirty="0">
                <a:solidFill>
                  <a:srgbClr val="C00000"/>
                </a:solidFill>
                <a:latin typeface="Verdana" panose="020B0604030504040204" pitchFamily="34" charset="0"/>
                <a:ea typeface="Verdana" panose="020B0604030504040204" pitchFamily="34" charset="0"/>
              </a:rPr>
              <a:t>term</a:t>
            </a:r>
            <a:r>
              <a:rPr lang="nn-NO" sz="2400" b="1" dirty="0">
                <a:latin typeface="Verdana" panose="020B0604030504040204" pitchFamily="34" charset="0"/>
                <a:ea typeface="Verdana" panose="020B0604030504040204" pitchFamily="34" charset="0"/>
              </a:rPr>
              <a:t>*((</a:t>
            </a:r>
            <a:r>
              <a:rPr lang="nn-NO" sz="2400" b="1" dirty="0">
                <a:solidFill>
                  <a:srgbClr val="0033CC"/>
                </a:solidFill>
                <a:latin typeface="Verdana" panose="020B0604030504040204" pitchFamily="34" charset="0"/>
                <a:ea typeface="Verdana" panose="020B0604030504040204" pitchFamily="34" charset="0"/>
              </a:rPr>
              <a:t>(-1)</a:t>
            </a:r>
            <a:r>
              <a:rPr lang="nn-NO" sz="2400" b="1" dirty="0">
                <a:latin typeface="Verdana" panose="020B0604030504040204" pitchFamily="34" charset="0"/>
                <a:ea typeface="Verdana" panose="020B0604030504040204" pitchFamily="34" charset="0"/>
              </a:rPr>
              <a:t>*</a:t>
            </a:r>
            <a:r>
              <a:rPr lang="nn-NO" sz="2400" b="1" dirty="0">
                <a:solidFill>
                  <a:srgbClr val="C00000"/>
                </a:solidFill>
                <a:latin typeface="Verdana" panose="020B0604030504040204" pitchFamily="34" charset="0"/>
                <a:ea typeface="Verdana" panose="020B0604030504040204" pitchFamily="34" charset="0"/>
              </a:rPr>
              <a:t>x</a:t>
            </a:r>
            <a:r>
              <a:rPr lang="nn-NO" sz="2400" b="1" dirty="0">
                <a:latin typeface="Verdana" panose="020B0604030504040204" pitchFamily="34" charset="0"/>
                <a:ea typeface="Verdana" panose="020B0604030504040204" pitchFamily="34" charset="0"/>
              </a:rPr>
              <a:t>*</a:t>
            </a:r>
            <a:r>
              <a:rPr lang="nn-NO" sz="2400" b="1" dirty="0">
                <a:solidFill>
                  <a:srgbClr val="C00000"/>
                </a:solidFill>
                <a:latin typeface="Verdana" panose="020B0604030504040204" pitchFamily="34" charset="0"/>
                <a:ea typeface="Verdana" panose="020B0604030504040204" pitchFamily="34" charset="0"/>
              </a:rPr>
              <a:t>x</a:t>
            </a:r>
            <a:r>
              <a:rPr lang="nn-NO" sz="2400" b="1" dirty="0">
                <a:latin typeface="Verdana" panose="020B0604030504040204" pitchFamily="34" charset="0"/>
                <a:ea typeface="Verdana" panose="020B0604030504040204" pitchFamily="34" charset="0"/>
              </a:rPr>
              <a:t>)/(2*</a:t>
            </a:r>
            <a:r>
              <a:rPr lang="nn-NO" sz="2400" b="1" dirty="0">
                <a:solidFill>
                  <a:srgbClr val="C00000"/>
                </a:solidFill>
                <a:latin typeface="Verdana" panose="020B0604030504040204" pitchFamily="34" charset="0"/>
                <a:ea typeface="Verdana" panose="020B0604030504040204" pitchFamily="34" charset="0"/>
              </a:rPr>
              <a:t>i</a:t>
            </a:r>
            <a:r>
              <a:rPr lang="nn-NO" sz="2400" b="1" dirty="0">
                <a:latin typeface="Verdana" panose="020B0604030504040204" pitchFamily="34" charset="0"/>
                <a:ea typeface="Verdana" panose="020B0604030504040204" pitchFamily="34" charset="0"/>
              </a:rPr>
              <a:t>*(2*</a:t>
            </a:r>
            <a:r>
              <a:rPr lang="nn-NO" sz="2400" b="1" dirty="0">
                <a:solidFill>
                  <a:srgbClr val="C00000"/>
                </a:solidFill>
                <a:latin typeface="Verdana" panose="020B0604030504040204" pitchFamily="34" charset="0"/>
                <a:ea typeface="Verdana" panose="020B0604030504040204" pitchFamily="34" charset="0"/>
              </a:rPr>
              <a:t>i</a:t>
            </a:r>
            <a:r>
              <a:rPr lang="nn-NO" sz="2400" b="1" dirty="0">
                <a:latin typeface="Verdana" panose="020B0604030504040204" pitchFamily="34" charset="0"/>
                <a:ea typeface="Verdana" panose="020B0604030504040204" pitchFamily="34" charset="0"/>
              </a:rPr>
              <a:t>+1)))</a:t>
            </a:r>
            <a:r>
              <a:rPr lang="nn-NO" sz="2400" b="1" dirty="0">
                <a:ea typeface="Cambria" panose="02040503050406030204" pitchFamily="18" charset="0"/>
              </a:rPr>
              <a:t>;</a:t>
            </a:r>
          </a:p>
          <a:p>
            <a:pPr>
              <a:defRPr/>
            </a:pPr>
            <a:r>
              <a:rPr lang="nn-NO" sz="2400" b="1" dirty="0">
                <a:ea typeface="Cambria" panose="02040503050406030204" pitchFamily="18" charset="0"/>
              </a:rPr>
              <a:t>     sum+=term;</a:t>
            </a:r>
          </a:p>
          <a:p>
            <a:pPr>
              <a:defRPr/>
            </a:pPr>
            <a:r>
              <a:rPr lang="nn-NO" sz="2400" b="1" dirty="0">
                <a:ea typeface="Cambria" panose="02040503050406030204" pitchFamily="18" charset="0"/>
              </a:rPr>
              <a:t>    }</a:t>
            </a:r>
          </a:p>
          <a:p>
            <a:pPr>
              <a:defRPr/>
            </a:pPr>
            <a:r>
              <a:rPr lang="nn-NO" sz="2400" b="1" dirty="0">
                <a:ea typeface="Cambria" panose="02040503050406030204" pitchFamily="18" charset="0"/>
              </a:rPr>
              <a:t>printf("</a:t>
            </a:r>
            <a:r>
              <a:rPr lang="nn-NO" sz="2400" b="1" dirty="0">
                <a:solidFill>
                  <a:srgbClr val="0070C0"/>
                </a:solidFill>
                <a:ea typeface="Cambria" panose="02040503050406030204" pitchFamily="18" charset="0"/>
              </a:rPr>
              <a:t>Library value of Sin(%.2f) = %.2f </a:t>
            </a:r>
            <a:r>
              <a:rPr lang="nn-NO" sz="2400" b="1" dirty="0">
                <a:ea typeface="Cambria" panose="02040503050406030204" pitchFamily="18" charset="0"/>
              </a:rPr>
              <a:t>", </a:t>
            </a:r>
            <a:r>
              <a:rPr lang="nn-NO" sz="2400" b="1" dirty="0">
                <a:solidFill>
                  <a:srgbClr val="C00000"/>
                </a:solidFill>
                <a:ea typeface="Cambria" panose="02040503050406030204" pitchFamily="18" charset="0"/>
              </a:rPr>
              <a:t>no</a:t>
            </a:r>
            <a:r>
              <a:rPr lang="nn-NO" sz="2400" b="1" dirty="0">
                <a:ea typeface="Cambria" panose="02040503050406030204" pitchFamily="18" charset="0"/>
              </a:rPr>
              <a:t>, </a:t>
            </a:r>
            <a:r>
              <a:rPr lang="nn-NO" sz="2400" b="1" dirty="0">
                <a:solidFill>
                  <a:srgbClr val="002060"/>
                </a:solidFill>
                <a:ea typeface="Cambria" panose="02040503050406030204" pitchFamily="18" charset="0"/>
              </a:rPr>
              <a:t>sin(</a:t>
            </a:r>
            <a:r>
              <a:rPr lang="nn-NO" sz="2400" b="1" dirty="0">
                <a:solidFill>
                  <a:srgbClr val="C00000"/>
                </a:solidFill>
                <a:ea typeface="Cambria" panose="02040503050406030204" pitchFamily="18" charset="0"/>
              </a:rPr>
              <a:t>x</a:t>
            </a:r>
            <a:r>
              <a:rPr lang="nn-NO" sz="2400" b="1" dirty="0">
                <a:solidFill>
                  <a:srgbClr val="002060"/>
                </a:solidFill>
                <a:ea typeface="Cambria" panose="02040503050406030204" pitchFamily="18" charset="0"/>
              </a:rPr>
              <a:t>)</a:t>
            </a:r>
            <a:r>
              <a:rPr lang="nn-NO" sz="2400" b="1" dirty="0">
                <a:ea typeface="Cambria" panose="02040503050406030204" pitchFamily="18" charset="0"/>
              </a:rPr>
              <a:t>);</a:t>
            </a:r>
          </a:p>
          <a:p>
            <a:pPr>
              <a:defRPr/>
            </a:pPr>
            <a:r>
              <a:rPr lang="nn-NO" sz="2400" b="1" dirty="0">
                <a:ea typeface="Cambria" panose="02040503050406030204" pitchFamily="18" charset="0"/>
              </a:rPr>
              <a:t>printf("\nSin (%.2f) = %.2f", </a:t>
            </a:r>
            <a:r>
              <a:rPr lang="nn-NO" sz="2400" b="1" dirty="0">
                <a:solidFill>
                  <a:srgbClr val="C00000"/>
                </a:solidFill>
                <a:ea typeface="Cambria" panose="02040503050406030204" pitchFamily="18" charset="0"/>
              </a:rPr>
              <a:t>no</a:t>
            </a:r>
            <a:r>
              <a:rPr lang="nn-NO" sz="2400" b="1" dirty="0">
                <a:ea typeface="Cambria" panose="02040503050406030204" pitchFamily="18" charset="0"/>
              </a:rPr>
              <a:t>, </a:t>
            </a:r>
            <a:r>
              <a:rPr lang="nn-NO" sz="2400" b="1" dirty="0">
                <a:solidFill>
                  <a:srgbClr val="C00000"/>
                </a:solidFill>
                <a:ea typeface="Cambria" panose="02040503050406030204" pitchFamily="18" charset="0"/>
              </a:rPr>
              <a:t>sum</a:t>
            </a:r>
            <a:r>
              <a:rPr lang="nn-NO" sz="2400" b="1" dirty="0">
                <a:ea typeface="Cambria" panose="02040503050406030204" pitchFamily="18" charset="0"/>
              </a:rPr>
              <a:t>);</a:t>
            </a:r>
            <a:endParaRPr lang="en-US" sz="2400" b="1" dirty="0">
              <a:ea typeface="Cambria" panose="02040503050406030204" pitchFamily="18" charset="0"/>
            </a:endParaRPr>
          </a:p>
        </p:txBody>
      </p:sp>
      <p:sp>
        <p:nvSpPr>
          <p:cNvPr id="6" name="Rectangle 3"/>
          <p:cNvSpPr txBox="1">
            <a:spLocks noChangeArrowheads="1"/>
          </p:cNvSpPr>
          <p:nvPr/>
        </p:nvSpPr>
        <p:spPr bwMode="auto">
          <a:xfrm>
            <a:off x="838199" y="722186"/>
            <a:ext cx="9659815" cy="6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dirty="0">
                <a:latin typeface="Calibri" panose="020F0502020204030204" pitchFamily="34" charset="0"/>
              </a:rPr>
              <a:t>Sine series for a given ‘n’ terms &amp; angle ‘x’</a:t>
            </a:r>
          </a:p>
        </p:txBody>
      </p:sp>
      <p:sp>
        <p:nvSpPr>
          <p:cNvPr id="7" name="Rectangle 10"/>
          <p:cNvSpPr>
            <a:spLocks noChangeArrowheads="1"/>
          </p:cNvSpPr>
          <p:nvPr/>
        </p:nvSpPr>
        <p:spPr bwMode="auto">
          <a:xfrm>
            <a:off x="6319198" y="1536955"/>
            <a:ext cx="5286647" cy="8302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latin typeface="Tempus Sans ITC" panose="04020404030D07020202" pitchFamily="82" charset="0"/>
              </a:rPr>
              <a:t>Sine series </a:t>
            </a:r>
            <a:endParaRPr lang="en-US" altLang="en-US" sz="3200" b="1">
              <a:latin typeface="Tempus Sans ITC" panose="04020404030D07020202" pitchFamily="82" charset="0"/>
            </a:endParaRPr>
          </a:p>
          <a:p>
            <a:pPr marL="0" lvl="1"/>
            <a:r>
              <a:rPr lang="en-US" altLang="en-US" sz="2400" b="1">
                <a:latin typeface="Tempus Sans ITC" panose="04020404030D07020202" pitchFamily="82" charset="0"/>
              </a:rPr>
              <a:t>sin(x)= x - x</a:t>
            </a:r>
            <a:r>
              <a:rPr lang="en-US" altLang="en-US" sz="2400" b="1" baseline="30000">
                <a:latin typeface="Tempus Sans ITC" panose="04020404030D07020202" pitchFamily="82" charset="0"/>
              </a:rPr>
              <a:t>3</a:t>
            </a:r>
            <a:r>
              <a:rPr lang="en-US" altLang="en-US" sz="2400" b="1">
                <a:latin typeface="Tempus Sans ITC" panose="04020404030D07020202" pitchFamily="82" charset="0"/>
              </a:rPr>
              <a:t>/3! + x</a:t>
            </a:r>
            <a:r>
              <a:rPr lang="en-US" altLang="en-US" sz="2400" b="1" baseline="30000">
                <a:latin typeface="Tempus Sans ITC" panose="04020404030D07020202" pitchFamily="82" charset="0"/>
              </a:rPr>
              <a:t>5</a:t>
            </a:r>
            <a:r>
              <a:rPr lang="en-US" altLang="en-US" sz="2400" b="1">
                <a:latin typeface="Tempus Sans ITC" panose="04020404030D07020202" pitchFamily="82" charset="0"/>
              </a:rPr>
              <a:t>/5! - … x</a:t>
            </a:r>
            <a:r>
              <a:rPr lang="en-US" altLang="en-US" sz="2400" b="1" baseline="30000">
                <a:latin typeface="Tempus Sans ITC" panose="04020404030D07020202" pitchFamily="82" charset="0"/>
              </a:rPr>
              <a:t>n</a:t>
            </a:r>
            <a:r>
              <a:rPr lang="en-US" altLang="en-US" sz="2400" b="1">
                <a:latin typeface="Tempus Sans ITC" panose="04020404030D07020202" pitchFamily="82" charset="0"/>
              </a:rPr>
              <a:t>/n!</a:t>
            </a:r>
          </a:p>
        </p:txBody>
      </p:sp>
      <p:sp>
        <p:nvSpPr>
          <p:cNvPr id="8" name="Rectangle 10">
            <a:extLst>
              <a:ext uri="{FF2B5EF4-FFF2-40B4-BE49-F238E27FC236}">
                <a16:creationId xmlns:a16="http://schemas.microsoft.com/office/drawing/2014/main" id="{C7CB5050-F7A7-4E0E-B852-0FC9CEF24806}"/>
              </a:ext>
            </a:extLst>
          </p:cNvPr>
          <p:cNvSpPr>
            <a:spLocks noChangeArrowheads="1"/>
          </p:cNvSpPr>
          <p:nvPr/>
        </p:nvSpPr>
        <p:spPr bwMode="auto">
          <a:xfrm>
            <a:off x="838200" y="1536955"/>
            <a:ext cx="2762250" cy="4619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2400" b="1" dirty="0">
                <a:solidFill>
                  <a:schemeClr val="bg2">
                    <a:lumMod val="10000"/>
                  </a:schemeClr>
                </a:solidFill>
                <a:latin typeface="Candara" panose="020E0502030303020204" pitchFamily="34" charset="0"/>
              </a:rPr>
              <a:t># define </a:t>
            </a:r>
            <a:r>
              <a:rPr lang="en-US" altLang="en-US" sz="2400" b="1" dirty="0">
                <a:solidFill>
                  <a:srgbClr val="002060"/>
                </a:solidFill>
                <a:latin typeface="Candara" panose="020E0502030303020204" pitchFamily="34" charset="0"/>
              </a:rPr>
              <a:t>PI</a:t>
            </a:r>
            <a:r>
              <a:rPr lang="en-US" altLang="en-US" sz="2400" b="1" dirty="0">
                <a:latin typeface="Candara" panose="020E0502030303020204" pitchFamily="34" charset="0"/>
              </a:rPr>
              <a:t> </a:t>
            </a:r>
            <a:r>
              <a:rPr lang="en-US" altLang="en-US" sz="2400" b="1" dirty="0">
                <a:solidFill>
                  <a:srgbClr val="C00000"/>
                </a:solidFill>
                <a:latin typeface="Candara" panose="020E0502030303020204" pitchFamily="34" charset="0"/>
              </a:rPr>
              <a:t>3.141592</a:t>
            </a:r>
            <a:r>
              <a:rPr lang="en-US" altLang="en-US" sz="2400" b="1" dirty="0">
                <a:latin typeface="Candara" panose="020E0502030303020204" pitchFamily="34" charset="0"/>
              </a:rPr>
              <a:t> </a:t>
            </a:r>
            <a:endParaRPr lang="en-US" altLang="en-US" sz="3200" b="1" dirty="0">
              <a:latin typeface="Candara" panose="020E0502030303020204" pitchFamily="34" charset="0"/>
            </a:endParaRPr>
          </a:p>
        </p:txBody>
      </p:sp>
    </p:spTree>
    <p:extLst>
      <p:ext uri="{BB962C8B-B14F-4D97-AF65-F5344CB8AC3E}">
        <p14:creationId xmlns:p14="http://schemas.microsoft.com/office/powerpoint/2010/main" val="25073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fade">
                                      <p:cBhvr>
                                        <p:cTn id="44" dur="500"/>
                                        <p:tgtEl>
                                          <p:spTgt spid="5">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9" end="9"/>
                                            </p:txEl>
                                          </p:spTgt>
                                        </p:tgtEl>
                                        <p:attrNameLst>
                                          <p:attrName>style.visibility</p:attrName>
                                        </p:attrNameLst>
                                      </p:cBhvr>
                                      <p:to>
                                        <p:strVal val="visible"/>
                                      </p:to>
                                    </p:set>
                                    <p:animEffect transition="in" filter="fade">
                                      <p:cBhvr>
                                        <p:cTn id="50" dur="500"/>
                                        <p:tgtEl>
                                          <p:spTgt spid="5">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Effect transition="in" filter="fade">
                                      <p:cBhvr>
                                        <p:cTn id="55" dur="500"/>
                                        <p:tgtEl>
                                          <p:spTgt spid="5">
                                            <p:txEl>
                                              <p:pRg st="10" end="1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288A6920-42BF-4855-8480-76E58CA1435D}" type="datetime1">
              <a:rPr lang="en-US" altLang="en-US" smtClean="0">
                <a:solidFill>
                  <a:srgbClr val="002060"/>
                </a:solidFill>
              </a:rPr>
              <a:t>3/30/2022</a:t>
            </a:fld>
            <a:endParaRPr lang="en-US" altLang="en-US">
              <a:solidFill>
                <a:srgbClr val="002060"/>
              </a:solidFill>
            </a:endParaRPr>
          </a:p>
        </p:txBody>
      </p:sp>
      <p:sp>
        <p:nvSpPr>
          <p:cNvPr id="13210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p>
        </p:txBody>
      </p:sp>
      <p:sp>
        <p:nvSpPr>
          <p:cNvPr id="1320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63E5AA2-B168-4F49-AC44-B35CEDC930F9}" type="slidenum">
              <a:rPr lang="en-US" altLang="en-US" smtClean="0">
                <a:solidFill>
                  <a:srgbClr val="002060"/>
                </a:solidFill>
              </a:rPr>
              <a:pPr/>
              <a:t>96</a:t>
            </a:fld>
            <a:endParaRPr lang="en-US" altLang="en-US">
              <a:solidFill>
                <a:srgbClr val="002060"/>
              </a:solidFill>
            </a:endParaRPr>
          </a:p>
        </p:txBody>
      </p:sp>
      <p:sp>
        <p:nvSpPr>
          <p:cNvPr id="132099" name="Rectangle 3"/>
          <p:cNvSpPr txBox="1">
            <a:spLocks noChangeArrowheads="1"/>
          </p:cNvSpPr>
          <p:nvPr/>
        </p:nvSpPr>
        <p:spPr bwMode="auto">
          <a:xfrm>
            <a:off x="838200" y="716736"/>
            <a:ext cx="789011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dirty="0">
                <a:latin typeface="Calibri" panose="020F0502020204030204" pitchFamily="34" charset="0"/>
              </a:rPr>
              <a:t>Armstrong </a:t>
            </a:r>
            <a:r>
              <a:rPr lang="en-US" altLang="en-US" sz="3600" b="1" dirty="0" err="1">
                <a:latin typeface="Calibri" panose="020F0502020204030204" pitchFamily="34" charset="0"/>
              </a:rPr>
              <a:t>nos</a:t>
            </a:r>
            <a:r>
              <a:rPr lang="en-US" altLang="en-US" sz="3600" b="1" dirty="0">
                <a:latin typeface="Calibri" panose="020F0502020204030204" pitchFamily="34" charset="0"/>
              </a:rPr>
              <a:t> for a given limit ‘n’</a:t>
            </a:r>
          </a:p>
        </p:txBody>
      </p:sp>
      <p:sp>
        <p:nvSpPr>
          <p:cNvPr id="6" name="Rectangle 5"/>
          <p:cNvSpPr>
            <a:spLocks noChangeArrowheads="1"/>
          </p:cNvSpPr>
          <p:nvPr/>
        </p:nvSpPr>
        <p:spPr bwMode="auto">
          <a:xfrm>
            <a:off x="838200" y="1328279"/>
            <a:ext cx="814753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altLang="en-US" sz="2800" dirty="0">
                <a:solidFill>
                  <a:srgbClr val="002060"/>
                </a:solidFill>
                <a:latin typeface="+mn-lt"/>
                <a:cs typeface="Courier New" panose="02070309020205020404" pitchFamily="49" charset="0"/>
              </a:rPr>
              <a:t>scanf(“%d”,&amp;lim);</a:t>
            </a:r>
          </a:p>
          <a:p>
            <a:r>
              <a:rPr lang="pt-BR" altLang="en-US" sz="2800" b="1" dirty="0">
                <a:solidFill>
                  <a:srgbClr val="002060"/>
                </a:solidFill>
                <a:latin typeface="+mn-lt"/>
                <a:cs typeface="Courier New" panose="02070309020205020404" pitchFamily="49" charset="0"/>
              </a:rPr>
              <a:t>for(n=1;n&lt;lim;n++){</a:t>
            </a:r>
          </a:p>
          <a:p>
            <a:r>
              <a:rPr lang="pt-BR" altLang="en-US" sz="2800" b="1" dirty="0">
                <a:solidFill>
                  <a:srgbClr val="002060"/>
                </a:solidFill>
                <a:latin typeface="+mn-lt"/>
                <a:cs typeface="Courier New" panose="02070309020205020404" pitchFamily="49" charset="0"/>
              </a:rPr>
              <a:t>  sum = 0;</a:t>
            </a:r>
          </a:p>
          <a:p>
            <a:r>
              <a:rPr lang="pt-BR" altLang="en-US" sz="2800" b="1" dirty="0">
                <a:solidFill>
                  <a:srgbClr val="002060"/>
                </a:solidFill>
                <a:latin typeface="+mn-lt"/>
                <a:cs typeface="Courier New" panose="02070309020205020404" pitchFamily="49" charset="0"/>
              </a:rPr>
              <a:t>  num = n;</a:t>
            </a:r>
          </a:p>
          <a:p>
            <a:r>
              <a:rPr lang="pt-BR" altLang="en-US" sz="2800" dirty="0">
                <a:solidFill>
                  <a:srgbClr val="002060"/>
                </a:solidFill>
                <a:latin typeface="+mn-lt"/>
                <a:cs typeface="Courier New" panose="02070309020205020404" pitchFamily="49" charset="0"/>
              </a:rPr>
              <a:t>  </a:t>
            </a:r>
            <a:r>
              <a:rPr lang="pt-BR" altLang="en-US" sz="2800" b="1" dirty="0">
                <a:solidFill>
                  <a:srgbClr val="C00000"/>
                </a:solidFill>
                <a:latin typeface="+mn-lt"/>
                <a:cs typeface="Courier New" panose="02070309020205020404" pitchFamily="49" charset="0"/>
              </a:rPr>
              <a:t>while(num&gt;0) {</a:t>
            </a:r>
          </a:p>
          <a:p>
            <a:r>
              <a:rPr lang="pt-BR" altLang="en-US" sz="2800" b="1" dirty="0">
                <a:solidFill>
                  <a:srgbClr val="C00000"/>
                </a:solidFill>
                <a:latin typeface="+mn-lt"/>
                <a:cs typeface="Courier New" panose="02070309020205020404" pitchFamily="49" charset="0"/>
              </a:rPr>
              <a:t>   dig = num%10;</a:t>
            </a:r>
          </a:p>
          <a:p>
            <a:r>
              <a:rPr lang="pt-BR" altLang="en-US" sz="2800" b="1" dirty="0">
                <a:solidFill>
                  <a:srgbClr val="C00000"/>
                </a:solidFill>
                <a:latin typeface="+mn-lt"/>
                <a:cs typeface="Courier New" panose="02070309020205020404" pitchFamily="49" charset="0"/>
              </a:rPr>
              <a:t>   sum = sum+pow(dig,3);</a:t>
            </a:r>
          </a:p>
          <a:p>
            <a:r>
              <a:rPr lang="pt-BR" altLang="en-US" sz="2800" b="1" dirty="0">
                <a:solidFill>
                  <a:srgbClr val="C00000"/>
                </a:solidFill>
                <a:latin typeface="+mn-lt"/>
                <a:cs typeface="Courier New" panose="02070309020205020404" pitchFamily="49" charset="0"/>
              </a:rPr>
              <a:t>   num = num/10;</a:t>
            </a:r>
          </a:p>
          <a:p>
            <a:r>
              <a:rPr lang="pt-BR" altLang="en-US" sz="2800" b="1" dirty="0">
                <a:solidFill>
                  <a:srgbClr val="C00000"/>
                </a:solidFill>
                <a:latin typeface="+mn-lt"/>
                <a:cs typeface="Courier New" panose="02070309020205020404" pitchFamily="49" charset="0"/>
              </a:rPr>
              <a:t>  }</a:t>
            </a:r>
          </a:p>
          <a:p>
            <a:r>
              <a:rPr lang="pt-BR" altLang="en-US" sz="2800" b="1" dirty="0">
                <a:solidFill>
                  <a:srgbClr val="002060"/>
                </a:solidFill>
                <a:latin typeface="+mn-lt"/>
                <a:cs typeface="Courier New" panose="02070309020205020404" pitchFamily="49" charset="0"/>
              </a:rPr>
              <a:t>if(sum == n)</a:t>
            </a:r>
          </a:p>
          <a:p>
            <a:r>
              <a:rPr lang="pt-BR" altLang="en-US" sz="2800" b="1" dirty="0">
                <a:solidFill>
                  <a:srgbClr val="002060"/>
                </a:solidFill>
                <a:latin typeface="+mn-lt"/>
                <a:cs typeface="Courier New" panose="02070309020205020404" pitchFamily="49" charset="0"/>
              </a:rPr>
              <a:t>   printf(“%d\n\t”,n);</a:t>
            </a:r>
          </a:p>
          <a:p>
            <a:r>
              <a:rPr lang="pt-BR" altLang="en-US" sz="2800" b="1" dirty="0">
                <a:solidFill>
                  <a:srgbClr val="002060"/>
                </a:solidFill>
                <a:latin typeface="+mn-lt"/>
                <a:cs typeface="Courier New" panose="02070309020205020404" pitchFamily="49" charset="0"/>
              </a:rPr>
              <a:t>}</a:t>
            </a:r>
            <a:endParaRPr lang="en-US" altLang="en-US" sz="2800" b="1" dirty="0">
              <a:solidFill>
                <a:srgbClr val="002060"/>
              </a:solidFill>
              <a:latin typeface="+mn-lt"/>
              <a:cs typeface="Courier New" panose="02070309020205020404" pitchFamily="49" charset="0"/>
            </a:endParaRPr>
          </a:p>
        </p:txBody>
      </p:sp>
      <p:sp>
        <p:nvSpPr>
          <p:cNvPr id="132101" name="Rectangle 10"/>
          <p:cNvSpPr>
            <a:spLocks noChangeArrowheads="1"/>
          </p:cNvSpPr>
          <p:nvPr/>
        </p:nvSpPr>
        <p:spPr bwMode="auto">
          <a:xfrm>
            <a:off x="5609493" y="1600201"/>
            <a:ext cx="5744308" cy="14465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altLang="en-US" sz="2000" b="1" dirty="0">
                <a:solidFill>
                  <a:srgbClr val="002060"/>
                </a:solidFill>
                <a:latin typeface="Tempus Sans ITC" panose="04020404030D07020202" pitchFamily="82" charset="0"/>
              </a:rPr>
              <a:t>Armstrong Number</a:t>
            </a:r>
          </a:p>
          <a:p>
            <a:r>
              <a:rPr lang="en-US" altLang="en-US" sz="2000" b="1" dirty="0">
                <a:solidFill>
                  <a:srgbClr val="002060"/>
                </a:solidFill>
                <a:latin typeface="Tempus Sans ITC" panose="04020404030D07020202" pitchFamily="82" charset="0"/>
              </a:rPr>
              <a:t>e.g. - 371</a:t>
            </a:r>
          </a:p>
          <a:p>
            <a:r>
              <a:rPr lang="en-US" altLang="en-US" sz="2000" b="1" dirty="0">
                <a:solidFill>
                  <a:srgbClr val="002060"/>
                </a:solidFill>
                <a:latin typeface="Tempus Sans ITC" panose="04020404030D07020202" pitchFamily="82" charset="0"/>
              </a:rPr>
              <a:t>∑</a:t>
            </a:r>
            <a:r>
              <a:rPr lang="en-US" altLang="en-US" sz="2000" b="1" dirty="0">
                <a:solidFill>
                  <a:srgbClr val="C00000"/>
                </a:solidFill>
                <a:latin typeface="Tempus Sans ITC" panose="04020404030D07020202" pitchFamily="82" charset="0"/>
              </a:rPr>
              <a:t> (cubes of digits )= </a:t>
            </a:r>
            <a:r>
              <a:rPr lang="en-US" altLang="en-US" sz="2000" b="1" dirty="0" err="1">
                <a:solidFill>
                  <a:srgbClr val="002060"/>
                </a:solidFill>
                <a:latin typeface="Tempus Sans ITC" panose="04020404030D07020202" pitchFamily="82" charset="0"/>
              </a:rPr>
              <a:t>num</a:t>
            </a:r>
            <a:endParaRPr lang="en-US" altLang="en-US" sz="2000" b="1" dirty="0">
              <a:solidFill>
                <a:srgbClr val="002060"/>
              </a:solidFill>
              <a:latin typeface="Tempus Sans ITC" panose="04020404030D07020202" pitchFamily="82" charset="0"/>
            </a:endParaRPr>
          </a:p>
          <a:p>
            <a:r>
              <a:rPr lang="en-US" altLang="en-US" sz="2800" b="1" dirty="0">
                <a:solidFill>
                  <a:srgbClr val="002060"/>
                </a:solidFill>
                <a:latin typeface="Tempus Sans ITC" panose="04020404030D07020202" pitchFamily="82" charset="0"/>
              </a:rPr>
              <a:t> 3</a:t>
            </a:r>
            <a:r>
              <a:rPr lang="en-US" altLang="en-US" sz="2800" b="1" baseline="30000" dirty="0">
                <a:solidFill>
                  <a:srgbClr val="002060"/>
                </a:solidFill>
                <a:latin typeface="Tempus Sans ITC" panose="04020404030D07020202" pitchFamily="82" charset="0"/>
              </a:rPr>
              <a:t>3 </a:t>
            </a:r>
            <a:r>
              <a:rPr lang="en-US" altLang="en-US" sz="2800" b="1" dirty="0">
                <a:solidFill>
                  <a:srgbClr val="002060"/>
                </a:solidFill>
                <a:latin typeface="Tempus Sans ITC" panose="04020404030D07020202" pitchFamily="82" charset="0"/>
              </a:rPr>
              <a:t>+ 7</a:t>
            </a:r>
            <a:r>
              <a:rPr lang="en-US" altLang="en-US" sz="2800" b="1" baseline="30000" dirty="0">
                <a:solidFill>
                  <a:srgbClr val="002060"/>
                </a:solidFill>
                <a:latin typeface="Tempus Sans ITC" panose="04020404030D07020202" pitchFamily="82" charset="0"/>
              </a:rPr>
              <a:t>3</a:t>
            </a:r>
            <a:r>
              <a:rPr lang="en-US" altLang="en-US" sz="2800" b="1" dirty="0">
                <a:solidFill>
                  <a:srgbClr val="002060"/>
                </a:solidFill>
                <a:latin typeface="Tempus Sans ITC" panose="04020404030D07020202" pitchFamily="82" charset="0"/>
              </a:rPr>
              <a:t> + 1</a:t>
            </a:r>
            <a:r>
              <a:rPr lang="en-US" altLang="en-US" sz="2800" b="1" baseline="30000" dirty="0">
                <a:solidFill>
                  <a:srgbClr val="002060"/>
                </a:solidFill>
                <a:latin typeface="Tempus Sans ITC" panose="04020404030D07020202" pitchFamily="82" charset="0"/>
              </a:rPr>
              <a:t>3</a:t>
            </a:r>
            <a:r>
              <a:rPr lang="en-US" altLang="en-US" sz="2800" b="1" dirty="0">
                <a:solidFill>
                  <a:srgbClr val="002060"/>
                </a:solidFill>
                <a:latin typeface="Tempus Sans ITC" panose="04020404030D07020202" pitchFamily="82" charset="0"/>
              </a:rPr>
              <a:t> = 371</a:t>
            </a:r>
          </a:p>
        </p:txBody>
      </p:sp>
    </p:spTree>
    <p:extLst>
      <p:ext uri="{BB962C8B-B14F-4D97-AF65-F5344CB8AC3E}">
        <p14:creationId xmlns:p14="http://schemas.microsoft.com/office/powerpoint/2010/main" val="3700842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98990B91-5738-457E-A96D-460A11EE55AF}" type="datetime1">
              <a:rPr lang="en-US" altLang="en-US" smtClean="0">
                <a:solidFill>
                  <a:srgbClr val="002060"/>
                </a:solidFill>
              </a:rPr>
              <a:t>3/30/2022</a:t>
            </a:fld>
            <a:endParaRPr lang="en-US" altLang="en-US">
              <a:solidFill>
                <a:srgbClr val="002060"/>
              </a:solidFill>
            </a:endParaRPr>
          </a:p>
        </p:txBody>
      </p:sp>
      <p:sp>
        <p:nvSpPr>
          <p:cNvPr id="13005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2060"/>
                </a:solidFill>
              </a:rPr>
              <a:t>CSE 1051 Problem Solving using Computers (PSUC) - 2019</a:t>
            </a:r>
          </a:p>
        </p:txBody>
      </p:sp>
      <p:sp>
        <p:nvSpPr>
          <p:cNvPr id="1300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B219A70B-82F4-40B0-BC23-45C9F1DBE766}" type="slidenum">
              <a:rPr lang="en-US" altLang="en-US" smtClean="0">
                <a:solidFill>
                  <a:srgbClr val="002060"/>
                </a:solidFill>
              </a:rPr>
              <a:pPr/>
              <a:t>97</a:t>
            </a:fld>
            <a:endParaRPr lang="en-US" altLang="en-US">
              <a:solidFill>
                <a:srgbClr val="002060"/>
              </a:solidFill>
            </a:endParaRPr>
          </a:p>
        </p:txBody>
      </p:sp>
      <p:sp>
        <p:nvSpPr>
          <p:cNvPr id="130051" name="Rectangle 3"/>
          <p:cNvSpPr txBox="1">
            <a:spLocks noChangeArrowheads="1"/>
          </p:cNvSpPr>
          <p:nvPr/>
        </p:nvSpPr>
        <p:spPr bwMode="auto">
          <a:xfrm>
            <a:off x="838199" y="716646"/>
            <a:ext cx="10994409" cy="67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dirty="0">
                <a:latin typeface="Calibri" panose="020F0502020204030204" pitchFamily="34" charset="0"/>
              </a:rPr>
              <a:t>Count the even and odd digits in a given ‘n’ digit number</a:t>
            </a:r>
          </a:p>
        </p:txBody>
      </p:sp>
      <p:sp>
        <p:nvSpPr>
          <p:cNvPr id="130052" name="Rectangle 11"/>
          <p:cNvSpPr>
            <a:spLocks noChangeArrowheads="1"/>
          </p:cNvSpPr>
          <p:nvPr/>
        </p:nvSpPr>
        <p:spPr bwMode="auto">
          <a:xfrm>
            <a:off x="7124700" y="2357437"/>
            <a:ext cx="3584331" cy="120032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002060"/>
                </a:solidFill>
                <a:latin typeface="Tempus Sans ITC" panose="04020404030D07020202" pitchFamily="82" charset="0"/>
              </a:rPr>
              <a:t>e.g.- </a:t>
            </a:r>
            <a:r>
              <a:rPr lang="en-US" altLang="en-US" sz="2400" b="1" dirty="0" err="1">
                <a:solidFill>
                  <a:srgbClr val="002060"/>
                </a:solidFill>
                <a:latin typeface="Tempus Sans ITC" panose="04020404030D07020202" pitchFamily="82" charset="0"/>
              </a:rPr>
              <a:t>num</a:t>
            </a:r>
            <a:r>
              <a:rPr lang="en-US" altLang="en-US" sz="2400" b="1" dirty="0">
                <a:solidFill>
                  <a:srgbClr val="002060"/>
                </a:solidFill>
                <a:latin typeface="Tempus Sans ITC" panose="04020404030D07020202" pitchFamily="82" charset="0"/>
              </a:rPr>
              <a:t> = 31467</a:t>
            </a:r>
          </a:p>
          <a:p>
            <a:r>
              <a:rPr lang="en-US" altLang="en-US" sz="2400" b="1" u="sng" dirty="0">
                <a:solidFill>
                  <a:srgbClr val="002060"/>
                </a:solidFill>
                <a:latin typeface="Tempus Sans ITC" panose="04020404030D07020202" pitchFamily="82" charset="0"/>
              </a:rPr>
              <a:t>OUTPUT</a:t>
            </a:r>
          </a:p>
          <a:p>
            <a:r>
              <a:rPr lang="en-US" altLang="en-US" sz="2400" b="1" dirty="0">
                <a:solidFill>
                  <a:srgbClr val="002060"/>
                </a:solidFill>
                <a:latin typeface="Tempus Sans ITC" panose="04020404030D07020202" pitchFamily="82" charset="0"/>
              </a:rPr>
              <a:t> 2 even &amp; 3 odd digits</a:t>
            </a:r>
          </a:p>
        </p:txBody>
      </p:sp>
      <p:sp>
        <p:nvSpPr>
          <p:cNvPr id="7" name="Rectangle 6"/>
          <p:cNvSpPr>
            <a:spLocks noChangeArrowheads="1"/>
          </p:cNvSpPr>
          <p:nvPr/>
        </p:nvSpPr>
        <p:spPr bwMode="auto">
          <a:xfrm>
            <a:off x="838200" y="1387941"/>
            <a:ext cx="782552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err="1">
                <a:solidFill>
                  <a:srgbClr val="002060"/>
                </a:solidFill>
                <a:latin typeface="+mn-lt"/>
                <a:cs typeface="Courier New" panose="02070309020205020404" pitchFamily="49" charset="0"/>
              </a:rPr>
              <a:t>scanf</a:t>
            </a:r>
            <a:r>
              <a:rPr lang="en-US" altLang="en-US" sz="2800" b="1" dirty="0">
                <a:solidFill>
                  <a:srgbClr val="002060"/>
                </a:solidFill>
                <a:latin typeface="+mn-lt"/>
                <a:cs typeface="Courier New" panose="02070309020205020404" pitchFamily="49" charset="0"/>
              </a:rPr>
              <a:t>(“%d”,&amp;num);</a:t>
            </a:r>
          </a:p>
          <a:p>
            <a:r>
              <a:rPr lang="en-US" altLang="en-US" sz="2800" b="1" dirty="0">
                <a:solidFill>
                  <a:srgbClr val="002060"/>
                </a:solidFill>
                <a:latin typeface="+mn-lt"/>
                <a:cs typeface="Courier New" panose="02070309020205020404" pitchFamily="49" charset="0"/>
              </a:rPr>
              <a:t>while(</a:t>
            </a:r>
            <a:r>
              <a:rPr lang="en-US" altLang="en-US" sz="2800" b="1" dirty="0" err="1">
                <a:solidFill>
                  <a:srgbClr val="002060"/>
                </a:solidFill>
                <a:latin typeface="+mn-lt"/>
                <a:cs typeface="Courier New" panose="02070309020205020404" pitchFamily="49" charset="0"/>
              </a:rPr>
              <a:t>num</a:t>
            </a:r>
            <a:r>
              <a:rPr lang="en-US" altLang="en-US" sz="2800" b="1" dirty="0">
                <a:solidFill>
                  <a:srgbClr val="002060"/>
                </a:solidFill>
                <a:latin typeface="+mn-lt"/>
                <a:cs typeface="Courier New" panose="02070309020205020404" pitchFamily="49" charset="0"/>
              </a:rPr>
              <a:t> &gt; 0)</a:t>
            </a:r>
          </a:p>
          <a:p>
            <a:r>
              <a:rPr lang="en-US" altLang="en-US" sz="2800" b="1" dirty="0">
                <a:solidFill>
                  <a:srgbClr val="002060"/>
                </a:solidFill>
                <a:latin typeface="+mn-lt"/>
                <a:cs typeface="Courier New" panose="02070309020205020404" pitchFamily="49" charset="0"/>
              </a:rPr>
              <a:t>  {</a:t>
            </a:r>
          </a:p>
          <a:p>
            <a:r>
              <a:rPr lang="en-US" altLang="en-US" sz="2800" b="1" dirty="0">
                <a:solidFill>
                  <a:srgbClr val="002060"/>
                </a:solidFill>
                <a:latin typeface="+mn-lt"/>
                <a:cs typeface="Courier New" panose="02070309020205020404" pitchFamily="49" charset="0"/>
              </a:rPr>
              <a:t>    rem=num%10;</a:t>
            </a:r>
          </a:p>
          <a:p>
            <a:r>
              <a:rPr lang="en-US" altLang="en-US" sz="2800" b="1" dirty="0">
                <a:solidFill>
                  <a:srgbClr val="002060"/>
                </a:solidFill>
                <a:latin typeface="+mn-lt"/>
                <a:cs typeface="Courier New" panose="02070309020205020404" pitchFamily="49" charset="0"/>
              </a:rPr>
              <a:t>    </a:t>
            </a:r>
            <a:r>
              <a:rPr lang="en-US" altLang="en-US" sz="2800" b="1" dirty="0" err="1">
                <a:solidFill>
                  <a:srgbClr val="002060"/>
                </a:solidFill>
                <a:latin typeface="+mn-lt"/>
                <a:cs typeface="Courier New" panose="02070309020205020404" pitchFamily="49" charset="0"/>
              </a:rPr>
              <a:t>num</a:t>
            </a:r>
            <a:r>
              <a:rPr lang="en-US" altLang="en-US" sz="2800" b="1" dirty="0">
                <a:solidFill>
                  <a:srgbClr val="002060"/>
                </a:solidFill>
                <a:latin typeface="+mn-lt"/>
                <a:cs typeface="Courier New" panose="02070309020205020404" pitchFamily="49" charset="0"/>
              </a:rPr>
              <a:t> =</a:t>
            </a:r>
            <a:r>
              <a:rPr lang="en-US" altLang="en-US" sz="2800" b="1" dirty="0" err="1">
                <a:solidFill>
                  <a:srgbClr val="002060"/>
                </a:solidFill>
                <a:latin typeface="+mn-lt"/>
                <a:cs typeface="Courier New" panose="02070309020205020404" pitchFamily="49" charset="0"/>
              </a:rPr>
              <a:t>num</a:t>
            </a:r>
            <a:r>
              <a:rPr lang="en-US" altLang="en-US" sz="2800" b="1" dirty="0">
                <a:solidFill>
                  <a:srgbClr val="002060"/>
                </a:solidFill>
                <a:latin typeface="+mn-lt"/>
                <a:cs typeface="Courier New" panose="02070309020205020404" pitchFamily="49" charset="0"/>
              </a:rPr>
              <a:t>/10;</a:t>
            </a:r>
          </a:p>
          <a:p>
            <a:r>
              <a:rPr lang="en-US" altLang="en-US" sz="2800" b="1" dirty="0">
                <a:solidFill>
                  <a:srgbClr val="002060"/>
                </a:solidFill>
                <a:latin typeface="+mn-lt"/>
                <a:cs typeface="Courier New" panose="02070309020205020404" pitchFamily="49" charset="0"/>
              </a:rPr>
              <a:t>    if(rem%2==0)</a:t>
            </a:r>
          </a:p>
          <a:p>
            <a:r>
              <a:rPr lang="en-US" altLang="en-US" sz="2800" b="1" dirty="0">
                <a:solidFill>
                  <a:srgbClr val="002060"/>
                </a:solidFill>
                <a:latin typeface="+mn-lt"/>
                <a:cs typeface="Courier New" panose="02070309020205020404" pitchFamily="49" charset="0"/>
              </a:rPr>
              <a:t>      </a:t>
            </a:r>
            <a:r>
              <a:rPr lang="en-US" altLang="en-US" sz="2800" b="1" dirty="0" err="1">
                <a:solidFill>
                  <a:srgbClr val="002060"/>
                </a:solidFill>
                <a:latin typeface="+mn-lt"/>
                <a:cs typeface="Courier New" panose="02070309020205020404" pitchFamily="49" charset="0"/>
              </a:rPr>
              <a:t>ecnt</a:t>
            </a:r>
            <a:r>
              <a:rPr lang="en-US" altLang="en-US" sz="2800" b="1" dirty="0">
                <a:solidFill>
                  <a:srgbClr val="002060"/>
                </a:solidFill>
                <a:latin typeface="+mn-lt"/>
                <a:cs typeface="Courier New" panose="02070309020205020404" pitchFamily="49" charset="0"/>
              </a:rPr>
              <a:t>++;</a:t>
            </a:r>
          </a:p>
          <a:p>
            <a:r>
              <a:rPr lang="en-US" altLang="en-US" sz="2800" b="1" dirty="0">
                <a:solidFill>
                  <a:srgbClr val="002060"/>
                </a:solidFill>
                <a:latin typeface="+mn-lt"/>
                <a:cs typeface="Courier New" panose="02070309020205020404" pitchFamily="49" charset="0"/>
              </a:rPr>
              <a:t>    else</a:t>
            </a:r>
          </a:p>
          <a:p>
            <a:r>
              <a:rPr lang="en-US" altLang="en-US" sz="2800" b="1" dirty="0">
                <a:solidFill>
                  <a:srgbClr val="002060"/>
                </a:solidFill>
                <a:latin typeface="+mn-lt"/>
                <a:cs typeface="Courier New" panose="02070309020205020404" pitchFamily="49" charset="0"/>
              </a:rPr>
              <a:t>      </a:t>
            </a:r>
            <a:r>
              <a:rPr lang="en-US" altLang="en-US" sz="2800" b="1" dirty="0" err="1">
                <a:solidFill>
                  <a:srgbClr val="002060"/>
                </a:solidFill>
                <a:latin typeface="+mn-lt"/>
                <a:cs typeface="Courier New" panose="02070309020205020404" pitchFamily="49" charset="0"/>
              </a:rPr>
              <a:t>ocnt</a:t>
            </a:r>
            <a:r>
              <a:rPr lang="en-US" altLang="en-US" sz="2800" b="1" dirty="0">
                <a:solidFill>
                  <a:srgbClr val="002060"/>
                </a:solidFill>
                <a:latin typeface="+mn-lt"/>
                <a:cs typeface="Courier New" panose="02070309020205020404" pitchFamily="49" charset="0"/>
              </a:rPr>
              <a:t>++;</a:t>
            </a:r>
          </a:p>
          <a:p>
            <a:r>
              <a:rPr lang="en-US" altLang="en-US" sz="2800" b="1" dirty="0">
                <a:solidFill>
                  <a:srgbClr val="002060"/>
                </a:solidFill>
                <a:latin typeface="+mn-lt"/>
                <a:cs typeface="Courier New" panose="02070309020205020404" pitchFamily="49" charset="0"/>
              </a:rPr>
              <a:t>   }</a:t>
            </a:r>
          </a:p>
          <a:p>
            <a:endParaRPr lang="en-US" altLang="en-US" sz="1600" b="1" dirty="0">
              <a:solidFill>
                <a:srgbClr val="002060"/>
              </a:solidFill>
              <a:latin typeface="+mn-lt"/>
              <a:cs typeface="Courier New" panose="02070309020205020404" pitchFamily="49" charset="0"/>
            </a:endParaRPr>
          </a:p>
          <a:p>
            <a:r>
              <a:rPr lang="en-US" altLang="en-US" sz="2800" b="1" dirty="0" err="1">
                <a:solidFill>
                  <a:srgbClr val="C00000"/>
                </a:solidFill>
                <a:latin typeface="+mn-lt"/>
                <a:cs typeface="Courier New" panose="02070309020205020404" pitchFamily="49" charset="0"/>
              </a:rPr>
              <a:t>printf</a:t>
            </a:r>
            <a:r>
              <a:rPr lang="en-US" altLang="en-US" sz="2800" b="1" dirty="0">
                <a:solidFill>
                  <a:srgbClr val="C00000"/>
                </a:solidFill>
                <a:latin typeface="+mn-lt"/>
                <a:cs typeface="Courier New" panose="02070309020205020404" pitchFamily="49" charset="0"/>
              </a:rPr>
              <a:t>(“%d even &amp; %d odd digits”, </a:t>
            </a:r>
            <a:r>
              <a:rPr lang="en-US" altLang="en-US" sz="2800" b="1" dirty="0" err="1">
                <a:solidFill>
                  <a:srgbClr val="C00000"/>
                </a:solidFill>
                <a:latin typeface="+mn-lt"/>
                <a:cs typeface="Courier New" panose="02070309020205020404" pitchFamily="49" charset="0"/>
              </a:rPr>
              <a:t>ecnt</a:t>
            </a:r>
            <a:r>
              <a:rPr lang="en-US" altLang="en-US" sz="2800" b="1" dirty="0">
                <a:solidFill>
                  <a:srgbClr val="C00000"/>
                </a:solidFill>
                <a:latin typeface="+mn-lt"/>
                <a:cs typeface="Courier New" panose="02070309020205020404" pitchFamily="49" charset="0"/>
              </a:rPr>
              <a:t>, </a:t>
            </a:r>
            <a:r>
              <a:rPr lang="en-US" altLang="en-US" sz="2800" b="1" dirty="0" err="1">
                <a:solidFill>
                  <a:srgbClr val="C00000"/>
                </a:solidFill>
                <a:latin typeface="+mn-lt"/>
                <a:cs typeface="Courier New" panose="02070309020205020404" pitchFamily="49" charset="0"/>
              </a:rPr>
              <a:t>ocnt</a:t>
            </a:r>
            <a:r>
              <a:rPr lang="en-US" altLang="en-US" sz="2800" b="1" dirty="0">
                <a:solidFill>
                  <a:srgbClr val="C00000"/>
                </a:solidFill>
                <a:latin typeface="+mn-lt"/>
                <a:cs typeface="Courier New" panose="02070309020205020404" pitchFamily="49" charset="0"/>
              </a:rPr>
              <a:t>);</a:t>
            </a:r>
          </a:p>
        </p:txBody>
      </p:sp>
    </p:spTree>
    <p:extLst>
      <p:ext uri="{BB962C8B-B14F-4D97-AF65-F5344CB8AC3E}">
        <p14:creationId xmlns:p14="http://schemas.microsoft.com/office/powerpoint/2010/main" val="3023688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blinds(horizontal)">
                                      <p:cBhvr>
                                        <p:cTn id="12" dur="500"/>
                                        <p:tgtEl>
                                          <p:spTgt spid="7">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blinds(horizontal)">
                                      <p:cBhvr>
                                        <p:cTn id="15" dur="500"/>
                                        <p:tgtEl>
                                          <p:spTgt spid="7">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blinds(horizontal)">
                                      <p:cBhvr>
                                        <p:cTn id="18" dur="500"/>
                                        <p:tgtEl>
                                          <p:spTgt spid="7">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animEffect transition="in" filter="blinds(horizontal)">
                                      <p:cBhvr>
                                        <p:cTn id="21" dur="500"/>
                                        <p:tgtEl>
                                          <p:spTgt spid="7">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linds(horizontal)">
                                      <p:cBhvr>
                                        <p:cTn id="26" dur="500"/>
                                        <p:tgtEl>
                                          <p:spTgt spid="7">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blinds(horizontal)">
                                      <p:cBhvr>
                                        <p:cTn id="31" dur="500"/>
                                        <p:tgtEl>
                                          <p:spTgt spid="7">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blinds(horizontal)">
                                      <p:cBhvr>
                                        <p:cTn id="34" dur="500"/>
                                        <p:tgtEl>
                                          <p:spTgt spid="7">
                                            <p:txEl>
                                              <p:pRg st="2" end="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blinds(horizontal)">
                                      <p:cBhvr>
                                        <p:cTn id="37" dur="500"/>
                                        <p:tgtEl>
                                          <p:spTgt spid="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linds(horizont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4062" y="1406769"/>
            <a:ext cx="10738338" cy="4719397"/>
          </a:xfrm>
        </p:spPr>
        <p:txBody>
          <a:bodyPr>
            <a:normAutofit/>
          </a:bodyPr>
          <a:lstStyle/>
          <a:p>
            <a:pPr marL="514350" indent="-514350" algn="just">
              <a:lnSpc>
                <a:spcPct val="100000"/>
              </a:lnSpc>
              <a:buFont typeface="+mj-lt"/>
              <a:buAutoNum type="arabicPeriod"/>
            </a:pPr>
            <a:r>
              <a:rPr lang="en-US" sz="2800" dirty="0"/>
              <a:t>Write a C program to count number of digits in any number</a:t>
            </a:r>
          </a:p>
          <a:p>
            <a:pPr marL="514350" indent="-514350" algn="just">
              <a:lnSpc>
                <a:spcPct val="100000"/>
              </a:lnSpc>
              <a:buFont typeface="+mj-lt"/>
              <a:buAutoNum type="arabicPeriod"/>
            </a:pPr>
            <a:r>
              <a:rPr lang="en-US" sz="2800" dirty="0"/>
              <a:t>Write a C program to find last and first digit of any number</a:t>
            </a:r>
          </a:p>
          <a:p>
            <a:pPr marL="514350" indent="-514350" algn="just">
              <a:lnSpc>
                <a:spcPct val="100000"/>
              </a:lnSpc>
              <a:buFont typeface="+mj-lt"/>
              <a:buAutoNum type="arabicPeriod"/>
            </a:pPr>
            <a:r>
              <a:rPr lang="en-US" sz="2800" dirty="0"/>
              <a:t>Write a  C program to enter any number and print all its factors</a:t>
            </a:r>
          </a:p>
          <a:p>
            <a:pPr marL="514350" indent="-514350" algn="just">
              <a:lnSpc>
                <a:spcPct val="100000"/>
              </a:lnSpc>
              <a:buFont typeface="+mj-lt"/>
              <a:buAutoNum type="arabicPeriod"/>
            </a:pPr>
            <a:r>
              <a:rPr lang="en-US" sz="2800" dirty="0"/>
              <a:t>Write a C program to find LCM of two numbers</a:t>
            </a:r>
          </a:p>
          <a:p>
            <a:pPr marL="514350" indent="-514350" algn="just">
              <a:lnSpc>
                <a:spcPct val="100000"/>
              </a:lnSpc>
              <a:buFont typeface="+mj-lt"/>
              <a:buAutoNum type="arabicPeriod"/>
            </a:pPr>
            <a:r>
              <a:rPr lang="en-US" sz="2800" dirty="0"/>
              <a:t>Write a C program to convert Binary to Octal number</a:t>
            </a:r>
          </a:p>
          <a:p>
            <a:pPr marL="514350" indent="-514350" algn="just">
              <a:lnSpc>
                <a:spcPct val="100000"/>
              </a:lnSpc>
              <a:buFont typeface="+mj-lt"/>
              <a:buAutoNum type="arabicPeriod"/>
            </a:pPr>
            <a:r>
              <a:rPr lang="en-US" sz="2800" dirty="0">
                <a:solidFill>
                  <a:schemeClr val="bg1"/>
                </a:solidFill>
              </a:rPr>
              <a:t>Write a C program to print all natural numbers from n-0 in reverse using while loop</a:t>
            </a:r>
          </a:p>
          <a:p>
            <a:pPr marL="514350" indent="-514350" algn="just">
              <a:lnSpc>
                <a:spcPct val="100000"/>
              </a:lnSpc>
              <a:buFont typeface="+mj-lt"/>
              <a:buAutoNum type="arabicPeriod"/>
            </a:pPr>
            <a:endParaRPr lang="en-US" sz="2800" dirty="0"/>
          </a:p>
        </p:txBody>
      </p:sp>
      <p:sp>
        <p:nvSpPr>
          <p:cNvPr id="3" name="Title 2"/>
          <p:cNvSpPr>
            <a:spLocks noGrp="1"/>
          </p:cNvSpPr>
          <p:nvPr>
            <p:ph type="title"/>
          </p:nvPr>
        </p:nvSpPr>
        <p:spPr>
          <a:xfrm>
            <a:off x="1170547" y="539486"/>
            <a:ext cx="9855200" cy="867283"/>
          </a:xfrm>
        </p:spPr>
        <p:txBody>
          <a:bodyPr>
            <a:normAutofit/>
          </a:bodyPr>
          <a:lstStyle/>
          <a:p>
            <a:r>
              <a:rPr lang="en-US" sz="3600" dirty="0"/>
              <a:t>Tutorial Problems</a:t>
            </a:r>
          </a:p>
        </p:txBody>
      </p:sp>
      <p:sp>
        <p:nvSpPr>
          <p:cNvPr id="4" name="Date Placeholder 3"/>
          <p:cNvSpPr>
            <a:spLocks noGrp="1"/>
          </p:cNvSpPr>
          <p:nvPr>
            <p:ph type="dt" sz="half" idx="10"/>
          </p:nvPr>
        </p:nvSpPr>
        <p:spPr>
          <a:xfrm>
            <a:off x="1742941" y="6223212"/>
            <a:ext cx="1600200" cy="365125"/>
          </a:xfrm>
        </p:spPr>
        <p:txBody>
          <a:bodyPr/>
          <a:lstStyle/>
          <a:p>
            <a:pPr>
              <a:defRPr/>
            </a:pPr>
            <a:fld id="{28431E84-5C9C-4BBF-8E44-8C622D27FE1A}" type="datetime1">
              <a:rPr lang="en-US" altLang="en-US" smtClean="0"/>
              <a:t>3/30/2022</a:t>
            </a:fld>
            <a:endParaRPr lang="en-US" altLang="en-US" dirty="0"/>
          </a:p>
        </p:txBody>
      </p:sp>
      <p:sp>
        <p:nvSpPr>
          <p:cNvPr id="5" name="Slide Number Placeholder 4"/>
          <p:cNvSpPr>
            <a:spLocks noGrp="1"/>
          </p:cNvSpPr>
          <p:nvPr>
            <p:ph type="sldNum" sz="quarter" idx="11"/>
          </p:nvPr>
        </p:nvSpPr>
        <p:spPr>
          <a:xfrm>
            <a:off x="9909649" y="6304664"/>
            <a:ext cx="359106" cy="365125"/>
          </a:xfrm>
        </p:spPr>
        <p:txBody>
          <a:bodyPr/>
          <a:lstStyle/>
          <a:p>
            <a:pPr>
              <a:defRPr/>
            </a:pPr>
            <a:fld id="{DE560F2F-1BBF-40B8-8135-C298BDEA66AF}" type="slidenum">
              <a:rPr lang="en-US" altLang="en-US" smtClean="0"/>
              <a:pPr>
                <a:defRPr/>
              </a:pPr>
              <a:t>98</a:t>
            </a:fld>
            <a:endParaRPr lang="en-US" altLang="en-US" dirty="0"/>
          </a:p>
        </p:txBody>
      </p:sp>
      <p:sp>
        <p:nvSpPr>
          <p:cNvPr id="6" name="Footer Placeholder 5"/>
          <p:cNvSpPr>
            <a:spLocks noGrp="1"/>
          </p:cNvSpPr>
          <p:nvPr>
            <p:ph type="ftr" sz="quarter" idx="12"/>
          </p:nvPr>
        </p:nvSpPr>
        <p:spPr>
          <a:xfrm>
            <a:off x="3888347" y="6223212"/>
            <a:ext cx="4419600" cy="365125"/>
          </a:xfrm>
        </p:spPr>
        <p:txBody>
          <a:bodyPr/>
          <a:lstStyle/>
          <a:p>
            <a:pPr>
              <a:defRPr/>
            </a:pPr>
            <a:r>
              <a:rPr lang="en-US" altLang="en-US"/>
              <a:t>CSE 1051 Problem Solving using Computers (PSUC) - 2019</a:t>
            </a:r>
            <a:endParaRPr lang="en-US" altLang="en-US" dirty="0"/>
          </a:p>
        </p:txBody>
      </p:sp>
    </p:spTree>
    <p:extLst>
      <p:ext uri="{BB962C8B-B14F-4D97-AF65-F5344CB8AC3E}">
        <p14:creationId xmlns:p14="http://schemas.microsoft.com/office/powerpoint/2010/main" val="27248891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ubtitle 10"/>
          <p:cNvSpPr>
            <a:spLocks noGrp="1"/>
          </p:cNvSpPr>
          <p:nvPr>
            <p:ph type="body" idx="1"/>
          </p:nvPr>
        </p:nvSpPr>
        <p:spPr bwMode="auto">
          <a:xfrm>
            <a:off x="838200" y="992777"/>
            <a:ext cx="10630989" cy="5185954"/>
          </a:xfrm>
          <a:ln>
            <a:miter lim="800000"/>
            <a:headEnd/>
            <a:tailEnd/>
          </a:ln>
        </p:spPr>
        <p:txBody>
          <a:bodyPr vert="horz" wrap="square" lIns="68580" tIns="34290" rIns="68580" bIns="34290" numCol="1" rtlCol="0" anchorCtr="0" compatLnSpc="1">
            <a:prstTxWarp prst="textNoShape">
              <a:avLst/>
            </a:prstTxWarp>
            <a:normAutofit/>
          </a:bodyPr>
          <a:lstStyle/>
          <a:p>
            <a:pPr marL="257175" indent="-257175">
              <a:lnSpc>
                <a:spcPct val="100000"/>
              </a:lnSpc>
              <a:buFont typeface="Arial" panose="020B0604020202020204" pitchFamily="34" charset="0"/>
              <a:buChar char="•"/>
            </a:pPr>
            <a:r>
              <a:rPr lang="en-US" sz="3200" dirty="0">
                <a:solidFill>
                  <a:srgbClr val="000099"/>
                </a:solidFill>
                <a:latin typeface="Arial" pitchFamily="34" charset="0"/>
                <a:cs typeface="Arial" pitchFamily="34" charset="0"/>
              </a:rPr>
              <a:t>Summary</a:t>
            </a:r>
          </a:p>
          <a:p>
            <a:pPr marL="685800" lvl="1" indent="-342900">
              <a:lnSpc>
                <a:spcPct val="100000"/>
              </a:lnSpc>
              <a:buFont typeface="Arial" panose="020B0604020202020204" pitchFamily="34" charset="0"/>
              <a:buChar char="•"/>
            </a:pPr>
            <a:r>
              <a:rPr lang="en-US" altLang="en-US" sz="3200" dirty="0">
                <a:solidFill>
                  <a:schemeClr val="tx1"/>
                </a:solidFill>
                <a:latin typeface="Arial" panose="020B0604020202020204" pitchFamily="34" charset="0"/>
                <a:cs typeface="Arial" panose="020B0604020202020204" pitchFamily="34" charset="0"/>
              </a:rPr>
              <a:t>The </a:t>
            </a:r>
            <a:r>
              <a:rPr lang="en-US" altLang="en-US" sz="3200" dirty="0">
                <a:solidFill>
                  <a:schemeClr val="tx1"/>
                </a:solidFill>
                <a:latin typeface="Courier New" panose="02070309020205020404" pitchFamily="49" charset="0"/>
                <a:cs typeface="Courier New" panose="02070309020205020404" pitchFamily="49" charset="0"/>
              </a:rPr>
              <a:t>for</a:t>
            </a:r>
            <a:r>
              <a:rPr lang="en-US" altLang="en-US" sz="3200" dirty="0">
                <a:solidFill>
                  <a:schemeClr val="tx1"/>
                </a:solidFill>
                <a:latin typeface="Arial" panose="020B0604020202020204" pitchFamily="34" charset="0"/>
                <a:cs typeface="Arial" panose="020B0604020202020204" pitchFamily="34" charset="0"/>
              </a:rPr>
              <a:t> Statement</a:t>
            </a:r>
          </a:p>
          <a:p>
            <a:pPr marL="685800" lvl="1" indent="-342900">
              <a:lnSpc>
                <a:spcPct val="100000"/>
              </a:lnSpc>
              <a:buFont typeface="Arial" panose="020B0604020202020204" pitchFamily="34" charset="0"/>
              <a:buChar char="•"/>
            </a:pPr>
            <a:r>
              <a:rPr lang="en-US" altLang="en-US" sz="3200" dirty="0">
                <a:solidFill>
                  <a:schemeClr val="tx1"/>
                </a:solidFill>
                <a:latin typeface="Arial" panose="020B0604020202020204" pitchFamily="34" charset="0"/>
                <a:cs typeface="Arial" panose="020B0604020202020204" pitchFamily="34" charset="0"/>
              </a:rPr>
              <a:t>Nested </a:t>
            </a:r>
            <a:r>
              <a:rPr lang="en-US" altLang="en-US" sz="3200" dirty="0">
                <a:solidFill>
                  <a:schemeClr val="tx1"/>
                </a:solidFill>
                <a:latin typeface="Courier New" panose="02070309020205020404" pitchFamily="49" charset="0"/>
                <a:cs typeface="Courier New" panose="02070309020205020404" pitchFamily="49" charset="0"/>
              </a:rPr>
              <a:t>for</a:t>
            </a:r>
            <a:r>
              <a:rPr lang="en-US" altLang="en-US" sz="3200" dirty="0">
                <a:solidFill>
                  <a:schemeClr val="tx1"/>
                </a:solidFill>
                <a:latin typeface="Arial" panose="020B0604020202020204" pitchFamily="34" charset="0"/>
                <a:cs typeface="Arial" panose="020B0604020202020204" pitchFamily="34" charset="0"/>
              </a:rPr>
              <a:t> Loops</a:t>
            </a:r>
          </a:p>
          <a:p>
            <a:pPr marL="685800" lvl="1" indent="-342900">
              <a:lnSpc>
                <a:spcPct val="100000"/>
              </a:lnSpc>
              <a:buFont typeface="Arial" panose="020B0604020202020204" pitchFamily="34" charset="0"/>
              <a:buChar char="•"/>
            </a:pPr>
            <a:r>
              <a:rPr lang="en-US" altLang="en-US" sz="3200" dirty="0">
                <a:solidFill>
                  <a:schemeClr val="tx1"/>
                </a:solidFill>
                <a:latin typeface="Courier New" panose="02070309020205020404" pitchFamily="49" charset="0"/>
                <a:cs typeface="Courier New" panose="02070309020205020404" pitchFamily="49" charset="0"/>
              </a:rPr>
              <a:t>for</a:t>
            </a:r>
            <a:r>
              <a:rPr lang="en-US" altLang="en-US" sz="3200" dirty="0">
                <a:solidFill>
                  <a:schemeClr val="tx1"/>
                </a:solidFill>
                <a:latin typeface="Arial" panose="020B0604020202020204" pitchFamily="34" charset="0"/>
                <a:cs typeface="Arial" panose="020B0604020202020204" pitchFamily="34" charset="0"/>
              </a:rPr>
              <a:t> Loop Variants</a:t>
            </a:r>
          </a:p>
          <a:p>
            <a:pPr marL="685800" lvl="1" indent="-342900">
              <a:lnSpc>
                <a:spcPct val="100000"/>
              </a:lnSpc>
              <a:buFont typeface="Arial" panose="020B0604020202020204" pitchFamily="34" charset="0"/>
              <a:buChar char="•"/>
            </a:pPr>
            <a:r>
              <a:rPr lang="en-US" altLang="en-US" sz="3200" dirty="0">
                <a:solidFill>
                  <a:schemeClr val="tx1"/>
                </a:solidFill>
                <a:latin typeface="Arial" panose="020B0604020202020204" pitchFamily="34" charset="0"/>
                <a:cs typeface="Arial" panose="020B0604020202020204" pitchFamily="34" charset="0"/>
              </a:rPr>
              <a:t>The </a:t>
            </a:r>
            <a:r>
              <a:rPr lang="en-US" altLang="en-US" sz="3200" dirty="0">
                <a:solidFill>
                  <a:schemeClr val="tx1"/>
                </a:solidFill>
                <a:latin typeface="Courier New" panose="02070309020205020404" pitchFamily="49" charset="0"/>
                <a:cs typeface="Courier New" panose="02070309020205020404" pitchFamily="49" charset="0"/>
              </a:rPr>
              <a:t>while</a:t>
            </a:r>
            <a:r>
              <a:rPr lang="en-US" altLang="en-US" sz="3200" dirty="0">
                <a:solidFill>
                  <a:schemeClr val="tx1"/>
                </a:solidFill>
                <a:latin typeface="Arial" panose="020B0604020202020204" pitchFamily="34" charset="0"/>
                <a:cs typeface="Arial" panose="020B0604020202020204" pitchFamily="34" charset="0"/>
              </a:rPr>
              <a:t> Statement</a:t>
            </a:r>
          </a:p>
          <a:p>
            <a:pPr marL="685800" lvl="1" indent="-342900">
              <a:lnSpc>
                <a:spcPct val="100000"/>
              </a:lnSpc>
              <a:buFont typeface="Arial" panose="020B0604020202020204" pitchFamily="34" charset="0"/>
              <a:buChar char="•"/>
            </a:pPr>
            <a:r>
              <a:rPr lang="en-US" altLang="en-US" sz="3200" dirty="0">
                <a:solidFill>
                  <a:schemeClr val="tx1"/>
                </a:solidFill>
                <a:latin typeface="Arial" panose="020B0604020202020204" pitchFamily="34" charset="0"/>
                <a:cs typeface="Arial" panose="020B0604020202020204" pitchFamily="34" charset="0"/>
              </a:rPr>
              <a:t>The </a:t>
            </a:r>
            <a:r>
              <a:rPr lang="en-US" altLang="en-US" sz="3200" dirty="0">
                <a:solidFill>
                  <a:schemeClr val="tx1"/>
                </a:solidFill>
                <a:latin typeface="Courier New" panose="02070309020205020404" pitchFamily="49" charset="0"/>
                <a:cs typeface="Courier New" panose="02070309020205020404" pitchFamily="49" charset="0"/>
              </a:rPr>
              <a:t>do</a:t>
            </a:r>
            <a:r>
              <a:rPr lang="en-US" altLang="en-US" sz="3200" dirty="0">
                <a:solidFill>
                  <a:schemeClr val="tx1"/>
                </a:solidFill>
                <a:latin typeface="Arial" panose="020B0604020202020204" pitchFamily="34" charset="0"/>
                <a:cs typeface="Arial" panose="020B0604020202020204" pitchFamily="34" charset="0"/>
              </a:rPr>
              <a:t> Statement</a:t>
            </a:r>
          </a:p>
          <a:p>
            <a:pPr marL="685800" lvl="1" indent="-342900">
              <a:lnSpc>
                <a:spcPct val="100000"/>
              </a:lnSpc>
              <a:buFont typeface="Arial" panose="020B0604020202020204" pitchFamily="34" charset="0"/>
              <a:buChar char="•"/>
            </a:pPr>
            <a:r>
              <a:rPr lang="en-US" altLang="en-US" sz="3200" dirty="0">
                <a:solidFill>
                  <a:schemeClr val="tx1"/>
                </a:solidFill>
                <a:latin typeface="Arial" panose="020B0604020202020204" pitchFamily="34" charset="0"/>
                <a:cs typeface="Arial" panose="020B0604020202020204" pitchFamily="34" charset="0"/>
              </a:rPr>
              <a:t>The </a:t>
            </a:r>
            <a:r>
              <a:rPr lang="en-US" altLang="en-US" sz="3200" dirty="0">
                <a:solidFill>
                  <a:schemeClr val="tx1"/>
                </a:solidFill>
                <a:latin typeface="Courier New" panose="02070309020205020404" pitchFamily="49" charset="0"/>
                <a:cs typeface="Courier New" panose="02070309020205020404" pitchFamily="49" charset="0"/>
              </a:rPr>
              <a:t>break</a:t>
            </a:r>
            <a:r>
              <a:rPr lang="en-US" altLang="en-US" sz="3200" dirty="0">
                <a:solidFill>
                  <a:schemeClr val="tx1"/>
                </a:solidFill>
                <a:latin typeface="Arial" panose="020B0604020202020204" pitchFamily="34" charset="0"/>
                <a:cs typeface="Arial" panose="020B0604020202020204" pitchFamily="34" charset="0"/>
              </a:rPr>
              <a:t> Statement</a:t>
            </a:r>
          </a:p>
          <a:p>
            <a:pPr marL="685800" lvl="1" indent="-342900">
              <a:lnSpc>
                <a:spcPct val="100000"/>
              </a:lnSpc>
              <a:buFont typeface="Arial" panose="020B0604020202020204" pitchFamily="34" charset="0"/>
              <a:buChar char="•"/>
            </a:pPr>
            <a:r>
              <a:rPr lang="en-US" altLang="en-US" sz="3200" dirty="0">
                <a:solidFill>
                  <a:schemeClr val="tx1"/>
                </a:solidFill>
                <a:latin typeface="Arial" panose="020B0604020202020204" pitchFamily="34" charset="0"/>
                <a:cs typeface="Arial" panose="020B0604020202020204" pitchFamily="34" charset="0"/>
              </a:rPr>
              <a:t>The </a:t>
            </a:r>
            <a:r>
              <a:rPr lang="en-US" altLang="en-US" sz="3200" dirty="0">
                <a:solidFill>
                  <a:schemeClr val="tx1"/>
                </a:solidFill>
                <a:latin typeface="Courier New" panose="02070309020205020404" pitchFamily="49" charset="0"/>
                <a:cs typeface="Courier New" panose="02070309020205020404" pitchFamily="49" charset="0"/>
              </a:rPr>
              <a:t>continue</a:t>
            </a:r>
            <a:r>
              <a:rPr lang="en-US" altLang="en-US" sz="3200" dirty="0">
                <a:solidFill>
                  <a:schemeClr val="tx1"/>
                </a:solidFill>
                <a:latin typeface="Arial" panose="020B0604020202020204" pitchFamily="34" charset="0"/>
                <a:cs typeface="Arial" panose="020B0604020202020204" pitchFamily="34" charset="0"/>
              </a:rPr>
              <a:t> Statement</a:t>
            </a:r>
          </a:p>
          <a:p>
            <a:pPr marL="685800" lvl="1" indent="-342900">
              <a:lnSpc>
                <a:spcPct val="100000"/>
              </a:lnSpc>
              <a:buFont typeface="Arial" panose="020B0604020202020204" pitchFamily="34" charset="0"/>
              <a:buChar char="•"/>
            </a:pPr>
            <a:r>
              <a:rPr lang="en-US" altLang="en-US" sz="3200" dirty="0" err="1">
                <a:solidFill>
                  <a:schemeClr val="tx1"/>
                </a:solidFill>
                <a:latin typeface="Arial" panose="020B0604020202020204" pitchFamily="34" charset="0"/>
                <a:cs typeface="Arial" panose="020B0604020202020204" pitchFamily="34" charset="0"/>
              </a:rPr>
              <a:t>Typedef</a:t>
            </a:r>
            <a:r>
              <a:rPr lang="en-US" altLang="en-US" sz="3200" dirty="0">
                <a:solidFill>
                  <a:schemeClr val="tx1"/>
                </a:solidFill>
                <a:latin typeface="Arial" panose="020B0604020202020204" pitchFamily="34" charset="0"/>
                <a:cs typeface="Arial" panose="020B0604020202020204" pitchFamily="34" charset="0"/>
              </a:rPr>
              <a:t> and </a:t>
            </a:r>
            <a:r>
              <a:rPr lang="en-US" altLang="en-US" sz="3200" dirty="0" err="1">
                <a:solidFill>
                  <a:schemeClr val="tx1"/>
                </a:solidFill>
                <a:latin typeface="Arial" panose="020B0604020202020204" pitchFamily="34" charset="0"/>
                <a:cs typeface="Arial" panose="020B0604020202020204" pitchFamily="34" charset="0"/>
              </a:rPr>
              <a:t>Enum</a:t>
            </a:r>
            <a:endParaRPr lang="en-US" altLang="en-US" sz="3200" dirty="0">
              <a:solidFill>
                <a:schemeClr val="tx1"/>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pPr>
              <a:defRPr/>
            </a:pPr>
            <a:fld id="{B10ACD45-3301-4866-8976-1EDBFBF9745E}" type="datetime1">
              <a:rPr lang="en-US" smtClean="0"/>
              <a:t>3/30/2022</a:t>
            </a:fld>
            <a:endParaRPr lang="en-US"/>
          </a:p>
        </p:txBody>
      </p:sp>
      <p:sp>
        <p:nvSpPr>
          <p:cNvPr id="3" name="Footer Placeholder 2"/>
          <p:cNvSpPr>
            <a:spLocks noGrp="1"/>
          </p:cNvSpPr>
          <p:nvPr>
            <p:ph type="ftr" sz="quarter" idx="11"/>
          </p:nvPr>
        </p:nvSpPr>
        <p:spPr/>
        <p:txBody>
          <a:bodyPr/>
          <a:lstStyle/>
          <a:p>
            <a:pPr>
              <a:defRPr/>
            </a:pPr>
            <a:r>
              <a:rPr lang="en-US"/>
              <a:t>CSE 1051 Problem Solving using Computers (PSUC) - 2019</a:t>
            </a:r>
            <a:endParaRPr lang="en-US" dirty="0">
              <a:solidFill>
                <a:srgbClr val="FFFFFF"/>
              </a:solidFill>
            </a:endParaRPr>
          </a:p>
        </p:txBody>
      </p:sp>
      <p:sp>
        <p:nvSpPr>
          <p:cNvPr id="33796" name="Slide Number Placeholder 6"/>
          <p:cNvSpPr>
            <a:spLocks noGrp="1"/>
          </p:cNvSpPr>
          <p:nvPr>
            <p:ph type="sldNum" sz="quarter" idx="12"/>
          </p:nvPr>
        </p:nvSpPr>
        <p:spPr bwMode="auto">
          <a:xfrm>
            <a:off x="9763836" y="6356352"/>
            <a:ext cx="63462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fld id="{90AFACC8-8AC7-4C85-9C82-3426913ACAC6}" type="slidenum">
              <a:rPr lang="en-US" altLang="en-US">
                <a:solidFill>
                  <a:srgbClr val="002060"/>
                </a:solidFill>
              </a:rPr>
              <a:pPr/>
              <a:t>99</a:t>
            </a:fld>
            <a:endParaRPr lang="en-US" altLang="en-US" dirty="0">
              <a:solidFill>
                <a:srgbClr val="002060"/>
              </a:solidFill>
            </a:endParaRPr>
          </a:p>
        </p:txBody>
      </p:sp>
    </p:spTree>
    <p:extLst>
      <p:ext uri="{BB962C8B-B14F-4D97-AF65-F5344CB8AC3E}">
        <p14:creationId xmlns:p14="http://schemas.microsoft.com/office/powerpoint/2010/main" val="1999653334"/>
      </p:ext>
    </p:extLst>
  </p:cSld>
  <p:clrMapOvr>
    <a:masterClrMapping/>
  </p:clrMapOvr>
</p:sld>
</file>

<file path=ppt/theme/theme1.xml><?xml version="1.0" encoding="utf-8"?>
<a:theme xmlns:a="http://schemas.openxmlformats.org/drawingml/2006/main" name="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PSUC2018 Template</Template>
  <TotalTime>15755</TotalTime>
  <Words>11476</Words>
  <Application>Microsoft Office PowerPoint</Application>
  <PresentationFormat>Widescreen</PresentationFormat>
  <Paragraphs>1924</Paragraphs>
  <Slides>102</Slides>
  <Notes>54</Notes>
  <HiddenSlides>2</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102</vt:i4>
      </vt:variant>
    </vt:vector>
  </HeadingPairs>
  <TitlesOfParts>
    <vt:vector size="120" baseType="lpstr">
      <vt:lpstr>Adobe Devanagari</vt:lpstr>
      <vt:lpstr>Aharoni</vt:lpstr>
      <vt:lpstr>Arial</vt:lpstr>
      <vt:lpstr>Arial Rounded MT Bold</vt:lpstr>
      <vt:lpstr>Calibri</vt:lpstr>
      <vt:lpstr>Calibri Light</vt:lpstr>
      <vt:lpstr>Cambria</vt:lpstr>
      <vt:lpstr>Candara</vt:lpstr>
      <vt:lpstr>Century</vt:lpstr>
      <vt:lpstr>Courier New</vt:lpstr>
      <vt:lpstr>Shruti</vt:lpstr>
      <vt:lpstr>Sitka Small</vt:lpstr>
      <vt:lpstr>Tahoma</vt:lpstr>
      <vt:lpstr>Tempus Sans ITC</vt:lpstr>
      <vt:lpstr>Times New Roman</vt:lpstr>
      <vt:lpstr>Verdana</vt:lpstr>
      <vt:lpstr>Wingdings</vt:lpstr>
      <vt:lpstr>PSUC2018 Template</vt:lpstr>
      <vt:lpstr>Previous class Review</vt:lpstr>
      <vt:lpstr>Decision Making, Branching &amp; Switch</vt:lpstr>
      <vt:lpstr>Objectives</vt:lpstr>
      <vt:lpstr>Outcome</vt:lpstr>
      <vt:lpstr>Control Structures</vt:lpstr>
      <vt:lpstr>DECISION MAKING AND BRANCHING</vt:lpstr>
      <vt:lpstr>Different forms of if statement</vt:lpstr>
      <vt:lpstr>Simple if Statement</vt:lpstr>
      <vt:lpstr>if Statement- explanation</vt:lpstr>
      <vt:lpstr>Flow chart of simple if</vt:lpstr>
      <vt:lpstr>Find out whether a number is even or odd. </vt:lpstr>
      <vt:lpstr>The if-else statement</vt:lpstr>
      <vt:lpstr>if-else statement</vt:lpstr>
      <vt:lpstr>The if-else statement</vt:lpstr>
      <vt:lpstr>Find out whether a number is even or odd.</vt:lpstr>
      <vt:lpstr>WAP to find largest of 2 numbers</vt:lpstr>
      <vt:lpstr>Attention on if-else syntax !</vt:lpstr>
      <vt:lpstr>Example: determine if a year is a leap year</vt:lpstr>
      <vt:lpstr>Testing for character ranges</vt:lpstr>
      <vt:lpstr>Nested if-else Statement</vt:lpstr>
      <vt:lpstr>if-else nesting -Explanation</vt:lpstr>
      <vt:lpstr>Smallest among three numbers</vt:lpstr>
      <vt:lpstr>Nested if statements</vt:lpstr>
      <vt:lpstr>The else-if ladder</vt:lpstr>
      <vt:lpstr>else-if ladder -Explanation</vt:lpstr>
      <vt:lpstr>PowerPoint Presentation</vt:lpstr>
      <vt:lpstr>PowerPoint Presentation</vt:lpstr>
      <vt:lpstr>WAP using else-if ladder to calculate grade for the marks entered</vt:lpstr>
      <vt:lpstr>Example: else-if </vt:lpstr>
      <vt:lpstr>Example – multiple choices</vt:lpstr>
      <vt:lpstr>Problem…</vt:lpstr>
      <vt:lpstr>Find the roots of Quadratic equation using if-else statement</vt:lpstr>
      <vt:lpstr>Review on decision making &amp; branching</vt:lpstr>
      <vt:lpstr>The switch Statement</vt:lpstr>
      <vt:lpstr>The switch statement</vt:lpstr>
      <vt:lpstr>switch- control flow </vt:lpstr>
      <vt:lpstr>switch- example 1</vt:lpstr>
      <vt:lpstr>switch- example </vt:lpstr>
      <vt:lpstr>switch- example </vt:lpstr>
      <vt:lpstr>switch- example </vt:lpstr>
      <vt:lpstr>Example - switch</vt:lpstr>
      <vt:lpstr>What is the output of the following code snippet? </vt:lpstr>
      <vt:lpstr>What is the output of the following code snippet? </vt:lpstr>
      <vt:lpstr>What is the output of the following code snippet?   </vt:lpstr>
      <vt:lpstr>What is the output of the following code snippet?   </vt:lpstr>
      <vt:lpstr>Problem: Find the roots of Quadratic equation using switch statement    </vt:lpstr>
      <vt:lpstr> </vt:lpstr>
      <vt:lpstr>Some guidelines for writing switch case statements </vt:lpstr>
      <vt:lpstr>Flow of control in various control structures</vt:lpstr>
      <vt:lpstr>PowerPoint Presentation</vt:lpstr>
      <vt:lpstr>Review on decision making &amp; branching control Structures </vt:lpstr>
      <vt:lpstr>Loop Control  Structures </vt:lpstr>
      <vt:lpstr>Objectives</vt:lpstr>
      <vt:lpstr>PowerPoint Presentation</vt:lpstr>
      <vt:lpstr>Controlling the program flow</vt:lpstr>
      <vt:lpstr>Program Looping</vt:lpstr>
      <vt:lpstr>Iterative (loop) control structures</vt:lpstr>
      <vt:lpstr>Entry Controlled  &amp; Exit controlled loops</vt:lpstr>
      <vt:lpstr>Iterative (loop) control structures</vt:lpstr>
      <vt:lpstr>while statement</vt:lpstr>
      <vt:lpstr>The while statement</vt:lpstr>
      <vt:lpstr>Finding sum of natural numbers up to 100</vt:lpstr>
      <vt:lpstr>Program to reverse the digits of a number</vt:lpstr>
      <vt:lpstr>The do-while statement</vt:lpstr>
      <vt:lpstr>The do-while statement</vt:lpstr>
      <vt:lpstr>Example: Finding sum of natural numbers up to 100</vt:lpstr>
      <vt:lpstr>Program to add numbers until user enters zero </vt:lpstr>
      <vt:lpstr>for statement</vt:lpstr>
      <vt:lpstr>The for statement</vt:lpstr>
      <vt:lpstr>How for works</vt:lpstr>
      <vt:lpstr>The for statement</vt:lpstr>
      <vt:lpstr>Finding sum of natural numbers up to 100</vt:lpstr>
      <vt:lpstr>Review on decision making &amp; looping</vt:lpstr>
      <vt:lpstr>Compute the factorial of a number</vt:lpstr>
      <vt:lpstr>Infinite loops</vt:lpstr>
      <vt:lpstr>Nesting of for loop</vt:lpstr>
      <vt:lpstr>Multiplication table for ‘n’ tables up to ‘k’ terms</vt:lpstr>
      <vt:lpstr>for loop variants</vt:lpstr>
      <vt:lpstr>Which loop to choose ?</vt:lpstr>
      <vt:lpstr>The break Statement</vt:lpstr>
      <vt:lpstr>Exiting a loop with break statement</vt:lpstr>
      <vt:lpstr>Exiting a loop with break statement</vt:lpstr>
      <vt:lpstr>Check whether given number is prime or not</vt:lpstr>
      <vt:lpstr>Program to generate prime numbers between given 2 limits</vt:lpstr>
      <vt:lpstr>Skipping a part of loop – continue  statement</vt:lpstr>
      <vt:lpstr>Skipping a part of loop - example</vt:lpstr>
      <vt:lpstr>Skipping a part of loop</vt:lpstr>
      <vt:lpstr>User defined Type declarations</vt:lpstr>
      <vt:lpstr>User defined Type Declaration</vt:lpstr>
      <vt:lpstr>User defined Type Declaration - enum</vt:lpstr>
      <vt:lpstr>User defined Type Declaration - enum</vt:lpstr>
      <vt:lpstr>PowerPoint Presentation</vt:lpstr>
      <vt:lpstr>PowerPoint Presentation</vt:lpstr>
      <vt:lpstr>PowerPoint Presentation</vt:lpstr>
      <vt:lpstr>PowerPoint Presentation</vt:lpstr>
      <vt:lpstr>PowerPoint Presentation</vt:lpstr>
      <vt:lpstr>PowerPoint Presentation</vt:lpstr>
      <vt:lpstr>Tutorial Problems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Branching &amp; Switch</dc:title>
  <dc:creator>Mahe</dc:creator>
  <cp:lastModifiedBy>Kishore B [MAHE-MIT]</cp:lastModifiedBy>
  <cp:revision>143</cp:revision>
  <dcterms:created xsi:type="dcterms:W3CDTF">2018-05-08T11:06:27Z</dcterms:created>
  <dcterms:modified xsi:type="dcterms:W3CDTF">2022-03-31T06:22:28Z</dcterms:modified>
</cp:coreProperties>
</file>