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00" r:id="rId2"/>
  </p:sldMasterIdLst>
  <p:notesMasterIdLst>
    <p:notesMasterId r:id="rId81"/>
  </p:notesMasterIdLst>
  <p:sldIdLst>
    <p:sldId id="257" r:id="rId3"/>
    <p:sldId id="258" r:id="rId4"/>
    <p:sldId id="259" r:id="rId5"/>
    <p:sldId id="329" r:id="rId6"/>
    <p:sldId id="330" r:id="rId7"/>
    <p:sldId id="33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31" r:id="rId34"/>
    <p:sldId id="332" r:id="rId35"/>
    <p:sldId id="333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34" r:id="rId79"/>
    <p:sldId id="32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39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385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6656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Standard for Floating-Point Arithmetic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754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32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193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%d, %f format </a:t>
            </a:r>
            <a:r>
              <a:rPr lang="en-US" dirty="0" err="1" smtClean="0"/>
              <a:t>specifiers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0463E-A946-4DB7-84F1-2B38F7DE12A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3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172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2772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2074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Operator		Symbol	Means				Example</a:t>
            </a:r>
            <a:endParaRPr lang="en-US" altLang="en-US" dirty="0" smtClean="0"/>
          </a:p>
          <a:p>
            <a:r>
              <a:rPr lang="en-US" altLang="en-US" dirty="0" smtClean="0"/>
              <a:t>Equal		==	Is operand 1 equal to operand 2?		x  == y</a:t>
            </a:r>
          </a:p>
          <a:p>
            <a:r>
              <a:rPr lang="en-US" altLang="en-US" dirty="0" smtClean="0"/>
              <a:t>Greater than		&gt;	Is operand 1 greater than operand 2?		x  &gt;  y</a:t>
            </a:r>
          </a:p>
          <a:p>
            <a:r>
              <a:rPr lang="en-US" altLang="en-US" dirty="0" smtClean="0"/>
              <a:t>Less than		&lt;	Is operand 1 less than operand 2?		x  &lt;  y</a:t>
            </a:r>
          </a:p>
          <a:p>
            <a:r>
              <a:rPr lang="en-US" altLang="en-US" dirty="0" smtClean="0"/>
              <a:t>Greater than		&gt;=	Is operand 1 greater than or equal to operand 2?	x  &gt;= y</a:t>
            </a:r>
          </a:p>
          <a:p>
            <a:r>
              <a:rPr lang="en-US" altLang="en-US" dirty="0" smtClean="0"/>
              <a:t>Less than		&lt;=	Is operand 1 less than or equal to operand 2?	x  &lt;= y</a:t>
            </a:r>
          </a:p>
          <a:p>
            <a:r>
              <a:rPr lang="en-US" altLang="en-US" dirty="0" smtClean="0"/>
              <a:t>Not equal		!=	Is operand 1 not equal to operand 2?		x != y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0463E-A946-4DB7-84F1-2B38F7DE12A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92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211C5D-E325-4B9C-A254-802014B72CD9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6782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E87578-439B-4406-B087-E0D223C20548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u="sng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8485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2C0FC7-4EF5-4565-AC41-3160D049A051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u="sng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10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AD71D8-7AB3-4109-90DB-34F1C8F42AAE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put the ++/--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or after 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If it appears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incremented/decremented. The incremented value is then used in the expression. If you put the ++/--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value of 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used in the expression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the operand is incremented/decremented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fontAlgn="ctr" hangingPunct="1"/>
            <a:endParaRPr lang="en-US" altLang="en-US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01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673FD3-B561-45C6-BA0F-34EB029D6D49}" type="slidenum">
              <a:rPr lang="en-US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++x and --y are called prefix mode, that means the increment or decrement operators modify their operand before it is used.</a:t>
            </a:r>
          </a:p>
          <a:p>
            <a:r>
              <a:rPr lang="en-US" altLang="en-US" smtClean="0"/>
              <a:t>x++ and y-- are called postfix mode, the increment or decrement operators modify their operand after it is used.  Remember the before used and after used words.</a:t>
            </a:r>
          </a:p>
          <a:p>
            <a:r>
              <a:rPr lang="en-US" altLang="en-US" smtClean="0"/>
              <a:t>For example:</a:t>
            </a:r>
          </a:p>
          <a:p>
            <a:endParaRPr lang="en-US" altLang="en-US" smtClean="0"/>
          </a:p>
          <a:p>
            <a:r>
              <a:rPr lang="en-US" altLang="en-US" smtClean="0"/>
              <a:t>Postfix mode:</a:t>
            </a:r>
          </a:p>
          <a:p>
            <a:r>
              <a:rPr lang="en-US" altLang="en-US" smtClean="0"/>
              <a:t>x  =  10;</a:t>
            </a:r>
          </a:p>
          <a:p>
            <a:r>
              <a:rPr lang="en-US" altLang="en-US" smtClean="0"/>
              <a:t>y  =  x++;</a:t>
            </a:r>
          </a:p>
          <a:p>
            <a:r>
              <a:rPr lang="en-US" altLang="en-US" smtClean="0"/>
              <a:t>After these statements are executed, x = 11, y has the value of 10, the value of x was assigned to y, and then x was incremented.</a:t>
            </a:r>
          </a:p>
          <a:p>
            <a:r>
              <a:rPr lang="en-US" altLang="en-US" smtClean="0"/>
              <a:t>Prefix mode:</a:t>
            </a:r>
          </a:p>
          <a:p>
            <a:r>
              <a:rPr lang="en-US" altLang="en-US" smtClean="0"/>
              <a:t> </a:t>
            </a:r>
          </a:p>
          <a:p>
            <a:r>
              <a:rPr lang="en-US" altLang="en-US" smtClean="0"/>
              <a:t>y  =  10;</a:t>
            </a:r>
          </a:p>
          <a:p>
            <a:r>
              <a:rPr lang="en-US" altLang="en-US" smtClean="0"/>
              <a:t>y  =  ++x;</a:t>
            </a:r>
          </a:p>
          <a:p>
            <a:r>
              <a:rPr lang="en-US" altLang="en-US" smtClean="0"/>
              <a:t>Both y and x having the value of 11, x is incremented, and then its value is assigned to y.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13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ABCC9F-BA66-4A72-80CE-7386E5A74E97}" type="slidenum">
              <a:rPr lang="en-US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22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398584-AB88-4425-8264-0128DE684E2E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48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8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6CFF5B-19A6-4D3B-BE8B-C74822CEB5AF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Bitwise operators used to manipulate the bits of integral operands, to modify the individual bits (bit by bit) rather than the number itself.  Both operands in a bitwise expression must be of an integral type.</a:t>
            </a:r>
          </a:p>
          <a:p>
            <a:r>
              <a:rPr lang="en-US" altLang="en-US" smtClean="0"/>
              <a:t>Below is the list of the bitwise operators.</a:t>
            </a:r>
          </a:p>
          <a:p>
            <a:r>
              <a:rPr lang="en-US" altLang="en-US" b="1" smtClean="0"/>
              <a:t>Operator				Description</a:t>
            </a:r>
            <a:endParaRPr lang="en-US" altLang="en-US" smtClean="0"/>
          </a:p>
          <a:p>
            <a:r>
              <a:rPr lang="en-US" altLang="en-US" smtClean="0"/>
              <a:t>&amp; (ampersand - bitwise AND)	The bit in the result are set to 1 if the corresponding bits in the two operands are both 1, otherwise it returns 0.</a:t>
            </a:r>
          </a:p>
          <a:p>
            <a:r>
              <a:rPr lang="en-US" altLang="en-US" smtClean="0"/>
              <a:t>| (pipe - bitwise inclusive OR)	The bit in the result is set to 1 if at least one (either or both) of the corresponding bits in the two operands is 1,        </a:t>
            </a:r>
          </a:p>
          <a:p>
            <a:r>
              <a:rPr lang="en-US" altLang="en-US" smtClean="0"/>
              <a:t>                                                          otherwise it returns 0.</a:t>
            </a:r>
          </a:p>
          <a:p>
            <a:r>
              <a:rPr lang="en-US" altLang="en-US" smtClean="0"/>
              <a:t>^ (caret - bitwise exclusive OR)	The bit in the result is set to 1 if exactly one of the corresponding bits in the two operands is 1.</a:t>
            </a:r>
          </a:p>
        </p:txBody>
      </p:sp>
    </p:spTree>
    <p:extLst>
      <p:ext uri="{BB962C8B-B14F-4D97-AF65-F5344CB8AC3E}">
        <p14:creationId xmlns:p14="http://schemas.microsoft.com/office/powerpoint/2010/main" val="2574030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D38A58-ABCD-4E6D-BCBB-FFFDC8CBEDEC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8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D11F2F-2389-4394-829C-D708BF9A5F19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Operators 			Description</a:t>
            </a:r>
          </a:p>
          <a:p>
            <a:r>
              <a:rPr lang="en-US" altLang="en-US" smtClean="0"/>
              <a:t>&lt;&lt; (bitwise shift left)	Moves the bit of the first operand to the left by the number of bits specified by the second operand; it discards the far left bit ; fill </a:t>
            </a:r>
          </a:p>
          <a:p>
            <a:r>
              <a:rPr lang="en-US" altLang="en-US" smtClean="0"/>
              <a:t>                                      	from the right with 0 bits.</a:t>
            </a:r>
          </a:p>
          <a:p>
            <a:r>
              <a:rPr lang="en-US" altLang="en-US" smtClean="0"/>
              <a:t>&gt;&gt; (bitwise shift right)	Moves the bit of the first operand to the right by the number of bits specified by the second operand; discards the far right bit; fill </a:t>
            </a:r>
          </a:p>
          <a:p>
            <a:r>
              <a:rPr lang="en-US" altLang="en-US" smtClean="0"/>
              <a:t>		from the right with 0 bits.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72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12DEF5-A3A0-4FE0-8C8C-E0088207F095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42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202802-15CE-4E09-B0E0-F66C8D49931F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2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0872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814B42-4A63-42FF-AE5C-C12872F35F81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5847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8374CC-F0CF-4D24-8469-3A5F900A47B9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Another example for &lt;&lt;, lets say the variable declaration is:</a:t>
            </a:r>
          </a:p>
          <a:p>
            <a:r>
              <a:rPr lang="en-US" altLang="en-US" dirty="0" smtClean="0"/>
              <a:t>unsigned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p = 5;</a:t>
            </a:r>
          </a:p>
          <a:p>
            <a:r>
              <a:rPr lang="en-US" altLang="en-US" dirty="0" smtClean="0"/>
              <a:t> </a:t>
            </a:r>
          </a:p>
          <a:p>
            <a:r>
              <a:rPr lang="en-US" altLang="en-US" dirty="0" smtClean="0"/>
              <a:t>In binary, p = 00000000  00000101</a:t>
            </a:r>
          </a:p>
          <a:p>
            <a:r>
              <a:rPr lang="en-US" altLang="en-US" dirty="0" smtClean="0"/>
              <a:t> </a:t>
            </a:r>
          </a:p>
          <a:p>
            <a:r>
              <a:rPr lang="en-US" altLang="en-US" dirty="0" smtClean="0"/>
              <a:t>For p&lt;&lt;1 in binary, </a:t>
            </a:r>
          </a:p>
          <a:p>
            <a:r>
              <a:rPr lang="en-US" altLang="en-US" dirty="0" smtClean="0"/>
              <a:t>00000000  00000101 &lt;&lt; 1  = 00000000  00001010 = 10 decimal</a:t>
            </a:r>
          </a:p>
          <a:p>
            <a:r>
              <a:rPr lang="en-US" altLang="en-US" dirty="0" smtClean="0"/>
              <a:t> </a:t>
            </a:r>
          </a:p>
          <a:p>
            <a:r>
              <a:rPr lang="en-US" altLang="en-US" dirty="0" smtClean="0"/>
              <a:t>For p&lt;&lt;2 in binary,</a:t>
            </a:r>
          </a:p>
          <a:p>
            <a:r>
              <a:rPr lang="en-US" altLang="en-US" dirty="0" smtClean="0"/>
              <a:t>00000000  00000101 &lt;&lt; 2 =  00000000  00010100 = 20 decimal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 for &gt;&gt;: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unsigned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p = 40960, for 16 bits,</a:t>
            </a:r>
          </a:p>
          <a:p>
            <a:r>
              <a:rPr lang="en-US" altLang="en-US" dirty="0" smtClean="0"/>
              <a:t>In binary, p = 10100000  00000000  </a:t>
            </a:r>
          </a:p>
          <a:p>
            <a:r>
              <a:rPr lang="en-US" altLang="en-US" dirty="0" smtClean="0"/>
              <a:t>For p &gt;&gt; 1   in binary,</a:t>
            </a:r>
          </a:p>
          <a:p>
            <a:r>
              <a:rPr lang="en-US" altLang="en-US" dirty="0" smtClean="0"/>
              <a:t>10100000 00000000 &gt;&gt; 1 = 01010000  00000000 = 20480 decimal</a:t>
            </a:r>
          </a:p>
          <a:p>
            <a:r>
              <a:rPr lang="en-US" altLang="en-US" dirty="0" smtClean="0"/>
              <a:t> </a:t>
            </a:r>
          </a:p>
          <a:p>
            <a:r>
              <a:rPr lang="en-US" altLang="en-US" dirty="0" smtClean="0"/>
              <a:t>For p&gt;&gt;3     in binary,</a:t>
            </a:r>
          </a:p>
          <a:p>
            <a:r>
              <a:rPr lang="en-US" altLang="en-US" dirty="0" smtClean="0"/>
              <a:t>10100000  00000000 &gt;&gt; 3 = 00010100  00000000 =  5120 decimal</a:t>
            </a:r>
          </a:p>
        </p:txBody>
      </p:sp>
    </p:spTree>
    <p:extLst>
      <p:ext uri="{BB962C8B-B14F-4D97-AF65-F5344CB8AC3E}">
        <p14:creationId xmlns:p14="http://schemas.microsoft.com/office/powerpoint/2010/main" val="1023195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72ED5-97D1-464E-8718-3E0F72C72A5D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13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E1F702-7CBC-4484-A019-AF912569B4CE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Operator			Description</a:t>
            </a:r>
          </a:p>
          <a:p>
            <a:r>
              <a:rPr lang="en-US" altLang="en-US" smtClean="0"/>
              <a:t>~ (tilde - bitwise complement)	Negation. 0 bit set to 1, and 1 bit set to 0.  Also used to create destructors.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57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different operands of an expression are of different type, complier performs implicit type conversion to match them. Below are the rules followed by compiler to perform the implicit conversion.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Promotion: All types lower than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(char, short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first promoted to 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types of operands differ even after integer promotion, then following actions are taken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operand is long double, convert all others to long double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operand is double, convert all others to double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operand is float, convert all others to float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operand is float, convert all others to float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This operation proceeds from the highest type to lowest.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of the data types from highest to lowest is given below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&gt; double &gt; float &gt; unsigned long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long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unsigned long &gt; long &gt; unsigned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0463E-A946-4DB7-84F1-2B38F7DE12A7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016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different operands of an expression are of different type, complier performs implicit type conversion to match them. Below are the rules followed by compiler to perform the implicit conversion.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Promotion: All types lower than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(char, short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first promoted to 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types of operands differ even after integer promotion, then following actions are taken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operand is long double, convert all others to long double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operand is double, convert all others to double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operand is float, convert all others to float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operand is float, convert all others to float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This operation proceeds from the highest type to lowest.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of the data types from highest to lowest is given below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&gt; double &gt; float &gt; unsigned long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long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unsigned long &gt; long &gt; unsigned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0463E-A946-4DB7-84F1-2B38F7DE12A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10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0463E-A946-4DB7-84F1-2B38F7DE12A7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105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0463E-A946-4DB7-84F1-2B38F7DE12A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8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578A85-5325-4649-ACC3-59FC6D8E8223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70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22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166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3245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A98BD9-1263-4473-A208-1A0ECF6CFC05}" type="slidenum">
              <a:rPr lang="en-US" altLang="en-US" smtClean="0"/>
              <a:pPr/>
              <a:t>72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8974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24902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63606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A77FF1-C9CB-4B2B-B69D-65707B8020AE}" type="slidenum">
              <a:rPr lang="en-US" altLang="en-US" smtClean="0"/>
              <a:pPr/>
              <a:t>75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46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Suppose that a=2, b=3 and c=6, What is the answer for the following: </a:t>
            </a: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(a==5)</a:t>
            </a: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(a * b &gt; =c)</a:t>
            </a: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(b+4 &gt; a *c)</a:t>
            </a: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((b=2)==a)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Evaluate the following: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 (5 == 5) &amp;&amp; (3 &gt; 6) )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 (5 == 5) || (3 &gt; 6) )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7==5 ? 4 : 3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7==5+2 ? 4 : 3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5&gt;3 ? a : b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pt-BR" sz="1600" b="1" dirty="0" smtClean="0"/>
              <a:t>K = (num &gt; 5 ? (num &lt;= 10 ? 100 : 200) : 500); where num =30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In b=6.6/a+(2*a+(3*c)/a*d)/(2/n); which operation will be performed first.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If a is an integer variable, a=5/2; will return a value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The expression, a=7/22*(3.14+2)*3/5; evaluates to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If a is an Integer, the expression a = 30 * 1000 + 2768; evaluates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0463E-A946-4DB7-84F1-2B38F7DE12A7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392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06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 a passage of text, individual words and punctuation marks are called tokens.</a:t>
            </a:r>
          </a:p>
          <a:p>
            <a:pPr eaLnBrk="1" hangingPunct="1"/>
            <a:r>
              <a:rPr lang="en-US" altLang="en-US" smtClean="0"/>
              <a:t>Similarly in a C program </a:t>
            </a:r>
            <a:r>
              <a:rPr lang="en-US" altLang="en-US" b="1" smtClean="0"/>
              <a:t>the smallest individual units are known as tokens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095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08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404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304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556-3D1A-40AA-86D4-F7742B5B5A34}" type="datetime1">
              <a:rPr lang="en-US" smtClean="0"/>
              <a:t>1/9/2020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6AE-F6C3-4E33-A691-22F8DAA909B8}" type="datetime1">
              <a:rPr lang="en-US" smtClean="0"/>
              <a:t>1/9/2020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C65F-F1AF-45F4-940C-1683C02B6187}" type="datetime1">
              <a:rPr lang="en-US" smtClean="0"/>
              <a:t>1/9/2020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8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066803"/>
            <a:ext cx="99568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1" y="21021"/>
            <a:ext cx="9855200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6270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7FA0-9DAA-4563-A47D-B241693FD191}" type="datetime1">
              <a:rPr lang="en-US" altLang="en-US" smtClean="0"/>
              <a:t>1/9/2020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0F2F-1BBF-40B8-8135-C298BDEA6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727200" y="6356353"/>
            <a:ext cx="589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CSE 1051                            Department of CSE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05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4129-939F-4160-AE03-DCC5490DB421}" type="datetime1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1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68EA-F067-4835-84FA-1196FBAD088D}" type="datetime1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1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DE69-5C1C-4C7D-969E-F105DDCC06AC}" type="datetime1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8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808E-D39A-4ED0-9330-2013F283AE29}" type="datetime1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5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76B7-592F-415A-8A51-D0DAF3F1ED74}" type="datetime1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91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F3EE-A7CD-4062-B917-3C44B1192F97}" type="datetime1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98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3AAB-5515-4AF1-A61B-D2D209E970A5}" type="datetime1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269-58FD-4A1F-B3E0-3DB91B0CABF1}" type="datetime1">
              <a:rPr lang="en-US" smtClean="0"/>
              <a:t>1/9/2020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19A3-AB09-4E53-8305-8E842A3B0872}" type="datetime1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47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F3FE-41B2-4DF1-8A32-3257B1D0D3D8}" type="datetime1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25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2003-A4F8-4B94-A0DA-8F338AC5AC75}" type="datetime1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59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7DD-2BFF-4947-B9EE-074EA61B2E50}" type="datetime1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Problem Solving using Computers (PSUC) - 2018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7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F57A-F773-4756-9FF4-0E02DBF6CEFE}" type="datetime1">
              <a:rPr lang="en-US" smtClean="0"/>
              <a:t>1/9/2020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886A-BE12-461C-8F34-EC640D3107A7}" type="datetime1">
              <a:rPr lang="en-US" smtClean="0"/>
              <a:t>1/9/2020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C235-650B-4D13-9A94-F44CB0128809}" type="datetime1">
              <a:rPr lang="en-US" smtClean="0"/>
              <a:t>1/9/2020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318E-D1B6-487E-8D09-97353F949C77}" type="datetime1">
              <a:rPr lang="en-US" smtClean="0"/>
              <a:t>1/9/2020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77D4-4D79-4FA4-9645-6FE6F84587E0}" type="datetime1">
              <a:rPr lang="en-US" smtClean="0"/>
              <a:t>1/9/2020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6D00-E247-4CA5-88C8-17739D9D9390}" type="datetime1">
              <a:rPr lang="en-US" smtClean="0"/>
              <a:t>1/9/2020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F531-0245-46E6-ACA0-D823C01BA653}" type="datetime1">
              <a:rPr lang="en-US" smtClean="0"/>
              <a:t>1/9/2020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15254"/>
            <a:ext cx="10994409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9243"/>
            <a:ext cx="10994408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115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F5DC-CC87-4A42-ABBB-DBF5E56498E2}" type="datetime1">
              <a:rPr lang="en-US" smtClean="0"/>
              <a:t>1/9/2020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10938" y="6356352"/>
            <a:ext cx="87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1051                            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2"/>
            <a:ext cx="478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36" y="40946"/>
            <a:ext cx="3474671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15254"/>
            <a:ext cx="10994409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9243"/>
            <a:ext cx="10994408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115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62FB-2B99-4D9D-A32F-54407204C8C8}" type="datetime1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10938" y="6356352"/>
            <a:ext cx="87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CSE 1001 Problem Solving using Computers (PSUC) - 2018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2"/>
            <a:ext cx="478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1" y="40946"/>
            <a:ext cx="4726675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8257" y="2122715"/>
            <a:ext cx="6623957" cy="186996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/>
              <a:t>C Program, </a:t>
            </a:r>
            <a:br>
              <a:rPr lang="en-US" altLang="en-US" b="1" dirty="0" smtClean="0"/>
            </a:br>
            <a:r>
              <a:rPr lang="en-US" altLang="en-US" b="1" dirty="0" smtClean="0"/>
              <a:t>Variables, Data types, sizes and constants </a:t>
            </a:r>
            <a:br>
              <a:rPr lang="en-US" altLang="en-US" b="1" dirty="0" smtClean="0"/>
            </a:b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106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itle 2"/>
          <p:cNvSpPr>
            <a:spLocks noGrp="1"/>
          </p:cNvSpPr>
          <p:nvPr>
            <p:ph type="title"/>
          </p:nvPr>
        </p:nvSpPr>
        <p:spPr>
          <a:xfrm>
            <a:off x="838200" y="707724"/>
            <a:ext cx="10148249" cy="51435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Compiler specific keywords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1E195B-FD37-44E1-AD43-DB92CF79853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480854" y="640199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67FBB61B-9A2B-4728-8BEF-A98133FF1B42}" type="slidenum">
              <a:rPr lang="en-US" altLang="en-US">
                <a:solidFill>
                  <a:srgbClr val="002060"/>
                </a:solidFill>
              </a:rPr>
              <a:pPr algn="ctr"/>
              <a:t>10</a:t>
            </a:fld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838200" y="1408572"/>
            <a:ext cx="9092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Some commonly used keywords are given below:</a:t>
            </a:r>
          </a:p>
        </p:txBody>
      </p:sp>
      <p:pic>
        <p:nvPicPr>
          <p:cNvPr id="1026" name="Picture 2" descr="Image result for list of keyword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85" y="1917319"/>
            <a:ext cx="8953257" cy="417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6050"/>
            <a:ext cx="7968035" cy="51435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A45FD3-7F80-4037-84F1-096553DE6D44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43010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7099697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8D744-9783-46E9-A12B-EB2BEB57FF73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838201" y="1220665"/>
            <a:ext cx="1014824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  <a:flatTx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Variables are data storage locations in the computer’s memory.</a:t>
            </a:r>
          </a:p>
        </p:txBody>
      </p:sp>
      <p:pic>
        <p:nvPicPr>
          <p:cNvPr id="430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11" y="2381374"/>
            <a:ext cx="5398666" cy="308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2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5309"/>
            <a:ext cx="10148249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Variables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19660"/>
            <a:ext cx="10148249" cy="4994537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r>
              <a:rPr lang="en-US" altLang="en-US" sz="2200" b="1" dirty="0"/>
              <a:t>Variables are the symbolic names for storing computational data. 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endParaRPr lang="en-US" altLang="en-US" sz="2200" b="1" dirty="0"/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r>
              <a:rPr lang="en-US" altLang="en-US" sz="2200" b="1" dirty="0"/>
              <a:t>Variable: a </a:t>
            </a:r>
            <a:r>
              <a:rPr lang="en-US" altLang="en-US" sz="2200" b="1" i="1" u="sng" dirty="0">
                <a:solidFill>
                  <a:srgbClr val="0070C0"/>
                </a:solidFill>
              </a:rPr>
              <a:t>symbolic name</a:t>
            </a:r>
            <a:r>
              <a:rPr lang="en-US" altLang="en-US" sz="2200" b="1" i="1" dirty="0">
                <a:solidFill>
                  <a:srgbClr val="0070C0"/>
                </a:solidFill>
              </a:rPr>
              <a:t> </a:t>
            </a:r>
            <a:r>
              <a:rPr lang="en-US" altLang="en-US" sz="2200" b="1" dirty="0"/>
              <a:t>for a memory location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endParaRPr lang="en-US" altLang="en-US" sz="2200" b="1" dirty="0"/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r>
              <a:rPr lang="en-US" altLang="en-US" sz="2200" b="1" dirty="0"/>
              <a:t>In C variables have to be </a:t>
            </a:r>
            <a:r>
              <a:rPr lang="en-US" altLang="en-US" sz="2200" b="1" i="1" dirty="0">
                <a:solidFill>
                  <a:srgbClr val="0070C0"/>
                </a:solidFill>
              </a:rPr>
              <a:t>declared</a:t>
            </a:r>
            <a:r>
              <a:rPr lang="en-US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en-US" sz="2200" b="1" dirty="0"/>
              <a:t>before they are used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None/>
              <a:defRPr/>
            </a:pPr>
            <a:r>
              <a:rPr lang="en-US" altLang="en-US" sz="2200" b="1" dirty="0"/>
              <a:t>	Ex:  </a:t>
            </a:r>
            <a:r>
              <a:rPr lang="en-US" altLang="en-US" sz="2200" b="1" dirty="0" err="1">
                <a:solidFill>
                  <a:srgbClr val="FF0000"/>
                </a:solidFill>
              </a:rPr>
              <a:t>int</a:t>
            </a:r>
            <a:r>
              <a:rPr lang="en-US" altLang="en-US" sz="2200" b="1" dirty="0">
                <a:solidFill>
                  <a:srgbClr val="FF0000"/>
                </a:solidFill>
              </a:rPr>
              <a:t> x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None/>
              <a:defRPr/>
            </a:pPr>
            <a:endParaRPr lang="en-US" altLang="en-US" sz="2200" b="1" dirty="0"/>
          </a:p>
          <a:p>
            <a:pPr marL="214313" lvl="1" algn="just">
              <a:spcBef>
                <a:spcPts val="450"/>
              </a:spcBef>
              <a:spcAft>
                <a:spcPts val="450"/>
              </a:spcAft>
              <a:defRPr/>
            </a:pPr>
            <a:r>
              <a:rPr lang="en-US" sz="2200" b="1" dirty="0"/>
              <a:t>A variable may take different values at different times during execution.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None/>
              <a:defRPr/>
            </a:pPr>
            <a:endParaRPr lang="en-US" altLang="en-US" sz="2200" b="1" dirty="0"/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r>
              <a:rPr lang="en-US" altLang="en-US" sz="2200" b="1" i="1" dirty="0">
                <a:solidFill>
                  <a:srgbClr val="0070C0"/>
                </a:solidFill>
              </a:rPr>
              <a:t>Declarations </a:t>
            </a:r>
            <a:r>
              <a:rPr lang="en-US" altLang="en-US" sz="2200" b="1" dirty="0"/>
              <a:t>reserve storage for the variable.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endParaRPr lang="en-US" altLang="en-US" sz="2200" b="1" dirty="0"/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r>
              <a:rPr lang="en-US" altLang="en-US" sz="2200" b="1" dirty="0"/>
              <a:t>Value is assigned to the variable by </a:t>
            </a:r>
            <a:r>
              <a:rPr lang="en-US" altLang="en-US" sz="2200" b="1" i="1" dirty="0">
                <a:solidFill>
                  <a:srgbClr val="0070C0"/>
                </a:solidFill>
              </a:rPr>
              <a:t>initialization</a:t>
            </a:r>
            <a:r>
              <a:rPr lang="en-US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en-US" sz="2200" b="1" dirty="0"/>
              <a:t>or </a:t>
            </a:r>
            <a:r>
              <a:rPr lang="en-US" altLang="en-US" sz="2200" b="1" i="1" dirty="0">
                <a:solidFill>
                  <a:srgbClr val="0070C0"/>
                </a:solidFill>
              </a:rPr>
              <a:t>assignment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endParaRPr lang="en-US" altLang="en-US" sz="2200" b="1" dirty="0"/>
          </a:p>
          <a:p>
            <a:pPr algn="just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  <a:defRPr/>
            </a:pPr>
            <a:endParaRPr lang="en-US" altLang="en-US" sz="2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BBE03-2E81-450D-95F3-C0126A560FA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8D1E3F-6AA7-42B0-9F05-9458D4583CF6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9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02129"/>
            <a:ext cx="5372100" cy="65002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Variable declarations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190DE-2F89-4B05-81E6-54B143049BAF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460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0F755E-C1AB-4B32-9156-983F0F2E6069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38" y="2549330"/>
            <a:ext cx="8270828" cy="28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itle 2"/>
          <p:cNvSpPr>
            <a:spLocks noGrp="1"/>
          </p:cNvSpPr>
          <p:nvPr>
            <p:ph type="title"/>
          </p:nvPr>
        </p:nvSpPr>
        <p:spPr>
          <a:xfrm>
            <a:off x="838201" y="574514"/>
            <a:ext cx="8048906" cy="51435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 Variable Names- Identifiers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34505"/>
            <a:ext cx="10148249" cy="4037893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800" dirty="0"/>
              <a:t>Symbolic names can be used in C for various data items used by a programmer. 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800" dirty="0"/>
              <a:t>A symbolic name is generally  known as an identifier. An identifier is a name for a variable, constant, function, etc. </a:t>
            </a:r>
          </a:p>
          <a:p>
            <a:pPr marL="3429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800" dirty="0"/>
              <a:t>The identifier is a sequence of characters taken from C character set. 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2400" b="1" dirty="0"/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2400" b="1" dirty="0"/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2400" b="1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83FF8A-8E20-4D7E-8A1B-164F44E4B168}" type="datetime1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270259" y="640199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A1D61CC-A000-4947-9EF3-4BA52A456A5E}" type="slidenum">
              <a:rPr lang="en-US" altLang="en-US">
                <a:solidFill>
                  <a:srgbClr val="002060"/>
                </a:solidFill>
              </a:rPr>
              <a:pPr algn="ctr"/>
              <a:t>14</a:t>
            </a:fld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70010"/>
            <a:ext cx="8054808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Variable names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08310"/>
            <a:ext cx="10515600" cy="3825961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Rules for valid variable names (</a:t>
            </a:r>
            <a:r>
              <a:rPr lang="en-US" altLang="en-US" sz="2400" i="1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identifiers</a:t>
            </a: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)  :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en-US" sz="2400" dirty="0"/>
              <a:t>Name must begin with a </a:t>
            </a:r>
            <a:r>
              <a:rPr lang="en-US" altLang="en-US" sz="2400" dirty="0">
                <a:solidFill>
                  <a:srgbClr val="FF0000"/>
                </a:solidFill>
              </a:rPr>
              <a:t>letter or underscore ( _ ) </a:t>
            </a:r>
            <a:r>
              <a:rPr lang="en-US" altLang="en-US" sz="2400" dirty="0"/>
              <a:t>and can be followed by any combination of letters, underscores, or digits.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Key </a:t>
            </a:r>
            <a:r>
              <a:rPr lang="en-US" altLang="en-US" sz="2400" dirty="0">
                <a:solidFill>
                  <a:srgbClr val="FF0000"/>
                </a:solidFill>
              </a:rPr>
              <a:t>words </a:t>
            </a:r>
            <a:r>
              <a:rPr lang="en-US" altLang="en-US" sz="2400" dirty="0"/>
              <a:t>cannot be used as a variable name.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en-US" sz="2400" dirty="0" smtClean="0"/>
              <a:t>C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rgbClr val="FF0000"/>
                </a:solidFill>
              </a:rPr>
              <a:t>case-sensitive</a:t>
            </a:r>
            <a:r>
              <a:rPr lang="en-US" altLang="en-US" sz="2400" dirty="0"/>
              <a:t>: sum, Sum, and SUM each refer to a different variable.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en-US" sz="2400" dirty="0" smtClean="0"/>
              <a:t>Variable </a:t>
            </a:r>
            <a:r>
              <a:rPr lang="en-US" altLang="en-US" sz="2400" dirty="0"/>
              <a:t>names can be as long as you want, although only the first 63 (or 31) characters might be significant. 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en-US" sz="2400" dirty="0" smtClean="0"/>
              <a:t>Choice </a:t>
            </a:r>
            <a:r>
              <a:rPr lang="en-US" altLang="en-US" sz="2400" dirty="0"/>
              <a:t>of meaningful variable names can increase the readability of a program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altLang="en-US" sz="2400" dirty="0"/>
          </a:p>
          <a:p>
            <a:pPr algn="just" eaLnBrk="1" hangingPunct="1">
              <a:lnSpc>
                <a:spcPct val="150000"/>
              </a:lnSpc>
              <a:buFont typeface="Arial" charset="0"/>
              <a:buNone/>
              <a:defRPr/>
            </a:pPr>
            <a:endParaRPr lang="en-US" altLang="en-US" sz="2400" dirty="0"/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altLang="en-US" sz="2400" dirty="0"/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265E9-4A33-4F4D-B1B1-B9151B9FD464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A24590-4E2C-4FC7-ADA9-9B5936277D6B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1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1" y="754062"/>
            <a:ext cx="7915534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Variable names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28700" y="1165606"/>
            <a:ext cx="8439151" cy="38321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sz="2400" b="1" dirty="0"/>
              <a:t>Examples of </a:t>
            </a:r>
            <a:r>
              <a:rPr lang="en-US" altLang="en-US" sz="2400" b="1" i="1" dirty="0"/>
              <a:t>valid</a:t>
            </a:r>
            <a:r>
              <a:rPr lang="en-US" altLang="en-US" sz="2400" b="1" dirty="0"/>
              <a:t> variable names: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		1)	</a:t>
            </a:r>
            <a:r>
              <a:rPr lang="en-US" altLang="en-US" sz="2400" b="1" dirty="0">
                <a:solidFill>
                  <a:srgbClr val="006600"/>
                </a:solidFill>
              </a:rPr>
              <a:t> Sum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6600"/>
                </a:solidFill>
              </a:rPr>
              <a:t>		</a:t>
            </a:r>
            <a:r>
              <a:rPr lang="en-US" altLang="en-US" sz="2400" b="1" dirty="0"/>
              <a:t>2) </a:t>
            </a:r>
            <a:r>
              <a:rPr lang="en-US" altLang="en-US" sz="2400" b="1" dirty="0">
                <a:solidFill>
                  <a:srgbClr val="006600"/>
                </a:solidFill>
              </a:rPr>
              <a:t>	_difference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6600"/>
                </a:solidFill>
              </a:rPr>
              <a:t>		</a:t>
            </a:r>
            <a:r>
              <a:rPr lang="en-US" altLang="en-US" sz="2400" b="1" dirty="0"/>
              <a:t>3)</a:t>
            </a:r>
            <a:r>
              <a:rPr lang="en-US" altLang="en-US" sz="2400" b="1" dirty="0">
                <a:solidFill>
                  <a:srgbClr val="006600"/>
                </a:solidFill>
              </a:rPr>
              <a:t>	 a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6600"/>
                </a:solidFill>
              </a:rPr>
              <a:t>		</a:t>
            </a:r>
            <a:r>
              <a:rPr lang="en-US" altLang="en-US" sz="2400" b="1" dirty="0"/>
              <a:t>4)</a:t>
            </a:r>
            <a:r>
              <a:rPr lang="en-US" altLang="en-US" sz="2400" b="1" dirty="0">
                <a:solidFill>
                  <a:srgbClr val="006600"/>
                </a:solidFill>
              </a:rPr>
              <a:t>	 J5x7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6600"/>
                </a:solidFill>
              </a:rPr>
              <a:t>		</a:t>
            </a:r>
            <a:r>
              <a:rPr lang="en-US" altLang="en-US" sz="2400" b="1" dirty="0"/>
              <a:t>5)</a:t>
            </a:r>
            <a:r>
              <a:rPr lang="en-US" altLang="en-US" sz="2400" b="1" dirty="0">
                <a:solidFill>
                  <a:srgbClr val="006600"/>
                </a:solidFill>
              </a:rPr>
              <a:t>	</a:t>
            </a:r>
            <a:r>
              <a:rPr lang="en-US" altLang="en-US" sz="2400" b="1" dirty="0" err="1">
                <a:solidFill>
                  <a:srgbClr val="006600"/>
                </a:solidFill>
              </a:rPr>
              <a:t>Number_of_moves</a:t>
            </a:r>
            <a:endParaRPr lang="en-US" altLang="en-US" sz="2400" b="1" dirty="0">
              <a:solidFill>
                <a:srgbClr val="006600"/>
              </a:solidFill>
            </a:endParaRPr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sz="2400" b="1" dirty="0"/>
              <a:t>Examples of </a:t>
            </a:r>
            <a:r>
              <a:rPr lang="en-US" altLang="en-US" sz="2400" b="1" i="1" dirty="0"/>
              <a:t>invalid</a:t>
            </a:r>
            <a:r>
              <a:rPr lang="en-US" altLang="en-US" sz="2400" b="1" dirty="0"/>
              <a:t> variable names: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		1)	</a:t>
            </a:r>
            <a:r>
              <a:rPr lang="en-US" altLang="en-US" sz="2400" b="1" dirty="0" err="1">
                <a:solidFill>
                  <a:srgbClr val="006600"/>
                </a:solidFill>
              </a:rPr>
              <a:t>sum$value</a:t>
            </a:r>
            <a:endParaRPr lang="en-US" altLang="en-US" sz="2400" b="1" dirty="0">
              <a:solidFill>
                <a:srgbClr val="00660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		2)	</a:t>
            </a:r>
            <a:r>
              <a:rPr lang="en-US" altLang="en-US" sz="2400" b="1" dirty="0">
                <a:solidFill>
                  <a:srgbClr val="006600"/>
                </a:solidFill>
              </a:rPr>
              <a:t>3val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		3)	</a:t>
            </a:r>
            <a:r>
              <a:rPr lang="en-US" altLang="en-US" sz="2400" b="1" dirty="0" err="1">
                <a:solidFill>
                  <a:srgbClr val="006600"/>
                </a:solidFill>
              </a:rPr>
              <a:t>int</a:t>
            </a:r>
            <a:endParaRPr lang="en-US" altLang="en-US" sz="2400" b="1" dirty="0">
              <a:solidFill>
                <a:srgbClr val="00660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A2B6E-6A41-4B47-8C91-87119262BBA1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9B0B31-2252-434B-A552-85ED544F701D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9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01674"/>
            <a:ext cx="8128948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Declaring variables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199" y="1085392"/>
            <a:ext cx="10515601" cy="44418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rgbClr val="FF0000"/>
                </a:solidFill>
              </a:rPr>
              <a:t>C imposes to declare variables before their usage.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400" b="1" dirty="0"/>
              <a:t>Advantages of variable declarations: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altLang="en-US" sz="2400" b="1" dirty="0"/>
              <a:t>Putting all the variables in one place makes it easier for a reader to understand the program.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altLang="en-US" sz="2400" b="1" dirty="0"/>
              <a:t>Thinking about which variables to declare encourages the programmer to do some planning before writing a program.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altLang="en-US" sz="2400" b="1" dirty="0"/>
              <a:t>The obligation to declare all variables helps prevent bugs of  misspelled variable names.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altLang="en-US" sz="2400" b="1" dirty="0"/>
              <a:t>Compiler knows the amount of memory needed for storing the variable.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altLang="en-US" sz="2400" b="1" dirty="0"/>
              <a:t>Compiler can verify that operations done on a variable are allowed by its type.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B3CC7-1EAE-4CB9-BE86-6F16535B5203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/>
          </a:p>
        </p:txBody>
      </p:sp>
      <p:sp>
        <p:nvSpPr>
          <p:cNvPr id="5325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D44190-BFFC-4347-9E4C-1C71C9CCACC4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4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674340"/>
            <a:ext cx="7723780" cy="6286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Primary (built-in or Basic)Data types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EB0351-859B-4EF5-AEF6-5BC4B68A12E5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55942" y="6447632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398901-1A53-4B5C-A8D5-5611340779B3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57348" name="Text Box 8"/>
          <p:cNvSpPr txBox="1">
            <a:spLocks noChangeArrowheads="1"/>
          </p:cNvSpPr>
          <p:nvPr/>
        </p:nvSpPr>
        <p:spPr bwMode="auto">
          <a:xfrm>
            <a:off x="7303787" y="1428750"/>
            <a:ext cx="39241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1992573" y="1302990"/>
            <a:ext cx="8701402" cy="4746366"/>
            <a:chOff x="2684060" y="1828800"/>
            <a:chExt cx="7192370" cy="4012442"/>
          </a:xfrm>
        </p:grpSpPr>
        <p:grpSp>
          <p:nvGrpSpPr>
            <p:cNvPr id="57349" name="Group 1"/>
            <p:cNvGrpSpPr>
              <a:grpSpLocks/>
            </p:cNvGrpSpPr>
            <p:nvPr/>
          </p:nvGrpSpPr>
          <p:grpSpPr bwMode="auto">
            <a:xfrm>
              <a:off x="2684060" y="2114550"/>
              <a:ext cx="7192370" cy="3030550"/>
              <a:chOff x="457200" y="1981200"/>
              <a:chExt cx="7924800" cy="4040157"/>
            </a:xfrm>
          </p:grpSpPr>
          <p:sp>
            <p:nvSpPr>
              <p:cNvPr id="6154" name="Rectangle 5"/>
              <p:cNvSpPr>
                <a:spLocks noChangeArrowheads="1"/>
              </p:cNvSpPr>
              <p:nvPr/>
            </p:nvSpPr>
            <p:spPr bwMode="auto">
              <a:xfrm>
                <a:off x="457200" y="2590800"/>
                <a:ext cx="4038600" cy="12192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u="sng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SIGNED TYPE 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  </a:t>
                </a:r>
                <a:r>
                  <a:rPr lang="en-US" sz="2000" b="1" u="sng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UNSIGNED TYPE</a:t>
                </a:r>
              </a:p>
              <a:p>
                <a:pPr algn="ctr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INT	   	UNSIGNED INT</a:t>
                </a:r>
              </a:p>
              <a:p>
                <a:pPr algn="ctr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SHORT INT              	  UNSIGNED  SHORT INT</a:t>
                </a:r>
              </a:p>
              <a:p>
                <a:pPr algn="ctr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LONG INT 	    UNSIGNED LONG INT	</a:t>
                </a:r>
              </a:p>
            </p:txBody>
          </p:sp>
          <p:sp>
            <p:nvSpPr>
              <p:cNvPr id="6155" name="Rectangle 6"/>
              <p:cNvSpPr>
                <a:spLocks noChangeArrowheads="1"/>
              </p:cNvSpPr>
              <p:nvPr/>
            </p:nvSpPr>
            <p:spPr bwMode="auto">
              <a:xfrm>
                <a:off x="4724400" y="2590800"/>
                <a:ext cx="3657600" cy="12192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SIGNED CHARACTER</a:t>
                </a: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UNSIGNED CHARACTER</a:t>
                </a:r>
              </a:p>
            </p:txBody>
          </p:sp>
          <p:sp>
            <p:nvSpPr>
              <p:cNvPr id="6156" name="Rectangle 7"/>
              <p:cNvSpPr>
                <a:spLocks noChangeArrowheads="1"/>
              </p:cNvSpPr>
              <p:nvPr/>
            </p:nvSpPr>
            <p:spPr bwMode="auto">
              <a:xfrm>
                <a:off x="685800" y="4954556"/>
                <a:ext cx="3733800" cy="10668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FLOATING  POINT  TYPE</a:t>
                </a:r>
              </a:p>
              <a:p>
                <a:pPr algn="ctr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FLOAT</a:t>
                </a:r>
              </a:p>
              <a:p>
                <a:pPr algn="ctr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DOUBLE</a:t>
                </a:r>
              </a:p>
              <a:p>
                <a:pPr algn="ctr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LONG DOUBLE</a:t>
                </a:r>
              </a:p>
              <a:p>
                <a:pPr algn="ctr">
                  <a:defRPr/>
                </a:pPr>
                <a:endPara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57" name="Text Box 11"/>
              <p:cNvSpPr txBox="1">
                <a:spLocks noChangeArrowheads="1"/>
              </p:cNvSpPr>
              <p:nvPr/>
            </p:nvSpPr>
            <p:spPr bwMode="auto">
              <a:xfrm>
                <a:off x="1219199" y="1981200"/>
                <a:ext cx="2438400" cy="45092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INTEGER</a:t>
                </a:r>
              </a:p>
            </p:txBody>
          </p:sp>
          <p:sp>
            <p:nvSpPr>
              <p:cNvPr id="6158" name="Text Box 13"/>
              <p:cNvSpPr txBox="1">
                <a:spLocks noChangeArrowheads="1"/>
              </p:cNvSpPr>
              <p:nvPr/>
            </p:nvSpPr>
            <p:spPr bwMode="auto">
              <a:xfrm>
                <a:off x="5638801" y="1981200"/>
                <a:ext cx="1828800" cy="45092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CHARACTER</a:t>
                </a: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1158241" y="4343400"/>
                <a:ext cx="2895600" cy="45092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FLOATING POINT   TYPE</a:t>
                </a: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5410200" y="5015106"/>
                <a:ext cx="2590800" cy="7620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VOID</a:t>
                </a:r>
              </a:p>
            </p:txBody>
          </p:sp>
          <p:sp>
            <p:nvSpPr>
              <p:cNvPr id="24" name="Text Box 15"/>
              <p:cNvSpPr txBox="1">
                <a:spLocks noChangeArrowheads="1"/>
              </p:cNvSpPr>
              <p:nvPr/>
            </p:nvSpPr>
            <p:spPr bwMode="auto">
              <a:xfrm>
                <a:off x="5714999" y="4373881"/>
                <a:ext cx="1981200" cy="45092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VOID </a:t>
                </a:r>
              </a:p>
            </p:txBody>
          </p:sp>
        </p:grpSp>
        <p:sp>
          <p:nvSpPr>
            <p:cNvPr id="4" name="Rounded Rectangle 3"/>
            <p:cNvSpPr/>
            <p:nvPr/>
          </p:nvSpPr>
          <p:spPr>
            <a:xfrm>
              <a:off x="2684060" y="1828800"/>
              <a:ext cx="7192370" cy="4012442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3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87374"/>
            <a:ext cx="8115300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Data types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330326"/>
            <a:ext cx="105156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en-US" sz="2400" b="1" dirty="0"/>
              <a:t>Basic data types: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, float, double, char, and void.</a:t>
            </a:r>
          </a:p>
          <a:p>
            <a:pPr algn="just">
              <a:spcBef>
                <a:spcPts val="0"/>
              </a:spcBef>
            </a:pPr>
            <a:endParaRPr lang="en-US" altLang="en-US" sz="2000" b="1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:  	</a:t>
            </a:r>
            <a:r>
              <a:rPr lang="en-US" altLang="en-US" sz="2400" dirty="0"/>
              <a:t>can be used to store integer numbers (values with no decimal places).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en-US" sz="2400" b="1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dirty="0"/>
              <a:t>float:  </a:t>
            </a:r>
            <a:r>
              <a:rPr lang="en-US" altLang="en-US" sz="2400" dirty="0"/>
              <a:t>can be used for storing floating-point numbers (values containing decimal places).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en-US" sz="2400" b="1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dirty="0"/>
              <a:t>double: </a:t>
            </a:r>
            <a:r>
              <a:rPr lang="en-US" altLang="en-US" sz="2400" dirty="0"/>
              <a:t>the same as type float, and roughly twice the size of float.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en-US" sz="2400" b="1" dirty="0"/>
              <a:t>char:</a:t>
            </a:r>
            <a:r>
              <a:rPr lang="en-US" altLang="en-US" sz="2400" dirty="0"/>
              <a:t> can be used to store a single character, such as the letter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the digit character </a:t>
            </a:r>
            <a:r>
              <a:rPr lang="en-US" altLang="en-US" sz="2400" i="1" dirty="0"/>
              <a:t>6</a:t>
            </a:r>
            <a:r>
              <a:rPr lang="en-US" altLang="en-US" sz="2400" dirty="0"/>
              <a:t>, or a semicolon. 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endParaRPr lang="en-US" altLang="en-US" sz="2400" dirty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en-US" sz="2400" dirty="0"/>
              <a:t> </a:t>
            </a:r>
            <a:r>
              <a:rPr lang="en-US" altLang="en-US" sz="2400" b="1" dirty="0"/>
              <a:t>void: </a:t>
            </a:r>
            <a:r>
              <a:rPr lang="en-US" altLang="en-US" sz="2400" dirty="0"/>
              <a:t>is used to denote nothing or empty.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EB9999-9F5D-4436-AB45-9F478976B1E0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/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831194-72A7-4EE9-BC38-63A4A016057A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9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3018430" y="720167"/>
            <a:ext cx="5943600" cy="575072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pc="1125" dirty="0"/>
              <a:t>Objectives</a:t>
            </a:r>
          </a:p>
        </p:txBody>
      </p:sp>
      <p:sp>
        <p:nvSpPr>
          <p:cNvPr id="45059" name="Subtitle 10"/>
          <p:cNvSpPr>
            <a:spLocks noGrp="1"/>
          </p:cNvSpPr>
          <p:nvPr>
            <p:ph type="body" idx="1"/>
          </p:nvPr>
        </p:nvSpPr>
        <p:spPr bwMode="auto">
          <a:xfrm>
            <a:off x="838200" y="1392073"/>
            <a:ext cx="10515600" cy="47357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Ctr="0" compatLnSpc="1">
            <a:prstTxWarp prst="textNoShape">
              <a:avLst/>
            </a:prstTxWarp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learn and </a:t>
            </a:r>
            <a:r>
              <a:rPr lang="en-US" alt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appreciate</a:t>
            </a:r>
          </a:p>
          <a:p>
            <a:pPr marL="685800" lvl="1" indent="-342900">
              <a:lnSpc>
                <a:spcPct val="17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General Structure of C program</a:t>
            </a:r>
          </a:p>
          <a:p>
            <a:pPr marL="685800" lvl="1" indent="-342900">
              <a:lnSpc>
                <a:spcPct val="17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C Tokens</a:t>
            </a:r>
          </a:p>
          <a:p>
            <a:pPr marL="685800" lvl="1" indent="-342900">
              <a:lnSpc>
                <a:spcPct val="17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Variables</a:t>
            </a:r>
            <a:endParaRPr lang="en-US" altLang="en-US" sz="2600" dirty="0">
              <a:solidFill>
                <a:schemeClr val="tx1"/>
              </a:solidFill>
              <a:cs typeface="Times New Roman" pitchFamily="18" charset="0"/>
            </a:endParaRPr>
          </a:p>
          <a:p>
            <a:pPr marL="685800" lvl="1" indent="-342900">
              <a:lnSpc>
                <a:spcPct val="17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Declarations</a:t>
            </a:r>
          </a:p>
          <a:p>
            <a:pPr marL="685800" lvl="1" indent="-342900">
              <a:lnSpc>
                <a:spcPct val="17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Data Types and Sizes</a:t>
            </a:r>
          </a:p>
          <a:p>
            <a:pPr marL="685800" lvl="1" indent="-342900">
              <a:lnSpc>
                <a:spcPct val="17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>
                <a:solidFill>
                  <a:schemeClr val="bg1"/>
                </a:solidFill>
                <a:cs typeface="Times New Roman" pitchFamily="18" charset="0"/>
              </a:rPr>
              <a:t>Arithmetic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</a:pPr>
            <a:r>
              <a:rPr lang="en-US" altLang="en-US" sz="2600" dirty="0">
                <a:solidFill>
                  <a:schemeClr val="bg1"/>
                </a:solidFill>
                <a:cs typeface="Times New Roman" pitchFamily="18" charset="0"/>
              </a:rPr>
              <a:t>Relational and Logical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Type conversions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Increment and Decrement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Bitwise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Assignment Operators and Conditional Expressions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Precedence and Order of 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763896-C490-44B8-8A19-60B0730B84AC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CB039-8674-459B-B81A-4DA32D9C8EB4}" type="slidenum">
              <a:rPr lang="en-US" altLang="en-US" smtClean="0">
                <a:solidFill>
                  <a:srgbClr val="002060"/>
                </a:solidFill>
              </a:rPr>
              <a:pPr/>
              <a:t>2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971550"/>
            <a:ext cx="53721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Using and Displaying Variables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38525" y="1520428"/>
            <a:ext cx="6172200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/>
              <a:t> 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4E058-DFE0-4B50-96F9-DC11452CD30B}" type="datetime1">
              <a:rPr lang="en-US" sz="1050"/>
              <a:t>1/9/2020</a:t>
            </a:fld>
            <a:endParaRPr lang="en-US" sz="10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50"/>
              <a:t>CSE 1051                            Department of CSE</a:t>
            </a:r>
          </a:p>
        </p:txBody>
      </p:sp>
      <p:sp>
        <p:nvSpPr>
          <p:cNvPr id="5530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66AE4-1215-416C-8F94-35C11211CF5E}" type="slidenum">
              <a:rPr lang="en-US" altLang="en-US" sz="1050"/>
              <a:pPr/>
              <a:t>20</a:t>
            </a:fld>
            <a:endParaRPr lang="en-US" altLang="en-US" sz="105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018430" y="1733771"/>
            <a:ext cx="621234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 Black" panose="020B0A04020102020204" pitchFamily="34" charset="0"/>
              </a:rPr>
              <a:t>#include &lt;</a:t>
            </a:r>
            <a:r>
              <a:rPr lang="en-US" altLang="en-US" b="1" dirty="0" err="1">
                <a:latin typeface="Arial Black" panose="020B0A04020102020204" pitchFamily="34" charset="0"/>
              </a:rPr>
              <a:t>stdio.h</a:t>
            </a:r>
            <a:r>
              <a:rPr lang="en-US" altLang="en-US" b="1" dirty="0">
                <a:latin typeface="Arial Black" panose="020B0A04020102020204" pitchFamily="34" charset="0"/>
              </a:rPr>
              <a:t>&gt;</a:t>
            </a:r>
          </a:p>
          <a:p>
            <a:pPr eaLnBrk="1" hangingPunct="1"/>
            <a:r>
              <a:rPr lang="en-US" altLang="en-US" b="1" dirty="0" err="1">
                <a:latin typeface="Arial Black" panose="020B0A04020102020204" pitchFamily="34" charset="0"/>
              </a:rPr>
              <a:t>int</a:t>
            </a:r>
            <a:r>
              <a:rPr lang="en-US" altLang="en-US" b="1" dirty="0">
                <a:latin typeface="Arial Black" panose="020B0A04020102020204" pitchFamily="34" charset="0"/>
              </a:rPr>
              <a:t> main ()</a:t>
            </a:r>
          </a:p>
          <a:p>
            <a:pPr eaLnBrk="1" hangingPunct="1"/>
            <a:r>
              <a:rPr lang="en-US" altLang="en-US" b="1" dirty="0">
                <a:latin typeface="Arial Black" panose="020B0A04020102020204" pitchFamily="34" charset="0"/>
              </a:rPr>
              <a:t>{</a:t>
            </a:r>
          </a:p>
          <a:p>
            <a:pPr eaLnBrk="1" hangingPunct="1"/>
            <a:r>
              <a:rPr lang="en-US" altLang="en-US" b="1" dirty="0">
                <a:latin typeface="Arial Black" panose="020B0A04020102020204" pitchFamily="34" charset="0"/>
              </a:rPr>
              <a:t>	</a:t>
            </a:r>
            <a:r>
              <a:rPr lang="en-US" altLang="en-US" b="1" dirty="0" err="1">
                <a:latin typeface="Arial Black" panose="020B0A04020102020204" pitchFamily="34" charset="0"/>
              </a:rPr>
              <a:t>int</a:t>
            </a:r>
            <a:r>
              <a:rPr lang="en-US" altLang="en-US" b="1" dirty="0">
                <a:latin typeface="Arial Black" panose="020B0A04020102020204" pitchFamily="34" charset="0"/>
              </a:rPr>
              <a:t> sum;</a:t>
            </a:r>
          </a:p>
          <a:p>
            <a:pPr eaLnBrk="1" hangingPunct="1"/>
            <a:r>
              <a:rPr lang="en-US" altLang="en-US" b="1" dirty="0">
                <a:latin typeface="Arial Black" panose="020B0A04020102020204" pitchFamily="34" charset="0"/>
              </a:rPr>
              <a:t>	sum = 50 + 25;</a:t>
            </a:r>
          </a:p>
          <a:p>
            <a:pPr eaLnBrk="1" hangingPunct="1"/>
            <a:r>
              <a:rPr lang="en-US" altLang="en-US" b="1" dirty="0">
                <a:latin typeface="Arial Black" panose="020B0A04020102020204" pitchFamily="34" charset="0"/>
              </a:rPr>
              <a:t>	</a:t>
            </a:r>
            <a:r>
              <a:rPr lang="en-US" altLang="en-US" b="1" dirty="0" err="1">
                <a:latin typeface="Arial Black" panose="020B0A04020102020204" pitchFamily="34" charset="0"/>
              </a:rPr>
              <a:t>cout</a:t>
            </a:r>
            <a:r>
              <a:rPr lang="en-US" altLang="en-US" b="1" dirty="0">
                <a:latin typeface="Arial Black" panose="020B0A04020102020204" pitchFamily="34" charset="0"/>
              </a:rPr>
              <a:t>&lt;&lt;"The sum of 50 and 25 is “&lt;&lt;sum;</a:t>
            </a:r>
          </a:p>
          <a:p>
            <a:pPr eaLnBrk="1" hangingPunct="1"/>
            <a:r>
              <a:rPr lang="en-US" altLang="en-US" b="1" dirty="0">
                <a:latin typeface="Arial Black" panose="020B0A04020102020204" pitchFamily="34" charset="0"/>
              </a:rPr>
              <a:t>            return 0;	</a:t>
            </a:r>
          </a:p>
          <a:p>
            <a:pPr eaLnBrk="1" hangingPunct="1"/>
            <a:r>
              <a:rPr lang="en-US" altLang="en-US" b="1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210050" y="4272441"/>
            <a:ext cx="5098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Variable sum </a:t>
            </a:r>
            <a:r>
              <a:rPr lang="en-US" altLang="en-US" sz="1600" b="1" dirty="0"/>
              <a:t>declared</a:t>
            </a:r>
            <a:r>
              <a:rPr lang="en-US" altLang="en-US" sz="1600" dirty="0"/>
              <a:t> of type </a:t>
            </a:r>
            <a:r>
              <a:rPr lang="en-US" altLang="en-US" sz="1600" dirty="0" err="1"/>
              <a:t>int</a:t>
            </a:r>
            <a:endParaRPr lang="en-US" altLang="en-US" sz="1600" dirty="0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281487" y="4637415"/>
            <a:ext cx="40502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Variable sum </a:t>
            </a:r>
            <a:r>
              <a:rPr lang="en-US" altLang="en-US" sz="1600" b="1" dirty="0"/>
              <a:t>assigned</a:t>
            </a:r>
            <a:r>
              <a:rPr lang="en-US" altLang="en-US" sz="1600" dirty="0"/>
              <a:t>  expression 50+25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367213" y="4996668"/>
            <a:ext cx="30996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Value of variable sum is </a:t>
            </a:r>
            <a:r>
              <a:rPr lang="en-US" altLang="en-US" sz="1600" b="1" dirty="0"/>
              <a:t>printed</a:t>
            </a:r>
            <a:endParaRPr lang="en-US" altLang="en-US" sz="1600" dirty="0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4210051" y="2711054"/>
            <a:ext cx="314325" cy="1200150"/>
          </a:xfrm>
          <a:custGeom>
            <a:avLst/>
            <a:gdLst>
              <a:gd name="T0" fmla="*/ 2147483646 w 264"/>
              <a:gd name="T1" fmla="*/ 0 h 1008"/>
              <a:gd name="T2" fmla="*/ 2147483646 w 264"/>
              <a:gd name="T3" fmla="*/ 2147483646 h 1008"/>
              <a:gd name="T4" fmla="*/ 2147483646 w 264"/>
              <a:gd name="T5" fmla="*/ 2147483646 h 1008"/>
              <a:gd name="T6" fmla="*/ 0 60000 65536"/>
              <a:gd name="T7" fmla="*/ 0 60000 65536"/>
              <a:gd name="T8" fmla="*/ 0 60000 65536"/>
              <a:gd name="T9" fmla="*/ 0 w 264"/>
              <a:gd name="T10" fmla="*/ 0 h 1008"/>
              <a:gd name="T11" fmla="*/ 264 w 26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5305" name="Freeform 9"/>
          <p:cNvSpPr>
            <a:spLocks/>
          </p:cNvSpPr>
          <p:nvPr/>
        </p:nvSpPr>
        <p:spPr bwMode="auto">
          <a:xfrm>
            <a:off x="4038601" y="2913460"/>
            <a:ext cx="485775" cy="1428750"/>
          </a:xfrm>
          <a:custGeom>
            <a:avLst/>
            <a:gdLst>
              <a:gd name="T0" fmla="*/ 2147483646 w 264"/>
              <a:gd name="T1" fmla="*/ 0 h 1008"/>
              <a:gd name="T2" fmla="*/ 2147483646 w 264"/>
              <a:gd name="T3" fmla="*/ 2147483646 h 1008"/>
              <a:gd name="T4" fmla="*/ 2147483646 w 264"/>
              <a:gd name="T5" fmla="*/ 2147483646 h 1008"/>
              <a:gd name="T6" fmla="*/ 0 60000 65536"/>
              <a:gd name="T7" fmla="*/ 0 60000 65536"/>
              <a:gd name="T8" fmla="*/ 0 60000 65536"/>
              <a:gd name="T9" fmla="*/ 0 w 264"/>
              <a:gd name="T10" fmla="*/ 0 h 1008"/>
              <a:gd name="T11" fmla="*/ 264 w 26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5306" name="Freeform 10"/>
          <p:cNvSpPr>
            <a:spLocks/>
          </p:cNvSpPr>
          <p:nvPr/>
        </p:nvSpPr>
        <p:spPr bwMode="auto">
          <a:xfrm>
            <a:off x="3995738" y="3119438"/>
            <a:ext cx="571500" cy="1714500"/>
          </a:xfrm>
          <a:custGeom>
            <a:avLst/>
            <a:gdLst>
              <a:gd name="T0" fmla="*/ 2147483646 w 264"/>
              <a:gd name="T1" fmla="*/ 0 h 1008"/>
              <a:gd name="T2" fmla="*/ 2147483646 w 264"/>
              <a:gd name="T3" fmla="*/ 2147483646 h 1008"/>
              <a:gd name="T4" fmla="*/ 2147483646 w 264"/>
              <a:gd name="T5" fmla="*/ 2147483646 h 1008"/>
              <a:gd name="T6" fmla="*/ 0 60000 65536"/>
              <a:gd name="T7" fmla="*/ 0 60000 65536"/>
              <a:gd name="T8" fmla="*/ 0 60000 65536"/>
              <a:gd name="T9" fmla="*/ 0 w 264"/>
              <a:gd name="T10" fmla="*/ 0 h 1008"/>
              <a:gd name="T11" fmla="*/ 264 w 26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044433" y="5375594"/>
            <a:ext cx="7432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600" dirty="0"/>
              <a:t>The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has now 2 arguments: first argument a string, and the second that holds variable with integer value of summation.</a:t>
            </a:r>
          </a:p>
        </p:txBody>
      </p:sp>
    </p:spTree>
    <p:extLst>
      <p:ext uri="{BB962C8B-B14F-4D97-AF65-F5344CB8AC3E}">
        <p14:creationId xmlns:p14="http://schemas.microsoft.com/office/powerpoint/2010/main" val="1292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971550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 smtClean="0"/>
              <a:t>Variables - Examples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331782-3BF9-4857-A0CE-4FB52D85473C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42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433F4-45AC-48AF-B1BF-E0444E5422B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152651" y="1988941"/>
            <a:ext cx="7300699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600" b="1" dirty="0" err="1">
                <a:latin typeface="Arial Black" pitchFamily="34" charset="0"/>
              </a:rPr>
              <a:t>int</a:t>
            </a:r>
            <a:r>
              <a:rPr lang="en-US" altLang="en-US" sz="1600" b="1" dirty="0">
                <a:latin typeface="Arial Black" pitchFamily="34" charset="0"/>
              </a:rPr>
              <a:t> a</a:t>
            </a:r>
            <a:r>
              <a:rPr lang="en-US" altLang="en-US" sz="1600" dirty="0">
                <a:latin typeface="Arial Black" pitchFamily="34" charset="0"/>
              </a:rPr>
              <a:t>;                        </a:t>
            </a:r>
            <a:r>
              <a:rPr lang="en-US" altLang="en-US" sz="1600" b="1" dirty="0"/>
              <a:t>// declaring a variable of type </a:t>
            </a:r>
            <a:r>
              <a:rPr lang="en-US" altLang="en-US" sz="1600" b="1" dirty="0" err="1"/>
              <a:t>int</a:t>
            </a:r>
            <a:endParaRPr lang="en-US" altLang="en-US" sz="1600" b="1" dirty="0"/>
          </a:p>
          <a:p>
            <a:pPr eaLnBrk="1" hangingPunct="1">
              <a:defRPr/>
            </a:pPr>
            <a:endParaRPr lang="en-US" altLang="en-US" sz="1600" b="1" dirty="0"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Arial Black" pitchFamily="34" charset="0"/>
              </a:rPr>
              <a:t>int</a:t>
            </a:r>
            <a:r>
              <a:rPr lang="en-US" altLang="en-US" sz="1600" b="1" dirty="0">
                <a:latin typeface="Arial Black" pitchFamily="34" charset="0"/>
              </a:rPr>
              <a:t> sum, a1, a2;        </a:t>
            </a:r>
            <a:r>
              <a:rPr lang="en-US" altLang="en-US" sz="1600" b="1" dirty="0"/>
              <a:t>// declaring 3 variables</a:t>
            </a:r>
          </a:p>
          <a:p>
            <a:pPr eaLnBrk="1" hangingPunct="1">
              <a:defRPr/>
            </a:pPr>
            <a:endParaRPr lang="en-US" altLang="en-US" sz="1600" b="1" dirty="0"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Arial Black" pitchFamily="34" charset="0"/>
              </a:rPr>
              <a:t>int</a:t>
            </a:r>
            <a:r>
              <a:rPr lang="en-US" altLang="en-US" sz="1600" b="1" dirty="0">
                <a:latin typeface="Arial Black" pitchFamily="34" charset="0"/>
              </a:rPr>
              <a:t> x = 7;  	        </a:t>
            </a:r>
            <a:r>
              <a:rPr lang="en-US" altLang="en-US" sz="1600" b="1" dirty="0"/>
              <a:t>// declaring and initializing a variable </a:t>
            </a:r>
          </a:p>
          <a:p>
            <a:pPr eaLnBrk="1" hangingPunct="1">
              <a:defRPr/>
            </a:pPr>
            <a:endParaRPr lang="en-US" altLang="en-US" sz="1600" b="1" dirty="0"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Arial Black" pitchFamily="34" charset="0"/>
              </a:rPr>
              <a:t>a = 5;  		        </a:t>
            </a:r>
            <a:r>
              <a:rPr lang="en-US" altLang="en-US" sz="1600" b="1" dirty="0"/>
              <a:t>// assigning to variable a the value 5</a:t>
            </a:r>
          </a:p>
          <a:p>
            <a:pPr eaLnBrk="1" hangingPunct="1">
              <a:defRPr/>
            </a:pPr>
            <a:endParaRPr lang="en-US" altLang="en-US" sz="1600" b="1" dirty="0"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Arial Black" pitchFamily="34" charset="0"/>
              </a:rPr>
              <a:t>a1 = a</a:t>
            </a:r>
            <a:r>
              <a:rPr lang="en-US" altLang="en-US" sz="1600" b="1" dirty="0"/>
              <a:t>;                                 // assigning to variable a1 the value of   a</a:t>
            </a:r>
          </a:p>
          <a:p>
            <a:pPr eaLnBrk="1" hangingPunct="1">
              <a:defRPr/>
            </a:pPr>
            <a:endParaRPr lang="en-US" altLang="en-US" sz="1600" b="1" dirty="0">
              <a:latin typeface="Arial Black" pitchFamily="34" charset="0"/>
            </a:endParaRPr>
          </a:p>
          <a:p>
            <a:pPr eaLnBrk="1" hangingPunct="1">
              <a:defRPr/>
            </a:pPr>
            <a:endParaRPr lang="en-US" altLang="en-US" sz="1600" b="1" dirty="0">
              <a:latin typeface="Arial Black" pitchFamily="34" charset="0"/>
            </a:endParaRPr>
          </a:p>
        </p:txBody>
      </p:sp>
      <p:sp>
        <p:nvSpPr>
          <p:cNvPr id="97286" name="Freeform 6"/>
          <p:cNvSpPr>
            <a:spLocks/>
          </p:cNvSpPr>
          <p:nvPr/>
        </p:nvSpPr>
        <p:spPr bwMode="auto">
          <a:xfrm>
            <a:off x="2152651" y="3510559"/>
            <a:ext cx="377429" cy="408385"/>
          </a:xfrm>
          <a:custGeom>
            <a:avLst/>
            <a:gdLst>
              <a:gd name="T0" fmla="*/ 2147483646 w 317"/>
              <a:gd name="T1" fmla="*/ 2147483646 h 343"/>
              <a:gd name="T2" fmla="*/ 2147483646 w 317"/>
              <a:gd name="T3" fmla="*/ 2147483646 h 343"/>
              <a:gd name="T4" fmla="*/ 2147483646 w 317"/>
              <a:gd name="T5" fmla="*/ 2147483646 h 343"/>
              <a:gd name="T6" fmla="*/ 2147483646 w 317"/>
              <a:gd name="T7" fmla="*/ 2147483646 h 343"/>
              <a:gd name="T8" fmla="*/ 2147483646 w 317"/>
              <a:gd name="T9" fmla="*/ 2147483646 h 343"/>
              <a:gd name="T10" fmla="*/ 2147483646 w 317"/>
              <a:gd name="T11" fmla="*/ 2147483646 h 343"/>
              <a:gd name="T12" fmla="*/ 2147483646 w 317"/>
              <a:gd name="T13" fmla="*/ 2147483646 h 343"/>
              <a:gd name="T14" fmla="*/ 2147483646 w 317"/>
              <a:gd name="T15" fmla="*/ 2147483646 h 3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7"/>
              <a:gd name="T25" fmla="*/ 0 h 343"/>
              <a:gd name="T26" fmla="*/ 317 w 317"/>
              <a:gd name="T27" fmla="*/ 343 h 3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7" h="343">
                <a:moveTo>
                  <a:pt x="198" y="22"/>
                </a:moveTo>
                <a:cubicBezTo>
                  <a:pt x="143" y="33"/>
                  <a:pt x="112" y="40"/>
                  <a:pt x="66" y="70"/>
                </a:cubicBezTo>
                <a:cubicBezTo>
                  <a:pt x="23" y="134"/>
                  <a:pt x="0" y="202"/>
                  <a:pt x="42" y="286"/>
                </a:cubicBezTo>
                <a:cubicBezTo>
                  <a:pt x="51" y="304"/>
                  <a:pt x="172" y="319"/>
                  <a:pt x="186" y="322"/>
                </a:cubicBezTo>
                <a:cubicBezTo>
                  <a:pt x="198" y="325"/>
                  <a:pt x="210" y="330"/>
                  <a:pt x="222" y="334"/>
                </a:cubicBezTo>
                <a:cubicBezTo>
                  <a:pt x="246" y="330"/>
                  <a:pt x="282" y="343"/>
                  <a:pt x="294" y="322"/>
                </a:cubicBezTo>
                <a:cubicBezTo>
                  <a:pt x="303" y="306"/>
                  <a:pt x="317" y="69"/>
                  <a:pt x="294" y="46"/>
                </a:cubicBezTo>
                <a:cubicBezTo>
                  <a:pt x="248" y="0"/>
                  <a:pt x="92" y="57"/>
                  <a:pt x="198" y="22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7287" name="Freeform 7"/>
          <p:cNvSpPr>
            <a:spLocks/>
          </p:cNvSpPr>
          <p:nvPr/>
        </p:nvSpPr>
        <p:spPr bwMode="auto">
          <a:xfrm>
            <a:off x="2557544" y="3510559"/>
            <a:ext cx="377429" cy="408385"/>
          </a:xfrm>
          <a:custGeom>
            <a:avLst/>
            <a:gdLst>
              <a:gd name="T0" fmla="*/ 2147483646 w 317"/>
              <a:gd name="T1" fmla="*/ 2147483646 h 343"/>
              <a:gd name="T2" fmla="*/ 2147483646 w 317"/>
              <a:gd name="T3" fmla="*/ 2147483646 h 343"/>
              <a:gd name="T4" fmla="*/ 2147483646 w 317"/>
              <a:gd name="T5" fmla="*/ 2147483646 h 343"/>
              <a:gd name="T6" fmla="*/ 2147483646 w 317"/>
              <a:gd name="T7" fmla="*/ 2147483646 h 343"/>
              <a:gd name="T8" fmla="*/ 2147483646 w 317"/>
              <a:gd name="T9" fmla="*/ 2147483646 h 343"/>
              <a:gd name="T10" fmla="*/ 2147483646 w 317"/>
              <a:gd name="T11" fmla="*/ 2147483646 h 343"/>
              <a:gd name="T12" fmla="*/ 2147483646 w 317"/>
              <a:gd name="T13" fmla="*/ 2147483646 h 343"/>
              <a:gd name="T14" fmla="*/ 2147483646 w 317"/>
              <a:gd name="T15" fmla="*/ 2147483646 h 3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7"/>
              <a:gd name="T25" fmla="*/ 0 h 343"/>
              <a:gd name="T26" fmla="*/ 317 w 317"/>
              <a:gd name="T27" fmla="*/ 343 h 3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7" h="343">
                <a:moveTo>
                  <a:pt x="198" y="22"/>
                </a:moveTo>
                <a:cubicBezTo>
                  <a:pt x="143" y="33"/>
                  <a:pt x="112" y="40"/>
                  <a:pt x="66" y="70"/>
                </a:cubicBezTo>
                <a:cubicBezTo>
                  <a:pt x="23" y="134"/>
                  <a:pt x="0" y="202"/>
                  <a:pt x="42" y="286"/>
                </a:cubicBezTo>
                <a:cubicBezTo>
                  <a:pt x="51" y="304"/>
                  <a:pt x="172" y="319"/>
                  <a:pt x="186" y="322"/>
                </a:cubicBezTo>
                <a:cubicBezTo>
                  <a:pt x="198" y="325"/>
                  <a:pt x="210" y="330"/>
                  <a:pt x="222" y="334"/>
                </a:cubicBezTo>
                <a:cubicBezTo>
                  <a:pt x="246" y="330"/>
                  <a:pt x="282" y="343"/>
                  <a:pt x="294" y="322"/>
                </a:cubicBezTo>
                <a:cubicBezTo>
                  <a:pt x="303" y="306"/>
                  <a:pt x="317" y="69"/>
                  <a:pt x="294" y="46"/>
                </a:cubicBezTo>
                <a:cubicBezTo>
                  <a:pt x="248" y="0"/>
                  <a:pt x="92" y="57"/>
                  <a:pt x="198" y="22"/>
                </a:cubicBezTo>
                <a:close/>
              </a:path>
            </a:pathLst>
          </a:cu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2033717" y="4169957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 dirty="0">
                <a:solidFill>
                  <a:srgbClr val="FF0000"/>
                </a:solidFill>
              </a:rPr>
              <a:t>L-value</a:t>
            </a: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3168254" y="4165968"/>
            <a:ext cx="9252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 dirty="0">
                <a:solidFill>
                  <a:srgbClr val="006600"/>
                </a:solidFill>
              </a:rPr>
              <a:t>R-value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1850267" y="4954193"/>
            <a:ext cx="80513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en-US" dirty="0">
              <a:latin typeface="Arial" charset="0"/>
            </a:endParaRPr>
          </a:p>
          <a:p>
            <a:pPr eaLnBrk="1" hangingPunct="1">
              <a:defRPr/>
            </a:pPr>
            <a:endParaRPr lang="en-US" altLang="en-US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en-US" b="1" dirty="0">
                <a:latin typeface="Arial Black" pitchFamily="34" charset="0"/>
              </a:rPr>
              <a:t>a1=a1+1;</a:t>
            </a: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</a:rPr>
              <a:t>// assigning to variable a1 the value of a1+1</a:t>
            </a:r>
          </a:p>
          <a:p>
            <a:pPr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</a:rPr>
              <a:t>	   // (increasing value of a1 with 1)</a:t>
            </a:r>
          </a:p>
          <a:p>
            <a:pPr eaLnBrk="1" hangingPunct="1">
              <a:defRPr/>
            </a:pP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nimBg="1"/>
      <p:bldP spid="972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575506"/>
            <a:ext cx="7828698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Integer Types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199" y="1181137"/>
            <a:ext cx="10148249" cy="4457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The basic integer type is </a:t>
            </a:r>
            <a:r>
              <a:rPr lang="en-US" altLang="en-US" sz="2400" b="1" dirty="0" err="1"/>
              <a:t>int</a:t>
            </a:r>
            <a:endParaRPr lang="en-US" altLang="en-US" sz="2400" b="1" dirty="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The size of an 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 depends on the machine and on PCs it is normally 16 or 32 or 64 bits.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/>
              <a:t> modifiers (type specifiers)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/>
              <a:t>short</a:t>
            </a:r>
            <a:r>
              <a:rPr lang="en-US" altLang="en-US" sz="2400" dirty="0"/>
              <a:t>:     typically uses less bits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/>
              <a:t>long</a:t>
            </a:r>
            <a:r>
              <a:rPr lang="en-US" altLang="en-US" sz="2400" dirty="0"/>
              <a:t>:       typically uses more bits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/>
              <a:t>Signed:   </a:t>
            </a:r>
            <a:r>
              <a:rPr lang="en-US" altLang="en-US" sz="2400" dirty="0"/>
              <a:t>both negative and positive numbers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/>
              <a:t>Unsigned: </a:t>
            </a:r>
            <a:r>
              <a:rPr lang="en-US" altLang="en-US" sz="2400" dirty="0"/>
              <a:t> only positive numbers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b="1" dirty="0"/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420615-0F31-43C8-A78E-B7973889094E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6722944" y="6447632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6BF124-FB3D-4A06-A6D6-A3DC9C7B836C}" type="slidenum">
              <a:rPr lang="en-US" altLang="en-US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7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800100"/>
            <a:ext cx="8037679" cy="6858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3200" cap="all" dirty="0"/>
              <a:t>Size and Range of values </a:t>
            </a:r>
            <a:br>
              <a:rPr lang="en-US" sz="3200" cap="all" dirty="0"/>
            </a:br>
            <a:r>
              <a:rPr lang="en-US" sz="3200" cap="all" dirty="0"/>
              <a:t>for 16-bit Machine (</a:t>
            </a:r>
            <a:r>
              <a:rPr lang="en-US" sz="3200" cap="all" dirty="0">
                <a:solidFill>
                  <a:srgbClr val="C00000"/>
                </a:solidFill>
              </a:rPr>
              <a:t>Integer type</a:t>
            </a:r>
            <a:r>
              <a:rPr lang="en-US" sz="3200" cap="all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15E90-771E-48B2-840F-63BA1D816B5B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61442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6750239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4D0E6B-E195-4CFC-B4C5-CDFA50FEE2F2}" type="slidenum">
              <a:rPr lang="en-US" altLang="en-US"/>
              <a:pPr/>
              <a:t>23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17205"/>
              </p:ext>
            </p:extLst>
          </p:nvPr>
        </p:nvGraphicFramePr>
        <p:xfrm>
          <a:off x="2152651" y="1771651"/>
          <a:ext cx="8037678" cy="43698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3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55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Size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Range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39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 marL="68580" marR="68580" marT="34290" marB="3429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short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 or </a:t>
                      </a:r>
                    </a:p>
                    <a:p>
                      <a:pPr algn="ctr"/>
                      <a:r>
                        <a:rPr lang="en-US" sz="1800" dirty="0" smtClean="0"/>
                        <a:t>signed short </a:t>
                      </a:r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-128 to</a:t>
                      </a:r>
                      <a:r>
                        <a:rPr lang="en-US" sz="1800" baseline="0" dirty="0" smtClean="0"/>
                        <a:t> 127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8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unsigned </a:t>
                      </a:r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to 255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</a:t>
                      </a:r>
                      <a:endParaRPr lang="en-US" sz="1800" dirty="0"/>
                    </a:p>
                  </a:txBody>
                  <a:tcPr marL="68580" marR="68580" marT="34290" marB="3429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or signed </a:t>
                      </a:r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-32,768 to 32,767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unsigned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int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to 65,535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39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 marL="68580" marR="68580" marT="34290" marB="3429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long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or </a:t>
                      </a:r>
                    </a:p>
                    <a:p>
                      <a:pPr algn="ctr"/>
                      <a:r>
                        <a:rPr lang="en-US" sz="1800" dirty="0" smtClean="0"/>
                        <a:t>signed long </a:t>
                      </a:r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-2,147,483,648</a:t>
                      </a:r>
                      <a:r>
                        <a:rPr lang="en-US" sz="1800" baseline="0" dirty="0" smtClean="0"/>
                        <a:t> to 2,147,483,647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unsigned long </a:t>
                      </a:r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L="68580" marR="68580" marT="34290" marB="3429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to 4,294,967,295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644524"/>
            <a:ext cx="9062358" cy="84402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en-US" sz="3600" dirty="0"/>
              <a:t>The </a:t>
            </a:r>
            <a:r>
              <a:rPr lang="en-US" altLang="en-US" sz="36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3600" dirty="0" smtClean="0"/>
              <a:t>type 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altLang="en-US" sz="3600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477733"/>
            <a:ext cx="10515600" cy="43016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0"/>
              </a:spcBef>
              <a:spcAft>
                <a:spcPts val="450"/>
              </a:spcAft>
            </a:pPr>
            <a:r>
              <a:rPr lang="en-US" altLang="en-US" sz="2400" b="1" dirty="0"/>
              <a:t>A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+mj-ea"/>
                <a:cs typeface="+mj-cs"/>
              </a:rPr>
              <a:t>char</a:t>
            </a:r>
            <a:r>
              <a:rPr lang="en-US" altLang="en-US" sz="2400" b="1" dirty="0"/>
              <a:t> variable can be used to store a single character. </a:t>
            </a:r>
          </a:p>
          <a:p>
            <a:pPr algn="just">
              <a:spcBef>
                <a:spcPct val="0"/>
              </a:spcBef>
              <a:spcAft>
                <a:spcPts val="450"/>
              </a:spcAft>
            </a:pPr>
            <a:endParaRPr lang="en-US" altLang="en-US" sz="2400" b="1" dirty="0"/>
          </a:p>
          <a:p>
            <a:pPr algn="just">
              <a:spcBef>
                <a:spcPct val="0"/>
              </a:spcBef>
              <a:spcAft>
                <a:spcPts val="450"/>
              </a:spcAft>
            </a:pPr>
            <a:r>
              <a:rPr lang="en-US" altLang="en-US" sz="2400" b="1" dirty="0"/>
              <a:t>A character constant is formed by enclosing the character within a pair of single quotation marks. Valid examples</a:t>
            </a:r>
            <a:r>
              <a:rPr lang="en-US" altLang="en-US" sz="2400" b="1" dirty="0">
                <a:solidFill>
                  <a:schemeClr val="accent1"/>
                </a:solidFill>
              </a:rPr>
              <a:t>:  'a’ </a:t>
            </a:r>
            <a:r>
              <a:rPr lang="en-US" altLang="en-US" sz="2400" b="1" dirty="0"/>
              <a:t>.</a:t>
            </a:r>
          </a:p>
          <a:p>
            <a:pPr algn="just">
              <a:spcBef>
                <a:spcPct val="0"/>
              </a:spcBef>
              <a:spcAft>
                <a:spcPts val="450"/>
              </a:spcAft>
            </a:pPr>
            <a:endParaRPr lang="en-US" altLang="en-US" sz="2400" b="1" dirty="0"/>
          </a:p>
          <a:p>
            <a:pPr algn="just">
              <a:spcBef>
                <a:spcPct val="0"/>
              </a:spcBef>
              <a:spcAft>
                <a:spcPts val="450"/>
              </a:spcAft>
            </a:pPr>
            <a:r>
              <a:rPr lang="en-US" altLang="en-US" sz="2400" b="1" dirty="0"/>
              <a:t>Character zero ( ‘0’ ) is not the same as the number (integer constant) 0. </a:t>
            </a:r>
          </a:p>
          <a:p>
            <a:pPr algn="just">
              <a:spcBef>
                <a:spcPct val="0"/>
              </a:spcBef>
              <a:spcAft>
                <a:spcPts val="450"/>
              </a:spcAft>
            </a:pPr>
            <a:endParaRPr lang="en-US" altLang="en-US" sz="2400" b="1" dirty="0"/>
          </a:p>
          <a:p>
            <a:pPr algn="just">
              <a:spcBef>
                <a:spcPct val="0"/>
              </a:spcBef>
              <a:spcAft>
                <a:spcPts val="450"/>
              </a:spcAft>
            </a:pPr>
            <a:r>
              <a:rPr lang="en-US" altLang="en-US" sz="2400" b="1" dirty="0"/>
              <a:t>The character constant ‘\n’—the newline character—is a valid character constant. It is called as an escape character.</a:t>
            </a:r>
          </a:p>
          <a:p>
            <a:pPr algn="just">
              <a:spcBef>
                <a:spcPct val="0"/>
              </a:spcBef>
              <a:spcAft>
                <a:spcPts val="450"/>
              </a:spcAft>
            </a:pPr>
            <a:endParaRPr lang="en-US" altLang="en-US" sz="2400" b="1" dirty="0"/>
          </a:p>
          <a:p>
            <a:pPr algn="just">
              <a:spcBef>
                <a:spcPct val="0"/>
              </a:spcBef>
              <a:spcAft>
                <a:spcPts val="450"/>
              </a:spcAft>
            </a:pPr>
            <a:r>
              <a:rPr lang="en-US" altLang="en-US" sz="2400" b="1" dirty="0"/>
              <a:t>There are other </a:t>
            </a:r>
            <a:r>
              <a:rPr lang="en-US" altLang="en-US" sz="2400" b="1" i="1" dirty="0">
                <a:solidFill>
                  <a:srgbClr val="D60093"/>
                </a:solidFill>
              </a:rPr>
              <a:t>escape sequences</a:t>
            </a:r>
            <a:r>
              <a:rPr lang="en-US" altLang="en-US" sz="2400" b="1" dirty="0"/>
              <a:t> like,  \t for tab, \v for vertical tab, \n for new line etc.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09B7FF-643A-41DF-95BE-2677B912571F}" type="datetime1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/>
          </a:p>
        </p:txBody>
      </p:sp>
      <p:sp>
        <p:nvSpPr>
          <p:cNvPr id="624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E6802B-2C83-4343-9C5A-61D1289BB1DA}" type="slidenum">
              <a:rPr lang="en-US" altLang="en-US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98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79054"/>
            <a:ext cx="9185796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Character 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323833"/>
            <a:ext cx="10148249" cy="47221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Character type </a:t>
            </a:r>
            <a:r>
              <a:rPr lang="en-US" sz="2400" b="1" dirty="0"/>
              <a:t>char</a:t>
            </a:r>
            <a:r>
              <a:rPr lang="en-US" sz="2400" dirty="0"/>
              <a:t> is</a:t>
            </a:r>
            <a:r>
              <a:rPr lang="en-US" sz="2400" b="1" dirty="0"/>
              <a:t> </a:t>
            </a:r>
            <a:r>
              <a:rPr lang="en-US" sz="2400" dirty="0"/>
              <a:t>related to the integer type.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Modifiers(type </a:t>
            </a:r>
            <a:r>
              <a:rPr lang="en-US" sz="2400" dirty="0"/>
              <a:t>specifiers) </a:t>
            </a:r>
            <a:r>
              <a:rPr lang="en-US" sz="2400" b="1" i="1" dirty="0"/>
              <a:t>unsigned </a:t>
            </a:r>
            <a:r>
              <a:rPr lang="en-US" sz="2400" dirty="0"/>
              <a:t>and </a:t>
            </a:r>
            <a:r>
              <a:rPr lang="en-US" sz="2400" b="1" i="1" dirty="0"/>
              <a:t>signed</a:t>
            </a:r>
            <a:r>
              <a:rPr lang="en-US" sz="2400" dirty="0"/>
              <a:t> can be used</a:t>
            </a:r>
          </a:p>
          <a:p>
            <a:pPr marL="733425" indent="-219075" algn="just">
              <a:buFont typeface="Wingdings" pitchFamily="2" charset="2"/>
              <a:buChar char="§"/>
              <a:defRPr/>
            </a:pPr>
            <a:r>
              <a:rPr lang="en-US" sz="2400" b="1" dirty="0"/>
              <a:t>char </a:t>
            </a:r>
            <a:r>
              <a:rPr lang="en-US" sz="2400" b="1" dirty="0">
                <a:sym typeface="Wingdings" pitchFamily="2" charset="2"/>
              </a:rPr>
              <a:t></a:t>
            </a:r>
            <a:r>
              <a:rPr lang="en-US" sz="2400" b="1" dirty="0"/>
              <a:t>1 byte (-128 to 127)</a:t>
            </a:r>
          </a:p>
          <a:p>
            <a:pPr marL="733425" indent="-219075" algn="just">
              <a:buFont typeface="Wingdings" pitchFamily="2" charset="2"/>
              <a:buChar char="§"/>
              <a:defRPr/>
            </a:pPr>
            <a:r>
              <a:rPr lang="en-US" sz="2400" b="1" dirty="0"/>
              <a:t>signed char </a:t>
            </a:r>
            <a:r>
              <a:rPr lang="en-US" sz="2400" b="1" dirty="0">
                <a:sym typeface="Wingdings" pitchFamily="2" charset="2"/>
              </a:rPr>
              <a:t></a:t>
            </a:r>
            <a:r>
              <a:rPr lang="en-US" sz="2400" b="1" dirty="0"/>
              <a:t>1 byte (-128 to 127)</a:t>
            </a:r>
          </a:p>
          <a:p>
            <a:pPr marL="733425" indent="-219075" algn="just">
              <a:buFont typeface="Wingdings" pitchFamily="2" charset="2"/>
              <a:buChar char="§"/>
              <a:defRPr/>
            </a:pPr>
            <a:r>
              <a:rPr lang="en-US" sz="2400" b="1" dirty="0"/>
              <a:t>unsigned char </a:t>
            </a:r>
            <a:r>
              <a:rPr lang="en-US" sz="2400" b="1" dirty="0">
                <a:sym typeface="Wingdings" pitchFamily="2" charset="2"/>
              </a:rPr>
              <a:t></a:t>
            </a:r>
            <a:r>
              <a:rPr lang="en-US" sz="2400" b="1" dirty="0"/>
              <a:t>1 byte (0  to 255</a:t>
            </a:r>
            <a:r>
              <a:rPr lang="en-US" sz="2400" dirty="0"/>
              <a:t>)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ASCII </a:t>
            </a:r>
            <a:r>
              <a:rPr lang="en-US" sz="2400" dirty="0"/>
              <a:t>(American Standard Code for Information Interchange ) is the dominant encoding scheme for characters.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400" dirty="0"/>
              <a:t>Examples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sz="2400" dirty="0"/>
              <a:t> </a:t>
            </a:r>
            <a:r>
              <a:rPr lang="en-US" sz="2400" b="1" dirty="0"/>
              <a:t>' '</a:t>
            </a:r>
            <a:r>
              <a:rPr lang="en-US" sz="2400" dirty="0"/>
              <a:t> encoded as 32		</a:t>
            </a:r>
            <a:r>
              <a:rPr lang="en-US" sz="2400" b="1" dirty="0"/>
              <a:t>'+'</a:t>
            </a:r>
            <a:r>
              <a:rPr lang="en-US" sz="2400" dirty="0"/>
              <a:t> encoded as 43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sz="2400" dirty="0"/>
              <a:t> </a:t>
            </a:r>
            <a:r>
              <a:rPr lang="en-US" sz="2400" b="1" dirty="0"/>
              <a:t>'A'</a:t>
            </a:r>
            <a:r>
              <a:rPr lang="en-US" sz="2400" dirty="0"/>
              <a:t> encoded as 65 </a:t>
            </a:r>
            <a:r>
              <a:rPr lang="en-US" sz="2400" b="1" dirty="0"/>
              <a:t>…………………….'Z'</a:t>
            </a:r>
            <a:r>
              <a:rPr lang="en-US" sz="2400" dirty="0"/>
              <a:t> encoded as 90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sz="2400" dirty="0"/>
              <a:t> </a:t>
            </a:r>
            <a:r>
              <a:rPr lang="en-US" sz="2400" b="1" dirty="0"/>
              <a:t>'a'</a:t>
            </a:r>
            <a:r>
              <a:rPr lang="en-US" sz="2400" dirty="0"/>
              <a:t> encoded as 97 </a:t>
            </a:r>
            <a:r>
              <a:rPr lang="en-US" sz="2400" b="1" dirty="0"/>
              <a:t>…………………….</a:t>
            </a:r>
            <a:r>
              <a:rPr lang="en-US" sz="2400" dirty="0"/>
              <a:t>	</a:t>
            </a:r>
            <a:r>
              <a:rPr lang="en-US" sz="2400" b="1" dirty="0"/>
              <a:t>'z'</a:t>
            </a:r>
            <a:r>
              <a:rPr lang="en-US" sz="2400" dirty="0"/>
              <a:t> encoded as 122 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sz="2400" dirty="0"/>
              <a:t> </a:t>
            </a:r>
            <a:r>
              <a:rPr lang="en-US" sz="2400" b="1" dirty="0"/>
              <a:t>‘0’ </a:t>
            </a:r>
            <a:r>
              <a:rPr lang="en-US" sz="2400" dirty="0"/>
              <a:t>encoded as 48 </a:t>
            </a:r>
            <a:r>
              <a:rPr lang="en-US" sz="2400" b="1" dirty="0"/>
              <a:t>……………………..’9’ </a:t>
            </a:r>
            <a:r>
              <a:rPr lang="en-US" sz="2400" dirty="0"/>
              <a:t>encoded as 57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552CBD-AA8E-4ADB-82ED-1ECBC97E637A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6709296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85B097-7A39-466A-8AFC-38A09AFF96A6}" type="slidenum">
              <a:rPr lang="en-US" altLang="en-US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03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29283" y="1129099"/>
            <a:ext cx="5372100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Assigning values to char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0BEEB-2766-4214-9D4B-202AEBDB4130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6554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4763F2-81C4-44E5-96B3-83EF9B42BA3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152649" y="1787321"/>
            <a:ext cx="7986714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b="1" dirty="0"/>
              <a:t>char letter;  	</a:t>
            </a:r>
            <a:r>
              <a:rPr lang="en-US" altLang="en-US" sz="2400" dirty="0"/>
              <a:t>/* declare  variable letter of type char */</a:t>
            </a:r>
          </a:p>
          <a:p>
            <a:pPr eaLnBrk="1" hangingPunct="1">
              <a:defRPr/>
            </a:pPr>
            <a:endParaRPr lang="en-US" altLang="en-US" sz="2400" b="1" dirty="0"/>
          </a:p>
          <a:p>
            <a:pPr eaLnBrk="1" hangingPunct="1">
              <a:defRPr/>
            </a:pPr>
            <a:r>
              <a:rPr lang="en-US" altLang="en-US" sz="2400" b="1" dirty="0"/>
              <a:t>letter = ‘A';	   </a:t>
            </a:r>
            <a:r>
              <a:rPr lang="en-US" altLang="en-US" sz="2400" dirty="0"/>
              <a:t>/* OK */ </a:t>
            </a:r>
          </a:p>
          <a:p>
            <a:pPr eaLnBrk="1" hangingPunct="1">
              <a:defRPr/>
            </a:pPr>
            <a:r>
              <a:rPr lang="en-US" altLang="en-US" sz="2400" b="1" dirty="0"/>
              <a:t>letter = A;    	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/* NO! Compiler thinks A is a variable */ </a:t>
            </a:r>
          </a:p>
          <a:p>
            <a:pPr eaLnBrk="1" hangingPunct="1">
              <a:defRPr/>
            </a:pPr>
            <a:r>
              <a:rPr lang="en-US" altLang="en-US" sz="2400" b="1" dirty="0"/>
              <a:t>letter = “A";   	</a:t>
            </a:r>
            <a:r>
              <a:rPr lang="en-US" altLang="en-US" sz="2400" dirty="0">
                <a:solidFill>
                  <a:srgbClr val="FF0000"/>
                </a:solidFill>
              </a:rPr>
              <a:t>/* NO! Compiler thinks “A" is a string */ </a:t>
            </a: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letter = 65;    	</a:t>
            </a:r>
            <a:r>
              <a:rPr lang="en-US" altLang="en-US" sz="2400" dirty="0"/>
              <a:t>/* ok because characters are internally stored as 		numeric values (ASCII code) */ </a:t>
            </a:r>
          </a:p>
        </p:txBody>
      </p:sp>
    </p:spTree>
    <p:extLst>
      <p:ext uri="{BB962C8B-B14F-4D97-AF65-F5344CB8AC3E}">
        <p14:creationId xmlns:p14="http://schemas.microsoft.com/office/powerpoint/2010/main" val="37659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9902"/>
            <a:ext cx="9286103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Floating-Point Types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924252"/>
            <a:ext cx="10624457" cy="4876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/>
              <a:t>Floating-point types represent real numbers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/>
              <a:t>Integer part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/>
              <a:t>Fractional part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The number 108.1517 breaks down into the following parts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/>
              <a:t>108 -  integer part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/>
              <a:t>1517 - fractional part</a:t>
            </a:r>
          </a:p>
          <a:p>
            <a:pPr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/>
              <a:t>Floating-point constants can also be expressed in </a:t>
            </a:r>
            <a:r>
              <a:rPr lang="en-US" altLang="en-US" sz="2400" b="1" i="1" dirty="0"/>
              <a:t>scientific notation</a:t>
            </a:r>
            <a:r>
              <a:rPr lang="en-US" altLang="en-US" sz="2400" b="1" dirty="0"/>
              <a:t>. The value </a:t>
            </a:r>
            <a:r>
              <a:rPr lang="en-US" altLang="en-US" sz="2400" b="1" dirty="0">
                <a:solidFill>
                  <a:srgbClr val="FF0000"/>
                </a:solidFill>
              </a:rPr>
              <a:t>1.7e4 </a:t>
            </a:r>
            <a:r>
              <a:rPr lang="en-US" altLang="en-US" sz="2400" b="1" dirty="0"/>
              <a:t>represents the value </a:t>
            </a:r>
            <a:r>
              <a:rPr lang="en-US" altLang="en-US" sz="2400" b="1" dirty="0">
                <a:solidFill>
                  <a:srgbClr val="FF0000"/>
                </a:solidFill>
              </a:rPr>
              <a:t>1.7 × 10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4</a:t>
            </a:r>
            <a:r>
              <a:rPr lang="en-US" altLang="en-US" sz="2400" b="1" dirty="0"/>
              <a:t>. </a:t>
            </a:r>
          </a:p>
          <a:p>
            <a:pPr algn="just" eaLnBrk="1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2400" b="1" dirty="0"/>
              <a:t>	The value before the letter e is known as the </a:t>
            </a:r>
            <a:r>
              <a:rPr lang="en-US" altLang="en-US" sz="2400" b="1" i="1" dirty="0">
                <a:solidFill>
                  <a:srgbClr val="C00000"/>
                </a:solidFill>
              </a:rPr>
              <a:t>mantissa</a:t>
            </a:r>
            <a:r>
              <a:rPr lang="en-US" altLang="en-US" sz="2400" b="1" dirty="0"/>
              <a:t>, whereas the value that follows e is  called the </a:t>
            </a:r>
            <a:r>
              <a:rPr lang="en-US" altLang="en-US" sz="2400" b="1" i="1" dirty="0">
                <a:solidFill>
                  <a:srgbClr val="C00000"/>
                </a:solidFill>
              </a:rPr>
              <a:t>exponent</a:t>
            </a:r>
            <a:r>
              <a:rPr lang="en-US" altLang="en-US" sz="2400" b="1" dirty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en-US" sz="1100" b="1" dirty="0"/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There are three floating-point  type </a:t>
            </a:r>
            <a:r>
              <a:rPr lang="en-US" altLang="en-US" sz="2400" b="1" dirty="0" err="1"/>
              <a:t>specifiers</a:t>
            </a:r>
            <a:endParaRPr lang="en-US" altLang="en-US" sz="2400" b="1" dirty="0"/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/>
              <a:t>float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/>
              <a:t>double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/>
              <a:t>long double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alt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BC59C-8B06-46B2-93EC-FDF7210F290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7064138" y="6366506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EE5160-AF01-4814-A080-046D1B3F7FAB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>
          <a:xfrm>
            <a:off x="1273629" y="587830"/>
            <a:ext cx="9712820" cy="955221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3600" dirty="0"/>
              <a:t>SIZE AND RANGE OF VALUES </a:t>
            </a:r>
            <a:br>
              <a:rPr lang="en-US" sz="3600" dirty="0"/>
            </a:br>
            <a:r>
              <a:rPr lang="en-US" sz="3600" dirty="0"/>
              <a:t>FOR 16-BIT MACHINE (</a:t>
            </a:r>
            <a:r>
              <a:rPr lang="en-US" sz="3200" dirty="0">
                <a:solidFill>
                  <a:srgbClr val="C00000"/>
                </a:solidFill>
              </a:rPr>
              <a:t>FLOATING POINT TYPE</a:t>
            </a:r>
            <a:r>
              <a:rPr lang="en-US" sz="36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F364B-0628-41DD-9FB0-A2612B64ED48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68610" name="Slide Number Placeholder 23"/>
          <p:cNvSpPr>
            <a:spLocks noGrp="1"/>
          </p:cNvSpPr>
          <p:nvPr>
            <p:ph type="sldNum" sz="quarter" idx="12"/>
          </p:nvPr>
        </p:nvSpPr>
        <p:spPr bwMode="auto">
          <a:xfrm>
            <a:off x="7036842" y="6447632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FC74C0-543D-483A-842A-501E0E95EC2B}" type="slidenum">
              <a:rPr lang="en-US" altLang="en-US"/>
              <a:pPr/>
              <a:t>28</a:t>
            </a:fld>
            <a:endParaRPr lang="en-US" alt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78832"/>
              </p:ext>
            </p:extLst>
          </p:nvPr>
        </p:nvGraphicFramePr>
        <p:xfrm>
          <a:off x="2452049" y="1828800"/>
          <a:ext cx="7670040" cy="42717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0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Size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Single Precision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Float</a:t>
                      </a:r>
                      <a:endParaRPr lang="en-US" sz="1800" dirty="0"/>
                    </a:p>
                  </a:txBody>
                  <a:tcPr marL="68580" marR="68580" marT="34290" marB="3429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 bits</a:t>
                      </a:r>
                    </a:p>
                    <a:p>
                      <a:pPr algn="ctr"/>
                      <a:r>
                        <a:rPr lang="en-US" sz="1800" dirty="0" smtClean="0"/>
                        <a:t>4 bytes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29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Double Precision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double </a:t>
                      </a:r>
                      <a:endParaRPr lang="en-US" sz="1800" dirty="0"/>
                    </a:p>
                  </a:txBody>
                  <a:tcPr marL="68580" marR="68580" marT="34290" marB="34290"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64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8 bytes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 anchorCtr="1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8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Long Double </a:t>
                      </a:r>
                    </a:p>
                    <a:p>
                      <a:pPr algn="ctr"/>
                      <a:r>
                        <a:rPr lang="en-US" sz="1800" dirty="0" smtClean="0"/>
                        <a:t>Precision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long double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80 bits</a:t>
                      </a:r>
                    </a:p>
                    <a:p>
                      <a:pPr algn="ctr"/>
                      <a:r>
                        <a:rPr kumimoji="1" lang="en-US" sz="18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10 bytes</a:t>
                      </a:r>
                      <a:endParaRPr lang="en-US" sz="1800" dirty="0"/>
                    </a:p>
                  </a:txBody>
                  <a:tcPr marL="68580" marR="68580" marT="34290" marB="3429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6279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6671" y="1056681"/>
            <a:ext cx="7446859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solidFill>
                  <a:srgbClr val="002060"/>
                </a:solidFill>
              </a:rPr>
              <a:t>void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26671" y="1657351"/>
            <a:ext cx="10009415" cy="41702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/>
              <a:t>2 uses of void are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b="1" dirty="0"/>
              <a:t>To specify the return type of a function when it is not returning any value.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b="1" dirty="0"/>
              <a:t>To indicate an empty argument list to a function.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264DC-1AC6-4169-92A7-AACF36041229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6916180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58F5BB-65AA-4DDC-A02B-F2108438971A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838201" y="650075"/>
            <a:ext cx="8741024" cy="628992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pc="1125" dirty="0"/>
              <a:t>Session outcome</a:t>
            </a:r>
          </a:p>
        </p:txBody>
      </p:sp>
      <p:sp>
        <p:nvSpPr>
          <p:cNvPr id="31747" name="Subtitle 10"/>
          <p:cNvSpPr>
            <a:spLocks noGrp="1"/>
          </p:cNvSpPr>
          <p:nvPr>
            <p:ph type="body" idx="1"/>
          </p:nvPr>
        </p:nvSpPr>
        <p:spPr bwMode="auto">
          <a:xfrm>
            <a:off x="838201" y="1378425"/>
            <a:ext cx="10148248" cy="4194057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Ctr="0" compatLnSpc="1">
            <a:prstTxWarp prst="textNoShape">
              <a:avLst/>
            </a:prstTxWarp>
            <a:noAutofit/>
          </a:bodyPr>
          <a:lstStyle/>
          <a:p>
            <a:r>
              <a:rPr lang="en-US" sz="2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 the end of session student will be able to learn and </a:t>
            </a:r>
            <a:r>
              <a:rPr lang="en-US" sz="2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understand</a:t>
            </a:r>
          </a:p>
          <a:p>
            <a:endParaRPr lang="en-US" sz="26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685800" lvl="1" indent="-3429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General structure of C program</a:t>
            </a:r>
          </a:p>
          <a:p>
            <a:pPr marL="685800" lvl="1" indent="-3429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C Tokens </a:t>
            </a:r>
            <a:endParaRPr lang="en-US" altLang="en-US" sz="2600" dirty="0">
              <a:solidFill>
                <a:schemeClr val="tx1"/>
              </a:solidFill>
              <a:cs typeface="Times New Roman" pitchFamily="18" charset="0"/>
            </a:endParaRPr>
          </a:p>
          <a:p>
            <a:pPr marL="685800" lvl="1" indent="-3429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Variables</a:t>
            </a:r>
            <a:endParaRPr lang="en-US" altLang="en-US" sz="2600" dirty="0">
              <a:solidFill>
                <a:schemeClr val="tx1"/>
              </a:solidFill>
              <a:cs typeface="Times New Roman" pitchFamily="18" charset="0"/>
            </a:endParaRPr>
          </a:p>
          <a:p>
            <a:pPr marL="685800" lvl="1" indent="-3429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Declarations</a:t>
            </a:r>
          </a:p>
          <a:p>
            <a:pPr marL="685800" lvl="1" indent="-342900">
              <a:lnSpc>
                <a:spcPct val="120000"/>
              </a:lnSpc>
              <a:buFont typeface="Calibri" panose="020F0502020204030204" pitchFamily="34" charset="0"/>
              <a:buChar char="−"/>
            </a:pPr>
            <a:r>
              <a:rPr lang="en-US" altLang="en-US" sz="26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Data Types and Sizes</a:t>
            </a:r>
          </a:p>
          <a:p>
            <a:pPr marL="685800" lvl="1" indent="-342900">
              <a:buFont typeface="Calibri" panose="020F0502020204030204" pitchFamily="34" charset="0"/>
              <a:buChar char="−"/>
            </a:pPr>
            <a:r>
              <a:rPr lang="en-US" altLang="en-US" sz="2600" dirty="0">
                <a:solidFill>
                  <a:schemeClr val="bg1"/>
                </a:solidFill>
                <a:cs typeface="Times New Roman" pitchFamily="18" charset="0"/>
              </a:rPr>
              <a:t>Arithmetic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</a:pPr>
            <a:r>
              <a:rPr lang="en-US" altLang="en-US" sz="2600" dirty="0">
                <a:solidFill>
                  <a:schemeClr val="bg1"/>
                </a:solidFill>
                <a:cs typeface="Times New Roman" pitchFamily="18" charset="0"/>
              </a:rPr>
              <a:t>Relational and Logical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Type conversions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Increment and Decrement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Bitwise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Assignment Operators and Conditional Expressions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600" dirty="0">
                <a:solidFill>
                  <a:schemeClr val="bg1"/>
                </a:solidFill>
                <a:cs typeface="Arial" charset="0"/>
              </a:rPr>
              <a:t>Precedence and Order of 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8D33A-80D5-4C3A-B530-FC01CCC5F09B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AFACC8-8AC7-4C85-9C82-3426913ACAC6}" type="slidenum">
              <a:rPr lang="en-US" altLang="en-US">
                <a:solidFill>
                  <a:srgbClr val="002060"/>
                </a:solidFill>
              </a:rPr>
              <a:pPr/>
              <a:t>3</a:t>
            </a:fld>
            <a:endParaRPr lang="en-US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2222701"/>
            <a:ext cx="8245806" cy="413365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Arial Rounded MT Bold" pitchFamily="34" charset="0"/>
              </a:rPr>
              <a:t>Prefix 	Data Type 				Example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>
              <a:solidFill>
                <a:schemeClr val="tx2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2"/>
                </a:solidFill>
              </a:rPr>
              <a:t>i 	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and unsigned 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iTotalMarks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2"/>
                </a:solidFill>
              </a:rPr>
              <a:t>f 	float 			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fAverageMarks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2"/>
                </a:solidFill>
              </a:rPr>
              <a:t>d 	double 		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dSalary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2"/>
                </a:solidFill>
              </a:rPr>
              <a:t>l 	long and unsigned long 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lFactorial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2"/>
                </a:solidFill>
              </a:rPr>
              <a:t>c 	signed char and unsigned char 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cChoice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</a:rPr>
              <a:t>ai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>
                <a:solidFill>
                  <a:schemeClr val="tx2"/>
                </a:solidFill>
              </a:rPr>
              <a:t>Array of integers 	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aiStudentId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</a:rPr>
              <a:t>af</a:t>
            </a:r>
            <a:r>
              <a:rPr lang="en-US" sz="2000" dirty="0">
                <a:solidFill>
                  <a:schemeClr val="tx2"/>
                </a:solidFill>
              </a:rPr>
              <a:t> 	Array of float 	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afQuantity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2"/>
                </a:solidFill>
              </a:rPr>
              <a:t>ad 	Array of double 	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adAmount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2"/>
                </a:solidFill>
              </a:rPr>
              <a:t>al 	Array of long integers 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alSample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chemeClr val="tx2"/>
                </a:solidFill>
              </a:rPr>
              <a:t>ac 	Array of characters 				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acEmpName</a:t>
            </a:r>
            <a:endParaRPr lang="en-US" sz="1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C97FD5-D924-4A39-9C1D-698338CFAA3A}" type="datetime1">
              <a:rPr lang="en-US" altLang="en-US" smtClean="0"/>
              <a:t>1/9/2020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CSE 1051                            Department of CSE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7EA7D-427F-42A6-83D2-B942FFFD673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38401" y="1657350"/>
            <a:ext cx="7492620" cy="4572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dirty="0">
                <a:solidFill>
                  <a:schemeClr val="tx2"/>
                </a:solidFill>
              </a:rPr>
              <a:t>Naming Variables According to Standards</a:t>
            </a:r>
            <a:endParaRPr lang="en-US" sz="28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152651" y="1146074"/>
            <a:ext cx="8092269" cy="4572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</a:rPr>
              <a:t>Best Practices for Programming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79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89503" y="990317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Using data types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00233-C11B-488C-BC4D-7D974531E7E6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63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1ACBE1-DD74-45CB-A6D4-C938E4CCA81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906690" y="1714502"/>
            <a:ext cx="672408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b="1" dirty="0"/>
              <a:t>#include &lt;</a:t>
            </a:r>
            <a:r>
              <a:rPr lang="en-US" altLang="en-US" sz="2400" b="1" dirty="0" err="1"/>
              <a:t>stdio.h</a:t>
            </a:r>
            <a:r>
              <a:rPr lang="en-US" altLang="en-US" sz="2400" b="1" dirty="0"/>
              <a:t>&gt;</a:t>
            </a:r>
          </a:p>
          <a:p>
            <a:pPr eaLnBrk="1" hangingPunct="1">
              <a:defRPr/>
            </a:pPr>
            <a:r>
              <a:rPr lang="en-US" altLang="en-US" sz="2400" b="1" dirty="0" err="1"/>
              <a:t>int</a:t>
            </a:r>
            <a:r>
              <a:rPr lang="en-US" altLang="en-US" sz="2400" b="1" dirty="0"/>
              <a:t> main ()</a:t>
            </a:r>
          </a:p>
          <a:p>
            <a:pPr eaLnBrk="1" hangingPunct="1">
              <a:defRPr/>
            </a:pPr>
            <a:r>
              <a:rPr lang="en-US" altLang="en-US" sz="2400" b="1" dirty="0"/>
              <a:t>{</a:t>
            </a:r>
          </a:p>
          <a:p>
            <a:pPr lvl="1" eaLnBrk="1" hangingPunct="1"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integerVar</a:t>
            </a:r>
            <a:r>
              <a:rPr lang="en-US" altLang="en-US" sz="2400" b="1" dirty="0"/>
              <a:t> = 100;</a:t>
            </a:r>
          </a:p>
          <a:p>
            <a:pPr lvl="1" eaLnBrk="1" hangingPunct="1"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floatingVar</a:t>
            </a:r>
            <a:r>
              <a:rPr lang="en-US" altLang="en-US" sz="2400" b="1" dirty="0"/>
              <a:t> = 331.79;</a:t>
            </a:r>
          </a:p>
          <a:p>
            <a:pPr lvl="1" eaLnBrk="1" hangingPunct="1"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doubleVar</a:t>
            </a:r>
            <a:r>
              <a:rPr lang="en-US" altLang="en-US" sz="2400" b="1" dirty="0"/>
              <a:t> = 144368.4411;</a:t>
            </a:r>
          </a:p>
          <a:p>
            <a:pPr lvl="1" eaLnBrk="1" hangingPunct="1"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charVar</a:t>
            </a:r>
            <a:r>
              <a:rPr lang="en-US" altLang="en-US" sz="2400" b="1" dirty="0"/>
              <a:t> = 'W';</a:t>
            </a:r>
          </a:p>
          <a:p>
            <a:pPr lvl="1" eaLnBrk="1" hangingPunct="1">
              <a:defRPr/>
            </a:pPr>
            <a:r>
              <a:rPr lang="en-US" altLang="en-US" sz="2400" b="1" dirty="0" err="1">
                <a:solidFill>
                  <a:srgbClr val="006600"/>
                </a:solidFill>
              </a:rPr>
              <a:t>printf</a:t>
            </a:r>
            <a:r>
              <a:rPr lang="en-US" altLang="en-US" sz="2400" b="1" dirty="0">
                <a:solidFill>
                  <a:srgbClr val="006600"/>
                </a:solidFill>
              </a:rPr>
              <a:t>(“%d\n”, </a:t>
            </a:r>
            <a:r>
              <a:rPr lang="en-US" altLang="en-US" sz="2400" b="1" dirty="0" err="1">
                <a:solidFill>
                  <a:srgbClr val="006600"/>
                </a:solidFill>
              </a:rPr>
              <a:t>integerVar</a:t>
            </a:r>
            <a:r>
              <a:rPr lang="en-US" altLang="en-US" sz="2400" b="1" dirty="0">
                <a:solidFill>
                  <a:srgbClr val="006600"/>
                </a:solidFill>
              </a:rPr>
              <a:t>);</a:t>
            </a:r>
          </a:p>
          <a:p>
            <a:pPr lvl="1" eaLnBrk="1" hangingPunct="1">
              <a:defRPr/>
            </a:pPr>
            <a:r>
              <a:rPr lang="en-US" altLang="en-US" sz="2400" b="1" dirty="0" err="1">
                <a:solidFill>
                  <a:srgbClr val="006600"/>
                </a:solidFill>
              </a:rPr>
              <a:t>printf</a:t>
            </a:r>
            <a:r>
              <a:rPr lang="en-US" altLang="en-US" sz="2400" b="1" dirty="0">
                <a:solidFill>
                  <a:srgbClr val="006600"/>
                </a:solidFill>
              </a:rPr>
              <a:t>(“%f\n”,</a:t>
            </a:r>
            <a:r>
              <a:rPr lang="en-US" altLang="en-US" sz="2400" b="1" dirty="0" err="1">
                <a:solidFill>
                  <a:srgbClr val="006600"/>
                </a:solidFill>
              </a:rPr>
              <a:t>floatingVar</a:t>
            </a:r>
            <a:r>
              <a:rPr lang="en-US" altLang="en-US" sz="2400" b="1" dirty="0">
                <a:solidFill>
                  <a:srgbClr val="006600"/>
                </a:solidFill>
              </a:rPr>
              <a:t>);</a:t>
            </a:r>
          </a:p>
          <a:p>
            <a:pPr lvl="1" eaLnBrk="1" hangingPunct="1">
              <a:defRPr/>
            </a:pPr>
            <a:r>
              <a:rPr lang="en-US" altLang="en-US" sz="2400" b="1" dirty="0" err="1">
                <a:solidFill>
                  <a:srgbClr val="006600"/>
                </a:solidFill>
              </a:rPr>
              <a:t>printf</a:t>
            </a:r>
            <a:r>
              <a:rPr lang="en-US" altLang="en-US" sz="2400" b="1" dirty="0">
                <a:solidFill>
                  <a:srgbClr val="006600"/>
                </a:solidFill>
              </a:rPr>
              <a:t>(“%g\n”,</a:t>
            </a:r>
            <a:r>
              <a:rPr lang="en-US" altLang="en-US" sz="2400" b="1" dirty="0" err="1">
                <a:solidFill>
                  <a:srgbClr val="006600"/>
                </a:solidFill>
              </a:rPr>
              <a:t>doubleVar</a:t>
            </a:r>
            <a:r>
              <a:rPr lang="en-US" altLang="en-US" sz="2400" b="1" dirty="0">
                <a:solidFill>
                  <a:srgbClr val="006600"/>
                </a:solidFill>
              </a:rPr>
              <a:t>);</a:t>
            </a:r>
          </a:p>
          <a:p>
            <a:pPr lvl="1" eaLnBrk="1" hangingPunct="1">
              <a:defRPr/>
            </a:pPr>
            <a:r>
              <a:rPr lang="en-US" altLang="en-US" sz="2400" b="1" dirty="0" err="1">
                <a:solidFill>
                  <a:srgbClr val="006600"/>
                </a:solidFill>
              </a:rPr>
              <a:t>printf</a:t>
            </a:r>
            <a:r>
              <a:rPr lang="en-US" altLang="en-US" sz="2400" b="1" dirty="0">
                <a:solidFill>
                  <a:srgbClr val="006600"/>
                </a:solidFill>
              </a:rPr>
              <a:t>(“%c\n”,</a:t>
            </a:r>
            <a:r>
              <a:rPr lang="en-US" altLang="en-US" sz="2400" b="1" dirty="0" err="1">
                <a:solidFill>
                  <a:srgbClr val="006600"/>
                </a:solidFill>
              </a:rPr>
              <a:t>charVar</a:t>
            </a:r>
            <a:r>
              <a:rPr lang="en-US" altLang="en-US" sz="2400" b="1" dirty="0">
                <a:solidFill>
                  <a:srgbClr val="006600"/>
                </a:solidFill>
              </a:rPr>
              <a:t>);</a:t>
            </a:r>
          </a:p>
          <a:p>
            <a:pPr lvl="1" eaLnBrk="1" hangingPunct="1">
              <a:defRPr/>
            </a:pPr>
            <a:r>
              <a:rPr lang="en-US" altLang="en-US" sz="2400" b="1" dirty="0">
                <a:solidFill>
                  <a:srgbClr val="006600"/>
                </a:solidFill>
              </a:rPr>
              <a:t>return 0;</a:t>
            </a:r>
          </a:p>
          <a:p>
            <a:pPr eaLnBrk="1" hangingPunct="1">
              <a:defRPr/>
            </a:pPr>
            <a:r>
              <a:rPr lang="en-US" alt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5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1012371" y="723443"/>
            <a:ext cx="8432448" cy="57507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pc="1125" dirty="0"/>
              <a:t>Summary</a:t>
            </a:r>
          </a:p>
        </p:txBody>
      </p:sp>
      <p:sp>
        <p:nvSpPr>
          <p:cNvPr id="45059" name="Subtitle 10"/>
          <p:cNvSpPr>
            <a:spLocks noGrp="1"/>
          </p:cNvSpPr>
          <p:nvPr>
            <p:ph type="body" idx="1"/>
          </p:nvPr>
        </p:nvSpPr>
        <p:spPr bwMode="auto">
          <a:xfrm>
            <a:off x="1012371" y="1160060"/>
            <a:ext cx="8751465" cy="47291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Ctr="0" compatLnSpc="1">
            <a:prstTxWarp prst="textNoShape">
              <a:avLst/>
            </a:prstTxWarp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cs typeface="Times New Roman" pitchFamily="18" charset="0"/>
              </a:rPr>
              <a:t>We have learnt about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General Structure of C program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C Tokens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Variables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Declarations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Data Types and Sizes</a:t>
            </a:r>
          </a:p>
          <a:p>
            <a:pPr marL="685800" lvl="1" indent="-342900">
              <a:buFont typeface="Calibri" panose="020F0502020204030204" pitchFamily="34" charset="0"/>
              <a:buChar char="−"/>
            </a:pPr>
            <a:r>
              <a:rPr lang="en-US" altLang="en-US" sz="2400" b="1" dirty="0" smtClean="0">
                <a:solidFill>
                  <a:schemeClr val="bg1"/>
                </a:solidFill>
                <a:cs typeface="Times New Roman" pitchFamily="18" charset="0"/>
              </a:rPr>
              <a:t>Arithmetic </a:t>
            </a:r>
            <a:r>
              <a:rPr lang="en-US" altLang="en-US" sz="2400" b="1" dirty="0">
                <a:solidFill>
                  <a:schemeClr val="bg1"/>
                </a:solidFill>
                <a:cs typeface="Times New Roman" pitchFamily="18" charset="0"/>
              </a:rPr>
              <a:t>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</a:pPr>
            <a:r>
              <a:rPr lang="en-US" altLang="en-US" sz="2400" b="1" dirty="0">
                <a:solidFill>
                  <a:schemeClr val="bg1"/>
                </a:solidFill>
                <a:cs typeface="Times New Roman" pitchFamily="18" charset="0"/>
              </a:rPr>
              <a:t>Relational and Logical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bg1"/>
                </a:solidFill>
                <a:cs typeface="Arial" charset="0"/>
              </a:rPr>
              <a:t>Type conversions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bg1"/>
                </a:solidFill>
                <a:cs typeface="Arial" charset="0"/>
              </a:rPr>
              <a:t>Increment and Decrement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bg1"/>
                </a:solidFill>
                <a:cs typeface="Arial" charset="0"/>
              </a:rPr>
              <a:t>Bitwise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bg1"/>
                </a:solidFill>
                <a:cs typeface="Arial" charset="0"/>
              </a:rPr>
              <a:t>Assignment Operators and Conditional Expressions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bg1"/>
                </a:solidFill>
                <a:cs typeface="Arial" charset="0"/>
              </a:rPr>
              <a:t>Precedence and Order of 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EE91A7-B445-4F38-B266-3C28D38822D8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CB039-8674-459B-B81A-4DA32D9C8EB4}" type="slidenum">
              <a:rPr lang="en-US" altLang="en-US" smtClean="0">
                <a:solidFill>
                  <a:srgbClr val="002060"/>
                </a:solidFill>
              </a:rPr>
              <a:pPr/>
              <a:t>32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838200" y="720167"/>
            <a:ext cx="8123830" cy="57507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pc="1125" dirty="0"/>
              <a:t>Objectives</a:t>
            </a:r>
          </a:p>
        </p:txBody>
      </p:sp>
      <p:sp>
        <p:nvSpPr>
          <p:cNvPr id="45059" name="Subtitle 10"/>
          <p:cNvSpPr>
            <a:spLocks noGrp="1"/>
          </p:cNvSpPr>
          <p:nvPr>
            <p:ph type="body" idx="1"/>
          </p:nvPr>
        </p:nvSpPr>
        <p:spPr bwMode="auto">
          <a:xfrm>
            <a:off x="838200" y="1392073"/>
            <a:ext cx="10515600" cy="47357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Ctr="0" compatLnSpc="1">
            <a:prstTxWarp prst="textNoShape">
              <a:avLst/>
            </a:prstTxWarp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learn and appreciate</a:t>
            </a:r>
          </a:p>
          <a:p>
            <a:pPr marL="685800" lvl="1" indent="-342900">
              <a:spcAft>
                <a:spcPts val="300"/>
              </a:spcAft>
              <a:buFont typeface="Calibri" panose="020F0502020204030204" pitchFamily="34" charset="0"/>
              <a:buChar char="−"/>
            </a:pPr>
            <a:r>
              <a:rPr lang="en-US" altLang="en-US" sz="2800" dirty="0" smtClean="0">
                <a:solidFill>
                  <a:schemeClr val="tx1"/>
                </a:solidFill>
                <a:cs typeface="Times New Roman" pitchFamily="18" charset="0"/>
              </a:rPr>
              <a:t>Arithmetic </a:t>
            </a: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Operators</a:t>
            </a:r>
          </a:p>
          <a:p>
            <a:pPr marL="685800" lvl="1" indent="-342900">
              <a:spcAft>
                <a:spcPts val="300"/>
              </a:spcAft>
              <a:buFont typeface="Calibri" panose="020F0502020204030204" pitchFamily="34" charset="0"/>
              <a:buChar char="−"/>
            </a:pP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Relational and Logical Operators</a:t>
            </a:r>
          </a:p>
          <a:p>
            <a:pPr marL="685800" lvl="1" indent="-342900">
              <a:spcAft>
                <a:spcPts val="300"/>
              </a:spcAft>
              <a:buFont typeface="Calibri" panose="020F0502020204030204" pitchFamily="34" charset="0"/>
              <a:buChar char="−"/>
              <a:defRPr/>
            </a:pP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Type conversions</a:t>
            </a:r>
          </a:p>
          <a:p>
            <a:pPr marL="685800" lvl="1" indent="-342900">
              <a:spcAft>
                <a:spcPts val="300"/>
              </a:spcAft>
              <a:buFont typeface="Calibri" panose="020F0502020204030204" pitchFamily="34" charset="0"/>
              <a:buChar char="−"/>
              <a:defRPr/>
            </a:pP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Increment and Decrement Operators</a:t>
            </a:r>
          </a:p>
          <a:p>
            <a:pPr marL="685800" lvl="1" indent="-342900">
              <a:spcAft>
                <a:spcPts val="300"/>
              </a:spcAft>
              <a:buFont typeface="Calibri" panose="020F0502020204030204" pitchFamily="34" charset="0"/>
              <a:buChar char="−"/>
              <a:defRPr/>
            </a:pP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Bitwise Operators</a:t>
            </a:r>
          </a:p>
          <a:p>
            <a:pPr marL="685800" lvl="1" indent="-342900">
              <a:spcAft>
                <a:spcPts val="300"/>
              </a:spcAft>
              <a:buFont typeface="Calibri" panose="020F0502020204030204" pitchFamily="34" charset="0"/>
              <a:buChar char="−"/>
              <a:defRPr/>
            </a:pP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Assignment Operators and Conditional Expressions</a:t>
            </a:r>
          </a:p>
          <a:p>
            <a:pPr marL="685800" lvl="1" indent="-342900">
              <a:spcAft>
                <a:spcPts val="300"/>
              </a:spcAft>
              <a:buFont typeface="Calibri" panose="020F0502020204030204" pitchFamily="34" charset="0"/>
              <a:buChar char="−"/>
              <a:defRPr/>
            </a:pP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Precedence and Order of 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763896-C490-44B8-8A19-60B0730B84AC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CB039-8674-459B-B81A-4DA32D9C8EB4}" type="slidenum">
              <a:rPr lang="en-US" altLang="en-US" smtClean="0">
                <a:solidFill>
                  <a:srgbClr val="002060"/>
                </a:solidFill>
              </a:rPr>
              <a:pPr/>
              <a:t>33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838201" y="650075"/>
            <a:ext cx="8741024" cy="62899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pc="1125" dirty="0"/>
              <a:t>Session outcome</a:t>
            </a:r>
          </a:p>
        </p:txBody>
      </p:sp>
      <p:sp>
        <p:nvSpPr>
          <p:cNvPr id="31747" name="Subtitle 10"/>
          <p:cNvSpPr>
            <a:spLocks noGrp="1"/>
          </p:cNvSpPr>
          <p:nvPr>
            <p:ph type="body" idx="1"/>
          </p:nvPr>
        </p:nvSpPr>
        <p:spPr bwMode="auto">
          <a:xfrm>
            <a:off x="838201" y="1378425"/>
            <a:ext cx="10148248" cy="4194057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At the end of session student will be able to learn and understand</a:t>
            </a:r>
          </a:p>
          <a:p>
            <a:pPr marL="685800" lvl="1" indent="-342900">
              <a:buFont typeface="Calibri" panose="020F0502020204030204" pitchFamily="34" charset="0"/>
              <a:buChar char="−"/>
            </a:pPr>
            <a:r>
              <a:rPr lang="en-US" altLang="en-US" sz="3000" dirty="0" smtClean="0">
                <a:solidFill>
                  <a:schemeClr val="tx1"/>
                </a:solidFill>
                <a:cs typeface="Times New Roman" pitchFamily="18" charset="0"/>
              </a:rPr>
              <a:t>Arithmetic </a:t>
            </a:r>
            <a:r>
              <a:rPr lang="en-US" altLang="en-US" sz="3000" dirty="0">
                <a:solidFill>
                  <a:schemeClr val="tx1"/>
                </a:solidFill>
                <a:cs typeface="Times New Roman" pitchFamily="18" charset="0"/>
              </a:rPr>
              <a:t>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</a:pPr>
            <a:r>
              <a:rPr lang="en-US" altLang="en-US" sz="3000" dirty="0">
                <a:solidFill>
                  <a:schemeClr val="tx1"/>
                </a:solidFill>
                <a:cs typeface="Times New Roman" pitchFamily="18" charset="0"/>
              </a:rPr>
              <a:t>Relational and Logical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3000" dirty="0">
                <a:solidFill>
                  <a:schemeClr val="tx1"/>
                </a:solidFill>
                <a:cs typeface="Times New Roman" pitchFamily="18" charset="0"/>
              </a:rPr>
              <a:t>Type conversions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3000" dirty="0">
                <a:solidFill>
                  <a:schemeClr val="tx1"/>
                </a:solidFill>
                <a:cs typeface="Times New Roman" pitchFamily="18" charset="0"/>
              </a:rPr>
              <a:t>Increment and Decrement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3000" dirty="0">
                <a:solidFill>
                  <a:schemeClr val="tx1"/>
                </a:solidFill>
                <a:cs typeface="Times New Roman" pitchFamily="18" charset="0"/>
              </a:rPr>
              <a:t>Bitwise Operators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3000" dirty="0">
                <a:solidFill>
                  <a:schemeClr val="tx1"/>
                </a:solidFill>
                <a:cs typeface="Times New Roman" pitchFamily="18" charset="0"/>
              </a:rPr>
              <a:t>Assignment Operators and Conditional Expressions</a:t>
            </a:r>
          </a:p>
          <a:p>
            <a:pPr marL="685800" lvl="1" indent="-342900">
              <a:buFont typeface="Calibri" panose="020F0502020204030204" pitchFamily="34" charset="0"/>
              <a:buChar char="−"/>
              <a:defRPr/>
            </a:pPr>
            <a:r>
              <a:rPr lang="en-US" altLang="en-US" sz="3000" dirty="0">
                <a:solidFill>
                  <a:schemeClr val="tx1"/>
                </a:solidFill>
                <a:cs typeface="Times New Roman" pitchFamily="18" charset="0"/>
              </a:rPr>
              <a:t>Precedence and Order of 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8D33A-80D5-4C3A-B530-FC01CCC5F09B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AFACC8-8AC7-4C85-9C82-3426913ACAC6}" type="slidenum">
              <a:rPr lang="en-US" altLang="en-US">
                <a:solidFill>
                  <a:srgbClr val="002060"/>
                </a:solidFill>
              </a:rPr>
              <a:pPr/>
              <a:t>34</a:t>
            </a:fld>
            <a:endParaRPr lang="en-US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8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different operators are:</a:t>
            </a:r>
          </a:p>
          <a:p>
            <a:pPr lvl="1"/>
            <a:r>
              <a:rPr lang="en-US" sz="3200" dirty="0"/>
              <a:t>Arithmetic </a:t>
            </a:r>
          </a:p>
          <a:p>
            <a:pPr lvl="1"/>
            <a:r>
              <a:rPr lang="en-US" sz="3200" dirty="0"/>
              <a:t>Relational</a:t>
            </a:r>
          </a:p>
          <a:p>
            <a:pPr lvl="1"/>
            <a:r>
              <a:rPr lang="en-US" sz="3200" dirty="0"/>
              <a:t>Logical</a:t>
            </a:r>
          </a:p>
          <a:p>
            <a:pPr lvl="1"/>
            <a:r>
              <a:rPr lang="en-US" sz="3200" dirty="0"/>
              <a:t>Increment and Decrement</a:t>
            </a:r>
          </a:p>
          <a:p>
            <a:pPr lvl="1"/>
            <a:r>
              <a:rPr lang="en-US" sz="3200" dirty="0"/>
              <a:t>Bitwise</a:t>
            </a:r>
          </a:p>
          <a:p>
            <a:pPr lvl="1"/>
            <a:r>
              <a:rPr lang="en-US" sz="3200" dirty="0"/>
              <a:t>Assignment</a:t>
            </a:r>
          </a:p>
          <a:p>
            <a:pPr lvl="1"/>
            <a:r>
              <a:rPr lang="en-US" sz="3200" dirty="0"/>
              <a:t>Conditional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403220-EBC9-4035-81E0-F3E4E86DA737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Arithmetic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binary arithmetic operators are +, -, *, / and the modulus operator %.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/ operator when used with integers truncates any fractional part i.e. E.g. 5/2 = 2 and not 2.5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Therefore % operator produces the remainder when 5 is divided by 2 i.e. 1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% operator cannot be applied to float or double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E.g. x % y wherein % is the operator and x, y are operands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49FF4-8307-4EE2-A7DE-C1429931A0FD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5200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en-US" sz="3600" dirty="0"/>
              <a:t>The unary minus operator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1B4CEB-7C5B-4A83-ADF6-276BF9F44AA5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7987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1F4BBA-AAF8-4E25-AD86-9C943C102F3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822630" y="1358938"/>
            <a:ext cx="451277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2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2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a = 25;</a:t>
            </a:r>
          </a:p>
          <a:p>
            <a:pPr lvl="1" eaLnBrk="1" hangingPunct="1"/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b = -2;</a:t>
            </a:r>
          </a:p>
          <a:p>
            <a:pPr lvl="1" eaLnBrk="1" hangingPunct="1"/>
            <a:r>
              <a:rPr lang="en-US" altLang="en-US" sz="2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latin typeface="Courier New" panose="02070309020205020404" pitchFamily="49" charset="0"/>
              </a:rPr>
              <a:t>(“%d\n”,-a);</a:t>
            </a:r>
          </a:p>
          <a:p>
            <a:pPr lvl="1" eaLnBrk="1" hangingPunct="1"/>
            <a:r>
              <a:rPr lang="en-US" altLang="en-US" sz="2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latin typeface="Courier New" panose="02070309020205020404" pitchFamily="49" charset="0"/>
              </a:rPr>
              <a:t>(“%d\n”,-b);</a:t>
            </a:r>
          </a:p>
          <a:p>
            <a:pPr lvl="1" eaLnBrk="1" hangingPunct="1"/>
            <a:r>
              <a:rPr lang="en-US" altLang="en-US" sz="2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2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47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28735"/>
            <a:ext cx="10515600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Working with arithmetic expressions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350"/>
              <a:t>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4B840-FCB8-4400-87B9-9342A65C9B20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7168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4AE31-AEF1-4290-B06A-9D30A81281F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838200" y="991883"/>
            <a:ext cx="10515600" cy="58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algn="just" eaLnBrk="1" hangingPunct="1">
              <a:lnSpc>
                <a:spcPct val="95000"/>
              </a:lnSpc>
            </a:pPr>
            <a:r>
              <a:rPr lang="en-US" altLang="en-US" sz="2000" dirty="0"/>
              <a:t>Basic arithmetic operators: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+, -, *, /, %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D60093"/>
                </a:solidFill>
              </a:rPr>
              <a:t>Precedence</a:t>
            </a:r>
            <a:r>
              <a:rPr lang="en-US" altLang="en-US" sz="2000" dirty="0"/>
              <a:t>: One operator can have a higher priority, or </a:t>
            </a:r>
            <a:r>
              <a:rPr lang="en-US" altLang="en-US" sz="2000" i="1" dirty="0"/>
              <a:t>precedence</a:t>
            </a:r>
            <a:r>
              <a:rPr lang="en-US" altLang="en-US" sz="2000" dirty="0"/>
              <a:t>, over another operator. </a:t>
            </a:r>
            <a:r>
              <a:rPr lang="en-US" sz="2000" dirty="0">
                <a:solidFill>
                  <a:srgbClr val="000066"/>
                </a:solidFill>
              </a:rPr>
              <a:t>The operators within C are grouped hierarchically according to their </a:t>
            </a:r>
            <a:r>
              <a:rPr lang="en-US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precedence</a:t>
            </a:r>
            <a:r>
              <a:rPr lang="en-US" sz="2000" dirty="0">
                <a:solidFill>
                  <a:srgbClr val="000066"/>
                </a:solidFill>
              </a:rPr>
              <a:t> (i.e., order of evaluation)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rgbClr val="000066"/>
                </a:solidFill>
              </a:rPr>
              <a:t> Operations </a:t>
            </a:r>
            <a:r>
              <a:rPr lang="en-US" sz="2000" dirty="0">
                <a:solidFill>
                  <a:srgbClr val="000066"/>
                </a:solidFill>
              </a:rPr>
              <a:t>with a higher precedence are carried out before operations having a  lower precedence.</a:t>
            </a:r>
          </a:p>
          <a:p>
            <a:pPr algn="just"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 priority operators   *  /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Low priority operators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 -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95000"/>
              </a:lnSpc>
            </a:pPr>
            <a:r>
              <a:rPr lang="en-US" altLang="en-US" sz="2000" dirty="0"/>
              <a:t>Example:  </a:t>
            </a:r>
            <a:r>
              <a:rPr lang="en-US" altLang="en-US" sz="2000" dirty="0" smtClean="0"/>
              <a:t>* </a:t>
            </a:r>
            <a:r>
              <a:rPr lang="en-US" altLang="en-US" sz="2000" dirty="0"/>
              <a:t>has a higher precedence than + </a:t>
            </a:r>
          </a:p>
          <a:p>
            <a:pPr marL="342900" lvl="1" indent="0" algn="just">
              <a:lnSpc>
                <a:spcPct val="95000"/>
              </a:lnSpc>
              <a:buNone/>
            </a:pPr>
            <a:r>
              <a:rPr lang="en-US" altLang="en-US" sz="2000" dirty="0"/>
              <a:t> 	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 * c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a+(b*c)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 If </a:t>
            </a:r>
            <a:r>
              <a:rPr lang="en-US" altLang="en-US" sz="2000" dirty="0"/>
              <a:t>necessary, you can always use parentheses in an expression to force the terms to be evaluated in any desired order.</a:t>
            </a:r>
          </a:p>
          <a:p>
            <a:pPr algn="just" eaLnBrk="1" hangingPunct="1">
              <a:lnSpc>
                <a:spcPct val="95000"/>
              </a:lnSpc>
            </a:pPr>
            <a:r>
              <a:rPr lang="en-US" altLang="en-US" sz="2000" b="1" dirty="0">
                <a:solidFill>
                  <a:srgbClr val="D60093"/>
                </a:solidFill>
              </a:rPr>
              <a:t>Associativity</a:t>
            </a:r>
            <a:r>
              <a:rPr lang="en-US" altLang="en-US" sz="2000" dirty="0"/>
              <a:t>: Expressions containing operators of the same precedence are evaluated either from left to right or from right to left, depending on the operator. This is known as the </a:t>
            </a:r>
            <a:r>
              <a:rPr lang="en-US" altLang="en-US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associative </a:t>
            </a:r>
            <a:r>
              <a:rPr lang="en-US" altLang="en-US" sz="2000" dirty="0"/>
              <a:t>property of an </a:t>
            </a:r>
            <a:r>
              <a:rPr lang="en-US" altLang="en-US" sz="2000" dirty="0" smtClean="0"/>
              <a:t>operator.</a:t>
            </a:r>
            <a:endParaRPr lang="en-US" altLang="en-US" sz="2000" dirty="0"/>
          </a:p>
          <a:p>
            <a:pPr lvl="1" algn="just" eaLnBrk="1" hangingPunct="1">
              <a:lnSpc>
                <a:spcPct val="95000"/>
              </a:lnSpc>
            </a:pPr>
            <a:r>
              <a:rPr lang="en-US" altLang="en-US" sz="2000" dirty="0"/>
              <a:t>Example: + has a </a:t>
            </a:r>
            <a:r>
              <a:rPr lang="en-US" altLang="en-US" sz="2000" i="1" dirty="0"/>
              <a:t>left to right</a:t>
            </a:r>
            <a:r>
              <a:rPr lang="en-US" altLang="en-US" sz="2000" dirty="0"/>
              <a:t> associativity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sz="2000" dirty="0">
                <a:solidFill>
                  <a:srgbClr val="000066"/>
                </a:solidFill>
              </a:rPr>
              <a:t>For both the precedence group described above, </a:t>
            </a:r>
            <a:r>
              <a:rPr lang="en-US" sz="20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associativity is “left to right”</a:t>
            </a:r>
            <a:r>
              <a:rPr lang="en-US" sz="2000" dirty="0">
                <a:solidFill>
                  <a:srgbClr val="000066"/>
                </a:solidFill>
              </a:rPr>
              <a:t>.</a:t>
            </a:r>
          </a:p>
          <a:p>
            <a:pPr marL="342900" lvl="1" indent="0" algn="just">
              <a:lnSpc>
                <a:spcPct val="95000"/>
              </a:lnSpc>
              <a:buNone/>
            </a:pPr>
            <a:endParaRPr lang="en-US" altLang="en-US" sz="2000" dirty="0"/>
          </a:p>
          <a:p>
            <a:pPr algn="just" eaLnBrk="1" hangingPunct="1">
              <a:lnSpc>
                <a:spcPct val="95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54893"/>
            <a:ext cx="10148249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Working with arithmetic expressions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 smtClean="0"/>
              <a:t>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F1852-8DEA-42C3-A8EA-F488EFC72FD6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A785D9-326E-4184-9F3A-C8DB7D6E80D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415386" y="1275935"/>
            <a:ext cx="663354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a = 100;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b = 2;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 = 25;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d = 4;</a:t>
            </a: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result;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result = a * b + c * d;  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(“ Result1: %d\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n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”,result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result = a * (b + c * d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);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(“ Result2: %d\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n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”,result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478" y="2627145"/>
            <a:ext cx="3481267" cy="10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AA4-0A93-4236-860A-D1FC18C1CB8D}" type="datetime1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1001 Problem Solving using Computers (PSUC) - 2018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73" y="1050207"/>
            <a:ext cx="6792503" cy="5241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838199" y="526987"/>
            <a:ext cx="1014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General Structure of C program </a:t>
            </a:r>
          </a:p>
        </p:txBody>
      </p:sp>
    </p:spTree>
    <p:extLst>
      <p:ext uri="{BB962C8B-B14F-4D97-AF65-F5344CB8AC3E}">
        <p14:creationId xmlns:p14="http://schemas.microsoft.com/office/powerpoint/2010/main" val="25969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650920"/>
            <a:ext cx="5372100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dirty="0"/>
              <a:t>Relational operators</a:t>
            </a:r>
          </a:p>
        </p:txBody>
      </p:sp>
      <p:graphicFrame>
        <p:nvGraphicFramePr>
          <p:cNvPr id="1848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473067"/>
              </p:ext>
            </p:extLst>
          </p:nvPr>
        </p:nvGraphicFramePr>
        <p:xfrm>
          <a:off x="2585540" y="1249788"/>
          <a:ext cx="7178296" cy="2430906"/>
        </p:xfrm>
        <a:graphic>
          <a:graphicData uri="http://schemas.openxmlformats.org/drawingml/2006/table">
            <a:tbl>
              <a:tblPr/>
              <a:tblGrid>
                <a:gridCol w="20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L="112014" marR="112014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L="112014" marR="112014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42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ACA931-F590-4D1D-9A63-C3A1DB449C1A}" type="datetime1">
              <a:rPr lang="en-US" altLang="en-US" smtClean="0"/>
              <a:t>1/10/2020</a:t>
            </a:fld>
            <a:endParaRPr lang="en-US" altLang="en-US" smtClean="0"/>
          </a:p>
        </p:txBody>
      </p:sp>
      <p:sp>
        <p:nvSpPr>
          <p:cNvPr id="5942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1051                            Department of CSE</a:t>
            </a:r>
          </a:p>
        </p:txBody>
      </p:sp>
      <p:sp>
        <p:nvSpPr>
          <p:cNvPr id="5942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B5AB1E-8E14-4604-A9CF-943C2AEAE5DC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30749" name="Text Box 45"/>
          <p:cNvSpPr txBox="1">
            <a:spLocks noChangeArrowheads="1"/>
          </p:cNvSpPr>
          <p:nvPr/>
        </p:nvSpPr>
        <p:spPr bwMode="auto">
          <a:xfrm>
            <a:off x="2547583" y="4082144"/>
            <a:ext cx="7216253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b="1" dirty="0"/>
              <a:t>The relational operators have lower precedence than all arithmetic operators: </a:t>
            </a:r>
          </a:p>
          <a:p>
            <a:pPr algn="just" eaLnBrk="1" hangingPunct="1"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a &lt; b + c</a:t>
            </a:r>
            <a:r>
              <a:rPr lang="en-US" altLang="en-US" b="1" dirty="0"/>
              <a:t>  is evaluated as  </a:t>
            </a:r>
            <a:r>
              <a:rPr lang="en-US" altLang="en-US" b="1" dirty="0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30750" name="Text Box 46"/>
          <p:cNvSpPr txBox="1">
            <a:spLocks noChangeArrowheads="1"/>
          </p:cNvSpPr>
          <p:nvPr/>
        </p:nvSpPr>
        <p:spPr bwMode="auto">
          <a:xfrm>
            <a:off x="2547583" y="5242435"/>
            <a:ext cx="721625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ATTENTION !    </a:t>
            </a:r>
          </a:p>
          <a:p>
            <a:pPr algn="just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the “is equal to” operator == and the  “assignment” operator =</a:t>
            </a:r>
          </a:p>
        </p:txBody>
      </p:sp>
    </p:spTree>
    <p:extLst>
      <p:ext uri="{BB962C8B-B14F-4D97-AF65-F5344CB8AC3E}">
        <p14:creationId xmlns:p14="http://schemas.microsoft.com/office/powerpoint/2010/main" val="36001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2"/>
          <p:cNvSpPr>
            <a:spLocks noGrp="1"/>
          </p:cNvSpPr>
          <p:nvPr>
            <p:ph type="title"/>
          </p:nvPr>
        </p:nvSpPr>
        <p:spPr>
          <a:xfrm>
            <a:off x="838199" y="761215"/>
            <a:ext cx="10148249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Relational operators</a:t>
            </a:r>
          </a:p>
        </p:txBody>
      </p:sp>
      <p:sp>
        <p:nvSpPr>
          <p:cNvPr id="6042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7B8B3B-C62E-4D10-8328-1656B577B587}" type="datetime1">
              <a:rPr lang="en-US" altLang="en-US" smtClean="0"/>
              <a:t>1/9/2020</a:t>
            </a:fld>
            <a:endParaRPr lang="en-US" altLang="en-US" smtClean="0"/>
          </a:p>
        </p:txBody>
      </p:sp>
      <p:sp>
        <p:nvSpPr>
          <p:cNvPr id="604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1051                            Department of CSE</a:t>
            </a:r>
          </a:p>
        </p:txBody>
      </p:sp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F35E54-DB5D-44E8-B550-BEE943AC68F9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200" y="1266308"/>
            <a:ext cx="10515600" cy="525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An expression such as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a &lt; b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 containing a relational operator is  called a </a:t>
            </a:r>
            <a:r>
              <a:rPr lang="en-US" sz="2000" i="1" dirty="0">
                <a:solidFill>
                  <a:srgbClr val="C00000"/>
                </a:solidFill>
                <a:latin typeface="Arial" charset="0"/>
              </a:rPr>
              <a:t>relational expression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.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>
              <a:latin typeface="Arial" charset="0"/>
            </a:endParaRPr>
          </a:p>
          <a:p>
            <a:pPr marL="257175" indent="-257175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" charset="0"/>
              </a:rPr>
              <a:t>The value of a relational expression is one, if the specified relation is true and zero if the relation is false.</a:t>
            </a:r>
          </a:p>
          <a:p>
            <a:pPr algn="just">
              <a:buClr>
                <a:srgbClr val="6600CC"/>
              </a:buClr>
              <a:defRPr/>
            </a:pPr>
            <a:endParaRPr lang="en-US" sz="1050" dirty="0">
              <a:latin typeface="Arial" charset="0"/>
            </a:endParaRPr>
          </a:p>
          <a:p>
            <a:pPr algn="just">
              <a:defRPr/>
            </a:pPr>
            <a:r>
              <a:rPr lang="en-US" sz="2000" dirty="0">
                <a:latin typeface="Arial" charset="0"/>
              </a:rPr>
              <a:t>	E.g.:</a:t>
            </a:r>
          </a:p>
          <a:p>
            <a:pPr algn="just">
              <a:defRPr/>
            </a:pPr>
            <a:r>
              <a:rPr lang="en-US" sz="2000" dirty="0">
                <a:latin typeface="Arial" charset="0"/>
              </a:rPr>
              <a:t>		10 &lt; 20 is </a:t>
            </a:r>
            <a:r>
              <a:rPr lang="en-US" sz="2000" dirty="0">
                <a:latin typeface="Baskerville Old Face" pitchFamily="18" charset="0"/>
              </a:rPr>
              <a:t>TRUE</a:t>
            </a:r>
          </a:p>
          <a:p>
            <a:pPr algn="just">
              <a:defRPr/>
            </a:pPr>
            <a:r>
              <a:rPr lang="en-US" sz="2000" dirty="0">
                <a:latin typeface="Arial" charset="0"/>
              </a:rPr>
              <a:t>		20 &lt; 10 is </a:t>
            </a:r>
            <a:r>
              <a:rPr lang="en-US" sz="2000" dirty="0">
                <a:latin typeface="Baskerville Old Face" pitchFamily="18" charset="0"/>
              </a:rPr>
              <a:t>FALSE</a:t>
            </a:r>
          </a:p>
          <a:p>
            <a:pPr algn="just">
              <a:defRPr/>
            </a:pPr>
            <a:endParaRPr lang="en-US" sz="1100" dirty="0">
              <a:latin typeface="Baskerville Old Face" pitchFamily="18" charset="0"/>
            </a:endParaRPr>
          </a:p>
          <a:p>
            <a:pPr marL="257175" indent="-257175"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" charset="0"/>
              </a:rPr>
              <a:t>A simple relational expression contains only one relational operator and takes the following form.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latin typeface="Arial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latin typeface="Arial Rounded MT Bold" pitchFamily="34" charset="0"/>
              </a:rPr>
              <a:t>	ae1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b="1" dirty="0">
                <a:latin typeface="Arial" charset="0"/>
              </a:rPr>
              <a:t>relational operator </a:t>
            </a:r>
            <a:r>
              <a:rPr lang="en-US" sz="2000" dirty="0">
                <a:latin typeface="Arial Rounded MT Bold" pitchFamily="34" charset="0"/>
              </a:rPr>
              <a:t>ae2</a:t>
            </a:r>
          </a:p>
          <a:p>
            <a:pPr algn="just">
              <a:lnSpc>
                <a:spcPct val="110000"/>
              </a:lnSpc>
              <a:defRPr/>
            </a:pPr>
            <a:endParaRPr lang="en-US" sz="2000" dirty="0">
              <a:latin typeface="Arial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ae1 </a:t>
            </a:r>
            <a:r>
              <a:rPr lang="en-US" sz="2000" dirty="0">
                <a:latin typeface="Arial" charset="0"/>
              </a:rPr>
              <a:t>&amp;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ae2</a:t>
            </a:r>
            <a:r>
              <a:rPr lang="en-US" sz="2000" dirty="0">
                <a:latin typeface="Arial" charset="0"/>
              </a:rPr>
              <a:t> are arithmetic expressions, which may be simple constants, variables or combinations of them.</a:t>
            </a:r>
          </a:p>
        </p:txBody>
      </p:sp>
    </p:spTree>
    <p:extLst>
      <p:ext uri="{BB962C8B-B14F-4D97-AF65-F5344CB8AC3E}">
        <p14:creationId xmlns:p14="http://schemas.microsoft.com/office/powerpoint/2010/main" val="1496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itle 2"/>
          <p:cNvSpPr>
            <a:spLocks noGrp="1"/>
          </p:cNvSpPr>
          <p:nvPr>
            <p:ph type="title"/>
          </p:nvPr>
        </p:nvSpPr>
        <p:spPr>
          <a:xfrm>
            <a:off x="838199" y="685160"/>
            <a:ext cx="10148249" cy="51435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Relational operators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371598"/>
            <a:ext cx="10515600" cy="37945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sz="2400" dirty="0"/>
              <a:t>The arithmetic expressions will be evaluated first &amp;  then the results will be compared. That is, arithmetic operators have a higher priority over relational operators. </a:t>
            </a:r>
            <a:r>
              <a:rPr lang="en-US" sz="2400" dirty="0"/>
              <a:t>&gt;   &gt;=   &lt;    &lt;=    all have the same precedence and below them are the next precedence equality operators i.e. == and !=</a:t>
            </a:r>
            <a:endParaRPr lang="en-US" altLang="en-US" sz="2400" dirty="0"/>
          </a:p>
        </p:txBody>
      </p:sp>
      <p:sp>
        <p:nvSpPr>
          <p:cNvPr id="6247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729281-C323-4DCB-A654-ACC596501D97}" type="datetime1">
              <a:rPr lang="en-US" altLang="en-US" smtClean="0"/>
              <a:t>1/9/2020</a:t>
            </a:fld>
            <a:endParaRPr lang="en-US" altLang="en-US" smtClean="0"/>
          </a:p>
        </p:txBody>
      </p:sp>
      <p:sp>
        <p:nvSpPr>
          <p:cNvPr id="6247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1051                            Department of CSE</a:t>
            </a:r>
          </a:p>
        </p:txBody>
      </p:sp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FC5A36-BA60-4774-91FE-FDD234DF5D4A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1110343" y="3028355"/>
            <a:ext cx="909363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b="1" dirty="0"/>
              <a:t>Suppose that 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, j and k are integer variables whose values are 1, 2 and 3 respectively.</a:t>
            </a:r>
          </a:p>
          <a:p>
            <a:pPr algn="just"/>
            <a:endParaRPr lang="en-US" altLang="en-US" sz="2000" b="1" dirty="0"/>
          </a:p>
          <a:p>
            <a:pPr algn="just"/>
            <a:r>
              <a:rPr lang="en-US" altLang="en-US" sz="2000" b="1" u="sng" dirty="0"/>
              <a:t>Expression</a:t>
            </a:r>
            <a:r>
              <a:rPr lang="en-US" altLang="en-US" sz="2000" b="1" dirty="0"/>
              <a:t>                 	 </a:t>
            </a:r>
            <a:r>
              <a:rPr lang="en-US" altLang="en-US" sz="2000" b="1" u="sng" dirty="0"/>
              <a:t>Interpretation</a:t>
            </a:r>
            <a:r>
              <a:rPr lang="en-US" altLang="en-US" sz="2000" b="1" dirty="0"/>
              <a:t>                        </a:t>
            </a:r>
            <a:r>
              <a:rPr lang="en-US" altLang="en-US" sz="2000" b="1" u="sng" dirty="0"/>
              <a:t>Value</a:t>
            </a:r>
          </a:p>
          <a:p>
            <a:pPr algn="just"/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&lt;j          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just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)&gt;=k                         	</a:t>
            </a:r>
          </a:p>
          <a:p>
            <a:pPr algn="just"/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j+k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)&gt;(i+5)                     	</a:t>
            </a:r>
          </a:p>
          <a:p>
            <a:pPr algn="just"/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!=3                               	</a:t>
            </a:r>
          </a:p>
          <a:p>
            <a:pPr algn="just"/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==2                               </a:t>
            </a:r>
            <a:r>
              <a:rPr lang="en-US" altLang="en-US" sz="2000" b="1" dirty="0"/>
              <a:t>	</a:t>
            </a:r>
            <a:endParaRPr lang="en-US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234541" y="4480540"/>
            <a:ext cx="541564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			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                       </a:t>
            </a:r>
          </a:p>
          <a:p>
            <a:pPr algn="just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			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just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 	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 	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just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		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6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itle 2"/>
          <p:cNvSpPr>
            <a:spLocks noGrp="1"/>
          </p:cNvSpPr>
          <p:nvPr>
            <p:ph type="title"/>
          </p:nvPr>
        </p:nvSpPr>
        <p:spPr>
          <a:xfrm>
            <a:off x="850232" y="810781"/>
            <a:ext cx="10106526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Logical operators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611244" y="1430757"/>
            <a:ext cx="6353175" cy="1755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algn="ctr">
              <a:spcBef>
                <a:spcPct val="0"/>
              </a:spcBef>
              <a:buNone/>
            </a:pPr>
            <a:r>
              <a:rPr lang="en-US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 Table</a:t>
            </a:r>
          </a:p>
          <a:p>
            <a:pPr marL="0" algn="ctr">
              <a:spcBef>
                <a:spcPct val="0"/>
              </a:spcBef>
              <a:buNone/>
            </a:pPr>
            <a:endParaRPr lang="en-US" altLang="en-US" sz="2800" dirty="0"/>
          </a:p>
          <a:p>
            <a:pPr marL="0" algn="ctr">
              <a:spcBef>
                <a:spcPct val="0"/>
              </a:spcBef>
              <a:buNone/>
            </a:pPr>
            <a:endParaRPr lang="en-US" altLang="en-US" sz="2800" dirty="0"/>
          </a:p>
          <a:p>
            <a:pPr marL="0" algn="ctr">
              <a:spcBef>
                <a:spcPct val="0"/>
              </a:spcBef>
              <a:buNone/>
            </a:pPr>
            <a:endParaRPr lang="en-US" altLang="en-US" sz="2800" dirty="0"/>
          </a:p>
          <a:p>
            <a:pPr marL="0" algn="ctr">
              <a:spcBef>
                <a:spcPct val="0"/>
              </a:spcBef>
              <a:buNone/>
            </a:pPr>
            <a:endParaRPr lang="en-US" altLang="en-US" sz="2800" dirty="0"/>
          </a:p>
          <a:p>
            <a:pPr marL="0" algn="ctr">
              <a:spcBef>
                <a:spcPct val="0"/>
              </a:spcBef>
              <a:buNone/>
            </a:pPr>
            <a:endParaRPr lang="en-US" altLang="en-US" sz="900" u="sng" dirty="0"/>
          </a:p>
          <a:p>
            <a:pPr marL="0" algn="ctr">
              <a:spcBef>
                <a:spcPct val="0"/>
              </a:spcBef>
              <a:buNone/>
            </a:pPr>
            <a:endParaRPr lang="en-US" altLang="en-US" sz="900" u="sng" dirty="0"/>
          </a:p>
        </p:txBody>
      </p:sp>
      <p:sp>
        <p:nvSpPr>
          <p:cNvPr id="61472" name="Date Placeholder 1"/>
          <p:cNvSpPr>
            <a:spLocks noGrp="1"/>
          </p:cNvSpPr>
          <p:nvPr>
            <p:ph type="dt" sz="half" idx="10"/>
          </p:nvPr>
        </p:nvSpPr>
        <p:spPr bwMode="auto">
          <a:xfrm>
            <a:off x="2267722" y="6379440"/>
            <a:ext cx="120015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14D486-556F-4CAA-9FAE-C7ED616619DA}" type="datetime1">
              <a:rPr lang="en-US" altLang="en-US" smtClean="0"/>
              <a:t>1/9/2020</a:t>
            </a:fld>
            <a:endParaRPr lang="en-US" altLang="en-US" smtClean="0"/>
          </a:p>
        </p:txBody>
      </p:sp>
      <p:sp>
        <p:nvSpPr>
          <p:cNvPr id="6147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867150" y="6371728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/>
              <a:t>CSE 1051                            Department of CSE</a:t>
            </a:r>
            <a:endParaRPr lang="en-US" altLang="en-US" b="0" dirty="0" smtClean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985664" y="6379440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167EA5-01CA-40AF-939D-ECD451F22115}" type="slidenum">
              <a:rPr lang="en-US" altLang="en-US" b="0" smtClean="0"/>
              <a:pPr/>
              <a:t>43</a:t>
            </a:fld>
            <a:endParaRPr lang="en-US" altLang="en-US" b="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18254"/>
              </p:ext>
            </p:extLst>
          </p:nvPr>
        </p:nvGraphicFramePr>
        <p:xfrm>
          <a:off x="1815563" y="3672449"/>
          <a:ext cx="7649280" cy="1840836"/>
        </p:xfrm>
        <a:graphic>
          <a:graphicData uri="http://schemas.openxmlformats.org/drawingml/2006/table">
            <a:tbl>
              <a:tblPr/>
              <a:tblGrid>
                <a:gridCol w="172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</a:rPr>
                        <a:t>Operator</a:t>
                      </a:r>
                      <a:endParaRPr lang="en-US" sz="2000" b="1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</a:rPr>
                        <a:t>Symbol</a:t>
                      </a:r>
                      <a:endParaRPr lang="en-US" sz="2000" b="1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</a:rPr>
                        <a:t>Example</a:t>
                      </a:r>
                      <a:endParaRPr lang="en-US" sz="2000" b="1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/>
                        </a:rPr>
                        <a:t>AND</a:t>
                      </a:r>
                      <a:endParaRPr lang="en-US" sz="2000" b="1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</a:rPr>
                        <a:t>&amp;&amp;</a:t>
                      </a:r>
                      <a:endParaRPr lang="en-US" sz="2000" b="1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</a:rPr>
                        <a:t>expression1 &amp;&amp; expression2</a:t>
                      </a:r>
                      <a:endParaRPr lang="en-US" sz="2000" b="1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/>
                        </a:rPr>
                        <a:t>OR</a:t>
                      </a:r>
                      <a:endParaRPr lang="en-US" sz="2000" b="1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/>
                        </a:rPr>
                        <a:t>||</a:t>
                      </a:r>
                      <a:endParaRPr lang="en-US" sz="2000" b="1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</a:rPr>
                        <a:t>expression1 || expression2</a:t>
                      </a:r>
                      <a:endParaRPr lang="en-US" sz="2000" b="1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/>
                        </a:rPr>
                        <a:t>NOT</a:t>
                      </a:r>
                      <a:endParaRPr lang="en-US" sz="2000" b="1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/>
                        </a:rPr>
                        <a:t>!</a:t>
                      </a:r>
                      <a:endParaRPr lang="en-US" sz="2000" b="1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</a:rPr>
                        <a:t>!expression1</a:t>
                      </a:r>
                      <a:endParaRPr lang="en-US" sz="2000" b="1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2014" y="5632038"/>
            <a:ext cx="8175863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of logical operators is always either  0 (FALSE)  or 1 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45" y="1725089"/>
            <a:ext cx="6353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>
          <a:xfrm>
            <a:off x="3638550" y="776792"/>
            <a:ext cx="5372100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Logical operators</a:t>
            </a:r>
          </a:p>
        </p:txBody>
      </p:sp>
      <p:sp>
        <p:nvSpPr>
          <p:cNvPr id="6351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BA4F63-487C-47AD-B147-B9DB4805A6A2}" type="datetime1">
              <a:rPr lang="en-US" altLang="en-US" smtClean="0"/>
              <a:t>1/9/2020</a:t>
            </a:fld>
            <a:endParaRPr lang="en-US" altLang="en-US" smtClean="0"/>
          </a:p>
        </p:txBody>
      </p:sp>
      <p:sp>
        <p:nvSpPr>
          <p:cNvPr id="6351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3843267" y="640199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/>
              <a:t>CSE 1051                            Department of CSE</a:t>
            </a:r>
            <a:endParaRPr lang="en-US" altLang="en-US" b="0" dirty="0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914866" y="640199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2C7731-A518-494F-8535-3044C3D5823F}" type="slidenum">
              <a:rPr lang="en-US" altLang="en-US" b="0" smtClean="0"/>
              <a:pPr/>
              <a:t>44</a:t>
            </a:fld>
            <a:endParaRPr lang="en-US" altLang="en-US" b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10368"/>
              </p:ext>
            </p:extLst>
          </p:nvPr>
        </p:nvGraphicFramePr>
        <p:xfrm>
          <a:off x="1660478" y="1782462"/>
          <a:ext cx="8775510" cy="4648922"/>
        </p:xfrm>
        <a:graphic>
          <a:graphicData uri="http://schemas.openxmlformats.org/drawingml/2006/table">
            <a:tbl>
              <a:tblPr/>
              <a:tblGrid>
                <a:gridCol w="349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</a:rPr>
                        <a:t>Expressions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/>
                        </a:rPr>
                        <a:t>Evaluates As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/>
                        </a:rPr>
                        <a:t>(5 </a:t>
                      </a:r>
                      <a:r>
                        <a:rPr lang="en-US" sz="2000" dirty="0" smtClean="0">
                          <a:effectLst/>
                          <a:latin typeface="Courier New"/>
                        </a:rPr>
                        <a:t>== 5)&amp;&amp;(6 </a:t>
                      </a:r>
                      <a:r>
                        <a:rPr lang="en-US" sz="2000" dirty="0">
                          <a:effectLst/>
                          <a:latin typeface="Courier New"/>
                        </a:rPr>
                        <a:t>!= </a:t>
                      </a:r>
                      <a:r>
                        <a:rPr lang="en-US" sz="2000" dirty="0" smtClean="0">
                          <a:effectLst/>
                          <a:latin typeface="Courier New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Courier New"/>
                        </a:rPr>
                        <a:t>)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/>
                        </a:rPr>
                        <a:t>True</a:t>
                      </a:r>
                      <a:r>
                        <a:rPr lang="en-US" sz="2000" dirty="0">
                          <a:effectLst/>
                          <a:latin typeface="Arial"/>
                        </a:rPr>
                        <a:t> (1) because both operands are true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/>
                        </a:rPr>
                        <a:t>(5 &gt; 1) || (6 &lt; 1)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</a:rPr>
                        <a:t>True (1) because one operand is true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/>
                        </a:rPr>
                        <a:t>(2 == 1</a:t>
                      </a:r>
                      <a:r>
                        <a:rPr lang="en-US" sz="2000" dirty="0" smtClean="0">
                          <a:effectLst/>
                          <a:latin typeface="Courier New"/>
                        </a:rPr>
                        <a:t>)&amp;&amp;(</a:t>
                      </a:r>
                      <a:r>
                        <a:rPr lang="en-US" sz="2000" dirty="0">
                          <a:effectLst/>
                          <a:latin typeface="Courier New"/>
                        </a:rPr>
                        <a:t>5 </a:t>
                      </a:r>
                      <a:r>
                        <a:rPr lang="en-US" sz="2000" dirty="0" smtClean="0">
                          <a:effectLst/>
                          <a:latin typeface="Courier New"/>
                        </a:rPr>
                        <a:t>==5</a:t>
                      </a:r>
                      <a:r>
                        <a:rPr lang="en-US" sz="2000" dirty="0">
                          <a:effectLst/>
                          <a:latin typeface="Courier New"/>
                        </a:rPr>
                        <a:t>)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</a:rPr>
                        <a:t>False (0) because one operand is false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/>
                        </a:rPr>
                        <a:t> ! (5 == 4)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/>
                        </a:rPr>
                        <a:t>True (1) because the operand is false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92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 New"/>
                        </a:rPr>
                        <a:t>!(</a:t>
                      </a:r>
                      <a:r>
                        <a:rPr lang="en-US" sz="2000" dirty="0">
                          <a:effectLst/>
                          <a:latin typeface="Courier New"/>
                        </a:rPr>
                        <a:t>FALSE)  = </a:t>
                      </a:r>
                      <a:r>
                        <a:rPr lang="en-US" sz="2000" dirty="0" smtClean="0">
                          <a:effectLst/>
                          <a:latin typeface="Courier New"/>
                        </a:rPr>
                        <a:t>TRUE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ourier New"/>
                        </a:rPr>
                        <a:t>!(TRUE) = FALSE</a:t>
                      </a:r>
                      <a:endParaRPr lang="en-US" sz="2000" dirty="0">
                        <a:effectLst/>
                        <a:latin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5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1435" marR="5143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itle 1"/>
          <p:cNvSpPr>
            <a:spLocks noGrp="1"/>
          </p:cNvSpPr>
          <p:nvPr>
            <p:ph type="title"/>
          </p:nvPr>
        </p:nvSpPr>
        <p:spPr>
          <a:xfrm>
            <a:off x="838200" y="493546"/>
            <a:ext cx="10148249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Increment and Decrement operators (++ and -- 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19116"/>
            <a:ext cx="9560257" cy="4595884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The operator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/>
              <a:t> adds 1 to the operand.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endParaRPr lang="en-US" sz="2400" dirty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The operator</a:t>
            </a:r>
            <a:r>
              <a:rPr lang="en-US" sz="2400" b="1" dirty="0"/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 smtClean="0"/>
              <a:t> </a:t>
            </a:r>
            <a:r>
              <a:rPr lang="en-US" sz="2400" dirty="0"/>
              <a:t>subtracts 1 from the operand.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endParaRPr lang="en-US" sz="2400" dirty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Both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unary operators</a:t>
            </a:r>
            <a:r>
              <a:rPr lang="en-US" sz="2400" dirty="0"/>
              <a:t>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endParaRPr lang="en-US" sz="2400" dirty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Ex: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++i</a:t>
            </a:r>
            <a:r>
              <a:rPr lang="en-US" sz="2400" dirty="0">
                <a:latin typeface="+mj-lt"/>
              </a:rPr>
              <a:t> 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i++ </a:t>
            </a:r>
            <a:r>
              <a:rPr lang="en-US" sz="2400" dirty="0">
                <a:latin typeface="+mj-lt"/>
              </a:rPr>
              <a:t>is equivalent to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endParaRPr lang="en-US" sz="2400" b="1" dirty="0">
              <a:latin typeface="+mj-lt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2400" dirty="0">
                <a:latin typeface="Arial Rounded MT Bold" pitchFamily="34" charset="0"/>
              </a:rPr>
              <a:t>They behave differently when they are used in expressions on the R.H.S of an assignment statement.</a:t>
            </a:r>
          </a:p>
        </p:txBody>
      </p:sp>
      <p:sp>
        <p:nvSpPr>
          <p:cNvPr id="7782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B46B70-EE5F-4EB1-AD05-0A7E91F88789}" type="datetime1">
              <a:rPr lang="en-US" altLang="en-US" smtClean="0">
                <a:solidFill>
                  <a:srgbClr val="000000"/>
                </a:solidFill>
              </a:rPr>
              <a:t>1/9/2020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783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40E800-4475-48BE-B8D0-CE8A08D7C0CC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3"/>
          <p:cNvSpPr txBox="1">
            <a:spLocks noChangeArrowheads="1"/>
          </p:cNvSpPr>
          <p:nvPr/>
        </p:nvSpPr>
        <p:spPr bwMode="auto">
          <a:xfrm>
            <a:off x="838200" y="1257441"/>
            <a:ext cx="10148249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Ex: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	 </a:t>
            </a:r>
            <a:r>
              <a:rPr lang="en-US" altLang="en-US" sz="2400" b="1" dirty="0">
                <a:solidFill>
                  <a:schemeClr val="tx2"/>
                </a:solidFill>
              </a:rPr>
              <a:t>m=5;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chemeClr val="tx2"/>
                </a:solidFill>
              </a:rPr>
              <a:t>	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y=++m;  </a:t>
            </a:r>
            <a:r>
              <a:rPr lang="en-US" altLang="en-US" sz="2400" b="1" dirty="0">
                <a:solidFill>
                  <a:schemeClr val="tx2"/>
                </a:solidFill>
              </a:rPr>
              <a:t>Prefix Mode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en-US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	</a:t>
            </a:r>
            <a:r>
              <a:rPr lang="en-US" altLang="en-US" sz="2400" b="1" dirty="0">
                <a:solidFill>
                  <a:schemeClr val="tx2"/>
                </a:solidFill>
              </a:rPr>
              <a:t>m=5;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chemeClr val="tx2"/>
                </a:solidFill>
              </a:rPr>
              <a:t>	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y=m++; 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Postfix </a:t>
            </a:r>
            <a:r>
              <a:rPr lang="en-US" altLang="en-US" sz="2400" b="1" dirty="0">
                <a:solidFill>
                  <a:schemeClr val="tx2"/>
                </a:solidFill>
              </a:rPr>
              <a:t>Mode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en-US" sz="1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C00000"/>
                </a:solidFill>
              </a:rPr>
              <a:t>Prefix operator ++ appears </a:t>
            </a:r>
            <a:r>
              <a:rPr lang="en-US" altLang="en-US" sz="2400" b="1" dirty="0">
                <a:solidFill>
                  <a:srgbClr val="002060"/>
                </a:solidFill>
              </a:rPr>
              <a:t>before</a:t>
            </a:r>
            <a:r>
              <a:rPr lang="en-US" altLang="en-US" sz="2400" b="1" dirty="0">
                <a:solidFill>
                  <a:srgbClr val="C00000"/>
                </a:solidFill>
              </a:rPr>
              <a:t> the variable.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C00000"/>
                </a:solidFill>
              </a:rPr>
              <a:t>Postfix operator ++ appears </a:t>
            </a:r>
            <a:r>
              <a:rPr lang="en-US" altLang="en-US" sz="2400" b="1" dirty="0">
                <a:solidFill>
                  <a:srgbClr val="002060"/>
                </a:solidFill>
              </a:rPr>
              <a:t>after</a:t>
            </a:r>
            <a:r>
              <a:rPr lang="en-US" altLang="en-US" sz="2400" b="1" dirty="0">
                <a:solidFill>
                  <a:srgbClr val="C00000"/>
                </a:solidFill>
              </a:rPr>
              <a:t>  the variable</a:t>
            </a:r>
            <a:r>
              <a:rPr lang="en-US" altLang="en-US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9876" name="Title 1"/>
          <p:cNvSpPr>
            <a:spLocks noGrp="1"/>
          </p:cNvSpPr>
          <p:nvPr>
            <p:ph type="title"/>
          </p:nvPr>
        </p:nvSpPr>
        <p:spPr>
          <a:xfrm>
            <a:off x="838200" y="582134"/>
            <a:ext cx="10148249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Increment and Decrement operators</a:t>
            </a:r>
          </a:p>
        </p:txBody>
      </p:sp>
      <p:sp>
        <p:nvSpPr>
          <p:cNvPr id="7987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099CE-9819-4C88-AC22-5667134A063D}" type="datetime1">
              <a:rPr lang="en-US" altLang="en-US" smtClean="0">
                <a:solidFill>
                  <a:srgbClr val="000000"/>
                </a:solidFill>
              </a:rPr>
              <a:t>1/9/2020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988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BBAC72-C6C2-4712-9758-C0DB32471FF1}" type="slidenum">
              <a:rPr lang="en-US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2800352"/>
            <a:ext cx="862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 this case, the value of y and m would be 6.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18431" y="4497874"/>
            <a:ext cx="6492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Here y continues to be 5. Only m changes to 6.</a:t>
            </a:r>
          </a:p>
        </p:txBody>
      </p:sp>
    </p:spTree>
    <p:extLst>
      <p:ext uri="{BB962C8B-B14F-4D97-AF65-F5344CB8AC3E}">
        <p14:creationId xmlns:p14="http://schemas.microsoft.com/office/powerpoint/2010/main" val="10347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838199" y="1600201"/>
            <a:ext cx="1014824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Don’ts: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Attempting to use the increment or decrement operator on an expression other than a modifiable variable name or reference.</a:t>
            </a:r>
          </a:p>
          <a:p>
            <a:pPr algn="just" eaLnBrk="1" hangingPunct="1">
              <a:lnSpc>
                <a:spcPct val="120000"/>
              </a:lnSpc>
            </a:pPr>
            <a:endParaRPr lang="en-US" altLang="en-US" sz="2800" i="1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Example: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 	</a:t>
            </a:r>
            <a:r>
              <a:rPr lang="en-US" alt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++(5) </a:t>
            </a:r>
            <a:r>
              <a:rPr lang="en-US" altLang="en-US" sz="2800" b="1" i="1" dirty="0">
                <a:solidFill>
                  <a:srgbClr val="C00000"/>
                </a:solidFill>
                <a:latin typeface="Calibri" panose="020F0502020204030204" pitchFamily="34" charset="0"/>
              </a:rPr>
              <a:t>is a syntax error</a:t>
            </a:r>
          </a:p>
          <a:p>
            <a:pPr algn="just" eaLnBrk="1" hangingPunct="1">
              <a:lnSpc>
                <a:spcPct val="120000"/>
              </a:lnSpc>
            </a:pPr>
            <a:endParaRPr lang="en-US" altLang="en-US" sz="2800" i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++(x + 1)</a:t>
            </a:r>
            <a:r>
              <a:rPr lang="en-US" altLang="en-US" sz="2800" b="1" i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b="1" i="1" dirty="0">
                <a:solidFill>
                  <a:srgbClr val="C00000"/>
                </a:solidFill>
                <a:latin typeface="Calibri" panose="020F0502020204030204" pitchFamily="34" charset="0"/>
              </a:rPr>
              <a:t>is a syntax error</a:t>
            </a:r>
            <a:endParaRPr lang="en-US" alt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86020" name="Title 1"/>
          <p:cNvSpPr>
            <a:spLocks noGrp="1"/>
          </p:cNvSpPr>
          <p:nvPr>
            <p:ph type="title"/>
          </p:nvPr>
        </p:nvSpPr>
        <p:spPr>
          <a:xfrm>
            <a:off x="838201" y="734485"/>
            <a:ext cx="8925636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Increment and Decrement operators</a:t>
            </a:r>
          </a:p>
        </p:txBody>
      </p:sp>
      <p:sp>
        <p:nvSpPr>
          <p:cNvPr id="8602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0611FA-1461-44E5-B410-C248EC3A813C}" type="datetime1">
              <a:rPr lang="en-US" altLang="en-US" smtClean="0">
                <a:solidFill>
                  <a:srgbClr val="000000"/>
                </a:solidFill>
              </a:rPr>
              <a:t>1/9/2020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60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C9A6F-67A8-479E-A3E5-01FCE4AF7E96}" type="slidenum">
              <a:rPr lang="en-US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9793"/>
            <a:ext cx="10148249" cy="51435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3600" dirty="0"/>
              <a:t>	Bitwise Operators</a:t>
            </a:r>
          </a:p>
        </p:txBody>
      </p:sp>
      <p:sp>
        <p:nvSpPr>
          <p:cNvPr id="11162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512A08-45C1-4617-8612-0DD0184A3C2D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1162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116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1B18BA-D9D5-490E-98C2-B0E000F0F1A3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48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11620" name="TextBox 3"/>
          <p:cNvSpPr txBox="1">
            <a:spLocks noChangeArrowheads="1"/>
          </p:cNvSpPr>
          <p:nvPr/>
        </p:nvSpPr>
        <p:spPr bwMode="auto">
          <a:xfrm>
            <a:off x="2069172" y="1612996"/>
            <a:ext cx="60288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800" b="0" dirty="0">
                <a:solidFill>
                  <a:srgbClr val="000000"/>
                </a:solidFill>
              </a:rPr>
              <a:t> Bitwise Logical Operators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800" b="0" dirty="0">
                <a:solidFill>
                  <a:srgbClr val="000000"/>
                </a:solidFill>
              </a:rPr>
              <a:t> Bitwise Shift Operators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800" b="0" dirty="0">
                <a:solidFill>
                  <a:srgbClr val="000000"/>
                </a:solidFill>
              </a:rPr>
              <a:t> Ones Complement operator</a:t>
            </a:r>
          </a:p>
        </p:txBody>
      </p:sp>
    </p:spTree>
    <p:extLst>
      <p:ext uri="{BB962C8B-B14F-4D97-AF65-F5344CB8AC3E}">
        <p14:creationId xmlns:p14="http://schemas.microsoft.com/office/powerpoint/2010/main" val="16291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758824"/>
            <a:ext cx="10148249" cy="51435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3600" dirty="0"/>
              <a:t>Bitwise Logical operators</a:t>
            </a:r>
          </a:p>
        </p:txBody>
      </p:sp>
      <p:graphicFrame>
        <p:nvGraphicFramePr>
          <p:cNvPr id="516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596267"/>
              </p:ext>
            </p:extLst>
          </p:nvPr>
        </p:nvGraphicFramePr>
        <p:xfrm>
          <a:off x="7348286" y="1820820"/>
          <a:ext cx="3429000" cy="3012988"/>
        </p:xfrm>
        <a:graphic>
          <a:graphicData uri="http://schemas.openxmlformats.org/drawingml/2006/table">
            <a:tbl>
              <a:tblPr/>
              <a:tblGrid>
                <a:gridCol w="68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7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op1</a:t>
                      </a:r>
                    </a:p>
                  </a:txBody>
                  <a:tcPr marL="132262" marR="132262" marT="34291" marB="342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op2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|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^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32262" marR="132262" marT="34291" marB="342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370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5F74AD-5DCC-42E1-8EC4-C5CD701E3CA2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1370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137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ECABA5-8F06-4605-A2F9-338965F409C4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02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94914" y="1838905"/>
            <a:ext cx="5439023" cy="37147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&amp;(AND),|(OR),^(EXOR)</a:t>
            </a:r>
          </a:p>
          <a:p>
            <a:pPr marL="0" indent="0" algn="just">
              <a:buNone/>
              <a:defRPr/>
            </a:pPr>
            <a:endParaRPr lang="en-US" sz="1000" dirty="0"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400" dirty="0"/>
              <a:t>These are </a:t>
            </a:r>
            <a:r>
              <a:rPr lang="en-US" sz="2400" i="1" dirty="0"/>
              <a:t>binary operators </a:t>
            </a:r>
            <a:r>
              <a:rPr lang="en-US" sz="2400" dirty="0"/>
              <a:t>and require two integer operands.</a:t>
            </a:r>
          </a:p>
          <a:p>
            <a:pPr algn="just">
              <a:buFont typeface="Wingdings" pitchFamily="2" charset="2"/>
              <a:buChar char="§"/>
              <a:defRPr/>
            </a:pPr>
            <a:endParaRPr lang="en-US" sz="10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400" dirty="0"/>
              <a:t>These work on their operands bit by bit starting from LSB (rightmost bit).</a:t>
            </a:r>
          </a:p>
        </p:txBody>
      </p:sp>
    </p:spTree>
    <p:extLst>
      <p:ext uri="{BB962C8B-B14F-4D97-AF65-F5344CB8AC3E}">
        <p14:creationId xmlns:p14="http://schemas.microsoft.com/office/powerpoint/2010/main" val="20433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C program for reading a number and display it on the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4E592B4-D56B-400B-826B-D90869AC6AD5}" type="datetime1">
              <a:rPr lang="en-I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/>
              <a:t>09-01-2020</a:t>
            </a:fld>
            <a:endParaRPr lang="en-IN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I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CSE 1001 Problem Solving using Computers (PSUC) - 2018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4BEA51C-495D-44A2-B925-9AAC4BD9F0A2}" type="slidenum">
              <a:rPr lang="en-IN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/>
              <a:t>5</a:t>
            </a:fld>
            <a:endParaRPr lang="en-IN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//Program to read and display a number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include&lt;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number: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8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(“The number read is: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%d",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eturn(0);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3536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dirty="0"/>
              <a:t>Example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199" y="1631193"/>
            <a:ext cx="10148249" cy="49077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/>
              <a:t>Suppose x = 10, y = 15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z = x </a:t>
            </a:r>
            <a:r>
              <a:rPr lang="en-US" alt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800" dirty="0"/>
              <a:t> y     sets z=10 like this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	</a:t>
            </a:r>
            <a:r>
              <a:rPr lang="en-US" altLang="en-US" sz="2800" dirty="0">
                <a:solidFill>
                  <a:srgbClr val="FF0000"/>
                </a:solidFill>
              </a:rPr>
              <a:t>0000000000001010  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en-US" sz="2800" dirty="0">
                <a:solidFill>
                  <a:srgbClr val="FF0000"/>
                </a:solidFill>
              </a:rPr>
              <a:t>x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	0000000000001111  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en-US" sz="2800" dirty="0">
                <a:solidFill>
                  <a:srgbClr val="FF0000"/>
                </a:solidFill>
              </a:rPr>
              <a:t>y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	</a:t>
            </a:r>
            <a:r>
              <a:rPr lang="en-US" altLang="en-US" sz="2800" dirty="0"/>
              <a:t>0000000000001010  </a:t>
            </a:r>
            <a:r>
              <a:rPr lang="en-US" altLang="en-US" sz="2800" dirty="0">
                <a:sym typeface="Wingdings" panose="05000000000000000000" pitchFamily="2" charset="2"/>
              </a:rPr>
              <a:t> </a:t>
            </a:r>
            <a:r>
              <a:rPr lang="en-US" altLang="en-US" sz="2800" dirty="0"/>
              <a:t>z = x &amp; y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Same way </a:t>
            </a:r>
            <a:r>
              <a:rPr lang="en-US" alt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|,^</a:t>
            </a:r>
            <a:r>
              <a:rPr lang="en-US" altLang="en-US" sz="2800" dirty="0"/>
              <a:t> according to the table are computed.</a:t>
            </a:r>
          </a:p>
        </p:txBody>
      </p:sp>
      <p:sp>
        <p:nvSpPr>
          <p:cNvPr id="11571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4D52C7-27F8-4E9E-82EC-49A4DC95C172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1571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F93474-B0B0-4C6A-9E12-90B65E3D3786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 flipV="1">
            <a:off x="2272494" y="3521122"/>
            <a:ext cx="3045584" cy="32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03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52873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/>
              <a:t>Bitwise Shift operators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57351"/>
            <a:ext cx="10148249" cy="37945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These are used to move bit patterns either to the left or right.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They are used in the following form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   </a:t>
            </a:r>
            <a:r>
              <a:rPr lang="en-US" altLang="en-US" sz="2400" dirty="0"/>
              <a:t>or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  </a:t>
            </a:r>
            <a:r>
              <a:rPr lang="en-US" altLang="en-US" sz="2400" dirty="0"/>
              <a:t>here op is the operand to be shifted and n is number of positions to shift.</a:t>
            </a:r>
          </a:p>
        </p:txBody>
      </p:sp>
      <p:sp>
        <p:nvSpPr>
          <p:cNvPr id="11776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335589-0F5E-47D0-BE07-6CA7BA18D504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1776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E870B2-213E-4D1F-942C-1DEB63CBE52C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5766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/>
              <a:t>Bitwise Shift operator: </a:t>
            </a:r>
            <a:r>
              <a:rPr lang="en-US" sz="4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199" y="1845470"/>
            <a:ext cx="10148249" cy="37945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800" dirty="0"/>
              <a:t> causes all the bits in the operand op to be shifted to the left by n positions.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The </a:t>
            </a:r>
            <a:r>
              <a:rPr lang="en-US" altLang="en-US" sz="2800" i="1" dirty="0"/>
              <a:t>leftmost</a:t>
            </a:r>
            <a:r>
              <a:rPr lang="en-US" altLang="en-US" sz="2800" dirty="0"/>
              <a:t> n bits in the original bit pattern will be lost and the </a:t>
            </a:r>
            <a:r>
              <a:rPr lang="en-US" altLang="en-US" sz="2800" i="1" dirty="0"/>
              <a:t>rightmost </a:t>
            </a:r>
            <a:r>
              <a:rPr lang="en-US" altLang="en-US" sz="2800" dirty="0"/>
              <a:t>n bits that are vacated are filled with 0’s</a:t>
            </a:r>
          </a:p>
        </p:txBody>
      </p:sp>
      <p:sp>
        <p:nvSpPr>
          <p:cNvPr id="11981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CB0760-D959-4B35-B9B2-0791762F1AB4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1981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23A5B7-A3AD-4F20-9F4D-C356B1CCD947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52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1184704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/>
              <a:t>Bitwise Shift operator: </a:t>
            </a:r>
            <a:r>
              <a:rPr lang="en-US" sz="4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256653"/>
            <a:ext cx="9201150" cy="3195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Arial Rounded MT Bold" panose="020F0704030504030204" pitchFamily="34" charset="0"/>
              </a:rPr>
              <a:t> 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z="2800" dirty="0"/>
              <a:t> causes all the bits in operand op  to be shifted to the right by n positions.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The </a:t>
            </a:r>
            <a:r>
              <a:rPr lang="en-US" altLang="en-US" sz="2800" i="1" dirty="0"/>
              <a:t>rightmost </a:t>
            </a:r>
            <a:r>
              <a:rPr lang="en-US" altLang="en-US" sz="2800" dirty="0"/>
              <a:t>n bits will be lost and the left most vacated bits are filled with 0’s if number is unsigned integer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rgbClr val="002060"/>
              </a:solidFill>
            </a:endParaRPr>
          </a:p>
        </p:txBody>
      </p:sp>
      <p:sp>
        <p:nvSpPr>
          <p:cNvPr id="12186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15C95-D358-49B5-AF6D-511CD59F6E44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218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618BEE-B4A9-4EE5-B14E-FF9C44BAA8CE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53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9503" y="551427"/>
            <a:ext cx="5372100" cy="51435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3600" dirty="0"/>
              <a:t>Examples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60478" y="1269244"/>
            <a:ext cx="8737978" cy="49077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/>
              <a:t>Suppose X is an unsigned integer whose bit pattern is 0000 0000 0000 1011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x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800" dirty="0" smtClean="0"/>
              <a:t>1            	</a:t>
            </a:r>
            <a:r>
              <a:rPr lang="en-US" altLang="en-US" sz="2800" dirty="0"/>
              <a:t>	 0000 0000 0001 0110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x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z="2800" dirty="0"/>
              <a:t>1             </a:t>
            </a:r>
            <a:r>
              <a:rPr lang="en-US" altLang="en-US" sz="2800" dirty="0" smtClean="0"/>
              <a:t>	 </a:t>
            </a:r>
            <a:r>
              <a:rPr lang="en-US" altLang="en-US" sz="2800" dirty="0"/>
              <a:t>0000 0000 0000 0101 </a:t>
            </a:r>
          </a:p>
        </p:txBody>
      </p:sp>
      <p:sp>
        <p:nvSpPr>
          <p:cNvPr id="12391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C0B2BF-8500-4EC3-8336-DFC2A5989E1E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2391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EE6773-345D-4BD1-BFF0-DEDBDEE7AA5F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cxnSp>
        <p:nvCxnSpPr>
          <p:cNvPr id="123909" name="Straight Connector 4"/>
          <p:cNvCxnSpPr>
            <a:cxnSpLocks noChangeShapeType="1"/>
          </p:cNvCxnSpPr>
          <p:nvPr/>
        </p:nvCxnSpPr>
        <p:spPr bwMode="auto">
          <a:xfrm>
            <a:off x="4601684" y="3037188"/>
            <a:ext cx="303609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910" name="Straight Connector 4"/>
          <p:cNvCxnSpPr>
            <a:cxnSpLocks noChangeShapeType="1"/>
          </p:cNvCxnSpPr>
          <p:nvPr/>
        </p:nvCxnSpPr>
        <p:spPr bwMode="auto">
          <a:xfrm flipV="1">
            <a:off x="4601686" y="3488264"/>
            <a:ext cx="3036094" cy="12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ight Arrow 5"/>
          <p:cNvSpPr/>
          <p:nvPr/>
        </p:nvSpPr>
        <p:spPr bwMode="auto">
          <a:xfrm rot="10800000">
            <a:off x="7891467" y="2765514"/>
            <a:ext cx="285750" cy="213985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sz="100" dirty="0">
              <a:ln>
                <a:solidFill>
                  <a:prstClr val="black"/>
                </a:solidFill>
              </a:ln>
              <a:solidFill>
                <a:srgbClr val="002060"/>
              </a:solidFill>
              <a:latin typeface="Calibri"/>
            </a:endParaRP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075252" y="3221901"/>
            <a:ext cx="333375" cy="213985"/>
          </a:xfrm>
          <a:prstGeom prst="rightArrow">
            <a:avLst>
              <a:gd name="adj1" fmla="val 50000"/>
              <a:gd name="adj2" fmla="val 4986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">
              <a:solidFill>
                <a:srgbClr val="3333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81173" y="2669262"/>
            <a:ext cx="1497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 ZEROS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62895" y="3147098"/>
            <a:ext cx="1273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 ZEROS</a:t>
            </a:r>
          </a:p>
        </p:txBody>
      </p:sp>
    </p:spTree>
    <p:extLst>
      <p:ext uri="{BB962C8B-B14F-4D97-AF65-F5344CB8AC3E}">
        <p14:creationId xmlns:p14="http://schemas.microsoft.com/office/powerpoint/2010/main" val="28673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23926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/>
              <a:t>Examples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57351"/>
            <a:ext cx="9560256" cy="424100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800" dirty="0"/>
              <a:t>Suppose X is an unsigned integer whose bit pattern is 0000 0000 0000 1011 whose equivalent value in decimal number system is 11.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800" dirty="0"/>
              <a:t>x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800" dirty="0"/>
              <a:t>3         </a:t>
            </a:r>
            <a:r>
              <a:rPr lang="en-US" sz="2800" dirty="0" smtClean="0"/>
              <a:t>		0000 </a:t>
            </a:r>
            <a:r>
              <a:rPr lang="en-US" sz="2800" dirty="0"/>
              <a:t>0000 0101 1000    </a:t>
            </a:r>
            <a:r>
              <a:rPr lang="en-US" sz="2800" dirty="0" smtClean="0"/>
              <a:t>    = </a:t>
            </a:r>
            <a:r>
              <a:rPr lang="en-US" sz="2800" dirty="0"/>
              <a:t>88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800" dirty="0"/>
              <a:t>x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800" dirty="0"/>
              <a:t>2             	</a:t>
            </a:r>
            <a:r>
              <a:rPr lang="en-US" sz="2800" dirty="0" smtClean="0"/>
              <a:t>0000 </a:t>
            </a:r>
            <a:r>
              <a:rPr lang="en-US" sz="2800" dirty="0"/>
              <a:t>0000 0000 0010        = 2</a:t>
            </a:r>
          </a:p>
          <a:p>
            <a:pPr marL="0" indent="0" algn="just">
              <a:buNone/>
              <a:defRPr/>
            </a:pPr>
            <a:endParaRPr lang="en-US" sz="1600" dirty="0">
              <a:solidFill>
                <a:srgbClr val="002060"/>
              </a:solidFill>
            </a:endParaRPr>
          </a:p>
          <a:p>
            <a:pPr marL="0" indent="0" algn="just">
              <a:buNone/>
              <a:defRPr/>
            </a:pPr>
            <a:r>
              <a:rPr lang="en-US" sz="2800" dirty="0"/>
              <a:t>Note: 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800" dirty="0">
                <a:solidFill>
                  <a:srgbClr val="002060"/>
                </a:solidFill>
                <a:latin typeface="Arial Rounded MT Bold" pitchFamily="34" charset="0"/>
              </a:rPr>
              <a:t>x=y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800" dirty="0">
                <a:solidFill>
                  <a:srgbClr val="002060"/>
                </a:solidFill>
                <a:latin typeface="Arial Rounded MT Bold" pitchFamily="34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 Rounded MT Bold" pitchFamily="34" charset="0"/>
              </a:rPr>
              <a:t>;   </a:t>
            </a:r>
            <a:r>
              <a:rPr lang="en-US" sz="2800" dirty="0"/>
              <a:t>same as x=y*2 (Multiplication)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800" dirty="0">
                <a:solidFill>
                  <a:srgbClr val="002060"/>
                </a:solidFill>
                <a:latin typeface="Arial Rounded MT Bold" pitchFamily="34" charset="0"/>
              </a:rPr>
              <a:t>x=y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800" dirty="0">
                <a:solidFill>
                  <a:srgbClr val="002060"/>
                </a:solidFill>
                <a:latin typeface="Arial Rounded MT Bold" pitchFamily="34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 Rounded MT Bold" pitchFamily="34" charset="0"/>
              </a:rPr>
              <a:t>;   </a:t>
            </a:r>
            <a:r>
              <a:rPr lang="en-US" sz="2800" dirty="0"/>
              <a:t>same as x=y/2  (Division)</a:t>
            </a:r>
          </a:p>
        </p:txBody>
      </p:sp>
      <p:sp>
        <p:nvSpPr>
          <p:cNvPr id="12596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C00A53-64E4-4EE3-9331-8ADAFCF9E8F1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2596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8DD3E7-AE30-4820-A1D5-441FB8C31AFA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55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cxnSp>
        <p:nvCxnSpPr>
          <p:cNvPr id="125957" name="Straight Connector 4"/>
          <p:cNvCxnSpPr>
            <a:cxnSpLocks noChangeShapeType="1"/>
          </p:cNvCxnSpPr>
          <p:nvPr/>
        </p:nvCxnSpPr>
        <p:spPr bwMode="auto">
          <a:xfrm flipV="1">
            <a:off x="3728338" y="3823326"/>
            <a:ext cx="3252375" cy="4041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58" name="Straight Connector 4"/>
          <p:cNvCxnSpPr>
            <a:cxnSpLocks noChangeShapeType="1"/>
          </p:cNvCxnSpPr>
          <p:nvPr/>
        </p:nvCxnSpPr>
        <p:spPr bwMode="auto">
          <a:xfrm flipV="1">
            <a:off x="3703782" y="3370997"/>
            <a:ext cx="3347910" cy="79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ight Arrow 5"/>
          <p:cNvSpPr/>
          <p:nvPr/>
        </p:nvSpPr>
        <p:spPr bwMode="auto">
          <a:xfrm rot="10800000">
            <a:off x="8176145" y="2999532"/>
            <a:ext cx="349184" cy="275124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 sz="300" dirty="0">
              <a:ln>
                <a:solidFill>
                  <a:prstClr val="black"/>
                </a:solidFill>
              </a:ln>
              <a:solidFill>
                <a:srgbClr val="002060"/>
              </a:solidFill>
              <a:latin typeface="Calibri"/>
            </a:endParaRP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269101" y="3515322"/>
            <a:ext cx="333375" cy="213985"/>
          </a:xfrm>
          <a:prstGeom prst="rightArrow">
            <a:avLst>
              <a:gd name="adj1" fmla="val 50000"/>
              <a:gd name="adj2" fmla="val 4986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">
              <a:solidFill>
                <a:srgbClr val="3333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30893" y="2950468"/>
            <a:ext cx="11906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 ZEROS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10496" y="3451154"/>
            <a:ext cx="11790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 Z EROS</a:t>
            </a:r>
          </a:p>
        </p:txBody>
      </p:sp>
    </p:spTree>
    <p:extLst>
      <p:ext uri="{BB962C8B-B14F-4D97-AF65-F5344CB8AC3E}">
        <p14:creationId xmlns:p14="http://schemas.microsoft.com/office/powerpoint/2010/main" val="37060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971550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/>
              <a:t>Bitwise Shift operators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199" y="1657351"/>
            <a:ext cx="10148249" cy="3794522"/>
          </a:xfrm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altLang="en-US" sz="2800" dirty="0"/>
              <a:t>Op and n can be constants or variables.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altLang="en-US" sz="28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altLang="en-US" sz="2800" dirty="0"/>
              <a:t>There are 2 restrictions on the value of n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dirty="0"/>
              <a:t> cannot be –</a:t>
            </a:r>
            <a:r>
              <a:rPr lang="en-US" altLang="en-US" sz="2400" dirty="0" err="1"/>
              <a:t>ve</a:t>
            </a:r>
            <a:endParaRPr lang="en-US" altLang="en-US" sz="2400" dirty="0"/>
          </a:p>
          <a:p>
            <a:pPr marL="342900" lvl="1" indent="0" algn="just">
              <a:buNone/>
              <a:defRPr/>
            </a:pPr>
            <a:endParaRPr lang="en-US" altLang="en-US" sz="2400" dirty="0"/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en-US" altLang="en-US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dirty="0"/>
              <a:t> should not be greater than number of bits  used to represent Op</a:t>
            </a:r>
            <a:r>
              <a:rPr lang="en-US" altLang="en-US" dirty="0"/>
              <a:t>.(E.g.: suppose op is </a:t>
            </a:r>
            <a:r>
              <a:rPr lang="en-US" altLang="en-US" sz="2400" b="1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dirty="0"/>
              <a:t> and size is 2 bytes then </a:t>
            </a: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/>
              <a:t> cannot be greater than 16).</a:t>
            </a:r>
            <a:endParaRPr lang="en-US" altLang="en-US" sz="2400" dirty="0"/>
          </a:p>
        </p:txBody>
      </p:sp>
      <p:sp>
        <p:nvSpPr>
          <p:cNvPr id="1280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112909-8842-49A6-94DE-423534076D50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280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44EE87-4693-4A03-A5BC-D7D8B2D34273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56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6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71550"/>
            <a:ext cx="9038230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/>
              <a:t>Bitwise complement operator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657351"/>
            <a:ext cx="10148250" cy="379452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800" dirty="0"/>
              <a:t>The complement operator(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dirty="0"/>
              <a:t>) is an </a:t>
            </a:r>
            <a:r>
              <a:rPr lang="en-US" sz="2800" i="1" dirty="0"/>
              <a:t>unary operator</a:t>
            </a:r>
            <a:r>
              <a:rPr lang="en-US" sz="2800" dirty="0"/>
              <a:t> and inverts all the bits represented by its operand.</a:t>
            </a:r>
          </a:p>
          <a:p>
            <a:pPr algn="just">
              <a:buFont typeface="Wingdings" pitchFamily="2" charset="2"/>
              <a:buChar char="§"/>
              <a:defRPr/>
            </a:pPr>
            <a:endParaRPr lang="en-US" sz="28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/>
              <a:t>Suppose x=1001100010001111</a:t>
            </a:r>
          </a:p>
          <a:p>
            <a:pPr lvl="4" algn="just"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dirty="0"/>
              <a:t>x=0110011101110000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complement</a:t>
            </a:r>
            <a:r>
              <a:rPr lang="en-US" sz="2000" dirty="0"/>
              <a:t>)</a:t>
            </a:r>
          </a:p>
          <a:p>
            <a:pPr lvl="4" algn="just">
              <a:buNone/>
              <a:defRPr/>
            </a:pPr>
            <a:endParaRPr lang="en-US" sz="28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/>
              <a:t>Also called as 1’s complement operator.</a:t>
            </a:r>
          </a:p>
          <a:p>
            <a:pPr marL="0" indent="0" algn="just">
              <a:buNone/>
              <a:defRPr/>
            </a:pPr>
            <a:endParaRPr lang="en-US" sz="2800" dirty="0"/>
          </a:p>
        </p:txBody>
      </p:sp>
      <p:sp>
        <p:nvSpPr>
          <p:cNvPr id="13005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BE0B1D-DB1C-47BF-81F0-C3CC7B538547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300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78E529-811B-4EC8-8D7A-0ACDB34427D0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1" y="515254"/>
            <a:ext cx="10515599" cy="628310"/>
          </a:xfrm>
        </p:spPr>
        <p:txBody>
          <a:bodyPr>
            <a:normAutofit/>
          </a:bodyPr>
          <a:lstStyle/>
          <a:p>
            <a:r>
              <a:rPr lang="en-US" sz="3600" dirty="0"/>
              <a:t>Type Conversions in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9244"/>
            <a:ext cx="10515600" cy="490772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 permits mixing of constants and variables of different types in an expression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C automatically converts any intermediate values to the proper type so that the expression can be evaluated without losing any </a:t>
            </a:r>
            <a:r>
              <a:rPr lang="en-US" sz="2800" dirty="0" smtClean="0"/>
              <a:t>significance.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This automatic conversion is known as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type conversion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table in the next slide gives the implicit type conversions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FE6E44-D59B-44FB-BF07-70DA5CB85851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 Conversions in Expressions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673308"/>
              </p:ext>
            </p:extLst>
          </p:nvPr>
        </p:nvGraphicFramePr>
        <p:xfrm>
          <a:off x="838200" y="1979816"/>
          <a:ext cx="10515600" cy="4266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7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Lower</a:t>
                      </a:r>
                      <a:r>
                        <a:rPr lang="en-US" sz="2400" b="1" baseline="0" dirty="0" smtClean="0"/>
                        <a:t> Type Operands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Higher Type Operands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64"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Short or Char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err="1" smtClean="0"/>
                        <a:t>int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775"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One operand is Long double,</a:t>
                      </a:r>
                      <a:r>
                        <a:rPr lang="en-US" sz="2400" b="0" baseline="0" dirty="0" smtClean="0"/>
                        <a:t> the other will be converted to long double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Result is also</a:t>
                      </a:r>
                      <a:r>
                        <a:rPr lang="en-US" sz="2400" b="0" baseline="0" dirty="0" smtClean="0"/>
                        <a:t> long double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775"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One operand is double,</a:t>
                      </a:r>
                      <a:r>
                        <a:rPr lang="en-US" sz="2400" b="0" baseline="0" dirty="0" smtClean="0"/>
                        <a:t> the other will be converted to double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Result is also</a:t>
                      </a:r>
                      <a:r>
                        <a:rPr lang="en-US" sz="2400" b="0" baseline="0" dirty="0" smtClean="0"/>
                        <a:t> double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775"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One operand is float,</a:t>
                      </a:r>
                      <a:r>
                        <a:rPr lang="en-US" sz="2400" b="0" baseline="0" dirty="0" smtClean="0"/>
                        <a:t> the other will be converted to float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Result is also</a:t>
                      </a:r>
                      <a:r>
                        <a:rPr lang="en-US" sz="2400" b="0" baseline="0" dirty="0" smtClean="0"/>
                        <a:t> float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786"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One operand is unsigned Long </a:t>
                      </a:r>
                      <a:r>
                        <a:rPr lang="en-US" sz="2400" b="0" dirty="0" err="1" smtClean="0"/>
                        <a:t>int</a:t>
                      </a:r>
                      <a:r>
                        <a:rPr lang="en-US" sz="2400" b="0" dirty="0" smtClean="0"/>
                        <a:t>,</a:t>
                      </a:r>
                      <a:r>
                        <a:rPr lang="en-US" sz="2400" b="0" baseline="0" dirty="0" smtClean="0"/>
                        <a:t> the other will be converted to unsigned long </a:t>
                      </a:r>
                      <a:r>
                        <a:rPr lang="en-US" sz="2400" b="0" baseline="0" dirty="0" err="1" smtClean="0"/>
                        <a:t>int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dirty="0" smtClean="0"/>
                        <a:t>Result is also</a:t>
                      </a:r>
                      <a:r>
                        <a:rPr lang="en-US" sz="2400" b="0" baseline="0" dirty="0" smtClean="0"/>
                        <a:t> unsigned long </a:t>
                      </a:r>
                      <a:r>
                        <a:rPr lang="en-US" sz="2400" b="0" baseline="0" dirty="0" err="1" smtClean="0"/>
                        <a:t>int</a:t>
                      </a:r>
                      <a:endParaRPr lang="en-US" sz="2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9A348-03E2-43B6-9A43-B561EBCDE56F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333484"/>
            <a:ext cx="944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following are the sequence of rules that are applied while evaluating expressions</a:t>
            </a:r>
          </a:p>
        </p:txBody>
      </p:sp>
    </p:spTree>
    <p:extLst>
      <p:ext uri="{BB962C8B-B14F-4D97-AF65-F5344CB8AC3E}">
        <p14:creationId xmlns:p14="http://schemas.microsoft.com/office/powerpoint/2010/main" val="32617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Adding two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/* start of function main */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variable in which sum will be stored */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integer1;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first number to be input by user */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integer2;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second number to be input by user */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"Enter first integer\n" 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"%d", &amp;integer1 );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read an integer */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"Enter second integer\n" 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"%d", &amp;integer2 );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read an integer */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integer1 + integer2;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assign total to sum */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"Sum is %d\n", sum 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print sum */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indicate that program ended successfully */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/* end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function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main 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5C81D-BC0A-498A-83D5-DB026E810B24}" type="datetime1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Problem Solving using Computers (PSUC) - 2018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 Conversions in Expressions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121851"/>
              </p:ext>
            </p:extLst>
          </p:nvPr>
        </p:nvGraphicFramePr>
        <p:xfrm>
          <a:off x="838200" y="1448364"/>
          <a:ext cx="10515600" cy="3677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4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Lower</a:t>
                      </a:r>
                      <a:r>
                        <a:rPr lang="en-US" sz="2400" b="1" baseline="0" dirty="0" smtClean="0"/>
                        <a:t> Type Operands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Higher Type Operands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611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One operand is Long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and the other is unsigned </a:t>
                      </a:r>
                      <a:r>
                        <a:rPr lang="en-US" sz="2400" baseline="0" dirty="0" err="1" smtClean="0"/>
                        <a:t>int</a:t>
                      </a:r>
                      <a:r>
                        <a:rPr lang="en-US" sz="2400" baseline="0" dirty="0" smtClean="0"/>
                        <a:t> then</a:t>
                      </a:r>
                      <a:br>
                        <a:rPr lang="en-US" sz="2400" baseline="0" dirty="0" smtClean="0"/>
                      </a:br>
                      <a:r>
                        <a:rPr lang="en-US" sz="2400" dirty="0" smtClean="0"/>
                        <a:t>a) If unsigned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int</a:t>
                      </a:r>
                      <a:r>
                        <a:rPr lang="en-US" sz="2400" baseline="0" dirty="0" smtClean="0"/>
                        <a:t> can be converted to long </a:t>
                      </a:r>
                      <a:r>
                        <a:rPr lang="en-US" sz="2400" baseline="0" dirty="0" err="1" smtClean="0"/>
                        <a:t>int</a:t>
                      </a:r>
                      <a:r>
                        <a:rPr lang="en-US" sz="2400" baseline="0" dirty="0" smtClean="0"/>
                        <a:t> the unsigned </a:t>
                      </a:r>
                      <a:r>
                        <a:rPr lang="en-US" sz="2400" baseline="0" dirty="0" err="1" smtClean="0"/>
                        <a:t>int</a:t>
                      </a:r>
                      <a:r>
                        <a:rPr lang="en-US" sz="2400" baseline="0" dirty="0" smtClean="0"/>
                        <a:t> operand will be converted </a:t>
                      </a:r>
                    </a:p>
                    <a:p>
                      <a:pPr algn="just"/>
                      <a:r>
                        <a:rPr lang="en-US" sz="2400" baseline="0" dirty="0" smtClean="0"/>
                        <a:t>b) Else both operands will be converted to unsigned long </a:t>
                      </a:r>
                      <a:r>
                        <a:rPr lang="en-US" sz="2400" baseline="0" dirty="0" err="1" smtClean="0"/>
                        <a:t>int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 algn="just">
                        <a:buAutoNum type="alphaLcParenR"/>
                      </a:pPr>
                      <a:r>
                        <a:rPr lang="en-US" sz="2400" baseline="0" dirty="0" smtClean="0"/>
                        <a:t>Result will be long </a:t>
                      </a:r>
                      <a:r>
                        <a:rPr lang="en-US" sz="2400" baseline="0" dirty="0" err="1" smtClean="0"/>
                        <a:t>int</a:t>
                      </a:r>
                      <a:endParaRPr lang="en-US" sz="2400" baseline="0" dirty="0" smtClean="0"/>
                    </a:p>
                    <a:p>
                      <a:pPr marL="342900" indent="-342900" algn="just">
                        <a:buAutoNum type="alphaLcParenR"/>
                      </a:pPr>
                      <a:endParaRPr lang="en-US" sz="2400" baseline="0" dirty="0" smtClean="0"/>
                    </a:p>
                    <a:p>
                      <a:pPr marL="342900" indent="-342900" algn="just">
                        <a:buAutoNum type="alphaLcParenR"/>
                      </a:pPr>
                      <a:endParaRPr lang="en-US" sz="2400" baseline="0" dirty="0" smtClean="0"/>
                    </a:p>
                    <a:p>
                      <a:pPr marL="342900" indent="-342900" algn="just">
                        <a:buAutoNum type="alphaLcParenR"/>
                      </a:pPr>
                      <a:endParaRPr lang="en-US" sz="2400" baseline="0" dirty="0" smtClean="0"/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n-US" sz="2400" baseline="0" dirty="0" smtClean="0"/>
                        <a:t>Result will be unsigned long </a:t>
                      </a:r>
                      <a:r>
                        <a:rPr lang="en-US" sz="2400" baseline="0" dirty="0" err="1" smtClean="0"/>
                        <a:t>int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274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One operand is Long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the other will be converted to long </a:t>
                      </a:r>
                      <a:r>
                        <a:rPr lang="en-US" sz="2400" baseline="0" dirty="0" err="1" smtClean="0"/>
                        <a:t>int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Result is also</a:t>
                      </a:r>
                      <a:r>
                        <a:rPr lang="en-US" sz="2400" baseline="0" dirty="0" smtClean="0"/>
                        <a:t> long </a:t>
                      </a:r>
                      <a:r>
                        <a:rPr lang="en-US" sz="2400" baseline="0" dirty="0" err="1" smtClean="0"/>
                        <a:t>int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798E0C-890A-427B-AB64-176F5EC06901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Conversions in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9243"/>
            <a:ext cx="10515600" cy="490772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 final result of an expression is converted to the type of the variable on the left of the assignment sign before assigning the value to it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However </a:t>
            </a:r>
            <a:r>
              <a:rPr lang="en-US" sz="2800" dirty="0"/>
              <a:t>the following changes are introduced during the final assignment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Float</a:t>
            </a:r>
            <a:r>
              <a:rPr lang="en-US" sz="2800" dirty="0"/>
              <a:t> to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/>
              <a:t> causes truncation of the fractional part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Double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C00000"/>
                </a:solidFill>
              </a:rPr>
              <a:t>float</a:t>
            </a:r>
            <a:r>
              <a:rPr lang="en-US" sz="2800" dirty="0"/>
              <a:t> caused rounding of digits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</a:rPr>
              <a:t>Long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</a:t>
            </a:r>
            <a:r>
              <a:rPr lang="en-US" sz="2800" dirty="0" err="1">
                <a:solidFill>
                  <a:srgbClr val="C00000"/>
                </a:solidFill>
              </a:rPr>
              <a:t>int</a:t>
            </a:r>
            <a:r>
              <a:rPr lang="en-US" sz="2800" dirty="0"/>
              <a:t> causes dropping of the excess higher order bits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B64CC-00B1-47A2-AA2A-2B2B3CA93357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Conversions in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9243"/>
            <a:ext cx="10515600" cy="49077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type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conversion or type casting</a:t>
            </a:r>
            <a:endParaRPr lang="en-US" sz="2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There are instances when we want to force a type conversion in a way that is different from the automatic conversion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E.g.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ratio=57/67</a:t>
            </a:r>
          </a:p>
          <a:p>
            <a:pPr lvl="1" algn="just">
              <a:lnSpc>
                <a:spcPct val="100000"/>
              </a:lnSpc>
            </a:pP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sz="2400" dirty="0"/>
              <a:t>Since 57 and 67 are integers in the program , the decimal part of the result of the division would be lost and ratio would represent a wrong figure</a:t>
            </a:r>
          </a:p>
          <a:p>
            <a:pPr lvl="1" algn="just">
              <a:lnSpc>
                <a:spcPct val="100000"/>
              </a:lnSpc>
            </a:pP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sz="2400" dirty="0"/>
              <a:t>This problem can be solved by converting locally as one of the variables to the floating point as shown below</a:t>
            </a:r>
            <a:r>
              <a:rPr lang="en-US" sz="2400" dirty="0" smtClean="0"/>
              <a:t>: </a:t>
            </a:r>
          </a:p>
          <a:p>
            <a:pPr marL="342900" lvl="1" indent="0" algn="just">
              <a:lnSpc>
                <a:spcPct val="100000"/>
              </a:lnSpc>
              <a:buNone/>
            </a:pPr>
            <a:r>
              <a:rPr lang="en-US" sz="2400" dirty="0" smtClean="0"/>
              <a:t>	 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ratio= (float) 57/67</a:t>
            </a:r>
          </a:p>
          <a:p>
            <a:pPr marL="342900" lvl="1" indent="0" algn="just">
              <a:lnSpc>
                <a:spcPct val="100000"/>
              </a:lnSpc>
              <a:buNone/>
            </a:pP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1696DD-802C-47CA-A47E-272A16518CFA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Conversions in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9243"/>
            <a:ext cx="10515600" cy="49077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operator (float) </a:t>
            </a:r>
            <a:r>
              <a:rPr lang="en-US" sz="2400" dirty="0" smtClean="0"/>
              <a:t>consider </a:t>
            </a:r>
            <a:r>
              <a:rPr lang="en-US" sz="2400" dirty="0"/>
              <a:t>57 </a:t>
            </a:r>
            <a:r>
              <a:rPr lang="en-US" sz="2400" dirty="0" smtClean="0"/>
              <a:t>for computation to </a:t>
            </a:r>
            <a:r>
              <a:rPr lang="en-US" sz="2400" dirty="0"/>
              <a:t>floating point then using the rule of automatic conversion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division is performed in floating point mode, thus retaining the fractional part of result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process of such a </a:t>
            </a:r>
            <a:r>
              <a:rPr lang="en-US" sz="2400" b="1" dirty="0"/>
              <a:t>local conversion </a:t>
            </a:r>
            <a:r>
              <a:rPr lang="en-US" sz="2400" dirty="0"/>
              <a:t>is known as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conversion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casting a value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888655-D85F-4F1A-A5F0-E1A9D8B58BEA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406005"/>
            <a:ext cx="10148248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The Type Cast Operator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920356"/>
            <a:ext cx="10515600" cy="4982765"/>
          </a:xfrm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general form of a type casting is </a:t>
            </a:r>
          </a:p>
          <a:p>
            <a:pPr marL="342900" lvl="1" indent="0" algn="just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(type-name) expression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 =150;</a:t>
            </a:r>
            <a:br>
              <a:rPr lang="en-US" altLang="en-US" sz="2400" dirty="0"/>
            </a:br>
            <a:r>
              <a:rPr lang="en-US" altLang="en-US" sz="2400" dirty="0"/>
              <a:t>float f;   f =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float)</a:t>
            </a:r>
            <a:r>
              <a:rPr lang="en-US" altLang="en-US" sz="2400" dirty="0" smtClean="0"/>
              <a:t>a </a:t>
            </a:r>
            <a:r>
              <a:rPr lang="en-US" altLang="en-US" sz="2400" dirty="0"/>
              <a:t>/ 100;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// type cast operator</a:t>
            </a:r>
          </a:p>
          <a:p>
            <a:pPr algn="just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en-US" sz="2200" dirty="0"/>
              <a:t>The type cast operator has the effect of converting the value of the variable ‘a’ to type float for the purpose of evaluation of the expression. </a:t>
            </a:r>
          </a:p>
          <a:p>
            <a:pPr algn="just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en-US" sz="2200" dirty="0"/>
              <a:t>This operator does NOT permanently affect the value of the variable ‘a’; </a:t>
            </a:r>
          </a:p>
          <a:p>
            <a:pPr algn="just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en-US" sz="2200" dirty="0">
                <a:solidFill>
                  <a:schemeClr val="bg2">
                    <a:lumMod val="10000"/>
                  </a:schemeClr>
                </a:solidFill>
              </a:rPr>
              <a:t>The type cast operator has a higher precedence than all the arithmetic operators except the unary minus and unary plus.</a:t>
            </a:r>
          </a:p>
          <a:p>
            <a:pPr algn="just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en-US" sz="2400" dirty="0"/>
              <a:t>Examples of the use of type cast operator: 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29.55</a:t>
            </a:r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+</a:t>
            </a:r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21.99</a:t>
            </a:r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results  in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 + 21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(float)</a:t>
            </a:r>
            <a:r>
              <a:rPr lang="en-US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6 /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  <a:r>
              <a:rPr lang="en-US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en-US" altLang="en-US" sz="24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results in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(float)</a:t>
            </a:r>
            <a:r>
              <a:rPr lang="en-US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6 / 4  </a:t>
            </a:r>
            <a:r>
              <a:rPr lang="en-US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results in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endParaRPr lang="en-US" alt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6E43B-3B3C-4F7F-B488-C35EC41BF3D0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829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A66BD-F880-4687-BE29-B55CDECD6BA7}" type="slidenum">
              <a:rPr lang="en-US" altLang="en-US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0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Conversions in Expressions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1738"/>
              </p:ext>
            </p:extLst>
          </p:nvPr>
        </p:nvGraphicFramePr>
        <p:xfrm>
          <a:off x="838198" y="1657350"/>
          <a:ext cx="10148250" cy="4137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Example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7.5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7.5 is converted to integer by truncation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21.3/(</a:t>
                      </a:r>
                      <a:r>
                        <a:rPr lang="en-US" sz="24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)4.5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Evaluated</a:t>
                      </a:r>
                      <a:r>
                        <a:rPr lang="en-US" sz="2400" baseline="0" dirty="0" smtClean="0"/>
                        <a:t> as 21/4 and the result would be 5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(double)sum/n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 is done in floating point mode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en-US" sz="24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result of </a:t>
                      </a:r>
                      <a:r>
                        <a:rPr lang="en-US" sz="2400" dirty="0" err="1" smtClean="0"/>
                        <a:t>a+b</a:t>
                      </a:r>
                      <a:r>
                        <a:rPr lang="en-US" sz="2400" dirty="0" smtClean="0"/>
                        <a:t> is converted to integer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z=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4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is converted to integer and then added to b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p=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cos((double)x)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</a:t>
                      </a:r>
                      <a:r>
                        <a:rPr lang="en-US" sz="2400" baseline="0" dirty="0" smtClean="0"/>
                        <a:t> x to double before using it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4F64C-3090-47E4-AAED-16D76367D613}" type="datetime1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94BFC-4B23-46EC-97C8-DFD1343BB68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5722"/>
            <a:ext cx="10515600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en-US" sz="3600" dirty="0"/>
              <a:t>Integer and Floating-Point Conversions</a:t>
            </a:r>
          </a:p>
        </p:txBody>
      </p:sp>
      <p:sp>
        <p:nvSpPr>
          <p:cNvPr id="80900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7327"/>
            <a:ext cx="10515600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/>
              <a:t>Assign an integer value to a floating variable: does not cause any change in the value of the number; the value is simply converted by the system and stored in the floating format.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/>
              <a:t>Assign a floating-point value to an integer variable: the decimal portion of the number gets truncated. 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dirty="0"/>
              <a:t>Integer arithmetic (division): 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divided 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6600"/>
                </a:solidFill>
              </a:rPr>
              <a:t>=&gt;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6600"/>
                </a:solidFill>
              </a:rPr>
              <a:t>result is integer division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divided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or float divided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alt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6600"/>
                </a:solidFill>
              </a:rPr>
              <a:t>=&gt; result is real division (floating-point)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7507C-A14E-4A09-969F-2D01E1ECAD27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808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00B6B-D576-48F8-8317-55D899E0DCF7}" type="slidenum">
              <a:rPr lang="en-US" altLang="en-US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2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75506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en-US" sz="3600" dirty="0"/>
              <a:t>Integer and Floating-Point Conversions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 smtClean="0"/>
              <a:t> 		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274EFE-AD7D-4723-B512-75955D800A0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/>
          </a:p>
        </p:txBody>
      </p:sp>
      <p:sp>
        <p:nvSpPr>
          <p:cNvPr id="819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71CEC5-5DE1-4180-A5BB-D44A1EE4A9DD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152651" y="970675"/>
            <a:ext cx="7269481" cy="551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#include &lt;</a:t>
            </a:r>
            <a:r>
              <a:rPr lang="en-IN" altLang="en-US" b="1" dirty="0" err="1"/>
              <a:t>stdio.h</a:t>
            </a:r>
            <a:r>
              <a:rPr lang="en-IN" altLang="en-US" b="1" dirty="0"/>
              <a:t>&gt;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 err="1"/>
              <a:t>int</a:t>
            </a:r>
            <a:r>
              <a:rPr lang="en-IN" altLang="en-US" b="1" dirty="0"/>
              <a:t> main ()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{	float f1 = 123.125, f2;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 err="1"/>
              <a:t>int</a:t>
            </a:r>
            <a:r>
              <a:rPr lang="en-IN" altLang="en-US" b="1" dirty="0"/>
              <a:t> i1, i2 = -150;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= f1; </a:t>
            </a:r>
            <a:r>
              <a:rPr lang="en-IN" altLang="en-US" b="1" dirty="0">
                <a:solidFill>
                  <a:srgbClr val="0000FF"/>
                </a:solidFill>
              </a:rPr>
              <a:t>// float to integer conversion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 err="1"/>
              <a:t>printf</a:t>
            </a:r>
            <a:r>
              <a:rPr lang="en-IN" altLang="en-US" b="1" dirty="0"/>
              <a:t> (“float assigned to </a:t>
            </a:r>
            <a:r>
              <a:rPr lang="en-IN" altLang="en-US" b="1" dirty="0" err="1"/>
              <a:t>int</a:t>
            </a:r>
            <a:r>
              <a:rPr lang="en-IN" altLang="en-US" b="1" dirty="0"/>
              <a:t> produces”);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 err="1"/>
              <a:t>printf</a:t>
            </a:r>
            <a:r>
              <a:rPr lang="en-IN" altLang="en-US" b="1" dirty="0"/>
              <a:t>(“%d\n”,i1);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= i2; </a:t>
            </a:r>
            <a:r>
              <a:rPr lang="en-IN" altLang="en-US" b="1" dirty="0">
                <a:solidFill>
                  <a:srgbClr val="0000FF"/>
                </a:solidFill>
              </a:rPr>
              <a:t>// integer to float conversion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 err="1" smtClean="0"/>
              <a:t>printf</a:t>
            </a:r>
            <a:r>
              <a:rPr lang="en-IN" altLang="en-US" b="1" dirty="0"/>
              <a:t>(“integer assigned to float produces”);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print</a:t>
            </a:r>
            <a:r>
              <a:rPr lang="en-IN" altLang="en-US" b="1" dirty="0" smtClean="0"/>
              <a:t>(“%.2f\n</a:t>
            </a:r>
            <a:r>
              <a:rPr lang="en-IN" altLang="en-US" b="1" dirty="0"/>
              <a:t>”,f2);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= i2 / 100; </a:t>
            </a:r>
            <a:r>
              <a:rPr lang="en-IN" altLang="en-US" b="1" dirty="0">
                <a:solidFill>
                  <a:srgbClr val="0000FF"/>
                </a:solidFill>
              </a:rPr>
              <a:t>// integer divided by integer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 err="1"/>
              <a:t>printf</a:t>
            </a:r>
            <a:r>
              <a:rPr lang="en-IN" altLang="en-US" b="1" dirty="0"/>
              <a:t>(“integer divided  by </a:t>
            </a:r>
            <a:r>
              <a:rPr lang="en-IN" altLang="en-US" b="1" dirty="0" smtClean="0"/>
              <a:t>integer </a:t>
            </a:r>
            <a:r>
              <a:rPr lang="en-IN" altLang="en-US" b="1" dirty="0"/>
              <a:t>produces”);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 err="1"/>
              <a:t>printf</a:t>
            </a:r>
            <a:r>
              <a:rPr lang="en-IN" altLang="en-US" b="1" dirty="0"/>
              <a:t>(“%d\n”,i1);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 = i2 / 100.0; </a:t>
            </a:r>
            <a:r>
              <a:rPr lang="en-IN" altLang="en-US" b="1" dirty="0">
                <a:solidFill>
                  <a:srgbClr val="0000FF"/>
                </a:solidFill>
              </a:rPr>
              <a:t>// integer divided by a float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 err="1"/>
              <a:t>printf</a:t>
            </a:r>
            <a:r>
              <a:rPr lang="en-IN" altLang="en-US" b="1" dirty="0"/>
              <a:t>(“integer divided  by </a:t>
            </a:r>
            <a:r>
              <a:rPr lang="en-IN" altLang="en-US" b="1" dirty="0" smtClean="0"/>
              <a:t>float </a:t>
            </a:r>
            <a:r>
              <a:rPr lang="en-IN" altLang="en-US" b="1" dirty="0"/>
              <a:t>produces”);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</a:t>
            </a:r>
            <a:r>
              <a:rPr lang="en-IN" altLang="en-US" b="1" dirty="0" err="1"/>
              <a:t>printf</a:t>
            </a:r>
            <a:r>
              <a:rPr lang="en-IN" altLang="en-US" b="1" dirty="0" smtClean="0"/>
              <a:t>(“%.2f\n</a:t>
            </a:r>
            <a:r>
              <a:rPr lang="en-IN" altLang="en-US" b="1" dirty="0"/>
              <a:t>”,f1);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	return 0;</a:t>
            </a:r>
          </a:p>
          <a:p>
            <a:pPr algn="just">
              <a:spcBef>
                <a:spcPts val="225"/>
              </a:spcBef>
              <a:defRPr/>
            </a:pPr>
            <a:r>
              <a:rPr lang="en-IN" altLang="en-US" b="1" dirty="0"/>
              <a:t>}</a:t>
            </a:r>
            <a:endParaRPr lang="en-US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439150" y="2789128"/>
            <a:ext cx="914400" cy="24526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150" y="3645728"/>
            <a:ext cx="914400" cy="254793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150.00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39150" y="4584051"/>
            <a:ext cx="914400" cy="242888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8439150" y="5545386"/>
            <a:ext cx="914400" cy="22264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11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495699"/>
            <a:ext cx="10148249" cy="514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The assignment operators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05113"/>
            <a:ext cx="10375232" cy="4246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/>
              <a:t>The C language permits you to join the arithmetic operators with the assignment operator using the following general format: op=, where op is an arithmetic operator, including +, –, *, /, and %.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6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/>
              <a:t>Example: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+= 10;</a:t>
            </a:r>
          </a:p>
          <a:p>
            <a:pPr marL="342900" lvl="1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 smtClean="0"/>
              <a:t>    </a:t>
            </a:r>
            <a:r>
              <a:rPr lang="en-US" altLang="en-US" sz="2400" dirty="0" smtClean="0"/>
              <a:t>Equivalent </a:t>
            </a:r>
            <a:r>
              <a:rPr lang="en-US" altLang="en-US" sz="2400" dirty="0"/>
              <a:t>to: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count=count+10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7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/>
              <a:t>Example: precedence of op=: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 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/= b + c</a:t>
            </a:r>
          </a:p>
          <a:p>
            <a:pPr algn="just"/>
            <a:r>
              <a:rPr lang="en-US" altLang="en-US" sz="2400" b="1" dirty="0"/>
              <a:t>Equivalent to: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/ (b + c)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1B38CD-B16E-4768-BDB9-18E005DE5079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860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2A77A-F253-4AFD-BA6A-62A6E91E8534}" type="slidenum">
              <a:rPr lang="en-US" altLang="en-US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72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663837"/>
            <a:ext cx="10515601" cy="5143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600" b="1" dirty="0" smtClean="0"/>
              <a:t>The conditional operator</a:t>
            </a:r>
            <a:r>
              <a:rPr lang="en-US" altLang="en-US" sz="2800" b="1" dirty="0" smtClean="0"/>
              <a:t> (</a:t>
            </a:r>
            <a:r>
              <a:rPr lang="en-US" altLang="en-US" sz="4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 :</a:t>
            </a:r>
            <a:r>
              <a:rPr lang="en-US" altLang="en-US" sz="2800" b="1" dirty="0" smtClean="0">
                <a:latin typeface="+mn-lt"/>
              </a:rPr>
              <a:t>)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 smtClean="0"/>
              <a:t>  </a:t>
            </a:r>
          </a:p>
        </p:txBody>
      </p:sp>
      <p:sp>
        <p:nvSpPr>
          <p:cNvPr id="13210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00930A-233E-4157-825B-2DE38EAC7F2B}" type="datetime1">
              <a:rPr lang="en-US" altLang="en-US" smtClean="0"/>
              <a:t>1/9/2020</a:t>
            </a:fld>
            <a:endParaRPr lang="en-US" altLang="en-US" smtClean="0"/>
          </a:p>
        </p:txBody>
      </p:sp>
      <p:sp>
        <p:nvSpPr>
          <p:cNvPr id="13210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/>
              <a:t>CSE 1051                            Department of CSE</a:t>
            </a:r>
          </a:p>
        </p:txBody>
      </p:sp>
      <p:sp>
        <p:nvSpPr>
          <p:cNvPr id="13210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F5BD8-4441-4D06-9A2C-D4F58538B704}" type="slidenum">
              <a:rPr lang="en-US" altLang="en-US" b="0" smtClean="0"/>
              <a:pPr/>
              <a:t>69</a:t>
            </a:fld>
            <a:endParaRPr lang="en-US" altLang="en-US" b="0" smtClean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074821" y="4019528"/>
            <a:ext cx="1027897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a &gt; b ) ? a : b;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>
                <a:latin typeface="+mn-lt"/>
              </a:rPr>
              <a:t>Equivalent to:</a:t>
            </a:r>
          </a:p>
          <a:p>
            <a:pPr eaLnBrk="1" hangingPunct="1"/>
            <a:endParaRPr lang="en-US" altLang="en-US" sz="1100" dirty="0">
              <a:latin typeface="+mn-lt"/>
            </a:endParaRPr>
          </a:p>
          <a:p>
            <a:pPr eaLnBrk="1" hangingPunct="1"/>
            <a:r>
              <a:rPr lang="en-US" altLang="en-US" sz="2000" dirty="0">
                <a:solidFill>
                  <a:srgbClr val="008000"/>
                </a:solidFill>
                <a:latin typeface="+mn-lt"/>
              </a:rPr>
              <a:t>if ( a &gt; b ) </a:t>
            </a:r>
          </a:p>
          <a:p>
            <a:pPr eaLnBrk="1" hangingPunct="1"/>
            <a:r>
              <a:rPr lang="en-US" altLang="en-US" sz="2000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altLang="en-US" sz="2000" dirty="0" err="1">
                <a:solidFill>
                  <a:srgbClr val="008000"/>
                </a:solidFill>
                <a:latin typeface="+mn-lt"/>
              </a:rPr>
              <a:t>maxValue</a:t>
            </a:r>
            <a:r>
              <a:rPr lang="en-US" altLang="en-US" sz="2000" dirty="0">
                <a:solidFill>
                  <a:srgbClr val="008000"/>
                </a:solidFill>
                <a:latin typeface="+mn-lt"/>
              </a:rPr>
              <a:t> = a;</a:t>
            </a:r>
          </a:p>
          <a:p>
            <a:pPr eaLnBrk="1" hangingPunct="1"/>
            <a:r>
              <a:rPr lang="en-US" altLang="en-US" sz="2000" dirty="0">
                <a:solidFill>
                  <a:srgbClr val="008000"/>
                </a:solidFill>
                <a:latin typeface="+mn-lt"/>
              </a:rPr>
              <a:t>else</a:t>
            </a:r>
          </a:p>
          <a:p>
            <a:pPr eaLnBrk="1" hangingPunct="1"/>
            <a:r>
              <a:rPr lang="en-US" altLang="en-US" sz="2000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altLang="en-US" sz="2000" dirty="0" err="1">
                <a:solidFill>
                  <a:srgbClr val="008000"/>
                </a:solidFill>
                <a:latin typeface="+mn-lt"/>
              </a:rPr>
              <a:t>maxValue</a:t>
            </a:r>
            <a:r>
              <a:rPr lang="en-US" altLang="en-US" sz="2000" dirty="0">
                <a:solidFill>
                  <a:srgbClr val="008000"/>
                </a:solidFill>
                <a:latin typeface="+mn-lt"/>
              </a:rPr>
              <a:t> = b;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210938" y="1428977"/>
            <a:ext cx="7526620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? expression1 : expression2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074821" y="2074993"/>
            <a:ext cx="10278979" cy="178510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200" b="0" i="1" dirty="0">
                <a:latin typeface="+mn-lt"/>
              </a:rPr>
              <a:t>condition </a:t>
            </a:r>
            <a:r>
              <a:rPr lang="en-US" altLang="en-US" sz="2200" b="0" dirty="0">
                <a:latin typeface="+mn-lt"/>
              </a:rPr>
              <a:t>is an expression that is evaluated first.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200" b="0" dirty="0">
                <a:latin typeface="+mn-lt"/>
              </a:rPr>
              <a:t>If the result of the evaluation of </a:t>
            </a:r>
            <a:r>
              <a:rPr lang="en-US" altLang="en-US" sz="2200" b="0" i="1" dirty="0">
                <a:latin typeface="+mn-lt"/>
              </a:rPr>
              <a:t>condition  </a:t>
            </a:r>
            <a:r>
              <a:rPr lang="en-US" altLang="en-US" sz="2200" b="0" dirty="0">
                <a:latin typeface="+mn-lt"/>
              </a:rPr>
              <a:t>is TRUE (nonzero), then </a:t>
            </a:r>
            <a:r>
              <a:rPr lang="en-US" altLang="en-US" sz="2200" b="0" i="1" dirty="0">
                <a:latin typeface="+mn-lt"/>
              </a:rPr>
              <a:t>expression1 </a:t>
            </a:r>
            <a:r>
              <a:rPr lang="en-US" altLang="en-US" sz="2200" b="0" dirty="0">
                <a:latin typeface="+mn-lt"/>
              </a:rPr>
              <a:t>is evaluated and the result of the evaluation becomes the result of the operation.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200" b="0" dirty="0">
                <a:latin typeface="+mn-lt"/>
              </a:rPr>
              <a:t>If </a:t>
            </a:r>
            <a:r>
              <a:rPr lang="en-US" altLang="en-US" sz="2200" b="0" i="1" dirty="0">
                <a:latin typeface="+mn-lt"/>
              </a:rPr>
              <a:t>condition </a:t>
            </a:r>
            <a:r>
              <a:rPr lang="en-US" altLang="en-US" sz="2200" b="0" dirty="0">
                <a:latin typeface="+mn-lt"/>
              </a:rPr>
              <a:t>is FALSE (zero), then </a:t>
            </a:r>
            <a:r>
              <a:rPr lang="en-US" altLang="en-US" sz="2200" b="0" i="1" dirty="0">
                <a:latin typeface="+mn-lt"/>
              </a:rPr>
              <a:t>expression2 </a:t>
            </a:r>
            <a:r>
              <a:rPr lang="en-US" altLang="en-US" sz="2200" b="0" dirty="0">
                <a:latin typeface="+mn-lt"/>
              </a:rPr>
              <a:t>is evaluated and its result becomes  the result of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1929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itle 2"/>
          <p:cNvSpPr>
            <a:spLocks noGrp="1"/>
          </p:cNvSpPr>
          <p:nvPr>
            <p:ph type="title"/>
          </p:nvPr>
        </p:nvSpPr>
        <p:spPr>
          <a:xfrm>
            <a:off x="838200" y="787398"/>
            <a:ext cx="10461540" cy="514350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>
                <a:cs typeface="Arial" panose="020B0604020202020204" pitchFamily="34" charset="0"/>
              </a:rPr>
              <a:t>C Character set</a:t>
            </a:r>
            <a:endParaRPr lang="en-US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01749"/>
            <a:ext cx="10148249" cy="472349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400" dirty="0"/>
              <a:t>Character set is a set of valid characters that a language can recognize.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cs typeface="Arial" charset="0"/>
                <a:sym typeface="Wingdings" pitchFamily="2" charset="2"/>
              </a:rPr>
              <a:t>C character set consists of letters, digits, special characters, white spaces. 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sz="2400" dirty="0">
              <a:cs typeface="Arial" charset="0"/>
              <a:sym typeface="Wingdings" pitchFamily="2" charset="2"/>
            </a:endParaRPr>
          </a:p>
          <a:p>
            <a:pPr marL="685800" lvl="1" indent="-385763">
              <a:lnSpc>
                <a:spcPct val="150000"/>
              </a:lnSpc>
              <a:spcBef>
                <a:spcPct val="50000"/>
              </a:spcBef>
              <a:buFont typeface="Arial" charset="0"/>
              <a:buAutoNum type="romanLcParenBoth"/>
              <a:defRPr/>
            </a:pPr>
            <a:r>
              <a:rPr lang="en-US" sz="2400" b="1" dirty="0">
                <a:cs typeface="Arial" charset="0"/>
              </a:rPr>
              <a:t>Letters </a:t>
            </a:r>
            <a:r>
              <a:rPr lang="en-US" sz="2400" dirty="0">
                <a:cs typeface="Arial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‘a’, ‘b’, ‘c’,………..’z’  </a:t>
            </a:r>
            <a:r>
              <a:rPr lang="en-US" sz="2400" dirty="0">
                <a:cs typeface="Arial" charset="0"/>
                <a:sym typeface="Wingdings" pitchFamily="2" charset="2"/>
              </a:rPr>
              <a:t>Or  </a:t>
            </a:r>
            <a:r>
              <a:rPr lang="en-US" sz="24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‘A’, ‘B’, ‘C’,……….’Z’</a:t>
            </a:r>
          </a:p>
          <a:p>
            <a:pPr marL="685800" lvl="1" indent="-385763">
              <a:lnSpc>
                <a:spcPct val="150000"/>
              </a:lnSpc>
              <a:spcBef>
                <a:spcPct val="50000"/>
              </a:spcBef>
              <a:buFont typeface="Arial" charset="0"/>
              <a:buAutoNum type="romanLcParenBoth"/>
              <a:defRPr/>
            </a:pPr>
            <a:r>
              <a:rPr lang="en-US" sz="2400" b="1" dirty="0">
                <a:cs typeface="Arial" charset="0"/>
                <a:sym typeface="Wingdings" pitchFamily="2" charset="2"/>
              </a:rPr>
              <a:t>Digits </a:t>
            </a:r>
            <a:r>
              <a:rPr lang="en-US" sz="2400" dirty="0">
                <a:cs typeface="Arial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0, 1, 2,……………………9</a:t>
            </a:r>
          </a:p>
          <a:p>
            <a:pPr marL="685800" lvl="1" indent="-385763">
              <a:lnSpc>
                <a:spcPct val="150000"/>
              </a:lnSpc>
              <a:spcBef>
                <a:spcPct val="50000"/>
              </a:spcBef>
              <a:buFont typeface="Arial" charset="0"/>
              <a:buAutoNum type="romanLcParenBoth"/>
              <a:defRPr/>
            </a:pPr>
            <a:r>
              <a:rPr lang="en-US" sz="2400" b="1" dirty="0">
                <a:cs typeface="Arial" charset="0"/>
                <a:sym typeface="Wingdings" pitchFamily="2" charset="2"/>
              </a:rPr>
              <a:t>Special characters </a:t>
            </a:r>
            <a:r>
              <a:rPr lang="en-US" sz="2400" dirty="0">
                <a:cs typeface="Arial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;, ?, &gt;, &lt;, &amp;,{, }, [, ]……</a:t>
            </a:r>
          </a:p>
          <a:p>
            <a:pPr marL="685800" lvl="1" indent="-385763">
              <a:lnSpc>
                <a:spcPct val="150000"/>
              </a:lnSpc>
              <a:spcBef>
                <a:spcPct val="50000"/>
              </a:spcBef>
              <a:buFont typeface="Arial" charset="0"/>
              <a:buAutoNum type="romanLcParenBoth"/>
              <a:defRPr/>
            </a:pPr>
            <a:r>
              <a:rPr lang="en-US" sz="2400" b="1" dirty="0">
                <a:cs typeface="Arial" charset="0"/>
                <a:sym typeface="Wingdings" pitchFamily="2" charset="2"/>
              </a:rPr>
              <a:t>White spaces </a:t>
            </a:r>
            <a:r>
              <a:rPr lang="en-US" sz="2400" dirty="0">
                <a:cs typeface="Arial" charset="0"/>
                <a:sym typeface="Wingdings" pitchFamily="2" charset="2"/>
              </a:rPr>
              <a:t> New line (\n), Tab(\t), Vertical Tab(\v) </a:t>
            </a:r>
            <a:r>
              <a:rPr lang="en-US" sz="2400" dirty="0" err="1" smtClean="0">
                <a:cs typeface="Arial" charset="0"/>
                <a:sym typeface="Wingdings" pitchFamily="2" charset="2"/>
              </a:rPr>
              <a:t>etc</a:t>
            </a:r>
            <a:endParaRPr lang="en-US" sz="2400" dirty="0">
              <a:cs typeface="Arial" charset="0"/>
            </a:endParaRP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693B9-D529-4317-9809-BE756C770F84}" type="datetime1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985040" y="640199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E29516D-5E0B-470B-B6E1-2B0B74C101BC}" type="slidenum">
              <a:rPr lang="en-US" altLang="en-US">
                <a:solidFill>
                  <a:srgbClr val="002060"/>
                </a:solidFill>
              </a:rPr>
              <a:pPr algn="ctr"/>
              <a:t>7</a:t>
            </a:fld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47937"/>
            <a:ext cx="10148249" cy="5143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/>
              <a:t>Comma </a:t>
            </a:r>
            <a:r>
              <a:rPr lang="en-US" sz="3600" dirty="0" smtClean="0"/>
              <a:t>(</a:t>
            </a:r>
            <a:r>
              <a:rPr lang="en-US" sz="4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600" dirty="0" smtClean="0"/>
              <a:t>) operator </a:t>
            </a:r>
            <a:endParaRPr 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657351"/>
            <a:ext cx="10148249" cy="3794522"/>
          </a:xfrm>
        </p:spPr>
        <p:txBody>
          <a:bodyPr rtlCol="0">
            <a:no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400" b="1" dirty="0">
                <a:cs typeface="Arial" pitchFamily="34" charset="0"/>
              </a:rPr>
              <a:t>The coma operator is used basically to separate expressions.</a:t>
            </a:r>
          </a:p>
          <a:p>
            <a:pPr marL="0" indent="0" algn="just">
              <a:buNone/>
              <a:defRPr/>
            </a:pPr>
            <a:r>
              <a:rPr lang="nn-NO" sz="2400" b="1" dirty="0">
                <a:cs typeface="Arial" pitchFamily="34" charset="0"/>
              </a:rPr>
              <a:t>	</a:t>
            </a:r>
            <a:r>
              <a:rPr lang="en-US" sz="2400" b="1" dirty="0">
                <a:cs typeface="Arial" pitchFamily="34" charset="0"/>
              </a:rPr>
              <a:t> i = 0</a:t>
            </a:r>
            <a:r>
              <a:rPr lang="nn-NO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cs typeface="Arial" pitchFamily="34" charset="0"/>
              </a:rPr>
              <a:t> j = 10; 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</a:rPr>
              <a:t>// in initialization [ l 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 r ]</a:t>
            </a:r>
          </a:p>
          <a:p>
            <a:pPr marL="0" indent="0" algn="just">
              <a:buNone/>
              <a:defRPr/>
            </a:pPr>
            <a:endParaRPr lang="en-US" sz="2400" b="1" dirty="0">
              <a:solidFill>
                <a:srgbClr val="FF0000"/>
              </a:solidFill>
              <a:cs typeface="Arial" pitchFamily="34" charset="0"/>
              <a:sym typeface="Wingdings" pitchFamily="2" charset="2"/>
            </a:endParaRPr>
          </a:p>
          <a:p>
            <a:pPr marL="0" indent="0" algn="just">
              <a:buFont typeface="Wingdings" pitchFamily="2" charset="2"/>
              <a:buChar char="§"/>
              <a:defRPr/>
            </a:pPr>
            <a:r>
              <a:rPr lang="en-US" sz="2400" b="1" dirty="0">
                <a:cs typeface="Arial" pitchFamily="34" charset="0"/>
              </a:rPr>
              <a:t>   The meaning of the comma operator in the general </a:t>
            </a:r>
            <a:r>
              <a:rPr lang="en-US" sz="2400" b="1" dirty="0" smtClean="0">
                <a:cs typeface="Arial" pitchFamily="34" charset="0"/>
              </a:rPr>
              <a:t>expression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nn-NO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e2 </a:t>
            </a:r>
            <a:r>
              <a:rPr lang="en-US" sz="2400" b="1" dirty="0">
                <a:cs typeface="Arial" pitchFamily="34" charset="0"/>
              </a:rPr>
              <a:t>is</a:t>
            </a:r>
          </a:p>
          <a:p>
            <a:pPr marL="0" indent="0" algn="just">
              <a:buNone/>
              <a:defRPr/>
            </a:pPr>
            <a:endParaRPr lang="en-US" sz="2400" b="1" dirty="0">
              <a:cs typeface="Arial" pitchFamily="34" charset="0"/>
            </a:endParaRPr>
          </a:p>
          <a:p>
            <a:pPr marL="0" indent="0" algn="just">
              <a:buNone/>
              <a:defRPr/>
            </a:pPr>
            <a:r>
              <a:rPr lang="en-US" sz="2400" b="1" dirty="0" smtClean="0">
                <a:cs typeface="Arial" pitchFamily="34" charset="0"/>
              </a:rPr>
              <a:t>“</a:t>
            </a:r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evaluate the sub expression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, then </a:t>
            </a: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evaluate</a:t>
            </a:r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 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; the value of the expression is </a:t>
            </a:r>
            <a:r>
              <a:rPr lang="en-US" sz="2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cs typeface="Courier New" panose="02070309020205020404" pitchFamily="49" charset="0"/>
              </a:rPr>
              <a:t>value of 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2400" b="1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cs typeface="Arial" pitchFamily="34" charset="0"/>
              </a:rPr>
              <a:t>”.</a:t>
            </a:r>
            <a:endParaRPr lang="en-US" sz="2400" b="1" dirty="0"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400" b="1" dirty="0"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400" b="1" dirty="0"/>
          </a:p>
        </p:txBody>
      </p:sp>
      <p:sp>
        <p:nvSpPr>
          <p:cNvPr id="13312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BA7621-38A1-40B1-B3B3-4A05FCF3EA95}" type="datetime1">
              <a:rPr lang="en-US" altLang="en-US" b="0" smtClean="0">
                <a:solidFill>
                  <a:srgbClr val="000000"/>
                </a:solidFill>
              </a:rPr>
              <a:t>1/9/2020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  <p:sp>
        <p:nvSpPr>
          <p:cNvPr id="13312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>
                <a:solidFill>
                  <a:srgbClr val="000000"/>
                </a:solidFill>
              </a:rPr>
              <a:t>CSE 1051                            Department of CSE</a:t>
            </a: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81D98B-4B2C-4327-8033-5016F6A528EF}" type="slidenum">
              <a:rPr lang="en-US" altLang="en-US" b="0" smtClean="0">
                <a:solidFill>
                  <a:srgbClr val="000000"/>
                </a:solidFill>
              </a:rPr>
              <a:pPr eaLnBrk="1" hangingPunct="1"/>
              <a:t>70</a:t>
            </a:fld>
            <a:endParaRPr lang="en-US" altLang="en-US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3"/>
          <p:cNvSpPr txBox="1">
            <a:spLocks noChangeArrowheads="1"/>
          </p:cNvSpPr>
          <p:nvPr/>
        </p:nvSpPr>
        <p:spPr bwMode="auto">
          <a:xfrm>
            <a:off x="3283745" y="1856185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35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152651" y="1254294"/>
            <a:ext cx="7258051" cy="502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 dirty="0">
              <a:solidFill>
                <a:srgbClr val="000066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66"/>
                </a:solidFill>
              </a:rPr>
              <a:t>Operator Category             Operators                            </a:t>
            </a:r>
            <a:r>
              <a:rPr lang="en-US" b="1" dirty="0" err="1">
                <a:solidFill>
                  <a:srgbClr val="000066"/>
                </a:solidFill>
              </a:rPr>
              <a:t>Associativity</a:t>
            </a:r>
            <a:r>
              <a:rPr lang="en-US" b="1" dirty="0">
                <a:solidFill>
                  <a:srgbClr val="000066"/>
                </a:solidFill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Unary operators	     	+  –  + +  – –  ~ !		R</a:t>
            </a:r>
            <a:r>
              <a:rPr lang="en-US" b="1" dirty="0">
                <a:solidFill>
                  <a:srgbClr val="000099"/>
                </a:solidFill>
                <a:cs typeface="Arial" charset="0"/>
              </a:rPr>
              <a:t>→L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  <a:cs typeface="Arial" charset="0"/>
              </a:rPr>
              <a:t>Arithmetic operators	* / %			L→R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  <a:cs typeface="Arial" charset="0"/>
              </a:rPr>
              <a:t>Arithmetic operators	+ –</a:t>
            </a:r>
            <a:r>
              <a:rPr lang="en-US" b="1" dirty="0">
                <a:solidFill>
                  <a:srgbClr val="000099"/>
                </a:solidFill>
              </a:rPr>
              <a:t> 			L→R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Bitwise shift left	        	   &lt;&lt;    &gt;&gt;			L</a:t>
            </a:r>
            <a:r>
              <a:rPr lang="en-US" b="1" dirty="0">
                <a:solidFill>
                  <a:srgbClr val="000099"/>
                </a:solidFill>
                <a:sym typeface="Wingdings" pitchFamily="2" charset="2"/>
              </a:rPr>
              <a:t>R</a:t>
            </a:r>
            <a:endParaRPr lang="en-US" b="1" dirty="0">
              <a:solidFill>
                <a:srgbClr val="0000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Bitwise shift right</a:t>
            </a:r>
            <a:br>
              <a:rPr lang="en-US" b="1" dirty="0">
                <a:solidFill>
                  <a:srgbClr val="000099"/>
                </a:solidFill>
              </a:rPr>
            </a:br>
            <a:r>
              <a:rPr lang="en-US" b="1" dirty="0">
                <a:solidFill>
                  <a:srgbClr val="000099"/>
                </a:solidFill>
              </a:rPr>
              <a:t>Relational operators               &lt;  </a:t>
            </a:r>
            <a:r>
              <a:rPr lang="en-US" b="1" dirty="0">
                <a:solidFill>
                  <a:srgbClr val="000099"/>
                </a:solidFill>
                <a:sym typeface="Wingdings" pitchFamily="2" charset="2"/>
              </a:rPr>
              <a:t>&lt;=  &gt;  &gt;=		</a:t>
            </a:r>
            <a:r>
              <a:rPr lang="en-US" b="1" dirty="0">
                <a:solidFill>
                  <a:srgbClr val="000099"/>
                </a:solidFill>
              </a:rPr>
              <a:t>L→R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Equality operators	                    ==  !=			L→R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Bitwise AND, XOR, OR                &amp; ^ |			 L→R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Logical and		&amp;&amp;			L→R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Logical or			||</a:t>
            </a:r>
            <a:r>
              <a:rPr lang="en-US" b="1" dirty="0">
                <a:solidFill>
                  <a:srgbClr val="000099"/>
                </a:solidFill>
                <a:cs typeface="Arial" charset="0"/>
              </a:rPr>
              <a:t>			</a:t>
            </a:r>
            <a:r>
              <a:rPr lang="en-US" b="1" dirty="0">
                <a:solidFill>
                  <a:srgbClr val="000099"/>
                </a:solidFill>
              </a:rPr>
              <a:t>L→R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Assignment operator        =  +=  – =			R→L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>
                <a:solidFill>
                  <a:srgbClr val="000066"/>
                </a:solidFill>
              </a:rPr>
              <a:t>	                             *=  /=  %=</a:t>
            </a:r>
          </a:p>
          <a:p>
            <a:pPr>
              <a:lnSpc>
                <a:spcPct val="120000"/>
              </a:lnSpc>
              <a:defRPr/>
            </a:pP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72709" name="Title 1"/>
          <p:cNvSpPr>
            <a:spLocks noGrp="1"/>
          </p:cNvSpPr>
          <p:nvPr>
            <p:ph type="title"/>
          </p:nvPr>
        </p:nvSpPr>
        <p:spPr>
          <a:xfrm>
            <a:off x="838199" y="570707"/>
            <a:ext cx="10148249" cy="51435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Operator precedence &amp; Associativity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23CF0-F8D4-41FA-A0A2-B1A1215C7D0E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7270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7023195" y="640199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6F65C7-09A7-413D-BC68-7C0CBA761F6B}" type="slidenum">
              <a:rPr lang="en-US" altLang="en-US"/>
              <a:pPr/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4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1"/>
          <p:cNvSpPr>
            <a:spLocks noGrp="1"/>
          </p:cNvSpPr>
          <p:nvPr>
            <p:ph type="title"/>
          </p:nvPr>
        </p:nvSpPr>
        <p:spPr>
          <a:xfrm>
            <a:off x="838199" y="461094"/>
            <a:ext cx="10148249" cy="514350"/>
          </a:xfrm>
        </p:spPr>
        <p:txBody>
          <a:bodyPr anchor="t">
            <a:noAutofit/>
          </a:bodyPr>
          <a:lstStyle/>
          <a:p>
            <a:r>
              <a:rPr lang="en-US" altLang="en-US" sz="3600" dirty="0" smtClean="0"/>
              <a:t>Summary of Operators – </a:t>
            </a:r>
            <a:r>
              <a:rPr lang="en-US" alt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detailed precedence table </a:t>
            </a:r>
          </a:p>
        </p:txBody>
      </p:sp>
      <p:sp>
        <p:nvSpPr>
          <p:cNvPr id="68612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02172-5E12-42A0-B584-21D21B85C33D}" type="datetime1">
              <a:rPr lang="en-US" altLang="en-US" smtClean="0"/>
              <a:t>1/9/2020</a:t>
            </a:fld>
            <a:endParaRPr lang="en-US" altLang="en-US" smtClean="0"/>
          </a:p>
        </p:txBody>
      </p:sp>
      <p:sp>
        <p:nvSpPr>
          <p:cNvPr id="6861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/>
              <a:t>CSE 1051                            Department of CSE</a:t>
            </a:r>
          </a:p>
        </p:txBody>
      </p:sp>
      <p:sp>
        <p:nvSpPr>
          <p:cNvPr id="686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A8F390-B567-4D00-A770-C7CE085CAEE1}" type="slidenum">
              <a:rPr lang="en-US" altLang="en-US" b="0" smtClean="0"/>
              <a:pPr/>
              <a:t>72</a:t>
            </a:fld>
            <a:endParaRPr lang="en-US" altLang="en-US" b="0" smtClean="0"/>
          </a:p>
        </p:txBody>
      </p:sp>
      <p:pic>
        <p:nvPicPr>
          <p:cNvPr id="686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31"/>
          <a:stretch/>
        </p:blipFill>
        <p:spPr bwMode="auto">
          <a:xfrm>
            <a:off x="778754" y="975443"/>
            <a:ext cx="5301204" cy="54381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447696" y="975444"/>
            <a:ext cx="4906492" cy="5438173"/>
            <a:chOff x="6351444" y="975444"/>
            <a:chExt cx="4906492" cy="543817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459"/>
            <a:stretch/>
          </p:blipFill>
          <p:spPr bwMode="auto">
            <a:xfrm>
              <a:off x="6351444" y="1137499"/>
              <a:ext cx="4906491" cy="527611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844"/>
            <a:stretch/>
          </p:blipFill>
          <p:spPr bwMode="auto">
            <a:xfrm>
              <a:off x="6351446" y="975444"/>
              <a:ext cx="4906490" cy="22065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36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itle 1"/>
          <p:cNvSpPr>
            <a:spLocks noGrp="1"/>
          </p:cNvSpPr>
          <p:nvPr>
            <p:ph type="title"/>
          </p:nvPr>
        </p:nvSpPr>
        <p:spPr>
          <a:xfrm>
            <a:off x="838199" y="971550"/>
            <a:ext cx="10148249" cy="514350"/>
          </a:xfrm>
        </p:spPr>
        <p:txBody>
          <a:bodyPr>
            <a:noAutofit/>
          </a:bodyPr>
          <a:lstStyle/>
          <a:p>
            <a:r>
              <a:rPr lang="en-US" altLang="en-US" sz="3600" b="1" dirty="0" smtClean="0"/>
              <a:t>Example: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323"/>
            <a:ext cx="10148249" cy="41553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Show all the steps how the following expression is evaluated. Consider the initial values of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=8, j=5. 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</a:p>
          <a:p>
            <a:pPr marL="0" indent="0">
              <a:buNone/>
            </a:pPr>
            <a:r>
              <a:rPr lang="en-US" altLang="en-US" b="1" dirty="0"/>
              <a:t>	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2*((</a:t>
            </a:r>
            <a:r>
              <a:rPr lang="en-US" alt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/5)+(4*(j-3))%(i+j-2))</a:t>
            </a: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002060"/>
                </a:solidFill>
              </a:rPr>
              <a:t>		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E06C7-6465-441F-BFA3-A9C2C2BE1B02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6886717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A290D5-F77F-4F7C-B72A-5E170F984F74}" type="slidenum">
              <a:rPr lang="en-US" altLang="en-US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itle 1"/>
          <p:cNvSpPr>
            <a:spLocks noGrp="1"/>
          </p:cNvSpPr>
          <p:nvPr>
            <p:ph type="title"/>
          </p:nvPr>
        </p:nvSpPr>
        <p:spPr>
          <a:xfrm>
            <a:off x="838200" y="714376"/>
            <a:ext cx="8115300" cy="514350"/>
          </a:xfrm>
        </p:spPr>
        <p:txBody>
          <a:bodyPr>
            <a:noAutofit/>
          </a:bodyPr>
          <a:lstStyle/>
          <a:p>
            <a:r>
              <a:rPr lang="en-US" altLang="en-US" sz="3600" b="1" dirty="0" smtClean="0"/>
              <a:t>Example solution</a:t>
            </a:r>
            <a:r>
              <a:rPr lang="en-US" altLang="en-US" sz="3600" dirty="0" smtClean="0"/>
              <a:t>: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52649" y="1657351"/>
            <a:ext cx="9012655" cy="3794522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  <a:defRPr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/5)+(4*(j-3))%(i+j-2))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8, j5</a:t>
            </a: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		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6EED9-419B-4561-A0FC-7479E4B5FA19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7009548" y="6383537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8F419-52D6-4652-B3DD-DDBBEE964375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20538" y="2857500"/>
            <a:ext cx="613296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2*((8/5)+(4*(5-3))%(8+5-2))	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820538" y="3771900"/>
            <a:ext cx="454827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2*(1+8%11)	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820538" y="3314700"/>
            <a:ext cx="45447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2*(1+(4*2)%11)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820538" y="4257675"/>
            <a:ext cx="45447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2*(1+8)	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820538" y="4629150"/>
            <a:ext cx="307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2*9	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820538" y="4972050"/>
            <a:ext cx="307161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8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61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838199" y="665200"/>
            <a:ext cx="10148249" cy="514350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Operator precedence &amp; Associativity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/>
              <a:t>Ex</a:t>
            </a:r>
            <a:r>
              <a:rPr lang="en-US" altLang="en-US" sz="2400" b="1" dirty="0">
                <a:sym typeface="Wingdings" panose="05000000000000000000" pitchFamily="2" charset="2"/>
              </a:rPr>
              <a:t>: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(x==10 + 15 &amp;&amp; y &lt; 10)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ym typeface="Wingdings" panose="05000000000000000000" pitchFamily="2" charset="2"/>
              </a:rPr>
              <a:t>     Assume x=20 and y=5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sz="2400" b="1" dirty="0">
              <a:solidFill>
                <a:srgbClr val="000066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ym typeface="Wingdings" panose="05000000000000000000" pitchFamily="2" charset="2"/>
              </a:rPr>
              <a:t>Evaluation: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4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</a:t>
            </a:r>
            <a:r>
              <a:rPr lang="en-US" alt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(x==25 &amp;&amp; y&lt; 10)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en-US" alt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(x==25 &amp;&amp; true)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==  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(False &amp;&amp; true)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 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&amp;&amp; </a:t>
            </a:r>
            <a:r>
              <a:rPr lang="en-US" altLang="en-US" sz="2400" b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False)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sz="2400" b="1" dirty="0"/>
          </a:p>
        </p:txBody>
      </p:sp>
      <p:sp>
        <p:nvSpPr>
          <p:cNvPr id="7066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A551A-9602-4E37-A96B-89A75C5DC226}" type="datetime1">
              <a:rPr lang="en-US" altLang="en-US" smtClean="0"/>
              <a:t>1/9/2020</a:t>
            </a:fld>
            <a:endParaRPr lang="en-US" altLang="en-US" smtClean="0"/>
          </a:p>
        </p:txBody>
      </p:sp>
      <p:sp>
        <p:nvSpPr>
          <p:cNvPr id="706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 smtClean="0"/>
              <a:t>CSE 1051                            Department of CSE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191BA1-1196-4B71-924E-901FC0E63FF6}" type="slidenum">
              <a:rPr lang="en-US" altLang="en-US" b="0" smtClean="0"/>
              <a:pPr/>
              <a:t>75</a:t>
            </a:fld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19263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6274" y="1247695"/>
            <a:ext cx="10487526" cy="4734093"/>
          </a:xfrm>
        </p:spPr>
        <p:txBody>
          <a:bodyPr>
            <a:noAutofit/>
          </a:bodyPr>
          <a:lstStyle/>
          <a:p>
            <a:r>
              <a:rPr lang="en-US" sz="2200" b="1" dirty="0"/>
              <a:t>Suppose that a=2, b=3 and c=6, What is the answer for the following: (a==5)</a:t>
            </a:r>
            <a:br>
              <a:rPr lang="en-US" sz="2200" b="1" dirty="0"/>
            </a:br>
            <a:r>
              <a:rPr lang="en-US" sz="2200" b="1" dirty="0"/>
              <a:t>(a * b &gt; =c)</a:t>
            </a:r>
            <a:br>
              <a:rPr lang="en-US" sz="2200" b="1" dirty="0"/>
            </a:br>
            <a:r>
              <a:rPr lang="en-US" sz="2200" b="1" dirty="0"/>
              <a:t>(b+4 &gt; a *c)</a:t>
            </a:r>
            <a:br>
              <a:rPr lang="en-US" sz="2200" b="1" dirty="0"/>
            </a:br>
            <a:r>
              <a:rPr lang="en-US" sz="2200" b="1" dirty="0"/>
              <a:t>((b=2)==a)</a:t>
            </a:r>
          </a:p>
          <a:p>
            <a:r>
              <a:rPr lang="en-US" sz="2200" b="1" dirty="0"/>
              <a:t>Evaluate the following:</a:t>
            </a:r>
            <a:br>
              <a:rPr lang="en-US" sz="2200" b="1" dirty="0"/>
            </a:br>
            <a:r>
              <a:rPr lang="en-US" sz="2200" b="1" dirty="0"/>
              <a:t>1. ( (5 == 5) &amp;&amp; (3 &gt; 6) )</a:t>
            </a:r>
            <a:br>
              <a:rPr lang="en-US" sz="2200" b="1" dirty="0"/>
            </a:br>
            <a:r>
              <a:rPr lang="en-US" sz="2200" b="1" dirty="0"/>
              <a:t>2. ( (5 == 5) || (3 &gt; 6) )</a:t>
            </a:r>
            <a:br>
              <a:rPr lang="en-US" sz="2200" b="1" dirty="0"/>
            </a:br>
            <a:r>
              <a:rPr lang="en-US" sz="2200" b="1" dirty="0"/>
              <a:t>3. 7==5 ? 4 : 3</a:t>
            </a:r>
            <a:br>
              <a:rPr lang="en-US" sz="2200" b="1" dirty="0"/>
            </a:br>
            <a:r>
              <a:rPr lang="en-US" sz="2200" b="1" dirty="0"/>
              <a:t>4. 7==5+2 ? 4 : 3</a:t>
            </a:r>
            <a:br>
              <a:rPr lang="en-US" sz="2200" b="1" dirty="0"/>
            </a:br>
            <a:r>
              <a:rPr lang="en-US" sz="2200" b="1" dirty="0"/>
              <a:t>5. 5&gt;3 ? a : b</a:t>
            </a:r>
            <a:br>
              <a:rPr lang="en-US" sz="2200" b="1" dirty="0"/>
            </a:br>
            <a:r>
              <a:rPr lang="pt-BR" sz="2200" b="1" dirty="0"/>
              <a:t>6. K = (num &gt; 5 ? (num &lt;= 10 ? 100 : 200) : 500); where num =30</a:t>
            </a:r>
          </a:p>
          <a:p>
            <a:r>
              <a:rPr lang="en-US" sz="2200" b="1" dirty="0"/>
              <a:t>In b=6.6/a+(2*a+(3*c)/a*d)/(2/n); which operation will be performed first.</a:t>
            </a:r>
          </a:p>
          <a:p>
            <a:r>
              <a:rPr lang="en-US" sz="2200" b="1" dirty="0"/>
              <a:t>If a is an integer variable, a=5/2; will return a value</a:t>
            </a:r>
          </a:p>
          <a:p>
            <a:r>
              <a:rPr lang="en-US" sz="2200" b="1" dirty="0"/>
              <a:t>The expression, a=7/22*(3.14+2)*3/5; evaluates to</a:t>
            </a:r>
          </a:p>
          <a:p>
            <a:r>
              <a:rPr lang="en-US" sz="2200" b="1" dirty="0"/>
              <a:t>If a is an Integer, the expression a = 30 * 1000 + 2768; evaluates to</a:t>
            </a:r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6274" y="657124"/>
            <a:ext cx="10487526" cy="582820"/>
          </a:xfrm>
        </p:spPr>
        <p:txBody>
          <a:bodyPr>
            <a:noAutofit/>
          </a:bodyPr>
          <a:lstStyle/>
          <a:p>
            <a:r>
              <a:rPr lang="en-US" sz="3600" dirty="0" smtClean="0"/>
              <a:t>Tutorial Problems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67A4D-2265-4335-9A37-8C8846CC9EB7}" type="datetime1">
              <a:rPr lang="en-US" altLang="en-US" smtClean="0"/>
              <a:t>1/9/2020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560F2F-1BBF-40B8-8135-C298BDEA66AF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CSE 1051                            Department of CSE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6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1653" y="638355"/>
            <a:ext cx="10439400" cy="608312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Suppose that a=2, b=3 </a:t>
            </a:r>
            <a:r>
              <a:rPr lang="en-US" sz="1600" b="1" dirty="0" smtClean="0">
                <a:solidFill>
                  <a:schemeClr val="bg1"/>
                </a:solidFill>
              </a:rPr>
              <a:t>, c=6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and d=5  </a:t>
            </a:r>
            <a:r>
              <a:rPr lang="en-US" sz="1600" b="1" dirty="0">
                <a:solidFill>
                  <a:schemeClr val="bg1"/>
                </a:solidFill>
              </a:rPr>
              <a:t>What is the answer for the following: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>
                <a:solidFill>
                  <a:schemeClr val="bg1"/>
                </a:solidFill>
              </a:rPr>
              <a:t>a==5</a:t>
            </a:r>
            <a:r>
              <a:rPr lang="en-US" sz="1600" b="1" dirty="0" smtClean="0">
                <a:solidFill>
                  <a:schemeClr val="bg1"/>
                </a:solidFill>
              </a:rPr>
              <a:t>)	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0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>
                <a:solidFill>
                  <a:schemeClr val="bg1"/>
                </a:solidFill>
              </a:rPr>
              <a:t>a * b &gt; =c</a:t>
            </a:r>
            <a:r>
              <a:rPr lang="en-US" sz="1600" b="1" dirty="0" smtClean="0">
                <a:solidFill>
                  <a:schemeClr val="bg1"/>
                </a:solidFill>
              </a:rPr>
              <a:t>)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1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>
                <a:solidFill>
                  <a:schemeClr val="bg1"/>
                </a:solidFill>
              </a:rPr>
              <a:t>b+4 &gt; a *c</a:t>
            </a:r>
            <a:r>
              <a:rPr lang="en-US" sz="1600" b="1" dirty="0" smtClean="0">
                <a:solidFill>
                  <a:schemeClr val="bg1"/>
                </a:solidFill>
              </a:rPr>
              <a:t>)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0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((</a:t>
            </a:r>
            <a:r>
              <a:rPr lang="en-US" sz="1600" b="1" dirty="0">
                <a:solidFill>
                  <a:schemeClr val="bg1"/>
                </a:solidFill>
              </a:rPr>
              <a:t>b=2)==a</a:t>
            </a:r>
            <a:r>
              <a:rPr lang="en-US" sz="1600" b="1" dirty="0" smtClean="0">
                <a:solidFill>
                  <a:schemeClr val="bg1"/>
                </a:solidFill>
              </a:rPr>
              <a:t>)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1</a:t>
            </a:r>
            <a:endParaRPr lang="en-US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Evaluate the following</a:t>
            </a:r>
            <a:r>
              <a:rPr lang="en-US" sz="1600" b="1" dirty="0" smtClean="0">
                <a:solidFill>
                  <a:schemeClr val="bg1"/>
                </a:solidFill>
              </a:rPr>
              <a:t>: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( (5 == 5) &amp;&amp; (3 &gt; 6) )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0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( </a:t>
            </a:r>
            <a:r>
              <a:rPr lang="en-US" sz="1600" b="1" dirty="0">
                <a:solidFill>
                  <a:schemeClr val="bg1"/>
                </a:solidFill>
              </a:rPr>
              <a:t>(5 </a:t>
            </a:r>
            <a:r>
              <a:rPr lang="en-US" sz="1600" b="1" dirty="0" smtClean="0">
                <a:solidFill>
                  <a:schemeClr val="bg1"/>
                </a:solidFill>
              </a:rPr>
              <a:t>== </a:t>
            </a:r>
            <a:r>
              <a:rPr lang="en-US" sz="1600" b="1" dirty="0">
                <a:solidFill>
                  <a:schemeClr val="bg1"/>
                </a:solidFill>
              </a:rPr>
              <a:t>5) || (3 &gt; 6) </a:t>
            </a:r>
            <a:r>
              <a:rPr lang="en-US" sz="1600" b="1" dirty="0" smtClean="0">
                <a:solidFill>
                  <a:schemeClr val="bg1"/>
                </a:solidFill>
              </a:rPr>
              <a:t>)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1</a:t>
            </a:r>
            <a:endParaRPr lang="en-US" sz="1600" b="1" dirty="0">
              <a:solidFill>
                <a:srgbClr val="C00000"/>
              </a:solidFill>
            </a:endParaRP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7</a:t>
            </a:r>
            <a:r>
              <a:rPr lang="en-US" sz="1600" b="1" dirty="0">
                <a:solidFill>
                  <a:schemeClr val="bg1"/>
                </a:solidFill>
              </a:rPr>
              <a:t>==5 ? 4 : </a:t>
            </a:r>
            <a:r>
              <a:rPr lang="en-US" sz="1600" b="1" dirty="0" smtClean="0">
                <a:solidFill>
                  <a:schemeClr val="bg1"/>
                </a:solidFill>
              </a:rPr>
              <a:t>3	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3</a:t>
            </a:r>
            <a:endParaRPr lang="en-US" sz="1600" b="1" dirty="0">
              <a:solidFill>
                <a:srgbClr val="C00000"/>
              </a:solidFill>
            </a:endParaRP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7</a:t>
            </a:r>
            <a:r>
              <a:rPr lang="en-US" sz="1600" b="1" dirty="0">
                <a:solidFill>
                  <a:schemeClr val="bg1"/>
                </a:solidFill>
              </a:rPr>
              <a:t>==5+2 ? 4 : </a:t>
            </a:r>
            <a:r>
              <a:rPr lang="en-US" sz="1600" b="1" dirty="0" smtClean="0">
                <a:solidFill>
                  <a:schemeClr val="bg1"/>
                </a:solidFill>
              </a:rPr>
              <a:t>3	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4</a:t>
            </a:r>
            <a:endParaRPr lang="en-US" sz="1600" b="1" dirty="0">
              <a:solidFill>
                <a:srgbClr val="C00000"/>
              </a:solidFill>
            </a:endParaRP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>
                <a:solidFill>
                  <a:schemeClr val="bg1"/>
                </a:solidFill>
              </a:rPr>
              <a:t>5&gt;3 </a:t>
            </a:r>
            <a:r>
              <a:rPr lang="en-US" sz="1600" b="1" dirty="0">
                <a:solidFill>
                  <a:schemeClr val="bg1"/>
                </a:solidFill>
              </a:rPr>
              <a:t>? a : </a:t>
            </a:r>
            <a:r>
              <a:rPr lang="en-US" sz="1600" b="1" dirty="0" smtClean="0">
                <a:solidFill>
                  <a:schemeClr val="bg1"/>
                </a:solidFill>
              </a:rPr>
              <a:t>b	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2</a:t>
            </a:r>
            <a:endParaRPr lang="en-US" sz="1600" b="1" dirty="0">
              <a:solidFill>
                <a:srgbClr val="C00000"/>
              </a:solidFill>
            </a:endParaRP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pt-BR" sz="1600" b="1" dirty="0" smtClean="0">
                <a:solidFill>
                  <a:schemeClr val="bg1"/>
                </a:solidFill>
              </a:rPr>
              <a:t>K </a:t>
            </a:r>
            <a:r>
              <a:rPr lang="pt-BR" sz="1600" b="1" dirty="0">
                <a:solidFill>
                  <a:schemeClr val="bg1"/>
                </a:solidFill>
              </a:rPr>
              <a:t>= (num &gt; 5 ? (num &lt;= 10 ? 100 : 200) : 500); where num =</a:t>
            </a:r>
            <a:r>
              <a:rPr lang="pt-BR" sz="1600" b="1" dirty="0" smtClean="0">
                <a:solidFill>
                  <a:schemeClr val="bg1"/>
                </a:solidFill>
              </a:rPr>
              <a:t>30	</a:t>
            </a:r>
            <a:r>
              <a:rPr lang="pt-B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200</a:t>
            </a:r>
            <a:endParaRPr lang="pt-BR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In b=6.6/a+(2*a+(3*c)/a*d)/(2/n); which operation will be performed first.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If a is an integer variable, a=5/2; will return a </a:t>
            </a:r>
            <a:r>
              <a:rPr lang="en-US" sz="1600" b="1" dirty="0" smtClean="0">
                <a:solidFill>
                  <a:schemeClr val="bg1"/>
                </a:solidFill>
              </a:rPr>
              <a:t>value		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2</a:t>
            </a:r>
            <a:endParaRPr lang="en-US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The expression, a=7/22*(3.14+2)*3/5; evaluates </a:t>
            </a:r>
            <a:r>
              <a:rPr lang="en-US" sz="1600" b="1" dirty="0" smtClean="0">
                <a:solidFill>
                  <a:schemeClr val="bg1"/>
                </a:solidFill>
              </a:rPr>
              <a:t>to		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0</a:t>
            </a:r>
            <a:endParaRPr lang="en-US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If a is an Integer, the expression a = 30 * 1000 + 2768; evaluates </a:t>
            </a:r>
            <a:r>
              <a:rPr lang="en-US" sz="1600" b="1" dirty="0" smtClean="0">
                <a:solidFill>
                  <a:schemeClr val="bg1"/>
                </a:solidFill>
              </a:rPr>
              <a:t>to	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	32768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0139" y="194925"/>
            <a:ext cx="7391400" cy="582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Tutorial Problems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E8657-B4B4-47A2-BE8F-122EB7F46535}" type="datetime1">
              <a:rPr lang="en-US" altLang="en-US" smtClean="0"/>
              <a:t>1/9/2020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560F2F-1BBF-40B8-8135-C298BDEA66AF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CSE 1051 Problem Solving using Computers (PSUC) - 2019</a:t>
            </a:r>
            <a:endParaRPr lang="en-US" alt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928774" y="646097"/>
            <a:ext cx="10439400" cy="5349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Suppose that a=2, b=3 , c=6 and d=5  What is the answer for the following: </a:t>
            </a: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(a==5) 		</a:t>
            </a: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(a * b &gt; =c)</a:t>
            </a: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(b+4 &gt; a *c)</a:t>
            </a:r>
          </a:p>
          <a:p>
            <a:pPr marL="742950" lvl="1" indent="-40005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((b=2)==a)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Evaluate the following: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 (5 == 5) &amp;&amp; (3 &gt; 6) )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( (5 == 5) || (3 &gt; 6) )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7==5 ? 4 : 3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7==5+2 ? 4 : 3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en-US" sz="1600" b="1" dirty="0" smtClean="0"/>
              <a:t>5&gt;3 ? a : b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romanLcPeriod"/>
            </a:pPr>
            <a:r>
              <a:rPr lang="pt-BR" sz="1600" b="1" dirty="0" smtClean="0"/>
              <a:t>K = (num &gt; 5 ? (num &lt;= 10 ? 100 : 200) : 500); where num =30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In b=6.6/a+(2*a+(3*c)/a*d)/(2/n); which operation will be performed first.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If a is an integer variable, a=5/2; will return a value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The expression, a=7/22*(3.14+2)*3/5; evaluates to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If a is an Integer, the expression a = 30 * 1000 + 2768; evaluates to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335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1012371" y="723443"/>
            <a:ext cx="8432448" cy="57507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pc="1125" dirty="0"/>
              <a:t>Summary</a:t>
            </a:r>
          </a:p>
        </p:txBody>
      </p:sp>
      <p:sp>
        <p:nvSpPr>
          <p:cNvPr id="45059" name="Subtitle 10"/>
          <p:cNvSpPr>
            <a:spLocks noGrp="1"/>
          </p:cNvSpPr>
          <p:nvPr>
            <p:ph type="body" idx="1"/>
          </p:nvPr>
        </p:nvSpPr>
        <p:spPr bwMode="auto">
          <a:xfrm>
            <a:off x="1012371" y="1160060"/>
            <a:ext cx="8751465" cy="47291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Ctr="0" compatLnSpc="1">
            <a:prstTxWarp prst="textNoShape">
              <a:avLst/>
            </a:prstTxWarp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altLang="en-US" sz="2400" b="1" dirty="0">
                <a:solidFill>
                  <a:schemeClr val="tx1"/>
                </a:solidFill>
                <a:cs typeface="Times New Roman" pitchFamily="18" charset="0"/>
              </a:rPr>
              <a:t>We have learnt about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Arithmetic </a:t>
            </a:r>
            <a:r>
              <a:rPr lang="en-US" altLang="en-US" sz="2400" b="1" dirty="0">
                <a:solidFill>
                  <a:schemeClr val="tx1"/>
                </a:solidFill>
                <a:cs typeface="Times New Roman" pitchFamily="18" charset="0"/>
              </a:rPr>
              <a:t>Operators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en-US" sz="2400" b="1" dirty="0">
                <a:solidFill>
                  <a:schemeClr val="tx1"/>
                </a:solidFill>
                <a:cs typeface="Times New Roman" pitchFamily="18" charset="0"/>
              </a:rPr>
              <a:t>Relational and Logical Operators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tx1"/>
                </a:solidFill>
                <a:cs typeface="Arial" charset="0"/>
              </a:rPr>
              <a:t>Type conversions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tx1"/>
                </a:solidFill>
                <a:cs typeface="Arial" charset="0"/>
              </a:rPr>
              <a:t>Increment and Decrement Operators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tx1"/>
                </a:solidFill>
                <a:cs typeface="Arial" charset="0"/>
              </a:rPr>
              <a:t>Bitwise Operators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tx1"/>
                </a:solidFill>
                <a:cs typeface="Arial" charset="0"/>
              </a:rPr>
              <a:t>Assignment Operators and Conditional Expressions</a:t>
            </a:r>
          </a:p>
          <a:p>
            <a:pPr marL="685800" lvl="1" indent="-342900">
              <a:lnSpc>
                <a:spcPct val="150000"/>
              </a:lnSpc>
              <a:buFont typeface="Calibri" panose="020F0502020204030204" pitchFamily="34" charset="0"/>
              <a:buChar char="−"/>
              <a:defRPr/>
            </a:pPr>
            <a:r>
              <a:rPr lang="en-US" altLang="en-US" sz="2400" b="1" dirty="0">
                <a:solidFill>
                  <a:schemeClr val="tx1"/>
                </a:solidFill>
                <a:cs typeface="Arial" charset="0"/>
              </a:rPr>
              <a:t>Precedence and Order of Evaluation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EE91A7-B445-4F38-B266-3C28D38822D8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CB039-8674-459B-B81A-4DA32D9C8EB4}" type="slidenum">
              <a:rPr lang="en-US" altLang="en-US" smtClean="0">
                <a:solidFill>
                  <a:srgbClr val="002060"/>
                </a:solidFill>
              </a:rPr>
              <a:pPr/>
              <a:t>78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>
          <a:xfrm>
            <a:off x="838199" y="484741"/>
            <a:ext cx="10148249" cy="514350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C Tokens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49" y="3164654"/>
            <a:ext cx="9620819" cy="14236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FED42-9A99-45B4-9675-BBA41552C126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3789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300A39-1960-4393-892C-AC93ACC834F5}" type="slidenum">
              <a:rPr lang="en-US" altLang="en-US" b="1"/>
              <a:pPr/>
              <a:t>8</a:t>
            </a:fld>
            <a:endParaRPr lang="en-US" altLang="en-US" b="1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838200" y="1112079"/>
            <a:ext cx="105156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en-US" sz="2400" b="1" dirty="0">
                <a:latin typeface="+mn-lt"/>
              </a:rPr>
              <a:t>A token is a group of characters that logically belong together.</a:t>
            </a:r>
          </a:p>
          <a:p>
            <a:pPr>
              <a:defRPr/>
            </a:pPr>
            <a:endParaRPr lang="en-US" altLang="en-US" sz="2400" b="1" dirty="0">
              <a:latin typeface="+mn-lt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en-US" sz="2400" b="1" dirty="0">
                <a:latin typeface="+mn-lt"/>
              </a:rPr>
              <a:t>The programmer writes a program by using tokens.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altLang="en-US" sz="2400" b="1" dirty="0">
              <a:latin typeface="+mn-lt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en-US" sz="2400" b="1" dirty="0">
                <a:latin typeface="+mn-lt"/>
              </a:rPr>
              <a:t>C uses the following types of tokens. </a:t>
            </a:r>
            <a:br>
              <a:rPr lang="en-US" altLang="en-US" sz="2400" b="1" dirty="0">
                <a:latin typeface="+mn-lt"/>
              </a:rPr>
            </a:br>
            <a:endParaRPr lang="en-US" altLang="en-US" sz="2400" b="1" dirty="0">
              <a:latin typeface="+mn-lt"/>
            </a:endParaRPr>
          </a:p>
        </p:txBody>
      </p:sp>
      <p:sp>
        <p:nvSpPr>
          <p:cNvPr id="37894" name="Rectangle 10"/>
          <p:cNvSpPr>
            <a:spLocks noChangeArrowheads="1"/>
          </p:cNvSpPr>
          <p:nvPr/>
        </p:nvSpPr>
        <p:spPr bwMode="auto">
          <a:xfrm>
            <a:off x="10402723" y="4515728"/>
            <a:ext cx="3092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?</a:t>
            </a:r>
          </a:p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&gt;</a:t>
            </a:r>
          </a:p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&amp;{</a:t>
            </a:r>
          </a:p>
          <a:p>
            <a:r>
              <a:rPr lang="en-US" altLang="en-US" sz="2000" b="1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} </a:t>
            </a:r>
            <a:endParaRPr lang="en-US" altLang="en-US" sz="2000" b="1" dirty="0"/>
          </a:p>
        </p:txBody>
      </p:sp>
      <p:sp>
        <p:nvSpPr>
          <p:cNvPr id="37895" name="Rectangle 12"/>
          <p:cNvSpPr>
            <a:spLocks noChangeArrowheads="1"/>
          </p:cNvSpPr>
          <p:nvPr/>
        </p:nvSpPr>
        <p:spPr bwMode="auto">
          <a:xfrm>
            <a:off x="1663094" y="4593118"/>
            <a:ext cx="9521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break</a:t>
            </a:r>
          </a:p>
          <a:p>
            <a:r>
              <a:rPr lang="en-US" altLang="en-US" b="1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endParaRPr lang="en-US" altLang="en-US" b="1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float 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… </a:t>
            </a:r>
            <a:endParaRPr lang="en-US" altLang="en-US" b="1" dirty="0"/>
          </a:p>
        </p:txBody>
      </p:sp>
      <p:sp>
        <p:nvSpPr>
          <p:cNvPr id="37896" name="Rectangle 13"/>
          <p:cNvSpPr>
            <a:spLocks noChangeArrowheads="1"/>
          </p:cNvSpPr>
          <p:nvPr/>
        </p:nvSpPr>
        <p:spPr bwMode="auto">
          <a:xfrm>
            <a:off x="3258075" y="4572031"/>
            <a:ext cx="18226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Variable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Constant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Function name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Array name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… </a:t>
            </a:r>
            <a:endParaRPr lang="en-US" altLang="en-US" b="1" dirty="0"/>
          </a:p>
        </p:txBody>
      </p:sp>
      <p:sp>
        <p:nvSpPr>
          <p:cNvPr id="37897" name="Rectangle 14"/>
          <p:cNvSpPr>
            <a:spLocks noChangeArrowheads="1"/>
          </p:cNvSpPr>
          <p:nvPr/>
        </p:nvSpPr>
        <p:spPr bwMode="auto">
          <a:xfrm>
            <a:off x="5414112" y="4572031"/>
            <a:ext cx="5006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</a:t>
            </a:r>
          </a:p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*</a:t>
            </a:r>
          </a:p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%</a:t>
            </a:r>
          </a:p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… </a:t>
            </a:r>
            <a:endParaRPr lang="en-US" altLang="en-US" sz="2000" b="1" dirty="0"/>
          </a:p>
        </p:txBody>
      </p:sp>
      <p:sp>
        <p:nvSpPr>
          <p:cNvPr id="37898" name="Rectangle 15"/>
          <p:cNvSpPr>
            <a:spLocks noChangeArrowheads="1"/>
          </p:cNvSpPr>
          <p:nvPr/>
        </p:nvSpPr>
        <p:spPr bwMode="auto">
          <a:xfrm>
            <a:off x="6565851" y="4515728"/>
            <a:ext cx="12983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“hello”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“123”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“s”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… </a:t>
            </a:r>
            <a:endParaRPr lang="en-US" altLang="en-US" b="1" dirty="0"/>
          </a:p>
        </p:txBody>
      </p:sp>
      <p:sp>
        <p:nvSpPr>
          <p:cNvPr id="37899" name="Rectangle 16"/>
          <p:cNvSpPr>
            <a:spLocks noChangeArrowheads="1"/>
          </p:cNvSpPr>
          <p:nvPr/>
        </p:nvSpPr>
        <p:spPr bwMode="auto">
          <a:xfrm>
            <a:off x="8339201" y="4508787"/>
            <a:ext cx="126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124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21.3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‘A’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‘9’</a:t>
            </a:r>
          </a:p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“hello”…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2990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itle 2"/>
          <p:cNvSpPr>
            <a:spLocks noGrp="1"/>
          </p:cNvSpPr>
          <p:nvPr>
            <p:ph type="title"/>
          </p:nvPr>
        </p:nvSpPr>
        <p:spPr>
          <a:xfrm>
            <a:off x="838199" y="754062"/>
            <a:ext cx="10148249" cy="51435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/>
              <a:t> Keywords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 bwMode="auto">
          <a:xfrm>
            <a:off x="838200" y="1490880"/>
            <a:ext cx="10148248" cy="36543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alt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These are some reserved words in C which have predefined meaning to compiler called keywords.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Keywords are not to be used as variable and constant names.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All keywords have fixed meanings and these meanings cannot be changed.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C83CC1-82EC-40FA-B29F-13C35DAF8015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Department of CSE</a:t>
            </a:r>
            <a:endParaRPr lang="en-US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82798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1C9B34C3-6381-4778-9539-D790606488D5}" type="slidenum">
              <a:rPr lang="en-US" altLang="en-US">
                <a:solidFill>
                  <a:srgbClr val="002060"/>
                </a:solidFill>
              </a:rPr>
              <a:pPr algn="ctr"/>
              <a:t>9</a:t>
            </a:fld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TotalTime>4047</TotalTime>
  <Words>4635</Words>
  <Application>Microsoft Office PowerPoint</Application>
  <PresentationFormat>Widescreen</PresentationFormat>
  <Paragraphs>1216</Paragraphs>
  <Slides>78</Slides>
  <Notes>45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90" baseType="lpstr">
      <vt:lpstr>Arial</vt:lpstr>
      <vt:lpstr>Arial Black</vt:lpstr>
      <vt:lpstr>Arial Rounded MT Bold</vt:lpstr>
      <vt:lpstr>Baskerville Old Face</vt:lpstr>
      <vt:lpstr>Calibri</vt:lpstr>
      <vt:lpstr>Calibri Light</vt:lpstr>
      <vt:lpstr>Comic Sans MS</vt:lpstr>
      <vt:lpstr>Courier New</vt:lpstr>
      <vt:lpstr>Times New Roman</vt:lpstr>
      <vt:lpstr>Wingdings</vt:lpstr>
      <vt:lpstr>PSUC2018 Template</vt:lpstr>
      <vt:lpstr>Office Theme</vt:lpstr>
      <vt:lpstr>C Program,  Variables, Data types, sizes and constants  </vt:lpstr>
      <vt:lpstr>Objectives</vt:lpstr>
      <vt:lpstr>Session outcome</vt:lpstr>
      <vt:lpstr>PowerPoint Presentation</vt:lpstr>
      <vt:lpstr>C program for reading a number and display it on the screen</vt:lpstr>
      <vt:lpstr>Adding two integers</vt:lpstr>
      <vt:lpstr>C Character set</vt:lpstr>
      <vt:lpstr>C Tokens</vt:lpstr>
      <vt:lpstr> Keywords</vt:lpstr>
      <vt:lpstr>Compiler specific keywords</vt:lpstr>
      <vt:lpstr>Variables</vt:lpstr>
      <vt:lpstr>Variables</vt:lpstr>
      <vt:lpstr>Variable declarations</vt:lpstr>
      <vt:lpstr> Variable Names- Identifiers</vt:lpstr>
      <vt:lpstr>Variable names</vt:lpstr>
      <vt:lpstr>Variable names</vt:lpstr>
      <vt:lpstr>Declaring variables</vt:lpstr>
      <vt:lpstr>Primary (built-in or Basic)Data types</vt:lpstr>
      <vt:lpstr>Data types</vt:lpstr>
      <vt:lpstr>Using and Displaying Variables</vt:lpstr>
      <vt:lpstr>Variables - Examples</vt:lpstr>
      <vt:lpstr>Integer Types </vt:lpstr>
      <vt:lpstr>Size and Range of values  for 16-bit Machine (Integer type)</vt:lpstr>
      <vt:lpstr>The char type  </vt:lpstr>
      <vt:lpstr>Character  Types</vt:lpstr>
      <vt:lpstr>Assigning values to char</vt:lpstr>
      <vt:lpstr>Floating-Point Types</vt:lpstr>
      <vt:lpstr>SIZE AND RANGE OF VALUES  FOR 16-BIT MACHINE (FLOATING POINT TYPE)</vt:lpstr>
      <vt:lpstr>void</vt:lpstr>
      <vt:lpstr>PowerPoint Presentation</vt:lpstr>
      <vt:lpstr>Example: Using data types</vt:lpstr>
      <vt:lpstr>Summary</vt:lpstr>
      <vt:lpstr>Objectives</vt:lpstr>
      <vt:lpstr>Session outcome</vt:lpstr>
      <vt:lpstr>Operators</vt:lpstr>
      <vt:lpstr>Arithmetic Operators</vt:lpstr>
      <vt:lpstr>The unary minus operator</vt:lpstr>
      <vt:lpstr>Working with arithmetic expressions</vt:lpstr>
      <vt:lpstr>Working with arithmetic expressions</vt:lpstr>
      <vt:lpstr>Relational operators</vt:lpstr>
      <vt:lpstr>Relational operators</vt:lpstr>
      <vt:lpstr>Relational operators</vt:lpstr>
      <vt:lpstr>Logical operators</vt:lpstr>
      <vt:lpstr>Logical operators</vt:lpstr>
      <vt:lpstr>Increment and Decrement operators (++ and -- )</vt:lpstr>
      <vt:lpstr>Increment and Decrement operators</vt:lpstr>
      <vt:lpstr>Increment and Decrement operators</vt:lpstr>
      <vt:lpstr> Bitwise Operators</vt:lpstr>
      <vt:lpstr>Bitwise Logical operators</vt:lpstr>
      <vt:lpstr>Example</vt:lpstr>
      <vt:lpstr>Bitwise Shift operators</vt:lpstr>
      <vt:lpstr>Bitwise Shift operator: &lt;&lt;</vt:lpstr>
      <vt:lpstr>Bitwise Shift operator: &gt;&gt;</vt:lpstr>
      <vt:lpstr>Examples</vt:lpstr>
      <vt:lpstr>Examples</vt:lpstr>
      <vt:lpstr>Bitwise Shift operators</vt:lpstr>
      <vt:lpstr>Bitwise complement operator </vt:lpstr>
      <vt:lpstr>Type Conversions in Expressions</vt:lpstr>
      <vt:lpstr>Type Conversions in Expressions</vt:lpstr>
      <vt:lpstr>Type Conversions in Expressions</vt:lpstr>
      <vt:lpstr>Type Conversions in Expressions</vt:lpstr>
      <vt:lpstr>Type Conversions in Expressions</vt:lpstr>
      <vt:lpstr>Type Conversions in Expressions</vt:lpstr>
      <vt:lpstr>The Type Cast Operator</vt:lpstr>
      <vt:lpstr>Type Conversions in Expressions</vt:lpstr>
      <vt:lpstr>Integer and Floating-Point Conversions</vt:lpstr>
      <vt:lpstr>Integer and Floating-Point Conversions</vt:lpstr>
      <vt:lpstr>The assignment operators</vt:lpstr>
      <vt:lpstr>The conditional operator (?  :)</vt:lpstr>
      <vt:lpstr>Comma (,) operator </vt:lpstr>
      <vt:lpstr>Operator precedence &amp; Associativity</vt:lpstr>
      <vt:lpstr>Summary of Operators – detailed precedence table </vt:lpstr>
      <vt:lpstr>Example:</vt:lpstr>
      <vt:lpstr>Example solution:</vt:lpstr>
      <vt:lpstr>Operator precedence &amp; Associativity</vt:lpstr>
      <vt:lpstr>Tutorial Problems</vt:lpstr>
      <vt:lpstr>Tutorial Problems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Data types, sizes and constants L6 – L9</dc:title>
  <dc:creator>Mahe</dc:creator>
  <cp:lastModifiedBy>Rajesh Gopakumar</cp:lastModifiedBy>
  <cp:revision>76</cp:revision>
  <dcterms:created xsi:type="dcterms:W3CDTF">2018-05-08T08:59:52Z</dcterms:created>
  <dcterms:modified xsi:type="dcterms:W3CDTF">2020-01-10T08:37:14Z</dcterms:modified>
</cp:coreProperties>
</file>