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1" r:id="rId1"/>
    <p:sldMasterId id="2147483893" r:id="rId2"/>
    <p:sldMasterId id="2147483929" r:id="rId3"/>
  </p:sldMasterIdLst>
  <p:notesMasterIdLst>
    <p:notesMasterId r:id="rId28"/>
  </p:notesMasterIdLst>
  <p:handoutMasterIdLst>
    <p:handoutMasterId r:id="rId29"/>
  </p:handoutMasterIdLst>
  <p:sldIdLst>
    <p:sldId id="317" r:id="rId4"/>
    <p:sldId id="320" r:id="rId5"/>
    <p:sldId id="335" r:id="rId6"/>
    <p:sldId id="337" r:id="rId7"/>
    <p:sldId id="319" r:id="rId8"/>
    <p:sldId id="303" r:id="rId9"/>
    <p:sldId id="304" r:id="rId10"/>
    <p:sldId id="306" r:id="rId11"/>
    <p:sldId id="322" r:id="rId12"/>
    <p:sldId id="310" r:id="rId13"/>
    <p:sldId id="313" r:id="rId14"/>
    <p:sldId id="312" r:id="rId15"/>
    <p:sldId id="293" r:id="rId16"/>
    <p:sldId id="294" r:id="rId17"/>
    <p:sldId id="295" r:id="rId18"/>
    <p:sldId id="257" r:id="rId19"/>
    <p:sldId id="258" r:id="rId20"/>
    <p:sldId id="261" r:id="rId21"/>
    <p:sldId id="259" r:id="rId22"/>
    <p:sldId id="316" r:id="rId23"/>
    <p:sldId id="334" r:id="rId24"/>
    <p:sldId id="336" r:id="rId25"/>
    <p:sldId id="318" r:id="rId26"/>
    <p:sldId id="338" r:id="rId2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6633"/>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5" autoAdjust="0"/>
    <p:restoredTop sz="89876" autoAdjust="0"/>
  </p:normalViewPr>
  <p:slideViewPr>
    <p:cSldViewPr>
      <p:cViewPr varScale="1">
        <p:scale>
          <a:sx n="70" d="100"/>
          <a:sy n="70" d="100"/>
        </p:scale>
        <p:origin x="696" y="60"/>
      </p:cViewPr>
      <p:guideLst>
        <p:guide orient="horz" pos="2160"/>
        <p:guide pos="3840"/>
      </p:guideLst>
    </p:cSldViewPr>
  </p:slideViewPr>
  <p:notesTextViewPr>
    <p:cViewPr>
      <p:scale>
        <a:sx n="3" d="2"/>
        <a:sy n="3" d="2"/>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4DBA26-AFB0-410F-BDD3-F9F88DA7EBD9}" type="datetimeFigureOut">
              <a:rPr lang="en-IN" smtClean="0"/>
              <a:pPr/>
              <a:t>09-04-2022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9BE705-4274-4237-980C-123445F9D73D}" type="slidenum">
              <a:rPr lang="en-IN" smtClean="0"/>
              <a:pPr/>
              <a:t>‹#›</a:t>
            </a:fld>
            <a:endParaRPr lang="en-IN"/>
          </a:p>
        </p:txBody>
      </p:sp>
    </p:spTree>
    <p:extLst>
      <p:ext uri="{BB962C8B-B14F-4D97-AF65-F5344CB8AC3E}">
        <p14:creationId xmlns:p14="http://schemas.microsoft.com/office/powerpoint/2010/main" val="813805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3F9A40A-9D42-4658-A40C-F304AD497684}" type="slidenum">
              <a:rPr lang="en-US"/>
              <a:pPr>
                <a:defRPr/>
              </a:pPr>
              <a:t>‹#›</a:t>
            </a:fld>
            <a:endParaRPr lang="en-US"/>
          </a:p>
        </p:txBody>
      </p:sp>
    </p:spTree>
    <p:extLst>
      <p:ext uri="{BB962C8B-B14F-4D97-AF65-F5344CB8AC3E}">
        <p14:creationId xmlns:p14="http://schemas.microsoft.com/office/powerpoint/2010/main" val="2268534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03F9A40A-9D42-4658-A40C-F304AD497684}" type="slidenum">
              <a:rPr lang="en-US" smtClean="0"/>
              <a:pPr>
                <a:defRPr/>
              </a:pPr>
              <a:t>1</a:t>
            </a:fld>
            <a:endParaRPr lang="en-US"/>
          </a:p>
        </p:txBody>
      </p:sp>
    </p:spTree>
    <p:extLst>
      <p:ext uri="{BB962C8B-B14F-4D97-AF65-F5344CB8AC3E}">
        <p14:creationId xmlns:p14="http://schemas.microsoft.com/office/powerpoint/2010/main" val="2763934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3EC65463-B9DC-4CA2-8D01-C78A37CE507F}" type="slidenum">
              <a:rPr lang="en-US" sz="1200" smtClean="0"/>
              <a:pPr eaLnBrk="1" hangingPunct="1"/>
              <a:t>12</a:t>
            </a:fld>
            <a:endParaRPr lang="en-US" sz="1200"/>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44571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3E4072C-59D8-4046-94D8-1F0FCBAD738E}" type="slidenum">
              <a:rPr lang="en-US" smtClean="0"/>
              <a:pPr/>
              <a:t>13</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7453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E42367C-D838-4A4F-BD21-DE6A7790BC38}" type="slidenum">
              <a:rPr lang="en-US" smtClean="0"/>
              <a:pPr/>
              <a:t>14</a:t>
            </a:fld>
            <a:endParaRPr lang="en-US"/>
          </a:p>
        </p:txBody>
      </p:sp>
      <p:sp>
        <p:nvSpPr>
          <p:cNvPr id="24579" name="Rectangle 2"/>
          <p:cNvSpPr>
            <a:spLocks noGrp="1" noRot="1" noChangeAspect="1" noChangeArrowheads="1" noTextEdit="1"/>
          </p:cNvSpPr>
          <p:nvPr>
            <p:ph type="sldImg"/>
          </p:nvPr>
        </p:nvSpPr>
        <p:spPr>
          <a:xfrm>
            <a:off x="381000" y="685800"/>
            <a:ext cx="6096000" cy="3429000"/>
          </a:xfrm>
          <a:ln/>
        </p:spPr>
      </p:sp>
      <p:sp>
        <p:nvSpPr>
          <p:cNvPr id="245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52852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B3BA7E1-39E3-46A5-9219-76B95C50BCD0}" type="slidenum">
              <a:rPr lang="en-US" smtClean="0"/>
              <a:pPr/>
              <a:t>15</a:t>
            </a:fld>
            <a:endParaRPr lang="en-US"/>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5556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16E9618-9FB3-47D3-B686-918C77A086E6}" type="slidenum">
              <a:rPr lang="en-US" smtClean="0"/>
              <a:pPr/>
              <a:t>16</a:t>
            </a:fld>
            <a:endParaRPr lang="en-US"/>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143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C9907E5-60DF-4513-BC7C-AECDF55A7DA4}" type="slidenum">
              <a:rPr lang="en-US" smtClean="0"/>
              <a:pPr/>
              <a:t>17</a:t>
            </a:fld>
            <a:endParaRPr lang="en-US"/>
          </a:p>
        </p:txBody>
      </p:sp>
      <p:sp>
        <p:nvSpPr>
          <p:cNvPr id="27651" name="Rectangle 2"/>
          <p:cNvSpPr>
            <a:spLocks noGrp="1" noRot="1" noChangeAspect="1" noChangeArrowheads="1" noTextEdit="1"/>
          </p:cNvSpPr>
          <p:nvPr>
            <p:ph type="sldImg"/>
          </p:nvPr>
        </p:nvSpPr>
        <p:spPr>
          <a:xfrm>
            <a:off x="381000" y="685800"/>
            <a:ext cx="6096000" cy="3429000"/>
          </a:xfrm>
          <a:ln/>
        </p:spPr>
      </p:sp>
      <p:sp>
        <p:nvSpPr>
          <p:cNvPr id="276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777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44DF549-C39C-41D9-B539-DBA17C453FED}" type="slidenum">
              <a:rPr lang="en-US" smtClean="0"/>
              <a:pPr/>
              <a:t>18</a:t>
            </a:fld>
            <a:endParaRPr lang="en-US"/>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5152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BDE85AAA-F0A6-4DFC-A315-24B09D546329}" type="slidenum">
              <a:rPr lang="en-US" smtClean="0"/>
              <a:pPr/>
              <a:t>19</a:t>
            </a:fld>
            <a:endParaRPr lang="en-US"/>
          </a:p>
        </p:txBody>
      </p:sp>
      <p:sp>
        <p:nvSpPr>
          <p:cNvPr id="29699" name="Rectangle 2"/>
          <p:cNvSpPr>
            <a:spLocks noGrp="1" noRot="1" noChangeAspect="1" noChangeArrowheads="1" noTextEdit="1"/>
          </p:cNvSpPr>
          <p:nvPr>
            <p:ph type="sldImg"/>
          </p:nvPr>
        </p:nvSpPr>
        <p:spPr>
          <a:xfrm>
            <a:off x="381000" y="685800"/>
            <a:ext cx="6096000" cy="3429000"/>
          </a:xfrm>
          <a:ln/>
        </p:spPr>
      </p:sp>
      <p:sp>
        <p:nvSpPr>
          <p:cNvPr id="297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1175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55FDF99-ECF0-45AE-866E-5D73A1CDFDFE}" type="slidenum">
              <a:rPr lang="en-US" sz="1200" smtClean="0"/>
              <a:pPr eaLnBrk="1" hangingPunct="1"/>
              <a:t>2</a:t>
            </a:fld>
            <a:endParaRPr lang="en-US" sz="1200"/>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4213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55FDF99-ECF0-45AE-866E-5D73A1CDFDFE}" type="slidenum">
              <a:rPr lang="en-US" sz="1200" smtClean="0"/>
              <a:pPr eaLnBrk="1" hangingPunct="1"/>
              <a:t>5</a:t>
            </a:fld>
            <a:endParaRPr lang="en-US" sz="1200"/>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200" b="1" dirty="0">
                <a:solidFill>
                  <a:srgbClr val="002060"/>
                </a:solidFill>
                <a:sym typeface="Wingdings" pitchFamily="2" charset="2"/>
              </a:rPr>
              <a:t>Array</a:t>
            </a:r>
            <a:r>
              <a:rPr lang="en-US" sz="3200" dirty="0">
                <a:solidFill>
                  <a:srgbClr val="002060"/>
                </a:solidFill>
                <a:sym typeface="Wingdings" pitchFamily="2" charset="2"/>
              </a:rPr>
              <a:t>: </a:t>
            </a:r>
            <a:r>
              <a:rPr lang="en-IN" dirty="0"/>
              <a:t>C++ provides a data structure, </a:t>
            </a:r>
            <a:r>
              <a:rPr lang="en-IN" b="1" dirty="0"/>
              <a:t>the array</a:t>
            </a:r>
            <a:r>
              <a:rPr lang="en-IN" dirty="0"/>
              <a:t>, which stores a fixed-size sequential collection of elements of the same type. An array is used to store a collection of data, but it is often more useful to think of an array as a collection of variables of the same type. Instead of declaring individual variables, such as number0, number1, ..., and number99, you declare one array variable such as numbers and use numbers[0], numbers[1], and ..., numbers[99] to represent individual variables. A specific element in an array is accessed by an index. All arrays consist of contiguous memory locations. The lowest address corresponds to the first element and the highest address to the last element.</a:t>
            </a:r>
          </a:p>
        </p:txBody>
      </p:sp>
    </p:spTree>
    <p:extLst>
      <p:ext uri="{BB962C8B-B14F-4D97-AF65-F5344CB8AC3E}">
        <p14:creationId xmlns:p14="http://schemas.microsoft.com/office/powerpoint/2010/main" val="260503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28435AFC-05E2-49A6-9367-027F77BF19F4}" type="slidenum">
              <a:rPr lang="en-US" sz="1200" smtClean="0"/>
              <a:pPr eaLnBrk="1" hangingPunct="1"/>
              <a:t>6</a:t>
            </a:fld>
            <a:endParaRPr lang="en-US" sz="1200"/>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50000"/>
              </a:lnSpc>
              <a:buFontTx/>
              <a:buNone/>
            </a:pPr>
            <a:r>
              <a:rPr lang="en-US" sz="1200" kern="1200" dirty="0">
                <a:solidFill>
                  <a:srgbClr val="002060"/>
                </a:solidFill>
                <a:latin typeface="Arial" charset="0"/>
                <a:ea typeface="+mn-ea"/>
                <a:cs typeface="+mn-cs"/>
              </a:rPr>
              <a:t>For example</a:t>
            </a:r>
          </a:p>
          <a:p>
            <a:pPr algn="just" eaLnBrk="1" hangingPunct="1">
              <a:lnSpc>
                <a:spcPct val="150000"/>
              </a:lnSpc>
              <a:buFont typeface="Wingdings" pitchFamily="2" charset="2"/>
              <a:buChar char="§"/>
            </a:pPr>
            <a:r>
              <a:rPr lang="en-US" sz="1200" kern="1200" dirty="0">
                <a:solidFill>
                  <a:srgbClr val="002060"/>
                </a:solidFill>
                <a:latin typeface="Arial" charset="0"/>
                <a:ea typeface="+mn-ea"/>
                <a:cs typeface="+mn-cs"/>
              </a:rPr>
              <a:t>We define an  array named </a:t>
            </a:r>
            <a:r>
              <a:rPr lang="en-US" sz="1200" b="1" kern="1200" dirty="0">
                <a:solidFill>
                  <a:srgbClr val="002060"/>
                </a:solidFill>
                <a:latin typeface="Arial" charset="0"/>
                <a:ea typeface="+mn-ea"/>
                <a:cs typeface="+mn-cs"/>
              </a:rPr>
              <a:t>salary</a:t>
            </a:r>
            <a:r>
              <a:rPr lang="en-US" sz="1200" kern="1200" dirty="0">
                <a:solidFill>
                  <a:srgbClr val="002060"/>
                </a:solidFill>
                <a:latin typeface="Arial" charset="0"/>
                <a:ea typeface="+mn-ea"/>
                <a:cs typeface="+mn-cs"/>
              </a:rPr>
              <a:t> to represent a set of salaries of a group of employees.</a:t>
            </a:r>
          </a:p>
          <a:p>
            <a:pPr algn="just" eaLnBrk="1" hangingPunct="1">
              <a:lnSpc>
                <a:spcPct val="150000"/>
              </a:lnSpc>
              <a:buFontTx/>
              <a:buNone/>
            </a:pPr>
            <a:r>
              <a:rPr lang="en-US" sz="1200" kern="1200" dirty="0">
                <a:solidFill>
                  <a:srgbClr val="002060"/>
                </a:solidFill>
                <a:latin typeface="Arial" charset="0"/>
                <a:ea typeface="+mn-ea"/>
                <a:cs typeface="+mn-cs"/>
              </a:rPr>
              <a:t>	Now the values or the salaries of employees </a:t>
            </a:r>
          </a:p>
          <a:p>
            <a:pPr algn="just" eaLnBrk="1" hangingPunct="1">
              <a:lnSpc>
                <a:spcPct val="150000"/>
              </a:lnSpc>
              <a:buFontTx/>
              <a:buNone/>
            </a:pPr>
            <a:r>
              <a:rPr lang="en-US" sz="1200" kern="1200" dirty="0">
                <a:solidFill>
                  <a:srgbClr val="002060"/>
                </a:solidFill>
                <a:latin typeface="Arial" charset="0"/>
                <a:ea typeface="+mn-ea"/>
                <a:cs typeface="+mn-cs"/>
              </a:rPr>
              <a:t>	can be stored as  follows. </a:t>
            </a:r>
          </a:p>
          <a:p>
            <a:pPr algn="just" eaLnBrk="1" hangingPunct="1">
              <a:lnSpc>
                <a:spcPct val="150000"/>
              </a:lnSpc>
              <a:buFontTx/>
              <a:buNone/>
            </a:pPr>
            <a:r>
              <a:rPr lang="en-US" sz="1200" kern="1200" dirty="0">
                <a:solidFill>
                  <a:srgbClr val="002060"/>
                </a:solidFill>
                <a:latin typeface="Arial" charset="0"/>
                <a:ea typeface="+mn-ea"/>
                <a:cs typeface="+mn-cs"/>
              </a:rPr>
              <a:t>	</a:t>
            </a:r>
            <a:r>
              <a:rPr lang="en-US" sz="1200" b="1" kern="1200" dirty="0">
                <a:solidFill>
                  <a:srgbClr val="002060"/>
                </a:solidFill>
                <a:latin typeface="Arial" charset="0"/>
                <a:ea typeface="+mn-ea"/>
                <a:cs typeface="+mn-cs"/>
              </a:rPr>
              <a:t>salary[0]=10000, salary[1]=15000,</a:t>
            </a:r>
          </a:p>
          <a:p>
            <a:pPr algn="just" eaLnBrk="1" hangingPunct="1">
              <a:lnSpc>
                <a:spcPct val="150000"/>
              </a:lnSpc>
              <a:buFontTx/>
              <a:buNone/>
            </a:pPr>
            <a:r>
              <a:rPr lang="en-US" sz="1200" b="1" kern="1200" dirty="0">
                <a:solidFill>
                  <a:srgbClr val="002060"/>
                </a:solidFill>
                <a:latin typeface="Arial" charset="0"/>
                <a:ea typeface="+mn-ea"/>
                <a:cs typeface="+mn-cs"/>
              </a:rPr>
              <a:t> 	salary[2]=20000, salary[4]=10000</a:t>
            </a:r>
            <a:r>
              <a:rPr lang="en-US" sz="1200" kern="1200" dirty="0">
                <a:solidFill>
                  <a:srgbClr val="002060"/>
                </a:solidFill>
                <a:latin typeface="Arial" charset="0"/>
                <a:ea typeface="+mn-ea"/>
                <a:cs typeface="+mn-cs"/>
              </a:rPr>
              <a:t>,…..etc.</a:t>
            </a:r>
          </a:p>
          <a:p>
            <a:pPr algn="just" eaLnBrk="1" hangingPunct="1">
              <a:lnSpc>
                <a:spcPct val="150000"/>
              </a:lnSpc>
              <a:buFontTx/>
              <a:buNone/>
            </a:pPr>
            <a:r>
              <a:rPr lang="en-US" sz="1200" kern="1200" dirty="0">
                <a:solidFill>
                  <a:srgbClr val="002060"/>
                </a:solidFill>
                <a:latin typeface="Arial" charset="0"/>
                <a:ea typeface="+mn-ea"/>
                <a:cs typeface="+mn-cs"/>
              </a:rPr>
              <a:t>	where </a:t>
            </a:r>
            <a:r>
              <a:rPr lang="en-US" sz="1200" b="1" kern="1200" dirty="0">
                <a:solidFill>
                  <a:srgbClr val="002060"/>
                </a:solidFill>
                <a:latin typeface="Arial" charset="0"/>
                <a:ea typeface="+mn-ea"/>
                <a:cs typeface="+mn-cs"/>
              </a:rPr>
              <a:t>salary[0], salary[1], salary[2]</a:t>
            </a:r>
            <a:r>
              <a:rPr lang="en-US" sz="1200" kern="1200" dirty="0">
                <a:solidFill>
                  <a:srgbClr val="002060"/>
                </a:solidFill>
                <a:latin typeface="Arial" charset="0"/>
                <a:ea typeface="+mn-ea"/>
                <a:cs typeface="+mn-cs"/>
              </a:rPr>
              <a:t>… etc. respectively represent the  salaries of first, second, third employee</a:t>
            </a:r>
            <a:r>
              <a:rPr lang="en-US" sz="1200" dirty="0">
                <a:solidFill>
                  <a:srgbClr val="002060"/>
                </a:solidFill>
              </a:rPr>
              <a:t>.</a:t>
            </a:r>
          </a:p>
          <a:p>
            <a:pPr marL="0" marR="0" indent="0" algn="just" defTabSz="914400" rtl="0" eaLnBrk="1" fontAlgn="base" latinLnBrk="0" hangingPunct="1">
              <a:lnSpc>
                <a:spcPct val="150000"/>
              </a:lnSpc>
              <a:spcBef>
                <a:spcPct val="30000"/>
              </a:spcBef>
              <a:spcAft>
                <a:spcPct val="0"/>
              </a:spcAft>
              <a:buClrTx/>
              <a:buSzTx/>
              <a:buFontTx/>
              <a:buNone/>
              <a:tabLst/>
              <a:defRPr/>
            </a:pPr>
            <a:r>
              <a:rPr lang="en-IN" sz="1400" dirty="0"/>
              <a:t>After initializing an array, its elements are counted from left to right. Each element of the array, also called a member of the array, has a specific and constant position. The position of an item is also called its index. The first member of the array, the most left, has an index of 0. The second member of the array has an index of 1. Since each array has a number of items which can be specified as n, the last member of the array has an index of n-1</a:t>
            </a:r>
            <a:endParaRPr lang="en-US" sz="1400" dirty="0"/>
          </a:p>
          <a:p>
            <a:pPr algn="just" eaLnBrk="1" hangingPunct="1">
              <a:lnSpc>
                <a:spcPct val="150000"/>
              </a:lnSpc>
              <a:buFontTx/>
              <a:buNone/>
            </a:pPr>
            <a:endParaRPr lang="en-US" sz="1400" dirty="0">
              <a:solidFill>
                <a:srgbClr val="00206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a:t>This is a single-dimension array </a:t>
            </a:r>
            <a:r>
              <a:rPr lang="en-IN" dirty="0" err="1"/>
              <a:t>ie</a:t>
            </a:r>
            <a:r>
              <a:rPr lang="en-IN" dirty="0"/>
              <a:t>. with one subscript. </a:t>
            </a:r>
            <a:r>
              <a:rPr lang="en-IN" dirty="0" err="1"/>
              <a:t>Eg</a:t>
            </a:r>
            <a:r>
              <a:rPr lang="en-IN" dirty="0"/>
              <a:t>. </a:t>
            </a:r>
            <a:r>
              <a:rPr lang="en-US" sz="1200" b="1" dirty="0">
                <a:solidFill>
                  <a:srgbClr val="002060"/>
                </a:solidFill>
                <a:latin typeface="Tempus Sans ITC" pitchFamily="82" charset="0"/>
              </a:rPr>
              <a:t>data-type </a:t>
            </a:r>
            <a:r>
              <a:rPr lang="en-US" sz="1200" b="1" dirty="0">
                <a:solidFill>
                  <a:srgbClr val="FF0000"/>
                </a:solidFill>
                <a:latin typeface="Tempus Sans ITC" pitchFamily="82" charset="0"/>
              </a:rPr>
              <a:t>name</a:t>
            </a:r>
            <a:r>
              <a:rPr lang="en-US" sz="1200" b="1" dirty="0">
                <a:solidFill>
                  <a:srgbClr val="002060"/>
                </a:solidFill>
                <a:latin typeface="Tempus Sans ITC" pitchFamily="82" charset="0"/>
              </a:rPr>
              <a:t> [size].</a:t>
            </a:r>
            <a:r>
              <a:rPr lang="en-US" sz="1200" b="1" baseline="0" dirty="0">
                <a:solidFill>
                  <a:srgbClr val="002060"/>
                </a:solidFill>
                <a:latin typeface="Tempus Sans ITC" pitchFamily="82" charset="0"/>
              </a:rPr>
              <a:t> </a:t>
            </a:r>
            <a:r>
              <a:rPr lang="en-IN" dirty="0"/>
              <a:t>. The </a:t>
            </a:r>
            <a:r>
              <a:rPr lang="en-IN" b="1" dirty="0" err="1"/>
              <a:t>arraySize</a:t>
            </a:r>
            <a:r>
              <a:rPr lang="en-IN" dirty="0"/>
              <a:t> must be an integer constant greater than zero and </a:t>
            </a:r>
            <a:r>
              <a:rPr lang="en-IN" b="1" dirty="0"/>
              <a:t>type</a:t>
            </a:r>
            <a:r>
              <a:rPr lang="en-IN" dirty="0"/>
              <a:t> can be any valid C++ data type. For example, to declare a 10-element array called balance of type </a:t>
            </a:r>
            <a:r>
              <a:rPr lang="en-IN" b="1" dirty="0"/>
              <a:t>integer</a:t>
            </a:r>
            <a:r>
              <a:rPr lang="en-IN" dirty="0"/>
              <a:t>, use this statement: </a:t>
            </a:r>
            <a:r>
              <a:rPr lang="en-IN" b="1" dirty="0" err="1"/>
              <a:t>int</a:t>
            </a:r>
            <a:r>
              <a:rPr lang="en-IN" b="1" dirty="0"/>
              <a:t> </a:t>
            </a:r>
            <a:r>
              <a:rPr lang="en-IN" dirty="0"/>
              <a:t> balance[10];</a:t>
            </a:r>
            <a:endParaRPr lang="en-US" dirty="0"/>
          </a:p>
        </p:txBody>
      </p:sp>
    </p:spTree>
    <p:extLst>
      <p:ext uri="{BB962C8B-B14F-4D97-AF65-F5344CB8AC3E}">
        <p14:creationId xmlns:p14="http://schemas.microsoft.com/office/powerpoint/2010/main" val="114266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0996EC72-5AD4-4868-84CF-122FF8C6D4D6}" type="slidenum">
              <a:rPr lang="en-US" sz="1200" smtClean="0"/>
              <a:pPr eaLnBrk="1" hangingPunct="1"/>
              <a:t>7</a:t>
            </a:fld>
            <a:endParaRPr lang="en-US" sz="1200"/>
          </a:p>
        </p:txBody>
      </p:sp>
      <p:sp>
        <p:nvSpPr>
          <p:cNvPr id="35843" name="Rectangle 2"/>
          <p:cNvSpPr>
            <a:spLocks noGrp="1" noRot="1" noChangeAspec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defRPr/>
            </a:pPr>
            <a:r>
              <a:rPr lang="en-US" sz="1200" dirty="0">
                <a:solidFill>
                  <a:srgbClr val="002060"/>
                </a:solidFill>
              </a:rPr>
              <a:t>A subscript can be integer constants, Integer variables like </a:t>
            </a:r>
            <a:r>
              <a:rPr lang="en-US" sz="1200" dirty="0" err="1">
                <a:solidFill>
                  <a:srgbClr val="002060"/>
                </a:solidFill>
                <a:latin typeface="Arial Rounded MT Bold" pitchFamily="34" charset="0"/>
                <a:cs typeface="Times New Roman" pitchFamily="18" charset="0"/>
              </a:rPr>
              <a:t>i</a:t>
            </a:r>
            <a:r>
              <a:rPr lang="en-US" sz="1200" dirty="0">
                <a:solidFill>
                  <a:srgbClr val="002060"/>
                </a:solidFill>
              </a:rPr>
              <a:t>, or expressions that yield integers.</a:t>
            </a:r>
          </a:p>
          <a:p>
            <a:pPr algn="just" eaLnBrk="1" hangingPunct="1">
              <a:buFontTx/>
              <a:buNone/>
              <a:defRPr/>
            </a:pPr>
            <a:endParaRPr lang="en-US" sz="1200" dirty="0">
              <a:solidFill>
                <a:srgbClr val="002060"/>
              </a:solidFill>
            </a:endParaRPr>
          </a:p>
          <a:p>
            <a:pPr algn="just" eaLnBrk="1" hangingPunct="1">
              <a:defRPr/>
            </a:pPr>
            <a:r>
              <a:rPr lang="en-US" sz="1200" dirty="0">
                <a:solidFill>
                  <a:srgbClr val="002060"/>
                </a:solidFill>
              </a:rPr>
              <a:t> Subscript of subscript is not allowed.</a:t>
            </a:r>
          </a:p>
          <a:p>
            <a:pPr algn="just" eaLnBrk="1" hangingPunct="1">
              <a:buFontTx/>
              <a:buNone/>
              <a:defRPr/>
            </a:pPr>
            <a:endParaRPr lang="en-US" sz="1200" dirty="0">
              <a:solidFill>
                <a:srgbClr val="002060"/>
              </a:solidFill>
            </a:endParaRPr>
          </a:p>
          <a:p>
            <a:pPr algn="just" eaLnBrk="1" hangingPunct="1">
              <a:defRPr/>
            </a:pPr>
            <a:r>
              <a:rPr lang="en-US" sz="1200" dirty="0">
                <a:solidFill>
                  <a:srgbClr val="002060"/>
                </a:solidFill>
              </a:rPr>
              <a:t>The </a:t>
            </a:r>
            <a:r>
              <a:rPr lang="en-US" sz="1200" dirty="0">
                <a:solidFill>
                  <a:srgbClr val="002060"/>
                </a:solidFill>
                <a:latin typeface="Arial Rounded MT Bold" pitchFamily="34" charset="0"/>
              </a:rPr>
              <a:t>Maximum subscript value</a:t>
            </a:r>
            <a:r>
              <a:rPr lang="en-US" sz="1200" dirty="0">
                <a:solidFill>
                  <a:srgbClr val="002060"/>
                </a:solidFill>
              </a:rPr>
              <a:t> appearing in a program for a subscripted variable should </a:t>
            </a:r>
            <a:r>
              <a:rPr lang="en-US" sz="1200" dirty="0">
                <a:solidFill>
                  <a:srgbClr val="002060"/>
                </a:solidFill>
                <a:latin typeface="Arial Rounded MT Bold" pitchFamily="34" charset="0"/>
              </a:rPr>
              <a:t>not exceed</a:t>
            </a:r>
            <a:r>
              <a:rPr lang="en-US" sz="1200" dirty="0">
                <a:solidFill>
                  <a:srgbClr val="002060"/>
                </a:solidFill>
              </a:rPr>
              <a:t> the declared one.</a:t>
            </a:r>
          </a:p>
          <a:p>
            <a:pPr algn="just" eaLnBrk="1" hangingPunct="1">
              <a:buFontTx/>
              <a:buNone/>
              <a:defRPr/>
            </a:pPr>
            <a:endParaRPr lang="en-US" sz="1200" dirty="0">
              <a:solidFill>
                <a:srgbClr val="002060"/>
              </a:solidFill>
            </a:endParaRPr>
          </a:p>
          <a:p>
            <a:pPr algn="just" eaLnBrk="1" hangingPunct="1">
              <a:defRPr/>
            </a:pPr>
            <a:r>
              <a:rPr lang="en-US" sz="1200" dirty="0">
                <a:solidFill>
                  <a:srgbClr val="002060"/>
                </a:solidFill>
              </a:rPr>
              <a:t>The subscript value ranges from 0 to one less than the maximum size. For example, If the array size is 5 , then  the first subscript is 0, the second is 1 and so on the last subscript is 4. In general  </a:t>
            </a:r>
            <a:r>
              <a:rPr lang="en-US" sz="1200" dirty="0" err="1">
                <a:solidFill>
                  <a:srgbClr val="002060"/>
                </a:solidFill>
                <a:latin typeface="Arial Rounded MT Bold" pitchFamily="34" charset="0"/>
              </a:rPr>
              <a:t>i</a:t>
            </a:r>
            <a:r>
              <a:rPr lang="en-US" sz="1200" baseline="30000" dirty="0" err="1">
                <a:solidFill>
                  <a:srgbClr val="002060"/>
                </a:solidFill>
                <a:latin typeface="Arial Rounded MT Bold" pitchFamily="34" charset="0"/>
              </a:rPr>
              <a:t>th</a:t>
            </a:r>
            <a:r>
              <a:rPr lang="en-US" sz="1200" dirty="0">
                <a:solidFill>
                  <a:srgbClr val="002060"/>
                </a:solidFill>
                <a:latin typeface="Arial Rounded MT Bold" pitchFamily="34" charset="0"/>
              </a:rPr>
              <a:t> </a:t>
            </a:r>
            <a:r>
              <a:rPr lang="en-US" sz="1200" dirty="0">
                <a:solidFill>
                  <a:srgbClr val="002060"/>
                </a:solidFill>
              </a:rPr>
              <a:t>element has subscript </a:t>
            </a:r>
            <a:r>
              <a:rPr lang="en-US" sz="1200" dirty="0">
                <a:solidFill>
                  <a:srgbClr val="002060"/>
                </a:solidFill>
                <a:latin typeface="Arial Rounded MT Bold" pitchFamily="34" charset="0"/>
              </a:rPr>
              <a:t>(i-1)</a:t>
            </a:r>
            <a:r>
              <a:rPr lang="en-US" sz="1200" dirty="0">
                <a:solidFill>
                  <a:srgbClr val="002060"/>
                </a:solidFill>
              </a:rPr>
              <a:t>.</a:t>
            </a:r>
          </a:p>
          <a:p>
            <a:pPr eaLnBrk="1" hangingPunct="1"/>
            <a:endParaRPr lang="en-US" dirty="0"/>
          </a:p>
        </p:txBody>
      </p:sp>
    </p:spTree>
    <p:extLst>
      <p:ext uri="{BB962C8B-B14F-4D97-AF65-F5344CB8AC3E}">
        <p14:creationId xmlns:p14="http://schemas.microsoft.com/office/powerpoint/2010/main" val="89931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DED63EF5-CB41-481F-9DA0-CD31996C4254}" type="slidenum">
              <a:rPr lang="en-US" sz="1200" smtClean="0"/>
              <a:pPr eaLnBrk="1" hangingPunct="1"/>
              <a:t>8</a:t>
            </a:fld>
            <a:endParaRPr lang="en-US" sz="1200"/>
          </a:p>
        </p:txBody>
      </p:sp>
      <p:sp>
        <p:nvSpPr>
          <p:cNvPr id="37891" name="Rectangle 2"/>
          <p:cNvSpPr>
            <a:spLocks noGrp="1" noRot="1" noChangeAspect="1" noChangeArrowheads="1" noTextEdit="1"/>
          </p:cNvSpPr>
          <p:nvPr>
            <p:ph type="sldImg"/>
          </p:nvPr>
        </p:nvSpPr>
        <p:spPr>
          <a:xfrm>
            <a:off x="381000" y="685800"/>
            <a:ext cx="6096000" cy="3429000"/>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dirty="0">
                <a:effectLst/>
              </a:rPr>
              <a:t>The </a:t>
            </a:r>
            <a:r>
              <a:rPr lang="en-IN" b="1" dirty="0" err="1">
                <a:effectLst/>
              </a:rPr>
              <a:t>sizeof</a:t>
            </a:r>
            <a:r>
              <a:rPr lang="en-IN" dirty="0">
                <a:effectLst/>
              </a:rPr>
              <a:t> operator yields the size of its operand with respect to the size of type . When the </a:t>
            </a:r>
            <a:r>
              <a:rPr lang="en-IN" b="1" dirty="0" err="1">
                <a:effectLst/>
              </a:rPr>
              <a:t>sizeof</a:t>
            </a:r>
            <a:r>
              <a:rPr lang="en-IN" dirty="0">
                <a:effectLst/>
              </a:rPr>
              <a:t> operator is applied to an object of type </a:t>
            </a:r>
            <a:r>
              <a:rPr lang="en-IN" b="1" dirty="0">
                <a:effectLst/>
              </a:rPr>
              <a:t>char</a:t>
            </a:r>
            <a:r>
              <a:rPr lang="en-IN" dirty="0">
                <a:effectLst/>
              </a:rPr>
              <a:t>, it yields 1. When the </a:t>
            </a:r>
            <a:r>
              <a:rPr lang="en-IN" b="1" dirty="0" err="1">
                <a:effectLst/>
              </a:rPr>
              <a:t>sizeof</a:t>
            </a:r>
            <a:r>
              <a:rPr lang="en-IN" dirty="0">
                <a:effectLst/>
              </a:rPr>
              <a:t> operator is applied to an array, it yields the total number of bytes in that array. </a:t>
            </a:r>
            <a:r>
              <a:rPr lang="en-IN" dirty="0"/>
              <a:t>One of the advantages of the </a:t>
            </a:r>
            <a:r>
              <a:rPr lang="en-IN" b="1" dirty="0" err="1"/>
              <a:t>sizeof</a:t>
            </a:r>
            <a:r>
              <a:rPr lang="en-IN" dirty="0"/>
              <a:t> operator used to get the number of members of the array and it can be used on a for loop to scan an array, either to locate the members or to look for a value in the array.</a:t>
            </a:r>
            <a:endParaRPr lang="en-US" dirty="0"/>
          </a:p>
        </p:txBody>
      </p:sp>
    </p:spTree>
    <p:extLst>
      <p:ext uri="{BB962C8B-B14F-4D97-AF65-F5344CB8AC3E}">
        <p14:creationId xmlns:p14="http://schemas.microsoft.com/office/powerpoint/2010/main" val="1056504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F5149BC1-30C0-4AAF-B230-EB5EAD033C8D}" type="slidenum">
              <a:rPr lang="en-US" sz="1200" smtClean="0"/>
              <a:pPr eaLnBrk="1" hangingPunct="1"/>
              <a:t>9</a:t>
            </a:fld>
            <a:endParaRPr lang="en-US" sz="1200"/>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996736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ABBDB0E-E2B7-4038-85B2-D9E94AEDAAB1}" type="slidenum">
              <a:rPr lang="en-US" sz="1200" smtClean="0"/>
              <a:pPr eaLnBrk="1" hangingPunct="1"/>
              <a:t>10</a:t>
            </a:fld>
            <a:endParaRPr lang="en-US" sz="1200"/>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38346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A4905295-B723-4476-90FA-B2151C27E5E0}" type="slidenum">
              <a:rPr lang="en-US" sz="1200" smtClean="0"/>
              <a:pPr eaLnBrk="1" hangingPunct="1"/>
              <a:t>11</a:t>
            </a:fld>
            <a:endParaRPr lang="en-US" sz="1200"/>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2038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64873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95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2250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340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331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1178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9154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0179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173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69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0734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2431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3686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9489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D0E7DC35-4DD5-4C5C-8614-B344634FBAC4}" type="datetime1">
              <a:rPr lang="en-US" smtClean="0"/>
              <a:t>4/9/2022</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US"/>
              <a:t>CSE 1051            Department of CSE</a:t>
            </a:r>
            <a:endParaRPr lang="en-US" dirty="0"/>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EB572375-96E0-4DBB-B3D7-B1489209CDB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Tree>
    <p:extLst>
      <p:ext uri="{BB962C8B-B14F-4D97-AF65-F5344CB8AC3E}">
        <p14:creationId xmlns:p14="http://schemas.microsoft.com/office/powerpoint/2010/main" val="4037711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fld id="{EC4F8984-F574-4C24-92F5-BD1B7E02CB9D}" type="datetime1">
              <a:rPr lang="en-US" smtClean="0"/>
              <a:t>4/9/2022</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r>
              <a:rPr lang="en-US"/>
              <a:t>CSE 1051            Department of CSE</a:t>
            </a:r>
            <a:endParaRPr lang="en-US" dirty="0"/>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613261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0A6EDA53-02D9-4100-B365-A774C2F8D065}" type="datetime1">
              <a:rPr lang="en-US" smtClean="0"/>
              <a:t>4/9/2022</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r>
              <a:rPr lang="en-US"/>
              <a:t>CSE 1051            Department of CSE</a:t>
            </a:r>
            <a:endParaRPr lang="en-US" dirty="0"/>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185585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fld id="{97D3B807-8074-424B-8FF5-74980762E3B0}" type="datetime1">
              <a:rPr lang="en-US" smtClean="0"/>
              <a:t>4/9/2022</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r>
              <a:rPr lang="en-US"/>
              <a:t>CSE 1051            Department of CSE</a:t>
            </a: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088677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fld id="{5AF5A2F1-2DFE-4B35-9877-8718633D5BC2}" type="datetime1">
              <a:rPr lang="en-US" smtClean="0"/>
              <a:t>4/9/2022</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r>
              <a:rPr lang="en-US"/>
              <a:t>CSE 1051            Department of CSE</a:t>
            </a: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3797379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fld id="{058463BB-4E71-43DB-BA1F-D27329C00048}" type="datetime1">
              <a:rPr lang="en-US" smtClean="0"/>
              <a:t>4/9/2022</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r>
              <a:rPr lang="en-US"/>
              <a:t>CSE 1051            Department of CSE</a:t>
            </a: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725737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fld id="{BA2F16CA-CBCD-4491-B89A-0DE6E0E0E0AB}" type="datetime1">
              <a:rPr lang="en-US" smtClean="0"/>
              <a:t>4/9/2022</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r>
              <a:rPr lang="en-US"/>
              <a:t>CSE 1051            Department of CSE</a:t>
            </a: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3158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3008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fld id="{72F0FCC7-CD9D-4456-AA3A-867A65405EEB}" type="datetime1">
              <a:rPr lang="en-US" smtClean="0"/>
              <a:t>4/9/2022</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r>
              <a:rPr lang="en-US"/>
              <a:t>CSE 1051            Department of CSE</a:t>
            </a: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879613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fld id="{FD5153D4-2AB4-429E-A469-5D1D8B3F9FA4}" type="datetime1">
              <a:rPr lang="en-US" smtClean="0"/>
              <a:t>4/9/2022</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r>
              <a:rPr lang="en-US"/>
              <a:t>CSE 1051            Department of CSE</a:t>
            </a: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91289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fld id="{C23071CD-AD82-479F-A1E2-CB1B8BE30014}" type="datetime1">
              <a:rPr lang="en-US" smtClean="0"/>
              <a:t>4/9/2022</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r>
              <a:rPr lang="en-US"/>
              <a:t>CSE 1051            Department of CSE</a:t>
            </a: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009204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fld id="{6E1926C3-2B64-4092-BD19-B651CA25701F}" type="datetime1">
              <a:rPr lang="en-US" smtClean="0"/>
              <a:t>4/9/2022</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r>
              <a:rPr lang="en-US"/>
              <a:t>CSE 1051            Department of CSE</a:t>
            </a: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74643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pPr>
              <a:defRPr/>
            </a:pPr>
            <a:fld id="{E75AE6DA-26F2-4A64-B2FD-FFC1F9917F6D}" type="datetime1">
              <a:rPr lang="en-US" smtClean="0"/>
              <a:t>4/9/2022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a:defRPr/>
            </a:pPr>
            <a:r>
              <a:rPr lang="en-US"/>
              <a:t>CSE 1051            Department of CSE</a:t>
            </a: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pPr>
              <a:defRPr/>
            </a:pPr>
            <a:fld id="{5782C428-967D-4FDB-B027-D35848F8D97A}" type="slidenum">
              <a:rPr lang="en-US" smtClean="0"/>
              <a:pPr>
                <a:defRPr/>
              </a:pPr>
              <a:t>‹#›</a:t>
            </a:fld>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4648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066801"/>
            <a:ext cx="109728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4648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066801"/>
            <a:ext cx="109728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D71067D4-CA90-4549-A89D-6A56BFC7E1AE}" type="datetime1">
              <a:rPr lang="en-US" smtClean="0"/>
              <a:t>4/9/2022</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r>
              <a:rPr lang="en-US"/>
              <a:t>CSE 1051            Department of CSE</a:t>
            </a:r>
            <a:endParaRPr lang="en-IN"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fld id="{24BEA51C-495D-44A2-B925-9AAC4BD9F0A2}" type="slidenum">
              <a:rPr lang="en-IN" smtClean="0"/>
              <a:pPr/>
              <a:t>‹#›</a:t>
            </a:fld>
            <a:endParaRPr lang="en-IN"/>
          </a:p>
        </p:txBody>
      </p:sp>
      <p:pic>
        <p:nvPicPr>
          <p:cNvPr id="9" name="Picture 8"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48128" y="111755"/>
            <a:ext cx="4725785" cy="627611"/>
          </a:xfrm>
          <a:prstGeom prst="rect">
            <a:avLst/>
          </a:prstGeom>
        </p:spPr>
      </p:pic>
    </p:spTree>
    <p:extLst>
      <p:ext uri="{BB962C8B-B14F-4D97-AF65-F5344CB8AC3E}">
        <p14:creationId xmlns:p14="http://schemas.microsoft.com/office/powerpoint/2010/main" val="3818137308"/>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88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67408" y="357691"/>
            <a:ext cx="5262592" cy="5101021"/>
          </a:xfrm>
          <a:prstGeom prst="rect">
            <a:avLst/>
          </a:prstGeom>
        </p:spPr>
      </p:pic>
      <p:sp>
        <p:nvSpPr>
          <p:cNvPr id="9" name="Title 8"/>
          <p:cNvSpPr>
            <a:spLocks noGrp="1"/>
          </p:cNvSpPr>
          <p:nvPr>
            <p:ph type="title"/>
          </p:nvPr>
        </p:nvSpPr>
        <p:spPr>
          <a:xfrm>
            <a:off x="2743201" y="4724401"/>
            <a:ext cx="7275513" cy="1631951"/>
          </a:xfrm>
        </p:spPr>
        <p:txBody>
          <a:bodyPr>
            <a:noAutofit/>
          </a:bodyPr>
          <a:lstStyle/>
          <a:p>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r>
              <a:rPr lang="en-US" spc="1200" dirty="0"/>
              <a:t> </a:t>
            </a:r>
          </a:p>
        </p:txBody>
      </p:sp>
      <p:sp>
        <p:nvSpPr>
          <p:cNvPr id="8" name="Title 8"/>
          <p:cNvSpPr txBox="1">
            <a:spLocks/>
          </p:cNvSpPr>
          <p:nvPr/>
        </p:nvSpPr>
        <p:spPr>
          <a:xfrm>
            <a:off x="2927648" y="4724401"/>
            <a:ext cx="7275513" cy="1368152"/>
          </a:xfrm>
          <a:prstGeom prst="rect">
            <a:avLst/>
          </a:prstGeom>
          <a:solidFill>
            <a:schemeClr val="bg1">
              <a:alpha val="64000"/>
            </a:schemeClr>
          </a:solidFill>
        </p:spPr>
        <p:txBody>
          <a:bodyPr vert="horz" lIns="91440" tIns="45720" rIns="91440" bIns="45720" rtlCol="0" anchor="b">
            <a:noAutofit/>
          </a:bodyPr>
          <a:lstStyle>
            <a:lvl1pPr algn="l" defTabSz="685800" rtl="0" eaLnBrk="1" latinLnBrk="0" hangingPunct="1">
              <a:lnSpc>
                <a:spcPct val="90000"/>
              </a:lnSpc>
              <a:spcBef>
                <a:spcPct val="0"/>
              </a:spcBef>
              <a:buNone/>
              <a:defRPr sz="4500" b="1" kern="1200">
                <a:solidFill>
                  <a:schemeClr val="tx1"/>
                </a:solidFill>
                <a:latin typeface="+mn-lt"/>
                <a:ea typeface="+mj-ea"/>
                <a:cs typeface="+mj-cs"/>
              </a:defRPr>
            </a:lvl1pPr>
          </a:lstStyle>
          <a:p>
            <a:pPr fontAlgn="auto">
              <a:spcAft>
                <a:spcPts val="0"/>
              </a:spcAft>
            </a:pPr>
            <a:r>
              <a:rPr lang="en-US" sz="5400" spc="1200" dirty="0">
                <a:latin typeface="Candara" panose="020E0502030303020204" pitchFamily="34" charset="0"/>
              </a:rPr>
              <a:t>Arrays</a:t>
            </a:r>
            <a:br>
              <a:rPr lang="en-US" sz="4400" spc="1200" dirty="0"/>
            </a:br>
            <a:r>
              <a:rPr lang="en-US" sz="4400" spc="1200" dirty="0"/>
              <a:t>	</a:t>
            </a:r>
            <a:r>
              <a:rPr lang="en-US" sz="4400" spc="1200" dirty="0">
                <a:solidFill>
                  <a:srgbClr val="002060"/>
                </a:solidFill>
              </a:rPr>
              <a:t>1D-Arrays</a:t>
            </a:r>
            <a:r>
              <a:rPr lang="en-US" sz="6000" spc="1200" dirty="0">
                <a:solidFill>
                  <a:srgbClr val="002060"/>
                </a:solidFill>
              </a:rPr>
              <a:t> </a:t>
            </a:r>
          </a:p>
        </p:txBody>
      </p:sp>
    </p:spTree>
    <p:extLst>
      <p:ext uri="{BB962C8B-B14F-4D97-AF65-F5344CB8AC3E}">
        <p14:creationId xmlns:p14="http://schemas.microsoft.com/office/powerpoint/2010/main" val="129362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838201" y="518433"/>
            <a:ext cx="8100122" cy="685800"/>
          </a:xfrm>
        </p:spPr>
        <p:txBody>
          <a:bodyPr>
            <a:noAutofit/>
          </a:bodyPr>
          <a:lstStyle/>
          <a:p>
            <a:pPr algn="l" eaLnBrk="1" hangingPunct="1"/>
            <a:r>
              <a:rPr lang="en-US" sz="3200" dirty="0">
                <a:solidFill>
                  <a:srgbClr val="002060"/>
                </a:solidFill>
              </a:rPr>
              <a:t>Initializing </a:t>
            </a:r>
            <a:r>
              <a:rPr lang="en-US" sz="3200" dirty="0"/>
              <a:t>one-dimensional</a:t>
            </a:r>
            <a:r>
              <a:rPr lang="en-US" sz="3200" dirty="0">
                <a:solidFill>
                  <a:srgbClr val="002060"/>
                </a:solidFill>
              </a:rPr>
              <a:t> array </a:t>
            </a:r>
          </a:p>
        </p:txBody>
      </p:sp>
      <p:sp>
        <p:nvSpPr>
          <p:cNvPr id="155651" name="Rectangle 3"/>
          <p:cNvSpPr>
            <a:spLocks noGrp="1" noChangeArrowheads="1"/>
          </p:cNvSpPr>
          <p:nvPr>
            <p:ph idx="1"/>
          </p:nvPr>
        </p:nvSpPr>
        <p:spPr>
          <a:xfrm>
            <a:off x="838200" y="1052736"/>
            <a:ext cx="10515600" cy="4953000"/>
          </a:xfrm>
        </p:spPr>
        <p:txBody>
          <a:bodyPr/>
          <a:lstStyle/>
          <a:p>
            <a:pPr algn="just" eaLnBrk="1" hangingPunct="1">
              <a:buFontTx/>
              <a:buNone/>
              <a:defRPr/>
            </a:pPr>
            <a:endParaRPr lang="en-US" sz="1050" dirty="0">
              <a:solidFill>
                <a:srgbClr val="002060"/>
              </a:solidFill>
              <a:sym typeface="Wingdings" pitchFamily="2" charset="2"/>
            </a:endParaRPr>
          </a:p>
          <a:p>
            <a:pPr algn="just" eaLnBrk="1" hangingPunct="1">
              <a:buFontTx/>
              <a:buNone/>
              <a:defRPr/>
            </a:pPr>
            <a:r>
              <a:rPr lang="en-US" sz="2800" dirty="0">
                <a:solidFill>
                  <a:srgbClr val="FF0000"/>
                </a:solidFill>
                <a:sym typeface="Wingdings" pitchFamily="2" charset="2"/>
              </a:rPr>
              <a:t> </a:t>
            </a:r>
            <a:r>
              <a:rPr lang="en-US" sz="2800" b="1" dirty="0">
                <a:solidFill>
                  <a:srgbClr val="FF0000"/>
                </a:solidFill>
                <a:latin typeface="Courier New" panose="02070309020205020404" pitchFamily="49" charset="0"/>
                <a:cs typeface="Courier New" panose="02070309020205020404" pitchFamily="49" charset="0"/>
                <a:sym typeface="Wingdings" pitchFamily="2" charset="2"/>
              </a:rPr>
              <a:t>int number[3] ={0,0,0}; or {0} ;</a:t>
            </a:r>
          </a:p>
          <a:p>
            <a:pPr algn="just" eaLnBrk="1" hangingPunct="1">
              <a:buFontTx/>
              <a:buNone/>
              <a:defRPr/>
            </a:pPr>
            <a:r>
              <a:rPr lang="en-US" sz="2800" dirty="0">
                <a:sym typeface="Wingdings" pitchFamily="2" charset="2"/>
              </a:rPr>
              <a:t>	 declares the variable number as an array of size 3 and will assign 0 to each element.</a:t>
            </a:r>
            <a:endParaRPr lang="en-US" sz="2800" dirty="0"/>
          </a:p>
        </p:txBody>
      </p:sp>
      <p:sp>
        <p:nvSpPr>
          <p:cNvPr id="10" name="Date Placeholder 9"/>
          <p:cNvSpPr>
            <a:spLocks noGrp="1"/>
          </p:cNvSpPr>
          <p:nvPr>
            <p:ph type="dt" sz="half" idx="10"/>
          </p:nvPr>
        </p:nvSpPr>
        <p:spPr/>
        <p:txBody>
          <a:bodyPr/>
          <a:lstStyle/>
          <a:p>
            <a:fld id="{189D88FF-C789-4596-A0FB-9C6237B11958}" type="datetime1">
              <a:rPr lang="en-US" smtClean="0"/>
              <a:t>4/9/2022</a:t>
            </a:fld>
            <a:endParaRPr lang="en-US"/>
          </a:p>
        </p:txBody>
      </p:sp>
      <p:sp>
        <p:nvSpPr>
          <p:cNvPr id="11" name="Footer Placeholder 10"/>
          <p:cNvSpPr>
            <a:spLocks noGrp="1"/>
          </p:cNvSpPr>
          <p:nvPr>
            <p:ph type="ftr" sz="quarter" idx="11"/>
          </p:nvPr>
        </p:nvSpPr>
        <p:spPr/>
        <p:txBody>
          <a:bodyPr/>
          <a:lstStyle/>
          <a:p>
            <a:r>
              <a:rPr lang="en-US"/>
              <a:t>CSE 1051            Department of CSE</a:t>
            </a:r>
            <a:endParaRPr lang="en-US" dirty="0"/>
          </a:p>
        </p:txBody>
      </p:sp>
      <p:sp>
        <p:nvSpPr>
          <p:cNvPr id="12" name="Slide Number Placeholder 11"/>
          <p:cNvSpPr>
            <a:spLocks noGrp="1"/>
          </p:cNvSpPr>
          <p:nvPr>
            <p:ph type="sldNum" sz="quarter" idx="12"/>
          </p:nvPr>
        </p:nvSpPr>
        <p:spPr/>
        <p:txBody>
          <a:bodyPr/>
          <a:lstStyle/>
          <a:p>
            <a:fld id="{EB572375-96E0-4DBB-B3D7-B1489209CDB4}" type="slidenum">
              <a:rPr lang="en-US" smtClean="0"/>
              <a:pPr/>
              <a:t>10</a:t>
            </a:fld>
            <a:endParaRPr lang="en-US"/>
          </a:p>
        </p:txBody>
      </p:sp>
      <p:sp>
        <p:nvSpPr>
          <p:cNvPr id="8" name="Rectangle 7"/>
          <p:cNvSpPr/>
          <p:nvPr/>
        </p:nvSpPr>
        <p:spPr>
          <a:xfrm>
            <a:off x="838199" y="3501008"/>
            <a:ext cx="10515601" cy="1892826"/>
          </a:xfrm>
          <a:prstGeom prst="rect">
            <a:avLst/>
          </a:prstGeom>
        </p:spPr>
        <p:txBody>
          <a:bodyPr wrap="square">
            <a:spAutoFit/>
          </a:bodyPr>
          <a:lstStyle/>
          <a:p>
            <a:pPr algn="just" eaLnBrk="1" hangingPunct="1">
              <a:lnSpc>
                <a:spcPct val="150000"/>
              </a:lnSpc>
              <a:buFontTx/>
              <a:buNone/>
            </a:pPr>
            <a:r>
              <a:rPr lang="en-US" sz="2600" b="1" dirty="0" err="1">
                <a:solidFill>
                  <a:srgbClr val="FF0000"/>
                </a:solidFill>
                <a:latin typeface="Courier New" panose="02070309020205020404" pitchFamily="49" charset="0"/>
                <a:cs typeface="Courier New" panose="02070309020205020404" pitchFamily="49" charset="0"/>
              </a:rPr>
              <a:t>int</a:t>
            </a:r>
            <a:r>
              <a:rPr lang="en-US" sz="2600" b="1" dirty="0">
                <a:solidFill>
                  <a:srgbClr val="FF0000"/>
                </a:solidFill>
                <a:latin typeface="Courier New" panose="02070309020205020404" pitchFamily="49" charset="0"/>
                <a:cs typeface="Courier New" panose="02070309020205020404" pitchFamily="49" charset="0"/>
              </a:rPr>
              <a:t> age[ ] ={16,25,32,48,52,65}; </a:t>
            </a:r>
          </a:p>
          <a:p>
            <a:pPr algn="just" eaLnBrk="1" hangingPunct="1">
              <a:lnSpc>
                <a:spcPct val="150000"/>
              </a:lnSpc>
              <a:buFontTx/>
              <a:buNone/>
            </a:pPr>
            <a:r>
              <a:rPr lang="en-US" sz="2600" dirty="0"/>
              <a:t> </a:t>
            </a:r>
            <a:r>
              <a:rPr lang="en-US" sz="2600" dirty="0">
                <a:sym typeface="Wingdings" pitchFamily="2" charset="2"/>
              </a:rPr>
              <a:t></a:t>
            </a:r>
            <a:r>
              <a:rPr lang="en-US" sz="2600" dirty="0"/>
              <a:t> declares the age array to contain 6 elements with initial values 16, 25, 32, 48, 52, 65 respectively</a:t>
            </a:r>
          </a:p>
        </p:txBody>
      </p:sp>
    </p:spTree>
    <p:extLst>
      <p:ext uri="{BB962C8B-B14F-4D97-AF65-F5344CB8AC3E}">
        <p14:creationId xmlns:p14="http://schemas.microsoft.com/office/powerpoint/2010/main" val="56726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143000"/>
            <a:ext cx="10370368" cy="626192"/>
          </a:xfrm>
        </p:spPr>
        <p:txBody>
          <a:bodyPr>
            <a:normAutofit/>
          </a:bodyPr>
          <a:lstStyle/>
          <a:p>
            <a:r>
              <a:rPr kumimoji="1" lang="en-US" sz="2400" dirty="0">
                <a:latin typeface="+mj-lt"/>
                <a:ea typeface="+mn-ea"/>
                <a:cs typeface="+mn-cs"/>
              </a:rPr>
              <a:t>Initialize all the elements of an integer array ‘values’ to zero</a:t>
            </a:r>
          </a:p>
        </p:txBody>
      </p:sp>
      <p:sp>
        <p:nvSpPr>
          <p:cNvPr id="9" name="Date Placeholder 8"/>
          <p:cNvSpPr>
            <a:spLocks noGrp="1"/>
          </p:cNvSpPr>
          <p:nvPr>
            <p:ph type="dt" sz="half" idx="10"/>
          </p:nvPr>
        </p:nvSpPr>
        <p:spPr/>
        <p:txBody>
          <a:bodyPr/>
          <a:lstStyle/>
          <a:p>
            <a:fld id="{1BEA8383-1773-4E97-BA3C-4023FD29D25A}" type="datetime1">
              <a:rPr lang="en-US" smtClean="0"/>
              <a:t>4/9/2022</a:t>
            </a:fld>
            <a:endParaRPr lang="en-US"/>
          </a:p>
        </p:txBody>
      </p:sp>
      <p:sp>
        <p:nvSpPr>
          <p:cNvPr id="10" name="Footer Placeholder 9"/>
          <p:cNvSpPr>
            <a:spLocks noGrp="1"/>
          </p:cNvSpPr>
          <p:nvPr>
            <p:ph type="ftr" sz="quarter" idx="11"/>
          </p:nvPr>
        </p:nvSpPr>
        <p:spPr/>
        <p:txBody>
          <a:bodyPr/>
          <a:lstStyle/>
          <a:p>
            <a:r>
              <a:rPr lang="en-US"/>
              <a:t>CSE 1051            Department of CSE</a:t>
            </a:r>
            <a:endParaRPr lang="en-US" dirty="0"/>
          </a:p>
        </p:txBody>
      </p:sp>
      <p:sp>
        <p:nvSpPr>
          <p:cNvPr id="11" name="Slide Number Placeholder 10"/>
          <p:cNvSpPr>
            <a:spLocks noGrp="1"/>
          </p:cNvSpPr>
          <p:nvPr>
            <p:ph type="sldNum" sz="quarter" idx="12"/>
          </p:nvPr>
        </p:nvSpPr>
        <p:spPr/>
        <p:txBody>
          <a:bodyPr/>
          <a:lstStyle/>
          <a:p>
            <a:fld id="{EB572375-96E0-4DBB-B3D7-B1489209CDB4}" type="slidenum">
              <a:rPr lang="en-US" smtClean="0"/>
              <a:pPr/>
              <a:t>11</a:t>
            </a:fld>
            <a:endParaRPr lang="en-US"/>
          </a:p>
        </p:txBody>
      </p:sp>
      <p:sp>
        <p:nvSpPr>
          <p:cNvPr id="24579" name="Text Box 3"/>
          <p:cNvSpPr txBox="1">
            <a:spLocks noChangeArrowheads="1"/>
          </p:cNvSpPr>
          <p:nvPr/>
        </p:nvSpPr>
        <p:spPr bwMode="auto">
          <a:xfrm>
            <a:off x="5639601" y="1867669"/>
            <a:ext cx="2438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solidFill>
                  <a:srgbClr val="FF0000"/>
                </a:solidFill>
                <a:latin typeface="Tempus Sans ITC" pitchFamily="82" charset="0"/>
              </a:rPr>
              <a:t>int values[20];</a:t>
            </a:r>
          </a:p>
        </p:txBody>
      </p:sp>
      <p:sp>
        <p:nvSpPr>
          <p:cNvPr id="24580" name="Text Box 4"/>
          <p:cNvSpPr txBox="1">
            <a:spLocks noChangeArrowheads="1"/>
          </p:cNvSpPr>
          <p:nvPr/>
        </p:nvSpPr>
        <p:spPr bwMode="auto">
          <a:xfrm>
            <a:off x="1870311" y="2253669"/>
            <a:ext cx="304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800" dirty="0">
                <a:latin typeface="+mj-lt"/>
              </a:rPr>
              <a:t>Begin for loop</a:t>
            </a:r>
          </a:p>
        </p:txBody>
      </p:sp>
      <p:sp>
        <p:nvSpPr>
          <p:cNvPr id="24581" name="Text Box 5"/>
          <p:cNvSpPr txBox="1">
            <a:spLocks noChangeArrowheads="1"/>
          </p:cNvSpPr>
          <p:nvPr/>
        </p:nvSpPr>
        <p:spPr bwMode="auto">
          <a:xfrm>
            <a:off x="1870311" y="2950491"/>
            <a:ext cx="37692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800" dirty="0">
                <a:latin typeface="+mj-lt"/>
              </a:rPr>
              <a:t>   Initialize counter</a:t>
            </a:r>
          </a:p>
        </p:txBody>
      </p:sp>
      <p:sp>
        <p:nvSpPr>
          <p:cNvPr id="24582" name="Text Box 6"/>
          <p:cNvSpPr txBox="1">
            <a:spLocks noChangeArrowheads="1"/>
          </p:cNvSpPr>
          <p:nvPr/>
        </p:nvSpPr>
        <p:spPr bwMode="auto">
          <a:xfrm>
            <a:off x="1870311" y="3615991"/>
            <a:ext cx="3733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800" dirty="0">
                <a:latin typeface="+mj-lt"/>
              </a:rPr>
              <a:t>   Set limit for counter</a:t>
            </a:r>
          </a:p>
        </p:txBody>
      </p:sp>
      <p:sp>
        <p:nvSpPr>
          <p:cNvPr id="24583" name="Text Box 7"/>
          <p:cNvSpPr txBox="1">
            <a:spLocks noChangeArrowheads="1"/>
          </p:cNvSpPr>
          <p:nvPr/>
        </p:nvSpPr>
        <p:spPr bwMode="auto">
          <a:xfrm>
            <a:off x="1806115" y="4919307"/>
            <a:ext cx="4267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900" dirty="0">
                <a:latin typeface="+mj-lt"/>
              </a:rPr>
              <a:t>   Increment</a:t>
            </a:r>
            <a:r>
              <a:rPr kumimoji="1" lang="en-US" sz="3200" dirty="0">
                <a:latin typeface="Times New Roman" pitchFamily="18" charset="0"/>
              </a:rPr>
              <a:t> </a:t>
            </a:r>
            <a:r>
              <a:rPr kumimoji="1" lang="en-US" sz="2900" dirty="0">
                <a:latin typeface="+mj-lt"/>
              </a:rPr>
              <a:t>counter</a:t>
            </a:r>
          </a:p>
        </p:txBody>
      </p:sp>
      <p:sp>
        <p:nvSpPr>
          <p:cNvPr id="24584" name="Text Box 8"/>
          <p:cNvSpPr txBox="1">
            <a:spLocks noChangeArrowheads="1"/>
          </p:cNvSpPr>
          <p:nvPr/>
        </p:nvSpPr>
        <p:spPr bwMode="auto">
          <a:xfrm>
            <a:off x="1214401" y="4250499"/>
            <a:ext cx="43897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latin typeface="+mj-lt"/>
              </a:rPr>
              <a:t>Initialize element in array ‘values</a:t>
            </a:r>
            <a:r>
              <a:rPr kumimoji="1" lang="en-US" sz="2800" b="1" dirty="0">
                <a:latin typeface="Times New Roman" pitchFamily="18" charset="0"/>
              </a:rPr>
              <a:t>’ </a:t>
            </a:r>
          </a:p>
        </p:txBody>
      </p:sp>
      <p:sp>
        <p:nvSpPr>
          <p:cNvPr id="24585" name="Text Box 9"/>
          <p:cNvSpPr txBox="1">
            <a:spLocks noChangeArrowheads="1"/>
          </p:cNvSpPr>
          <p:nvPr/>
        </p:nvSpPr>
        <p:spPr bwMode="auto">
          <a:xfrm>
            <a:off x="5337411" y="3799563"/>
            <a:ext cx="525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solidFill>
                  <a:srgbClr val="002060"/>
                </a:solidFill>
                <a:latin typeface="Tempus Sans ITC" pitchFamily="82" charset="0"/>
              </a:rPr>
              <a:t>   </a:t>
            </a:r>
            <a:r>
              <a:rPr kumimoji="1" lang="en-US" sz="2400" b="1" dirty="0">
                <a:solidFill>
                  <a:srgbClr val="FF0000"/>
                </a:solidFill>
                <a:latin typeface="Tempus Sans ITC" pitchFamily="82" charset="0"/>
              </a:rPr>
              <a:t>for  (                              )</a:t>
            </a:r>
          </a:p>
        </p:txBody>
      </p:sp>
      <p:sp>
        <p:nvSpPr>
          <p:cNvPr id="24586" name="Text Box 10"/>
          <p:cNvSpPr txBox="1">
            <a:spLocks noChangeArrowheads="1"/>
          </p:cNvSpPr>
          <p:nvPr/>
        </p:nvSpPr>
        <p:spPr bwMode="auto">
          <a:xfrm>
            <a:off x="5446712" y="4365104"/>
            <a:ext cx="525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solidFill>
                  <a:srgbClr val="002060"/>
                </a:solidFill>
                <a:latin typeface="Tempus Sans ITC" pitchFamily="82" charset="0"/>
              </a:rPr>
              <a:t>      </a:t>
            </a:r>
            <a:r>
              <a:rPr kumimoji="1" lang="en-US" sz="2400" b="1" dirty="0">
                <a:solidFill>
                  <a:srgbClr val="FF0000"/>
                </a:solidFill>
                <a:latin typeface="Tempus Sans ITC" pitchFamily="82" charset="0"/>
              </a:rPr>
              <a:t>values[</a:t>
            </a:r>
            <a:r>
              <a:rPr kumimoji="1" lang="en-US" sz="2400" b="1" dirty="0" err="1">
                <a:solidFill>
                  <a:srgbClr val="FF0000"/>
                </a:solidFill>
                <a:latin typeface="Tempus Sans ITC" pitchFamily="82" charset="0"/>
              </a:rPr>
              <a:t>i</a:t>
            </a:r>
            <a:r>
              <a:rPr kumimoji="1" lang="en-US" sz="2400" b="1" dirty="0">
                <a:solidFill>
                  <a:srgbClr val="FF0000"/>
                </a:solidFill>
                <a:latin typeface="Tempus Sans ITC" pitchFamily="82" charset="0"/>
              </a:rPr>
              <a:t>]=0;</a:t>
            </a:r>
          </a:p>
        </p:txBody>
      </p:sp>
      <p:sp>
        <p:nvSpPr>
          <p:cNvPr id="24587" name="Text Box 11"/>
          <p:cNvSpPr txBox="1">
            <a:spLocks noChangeArrowheads="1"/>
          </p:cNvSpPr>
          <p:nvPr/>
        </p:nvSpPr>
        <p:spPr bwMode="auto">
          <a:xfrm>
            <a:off x="6073315" y="3788834"/>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latin typeface="Tempus Sans ITC" pitchFamily="82" charset="0"/>
              </a:rPr>
              <a:t>   int  </a:t>
            </a:r>
            <a:r>
              <a:rPr kumimoji="1" lang="en-US" sz="2400" b="1" dirty="0" err="1">
                <a:latin typeface="Tempus Sans ITC" pitchFamily="82" charset="0"/>
              </a:rPr>
              <a:t>i</a:t>
            </a:r>
            <a:r>
              <a:rPr kumimoji="1" lang="en-US" sz="2400" b="1" dirty="0">
                <a:latin typeface="Tempus Sans ITC" pitchFamily="82" charset="0"/>
              </a:rPr>
              <a:t>=0; </a:t>
            </a:r>
          </a:p>
        </p:txBody>
      </p:sp>
      <p:sp>
        <p:nvSpPr>
          <p:cNvPr id="24588" name="Text Box 12"/>
          <p:cNvSpPr txBox="1">
            <a:spLocks noChangeArrowheads="1"/>
          </p:cNvSpPr>
          <p:nvPr/>
        </p:nvSpPr>
        <p:spPr bwMode="auto">
          <a:xfrm>
            <a:off x="7097318" y="3774220"/>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latin typeface="Tempus Sans ITC" pitchFamily="82" charset="0"/>
              </a:rPr>
              <a:t>    </a:t>
            </a:r>
            <a:r>
              <a:rPr kumimoji="1" lang="en-US" sz="2400" b="1" dirty="0" err="1">
                <a:latin typeface="Tempus Sans ITC" pitchFamily="82" charset="0"/>
              </a:rPr>
              <a:t>i</a:t>
            </a:r>
            <a:r>
              <a:rPr kumimoji="1" lang="en-US" sz="2400" b="1" dirty="0">
                <a:latin typeface="Tempus Sans ITC" pitchFamily="82" charset="0"/>
              </a:rPr>
              <a:t>&lt;20; </a:t>
            </a:r>
          </a:p>
        </p:txBody>
      </p:sp>
      <p:sp>
        <p:nvSpPr>
          <p:cNvPr id="24589" name="Text Box 13"/>
          <p:cNvSpPr txBox="1">
            <a:spLocks noChangeArrowheads="1"/>
          </p:cNvSpPr>
          <p:nvPr/>
        </p:nvSpPr>
        <p:spPr bwMode="auto">
          <a:xfrm>
            <a:off x="7966311" y="3774221"/>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latin typeface="Tempus Sans ITC" pitchFamily="82" charset="0"/>
              </a:rPr>
              <a:t>   </a:t>
            </a:r>
            <a:r>
              <a:rPr kumimoji="1" lang="en-US" sz="2400" b="1" dirty="0" err="1">
                <a:latin typeface="Tempus Sans ITC" pitchFamily="82" charset="0"/>
              </a:rPr>
              <a:t>i</a:t>
            </a:r>
            <a:r>
              <a:rPr kumimoji="1" lang="en-US" sz="2400" b="1" dirty="0">
                <a:latin typeface="Tempus Sans ITC" pitchFamily="82" charset="0"/>
              </a:rPr>
              <a:t>++</a:t>
            </a:r>
          </a:p>
        </p:txBody>
      </p:sp>
      <p:sp>
        <p:nvSpPr>
          <p:cNvPr id="3" name="Rectangle 2"/>
          <p:cNvSpPr/>
          <p:nvPr/>
        </p:nvSpPr>
        <p:spPr>
          <a:xfrm>
            <a:off x="838199" y="471730"/>
            <a:ext cx="10148249" cy="584775"/>
          </a:xfrm>
          <a:prstGeom prst="rect">
            <a:avLst/>
          </a:prstGeom>
        </p:spPr>
        <p:txBody>
          <a:bodyPr wrap="square">
            <a:spAutoFit/>
          </a:bodyPr>
          <a:lstStyle/>
          <a:p>
            <a:r>
              <a:rPr lang="en-US" sz="3200" b="1" dirty="0"/>
              <a:t>Initializing one-dimensional array</a:t>
            </a:r>
          </a:p>
        </p:txBody>
      </p:sp>
    </p:spTree>
    <p:extLst>
      <p:ext uri="{BB962C8B-B14F-4D97-AF65-F5344CB8AC3E}">
        <p14:creationId xmlns:p14="http://schemas.microsoft.com/office/powerpoint/2010/main" val="25434610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2000"/>
                                  </p:stCondLst>
                                  <p:childTnLst>
                                    <p:set>
                                      <p:cBhvr>
                                        <p:cTn id="6" dur="1" fill="hold">
                                          <p:stCondLst>
                                            <p:cond delay="0"/>
                                          </p:stCondLst>
                                        </p:cTn>
                                        <p:tgtEl>
                                          <p:spTgt spid="24579"/>
                                        </p:tgtEl>
                                        <p:attrNameLst>
                                          <p:attrName>style.visibility</p:attrName>
                                        </p:attrNameLst>
                                      </p:cBhvr>
                                      <p:to>
                                        <p:strVal val="visible"/>
                                      </p:to>
                                    </p:set>
                                    <p:animEffect transition="in" filter="slide(fromLeft)">
                                      <p:cBhvr>
                                        <p:cTn id="7" dur="500"/>
                                        <p:tgtEl>
                                          <p:spTgt spid="24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slide(fromTop)">
                                      <p:cBhvr>
                                        <p:cTn id="12" dur="500"/>
                                        <p:tgtEl>
                                          <p:spTgt spid="24580"/>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4585"/>
                                        </p:tgtEl>
                                        <p:attrNameLst>
                                          <p:attrName>style.visibility</p:attrName>
                                        </p:attrNameLst>
                                      </p:cBhvr>
                                      <p:to>
                                        <p:strVal val="visible"/>
                                      </p:to>
                                    </p:set>
                                    <p:animEffect transition="in" filter="dissolve">
                                      <p:cBhvr>
                                        <p:cTn id="16" dur="500"/>
                                        <p:tgtEl>
                                          <p:spTgt spid="245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24581"/>
                                        </p:tgtEl>
                                        <p:attrNameLst>
                                          <p:attrName>style.visibility</p:attrName>
                                        </p:attrNameLst>
                                      </p:cBhvr>
                                      <p:to>
                                        <p:strVal val="visible"/>
                                      </p:to>
                                    </p:set>
                                    <p:animEffect transition="in" filter="slide(fromTop)">
                                      <p:cBhvr>
                                        <p:cTn id="21" dur="500"/>
                                        <p:tgtEl>
                                          <p:spTgt spid="24581"/>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4587"/>
                                        </p:tgtEl>
                                        <p:attrNameLst>
                                          <p:attrName>style.visibility</p:attrName>
                                        </p:attrNameLst>
                                      </p:cBhvr>
                                      <p:to>
                                        <p:strVal val="visible"/>
                                      </p:to>
                                    </p:set>
                                    <p:animEffect transition="in" filter="dissolve">
                                      <p:cBhvr>
                                        <p:cTn id="25" dur="500"/>
                                        <p:tgtEl>
                                          <p:spTgt spid="245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24582"/>
                                        </p:tgtEl>
                                        <p:attrNameLst>
                                          <p:attrName>style.visibility</p:attrName>
                                        </p:attrNameLst>
                                      </p:cBhvr>
                                      <p:to>
                                        <p:strVal val="visible"/>
                                      </p:to>
                                    </p:set>
                                    <p:animEffect transition="in" filter="slide(fromTop)">
                                      <p:cBhvr>
                                        <p:cTn id="30" dur="500"/>
                                        <p:tgtEl>
                                          <p:spTgt spid="24582"/>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4588"/>
                                        </p:tgtEl>
                                        <p:attrNameLst>
                                          <p:attrName>style.visibility</p:attrName>
                                        </p:attrNameLst>
                                      </p:cBhvr>
                                      <p:to>
                                        <p:strVal val="visible"/>
                                      </p:to>
                                    </p:set>
                                    <p:animEffect transition="in" filter="dissolve">
                                      <p:cBhvr>
                                        <p:cTn id="34" dur="500"/>
                                        <p:tgtEl>
                                          <p:spTgt spid="2458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24584"/>
                                        </p:tgtEl>
                                        <p:attrNameLst>
                                          <p:attrName>style.visibility</p:attrName>
                                        </p:attrNameLst>
                                      </p:cBhvr>
                                      <p:to>
                                        <p:strVal val="visible"/>
                                      </p:to>
                                    </p:set>
                                    <p:animEffect transition="in" filter="slide(fromTop)">
                                      <p:cBhvr>
                                        <p:cTn id="39" dur="500"/>
                                        <p:tgtEl>
                                          <p:spTgt spid="24584"/>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24586"/>
                                        </p:tgtEl>
                                        <p:attrNameLst>
                                          <p:attrName>style.visibility</p:attrName>
                                        </p:attrNameLst>
                                      </p:cBhvr>
                                      <p:to>
                                        <p:strVal val="visible"/>
                                      </p:to>
                                    </p:set>
                                    <p:animEffect transition="in" filter="dissolve">
                                      <p:cBhvr>
                                        <p:cTn id="43" dur="500"/>
                                        <p:tgtEl>
                                          <p:spTgt spid="24586"/>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24583"/>
                                        </p:tgtEl>
                                        <p:attrNameLst>
                                          <p:attrName>style.visibility</p:attrName>
                                        </p:attrNameLst>
                                      </p:cBhvr>
                                      <p:to>
                                        <p:strVal val="visible"/>
                                      </p:to>
                                    </p:set>
                                    <p:animEffect transition="in" filter="slide(fromTop)">
                                      <p:cBhvr>
                                        <p:cTn id="48" dur="500"/>
                                        <p:tgtEl>
                                          <p:spTgt spid="24583"/>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4589"/>
                                        </p:tgtEl>
                                        <p:attrNameLst>
                                          <p:attrName>style.visibility</p:attrName>
                                        </p:attrNameLst>
                                      </p:cBhvr>
                                      <p:to>
                                        <p:strVal val="visible"/>
                                      </p:to>
                                    </p:set>
                                    <p:animEffect transition="in" filter="dissolve">
                                      <p:cBhvr>
                                        <p:cTn id="52" dur="500"/>
                                        <p:tgtEl>
                                          <p:spTgt spid="24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P spid="24581" grpId="0" autoUpdateAnimBg="0"/>
      <p:bldP spid="24582" grpId="0" autoUpdateAnimBg="0"/>
      <p:bldP spid="24583" grpId="0" autoUpdateAnimBg="0"/>
      <p:bldP spid="24584" grpId="0" autoUpdateAnimBg="0"/>
      <p:bldP spid="24585" grpId="0" autoUpdateAnimBg="0"/>
      <p:bldP spid="24586" grpId="0" autoUpdateAnimBg="0"/>
      <p:bldP spid="24587" grpId="0" autoUpdateAnimBg="0"/>
      <p:bldP spid="24588" grpId="0" autoUpdateAnimBg="0"/>
      <p:bldP spid="2458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Printing</a:t>
            </a:r>
            <a:r>
              <a:rPr lang="en-US" sz="3200" dirty="0">
                <a:solidFill>
                  <a:srgbClr val="002060"/>
                </a:solidFill>
              </a:rPr>
              <a:t> one-dimensional array</a:t>
            </a:r>
          </a:p>
        </p:txBody>
      </p:sp>
      <p:sp>
        <p:nvSpPr>
          <p:cNvPr id="9" name="Date Placeholder 8"/>
          <p:cNvSpPr>
            <a:spLocks noGrp="1"/>
          </p:cNvSpPr>
          <p:nvPr>
            <p:ph type="dt" sz="half" idx="10"/>
          </p:nvPr>
        </p:nvSpPr>
        <p:spPr/>
        <p:txBody>
          <a:bodyPr/>
          <a:lstStyle/>
          <a:p>
            <a:fld id="{3205D07F-03C8-46D5-9000-4D2504295B3F}" type="datetime1">
              <a:rPr lang="en-US" smtClean="0"/>
              <a:t>4/9/2022</a:t>
            </a:fld>
            <a:endParaRPr lang="en-US"/>
          </a:p>
        </p:txBody>
      </p:sp>
      <p:sp>
        <p:nvSpPr>
          <p:cNvPr id="12" name="Footer Placeholder 11"/>
          <p:cNvSpPr>
            <a:spLocks noGrp="1"/>
          </p:cNvSpPr>
          <p:nvPr>
            <p:ph type="ftr" sz="quarter" idx="11"/>
          </p:nvPr>
        </p:nvSpPr>
        <p:spPr/>
        <p:txBody>
          <a:bodyPr/>
          <a:lstStyle/>
          <a:p>
            <a:r>
              <a:rPr lang="en-US"/>
              <a:t>CSE 1051            Department of CSE</a:t>
            </a:r>
            <a:endParaRPr lang="en-US" dirty="0"/>
          </a:p>
        </p:txBody>
      </p:sp>
      <p:sp>
        <p:nvSpPr>
          <p:cNvPr id="13" name="Slide Number Placeholder 12"/>
          <p:cNvSpPr>
            <a:spLocks noGrp="1"/>
          </p:cNvSpPr>
          <p:nvPr>
            <p:ph type="sldNum" sz="quarter" idx="12"/>
          </p:nvPr>
        </p:nvSpPr>
        <p:spPr/>
        <p:txBody>
          <a:bodyPr/>
          <a:lstStyle/>
          <a:p>
            <a:fld id="{EB572375-96E0-4DBB-B3D7-B1489209CDB4}" type="slidenum">
              <a:rPr lang="en-US" smtClean="0"/>
              <a:pPr/>
              <a:t>12</a:t>
            </a:fld>
            <a:endParaRPr lang="en-US"/>
          </a:p>
        </p:txBody>
      </p:sp>
      <p:sp>
        <p:nvSpPr>
          <p:cNvPr id="11266" name="Text Box 2"/>
          <p:cNvSpPr txBox="1">
            <a:spLocks noChangeArrowheads="1"/>
          </p:cNvSpPr>
          <p:nvPr/>
        </p:nvSpPr>
        <p:spPr bwMode="auto">
          <a:xfrm>
            <a:off x="2855640" y="945422"/>
            <a:ext cx="4343400" cy="367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150000"/>
              </a:lnSpc>
              <a:spcAft>
                <a:spcPts val="600"/>
              </a:spcAft>
            </a:pPr>
            <a:r>
              <a:rPr kumimoji="1" lang="en-US" sz="2400" dirty="0"/>
              <a:t>For example</a:t>
            </a:r>
          </a:p>
          <a:p>
            <a:pPr>
              <a:lnSpc>
                <a:spcPct val="150000"/>
              </a:lnSpc>
              <a:spcAft>
                <a:spcPts val="600"/>
              </a:spcAft>
            </a:pPr>
            <a:r>
              <a:rPr kumimoji="1" lang="en-US" sz="2400" dirty="0"/>
              <a:t>int x[3] = {9,11,13};</a:t>
            </a:r>
          </a:p>
          <a:p>
            <a:pPr>
              <a:lnSpc>
                <a:spcPct val="150000"/>
              </a:lnSpc>
              <a:spcAft>
                <a:spcPts val="600"/>
              </a:spcAft>
            </a:pPr>
            <a:r>
              <a:rPr kumimoji="1" lang="en-US" sz="2400" dirty="0"/>
              <a:t>printf(“%d\</a:t>
            </a:r>
            <a:r>
              <a:rPr kumimoji="1" lang="en-US" sz="2400" dirty="0" err="1"/>
              <a:t>n”,x</a:t>
            </a:r>
            <a:r>
              <a:rPr kumimoji="1" lang="en-US" sz="2400" dirty="0"/>
              <a:t>[0]);</a:t>
            </a:r>
          </a:p>
          <a:p>
            <a:pPr>
              <a:lnSpc>
                <a:spcPct val="150000"/>
              </a:lnSpc>
              <a:spcAft>
                <a:spcPts val="600"/>
              </a:spcAft>
            </a:pPr>
            <a:r>
              <a:rPr kumimoji="1" lang="en-US" sz="2400" dirty="0"/>
              <a:t>printf(“%d\</a:t>
            </a:r>
            <a:r>
              <a:rPr kumimoji="1" lang="en-US" sz="2400" dirty="0" err="1"/>
              <a:t>n”,x</a:t>
            </a:r>
            <a:r>
              <a:rPr kumimoji="1" lang="en-US" sz="2400" dirty="0"/>
              <a:t>[1]); </a:t>
            </a:r>
          </a:p>
          <a:p>
            <a:pPr>
              <a:lnSpc>
                <a:spcPct val="150000"/>
              </a:lnSpc>
              <a:spcAft>
                <a:spcPts val="600"/>
              </a:spcAft>
            </a:pPr>
            <a:r>
              <a:rPr kumimoji="1" lang="en-US" sz="2400" dirty="0"/>
              <a:t>printf(“%d\</a:t>
            </a:r>
            <a:r>
              <a:rPr kumimoji="1" lang="en-US" sz="2400" dirty="0" err="1"/>
              <a:t>n”,x</a:t>
            </a:r>
            <a:r>
              <a:rPr kumimoji="1" lang="en-US" sz="2400" dirty="0"/>
              <a:t>[2]); </a:t>
            </a:r>
          </a:p>
          <a:p>
            <a:pPr>
              <a:spcAft>
                <a:spcPts val="600"/>
              </a:spcAft>
            </a:pPr>
            <a:endParaRPr kumimoji="1" lang="en-US" sz="2800" dirty="0"/>
          </a:p>
        </p:txBody>
      </p:sp>
      <p:sp>
        <p:nvSpPr>
          <p:cNvPr id="11267" name="WordArt 3"/>
          <p:cNvSpPr>
            <a:spLocks noChangeArrowheads="1" noChangeShapeType="1" noTextEdit="1"/>
          </p:cNvSpPr>
          <p:nvPr/>
        </p:nvSpPr>
        <p:spPr bwMode="auto">
          <a:xfrm>
            <a:off x="3791744" y="4083299"/>
            <a:ext cx="422176" cy="379413"/>
          </a:xfrm>
          <a:prstGeom prst="rect">
            <a:avLst/>
          </a:prstGeom>
        </p:spPr>
        <p:txBody>
          <a:bodyPr wrap="none" fromWordArt="1">
            <a:prstTxWarp prst="textDeflate">
              <a:avLst>
                <a:gd name="adj" fmla="val 18750"/>
              </a:avLst>
            </a:prstTxWarp>
          </a:bodyPr>
          <a:lstStyle/>
          <a:p>
            <a:pPr algn="ctr"/>
            <a:r>
              <a:rPr lang="en-US" sz="4000" kern="10" dirty="0">
                <a:ln w="9525">
                  <a:solidFill>
                    <a:schemeClr val="bg1"/>
                  </a:solidFill>
                  <a:round/>
                  <a:headEnd/>
                  <a:tailEnd/>
                </a:ln>
                <a:latin typeface="Arial Black"/>
              </a:rPr>
              <a:t>or</a:t>
            </a:r>
          </a:p>
        </p:txBody>
      </p:sp>
      <p:sp>
        <p:nvSpPr>
          <p:cNvPr id="11268" name="Text Box 4"/>
          <p:cNvSpPr txBox="1">
            <a:spLocks noChangeArrowheads="1"/>
          </p:cNvSpPr>
          <p:nvPr/>
        </p:nvSpPr>
        <p:spPr bwMode="auto">
          <a:xfrm>
            <a:off x="2915068" y="4623352"/>
            <a:ext cx="4495800" cy="239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150000"/>
              </a:lnSpc>
              <a:spcBef>
                <a:spcPts val="600"/>
              </a:spcBef>
            </a:pPr>
            <a:r>
              <a:rPr kumimoji="1" lang="en-US" sz="2400" dirty="0"/>
              <a:t>int x[3] = {9,11,13}; </a:t>
            </a:r>
          </a:p>
          <a:p>
            <a:pPr>
              <a:lnSpc>
                <a:spcPct val="150000"/>
              </a:lnSpc>
              <a:spcBef>
                <a:spcPts val="600"/>
              </a:spcBef>
            </a:pPr>
            <a:r>
              <a:rPr kumimoji="1" lang="en-US" sz="2400" dirty="0"/>
              <a:t>for (int i = 0; i&lt;3; i++)</a:t>
            </a:r>
          </a:p>
          <a:p>
            <a:pPr>
              <a:lnSpc>
                <a:spcPct val="150000"/>
              </a:lnSpc>
              <a:spcBef>
                <a:spcPts val="600"/>
              </a:spcBef>
            </a:pPr>
            <a:r>
              <a:rPr kumimoji="1" lang="en-US" sz="2400" dirty="0"/>
              <a:t>printf(“%d\</a:t>
            </a:r>
            <a:r>
              <a:rPr kumimoji="1" lang="en-US" sz="2400" dirty="0" err="1"/>
              <a:t>n”,x</a:t>
            </a:r>
            <a:r>
              <a:rPr kumimoji="1" lang="en-US" sz="2400" dirty="0"/>
              <a:t>[</a:t>
            </a:r>
            <a:r>
              <a:rPr kumimoji="1" lang="en-US" sz="2400" dirty="0" err="1"/>
              <a:t>i</a:t>
            </a:r>
            <a:r>
              <a:rPr kumimoji="1" lang="en-US" sz="2400" dirty="0"/>
              <a:t>]); </a:t>
            </a:r>
          </a:p>
          <a:p>
            <a:pPr>
              <a:lnSpc>
                <a:spcPct val="95000"/>
              </a:lnSpc>
              <a:spcBef>
                <a:spcPts val="600"/>
              </a:spcBef>
            </a:pPr>
            <a:endParaRPr kumimoji="1" lang="en-US" sz="2800" dirty="0"/>
          </a:p>
        </p:txBody>
      </p:sp>
      <p:sp>
        <p:nvSpPr>
          <p:cNvPr id="10" name="Text Box 4"/>
          <p:cNvSpPr txBox="1">
            <a:spLocks noChangeArrowheads="1"/>
          </p:cNvSpPr>
          <p:nvPr/>
        </p:nvSpPr>
        <p:spPr bwMode="auto">
          <a:xfrm>
            <a:off x="8077201" y="2154264"/>
            <a:ext cx="1914525" cy="19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95000"/>
              </a:lnSpc>
              <a:spcBef>
                <a:spcPts val="600"/>
              </a:spcBef>
            </a:pPr>
            <a:r>
              <a:rPr kumimoji="1" lang="en-US" sz="2800" dirty="0">
                <a:solidFill>
                  <a:srgbClr val="FF0000"/>
                </a:solidFill>
              </a:rPr>
              <a:t>Output:</a:t>
            </a:r>
          </a:p>
          <a:p>
            <a:pPr>
              <a:lnSpc>
                <a:spcPct val="95000"/>
              </a:lnSpc>
              <a:spcBef>
                <a:spcPts val="600"/>
              </a:spcBef>
            </a:pPr>
            <a:r>
              <a:rPr kumimoji="1" lang="en-US" sz="2800" dirty="0">
                <a:solidFill>
                  <a:srgbClr val="FF0000"/>
                </a:solidFill>
              </a:rPr>
              <a:t>	</a:t>
            </a:r>
            <a:r>
              <a:rPr kumimoji="1" lang="en-US" sz="2800" b="1" dirty="0">
                <a:solidFill>
                  <a:srgbClr val="FF0000"/>
                </a:solidFill>
              </a:rPr>
              <a:t>    9</a:t>
            </a:r>
          </a:p>
          <a:p>
            <a:pPr>
              <a:lnSpc>
                <a:spcPct val="95000"/>
              </a:lnSpc>
              <a:spcBef>
                <a:spcPts val="600"/>
              </a:spcBef>
            </a:pPr>
            <a:r>
              <a:rPr kumimoji="1" lang="en-US" sz="2800" b="1" dirty="0">
                <a:solidFill>
                  <a:srgbClr val="FF0000"/>
                </a:solidFill>
              </a:rPr>
              <a:t>	   11</a:t>
            </a:r>
          </a:p>
          <a:p>
            <a:pPr>
              <a:lnSpc>
                <a:spcPct val="95000"/>
              </a:lnSpc>
              <a:spcBef>
                <a:spcPts val="600"/>
              </a:spcBef>
            </a:pPr>
            <a:r>
              <a:rPr kumimoji="1" lang="en-US" sz="2800" b="1" dirty="0">
                <a:solidFill>
                  <a:srgbClr val="FF0000"/>
                </a:solidFill>
              </a:rPr>
              <a:t>	   13</a:t>
            </a:r>
          </a:p>
        </p:txBody>
      </p:sp>
    </p:spTree>
    <p:extLst>
      <p:ext uri="{BB962C8B-B14F-4D97-AF65-F5344CB8AC3E}">
        <p14:creationId xmlns:p14="http://schemas.microsoft.com/office/powerpoint/2010/main" val="19869191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slide(fromTop)">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p:cTn id="12" dur="1000" fill="hold"/>
                                        <p:tgtEl>
                                          <p:spTgt spid="11267"/>
                                        </p:tgtEl>
                                        <p:attrNameLst>
                                          <p:attrName>ppt_w</p:attrName>
                                        </p:attrNameLst>
                                      </p:cBhvr>
                                      <p:tavLst>
                                        <p:tav tm="0">
                                          <p:val>
                                            <p:fltVal val="0"/>
                                          </p:val>
                                        </p:tav>
                                        <p:tav tm="100000">
                                          <p:val>
                                            <p:strVal val="#ppt_w"/>
                                          </p:val>
                                        </p:tav>
                                      </p:tavLst>
                                    </p:anim>
                                    <p:anim calcmode="lin" valueType="num">
                                      <p:cBhvr>
                                        <p:cTn id="13" dur="1000" fill="hold"/>
                                        <p:tgtEl>
                                          <p:spTgt spid="11267"/>
                                        </p:tgtEl>
                                        <p:attrNameLst>
                                          <p:attrName>ppt_h</p:attrName>
                                        </p:attrNameLst>
                                      </p:cBhvr>
                                      <p:tavLst>
                                        <p:tav tm="0">
                                          <p:val>
                                            <p:fltVal val="0"/>
                                          </p:val>
                                        </p:tav>
                                        <p:tav tm="100000">
                                          <p:val>
                                            <p:strVal val="#ppt_h"/>
                                          </p:val>
                                        </p:tav>
                                      </p:tavLst>
                                    </p:anim>
                                    <p:anim calcmode="lin" valueType="num">
                                      <p:cBhvr>
                                        <p:cTn id="14" dur="1000" fill="hold"/>
                                        <p:tgtEl>
                                          <p:spTgt spid="11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267"/>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000"/>
                            </p:stCondLst>
                            <p:childTnLst>
                              <p:par>
                                <p:cTn id="17" presetID="12" presetClass="entr" presetSubtype="1" fill="hold" grpId="0" nodeType="afterEffect">
                                  <p:stCondLst>
                                    <p:cond delay="0"/>
                                  </p:stCondLst>
                                  <p:childTnLst>
                                    <p:set>
                                      <p:cBhvr>
                                        <p:cTn id="18" dur="1" fill="hold">
                                          <p:stCondLst>
                                            <p:cond delay="0"/>
                                          </p:stCondLst>
                                        </p:cTn>
                                        <p:tgtEl>
                                          <p:spTgt spid="11268"/>
                                        </p:tgtEl>
                                        <p:attrNameLst>
                                          <p:attrName>style.visibility</p:attrName>
                                        </p:attrNameLst>
                                      </p:cBhvr>
                                      <p:to>
                                        <p:strVal val="visible"/>
                                      </p:to>
                                    </p:set>
                                    <p:animEffect transition="in" filter="slide(fromTop)">
                                      <p:cBhvr>
                                        <p:cTn id="19" dur="500"/>
                                        <p:tgtEl>
                                          <p:spTgt spid="1126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p:bldP spid="11268" grpId="0" autoUpdateAnimBg="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548680"/>
            <a:ext cx="10657184" cy="549992"/>
          </a:xfrm>
        </p:spPr>
        <p:txBody>
          <a:bodyPr>
            <a:noAutofit/>
          </a:bodyPr>
          <a:lstStyle/>
          <a:p>
            <a:r>
              <a:rPr lang="en-US" sz="3200" dirty="0">
                <a:solidFill>
                  <a:srgbClr val="002060"/>
                </a:solidFill>
              </a:rPr>
              <a:t>Program to read n </a:t>
            </a:r>
            <a:r>
              <a:rPr lang="en-US" sz="3200" dirty="0"/>
              <a:t>elements</a:t>
            </a:r>
            <a:r>
              <a:rPr lang="en-US" sz="3200" dirty="0">
                <a:solidFill>
                  <a:srgbClr val="002060"/>
                </a:solidFill>
              </a:rPr>
              <a:t> into an array and print it</a:t>
            </a:r>
          </a:p>
        </p:txBody>
      </p:sp>
      <p:sp>
        <p:nvSpPr>
          <p:cNvPr id="12" name="Date Placeholder 11"/>
          <p:cNvSpPr>
            <a:spLocks noGrp="1"/>
          </p:cNvSpPr>
          <p:nvPr>
            <p:ph type="dt" sz="half" idx="10"/>
          </p:nvPr>
        </p:nvSpPr>
        <p:spPr/>
        <p:txBody>
          <a:bodyPr/>
          <a:lstStyle/>
          <a:p>
            <a:fld id="{ADE8E19B-3446-4D91-B4EE-A6629132B68A}" type="datetime1">
              <a:rPr lang="en-US" smtClean="0"/>
              <a:t>4/9/2022</a:t>
            </a:fld>
            <a:endParaRPr lang="en-US"/>
          </a:p>
        </p:txBody>
      </p:sp>
      <p:sp>
        <p:nvSpPr>
          <p:cNvPr id="13" name="Footer Placeholder 12"/>
          <p:cNvSpPr>
            <a:spLocks noGrp="1"/>
          </p:cNvSpPr>
          <p:nvPr>
            <p:ph type="ftr" sz="quarter" idx="11"/>
          </p:nvPr>
        </p:nvSpPr>
        <p:spPr/>
        <p:txBody>
          <a:bodyPr/>
          <a:lstStyle/>
          <a:p>
            <a:r>
              <a:rPr lang="en-US"/>
              <a:t>CSE 1051            Department of CSE</a:t>
            </a:r>
            <a:endParaRPr lang="en-US" dirty="0"/>
          </a:p>
        </p:txBody>
      </p:sp>
      <p:sp>
        <p:nvSpPr>
          <p:cNvPr id="14" name="Slide Number Placeholder 13"/>
          <p:cNvSpPr>
            <a:spLocks noGrp="1"/>
          </p:cNvSpPr>
          <p:nvPr>
            <p:ph type="sldNum" sz="quarter" idx="12"/>
          </p:nvPr>
        </p:nvSpPr>
        <p:spPr/>
        <p:txBody>
          <a:bodyPr/>
          <a:lstStyle/>
          <a:p>
            <a:fld id="{EB572375-96E0-4DBB-B3D7-B1489209CDB4}" type="slidenum">
              <a:rPr lang="en-US" smtClean="0"/>
              <a:pPr/>
              <a:t>13</a:t>
            </a:fld>
            <a:endParaRPr lang="en-US"/>
          </a:p>
        </p:txBody>
      </p:sp>
      <p:sp>
        <p:nvSpPr>
          <p:cNvPr id="26626" name="Rectangle 2"/>
          <p:cNvSpPr>
            <a:spLocks noChangeArrowheads="1"/>
          </p:cNvSpPr>
          <p:nvPr/>
        </p:nvSpPr>
        <p:spPr bwMode="auto">
          <a:xfrm>
            <a:off x="983432" y="1051857"/>
            <a:ext cx="6912768" cy="5401479"/>
          </a:xfrm>
          <a:prstGeom prst="rect">
            <a:avLst/>
          </a:prstGeom>
          <a:noFill/>
          <a:ln w="9525">
            <a:noFill/>
            <a:miter lim="800000"/>
            <a:headEnd/>
            <a:tailEnd/>
          </a:ln>
        </p:spPr>
        <p:txBody>
          <a:bodyPr wrap="square">
            <a:spAutoFit/>
          </a:bodyPr>
          <a:lstStyle/>
          <a:p>
            <a:pPr>
              <a:lnSpc>
                <a:spcPct val="150000"/>
              </a:lnSpc>
            </a:pPr>
            <a:r>
              <a:rPr lang="en-US" sz="2400" dirty="0">
                <a:latin typeface="+mn-lt"/>
              </a:rPr>
              <a:t>int a[10], </a:t>
            </a:r>
            <a:r>
              <a:rPr lang="en-US" sz="2400" dirty="0" err="1">
                <a:latin typeface="+mn-lt"/>
              </a:rPr>
              <a:t>i</a:t>
            </a:r>
            <a:r>
              <a:rPr lang="en-US" sz="2400" dirty="0">
                <a:latin typeface="+mn-lt"/>
              </a:rPr>
              <a:t>, n;</a:t>
            </a:r>
          </a:p>
          <a:p>
            <a:pPr>
              <a:lnSpc>
                <a:spcPct val="150000"/>
              </a:lnSpc>
            </a:pPr>
            <a:r>
              <a:rPr lang="en-US" sz="2400" b="1" dirty="0">
                <a:latin typeface="+mn-lt"/>
              </a:rPr>
              <a:t>printf(</a:t>
            </a:r>
            <a:r>
              <a:rPr lang="en-US" sz="2400" dirty="0">
                <a:latin typeface="+mn-lt"/>
              </a:rPr>
              <a:t>"enter no of numbers“);</a:t>
            </a:r>
          </a:p>
          <a:p>
            <a:pPr>
              <a:lnSpc>
                <a:spcPct val="150000"/>
              </a:lnSpc>
            </a:pPr>
            <a:r>
              <a:rPr kumimoji="1" lang="en-US" sz="2400" dirty="0" err="1">
                <a:latin typeface="+mn-lt"/>
              </a:rPr>
              <a:t>scanf</a:t>
            </a:r>
            <a:r>
              <a:rPr kumimoji="1" lang="en-US" sz="2400" dirty="0">
                <a:latin typeface="+mn-lt"/>
              </a:rPr>
              <a:t>(“%</a:t>
            </a:r>
            <a:r>
              <a:rPr kumimoji="1" lang="en-US" sz="2400" dirty="0" err="1">
                <a:latin typeface="+mn-lt"/>
              </a:rPr>
              <a:t>d”,&amp;n</a:t>
            </a:r>
            <a:r>
              <a:rPr kumimoji="1" lang="en-US" sz="2400" dirty="0">
                <a:latin typeface="+mn-lt"/>
              </a:rPr>
              <a:t>); </a:t>
            </a:r>
          </a:p>
          <a:p>
            <a:pPr>
              <a:lnSpc>
                <a:spcPct val="150000"/>
              </a:lnSpc>
            </a:pPr>
            <a:r>
              <a:rPr lang="en-US" sz="2400" dirty="0">
                <a:latin typeface="+mn-lt"/>
              </a:rPr>
              <a:t>printf</a:t>
            </a:r>
            <a:r>
              <a:rPr lang="en-US" sz="2400" b="1" dirty="0">
                <a:latin typeface="+mn-lt"/>
              </a:rPr>
              <a:t>(</a:t>
            </a:r>
            <a:r>
              <a:rPr lang="en-US" sz="2400" dirty="0">
                <a:latin typeface="+mn-lt"/>
              </a:rPr>
              <a:t>“enter n numbers  \n”);</a:t>
            </a:r>
          </a:p>
          <a:p>
            <a:pPr>
              <a:lnSpc>
                <a:spcPct val="150000"/>
              </a:lnSpc>
            </a:pPr>
            <a:r>
              <a:rPr lang="en-US" sz="2400" b="1" dirty="0">
                <a:solidFill>
                  <a:srgbClr val="0070C0"/>
                </a:solidFill>
                <a:latin typeface="Courier New" panose="02070309020205020404" pitchFamily="49" charset="0"/>
                <a:cs typeface="Courier New" panose="02070309020205020404" pitchFamily="49" charset="0"/>
              </a:rPr>
              <a:t>for(</a:t>
            </a:r>
            <a:r>
              <a:rPr lang="en-US" sz="2400" b="1" dirty="0" err="1">
                <a:solidFill>
                  <a:srgbClr val="0070C0"/>
                </a:solidFill>
                <a:latin typeface="Courier New" panose="02070309020205020404" pitchFamily="49" charset="0"/>
                <a:cs typeface="Courier New" panose="02070309020205020404" pitchFamily="49" charset="0"/>
              </a:rPr>
              <a:t>i</a:t>
            </a:r>
            <a:r>
              <a:rPr lang="en-US" sz="2400" b="1" dirty="0">
                <a:solidFill>
                  <a:srgbClr val="0070C0"/>
                </a:solidFill>
                <a:latin typeface="Courier New" panose="02070309020205020404" pitchFamily="49" charset="0"/>
                <a:cs typeface="Courier New" panose="02070309020205020404" pitchFamily="49" charset="0"/>
              </a:rPr>
              <a:t>=0;i&lt;</a:t>
            </a:r>
            <a:r>
              <a:rPr lang="en-US" sz="2400" b="1" dirty="0" err="1">
                <a:solidFill>
                  <a:srgbClr val="0070C0"/>
                </a:solidFill>
                <a:latin typeface="Courier New" panose="02070309020205020404" pitchFamily="49" charset="0"/>
                <a:cs typeface="Courier New" panose="02070309020205020404" pitchFamily="49" charset="0"/>
              </a:rPr>
              <a:t>n;i</a:t>
            </a:r>
            <a:r>
              <a:rPr lang="en-US" sz="2400" b="1" dirty="0">
                <a:solidFill>
                  <a:srgbClr val="0070C0"/>
                </a:solidFill>
                <a:latin typeface="Courier New" panose="02070309020205020404" pitchFamily="49" charset="0"/>
                <a:cs typeface="Courier New" panose="02070309020205020404" pitchFamily="49" charset="0"/>
              </a:rPr>
              <a:t>++)</a:t>
            </a:r>
          </a:p>
          <a:p>
            <a:pPr>
              <a:lnSpc>
                <a:spcPct val="150000"/>
              </a:lnSpc>
            </a:pPr>
            <a:r>
              <a:rPr kumimoji="1" lang="en-US" sz="2400" b="1" dirty="0">
                <a:solidFill>
                  <a:srgbClr val="0070C0"/>
                </a:solidFill>
                <a:latin typeface="Courier New" panose="02070309020205020404" pitchFamily="49" charset="0"/>
                <a:cs typeface="Courier New" panose="02070309020205020404" pitchFamily="49" charset="0"/>
              </a:rPr>
              <a:t> </a:t>
            </a:r>
            <a:r>
              <a:rPr kumimoji="1" lang="en-US" sz="2400" b="1" dirty="0" err="1">
                <a:solidFill>
                  <a:srgbClr val="0070C0"/>
                </a:solidFill>
                <a:latin typeface="Courier New" panose="02070309020205020404" pitchFamily="49" charset="0"/>
                <a:cs typeface="Courier New" panose="02070309020205020404" pitchFamily="49" charset="0"/>
              </a:rPr>
              <a:t>scanf</a:t>
            </a:r>
            <a:r>
              <a:rPr kumimoji="1" lang="en-US" sz="2400" b="1" dirty="0">
                <a:solidFill>
                  <a:srgbClr val="0070C0"/>
                </a:solidFill>
                <a:latin typeface="Courier New" panose="02070309020205020404" pitchFamily="49" charset="0"/>
                <a:cs typeface="Courier New" panose="02070309020205020404" pitchFamily="49" charset="0"/>
              </a:rPr>
              <a:t>(“%d\n”, &amp;x[</a:t>
            </a:r>
            <a:r>
              <a:rPr kumimoji="1" lang="en-US" sz="2400" b="1" dirty="0" err="1">
                <a:solidFill>
                  <a:srgbClr val="0070C0"/>
                </a:solidFill>
                <a:latin typeface="Courier New" panose="02070309020205020404" pitchFamily="49" charset="0"/>
                <a:cs typeface="Courier New" panose="02070309020205020404" pitchFamily="49" charset="0"/>
              </a:rPr>
              <a:t>i</a:t>
            </a:r>
            <a:r>
              <a:rPr kumimoji="1" lang="en-US" sz="2400" b="1" dirty="0">
                <a:solidFill>
                  <a:srgbClr val="0070C0"/>
                </a:solidFill>
                <a:latin typeface="Courier New" panose="02070309020205020404" pitchFamily="49" charset="0"/>
                <a:cs typeface="Courier New" panose="02070309020205020404" pitchFamily="49" charset="0"/>
              </a:rPr>
              <a:t>]); </a:t>
            </a:r>
          </a:p>
          <a:p>
            <a:pPr>
              <a:lnSpc>
                <a:spcPct val="150000"/>
              </a:lnSpc>
            </a:pPr>
            <a:endParaRPr lang="en-US" sz="1050" dirty="0">
              <a:latin typeface="+mj-lt"/>
            </a:endParaRPr>
          </a:p>
          <a:p>
            <a:pPr>
              <a:lnSpc>
                <a:spcPct val="150000"/>
              </a:lnSpc>
            </a:pPr>
            <a:r>
              <a:rPr lang="en-US" sz="2400" b="1" dirty="0">
                <a:latin typeface="+mn-lt"/>
              </a:rPr>
              <a:t>printf(</a:t>
            </a:r>
            <a:r>
              <a:rPr lang="en-US" sz="2400" dirty="0">
                <a:latin typeface="+mn-lt"/>
              </a:rPr>
              <a:t>“\</a:t>
            </a:r>
            <a:r>
              <a:rPr lang="en-US" sz="2400" dirty="0" err="1">
                <a:latin typeface="+mn-lt"/>
              </a:rPr>
              <a:t>nNumbers</a:t>
            </a:r>
            <a:r>
              <a:rPr lang="en-US" sz="2400" dirty="0">
                <a:latin typeface="+mn-lt"/>
              </a:rPr>
              <a:t> entered are:\n”);</a:t>
            </a:r>
          </a:p>
          <a:p>
            <a:pPr>
              <a:lnSpc>
                <a:spcPct val="150000"/>
              </a:lnSpc>
            </a:pPr>
            <a:r>
              <a:rPr lang="en-US" sz="2400" b="1" dirty="0">
                <a:solidFill>
                  <a:srgbClr val="0070C0"/>
                </a:solidFill>
                <a:latin typeface="Courier New" panose="02070309020205020404" pitchFamily="49" charset="0"/>
                <a:cs typeface="Courier New" panose="02070309020205020404" pitchFamily="49" charset="0"/>
              </a:rPr>
              <a:t>for(</a:t>
            </a:r>
            <a:r>
              <a:rPr lang="en-US" sz="2400" b="1" dirty="0" err="1">
                <a:solidFill>
                  <a:srgbClr val="0070C0"/>
                </a:solidFill>
                <a:latin typeface="Courier New" panose="02070309020205020404" pitchFamily="49" charset="0"/>
                <a:cs typeface="Courier New" panose="02070309020205020404" pitchFamily="49" charset="0"/>
              </a:rPr>
              <a:t>i</a:t>
            </a:r>
            <a:r>
              <a:rPr lang="en-US" sz="2400" b="1" dirty="0">
                <a:solidFill>
                  <a:srgbClr val="0070C0"/>
                </a:solidFill>
                <a:latin typeface="Courier New" panose="02070309020205020404" pitchFamily="49" charset="0"/>
                <a:cs typeface="Courier New" panose="02070309020205020404" pitchFamily="49" charset="0"/>
              </a:rPr>
              <a:t>=0;i&lt;</a:t>
            </a:r>
            <a:r>
              <a:rPr lang="en-US" sz="2400" b="1" dirty="0" err="1">
                <a:solidFill>
                  <a:srgbClr val="0070C0"/>
                </a:solidFill>
                <a:latin typeface="Courier New" panose="02070309020205020404" pitchFamily="49" charset="0"/>
                <a:cs typeface="Courier New" panose="02070309020205020404" pitchFamily="49" charset="0"/>
              </a:rPr>
              <a:t>n;i</a:t>
            </a:r>
            <a:r>
              <a:rPr lang="en-US" sz="2400" b="1" dirty="0">
                <a:solidFill>
                  <a:srgbClr val="0070C0"/>
                </a:solidFill>
                <a:latin typeface="Courier New" panose="02070309020205020404" pitchFamily="49" charset="0"/>
                <a:cs typeface="Courier New" panose="02070309020205020404" pitchFamily="49" charset="0"/>
              </a:rPr>
              <a:t>++)</a:t>
            </a:r>
          </a:p>
          <a:p>
            <a:pPr>
              <a:lnSpc>
                <a:spcPct val="150000"/>
              </a:lnSpc>
            </a:pPr>
            <a:r>
              <a:rPr lang="en-US" sz="2400" b="1" dirty="0">
                <a:solidFill>
                  <a:srgbClr val="0070C0"/>
                </a:solidFill>
                <a:latin typeface="Courier New" panose="02070309020205020404" pitchFamily="49" charset="0"/>
                <a:cs typeface="Courier New" panose="02070309020205020404" pitchFamily="49" charset="0"/>
              </a:rPr>
              <a:t> </a:t>
            </a:r>
            <a:r>
              <a:rPr lang="en-US" sz="2400" b="1" dirty="0" err="1">
                <a:solidFill>
                  <a:srgbClr val="0070C0"/>
                </a:solidFill>
                <a:latin typeface="Courier New" panose="02070309020205020404" pitchFamily="49" charset="0"/>
                <a:cs typeface="Courier New" panose="02070309020205020404" pitchFamily="49" charset="0"/>
              </a:rPr>
              <a:t>printf</a:t>
            </a:r>
            <a:r>
              <a:rPr lang="en-US" sz="2400" b="1" dirty="0">
                <a:solidFill>
                  <a:srgbClr val="0070C0"/>
                </a:solidFill>
                <a:latin typeface="Courier New" panose="02070309020205020404" pitchFamily="49" charset="0"/>
                <a:cs typeface="Courier New" panose="02070309020205020404" pitchFamily="49" charset="0"/>
              </a:rPr>
              <a:t>(“%d\n”, a[</a:t>
            </a:r>
            <a:r>
              <a:rPr lang="en-US" sz="2400" b="1" dirty="0" err="1">
                <a:solidFill>
                  <a:srgbClr val="0070C0"/>
                </a:solidFill>
                <a:latin typeface="Courier New" panose="02070309020205020404" pitchFamily="49" charset="0"/>
                <a:cs typeface="Courier New" panose="02070309020205020404" pitchFamily="49" charset="0"/>
              </a:rPr>
              <a:t>i</a:t>
            </a:r>
            <a:r>
              <a:rPr lang="en-US" sz="2400" b="1" dirty="0">
                <a:solidFill>
                  <a:srgbClr val="0070C0"/>
                </a:solidFill>
                <a:latin typeface="Courier New" panose="02070309020205020404" pitchFamily="49" charset="0"/>
                <a:cs typeface="Courier New" panose="02070309020205020404" pitchFamily="49" charset="0"/>
              </a:rPr>
              <a:t>]);</a:t>
            </a:r>
          </a:p>
        </p:txBody>
      </p:sp>
      <p:sp>
        <p:nvSpPr>
          <p:cNvPr id="7" name="Text Box 4"/>
          <p:cNvSpPr txBox="1">
            <a:spLocks noChangeArrowheads="1"/>
          </p:cNvSpPr>
          <p:nvPr/>
        </p:nvSpPr>
        <p:spPr bwMode="auto">
          <a:xfrm>
            <a:off x="7320136" y="1209732"/>
            <a:ext cx="3505200" cy="472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95000"/>
              </a:lnSpc>
              <a:spcBef>
                <a:spcPts val="600"/>
              </a:spcBef>
            </a:pPr>
            <a:r>
              <a:rPr kumimoji="1" lang="en-US" sz="2400" dirty="0">
                <a:solidFill>
                  <a:srgbClr val="FF0000"/>
                </a:solidFill>
                <a:latin typeface="+mj-lt"/>
              </a:rPr>
              <a:t>Output:</a:t>
            </a:r>
          </a:p>
          <a:p>
            <a:pPr>
              <a:lnSpc>
                <a:spcPct val="95000"/>
              </a:lnSpc>
              <a:spcBef>
                <a:spcPts val="600"/>
              </a:spcBef>
            </a:pPr>
            <a:r>
              <a:rPr kumimoji="1" lang="en-US" sz="2400" dirty="0">
                <a:solidFill>
                  <a:srgbClr val="FF0000"/>
                </a:solidFill>
                <a:latin typeface="+mj-lt"/>
              </a:rPr>
              <a:t>enter no of numbers</a:t>
            </a:r>
          </a:p>
          <a:p>
            <a:pPr>
              <a:lnSpc>
                <a:spcPct val="95000"/>
              </a:lnSpc>
              <a:spcBef>
                <a:spcPts val="600"/>
              </a:spcBef>
            </a:pPr>
            <a:r>
              <a:rPr kumimoji="1" lang="en-US" sz="2400" b="1" dirty="0">
                <a:solidFill>
                  <a:srgbClr val="FF0000"/>
                </a:solidFill>
                <a:latin typeface="+mj-lt"/>
              </a:rPr>
              <a:t>3</a:t>
            </a:r>
          </a:p>
          <a:p>
            <a:pPr>
              <a:lnSpc>
                <a:spcPct val="95000"/>
              </a:lnSpc>
              <a:spcBef>
                <a:spcPts val="600"/>
              </a:spcBef>
            </a:pPr>
            <a:r>
              <a:rPr kumimoji="1" lang="en-US" sz="2400" dirty="0">
                <a:solidFill>
                  <a:srgbClr val="FF0000"/>
                </a:solidFill>
                <a:latin typeface="+mj-lt"/>
              </a:rPr>
              <a:t>enter n numbers</a:t>
            </a:r>
          </a:p>
          <a:p>
            <a:pPr>
              <a:lnSpc>
                <a:spcPct val="95000"/>
              </a:lnSpc>
              <a:spcBef>
                <a:spcPts val="600"/>
              </a:spcBef>
            </a:pPr>
            <a:r>
              <a:rPr kumimoji="1" lang="en-US" sz="2400" b="1" dirty="0">
                <a:solidFill>
                  <a:srgbClr val="FF0000"/>
                </a:solidFill>
                <a:latin typeface="+mj-lt"/>
              </a:rPr>
              <a:t>9 </a:t>
            </a:r>
          </a:p>
          <a:p>
            <a:pPr>
              <a:lnSpc>
                <a:spcPct val="95000"/>
              </a:lnSpc>
              <a:spcBef>
                <a:spcPts val="600"/>
              </a:spcBef>
            </a:pPr>
            <a:r>
              <a:rPr kumimoji="1" lang="en-US" sz="2400" b="1" dirty="0">
                <a:solidFill>
                  <a:srgbClr val="FF0000"/>
                </a:solidFill>
                <a:latin typeface="+mj-lt"/>
              </a:rPr>
              <a:t>11</a:t>
            </a:r>
          </a:p>
          <a:p>
            <a:pPr>
              <a:lnSpc>
                <a:spcPct val="95000"/>
              </a:lnSpc>
              <a:spcBef>
                <a:spcPts val="600"/>
              </a:spcBef>
            </a:pPr>
            <a:r>
              <a:rPr kumimoji="1" lang="en-US" sz="2400" b="1" dirty="0">
                <a:solidFill>
                  <a:srgbClr val="FF0000"/>
                </a:solidFill>
                <a:latin typeface="+mj-lt"/>
              </a:rPr>
              <a:t>13</a:t>
            </a:r>
          </a:p>
          <a:p>
            <a:pPr>
              <a:lnSpc>
                <a:spcPct val="95000"/>
              </a:lnSpc>
              <a:spcBef>
                <a:spcPts val="600"/>
              </a:spcBef>
            </a:pPr>
            <a:r>
              <a:rPr kumimoji="1" lang="en-US" sz="2400" dirty="0">
                <a:solidFill>
                  <a:srgbClr val="FF0000"/>
                </a:solidFill>
                <a:latin typeface="+mj-lt"/>
              </a:rPr>
              <a:t>Numbers entered are:</a:t>
            </a:r>
          </a:p>
          <a:p>
            <a:pPr>
              <a:lnSpc>
                <a:spcPct val="95000"/>
              </a:lnSpc>
              <a:spcBef>
                <a:spcPts val="600"/>
              </a:spcBef>
            </a:pPr>
            <a:r>
              <a:rPr kumimoji="1" lang="en-US" sz="2400" b="1" dirty="0">
                <a:solidFill>
                  <a:srgbClr val="FF0000"/>
                </a:solidFill>
                <a:latin typeface="+mj-lt"/>
              </a:rPr>
              <a:t>9 </a:t>
            </a:r>
          </a:p>
          <a:p>
            <a:pPr>
              <a:lnSpc>
                <a:spcPct val="95000"/>
              </a:lnSpc>
              <a:spcBef>
                <a:spcPts val="600"/>
              </a:spcBef>
            </a:pPr>
            <a:r>
              <a:rPr kumimoji="1" lang="en-US" sz="2400" b="1" dirty="0">
                <a:solidFill>
                  <a:srgbClr val="FF0000"/>
                </a:solidFill>
                <a:latin typeface="+mj-lt"/>
              </a:rPr>
              <a:t>11</a:t>
            </a:r>
          </a:p>
          <a:p>
            <a:pPr>
              <a:lnSpc>
                <a:spcPct val="95000"/>
              </a:lnSpc>
              <a:spcBef>
                <a:spcPts val="600"/>
              </a:spcBef>
            </a:pPr>
            <a:r>
              <a:rPr kumimoji="1" lang="en-US" sz="2400" b="1" dirty="0">
                <a:solidFill>
                  <a:srgbClr val="FF0000"/>
                </a:solidFill>
                <a:latin typeface="+mj-lt"/>
              </a:rPr>
              <a:t>13</a:t>
            </a:r>
          </a:p>
        </p:txBody>
      </p:sp>
      <p:sp>
        <p:nvSpPr>
          <p:cNvPr id="3" name="Rectangle 2"/>
          <p:cNvSpPr/>
          <p:nvPr/>
        </p:nvSpPr>
        <p:spPr>
          <a:xfrm>
            <a:off x="838200" y="1118842"/>
            <a:ext cx="4889326" cy="5126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2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62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uiExpand="1"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2696"/>
            <a:ext cx="10515600" cy="838200"/>
          </a:xfrm>
        </p:spPr>
        <p:txBody>
          <a:bodyPr>
            <a:noAutofit/>
          </a:bodyPr>
          <a:lstStyle/>
          <a:p>
            <a:pPr algn="just"/>
            <a:r>
              <a:rPr lang="en-US" sz="3200" dirty="0"/>
              <a:t>Program to add two array elements and store the corresponding sum elements in another array</a:t>
            </a:r>
          </a:p>
        </p:txBody>
      </p:sp>
      <p:sp>
        <p:nvSpPr>
          <p:cNvPr id="11" name="Date Placeholder 10"/>
          <p:cNvSpPr>
            <a:spLocks noGrp="1"/>
          </p:cNvSpPr>
          <p:nvPr>
            <p:ph type="dt" sz="half" idx="10"/>
          </p:nvPr>
        </p:nvSpPr>
        <p:spPr/>
        <p:txBody>
          <a:bodyPr/>
          <a:lstStyle/>
          <a:p>
            <a:fld id="{273713A7-A9F2-49C1-AF04-DD3F290063F1}" type="datetime1">
              <a:rPr lang="en-US" smtClean="0"/>
              <a:t>4/9/2022</a:t>
            </a:fld>
            <a:endParaRPr lang="en-US"/>
          </a:p>
        </p:txBody>
      </p:sp>
      <p:sp>
        <p:nvSpPr>
          <p:cNvPr id="12" name="Footer Placeholder 11"/>
          <p:cNvSpPr>
            <a:spLocks noGrp="1"/>
          </p:cNvSpPr>
          <p:nvPr>
            <p:ph type="ftr" sz="quarter" idx="11"/>
          </p:nvPr>
        </p:nvSpPr>
        <p:spPr/>
        <p:txBody>
          <a:bodyPr/>
          <a:lstStyle/>
          <a:p>
            <a:r>
              <a:rPr lang="en-US"/>
              <a:t>CSE 1051            Department of CSE</a:t>
            </a:r>
            <a:endParaRPr lang="en-US" dirty="0"/>
          </a:p>
        </p:txBody>
      </p:sp>
      <p:sp>
        <p:nvSpPr>
          <p:cNvPr id="13" name="Slide Number Placeholder 12"/>
          <p:cNvSpPr>
            <a:spLocks noGrp="1"/>
          </p:cNvSpPr>
          <p:nvPr>
            <p:ph type="sldNum" sz="quarter" idx="12"/>
          </p:nvPr>
        </p:nvSpPr>
        <p:spPr/>
        <p:txBody>
          <a:bodyPr/>
          <a:lstStyle/>
          <a:p>
            <a:fld id="{EB572375-96E0-4DBB-B3D7-B1489209CDB4}" type="slidenum">
              <a:rPr lang="en-US" smtClean="0"/>
              <a:pPr/>
              <a:t>14</a:t>
            </a:fld>
            <a:endParaRPr lang="en-US"/>
          </a:p>
        </p:txBody>
      </p:sp>
      <p:sp>
        <p:nvSpPr>
          <p:cNvPr id="27650" name="Rectangle 2"/>
          <p:cNvSpPr>
            <a:spLocks noChangeArrowheads="1"/>
          </p:cNvSpPr>
          <p:nvPr/>
        </p:nvSpPr>
        <p:spPr bwMode="auto">
          <a:xfrm>
            <a:off x="1055439" y="1980123"/>
            <a:ext cx="5720701" cy="4632037"/>
          </a:xfrm>
          <a:prstGeom prst="rect">
            <a:avLst/>
          </a:prstGeom>
          <a:noFill/>
          <a:ln w="9525">
            <a:noFill/>
            <a:miter lim="800000"/>
            <a:headEnd/>
            <a:tailEnd/>
          </a:ln>
        </p:spPr>
        <p:txBody>
          <a:bodyPr wrap="square">
            <a:spAutoFit/>
          </a:bodyPr>
          <a:lstStyle/>
          <a:p>
            <a:pPr>
              <a:spcBef>
                <a:spcPts val="600"/>
              </a:spcBef>
              <a:defRPr/>
            </a:pPr>
            <a:r>
              <a:rPr lang="en-US" sz="2000" dirty="0">
                <a:latin typeface="+mn-lt"/>
                <a:cs typeface="Arial" panose="020B0604020202020204" pitchFamily="34" charset="0"/>
              </a:rPr>
              <a:t>int a[10], b[10], c[10],n, m, </a:t>
            </a:r>
            <a:r>
              <a:rPr lang="en-US" sz="2000" dirty="0" err="1">
                <a:latin typeface="+mn-lt"/>
                <a:cs typeface="Arial" panose="020B0604020202020204" pitchFamily="34" charset="0"/>
              </a:rPr>
              <a:t>i</a:t>
            </a:r>
            <a:r>
              <a:rPr lang="en-US" sz="2000" dirty="0">
                <a:latin typeface="+mn-lt"/>
                <a:cs typeface="Arial" panose="020B0604020202020204" pitchFamily="34" charset="0"/>
              </a:rPr>
              <a:t>;</a:t>
            </a:r>
          </a:p>
          <a:p>
            <a:pPr>
              <a:spcBef>
                <a:spcPts val="600"/>
              </a:spcBef>
              <a:defRPr/>
            </a:pPr>
            <a:r>
              <a:rPr lang="en-US" sz="2000" b="1" dirty="0">
                <a:latin typeface="+mn-lt"/>
                <a:cs typeface="Arial" panose="020B0604020202020204" pitchFamily="34" charset="0"/>
              </a:rPr>
              <a:t>printf(</a:t>
            </a:r>
            <a:r>
              <a:rPr lang="en-US" sz="2000" dirty="0">
                <a:latin typeface="+mn-lt"/>
                <a:cs typeface="Arial" panose="020B0604020202020204" pitchFamily="34" charset="0"/>
              </a:rPr>
              <a:t>"enter no. of numbers in first array\n“);</a:t>
            </a:r>
          </a:p>
          <a:p>
            <a:pPr>
              <a:spcBef>
                <a:spcPts val="600"/>
              </a:spcBef>
              <a:defRPr/>
            </a:pPr>
            <a:r>
              <a:rPr lang="en-US" sz="2000" b="1" dirty="0" err="1">
                <a:latin typeface="+mn-lt"/>
                <a:cs typeface="Arial" panose="020B0604020202020204" pitchFamily="34" charset="0"/>
              </a:rPr>
              <a:t>scanf</a:t>
            </a:r>
            <a:r>
              <a:rPr lang="en-US" sz="2000" b="1" dirty="0">
                <a:latin typeface="+mn-lt"/>
                <a:cs typeface="Arial" panose="020B0604020202020204" pitchFamily="34" charset="0"/>
              </a:rPr>
              <a:t>(“%</a:t>
            </a:r>
            <a:r>
              <a:rPr lang="en-US" sz="2000" b="1" dirty="0" err="1">
                <a:latin typeface="+mn-lt"/>
                <a:cs typeface="Arial" panose="020B0604020202020204" pitchFamily="34" charset="0"/>
              </a:rPr>
              <a:t>d”,&amp;n</a:t>
            </a:r>
            <a:r>
              <a:rPr lang="en-US" sz="2000" b="1" dirty="0">
                <a:latin typeface="+mn-lt"/>
                <a:cs typeface="Arial" panose="020B0604020202020204" pitchFamily="34" charset="0"/>
              </a:rPr>
              <a:t>);</a:t>
            </a:r>
          </a:p>
          <a:p>
            <a:pPr>
              <a:spcBef>
                <a:spcPts val="600"/>
              </a:spcBef>
              <a:defRPr/>
            </a:pPr>
            <a:r>
              <a:rPr lang="en-US" sz="2000" b="1" dirty="0">
                <a:solidFill>
                  <a:schemeClr val="bg1">
                    <a:lumMod val="50000"/>
                  </a:schemeClr>
                </a:solidFill>
                <a:latin typeface="+mn-lt"/>
                <a:cs typeface="Arial" panose="020B0604020202020204" pitchFamily="34" charset="0"/>
              </a:rPr>
              <a:t>//first  array reading</a:t>
            </a:r>
          </a:p>
          <a:p>
            <a:pPr>
              <a:spcBef>
                <a:spcPts val="600"/>
              </a:spcBef>
              <a:defRPr/>
            </a:pPr>
            <a:r>
              <a:rPr lang="en-US" sz="2000" b="1" dirty="0">
                <a:latin typeface="Courier New" panose="02070309020205020404" pitchFamily="49" charset="0"/>
                <a:cs typeface="Courier New" panose="02070309020205020404" pitchFamily="49" charset="0"/>
              </a:rPr>
              <a:t>for(</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=0;i&lt;</a:t>
            </a:r>
            <a:r>
              <a:rPr lang="en-US" sz="2000" b="1" dirty="0" err="1">
                <a:latin typeface="Courier New" panose="02070309020205020404" pitchFamily="49" charset="0"/>
                <a:cs typeface="Courier New" panose="02070309020205020404" pitchFamily="49" charset="0"/>
              </a:rPr>
              <a:t>n;i</a:t>
            </a:r>
            <a:r>
              <a:rPr lang="en-US" sz="2000" b="1" dirty="0">
                <a:latin typeface="Courier New" panose="02070309020205020404" pitchFamily="49" charset="0"/>
                <a:cs typeface="Courier New" panose="02070309020205020404" pitchFamily="49" charset="0"/>
              </a:rPr>
              <a:t>++)</a:t>
            </a:r>
          </a:p>
          <a:p>
            <a:pPr>
              <a:spcBef>
                <a:spcPts val="600"/>
              </a:spcBef>
              <a:defRPr/>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scanf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d”,&amp;a</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spcBef>
                <a:spcPts val="600"/>
              </a:spcBef>
              <a:defRPr/>
            </a:pPr>
            <a:r>
              <a:rPr lang="en-US" sz="2000" b="1" dirty="0" err="1">
                <a:latin typeface="+mn-lt"/>
                <a:cs typeface="Arial" panose="020B0604020202020204" pitchFamily="34" charset="0"/>
              </a:rPr>
              <a:t>printf</a:t>
            </a:r>
            <a:r>
              <a:rPr lang="en-US" sz="2000" b="1" dirty="0">
                <a:latin typeface="+mn-lt"/>
                <a:cs typeface="Arial" panose="020B0604020202020204" pitchFamily="34" charset="0"/>
              </a:rPr>
              <a:t>(</a:t>
            </a:r>
            <a:r>
              <a:rPr lang="en-US" sz="2000" dirty="0">
                <a:latin typeface="+mn-lt"/>
                <a:cs typeface="Arial" panose="020B0604020202020204" pitchFamily="34" charset="0"/>
              </a:rPr>
              <a:t>"enter no of numbers in second array\n“);</a:t>
            </a:r>
          </a:p>
          <a:p>
            <a:pPr>
              <a:spcBef>
                <a:spcPts val="600"/>
              </a:spcBef>
              <a:defRPr/>
            </a:pPr>
            <a:r>
              <a:rPr lang="en-US" sz="2000" dirty="0" err="1">
                <a:latin typeface="+mn-lt"/>
                <a:cs typeface="Arial" panose="020B0604020202020204" pitchFamily="34" charset="0"/>
              </a:rPr>
              <a:t>scanf</a:t>
            </a:r>
            <a:r>
              <a:rPr lang="en-US" sz="2000" dirty="0">
                <a:latin typeface="+mn-lt"/>
                <a:cs typeface="Arial" panose="020B0604020202020204" pitchFamily="34" charset="0"/>
              </a:rPr>
              <a:t>(“%</a:t>
            </a:r>
            <a:r>
              <a:rPr lang="en-US" sz="2000" dirty="0" err="1">
                <a:latin typeface="+mn-lt"/>
                <a:cs typeface="Arial" panose="020B0604020202020204" pitchFamily="34" charset="0"/>
              </a:rPr>
              <a:t>d”,&amp;m</a:t>
            </a:r>
            <a:r>
              <a:rPr lang="en-US" sz="2000" dirty="0">
                <a:latin typeface="+mn-lt"/>
                <a:cs typeface="Arial" panose="020B0604020202020204" pitchFamily="34" charset="0"/>
              </a:rPr>
              <a:t>);</a:t>
            </a:r>
          </a:p>
          <a:p>
            <a:pPr>
              <a:spcBef>
                <a:spcPts val="600"/>
              </a:spcBef>
              <a:defRPr/>
            </a:pPr>
            <a:r>
              <a:rPr lang="en-US" sz="2000" b="1" dirty="0">
                <a:solidFill>
                  <a:schemeClr val="bg1">
                    <a:lumMod val="50000"/>
                  </a:schemeClr>
                </a:solidFill>
                <a:latin typeface="+mn-lt"/>
                <a:cs typeface="Arial" panose="020B0604020202020204" pitchFamily="34" charset="0"/>
              </a:rPr>
              <a:t>//second array reading</a:t>
            </a:r>
            <a:endParaRPr lang="en-US" sz="2000" b="1" dirty="0">
              <a:latin typeface="+mn-lt"/>
              <a:cs typeface="Arial" panose="020B0604020202020204" pitchFamily="34" charset="0"/>
            </a:endParaRPr>
          </a:p>
          <a:p>
            <a:pPr>
              <a:spcBef>
                <a:spcPts val="600"/>
              </a:spcBef>
              <a:defRPr/>
            </a:pPr>
            <a:r>
              <a:rPr lang="en-US" sz="2000" b="1" dirty="0">
                <a:latin typeface="Courier New" panose="02070309020205020404" pitchFamily="49" charset="0"/>
                <a:cs typeface="Courier New" panose="02070309020205020404" pitchFamily="49" charset="0"/>
              </a:rPr>
              <a:t>for(</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=0;i&lt;</a:t>
            </a:r>
            <a:r>
              <a:rPr lang="en-US" sz="2000" b="1" dirty="0" err="1">
                <a:latin typeface="Courier New" panose="02070309020205020404" pitchFamily="49" charset="0"/>
                <a:cs typeface="Courier New" panose="02070309020205020404" pitchFamily="49" charset="0"/>
              </a:rPr>
              <a:t>m;i</a:t>
            </a:r>
            <a:r>
              <a:rPr lang="en-US" sz="2000" b="1" dirty="0">
                <a:latin typeface="Courier New" panose="02070309020205020404" pitchFamily="49" charset="0"/>
                <a:cs typeface="Courier New" panose="02070309020205020404" pitchFamily="49" charset="0"/>
              </a:rPr>
              <a:t>++)</a:t>
            </a:r>
          </a:p>
          <a:p>
            <a:pPr>
              <a:spcBef>
                <a:spcPts val="600"/>
              </a:spcBef>
              <a:defRPr/>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scanf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d”,&amp;b</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spcBef>
                <a:spcPts val="600"/>
              </a:spcBef>
              <a:defRPr/>
            </a:pPr>
            <a:endParaRPr lang="en-US" sz="2000" dirty="0">
              <a:latin typeface="+mn-lt"/>
            </a:endParaRPr>
          </a:p>
        </p:txBody>
      </p:sp>
      <p:sp>
        <p:nvSpPr>
          <p:cNvPr id="7" name="Rectangle 2"/>
          <p:cNvSpPr>
            <a:spLocks noChangeArrowheads="1"/>
          </p:cNvSpPr>
          <p:nvPr/>
        </p:nvSpPr>
        <p:spPr bwMode="auto">
          <a:xfrm>
            <a:off x="7176119" y="1980123"/>
            <a:ext cx="5015881" cy="4093428"/>
          </a:xfrm>
          <a:prstGeom prst="rect">
            <a:avLst/>
          </a:prstGeom>
          <a:noFill/>
          <a:ln w="9525">
            <a:noFill/>
            <a:miter lim="800000"/>
            <a:headEnd/>
            <a:tailEnd/>
          </a:ln>
        </p:spPr>
        <p:txBody>
          <a:bodyPr wrap="square">
            <a:spAutoFit/>
          </a:bodyPr>
          <a:lstStyle/>
          <a:p>
            <a:r>
              <a:rPr lang="en-US" sz="2000" dirty="0">
                <a:latin typeface="+mn-lt"/>
                <a:cs typeface="Arial" panose="020B0604020202020204" pitchFamily="34" charset="0"/>
              </a:rPr>
              <a:t>if(m==n)</a:t>
            </a:r>
          </a:p>
          <a:p>
            <a:r>
              <a:rPr lang="en-US" sz="2000" dirty="0">
                <a:latin typeface="+mn-lt"/>
                <a:cs typeface="Arial" panose="020B0604020202020204" pitchFamily="34" charset="0"/>
              </a:rPr>
              <a:t>{        </a:t>
            </a:r>
            <a:r>
              <a:rPr lang="en-US" sz="2000" b="1" dirty="0">
                <a:solidFill>
                  <a:schemeClr val="bg1">
                    <a:lumMod val="50000"/>
                  </a:schemeClr>
                </a:solidFill>
                <a:latin typeface="+mn-lt"/>
                <a:cs typeface="Arial" panose="020B0604020202020204" pitchFamily="34" charset="0"/>
              </a:rPr>
              <a:t>//addition</a:t>
            </a:r>
          </a:p>
          <a:p>
            <a:r>
              <a:rPr lang="en-US" sz="2000" dirty="0">
                <a:latin typeface="+mn-lt"/>
                <a:cs typeface="Arial" panose="020B0604020202020204" pitchFamily="34" charset="0"/>
              </a:rPr>
              <a:t>    </a:t>
            </a:r>
            <a:r>
              <a:rPr lang="en-US" sz="2000" b="1" dirty="0">
                <a:latin typeface="Courier New" panose="02070309020205020404" pitchFamily="49" charset="0"/>
                <a:cs typeface="Courier New" panose="02070309020205020404" pitchFamily="49" charset="0"/>
              </a:rPr>
              <a:t>for(</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=0;i&lt;</a:t>
            </a:r>
            <a:r>
              <a:rPr lang="en-US" sz="2000" b="1" dirty="0" err="1">
                <a:latin typeface="Courier New" panose="02070309020205020404" pitchFamily="49" charset="0"/>
                <a:cs typeface="Courier New" panose="02070309020205020404" pitchFamily="49" charset="0"/>
              </a:rPr>
              <a:t>m;i</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c[i]=a[i]+b[</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endParaRPr lang="en-US" sz="2000" dirty="0">
              <a:latin typeface="+mn-lt"/>
              <a:cs typeface="Arial" panose="020B0604020202020204" pitchFamily="34" charset="0"/>
            </a:endParaRPr>
          </a:p>
          <a:p>
            <a:r>
              <a:rPr lang="en-US" sz="2000" dirty="0">
                <a:latin typeface="+mn-lt"/>
                <a:cs typeface="Arial" panose="020B0604020202020204" pitchFamily="34" charset="0"/>
              </a:rPr>
              <a:t>   printf(“Sum of given array elements\n”);	</a:t>
            </a:r>
          </a:p>
          <a:p>
            <a:endParaRPr lang="en-US" sz="2000" dirty="0">
              <a:latin typeface="+mn-lt"/>
              <a:cs typeface="Arial" panose="020B0604020202020204" pitchFamily="34" charset="0"/>
            </a:endParaRPr>
          </a:p>
          <a:p>
            <a:r>
              <a:rPr lang="en-US" sz="2000" dirty="0">
                <a:latin typeface="+mn-lt"/>
                <a:cs typeface="Arial" panose="020B0604020202020204" pitchFamily="34" charset="0"/>
              </a:rPr>
              <a:t>    for(</a:t>
            </a:r>
            <a:r>
              <a:rPr lang="en-US" sz="2000" dirty="0" err="1">
                <a:latin typeface="+mn-lt"/>
                <a:cs typeface="Arial" panose="020B0604020202020204" pitchFamily="34" charset="0"/>
              </a:rPr>
              <a:t>i</a:t>
            </a:r>
            <a:r>
              <a:rPr lang="en-US" sz="2000" dirty="0">
                <a:latin typeface="+mn-lt"/>
                <a:cs typeface="Arial" panose="020B0604020202020204" pitchFamily="34" charset="0"/>
              </a:rPr>
              <a:t>=0;i&lt;</a:t>
            </a:r>
            <a:r>
              <a:rPr lang="en-US" sz="2000" dirty="0" err="1">
                <a:latin typeface="+mn-lt"/>
                <a:cs typeface="Arial" panose="020B0604020202020204" pitchFamily="34" charset="0"/>
              </a:rPr>
              <a:t>n;i</a:t>
            </a:r>
            <a:r>
              <a:rPr lang="en-US" sz="2000" dirty="0">
                <a:latin typeface="+mn-lt"/>
                <a:cs typeface="Arial" panose="020B0604020202020204" pitchFamily="34" charset="0"/>
              </a:rPr>
              <a:t>++)</a:t>
            </a:r>
          </a:p>
          <a:p>
            <a:r>
              <a:rPr lang="en-US" sz="2000" dirty="0">
                <a:latin typeface="+mn-lt"/>
                <a:cs typeface="Arial" panose="020B0604020202020204" pitchFamily="34" charset="0"/>
              </a:rPr>
              <a:t>	printf(“%d\</a:t>
            </a:r>
            <a:r>
              <a:rPr lang="en-US" sz="2000" dirty="0" err="1">
                <a:latin typeface="+mn-lt"/>
                <a:cs typeface="Arial" panose="020B0604020202020204" pitchFamily="34" charset="0"/>
              </a:rPr>
              <a:t>n”,c</a:t>
            </a:r>
            <a:r>
              <a:rPr lang="en-US" sz="2000" dirty="0">
                <a:latin typeface="+mn-lt"/>
                <a:cs typeface="Arial" panose="020B0604020202020204" pitchFamily="34" charset="0"/>
              </a:rPr>
              <a:t>[</a:t>
            </a:r>
            <a:r>
              <a:rPr lang="en-US" sz="2000" dirty="0" err="1">
                <a:latin typeface="+mn-lt"/>
                <a:cs typeface="Arial" panose="020B0604020202020204" pitchFamily="34" charset="0"/>
              </a:rPr>
              <a:t>i</a:t>
            </a:r>
            <a:r>
              <a:rPr lang="en-US" sz="2000" dirty="0">
                <a:latin typeface="+mn-lt"/>
                <a:cs typeface="Arial" panose="020B0604020202020204" pitchFamily="34" charset="0"/>
              </a:rPr>
              <a:t>]);</a:t>
            </a:r>
          </a:p>
          <a:p>
            <a:r>
              <a:rPr lang="en-US" sz="2000" dirty="0">
                <a:latin typeface="+mn-lt"/>
                <a:cs typeface="Arial" panose="020B0604020202020204" pitchFamily="34" charset="0"/>
              </a:rPr>
              <a:t>}</a:t>
            </a:r>
          </a:p>
          <a:p>
            <a:r>
              <a:rPr lang="en-US" sz="2000" dirty="0">
                <a:latin typeface="+mn-lt"/>
                <a:cs typeface="Arial" panose="020B0604020202020204" pitchFamily="34" charset="0"/>
              </a:rPr>
              <a:t>else</a:t>
            </a:r>
          </a:p>
          <a:p>
            <a:r>
              <a:rPr lang="en-US" sz="2000" dirty="0">
                <a:latin typeface="+mn-lt"/>
                <a:cs typeface="Arial" panose="020B0604020202020204" pitchFamily="34" charset="0"/>
              </a:rPr>
              <a:t>printf("cannot add“);</a:t>
            </a:r>
          </a:p>
          <a:p>
            <a:r>
              <a:rPr lang="en-US" sz="2000" dirty="0">
                <a:latin typeface="+mn-lt"/>
                <a:cs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199" y="425449"/>
            <a:ext cx="9749621" cy="914400"/>
          </a:xfrm>
        </p:spPr>
        <p:txBody>
          <a:bodyPr>
            <a:noAutofit/>
          </a:bodyPr>
          <a:lstStyle/>
          <a:p>
            <a:pPr algn="l" eaLnBrk="1" hangingPunct="1"/>
            <a:r>
              <a:rPr lang="en-US" sz="3200" dirty="0"/>
              <a:t>Displaying</a:t>
            </a:r>
            <a:r>
              <a:rPr lang="en-US" sz="3600" dirty="0"/>
              <a:t> elements of an array in reverse order. </a:t>
            </a:r>
          </a:p>
        </p:txBody>
      </p:sp>
      <p:sp>
        <p:nvSpPr>
          <p:cNvPr id="6147" name="Rectangle 3"/>
          <p:cNvSpPr>
            <a:spLocks noGrp="1" noChangeArrowheads="1"/>
          </p:cNvSpPr>
          <p:nvPr>
            <p:ph idx="1"/>
          </p:nvPr>
        </p:nvSpPr>
        <p:spPr>
          <a:xfrm>
            <a:off x="983433" y="1339849"/>
            <a:ext cx="9604388" cy="5105400"/>
          </a:xfrm>
        </p:spPr>
        <p:txBody>
          <a:bodyPr>
            <a:normAutofit/>
          </a:bodyPr>
          <a:lstStyle/>
          <a:p>
            <a:pPr eaLnBrk="1" hangingPunct="1">
              <a:lnSpc>
                <a:spcPct val="150000"/>
              </a:lnSpc>
              <a:buFontTx/>
              <a:buNone/>
            </a:pPr>
            <a:r>
              <a:rPr lang="en-US" sz="2400" dirty="0">
                <a:cs typeface="Arial" panose="020B0604020202020204" pitchFamily="34" charset="0"/>
              </a:rPr>
              <a:t>int a[10], n, </a:t>
            </a:r>
            <a:r>
              <a:rPr lang="en-US" sz="2400" dirty="0" err="1">
                <a:cs typeface="Arial" panose="020B0604020202020204" pitchFamily="34" charset="0"/>
              </a:rPr>
              <a:t>i</a:t>
            </a:r>
            <a:r>
              <a:rPr lang="en-US" sz="2400" dirty="0">
                <a:cs typeface="Arial" panose="020B0604020202020204" pitchFamily="34" charset="0"/>
              </a:rPr>
              <a:t>;</a:t>
            </a:r>
          </a:p>
          <a:p>
            <a:pPr eaLnBrk="1" hangingPunct="1">
              <a:lnSpc>
                <a:spcPct val="150000"/>
              </a:lnSpc>
              <a:buFontTx/>
              <a:buNone/>
            </a:pPr>
            <a:r>
              <a:rPr lang="en-US" sz="2400" dirty="0">
                <a:cs typeface="Arial" panose="020B0604020202020204" pitchFamily="34" charset="0"/>
              </a:rPr>
              <a:t>printf(“Enter values\n“);</a:t>
            </a:r>
          </a:p>
          <a:p>
            <a:pPr eaLnBrk="1" hangingPunct="1">
              <a:lnSpc>
                <a:spcPct val="150000"/>
              </a:lnSpc>
              <a:buFontTx/>
              <a:buNone/>
            </a:pPr>
            <a:r>
              <a:rPr lang="en-US" sz="2400" dirty="0">
                <a:cs typeface="Arial" panose="020B0604020202020204" pitchFamily="34" charset="0"/>
              </a:rPr>
              <a:t>for(i=0;i&lt;</a:t>
            </a:r>
            <a:r>
              <a:rPr lang="en-US" sz="2400" dirty="0" err="1">
                <a:cs typeface="Arial" panose="020B0604020202020204" pitchFamily="34" charset="0"/>
              </a:rPr>
              <a:t>n;i</a:t>
            </a:r>
            <a:r>
              <a:rPr lang="en-US" sz="2400" dirty="0">
                <a:cs typeface="Arial" panose="020B0604020202020204" pitchFamily="34" charset="0"/>
              </a:rPr>
              <a:t>++)</a:t>
            </a:r>
          </a:p>
          <a:p>
            <a:pPr>
              <a:lnSpc>
                <a:spcPct val="150000"/>
              </a:lnSpc>
              <a:buNone/>
            </a:pPr>
            <a:r>
              <a:rPr lang="en-US" sz="2400" dirty="0">
                <a:cs typeface="Arial" panose="020B0604020202020204" pitchFamily="34" charset="0"/>
              </a:rPr>
              <a:t>  </a:t>
            </a:r>
            <a:r>
              <a:rPr lang="en-US" sz="2400" dirty="0" err="1">
                <a:cs typeface="Arial" panose="020B0604020202020204" pitchFamily="34" charset="0"/>
              </a:rPr>
              <a:t>scanf</a:t>
            </a:r>
            <a:r>
              <a:rPr lang="en-US" sz="2400" dirty="0">
                <a:cs typeface="Arial" panose="020B0604020202020204" pitchFamily="34" charset="0"/>
              </a:rPr>
              <a:t>(“%d”, &amp;a[</a:t>
            </a:r>
            <a:r>
              <a:rPr lang="en-US" sz="2400" dirty="0" err="1">
                <a:cs typeface="Arial" panose="020B0604020202020204" pitchFamily="34" charset="0"/>
              </a:rPr>
              <a:t>i</a:t>
            </a:r>
            <a:r>
              <a:rPr lang="en-US" sz="2400" dirty="0">
                <a:cs typeface="Arial" panose="020B0604020202020204" pitchFamily="34" charset="0"/>
              </a:rPr>
              <a:t>]);</a:t>
            </a:r>
          </a:p>
          <a:p>
            <a:pPr>
              <a:lnSpc>
                <a:spcPct val="150000"/>
              </a:lnSpc>
              <a:buNone/>
            </a:pPr>
            <a:r>
              <a:rPr lang="en-US" sz="2400" dirty="0">
                <a:cs typeface="Arial" panose="020B0604020202020204" pitchFamily="34" charset="0"/>
              </a:rPr>
              <a:t>printf(“\</a:t>
            </a:r>
            <a:r>
              <a:rPr lang="en-US" sz="2400" dirty="0" err="1">
                <a:cs typeface="Arial" panose="020B0604020202020204" pitchFamily="34" charset="0"/>
              </a:rPr>
              <a:t>nReverse</a:t>
            </a:r>
            <a:r>
              <a:rPr lang="en-US" sz="2400" dirty="0">
                <a:cs typeface="Arial" panose="020B0604020202020204" pitchFamily="34" charset="0"/>
              </a:rPr>
              <a:t> order printing of array\n”);</a:t>
            </a:r>
          </a:p>
          <a:p>
            <a:pPr eaLnBrk="1" hangingPunct="1">
              <a:lnSpc>
                <a:spcPct val="150000"/>
              </a:lnSpc>
              <a:buFontTx/>
              <a:buNone/>
            </a:pPr>
            <a:r>
              <a:rPr lang="en-US" sz="2400" b="1" dirty="0">
                <a:latin typeface="Courier New" panose="02070309020205020404" pitchFamily="49" charset="0"/>
                <a:cs typeface="Courier New" panose="02070309020205020404" pitchFamily="49" charset="0"/>
              </a:rPr>
              <a:t>for(</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=n-1;i&gt;=0;i--) </a:t>
            </a:r>
            <a:r>
              <a:rPr lang="en-US" sz="2400" dirty="0">
                <a:solidFill>
                  <a:schemeClr val="bg1">
                    <a:lumMod val="50000"/>
                  </a:schemeClr>
                </a:solidFill>
                <a:cs typeface="Arial" panose="020B0604020202020204" pitchFamily="34" charset="0"/>
              </a:rPr>
              <a:t>// reverse loop</a:t>
            </a:r>
          </a:p>
          <a:p>
            <a:pPr eaLnBrk="1" hangingPunct="1">
              <a:lnSpc>
                <a:spcPct val="150000"/>
              </a:lnSpc>
              <a:buFontTx/>
              <a:buNone/>
            </a:pPr>
            <a:r>
              <a:rPr lang="en-US" sz="2400" dirty="0">
                <a:cs typeface="Arial" panose="020B0604020202020204" pitchFamily="34" charset="0"/>
              </a:rPr>
              <a:t>  </a:t>
            </a:r>
            <a:r>
              <a:rPr lang="en-US" sz="2400" dirty="0" err="1">
                <a:cs typeface="Arial" panose="020B0604020202020204" pitchFamily="34" charset="0"/>
              </a:rPr>
              <a:t>printf</a:t>
            </a:r>
            <a:r>
              <a:rPr lang="en-US" sz="2400" dirty="0">
                <a:cs typeface="Arial" panose="020B0604020202020204" pitchFamily="34" charset="0"/>
              </a:rPr>
              <a:t>(“%d\n”, a[</a:t>
            </a:r>
            <a:r>
              <a:rPr lang="en-US" sz="2400" dirty="0" err="1">
                <a:cs typeface="Arial" panose="020B0604020202020204" pitchFamily="34" charset="0"/>
              </a:rPr>
              <a:t>i</a:t>
            </a:r>
            <a:r>
              <a:rPr lang="en-US" sz="2400" dirty="0">
                <a:cs typeface="Arial" panose="020B0604020202020204" pitchFamily="34" charset="0"/>
              </a:rPr>
              <a:t>]);</a:t>
            </a:r>
          </a:p>
        </p:txBody>
      </p:sp>
      <p:sp>
        <p:nvSpPr>
          <p:cNvPr id="10" name="Date Placeholder 9"/>
          <p:cNvSpPr>
            <a:spLocks noGrp="1"/>
          </p:cNvSpPr>
          <p:nvPr>
            <p:ph type="dt" sz="half" idx="10"/>
          </p:nvPr>
        </p:nvSpPr>
        <p:spPr/>
        <p:txBody>
          <a:bodyPr/>
          <a:lstStyle/>
          <a:p>
            <a:fld id="{3070931A-43E4-4AEA-A9E6-04CAC54E0647}" type="datetime1">
              <a:rPr lang="en-US" smtClean="0"/>
              <a:t>4/9/2022</a:t>
            </a:fld>
            <a:endParaRPr lang="en-US"/>
          </a:p>
        </p:txBody>
      </p:sp>
      <p:sp>
        <p:nvSpPr>
          <p:cNvPr id="11" name="Footer Placeholder 10"/>
          <p:cNvSpPr>
            <a:spLocks noGrp="1"/>
          </p:cNvSpPr>
          <p:nvPr>
            <p:ph type="ftr" sz="quarter" idx="11"/>
          </p:nvPr>
        </p:nvSpPr>
        <p:spPr/>
        <p:txBody>
          <a:bodyPr/>
          <a:lstStyle/>
          <a:p>
            <a:r>
              <a:rPr lang="en-US"/>
              <a:t>CSE 1051            Department of CSE</a:t>
            </a:r>
            <a:endParaRPr lang="en-US" dirty="0"/>
          </a:p>
        </p:txBody>
      </p:sp>
      <p:sp>
        <p:nvSpPr>
          <p:cNvPr id="12" name="Slide Number Placeholder 11"/>
          <p:cNvSpPr>
            <a:spLocks noGrp="1"/>
          </p:cNvSpPr>
          <p:nvPr>
            <p:ph type="sldNum" sz="quarter" idx="12"/>
          </p:nvPr>
        </p:nvSpPr>
        <p:spPr/>
        <p:txBody>
          <a:bodyPr/>
          <a:lstStyle/>
          <a:p>
            <a:fld id="{EB572375-96E0-4DBB-B3D7-B1489209CDB4}" type="slidenum">
              <a:rPr lang="en-US" smtClean="0"/>
              <a:pPr/>
              <a:t>15</a:t>
            </a:fld>
            <a:endParaRPr lang="en-US"/>
          </a:p>
        </p:txBody>
      </p:sp>
      <p:sp>
        <p:nvSpPr>
          <p:cNvPr id="8" name="TextBox 7"/>
          <p:cNvSpPr txBox="1">
            <a:spLocks noChangeArrowheads="1"/>
          </p:cNvSpPr>
          <p:nvPr/>
        </p:nvSpPr>
        <p:spPr bwMode="auto">
          <a:xfrm>
            <a:off x="7824192" y="1556792"/>
            <a:ext cx="3352800" cy="3785652"/>
          </a:xfrm>
          <a:prstGeom prst="rect">
            <a:avLst/>
          </a:prstGeom>
          <a:noFill/>
          <a:ln w="28575">
            <a:solidFill>
              <a:srgbClr val="FF0000"/>
            </a:solidFill>
            <a:miter lim="800000"/>
            <a:headEnd/>
            <a:tailEnd/>
          </a:ln>
        </p:spPr>
        <p:txBody>
          <a:bodyPr wrap="square">
            <a:spAutoFit/>
          </a:bodyPr>
          <a:lstStyle/>
          <a:p>
            <a:r>
              <a:rPr lang="en-US" sz="2000" b="1" dirty="0">
                <a:latin typeface="Calibri" pitchFamily="34" charset="0"/>
              </a:rPr>
              <a:t>Example : a[ ]={1, 2, 3, 4, 5}</a:t>
            </a:r>
          </a:p>
          <a:p>
            <a:r>
              <a:rPr lang="en-US" sz="2000" dirty="0"/>
              <a:t>Enter values</a:t>
            </a:r>
          </a:p>
          <a:p>
            <a:r>
              <a:rPr lang="en-US" sz="2000" dirty="0">
                <a:latin typeface="Calibri" pitchFamily="34" charset="0"/>
              </a:rPr>
              <a:t>    n=5</a:t>
            </a:r>
          </a:p>
          <a:p>
            <a:r>
              <a:rPr lang="en-US" sz="2000" dirty="0">
                <a:latin typeface="Calibri" pitchFamily="34" charset="0"/>
              </a:rPr>
              <a:t>    </a:t>
            </a:r>
            <a:r>
              <a:rPr lang="en-US" sz="2000" b="1" dirty="0">
                <a:latin typeface="Calibri" pitchFamily="34" charset="0"/>
              </a:rPr>
              <a:t>1 2 3 4 5</a:t>
            </a:r>
          </a:p>
          <a:p>
            <a:r>
              <a:rPr lang="en-US" sz="2000" b="1" dirty="0">
                <a:latin typeface="Calibri" pitchFamily="34" charset="0"/>
              </a:rPr>
              <a:t>    </a:t>
            </a:r>
            <a:r>
              <a:rPr lang="en-US" sz="2000" dirty="0">
                <a:latin typeface="Calibri" pitchFamily="34" charset="0"/>
              </a:rPr>
              <a:t>Reverse printing of array</a:t>
            </a:r>
          </a:p>
          <a:p>
            <a:r>
              <a:rPr lang="en-US" sz="2000" dirty="0">
                <a:latin typeface="Calibri" pitchFamily="34" charset="0"/>
              </a:rPr>
              <a:t>    </a:t>
            </a:r>
            <a:r>
              <a:rPr lang="en-US" sz="2000" b="1" dirty="0">
                <a:latin typeface="Calibri" pitchFamily="34" charset="0"/>
              </a:rPr>
              <a:t>5   4    3    2    1</a:t>
            </a:r>
          </a:p>
          <a:p>
            <a:r>
              <a:rPr lang="en-US" sz="2000" b="1" dirty="0">
                <a:latin typeface="Calibri" pitchFamily="34" charset="0"/>
              </a:rPr>
              <a:t>Array before 	Array after</a:t>
            </a:r>
          </a:p>
          <a:p>
            <a:r>
              <a:rPr lang="en-US" sz="2000" b="1" dirty="0">
                <a:latin typeface="Calibri" pitchFamily="34" charset="0"/>
              </a:rPr>
              <a:t>a[0]=1	 	a[0]=1</a:t>
            </a:r>
          </a:p>
          <a:p>
            <a:r>
              <a:rPr lang="en-US" sz="2000" b="1" dirty="0">
                <a:latin typeface="Calibri" pitchFamily="34" charset="0"/>
              </a:rPr>
              <a:t>a[1]=2	 	a[1]=2</a:t>
            </a:r>
          </a:p>
          <a:p>
            <a:r>
              <a:rPr lang="en-US" sz="2000" b="1" dirty="0">
                <a:latin typeface="Calibri" pitchFamily="34" charset="0"/>
              </a:rPr>
              <a:t>a[2]=3	 	a[2]=3</a:t>
            </a:r>
          </a:p>
          <a:p>
            <a:r>
              <a:rPr lang="en-US" sz="2000" b="1" dirty="0">
                <a:latin typeface="Calibri" pitchFamily="34" charset="0"/>
              </a:rPr>
              <a:t>a[3]=4	 	a[3]=4</a:t>
            </a:r>
          </a:p>
          <a:p>
            <a:r>
              <a:rPr lang="en-US" sz="2000" b="1" dirty="0">
                <a:latin typeface="Calibri" pitchFamily="34" charset="0"/>
              </a:rPr>
              <a:t>a[4]=5	 	a[4]=5</a:t>
            </a:r>
            <a:endParaRPr lang="en-US" sz="20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773929"/>
            <a:ext cx="10515600" cy="549992"/>
          </a:xfrm>
        </p:spPr>
        <p:txBody>
          <a:bodyPr>
            <a:noAutofit/>
          </a:bodyPr>
          <a:lstStyle/>
          <a:p>
            <a:pPr algn="l" eaLnBrk="1" hangingPunct="1"/>
            <a:r>
              <a:rPr lang="en-US" sz="3200" dirty="0"/>
              <a:t>Write a program to  reverse an array using only one array</a:t>
            </a:r>
          </a:p>
        </p:txBody>
      </p:sp>
      <p:sp>
        <p:nvSpPr>
          <p:cNvPr id="7171" name="Rectangle 3"/>
          <p:cNvSpPr>
            <a:spLocks noGrp="1" noChangeArrowheads="1"/>
          </p:cNvSpPr>
          <p:nvPr>
            <p:ph idx="1"/>
          </p:nvPr>
        </p:nvSpPr>
        <p:spPr>
          <a:xfrm>
            <a:off x="838200" y="1531815"/>
            <a:ext cx="9201150" cy="4824536"/>
          </a:xfrm>
        </p:spPr>
        <p:txBody>
          <a:bodyPr/>
          <a:lstStyle/>
          <a:p>
            <a:pPr eaLnBrk="1" hangingPunct="1">
              <a:buFontTx/>
              <a:buNone/>
            </a:pPr>
            <a:endParaRPr lang="en-US" sz="2800" dirty="0">
              <a:latin typeface="Script MT Bold" pitchFamily="66" charset="0"/>
            </a:endParaRPr>
          </a:p>
          <a:p>
            <a:pPr eaLnBrk="1" hangingPunct="1">
              <a:lnSpc>
                <a:spcPct val="150000"/>
              </a:lnSpc>
              <a:buFontTx/>
              <a:buNone/>
            </a:pPr>
            <a:r>
              <a:rPr lang="en-US" sz="2400" dirty="0">
                <a:cs typeface="Arial" panose="020B0604020202020204" pitchFamily="34" charset="0"/>
              </a:rPr>
              <a:t>int a[20], </a:t>
            </a:r>
            <a:r>
              <a:rPr lang="en-US" sz="2400" dirty="0" err="1">
                <a:cs typeface="Arial" panose="020B0604020202020204" pitchFamily="34" charset="0"/>
              </a:rPr>
              <a:t>i</a:t>
            </a:r>
            <a:r>
              <a:rPr lang="en-US" sz="2400" dirty="0">
                <a:cs typeface="Arial" panose="020B0604020202020204" pitchFamily="34" charset="0"/>
              </a:rPr>
              <a:t>, j, n, temp;</a:t>
            </a:r>
          </a:p>
          <a:p>
            <a:pPr eaLnBrk="1" hangingPunct="1">
              <a:lnSpc>
                <a:spcPct val="150000"/>
              </a:lnSpc>
              <a:buFontTx/>
              <a:buNone/>
            </a:pPr>
            <a:r>
              <a:rPr lang="en-US" sz="2400" dirty="0">
                <a:cs typeface="Arial" panose="020B0604020202020204" pitchFamily="34" charset="0"/>
              </a:rPr>
              <a:t>printf("enter  n \n“);</a:t>
            </a:r>
          </a:p>
          <a:p>
            <a:pPr>
              <a:lnSpc>
                <a:spcPct val="150000"/>
              </a:lnSpc>
              <a:buNone/>
            </a:pPr>
            <a:r>
              <a:rPr lang="en-US" sz="2400" dirty="0" err="1">
                <a:cs typeface="Arial" panose="020B0604020202020204" pitchFamily="34" charset="0"/>
              </a:rPr>
              <a:t>scanf</a:t>
            </a:r>
            <a:r>
              <a:rPr lang="en-US" sz="2400" dirty="0">
                <a:cs typeface="Arial" panose="020B0604020202020204" pitchFamily="34" charset="0"/>
              </a:rPr>
              <a:t>(“%d”, &amp;n);</a:t>
            </a:r>
          </a:p>
          <a:p>
            <a:pPr eaLnBrk="1" hangingPunct="1">
              <a:lnSpc>
                <a:spcPct val="150000"/>
              </a:lnSpc>
              <a:buFontTx/>
              <a:buNone/>
            </a:pPr>
            <a:r>
              <a:rPr lang="en-US" sz="2400" dirty="0">
                <a:cs typeface="Arial" panose="020B0604020202020204" pitchFamily="34" charset="0"/>
              </a:rPr>
              <a:t>printf("\n Enter values for an array“);</a:t>
            </a:r>
          </a:p>
          <a:p>
            <a:pPr eaLnBrk="1" hangingPunct="1">
              <a:lnSpc>
                <a:spcPct val="150000"/>
              </a:lnSpc>
              <a:buFontTx/>
              <a:buNone/>
            </a:pPr>
            <a:r>
              <a:rPr lang="en-US" sz="2400" dirty="0">
                <a:cs typeface="Arial" panose="020B0604020202020204" pitchFamily="34" charset="0"/>
              </a:rPr>
              <a:t>for(i=0;i&lt;</a:t>
            </a:r>
            <a:r>
              <a:rPr lang="en-US" sz="2400" dirty="0" err="1">
                <a:cs typeface="Arial" panose="020B0604020202020204" pitchFamily="34" charset="0"/>
              </a:rPr>
              <a:t>n;i</a:t>
            </a:r>
            <a:r>
              <a:rPr lang="en-US" sz="2400" dirty="0">
                <a:cs typeface="Arial" panose="020B0604020202020204" pitchFamily="34" charset="0"/>
              </a:rPr>
              <a:t>++)</a:t>
            </a:r>
          </a:p>
          <a:p>
            <a:pPr>
              <a:lnSpc>
                <a:spcPct val="150000"/>
              </a:lnSpc>
              <a:buNone/>
            </a:pPr>
            <a:r>
              <a:rPr lang="en-US" sz="2400" dirty="0">
                <a:cs typeface="Arial" panose="020B0604020202020204" pitchFamily="34" charset="0"/>
              </a:rPr>
              <a:t> </a:t>
            </a:r>
            <a:r>
              <a:rPr lang="en-US" sz="2400" dirty="0" err="1">
                <a:cs typeface="Arial" panose="020B0604020202020204" pitchFamily="34" charset="0"/>
              </a:rPr>
              <a:t>scanf</a:t>
            </a:r>
            <a:r>
              <a:rPr lang="en-US" sz="2400" dirty="0">
                <a:cs typeface="Arial" panose="020B0604020202020204" pitchFamily="34" charset="0"/>
              </a:rPr>
              <a:t>(“%d”, &amp;a[</a:t>
            </a:r>
            <a:r>
              <a:rPr lang="en-US" sz="2400" dirty="0" err="1">
                <a:cs typeface="Arial" panose="020B0604020202020204" pitchFamily="34" charset="0"/>
              </a:rPr>
              <a:t>i</a:t>
            </a:r>
            <a:r>
              <a:rPr lang="en-US" sz="2400" dirty="0">
                <a:cs typeface="Arial" panose="020B0604020202020204" pitchFamily="34" charset="0"/>
              </a:rPr>
              <a:t>]);</a:t>
            </a:r>
          </a:p>
        </p:txBody>
      </p:sp>
      <p:sp>
        <p:nvSpPr>
          <p:cNvPr id="11" name="Date Placeholder 10"/>
          <p:cNvSpPr>
            <a:spLocks noGrp="1"/>
          </p:cNvSpPr>
          <p:nvPr>
            <p:ph type="dt" sz="half" idx="10"/>
          </p:nvPr>
        </p:nvSpPr>
        <p:spPr/>
        <p:txBody>
          <a:bodyPr/>
          <a:lstStyle/>
          <a:p>
            <a:fld id="{A63FD069-FE7B-448C-9D1D-F4961CB66859}" type="datetime1">
              <a:rPr lang="en-US" smtClean="0"/>
              <a:t>4/9/2022</a:t>
            </a:fld>
            <a:endParaRPr lang="en-US"/>
          </a:p>
        </p:txBody>
      </p:sp>
      <p:sp>
        <p:nvSpPr>
          <p:cNvPr id="12" name="Footer Placeholder 11"/>
          <p:cNvSpPr>
            <a:spLocks noGrp="1"/>
          </p:cNvSpPr>
          <p:nvPr>
            <p:ph type="ftr" sz="quarter" idx="11"/>
          </p:nvPr>
        </p:nvSpPr>
        <p:spPr/>
        <p:txBody>
          <a:bodyPr/>
          <a:lstStyle/>
          <a:p>
            <a:r>
              <a:rPr lang="en-US"/>
              <a:t>CSE 1051            Department of CSE</a:t>
            </a:r>
            <a:endParaRPr lang="en-US" dirty="0"/>
          </a:p>
        </p:txBody>
      </p:sp>
      <p:sp>
        <p:nvSpPr>
          <p:cNvPr id="13" name="Slide Number Placeholder 12"/>
          <p:cNvSpPr>
            <a:spLocks noGrp="1"/>
          </p:cNvSpPr>
          <p:nvPr>
            <p:ph type="sldNum" sz="quarter" idx="12"/>
          </p:nvPr>
        </p:nvSpPr>
        <p:spPr/>
        <p:txBody>
          <a:bodyPr/>
          <a:lstStyle/>
          <a:p>
            <a:fld id="{EB572375-96E0-4DBB-B3D7-B1489209CDB4}" type="slidenum">
              <a:rPr lang="en-US" smtClean="0"/>
              <a:pPr/>
              <a:t>16</a:t>
            </a:fld>
            <a:endParaRPr lang="en-US"/>
          </a:p>
        </p:txBody>
      </p:sp>
      <p:sp>
        <p:nvSpPr>
          <p:cNvPr id="8" name="TextBox 7"/>
          <p:cNvSpPr txBox="1">
            <a:spLocks noChangeArrowheads="1"/>
          </p:cNvSpPr>
          <p:nvPr/>
        </p:nvSpPr>
        <p:spPr bwMode="auto">
          <a:xfrm>
            <a:off x="6816080" y="1947604"/>
            <a:ext cx="3212064" cy="4093428"/>
          </a:xfrm>
          <a:prstGeom prst="rect">
            <a:avLst/>
          </a:prstGeom>
          <a:noFill/>
          <a:ln w="28575">
            <a:solidFill>
              <a:srgbClr val="FF0000"/>
            </a:solidFill>
            <a:miter lim="800000"/>
            <a:headEnd/>
            <a:tailEnd/>
          </a:ln>
        </p:spPr>
        <p:txBody>
          <a:bodyPr wrap="square">
            <a:spAutoFit/>
          </a:bodyPr>
          <a:lstStyle/>
          <a:p>
            <a:r>
              <a:rPr lang="en-US" sz="2000" b="1" dirty="0">
                <a:latin typeface="Calibri" pitchFamily="34" charset="0"/>
              </a:rPr>
              <a:t>Example : a[ ]={1, 2, 3, 4, 5}</a:t>
            </a:r>
          </a:p>
          <a:p>
            <a:r>
              <a:rPr lang="en-US" sz="2000" dirty="0"/>
              <a:t>Enter values</a:t>
            </a:r>
          </a:p>
          <a:p>
            <a:r>
              <a:rPr lang="en-US" sz="2000" dirty="0">
                <a:latin typeface="Calibri" pitchFamily="34" charset="0"/>
              </a:rPr>
              <a:t>    n=5</a:t>
            </a:r>
          </a:p>
          <a:p>
            <a:r>
              <a:rPr lang="en-US" sz="2000" dirty="0">
                <a:latin typeface="Calibri" pitchFamily="34" charset="0"/>
              </a:rPr>
              <a:t>    </a:t>
            </a:r>
            <a:r>
              <a:rPr lang="en-US" sz="2000" b="1" dirty="0">
                <a:latin typeface="Calibri" pitchFamily="34" charset="0"/>
              </a:rPr>
              <a:t>1 2 3 4 5</a:t>
            </a:r>
          </a:p>
          <a:p>
            <a:r>
              <a:rPr lang="en-US" sz="2000" b="1" dirty="0">
                <a:latin typeface="Calibri" pitchFamily="34" charset="0"/>
              </a:rPr>
              <a:t>    </a:t>
            </a:r>
            <a:r>
              <a:rPr lang="en-US" sz="2000" dirty="0">
                <a:latin typeface="Calibri" pitchFamily="34" charset="0"/>
              </a:rPr>
              <a:t>Reversed array</a:t>
            </a:r>
          </a:p>
          <a:p>
            <a:r>
              <a:rPr lang="en-US" sz="2000" b="1" dirty="0">
                <a:latin typeface="Calibri" pitchFamily="34" charset="0"/>
              </a:rPr>
              <a:t>    5   4    3    2    1</a:t>
            </a:r>
          </a:p>
          <a:p>
            <a:r>
              <a:rPr lang="en-US" sz="2000" b="1" dirty="0">
                <a:latin typeface="Calibri" pitchFamily="34" charset="0"/>
              </a:rPr>
              <a:t>Array  	 	Reversed array</a:t>
            </a:r>
          </a:p>
          <a:p>
            <a:r>
              <a:rPr lang="en-US" sz="2000" b="1" dirty="0">
                <a:latin typeface="Calibri" pitchFamily="34" charset="0"/>
              </a:rPr>
              <a:t>a[0]=1	 	a[0]=5</a:t>
            </a:r>
          </a:p>
          <a:p>
            <a:r>
              <a:rPr lang="en-US" sz="2000" b="1" dirty="0">
                <a:latin typeface="Calibri" pitchFamily="34" charset="0"/>
              </a:rPr>
              <a:t>a[1]=2	 	a[1]=4</a:t>
            </a:r>
          </a:p>
          <a:p>
            <a:r>
              <a:rPr lang="en-US" sz="2000" b="1" dirty="0">
                <a:latin typeface="Calibri" pitchFamily="34" charset="0"/>
              </a:rPr>
              <a:t>a[2]=3	 	a[2]=3</a:t>
            </a:r>
          </a:p>
          <a:p>
            <a:r>
              <a:rPr lang="en-US" sz="2000" b="1" dirty="0">
                <a:latin typeface="Calibri" pitchFamily="34" charset="0"/>
              </a:rPr>
              <a:t>a[3]=4	 	a[3]=2</a:t>
            </a:r>
          </a:p>
          <a:p>
            <a:r>
              <a:rPr lang="en-US" sz="2000" b="1" dirty="0">
                <a:latin typeface="Calibri" pitchFamily="34" charset="0"/>
              </a:rPr>
              <a:t>a[4]=5	 	a[4]=1</a:t>
            </a:r>
            <a:endParaRPr lang="en-US" sz="2000" dirty="0">
              <a:latin typeface="Calibri" pitchFamily="34" charset="0"/>
            </a:endParaRPr>
          </a:p>
        </p:txBody>
      </p:sp>
      <p:sp>
        <p:nvSpPr>
          <p:cNvPr id="2" name="TextBox 1"/>
          <p:cNvSpPr txBox="1"/>
          <p:nvPr/>
        </p:nvSpPr>
        <p:spPr>
          <a:xfrm>
            <a:off x="10704512" y="5823923"/>
            <a:ext cx="1031051" cy="369332"/>
          </a:xfrm>
          <a:prstGeom prst="rect">
            <a:avLst/>
          </a:prstGeom>
          <a:noFill/>
        </p:spPr>
        <p:txBody>
          <a:bodyPr wrap="none" rtlCol="0">
            <a:spAutoFit/>
          </a:bodyPr>
          <a:lstStyle/>
          <a:p>
            <a:r>
              <a:rPr lang="en-US" dirty="0" err="1">
                <a:solidFill>
                  <a:srgbClr val="002060"/>
                </a:solidFill>
              </a:rPr>
              <a:t>Contd</a:t>
            </a:r>
            <a:r>
              <a:rPr lang="en-US" dirty="0">
                <a:solidFill>
                  <a:srgbClr val="002060"/>
                </a:solidFill>
              </a:rPr>
              <a:t>…</a:t>
            </a:r>
            <a:endParaRPr lang="en-IN"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fade">
                                      <p:cBhvr>
                                        <p:cTn id="7" dur="500"/>
                                        <p:tgtEl>
                                          <p:spTgt spid="8">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7" end="7"/>
                                            </p:txEl>
                                          </p:spTgt>
                                        </p:tgtEl>
                                        <p:attrNameLst>
                                          <p:attrName>style.visibility</p:attrName>
                                        </p:attrNameLst>
                                      </p:cBhvr>
                                      <p:to>
                                        <p:strVal val="visible"/>
                                      </p:to>
                                    </p:set>
                                    <p:animEffect transition="in" filter="fade">
                                      <p:cBhvr>
                                        <p:cTn id="10" dur="500"/>
                                        <p:tgtEl>
                                          <p:spTgt spid="8">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animEffect transition="in" filter="fade">
                                      <p:cBhvr>
                                        <p:cTn id="13" dur="500"/>
                                        <p:tgtEl>
                                          <p:spTgt spid="8">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9" end="9"/>
                                            </p:txEl>
                                          </p:spTgt>
                                        </p:tgtEl>
                                        <p:attrNameLst>
                                          <p:attrName>style.visibility</p:attrName>
                                        </p:attrNameLst>
                                      </p:cBhvr>
                                      <p:to>
                                        <p:strVal val="visible"/>
                                      </p:to>
                                    </p:set>
                                    <p:animEffect transition="in" filter="fade">
                                      <p:cBhvr>
                                        <p:cTn id="16" dur="500"/>
                                        <p:tgtEl>
                                          <p:spTgt spid="8">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10" end="10"/>
                                            </p:txEl>
                                          </p:spTgt>
                                        </p:tgtEl>
                                        <p:attrNameLst>
                                          <p:attrName>style.visibility</p:attrName>
                                        </p:attrNameLst>
                                      </p:cBhvr>
                                      <p:to>
                                        <p:strVal val="visible"/>
                                      </p:to>
                                    </p:set>
                                    <p:animEffect transition="in" filter="fade">
                                      <p:cBhvr>
                                        <p:cTn id="19" dur="500"/>
                                        <p:tgtEl>
                                          <p:spTgt spid="8">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1" end="11"/>
                                            </p:txEl>
                                          </p:spTgt>
                                        </p:tgtEl>
                                        <p:attrNameLst>
                                          <p:attrName>style.visibility</p:attrName>
                                        </p:attrNameLst>
                                      </p:cBhvr>
                                      <p:to>
                                        <p:strVal val="visible"/>
                                      </p:to>
                                    </p:set>
                                    <p:animEffect transition="in" filter="fade">
                                      <p:cBhvr>
                                        <p:cTn id="22" dur="500"/>
                                        <p:tgtEl>
                                          <p:spTgt spid="8">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gtEl>
                                        <p:attrNameLst>
                                          <p:attrName>style.visibility</p:attrName>
                                        </p:attrNameLst>
                                      </p:cBhvr>
                                      <p:to>
                                        <p:strVal val="visible"/>
                                      </p:to>
                                    </p:set>
                                    <p:animEffect transition="in" filter="blinds(horizontal)">
                                      <p:cBhvr>
                                        <p:cTn id="27" dur="500"/>
                                        <p:tgtEl>
                                          <p:spTgt spid="71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p:txBody>
          <a:bodyPr>
            <a:noAutofit/>
          </a:bodyPr>
          <a:lstStyle/>
          <a:p>
            <a:pPr algn="l" eaLnBrk="1" hangingPunct="1"/>
            <a:r>
              <a:rPr lang="en-US" sz="3200" dirty="0"/>
              <a:t>Reversing an array</a:t>
            </a:r>
          </a:p>
        </p:txBody>
      </p:sp>
      <p:sp>
        <p:nvSpPr>
          <p:cNvPr id="8194" name="Rectangle 2"/>
          <p:cNvSpPr>
            <a:spLocks noGrp="1" noChangeArrowheads="1"/>
          </p:cNvSpPr>
          <p:nvPr>
            <p:ph idx="1"/>
          </p:nvPr>
        </p:nvSpPr>
        <p:spPr>
          <a:xfrm>
            <a:off x="983432" y="1287558"/>
            <a:ext cx="3672408" cy="5021762"/>
          </a:xfrm>
          <a:ln>
            <a:solidFill>
              <a:srgbClr val="FF0000"/>
            </a:solidFill>
          </a:ln>
        </p:spPr>
        <p:txBody>
          <a:bodyPr>
            <a:noAutofit/>
          </a:bodyPr>
          <a:lstStyle/>
          <a:p>
            <a:pPr eaLnBrk="1" hangingPunct="1">
              <a:lnSpc>
                <a:spcPct val="100000"/>
              </a:lnSpc>
              <a:buFontTx/>
              <a:buNone/>
            </a:pPr>
            <a:r>
              <a:rPr lang="en-US" sz="2000" dirty="0">
                <a:latin typeface="Arial" panose="020B0604020202020204" pitchFamily="34" charset="0"/>
                <a:cs typeface="Arial" panose="020B0604020202020204" pitchFamily="34" charset="0"/>
              </a:rPr>
              <a:t>for(</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=0, j=n-1;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&lt;n/2;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j--)</a:t>
            </a:r>
          </a:p>
          <a:p>
            <a:pPr eaLnBrk="1" hangingPunct="1">
              <a:lnSpc>
                <a:spcPct val="100000"/>
              </a:lnSpc>
              <a:buFontTx/>
              <a:buNone/>
            </a:pPr>
            <a:r>
              <a:rPr lang="en-US" sz="2000" dirty="0">
                <a:latin typeface="Arial" panose="020B0604020202020204" pitchFamily="34" charset="0"/>
                <a:cs typeface="Arial" panose="020B0604020202020204" pitchFamily="34" charset="0"/>
              </a:rPr>
              <a:t>{</a:t>
            </a:r>
          </a:p>
          <a:p>
            <a:pPr lvl="1">
              <a:lnSpc>
                <a:spcPct val="100000"/>
              </a:lnSpc>
              <a:buFontTx/>
              <a:buNone/>
            </a:pPr>
            <a:r>
              <a:rPr lang="en-US" sz="2000" b="1" dirty="0">
                <a:solidFill>
                  <a:srgbClr val="0070C0"/>
                </a:solidFill>
                <a:latin typeface="Courier New" panose="02070309020205020404" pitchFamily="49" charset="0"/>
                <a:cs typeface="Courier New" panose="02070309020205020404" pitchFamily="49" charset="0"/>
              </a:rPr>
              <a:t>temp=a[i]; 		</a:t>
            </a:r>
          </a:p>
          <a:p>
            <a:pPr lvl="1">
              <a:lnSpc>
                <a:spcPct val="100000"/>
              </a:lnSpc>
              <a:buFontTx/>
              <a:buNone/>
            </a:pPr>
            <a:r>
              <a:rPr lang="en-US" sz="2000" b="1" dirty="0">
                <a:solidFill>
                  <a:srgbClr val="0070C0"/>
                </a:solidFill>
                <a:latin typeface="Courier New" panose="02070309020205020404" pitchFamily="49" charset="0"/>
                <a:cs typeface="Courier New" panose="02070309020205020404" pitchFamily="49" charset="0"/>
              </a:rPr>
              <a:t>a[i]=a[j];	</a:t>
            </a:r>
          </a:p>
          <a:p>
            <a:pPr lvl="1">
              <a:lnSpc>
                <a:spcPct val="100000"/>
              </a:lnSpc>
              <a:buFontTx/>
              <a:buNone/>
            </a:pPr>
            <a:r>
              <a:rPr lang="en-US" sz="2000" b="1" dirty="0">
                <a:solidFill>
                  <a:srgbClr val="0070C0"/>
                </a:solidFill>
                <a:latin typeface="Courier New" panose="02070309020205020404" pitchFamily="49" charset="0"/>
                <a:cs typeface="Courier New" panose="02070309020205020404" pitchFamily="49" charset="0"/>
              </a:rPr>
              <a:t>a[j]=temp;</a:t>
            </a:r>
            <a:r>
              <a:rPr lang="en-US" sz="2000" b="1" dirty="0">
                <a:latin typeface="Arial" panose="020B0604020202020204" pitchFamily="34" charset="0"/>
                <a:cs typeface="Arial" panose="020B0604020202020204" pitchFamily="34" charset="0"/>
              </a:rPr>
              <a:t>	</a:t>
            </a:r>
          </a:p>
          <a:p>
            <a:pPr eaLnBrk="1" hangingPunct="1">
              <a:lnSpc>
                <a:spcPct val="100000"/>
              </a:lnSpc>
              <a:buFontTx/>
              <a:buNone/>
            </a:pPr>
            <a:r>
              <a:rPr lang="en-US" sz="2000" dirty="0">
                <a:latin typeface="Arial" panose="020B0604020202020204" pitchFamily="34" charset="0"/>
                <a:cs typeface="Arial" panose="020B0604020202020204" pitchFamily="34" charset="0"/>
              </a:rPr>
              <a:t>}</a:t>
            </a:r>
          </a:p>
          <a:p>
            <a:pPr eaLnBrk="1" hangingPunct="1">
              <a:lnSpc>
                <a:spcPct val="100000"/>
              </a:lnSpc>
              <a:buFontTx/>
              <a:buNone/>
            </a:pPr>
            <a:r>
              <a:rPr lang="en-US" sz="2000" b="1" dirty="0">
                <a:latin typeface="Arial" panose="020B0604020202020204" pitchFamily="34" charset="0"/>
                <a:cs typeface="Arial" panose="020B0604020202020204" pitchFamily="34" charset="0"/>
              </a:rPr>
              <a:t>printf(</a:t>
            </a:r>
            <a:r>
              <a:rPr lang="en-US" sz="2000" dirty="0">
                <a:latin typeface="Arial" panose="020B0604020202020204" pitchFamily="34" charset="0"/>
                <a:cs typeface="Arial" panose="020B0604020202020204" pitchFamily="34" charset="0"/>
              </a:rPr>
              <a:t>"\n Reversed array: \n“);</a:t>
            </a:r>
          </a:p>
          <a:p>
            <a:pPr eaLnBrk="1" hangingPunct="1">
              <a:lnSpc>
                <a:spcPct val="100000"/>
              </a:lnSpc>
              <a:buFontTx/>
              <a:buNone/>
            </a:pPr>
            <a:r>
              <a:rPr lang="en-US" sz="2000" dirty="0">
                <a:latin typeface="Arial" panose="020B0604020202020204" pitchFamily="34" charset="0"/>
                <a:cs typeface="Arial" panose="020B0604020202020204" pitchFamily="34" charset="0"/>
              </a:rPr>
              <a:t>for(i=0;i&lt;</a:t>
            </a:r>
            <a:r>
              <a:rPr lang="en-US" sz="2000" dirty="0" err="1">
                <a:latin typeface="Arial" panose="020B0604020202020204" pitchFamily="34" charset="0"/>
                <a:cs typeface="Arial" panose="020B0604020202020204" pitchFamily="34" charset="0"/>
              </a:rPr>
              <a:t>n;i</a:t>
            </a:r>
            <a:r>
              <a:rPr lang="en-US" sz="2000" dirty="0">
                <a:latin typeface="Arial" panose="020B0604020202020204" pitchFamily="34" charset="0"/>
                <a:cs typeface="Arial" panose="020B0604020202020204" pitchFamily="34" charset="0"/>
              </a:rPr>
              <a:t>++)</a:t>
            </a:r>
          </a:p>
          <a:p>
            <a:pPr eaLnBrk="1" hangingPunct="1">
              <a:lnSpc>
                <a:spcPct val="100000"/>
              </a:lnSpc>
              <a:buFontTx/>
              <a:buNone/>
            </a:pPr>
            <a:r>
              <a:rPr lang="en-US" sz="2000" b="1" dirty="0">
                <a:latin typeface="Arial" panose="020B0604020202020204" pitchFamily="34" charset="0"/>
                <a:cs typeface="Arial" panose="020B0604020202020204" pitchFamily="34" charset="0"/>
              </a:rPr>
              <a:t>printf(“%d\t”, </a:t>
            </a:r>
            <a:r>
              <a:rPr lang="en-US" sz="2000" dirty="0">
                <a:latin typeface="Arial" panose="020B0604020202020204" pitchFamily="34" charset="0"/>
                <a:cs typeface="Arial" panose="020B0604020202020204" pitchFamily="34" charset="0"/>
              </a:rPr>
              <a:t>a[</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a:t>
            </a:r>
          </a:p>
          <a:p>
            <a:pPr eaLnBrk="1" hangingPunct="1">
              <a:lnSpc>
                <a:spcPct val="100000"/>
              </a:lnSpc>
              <a:buFontTx/>
              <a:buNone/>
            </a:pPr>
            <a:r>
              <a:rPr lang="en-US" sz="2000" dirty="0">
                <a:latin typeface="Arial" panose="020B0604020202020204" pitchFamily="34" charset="0"/>
                <a:cs typeface="Arial" panose="020B0604020202020204" pitchFamily="34" charset="0"/>
              </a:rPr>
              <a:t>}</a:t>
            </a:r>
          </a:p>
        </p:txBody>
      </p:sp>
      <p:sp>
        <p:nvSpPr>
          <p:cNvPr id="10" name="Date Placeholder 9"/>
          <p:cNvSpPr>
            <a:spLocks noGrp="1"/>
          </p:cNvSpPr>
          <p:nvPr>
            <p:ph type="dt" sz="half" idx="10"/>
          </p:nvPr>
        </p:nvSpPr>
        <p:spPr/>
        <p:txBody>
          <a:bodyPr/>
          <a:lstStyle/>
          <a:p>
            <a:fld id="{2B30A6D4-355A-4F37-8EF7-9D1964588019}" type="datetime1">
              <a:rPr lang="en-US" smtClean="0"/>
              <a:t>4/9/2022</a:t>
            </a:fld>
            <a:endParaRPr lang="en-US"/>
          </a:p>
        </p:txBody>
      </p:sp>
      <p:sp>
        <p:nvSpPr>
          <p:cNvPr id="11" name="Footer Placeholder 10"/>
          <p:cNvSpPr>
            <a:spLocks noGrp="1"/>
          </p:cNvSpPr>
          <p:nvPr>
            <p:ph type="ftr" sz="quarter" idx="11"/>
          </p:nvPr>
        </p:nvSpPr>
        <p:spPr/>
        <p:txBody>
          <a:bodyPr/>
          <a:lstStyle/>
          <a:p>
            <a:r>
              <a:rPr lang="en-US"/>
              <a:t>CSE 1051            Department of CSE</a:t>
            </a:r>
            <a:endParaRPr lang="en-US" dirty="0"/>
          </a:p>
        </p:txBody>
      </p:sp>
      <p:sp>
        <p:nvSpPr>
          <p:cNvPr id="12" name="Slide Number Placeholder 11"/>
          <p:cNvSpPr>
            <a:spLocks noGrp="1"/>
          </p:cNvSpPr>
          <p:nvPr>
            <p:ph type="sldNum" sz="quarter" idx="12"/>
          </p:nvPr>
        </p:nvSpPr>
        <p:spPr/>
        <p:txBody>
          <a:bodyPr/>
          <a:lstStyle/>
          <a:p>
            <a:fld id="{EB572375-96E0-4DBB-B3D7-B1489209CDB4}" type="slidenum">
              <a:rPr lang="en-US" smtClean="0"/>
              <a:pPr/>
              <a:t>17</a:t>
            </a:fld>
            <a:endParaRPr lang="en-US"/>
          </a:p>
        </p:txBody>
      </p:sp>
      <p:sp>
        <p:nvSpPr>
          <p:cNvPr id="9" name="Rectangle 2"/>
          <p:cNvSpPr txBox="1">
            <a:spLocks noChangeArrowheads="1"/>
          </p:cNvSpPr>
          <p:nvPr/>
        </p:nvSpPr>
        <p:spPr>
          <a:xfrm>
            <a:off x="4727848" y="1268760"/>
            <a:ext cx="3744416" cy="5021762"/>
          </a:xfrm>
          <a:prstGeom prst="rect">
            <a:avLst/>
          </a:prstGeom>
          <a:ln>
            <a:solidFill>
              <a:srgbClr val="FF0000"/>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00000"/>
              </a:lnSpc>
              <a:spcAft>
                <a:spcPts val="0"/>
              </a:spcAft>
              <a:buFontTx/>
              <a:buNone/>
            </a:pPr>
            <a:r>
              <a:rPr lang="en-US" sz="2000" dirty="0">
                <a:latin typeface="Arial" panose="020B0604020202020204" pitchFamily="34" charset="0"/>
                <a:cs typeface="Arial" panose="020B0604020202020204" pitchFamily="34" charset="0"/>
              </a:rPr>
              <a:t>for(</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=0;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&lt;n/2;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a:t>
            </a:r>
          </a:p>
          <a:p>
            <a:pPr fontAlgn="auto">
              <a:lnSpc>
                <a:spcPct val="100000"/>
              </a:lnSpc>
              <a:spcAft>
                <a:spcPts val="0"/>
              </a:spcAft>
              <a:buFontTx/>
              <a:buNone/>
            </a:pPr>
            <a:r>
              <a:rPr lang="en-US" sz="2000" dirty="0">
                <a:latin typeface="Arial" panose="020B0604020202020204" pitchFamily="34" charset="0"/>
                <a:cs typeface="Arial" panose="020B0604020202020204" pitchFamily="34" charset="0"/>
              </a:rPr>
              <a:t>{</a:t>
            </a:r>
          </a:p>
          <a:p>
            <a:pPr lvl="1" fontAlgn="auto">
              <a:lnSpc>
                <a:spcPct val="100000"/>
              </a:lnSpc>
              <a:spcAft>
                <a:spcPts val="0"/>
              </a:spcAft>
              <a:buFontTx/>
              <a:buNone/>
            </a:pPr>
            <a:r>
              <a:rPr lang="en-US" sz="2000" b="1" dirty="0">
                <a:solidFill>
                  <a:srgbClr val="C00000"/>
                </a:solidFill>
                <a:latin typeface="Courier New" panose="02070309020205020404" pitchFamily="49" charset="0"/>
                <a:cs typeface="Courier New" panose="02070309020205020404" pitchFamily="49" charset="0"/>
              </a:rPr>
              <a:t>temp=a[</a:t>
            </a:r>
            <a:r>
              <a:rPr lang="en-US" sz="2000" b="1" dirty="0" err="1">
                <a:solidFill>
                  <a:srgbClr val="C00000"/>
                </a:solidFill>
                <a:latin typeface="Courier New" panose="02070309020205020404" pitchFamily="49" charset="0"/>
                <a:cs typeface="Courier New" panose="02070309020205020404" pitchFamily="49" charset="0"/>
              </a:rPr>
              <a:t>i</a:t>
            </a:r>
            <a:r>
              <a:rPr lang="en-US" sz="2000" b="1" dirty="0">
                <a:solidFill>
                  <a:srgbClr val="C00000"/>
                </a:solidFill>
                <a:latin typeface="Courier New" panose="02070309020205020404" pitchFamily="49" charset="0"/>
                <a:cs typeface="Courier New" panose="02070309020205020404" pitchFamily="49" charset="0"/>
              </a:rPr>
              <a:t>]; 		</a:t>
            </a:r>
          </a:p>
          <a:p>
            <a:pPr lvl="1" fontAlgn="auto">
              <a:lnSpc>
                <a:spcPct val="100000"/>
              </a:lnSpc>
              <a:spcAft>
                <a:spcPts val="0"/>
              </a:spcAft>
              <a:buFontTx/>
              <a:buNone/>
            </a:pPr>
            <a:r>
              <a:rPr lang="en-US" sz="2000" b="1" dirty="0">
                <a:solidFill>
                  <a:srgbClr val="C00000"/>
                </a:solidFill>
                <a:latin typeface="Courier New" panose="02070309020205020404" pitchFamily="49" charset="0"/>
                <a:cs typeface="Courier New" panose="02070309020205020404" pitchFamily="49" charset="0"/>
              </a:rPr>
              <a:t>a[</a:t>
            </a:r>
            <a:r>
              <a:rPr lang="en-US" sz="2000" b="1" dirty="0" err="1">
                <a:solidFill>
                  <a:srgbClr val="C00000"/>
                </a:solidFill>
                <a:latin typeface="Courier New" panose="02070309020205020404" pitchFamily="49" charset="0"/>
                <a:cs typeface="Courier New" panose="02070309020205020404" pitchFamily="49" charset="0"/>
              </a:rPr>
              <a:t>i</a:t>
            </a:r>
            <a:r>
              <a:rPr lang="en-US" sz="2000" b="1" dirty="0">
                <a:solidFill>
                  <a:srgbClr val="C00000"/>
                </a:solidFill>
                <a:latin typeface="Courier New" panose="02070309020205020404" pitchFamily="49" charset="0"/>
                <a:cs typeface="Courier New" panose="02070309020205020404" pitchFamily="49" charset="0"/>
              </a:rPr>
              <a:t>]=a[n-i-1];	</a:t>
            </a:r>
          </a:p>
          <a:p>
            <a:pPr lvl="1" fontAlgn="auto">
              <a:lnSpc>
                <a:spcPct val="100000"/>
              </a:lnSpc>
              <a:spcAft>
                <a:spcPts val="0"/>
              </a:spcAft>
              <a:buFontTx/>
              <a:buNone/>
            </a:pPr>
            <a:r>
              <a:rPr lang="en-US" sz="2000" b="1" dirty="0">
                <a:solidFill>
                  <a:srgbClr val="C00000"/>
                </a:solidFill>
                <a:latin typeface="Courier New" panose="02070309020205020404" pitchFamily="49" charset="0"/>
                <a:cs typeface="Courier New" panose="02070309020205020404" pitchFamily="49" charset="0"/>
              </a:rPr>
              <a:t>a[n-i-1]=temp;</a:t>
            </a:r>
            <a:r>
              <a:rPr lang="en-US" sz="2000" b="1" dirty="0">
                <a:latin typeface="Arial" panose="020B0604020202020204" pitchFamily="34" charset="0"/>
                <a:cs typeface="Arial" panose="020B0604020202020204" pitchFamily="34" charset="0"/>
              </a:rPr>
              <a:t>	</a:t>
            </a:r>
          </a:p>
          <a:p>
            <a:pPr fontAlgn="auto">
              <a:lnSpc>
                <a:spcPct val="100000"/>
              </a:lnSpc>
              <a:spcAft>
                <a:spcPts val="0"/>
              </a:spcAft>
              <a:buFontTx/>
              <a:buNone/>
            </a:pPr>
            <a:r>
              <a:rPr lang="en-US" sz="2000" dirty="0">
                <a:latin typeface="Arial" panose="020B0604020202020204" pitchFamily="34" charset="0"/>
                <a:cs typeface="Arial" panose="020B0604020202020204" pitchFamily="34" charset="0"/>
              </a:rPr>
              <a:t>}</a:t>
            </a:r>
          </a:p>
          <a:p>
            <a:pPr fontAlgn="auto">
              <a:lnSpc>
                <a:spcPct val="100000"/>
              </a:lnSpc>
              <a:spcAft>
                <a:spcPts val="0"/>
              </a:spcAft>
              <a:buFontTx/>
              <a:buNone/>
            </a:pPr>
            <a:r>
              <a:rPr lang="en-US" sz="2000" b="1" dirty="0" err="1">
                <a:latin typeface="Arial" panose="020B0604020202020204" pitchFamily="34" charset="0"/>
                <a:cs typeface="Arial" panose="020B0604020202020204" pitchFamily="34" charset="0"/>
              </a:rPr>
              <a:t>printf</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"\n Reversed array: \n“);</a:t>
            </a:r>
          </a:p>
          <a:p>
            <a:pPr fontAlgn="auto">
              <a:lnSpc>
                <a:spcPct val="100000"/>
              </a:lnSpc>
              <a:spcAft>
                <a:spcPts val="0"/>
              </a:spcAft>
              <a:buFontTx/>
              <a:buNone/>
            </a:pPr>
            <a:r>
              <a:rPr lang="en-US" sz="2000" dirty="0">
                <a:latin typeface="Arial" panose="020B0604020202020204" pitchFamily="34" charset="0"/>
                <a:cs typeface="Arial" panose="020B0604020202020204" pitchFamily="34" charset="0"/>
              </a:rPr>
              <a:t>for(</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=0;i&lt;</a:t>
            </a:r>
            <a:r>
              <a:rPr lang="en-US" sz="2000" dirty="0" err="1">
                <a:latin typeface="Arial" panose="020B0604020202020204" pitchFamily="34" charset="0"/>
                <a:cs typeface="Arial" panose="020B0604020202020204" pitchFamily="34" charset="0"/>
              </a:rPr>
              <a:t>n;i</a:t>
            </a:r>
            <a:r>
              <a:rPr lang="en-US" sz="2000" dirty="0">
                <a:latin typeface="Arial" panose="020B0604020202020204" pitchFamily="34" charset="0"/>
                <a:cs typeface="Arial" panose="020B0604020202020204" pitchFamily="34" charset="0"/>
              </a:rPr>
              <a:t>++)</a:t>
            </a:r>
          </a:p>
          <a:p>
            <a:pPr fontAlgn="auto">
              <a:lnSpc>
                <a:spcPct val="100000"/>
              </a:lnSpc>
              <a:spcAft>
                <a:spcPts val="0"/>
              </a:spcAft>
              <a:buFontTx/>
              <a:buNone/>
            </a:pPr>
            <a:r>
              <a:rPr lang="en-US" sz="2000" b="1" dirty="0" err="1">
                <a:latin typeface="Arial" panose="020B0604020202020204" pitchFamily="34" charset="0"/>
                <a:cs typeface="Arial" panose="020B0604020202020204" pitchFamily="34" charset="0"/>
              </a:rPr>
              <a:t>printf</a:t>
            </a:r>
            <a:r>
              <a:rPr lang="en-US" sz="2000" b="1" dirty="0">
                <a:latin typeface="Arial" panose="020B0604020202020204" pitchFamily="34" charset="0"/>
                <a:cs typeface="Arial" panose="020B0604020202020204" pitchFamily="34" charset="0"/>
              </a:rPr>
              <a:t>(“%d\t”, </a:t>
            </a:r>
            <a:r>
              <a:rPr lang="en-US" sz="2000" dirty="0">
                <a:latin typeface="Arial" panose="020B0604020202020204" pitchFamily="34" charset="0"/>
                <a:cs typeface="Arial" panose="020B0604020202020204" pitchFamily="34" charset="0"/>
              </a:rPr>
              <a:t>a[</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a:t>
            </a:r>
          </a:p>
          <a:p>
            <a:pPr fontAlgn="auto">
              <a:lnSpc>
                <a:spcPct val="100000"/>
              </a:lnSpc>
              <a:spcAft>
                <a:spcPts val="0"/>
              </a:spcAft>
              <a:buFontTx/>
              <a:buNone/>
            </a:pPr>
            <a:r>
              <a:rPr lang="en-US" sz="2000" dirty="0">
                <a:latin typeface="Arial" panose="020B0604020202020204" pitchFamily="34" charset="0"/>
                <a:cs typeface="Arial" panose="020B0604020202020204" pitchFamily="34" charset="0"/>
              </a:rPr>
              <a:t>}</a:t>
            </a:r>
          </a:p>
        </p:txBody>
      </p:sp>
      <p:sp>
        <p:nvSpPr>
          <p:cNvPr id="8201" name="TextBox 8"/>
          <p:cNvSpPr txBox="1">
            <a:spLocks noChangeArrowheads="1"/>
          </p:cNvSpPr>
          <p:nvPr/>
        </p:nvSpPr>
        <p:spPr bwMode="auto">
          <a:xfrm>
            <a:off x="8688288" y="980728"/>
            <a:ext cx="3024336" cy="708025"/>
          </a:xfrm>
          <a:prstGeom prst="rect">
            <a:avLst/>
          </a:prstGeom>
          <a:solidFill>
            <a:schemeClr val="bg1"/>
          </a:solidFill>
          <a:ln w="28575">
            <a:solidFill>
              <a:srgbClr val="FF0000"/>
            </a:solidFill>
            <a:miter lim="800000"/>
            <a:headEnd/>
            <a:tailEnd/>
          </a:ln>
        </p:spPr>
        <p:txBody>
          <a:bodyPr wrap="square">
            <a:spAutoFit/>
          </a:bodyPr>
          <a:lstStyle/>
          <a:p>
            <a:r>
              <a:rPr lang="en-US" sz="2000" b="1" dirty="0">
                <a:latin typeface="Calibri" pitchFamily="34" charset="0"/>
              </a:rPr>
              <a:t>Example :</a:t>
            </a:r>
          </a:p>
          <a:p>
            <a:r>
              <a:rPr lang="en-US" sz="2000" b="1" dirty="0">
                <a:latin typeface="Calibri" pitchFamily="34" charset="0"/>
              </a:rPr>
              <a:t>	a[ ]={1, 2, 3, 4, 5}</a:t>
            </a:r>
          </a:p>
        </p:txBody>
      </p:sp>
      <p:sp>
        <p:nvSpPr>
          <p:cNvPr id="7" name="TextBox 6"/>
          <p:cNvSpPr txBox="1">
            <a:spLocks noChangeArrowheads="1"/>
          </p:cNvSpPr>
          <p:nvPr/>
        </p:nvSpPr>
        <p:spPr bwMode="auto">
          <a:xfrm>
            <a:off x="8688288" y="1772592"/>
            <a:ext cx="3024336" cy="1878012"/>
          </a:xfrm>
          <a:prstGeom prst="rect">
            <a:avLst/>
          </a:prstGeom>
          <a:solidFill>
            <a:schemeClr val="bg1"/>
          </a:solidFill>
          <a:ln w="28575">
            <a:solidFill>
              <a:srgbClr val="FF0000"/>
            </a:solidFill>
            <a:miter lim="800000"/>
            <a:headEnd/>
            <a:tailEnd/>
          </a:ln>
        </p:spPr>
        <p:txBody>
          <a:bodyPr wrap="square">
            <a:spAutoFit/>
          </a:bodyPr>
          <a:lstStyle/>
          <a:p>
            <a:r>
              <a:rPr lang="en-US" dirty="0"/>
              <a:t>Output:</a:t>
            </a:r>
          </a:p>
          <a:p>
            <a:r>
              <a:rPr lang="en-US" dirty="0"/>
              <a:t>    Enter values for an array</a:t>
            </a:r>
          </a:p>
          <a:p>
            <a:r>
              <a:rPr lang="en-US" dirty="0"/>
              <a:t>    </a:t>
            </a:r>
            <a:r>
              <a:rPr lang="en-US" sz="2000" dirty="0">
                <a:latin typeface="Calibri" pitchFamily="34" charset="0"/>
              </a:rPr>
              <a:t>n=5</a:t>
            </a:r>
          </a:p>
          <a:p>
            <a:r>
              <a:rPr lang="en-US" sz="2000" dirty="0">
                <a:latin typeface="Calibri" pitchFamily="34" charset="0"/>
              </a:rPr>
              <a:t>    </a:t>
            </a:r>
            <a:r>
              <a:rPr lang="en-US" sz="2000" b="1" dirty="0">
                <a:latin typeface="Calibri" pitchFamily="34" charset="0"/>
              </a:rPr>
              <a:t>1 2 3 4 5</a:t>
            </a:r>
          </a:p>
          <a:p>
            <a:r>
              <a:rPr lang="en-US" sz="2000" dirty="0">
                <a:latin typeface="Calibri" pitchFamily="34" charset="0"/>
              </a:rPr>
              <a:t>    Reversed array</a:t>
            </a:r>
          </a:p>
          <a:p>
            <a:r>
              <a:rPr lang="en-US" sz="2000" b="1" dirty="0">
                <a:latin typeface="Calibri" pitchFamily="34" charset="0"/>
              </a:rPr>
              <a:t>    5   4    3    2    1</a:t>
            </a:r>
          </a:p>
        </p:txBody>
      </p:sp>
      <p:sp>
        <p:nvSpPr>
          <p:cNvPr id="13" name="TextBox 12"/>
          <p:cNvSpPr txBox="1">
            <a:spLocks noChangeArrowheads="1"/>
          </p:cNvSpPr>
          <p:nvPr/>
        </p:nvSpPr>
        <p:spPr bwMode="auto">
          <a:xfrm>
            <a:off x="8712495" y="3722256"/>
            <a:ext cx="3000129" cy="1938992"/>
          </a:xfrm>
          <a:prstGeom prst="rect">
            <a:avLst/>
          </a:prstGeom>
          <a:noFill/>
          <a:ln w="28575">
            <a:solidFill>
              <a:srgbClr val="FF0000"/>
            </a:solidFill>
            <a:miter lim="800000"/>
            <a:headEnd/>
            <a:tailEnd/>
          </a:ln>
        </p:spPr>
        <p:txBody>
          <a:bodyPr wrap="square">
            <a:spAutoFit/>
          </a:bodyPr>
          <a:lstStyle/>
          <a:p>
            <a:r>
              <a:rPr lang="en-US" sz="2000" b="1" dirty="0">
                <a:latin typeface="Calibri" pitchFamily="34" charset="0"/>
              </a:rPr>
              <a:t>Array  	 Reversed array</a:t>
            </a:r>
          </a:p>
          <a:p>
            <a:r>
              <a:rPr lang="en-US" sz="2000" b="1" dirty="0">
                <a:latin typeface="Calibri" pitchFamily="34" charset="0"/>
              </a:rPr>
              <a:t>a[0]=1	 	a[0]=5</a:t>
            </a:r>
          </a:p>
          <a:p>
            <a:r>
              <a:rPr lang="en-US" sz="2000" b="1" dirty="0">
                <a:latin typeface="Calibri" pitchFamily="34" charset="0"/>
              </a:rPr>
              <a:t>a[1]=2	 	a[1]=4</a:t>
            </a:r>
          </a:p>
          <a:p>
            <a:r>
              <a:rPr lang="en-US" sz="2000" b="1" dirty="0">
                <a:latin typeface="Calibri" pitchFamily="34" charset="0"/>
              </a:rPr>
              <a:t>a[2]=3	 	a[2]=3</a:t>
            </a:r>
          </a:p>
          <a:p>
            <a:r>
              <a:rPr lang="en-US" sz="2000" b="1" dirty="0">
                <a:latin typeface="Calibri" pitchFamily="34" charset="0"/>
              </a:rPr>
              <a:t>a[3]=4	 	a[3]=2</a:t>
            </a:r>
          </a:p>
          <a:p>
            <a:r>
              <a:rPr lang="en-US" sz="2000" b="1" dirty="0">
                <a:latin typeface="Calibri" pitchFamily="34" charset="0"/>
              </a:rPr>
              <a:t>a[4]=5	 	a[4]=1</a:t>
            </a:r>
            <a:endParaRPr lang="en-US" sz="20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fade">
                                      <p:cBhvr>
                                        <p:cTn id="17" dur="500"/>
                                        <p:tgtEl>
                                          <p:spTgt spid="819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194">
                                            <p:txEl>
                                              <p:pRg st="3" end="3"/>
                                            </p:txEl>
                                          </p:spTgt>
                                        </p:tgtEl>
                                        <p:attrNameLst>
                                          <p:attrName>style.visibility</p:attrName>
                                        </p:attrNameLst>
                                      </p:cBhvr>
                                      <p:to>
                                        <p:strVal val="visible"/>
                                      </p:to>
                                    </p:set>
                                    <p:animEffect transition="in" filter="fade">
                                      <p:cBhvr>
                                        <p:cTn id="20" dur="500"/>
                                        <p:tgtEl>
                                          <p:spTgt spid="819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194">
                                            <p:txEl>
                                              <p:pRg st="4" end="4"/>
                                            </p:txEl>
                                          </p:spTgt>
                                        </p:tgtEl>
                                        <p:attrNameLst>
                                          <p:attrName>style.visibility</p:attrName>
                                        </p:attrNameLst>
                                      </p:cBhvr>
                                      <p:to>
                                        <p:strVal val="visible"/>
                                      </p:to>
                                    </p:set>
                                    <p:animEffect transition="in" filter="fade">
                                      <p:cBhvr>
                                        <p:cTn id="23" dur="500"/>
                                        <p:tgtEl>
                                          <p:spTgt spid="819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194">
                                            <p:txEl>
                                              <p:pRg st="0" end="0"/>
                                            </p:txEl>
                                          </p:spTgt>
                                        </p:tgtEl>
                                        <p:attrNameLst>
                                          <p:attrName>style.visibility</p:attrName>
                                        </p:attrNameLst>
                                      </p:cBhvr>
                                      <p:to>
                                        <p:strVal val="visible"/>
                                      </p:to>
                                    </p:set>
                                    <p:animEffect transition="in" filter="fade">
                                      <p:cBhvr>
                                        <p:cTn id="28" dur="500"/>
                                        <p:tgtEl>
                                          <p:spTgt spid="8194">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194">
                                            <p:txEl>
                                              <p:pRg st="1" end="1"/>
                                            </p:txEl>
                                          </p:spTgt>
                                        </p:tgtEl>
                                        <p:attrNameLst>
                                          <p:attrName>style.visibility</p:attrName>
                                        </p:attrNameLst>
                                      </p:cBhvr>
                                      <p:to>
                                        <p:strVal val="visible"/>
                                      </p:to>
                                    </p:set>
                                    <p:animEffect transition="in" filter="fade">
                                      <p:cBhvr>
                                        <p:cTn id="31" dur="500"/>
                                        <p:tgtEl>
                                          <p:spTgt spid="8194">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194">
                                            <p:txEl>
                                              <p:pRg st="5" end="5"/>
                                            </p:txEl>
                                          </p:spTgt>
                                        </p:tgtEl>
                                        <p:attrNameLst>
                                          <p:attrName>style.visibility</p:attrName>
                                        </p:attrNameLst>
                                      </p:cBhvr>
                                      <p:to>
                                        <p:strVal val="visible"/>
                                      </p:to>
                                    </p:set>
                                    <p:animEffect transition="in" filter="fade">
                                      <p:cBhvr>
                                        <p:cTn id="36" dur="500"/>
                                        <p:tgtEl>
                                          <p:spTgt spid="819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194">
                                            <p:txEl>
                                              <p:pRg st="6" end="6"/>
                                            </p:txEl>
                                          </p:spTgt>
                                        </p:tgtEl>
                                        <p:attrNameLst>
                                          <p:attrName>style.visibility</p:attrName>
                                        </p:attrNameLst>
                                      </p:cBhvr>
                                      <p:to>
                                        <p:strVal val="visible"/>
                                      </p:to>
                                    </p:set>
                                    <p:animEffect transition="in" filter="fade">
                                      <p:cBhvr>
                                        <p:cTn id="41" dur="500"/>
                                        <p:tgtEl>
                                          <p:spTgt spid="8194">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194">
                                            <p:txEl>
                                              <p:pRg st="7" end="7"/>
                                            </p:txEl>
                                          </p:spTgt>
                                        </p:tgtEl>
                                        <p:attrNameLst>
                                          <p:attrName>style.visibility</p:attrName>
                                        </p:attrNameLst>
                                      </p:cBhvr>
                                      <p:to>
                                        <p:strVal val="visible"/>
                                      </p:to>
                                    </p:set>
                                    <p:animEffect transition="in" filter="fade">
                                      <p:cBhvr>
                                        <p:cTn id="44" dur="500"/>
                                        <p:tgtEl>
                                          <p:spTgt spid="8194">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8194">
                                            <p:txEl>
                                              <p:pRg st="8" end="8"/>
                                            </p:txEl>
                                          </p:spTgt>
                                        </p:tgtEl>
                                        <p:attrNameLst>
                                          <p:attrName>style.visibility</p:attrName>
                                        </p:attrNameLst>
                                      </p:cBhvr>
                                      <p:to>
                                        <p:strVal val="visible"/>
                                      </p:to>
                                    </p:set>
                                    <p:animEffect transition="in" filter="fade">
                                      <p:cBhvr>
                                        <p:cTn id="47" dur="500"/>
                                        <p:tgtEl>
                                          <p:spTgt spid="8194">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8194">
                                            <p:txEl>
                                              <p:pRg st="9" end="9"/>
                                            </p:txEl>
                                          </p:spTgt>
                                        </p:tgtEl>
                                        <p:attrNameLst>
                                          <p:attrName>style.visibility</p:attrName>
                                        </p:attrNameLst>
                                      </p:cBhvr>
                                      <p:to>
                                        <p:strVal val="visible"/>
                                      </p:to>
                                    </p:set>
                                    <p:animEffect transition="in" filter="fade">
                                      <p:cBhvr>
                                        <p:cTn id="50" dur="500"/>
                                        <p:tgtEl>
                                          <p:spTgt spid="8194">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xEl>
                                              <p:pRg st="2" end="2"/>
                                            </p:txEl>
                                          </p:spTgt>
                                        </p:tgtEl>
                                        <p:attrNameLst>
                                          <p:attrName>style.visibility</p:attrName>
                                        </p:attrNameLst>
                                      </p:cBhvr>
                                      <p:to>
                                        <p:strVal val="visible"/>
                                      </p:to>
                                    </p:set>
                                    <p:animEffect transition="in" filter="fade">
                                      <p:cBhvr>
                                        <p:cTn id="55" dur="500"/>
                                        <p:tgtEl>
                                          <p:spTgt spid="9">
                                            <p:txEl>
                                              <p:pRg st="2" end="2"/>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9">
                                            <p:txEl>
                                              <p:pRg st="3" end="3"/>
                                            </p:txEl>
                                          </p:spTgt>
                                        </p:tgtEl>
                                        <p:attrNameLst>
                                          <p:attrName>style.visibility</p:attrName>
                                        </p:attrNameLst>
                                      </p:cBhvr>
                                      <p:to>
                                        <p:strVal val="visible"/>
                                      </p:to>
                                    </p:set>
                                    <p:animEffect transition="in" filter="fade">
                                      <p:cBhvr>
                                        <p:cTn id="58" dur="500"/>
                                        <p:tgtEl>
                                          <p:spTgt spid="9">
                                            <p:txEl>
                                              <p:pRg st="3" end="3"/>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9">
                                            <p:txEl>
                                              <p:pRg st="4" end="4"/>
                                            </p:txEl>
                                          </p:spTgt>
                                        </p:tgtEl>
                                        <p:attrNameLst>
                                          <p:attrName>style.visibility</p:attrName>
                                        </p:attrNameLst>
                                      </p:cBhvr>
                                      <p:to>
                                        <p:strVal val="visible"/>
                                      </p:to>
                                    </p:set>
                                    <p:animEffect transition="in" filter="fade">
                                      <p:cBhvr>
                                        <p:cTn id="61" dur="500"/>
                                        <p:tgtEl>
                                          <p:spTgt spid="9">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9">
                                            <p:txEl>
                                              <p:pRg st="0" end="0"/>
                                            </p:txEl>
                                          </p:spTgt>
                                        </p:tgtEl>
                                        <p:attrNameLst>
                                          <p:attrName>style.visibility</p:attrName>
                                        </p:attrNameLst>
                                      </p:cBhvr>
                                      <p:to>
                                        <p:strVal val="visible"/>
                                      </p:to>
                                    </p:set>
                                    <p:animEffect transition="in" filter="fade">
                                      <p:cBhvr>
                                        <p:cTn id="66" dur="500"/>
                                        <p:tgtEl>
                                          <p:spTgt spid="9">
                                            <p:txEl>
                                              <p:pRg st="0" end="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9">
                                            <p:txEl>
                                              <p:pRg st="1" end="1"/>
                                            </p:txEl>
                                          </p:spTgt>
                                        </p:tgtEl>
                                        <p:attrNameLst>
                                          <p:attrName>style.visibility</p:attrName>
                                        </p:attrNameLst>
                                      </p:cBhvr>
                                      <p:to>
                                        <p:strVal val="visible"/>
                                      </p:to>
                                    </p:set>
                                    <p:animEffect transition="in" filter="fade">
                                      <p:cBhvr>
                                        <p:cTn id="69" dur="500"/>
                                        <p:tgtEl>
                                          <p:spTgt spid="9">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
                                            <p:txEl>
                                              <p:pRg st="5" end="5"/>
                                            </p:txEl>
                                          </p:spTgt>
                                        </p:tgtEl>
                                        <p:attrNameLst>
                                          <p:attrName>style.visibility</p:attrName>
                                        </p:attrNameLst>
                                      </p:cBhvr>
                                      <p:to>
                                        <p:strVal val="visible"/>
                                      </p:to>
                                    </p:set>
                                    <p:animEffect transition="in" filter="fade">
                                      <p:cBhvr>
                                        <p:cTn id="74" dur="500"/>
                                        <p:tgtEl>
                                          <p:spTgt spid="9">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9">
                                            <p:txEl>
                                              <p:pRg st="6" end="6"/>
                                            </p:txEl>
                                          </p:spTgt>
                                        </p:tgtEl>
                                        <p:attrNameLst>
                                          <p:attrName>style.visibility</p:attrName>
                                        </p:attrNameLst>
                                      </p:cBhvr>
                                      <p:to>
                                        <p:strVal val="visible"/>
                                      </p:to>
                                    </p:set>
                                    <p:animEffect transition="in" filter="fade">
                                      <p:cBhvr>
                                        <p:cTn id="79" dur="500"/>
                                        <p:tgtEl>
                                          <p:spTgt spid="9">
                                            <p:txEl>
                                              <p:pRg st="6" end="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9">
                                            <p:txEl>
                                              <p:pRg st="7" end="7"/>
                                            </p:txEl>
                                          </p:spTgt>
                                        </p:tgtEl>
                                        <p:attrNameLst>
                                          <p:attrName>style.visibility</p:attrName>
                                        </p:attrNameLst>
                                      </p:cBhvr>
                                      <p:to>
                                        <p:strVal val="visible"/>
                                      </p:to>
                                    </p:set>
                                    <p:animEffect transition="in" filter="fade">
                                      <p:cBhvr>
                                        <p:cTn id="82" dur="500"/>
                                        <p:tgtEl>
                                          <p:spTgt spid="9">
                                            <p:txEl>
                                              <p:pRg st="7" end="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9">
                                            <p:txEl>
                                              <p:pRg st="8" end="8"/>
                                            </p:txEl>
                                          </p:spTgt>
                                        </p:tgtEl>
                                        <p:attrNameLst>
                                          <p:attrName>style.visibility</p:attrName>
                                        </p:attrNameLst>
                                      </p:cBhvr>
                                      <p:to>
                                        <p:strVal val="visible"/>
                                      </p:to>
                                    </p:set>
                                    <p:animEffect transition="in" filter="fade">
                                      <p:cBhvr>
                                        <p:cTn id="85" dur="500"/>
                                        <p:tgtEl>
                                          <p:spTgt spid="9">
                                            <p:txEl>
                                              <p:pRg st="8" end="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9">
                                            <p:txEl>
                                              <p:pRg st="9" end="9"/>
                                            </p:txEl>
                                          </p:spTgt>
                                        </p:tgtEl>
                                        <p:attrNameLst>
                                          <p:attrName>style.visibility</p:attrName>
                                        </p:attrNameLst>
                                      </p:cBhvr>
                                      <p:to>
                                        <p:strVal val="visible"/>
                                      </p:to>
                                    </p:set>
                                    <p:animEffect transition="in" filter="fade">
                                      <p:cBhvr>
                                        <p:cTn id="88"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838200" y="1021563"/>
            <a:ext cx="8522893" cy="5493812"/>
          </a:xfrm>
          <a:prstGeom prst="rect">
            <a:avLst/>
          </a:prstGeom>
          <a:noFill/>
          <a:ln w="9525">
            <a:noFill/>
            <a:miter lim="800000"/>
            <a:headEnd/>
            <a:tailEnd/>
          </a:ln>
          <a:effectLst/>
        </p:spPr>
        <p:txBody>
          <a:bodyPr wrap="square">
            <a:spAutoFit/>
          </a:bodyPr>
          <a:lstStyle/>
          <a:p>
            <a:pPr>
              <a:lnSpc>
                <a:spcPct val="150000"/>
              </a:lnSpc>
              <a:defRPr/>
            </a:pPr>
            <a:r>
              <a:rPr lang="en-US" dirty="0">
                <a:latin typeface="Arial" panose="020B0604020202020204" pitchFamily="34" charset="0"/>
                <a:cs typeface="Arial" panose="020B0604020202020204" pitchFamily="34" charset="0"/>
              </a:rPr>
              <a:t>int a[100], </a:t>
            </a:r>
            <a:r>
              <a:rPr lang="en-US" dirty="0" err="1">
                <a:latin typeface="Arial" panose="020B0604020202020204" pitchFamily="34" charset="0"/>
                <a:cs typeface="Arial" panose="020B0604020202020204" pitchFamily="34" charset="0"/>
              </a:rPr>
              <a:t>n,i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pos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ele</a:t>
            </a:r>
            <a:r>
              <a:rPr lang="en-US" dirty="0">
                <a:latin typeface="Arial" panose="020B0604020202020204" pitchFamily="34" charset="0"/>
                <a:cs typeface="Arial" panose="020B0604020202020204" pitchFamily="34" charset="0"/>
              </a:rPr>
              <a:t>;</a:t>
            </a:r>
          </a:p>
          <a:p>
            <a:pPr>
              <a:lnSpc>
                <a:spcPct val="150000"/>
              </a:lnSpc>
              <a:defRPr/>
            </a:pP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scanf</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d”,&amp;n</a:t>
            </a:r>
            <a:r>
              <a:rPr lang="en-US" dirty="0">
                <a:latin typeface="Arial" panose="020B0604020202020204" pitchFamily="34" charset="0"/>
                <a:cs typeface="Arial" panose="020B0604020202020204" pitchFamily="34" charset="0"/>
              </a:rPr>
              <a:t>); </a:t>
            </a:r>
            <a:r>
              <a:rPr lang="en-US" dirty="0">
                <a:solidFill>
                  <a:schemeClr val="bg1">
                    <a:lumMod val="50000"/>
                  </a:schemeClr>
                </a:solidFill>
                <a:latin typeface="Arial" panose="020B0604020202020204" pitchFamily="34" charset="0"/>
                <a:cs typeface="Arial" panose="020B0604020202020204" pitchFamily="34" charset="0"/>
              </a:rPr>
              <a:t>// number of elements</a:t>
            </a:r>
          </a:p>
          <a:p>
            <a:pPr>
              <a:lnSpc>
                <a:spcPct val="150000"/>
              </a:lnSpc>
              <a:defRPr/>
            </a:pPr>
            <a:r>
              <a:rPr lang="en-US" dirty="0">
                <a:latin typeface="Arial" panose="020B0604020202020204" pitchFamily="34" charset="0"/>
                <a:cs typeface="Arial" panose="020B0604020202020204" pitchFamily="34" charset="0"/>
              </a:rPr>
              <a:t>printf("\</a:t>
            </a:r>
            <a:r>
              <a:rPr lang="en-US" dirty="0" err="1">
                <a:latin typeface="Arial" panose="020B0604020202020204" pitchFamily="34" charset="0"/>
                <a:cs typeface="Arial" panose="020B0604020202020204" pitchFamily="34" charset="0"/>
              </a:rPr>
              <a:t>nEnter</a:t>
            </a:r>
            <a:r>
              <a:rPr lang="en-US" dirty="0">
                <a:latin typeface="Arial" panose="020B0604020202020204" pitchFamily="34" charset="0"/>
                <a:cs typeface="Arial" panose="020B0604020202020204" pitchFamily="34" charset="0"/>
              </a:rPr>
              <a:t> the elements of array:“);</a:t>
            </a:r>
          </a:p>
          <a:p>
            <a:pPr>
              <a:lnSpc>
                <a:spcPct val="150000"/>
              </a:lnSpc>
              <a:defRPr/>
            </a:pPr>
            <a:r>
              <a:rPr lang="en-US" dirty="0">
                <a:latin typeface="Arial" panose="020B0604020202020204" pitchFamily="34" charset="0"/>
                <a:cs typeface="Arial" panose="020B0604020202020204" pitchFamily="34" charset="0"/>
              </a:rPr>
              <a:t>for(</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=0;i&lt;</a:t>
            </a:r>
            <a:r>
              <a:rPr lang="en-US" dirty="0" err="1">
                <a:latin typeface="Arial" panose="020B0604020202020204" pitchFamily="34" charset="0"/>
                <a:cs typeface="Arial" panose="020B0604020202020204" pitchFamily="34" charset="0"/>
              </a:rPr>
              <a:t>n;i</a:t>
            </a:r>
            <a:r>
              <a:rPr lang="en-US" dirty="0">
                <a:latin typeface="Arial" panose="020B0604020202020204" pitchFamily="34" charset="0"/>
                <a:cs typeface="Arial" panose="020B0604020202020204" pitchFamily="34" charset="0"/>
              </a:rPr>
              <a:t>++)</a:t>
            </a:r>
          </a:p>
          <a:p>
            <a:pPr>
              <a:lnSpc>
                <a:spcPct val="150000"/>
              </a:lnSpc>
              <a:defRPr/>
            </a:pPr>
            <a:r>
              <a:rPr lang="en-US" b="1" dirty="0">
                <a:latin typeface="Arial" panose="020B0604020202020204" pitchFamily="34" charset="0"/>
                <a:cs typeface="Arial" panose="020B0604020202020204" pitchFamily="34" charset="0"/>
              </a:rPr>
              <a:t> </a:t>
            </a:r>
            <a:r>
              <a:rPr lang="en-US" b="1" dirty="0" err="1">
                <a:latin typeface="Courier New" panose="02070309020205020404" pitchFamily="49" charset="0"/>
                <a:cs typeface="Courier New" panose="02070309020205020404" pitchFamily="49" charset="0"/>
              </a:rPr>
              <a:t>scanf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d”,&amp;a</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a:lnSpc>
                <a:spcPct val="150000"/>
              </a:lnSpc>
              <a:defRPr/>
            </a:pPr>
            <a:r>
              <a:rPr lang="en-US" dirty="0">
                <a:latin typeface="Arial" panose="020B0604020202020204" pitchFamily="34" charset="0"/>
                <a:cs typeface="Arial" panose="020B0604020202020204" pitchFamily="34" charset="0"/>
              </a:rPr>
              <a:t>printf("\</a:t>
            </a:r>
            <a:r>
              <a:rPr lang="en-US" dirty="0" err="1">
                <a:latin typeface="Arial" panose="020B0604020202020204" pitchFamily="34" charset="0"/>
                <a:cs typeface="Arial" panose="020B0604020202020204" pitchFamily="34" charset="0"/>
              </a:rPr>
              <a:t>nEnter</a:t>
            </a:r>
            <a:r>
              <a:rPr lang="en-US" dirty="0">
                <a:latin typeface="Arial" panose="020B0604020202020204" pitchFamily="34" charset="0"/>
                <a:cs typeface="Arial" panose="020B0604020202020204" pitchFamily="34" charset="0"/>
              </a:rPr>
              <a:t> the element and position  of insertion:“);</a:t>
            </a:r>
          </a:p>
          <a:p>
            <a:pPr>
              <a:lnSpc>
                <a:spcPct val="150000"/>
              </a:lnSpc>
              <a:defRPr/>
            </a:pPr>
            <a:r>
              <a:rPr lang="en-US" b="1" dirty="0">
                <a:latin typeface="Arial" panose="020B0604020202020204" pitchFamily="34" charset="0"/>
                <a:cs typeface="Arial" panose="020B0604020202020204" pitchFamily="34" charset="0"/>
              </a:rPr>
              <a:t> </a:t>
            </a:r>
            <a:r>
              <a:rPr lang="en-US" b="1" dirty="0" err="1">
                <a:latin typeface="Courier New" panose="02070309020205020404" pitchFamily="49" charset="0"/>
                <a:cs typeface="Courier New" panose="02070309020205020404" pitchFamily="49" charset="0"/>
              </a:rPr>
              <a:t>scanf</a:t>
            </a:r>
            <a:r>
              <a:rPr lang="en-US" b="1" dirty="0">
                <a:latin typeface="Courier New" panose="02070309020205020404" pitchFamily="49" charset="0"/>
                <a:cs typeface="Courier New" panose="02070309020205020404" pitchFamily="49" charset="0"/>
              </a:rPr>
              <a:t>(“%d %d”,&amp;</a:t>
            </a:r>
            <a:r>
              <a:rPr lang="en-US" b="1" dirty="0" err="1">
                <a:latin typeface="Courier New" panose="02070309020205020404" pitchFamily="49" charset="0"/>
                <a:cs typeface="Courier New" panose="02070309020205020404" pitchFamily="49" charset="0"/>
              </a:rPr>
              <a:t>ele</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pos</a:t>
            </a:r>
            <a:r>
              <a:rPr lang="en-US" b="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lnSpc>
                <a:spcPct val="150000"/>
              </a:lnSpc>
              <a:defRPr/>
            </a:pPr>
            <a:r>
              <a:rPr lang="en-US" b="1" dirty="0">
                <a:solidFill>
                  <a:srgbClr val="0070C0"/>
                </a:solidFill>
                <a:latin typeface="Courier New" panose="02070309020205020404" pitchFamily="49" charset="0"/>
                <a:cs typeface="Courier New" panose="02070309020205020404" pitchFamily="49" charset="0"/>
              </a:rPr>
              <a:t>for(</a:t>
            </a:r>
            <a:r>
              <a:rPr lang="en-US" b="1" dirty="0" err="1">
                <a:solidFill>
                  <a:srgbClr val="0070C0"/>
                </a:solidFill>
                <a:latin typeface="Courier New" panose="02070309020205020404" pitchFamily="49" charset="0"/>
                <a:cs typeface="Courier New" panose="02070309020205020404" pitchFamily="49" charset="0"/>
              </a:rPr>
              <a:t>i</a:t>
            </a:r>
            <a:r>
              <a:rPr lang="en-US" b="1" dirty="0">
                <a:solidFill>
                  <a:srgbClr val="0070C0"/>
                </a:solidFill>
                <a:latin typeface="Courier New" panose="02070309020205020404" pitchFamily="49" charset="0"/>
                <a:cs typeface="Courier New" panose="02070309020205020404" pitchFamily="49" charset="0"/>
              </a:rPr>
              <a:t>=n; </a:t>
            </a:r>
            <a:r>
              <a:rPr lang="en-US" b="1" dirty="0" err="1">
                <a:solidFill>
                  <a:srgbClr val="0070C0"/>
                </a:solidFill>
                <a:latin typeface="Courier New" panose="02070309020205020404" pitchFamily="49" charset="0"/>
                <a:cs typeface="Courier New" panose="02070309020205020404" pitchFamily="49" charset="0"/>
              </a:rPr>
              <a:t>i</a:t>
            </a:r>
            <a:r>
              <a:rPr lang="en-US" b="1" dirty="0">
                <a:solidFill>
                  <a:srgbClr val="0070C0"/>
                </a:solidFill>
                <a:latin typeface="Courier New" panose="02070309020205020404" pitchFamily="49" charset="0"/>
                <a:cs typeface="Courier New" panose="02070309020205020404" pitchFamily="49" charset="0"/>
              </a:rPr>
              <a:t>&gt;=</a:t>
            </a:r>
            <a:r>
              <a:rPr lang="en-US" b="1" dirty="0" err="1">
                <a:solidFill>
                  <a:srgbClr val="0070C0"/>
                </a:solidFill>
                <a:latin typeface="Courier New" panose="02070309020205020404" pitchFamily="49" charset="0"/>
                <a:cs typeface="Courier New" panose="02070309020205020404" pitchFamily="49" charset="0"/>
              </a:rPr>
              <a:t>pos</a:t>
            </a: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i</a:t>
            </a:r>
            <a:r>
              <a:rPr lang="en-US" b="1" dirty="0">
                <a:solidFill>
                  <a:srgbClr val="0070C0"/>
                </a:solidFill>
                <a:latin typeface="Courier New" panose="02070309020205020404" pitchFamily="49" charset="0"/>
                <a:cs typeface="Courier New" panose="02070309020205020404" pitchFamily="49" charset="0"/>
              </a:rPr>
              <a:t>--)</a:t>
            </a:r>
            <a:r>
              <a:rPr lang="en-US" dirty="0">
                <a:solidFill>
                  <a:srgbClr val="0070C0"/>
                </a:solidFill>
                <a:latin typeface="Courier New" panose="02070309020205020404" pitchFamily="49" charset="0"/>
                <a:cs typeface="Courier New" panose="02070309020205020404" pitchFamily="49" charset="0"/>
              </a:rPr>
              <a:t> </a:t>
            </a:r>
            <a:r>
              <a:rPr lang="en-US" dirty="0">
                <a:solidFill>
                  <a:schemeClr val="bg1">
                    <a:lumMod val="50000"/>
                  </a:schemeClr>
                </a:solidFill>
                <a:latin typeface="Arial" panose="020B0604020202020204" pitchFamily="34" charset="0"/>
                <a:cs typeface="Arial" panose="020B0604020202020204" pitchFamily="34" charset="0"/>
              </a:rPr>
              <a:t>//shift the elements to right</a:t>
            </a:r>
          </a:p>
          <a:p>
            <a:pPr>
              <a:lnSpc>
                <a:spcPct val="150000"/>
              </a:lnSpc>
              <a:defRPr/>
            </a:pPr>
            <a:r>
              <a:rPr lang="en-US"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a[</a:t>
            </a:r>
            <a:r>
              <a:rPr lang="en-US" b="1" dirty="0" err="1">
                <a:solidFill>
                  <a:srgbClr val="0070C0"/>
                </a:solidFill>
                <a:latin typeface="Courier New" panose="02070309020205020404" pitchFamily="49" charset="0"/>
                <a:cs typeface="Courier New" panose="02070309020205020404" pitchFamily="49" charset="0"/>
              </a:rPr>
              <a:t>i</a:t>
            </a:r>
            <a:r>
              <a:rPr lang="en-US" b="1" dirty="0">
                <a:solidFill>
                  <a:srgbClr val="0070C0"/>
                </a:solidFill>
                <a:latin typeface="Courier New" panose="02070309020205020404" pitchFamily="49" charset="0"/>
                <a:cs typeface="Courier New" panose="02070309020205020404" pitchFamily="49" charset="0"/>
              </a:rPr>
              <a:t>]=a[i-1];</a:t>
            </a:r>
          </a:p>
          <a:p>
            <a:pPr>
              <a:lnSpc>
                <a:spcPct val="150000"/>
              </a:lnSpc>
              <a:defRPr/>
            </a:pPr>
            <a:r>
              <a:rPr lang="en-US" b="1" dirty="0">
                <a:solidFill>
                  <a:srgbClr val="0070C0"/>
                </a:solidFill>
                <a:latin typeface="Courier New" panose="02070309020205020404" pitchFamily="49" charset="0"/>
                <a:cs typeface="Courier New" panose="02070309020205020404" pitchFamily="49" charset="0"/>
              </a:rPr>
              <a:t>a[pos-1] = </a:t>
            </a:r>
            <a:r>
              <a:rPr lang="en-US" b="1" dirty="0" err="1">
                <a:solidFill>
                  <a:srgbClr val="0070C0"/>
                </a:solidFill>
                <a:latin typeface="Courier New" panose="02070309020205020404" pitchFamily="49" charset="0"/>
                <a:cs typeface="Courier New" panose="02070309020205020404" pitchFamily="49" charset="0"/>
              </a:rPr>
              <a:t>ele</a:t>
            </a:r>
            <a:r>
              <a:rPr lang="en-US" b="1" dirty="0">
                <a:solidFill>
                  <a:srgbClr val="0070C0"/>
                </a:solidFill>
                <a:latin typeface="Courier New" panose="02070309020205020404" pitchFamily="49" charset="0"/>
                <a:cs typeface="Courier New" panose="02070309020205020404" pitchFamily="49" charset="0"/>
              </a:rPr>
              <a:t>; </a:t>
            </a:r>
            <a:r>
              <a:rPr lang="en-US" dirty="0">
                <a:solidFill>
                  <a:schemeClr val="bg1">
                    <a:lumMod val="50000"/>
                  </a:schemeClr>
                </a:solidFill>
                <a:latin typeface="Arial" panose="020B0604020202020204" pitchFamily="34" charset="0"/>
                <a:cs typeface="Arial" panose="020B0604020202020204" pitchFamily="34" charset="0"/>
              </a:rPr>
              <a:t>//</a:t>
            </a:r>
            <a:r>
              <a:rPr lang="en-US" dirty="0" err="1">
                <a:solidFill>
                  <a:schemeClr val="bg1">
                    <a:lumMod val="50000"/>
                  </a:schemeClr>
                </a:solidFill>
                <a:latin typeface="Arial" panose="020B0604020202020204" pitchFamily="34" charset="0"/>
                <a:cs typeface="Arial" panose="020B0604020202020204" pitchFamily="34" charset="0"/>
              </a:rPr>
              <a:t>ele</a:t>
            </a:r>
            <a:r>
              <a:rPr lang="en-US" dirty="0">
                <a:solidFill>
                  <a:schemeClr val="bg1">
                    <a:lumMod val="50000"/>
                  </a:schemeClr>
                </a:solidFill>
                <a:latin typeface="Arial" panose="020B0604020202020204" pitchFamily="34" charset="0"/>
                <a:cs typeface="Arial" panose="020B0604020202020204" pitchFamily="34" charset="0"/>
              </a:rPr>
              <a:t> is inserted at  the specified  pos.</a:t>
            </a:r>
          </a:p>
          <a:p>
            <a:pPr>
              <a:lnSpc>
                <a:spcPct val="150000"/>
              </a:lnSpc>
              <a:defRPr/>
            </a:pPr>
            <a:r>
              <a:rPr lang="en-US" b="1" dirty="0">
                <a:latin typeface="Courier New" panose="02070309020205020404" pitchFamily="49" charset="0"/>
                <a:cs typeface="Courier New" panose="02070309020205020404" pitchFamily="49" charset="0"/>
              </a:rPr>
              <a:t>n = n + 1;   </a:t>
            </a:r>
            <a:r>
              <a:rPr lang="en-US" dirty="0">
                <a:solidFill>
                  <a:schemeClr val="bg1">
                    <a:lumMod val="50000"/>
                  </a:schemeClr>
                </a:solidFill>
                <a:latin typeface="Arial" panose="020B0604020202020204" pitchFamily="34" charset="0"/>
                <a:cs typeface="Arial" panose="020B0604020202020204" pitchFamily="34" charset="0"/>
              </a:rPr>
              <a:t>// increment the count of no of elements</a:t>
            </a:r>
          </a:p>
          <a:p>
            <a:pPr>
              <a:lnSpc>
                <a:spcPct val="150000"/>
              </a:lnSpc>
              <a:defRPr/>
            </a:pPr>
            <a:r>
              <a:rPr lang="en-US" dirty="0">
                <a:latin typeface="Arial" panose="020B0604020202020204" pitchFamily="34" charset="0"/>
                <a:cs typeface="Arial" panose="020B0604020202020204" pitchFamily="34" charset="0"/>
              </a:rPr>
              <a:t>printf("\</a:t>
            </a:r>
            <a:r>
              <a:rPr lang="en-US" dirty="0" err="1">
                <a:latin typeface="Arial" panose="020B0604020202020204" pitchFamily="34" charset="0"/>
                <a:cs typeface="Arial" panose="020B0604020202020204" pitchFamily="34" charset="0"/>
              </a:rPr>
              <a:t>nThe</a:t>
            </a:r>
            <a:r>
              <a:rPr lang="en-US" dirty="0">
                <a:latin typeface="Arial" panose="020B0604020202020204" pitchFamily="34" charset="0"/>
                <a:cs typeface="Arial" panose="020B0604020202020204" pitchFamily="34" charset="0"/>
              </a:rPr>
              <a:t> array after insertion is:“);</a:t>
            </a:r>
          </a:p>
          <a:p>
            <a:pPr>
              <a:lnSpc>
                <a:spcPct val="150000"/>
              </a:lnSpc>
              <a:defRPr/>
            </a:pPr>
            <a:r>
              <a:rPr lang="en-US" dirty="0">
                <a:latin typeface="Arial" panose="020B0604020202020204" pitchFamily="34" charset="0"/>
                <a:cs typeface="Arial" panose="020B0604020202020204" pitchFamily="34" charset="0"/>
              </a:rPr>
              <a:t>for(</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=0;i&lt;n;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Courier New" panose="02070309020205020404" pitchFamily="49" charset="0"/>
                <a:cs typeface="Courier New" panose="02070309020205020404" pitchFamily="49" charset="0"/>
              </a:rPr>
              <a:t>printf(“%d\</a:t>
            </a:r>
            <a:r>
              <a:rPr lang="en-US" b="1" dirty="0" err="1">
                <a:latin typeface="Courier New" panose="02070309020205020404" pitchFamily="49" charset="0"/>
                <a:cs typeface="Courier New" panose="02070309020205020404" pitchFamily="49" charset="0"/>
              </a:rPr>
              <a:t>n”,a</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a:xfrm>
            <a:off x="838200" y="385284"/>
            <a:ext cx="9799529" cy="914400"/>
          </a:xfrm>
        </p:spPr>
        <p:txBody>
          <a:bodyPr>
            <a:noAutofit/>
          </a:bodyPr>
          <a:lstStyle/>
          <a:p>
            <a:r>
              <a:rPr lang="en-US" sz="3200" dirty="0"/>
              <a:t>WAP to insert an element to an array at a given position</a:t>
            </a:r>
          </a:p>
        </p:txBody>
      </p:sp>
      <p:sp>
        <p:nvSpPr>
          <p:cNvPr id="11" name="Date Placeholder 10"/>
          <p:cNvSpPr>
            <a:spLocks noGrp="1"/>
          </p:cNvSpPr>
          <p:nvPr>
            <p:ph type="dt" sz="half" idx="10"/>
          </p:nvPr>
        </p:nvSpPr>
        <p:spPr/>
        <p:txBody>
          <a:bodyPr/>
          <a:lstStyle/>
          <a:p>
            <a:fld id="{0DE4CB73-7CE6-4F9A-95A7-380E91709BB7}" type="datetime1">
              <a:rPr lang="en-US" smtClean="0"/>
              <a:t>4/9/2022</a:t>
            </a:fld>
            <a:endParaRPr lang="en-US"/>
          </a:p>
        </p:txBody>
      </p:sp>
      <p:sp>
        <p:nvSpPr>
          <p:cNvPr id="12" name="Footer Placeholder 11"/>
          <p:cNvSpPr>
            <a:spLocks noGrp="1"/>
          </p:cNvSpPr>
          <p:nvPr>
            <p:ph type="ftr" sz="quarter" idx="11"/>
          </p:nvPr>
        </p:nvSpPr>
        <p:spPr/>
        <p:txBody>
          <a:bodyPr/>
          <a:lstStyle/>
          <a:p>
            <a:r>
              <a:rPr lang="en-US"/>
              <a:t>CSE 1051            Department of CSE</a:t>
            </a:r>
            <a:endParaRPr lang="en-US" dirty="0"/>
          </a:p>
        </p:txBody>
      </p:sp>
      <p:sp>
        <p:nvSpPr>
          <p:cNvPr id="13" name="Slide Number Placeholder 12"/>
          <p:cNvSpPr>
            <a:spLocks noGrp="1"/>
          </p:cNvSpPr>
          <p:nvPr>
            <p:ph type="sldNum" sz="quarter" idx="12"/>
          </p:nvPr>
        </p:nvSpPr>
        <p:spPr/>
        <p:txBody>
          <a:bodyPr/>
          <a:lstStyle/>
          <a:p>
            <a:fld id="{EB572375-96E0-4DBB-B3D7-B1489209CDB4}" type="slidenum">
              <a:rPr lang="en-US" smtClean="0"/>
              <a:pPr/>
              <a:t>18</a:t>
            </a:fld>
            <a:endParaRPr lang="en-US"/>
          </a:p>
        </p:txBody>
      </p:sp>
      <p:sp>
        <p:nvSpPr>
          <p:cNvPr id="9223" name="TextBox 6"/>
          <p:cNvSpPr txBox="1">
            <a:spLocks noChangeArrowheads="1"/>
          </p:cNvSpPr>
          <p:nvPr/>
        </p:nvSpPr>
        <p:spPr bwMode="auto">
          <a:xfrm>
            <a:off x="6907342" y="1420811"/>
            <a:ext cx="3733800" cy="708025"/>
          </a:xfrm>
          <a:prstGeom prst="rect">
            <a:avLst/>
          </a:prstGeom>
          <a:noFill/>
          <a:ln w="28575">
            <a:solidFill>
              <a:srgbClr val="FF0000"/>
            </a:solidFill>
            <a:miter lim="800000"/>
            <a:headEnd/>
            <a:tailEnd/>
          </a:ln>
        </p:spPr>
        <p:txBody>
          <a:bodyPr>
            <a:spAutoFit/>
          </a:bodyPr>
          <a:lstStyle/>
          <a:p>
            <a:r>
              <a:rPr lang="en-US" sz="2000" b="1" dirty="0">
                <a:latin typeface="Calibri" pitchFamily="34" charset="0"/>
              </a:rPr>
              <a:t>Example : insert </a:t>
            </a:r>
            <a:r>
              <a:rPr lang="en-US" sz="2000" b="1" dirty="0">
                <a:solidFill>
                  <a:srgbClr val="C00000"/>
                </a:solidFill>
                <a:latin typeface="Calibri" pitchFamily="34" charset="0"/>
              </a:rPr>
              <a:t>9</a:t>
            </a:r>
            <a:r>
              <a:rPr lang="en-US" sz="2000" b="1" dirty="0">
                <a:latin typeface="Calibri" pitchFamily="34" charset="0"/>
              </a:rPr>
              <a:t> at </a:t>
            </a:r>
            <a:r>
              <a:rPr lang="en-US" sz="2000" b="1" dirty="0">
                <a:solidFill>
                  <a:srgbClr val="C00000"/>
                </a:solidFill>
                <a:latin typeface="Calibri" pitchFamily="34" charset="0"/>
              </a:rPr>
              <a:t>2</a:t>
            </a:r>
            <a:r>
              <a:rPr lang="en-US" sz="2000" b="1" baseline="30000" dirty="0">
                <a:solidFill>
                  <a:srgbClr val="C00000"/>
                </a:solidFill>
                <a:latin typeface="Calibri" pitchFamily="34" charset="0"/>
              </a:rPr>
              <a:t>nd</a:t>
            </a:r>
            <a:r>
              <a:rPr lang="en-US" sz="2000" b="1" dirty="0">
                <a:latin typeface="Calibri" pitchFamily="34" charset="0"/>
              </a:rPr>
              <a:t> position</a:t>
            </a:r>
          </a:p>
          <a:p>
            <a:r>
              <a:rPr lang="en-US" sz="2000" b="1" dirty="0">
                <a:latin typeface="Calibri" pitchFamily="34" charset="0"/>
              </a:rPr>
              <a:t>	a[ ]={1, 2, 3, 4, 5}</a:t>
            </a:r>
          </a:p>
        </p:txBody>
      </p:sp>
      <p:sp>
        <p:nvSpPr>
          <p:cNvPr id="8" name="TextBox 7"/>
          <p:cNvSpPr txBox="1">
            <a:spLocks noChangeArrowheads="1"/>
          </p:cNvSpPr>
          <p:nvPr/>
        </p:nvSpPr>
        <p:spPr bwMode="auto">
          <a:xfrm>
            <a:off x="6907342" y="2326218"/>
            <a:ext cx="3733800" cy="708025"/>
          </a:xfrm>
          <a:prstGeom prst="rect">
            <a:avLst/>
          </a:prstGeom>
          <a:noFill/>
          <a:ln w="28575">
            <a:solidFill>
              <a:srgbClr val="FF0000"/>
            </a:solidFill>
            <a:miter lim="800000"/>
            <a:headEnd/>
            <a:tailEnd/>
          </a:ln>
        </p:spPr>
        <p:txBody>
          <a:bodyPr wrap="square">
            <a:spAutoFit/>
          </a:bodyPr>
          <a:lstStyle/>
          <a:p>
            <a:r>
              <a:rPr lang="en-US" sz="2000" b="1" dirty="0">
                <a:latin typeface="Calibri" pitchFamily="34" charset="0"/>
              </a:rPr>
              <a:t>New array after inserting 9 :</a:t>
            </a:r>
          </a:p>
          <a:p>
            <a:r>
              <a:rPr lang="en-US" sz="2000" b="1" dirty="0">
                <a:latin typeface="Calibri" pitchFamily="34" charset="0"/>
              </a:rPr>
              <a:t>	a[ ]={1, </a:t>
            </a:r>
            <a:r>
              <a:rPr lang="en-US" sz="2000" b="1" dirty="0">
                <a:solidFill>
                  <a:srgbClr val="C00000"/>
                </a:solidFill>
                <a:latin typeface="Calibri" pitchFamily="34" charset="0"/>
              </a:rPr>
              <a:t>9</a:t>
            </a:r>
            <a:r>
              <a:rPr lang="en-US" sz="2000" b="1" dirty="0">
                <a:latin typeface="Calibri" pitchFamily="34" charset="0"/>
              </a:rPr>
              <a:t>, 2, 3, 4,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xEl>
                                              <p:pRg st="4" end="4"/>
                                            </p:txEl>
                                          </p:spTgt>
                                        </p:tgtEl>
                                        <p:attrNameLst>
                                          <p:attrName>style.visibility</p:attrName>
                                        </p:attrNameLst>
                                      </p:cBhvr>
                                      <p:to>
                                        <p:strVal val="visible"/>
                                      </p:to>
                                    </p:set>
                                    <p:animEffect transition="in" filter="blinds(horizontal)">
                                      <p:cBhvr>
                                        <p:cTn id="12" dur="500"/>
                                        <p:tgtEl>
                                          <p:spTgt spid="1229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0">
                                            <p:txEl>
                                              <p:pRg st="5" end="5"/>
                                            </p:txEl>
                                          </p:spTgt>
                                        </p:tgtEl>
                                        <p:attrNameLst>
                                          <p:attrName>style.visibility</p:attrName>
                                        </p:attrNameLst>
                                      </p:cBhvr>
                                      <p:to>
                                        <p:strVal val="visible"/>
                                      </p:to>
                                    </p:set>
                                    <p:animEffect transition="in" filter="blinds(horizontal)">
                                      <p:cBhvr>
                                        <p:cTn id="17" dur="500"/>
                                        <p:tgtEl>
                                          <p:spTgt spid="1229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0">
                                            <p:txEl>
                                              <p:pRg st="6" end="6"/>
                                            </p:txEl>
                                          </p:spTgt>
                                        </p:tgtEl>
                                        <p:attrNameLst>
                                          <p:attrName>style.visibility</p:attrName>
                                        </p:attrNameLst>
                                      </p:cBhvr>
                                      <p:to>
                                        <p:strVal val="visible"/>
                                      </p:to>
                                    </p:set>
                                    <p:animEffect transition="in" filter="blinds(horizontal)">
                                      <p:cBhvr>
                                        <p:cTn id="22" dur="500"/>
                                        <p:tgtEl>
                                          <p:spTgt spid="1229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0">
                                            <p:txEl>
                                              <p:pRg st="7" end="7"/>
                                            </p:txEl>
                                          </p:spTgt>
                                        </p:tgtEl>
                                        <p:attrNameLst>
                                          <p:attrName>style.visibility</p:attrName>
                                        </p:attrNameLst>
                                      </p:cBhvr>
                                      <p:to>
                                        <p:strVal val="visible"/>
                                      </p:to>
                                    </p:set>
                                    <p:animEffect transition="in" filter="blinds(horizontal)">
                                      <p:cBhvr>
                                        <p:cTn id="27" dur="500"/>
                                        <p:tgtEl>
                                          <p:spTgt spid="12290">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2290">
                                            <p:txEl>
                                              <p:pRg st="8" end="8"/>
                                            </p:txEl>
                                          </p:spTgt>
                                        </p:tgtEl>
                                        <p:attrNameLst>
                                          <p:attrName>style.visibility</p:attrName>
                                        </p:attrNameLst>
                                      </p:cBhvr>
                                      <p:to>
                                        <p:strVal val="visible"/>
                                      </p:to>
                                    </p:set>
                                    <p:animEffect transition="in" filter="blinds(horizontal)">
                                      <p:cBhvr>
                                        <p:cTn id="30" dur="500"/>
                                        <p:tgtEl>
                                          <p:spTgt spid="12290">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2290">
                                            <p:txEl>
                                              <p:pRg st="9" end="9"/>
                                            </p:txEl>
                                          </p:spTgt>
                                        </p:tgtEl>
                                        <p:attrNameLst>
                                          <p:attrName>style.visibility</p:attrName>
                                        </p:attrNameLst>
                                      </p:cBhvr>
                                      <p:to>
                                        <p:strVal val="visible"/>
                                      </p:to>
                                    </p:set>
                                    <p:animEffect transition="in" filter="blinds(horizontal)">
                                      <p:cBhvr>
                                        <p:cTn id="35" dur="500"/>
                                        <p:tgtEl>
                                          <p:spTgt spid="12290">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2290">
                                            <p:txEl>
                                              <p:pRg st="10" end="10"/>
                                            </p:txEl>
                                          </p:spTgt>
                                        </p:tgtEl>
                                        <p:attrNameLst>
                                          <p:attrName>style.visibility</p:attrName>
                                        </p:attrNameLst>
                                      </p:cBhvr>
                                      <p:to>
                                        <p:strVal val="visible"/>
                                      </p:to>
                                    </p:set>
                                    <p:animEffect transition="in" filter="blinds(horizontal)">
                                      <p:cBhvr>
                                        <p:cTn id="40" dur="500"/>
                                        <p:tgtEl>
                                          <p:spTgt spid="12290">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2290">
                                            <p:txEl>
                                              <p:pRg st="11" end="11"/>
                                            </p:txEl>
                                          </p:spTgt>
                                        </p:tgtEl>
                                        <p:attrNameLst>
                                          <p:attrName>style.visibility</p:attrName>
                                        </p:attrNameLst>
                                      </p:cBhvr>
                                      <p:to>
                                        <p:strVal val="visible"/>
                                      </p:to>
                                    </p:set>
                                    <p:animEffect transition="in" filter="blinds(horizontal)">
                                      <p:cBhvr>
                                        <p:cTn id="45" dur="500"/>
                                        <p:tgtEl>
                                          <p:spTgt spid="12290">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2290">
                                            <p:txEl>
                                              <p:pRg st="12" end="12"/>
                                            </p:txEl>
                                          </p:spTgt>
                                        </p:tgtEl>
                                        <p:attrNameLst>
                                          <p:attrName>style.visibility</p:attrName>
                                        </p:attrNameLst>
                                      </p:cBhvr>
                                      <p:to>
                                        <p:strVal val="visible"/>
                                      </p:to>
                                    </p:set>
                                    <p:animEffect transition="in" filter="blinds(horizontal)">
                                      <p:cBhvr>
                                        <p:cTn id="48" dur="500"/>
                                        <p:tgtEl>
                                          <p:spTgt spid="1229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38200" y="980728"/>
            <a:ext cx="10515599" cy="5816977"/>
          </a:xfrm>
          <a:prstGeom prst="rect">
            <a:avLst/>
          </a:prstGeom>
          <a:noFill/>
          <a:ln w="9525">
            <a:noFill/>
            <a:miter lim="800000"/>
            <a:headEnd/>
            <a:tailEnd/>
          </a:ln>
        </p:spPr>
        <p:txBody>
          <a:bodyPr wrap="square">
            <a:spAutoFit/>
          </a:bodyPr>
          <a:lstStyle/>
          <a:p>
            <a:pPr>
              <a:lnSpc>
                <a:spcPct val="150000"/>
              </a:lnSpc>
            </a:pPr>
            <a:r>
              <a:rPr lang="en-US" sz="2000" dirty="0">
                <a:latin typeface="Arial" panose="020B0604020202020204" pitchFamily="34" charset="0"/>
                <a:cs typeface="Arial" panose="020B0604020202020204" pitchFamily="34" charset="0"/>
              </a:rPr>
              <a:t>printf("enter no of numbers“);</a:t>
            </a:r>
          </a:p>
          <a:p>
            <a:pPr>
              <a:lnSpc>
                <a:spcPct val="150000"/>
              </a:lnSpc>
            </a:pPr>
            <a:r>
              <a:rPr lang="en-US" sz="2000" b="1" dirty="0" err="1">
                <a:latin typeface="Courier New" panose="02070309020205020404" pitchFamily="49" charset="0"/>
                <a:cs typeface="Courier New" panose="02070309020205020404" pitchFamily="49" charset="0"/>
              </a:rPr>
              <a:t>scanf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d”,&amp;n</a:t>
            </a:r>
            <a:r>
              <a:rPr lang="en-US" sz="2000" b="1" dirty="0">
                <a:latin typeface="Courier New" panose="02070309020205020404" pitchFamily="49" charset="0"/>
                <a:cs typeface="Courier New" panose="02070309020205020404" pitchFamily="49" charset="0"/>
              </a:rPr>
              <a:t>);</a:t>
            </a:r>
          </a:p>
          <a:p>
            <a:pPr>
              <a:lnSpc>
                <a:spcPct val="150000"/>
              </a:lnSpc>
            </a:pPr>
            <a:r>
              <a:rPr lang="en-US" sz="2000" dirty="0">
                <a:latin typeface="Arial" panose="020B0604020202020204" pitchFamily="34" charset="0"/>
                <a:cs typeface="Arial" panose="020B0604020202020204" pitchFamily="34" charset="0"/>
              </a:rPr>
              <a:t>printf("enter  n numbers \n“);</a:t>
            </a:r>
          </a:p>
          <a:p>
            <a:pPr>
              <a:lnSpc>
                <a:spcPct val="150000"/>
              </a:lnSpc>
            </a:pPr>
            <a:r>
              <a:rPr lang="en-US" sz="2000" dirty="0">
                <a:latin typeface="Arial" panose="020B0604020202020204" pitchFamily="34" charset="0"/>
                <a:cs typeface="Arial" panose="020B0604020202020204" pitchFamily="34" charset="0"/>
              </a:rPr>
              <a:t>for(i=0;i&lt;</a:t>
            </a:r>
            <a:r>
              <a:rPr lang="en-US" sz="2000" dirty="0" err="1">
                <a:latin typeface="Arial" panose="020B0604020202020204" pitchFamily="34" charset="0"/>
                <a:cs typeface="Arial" panose="020B0604020202020204" pitchFamily="34" charset="0"/>
              </a:rPr>
              <a:t>n;i</a:t>
            </a:r>
            <a:r>
              <a:rPr lang="en-US" sz="2000"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a:t>
            </a:r>
            <a:r>
              <a:rPr lang="en-US" sz="2000" b="1" dirty="0" err="1">
                <a:latin typeface="Courier New" panose="02070309020205020404" pitchFamily="49" charset="0"/>
                <a:cs typeface="Courier New" panose="02070309020205020404" pitchFamily="49" charset="0"/>
              </a:rPr>
              <a:t>scanf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d”,&amp;a</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lnSpc>
                <a:spcPct val="150000"/>
              </a:lnSpc>
            </a:pPr>
            <a:r>
              <a:rPr lang="en-US" sz="2000" dirty="0">
                <a:latin typeface="Arial" panose="020B0604020202020204" pitchFamily="34" charset="0"/>
                <a:cs typeface="Arial" panose="020B0604020202020204" pitchFamily="34" charset="0"/>
              </a:rPr>
              <a:t>printf("enter the position at which the element to be deleted“);</a:t>
            </a:r>
          </a:p>
          <a:p>
            <a:pPr>
              <a:lnSpc>
                <a:spcPct val="150000"/>
              </a:lnSpc>
            </a:pPr>
            <a:r>
              <a:rPr lang="en-US" sz="2000" b="1" dirty="0" err="1">
                <a:latin typeface="Courier New" panose="02070309020205020404" pitchFamily="49" charset="0"/>
                <a:cs typeface="Courier New" panose="02070309020205020404" pitchFamily="49" charset="0"/>
              </a:rPr>
              <a:t>scanf</a:t>
            </a:r>
            <a:r>
              <a:rPr lang="en-US" sz="2000" b="1" dirty="0">
                <a:latin typeface="Courier New" panose="02070309020205020404" pitchFamily="49" charset="0"/>
                <a:cs typeface="Courier New" panose="02070309020205020404" pitchFamily="49" charset="0"/>
              </a:rPr>
              <a:t>(“%d”,&amp;</a:t>
            </a:r>
            <a:r>
              <a:rPr lang="en-US" sz="2000" b="1" dirty="0" err="1">
                <a:latin typeface="Courier New" panose="02070309020205020404" pitchFamily="49" charset="0"/>
                <a:cs typeface="Courier New" panose="02070309020205020404" pitchFamily="49" charset="0"/>
              </a:rPr>
              <a:t>pos</a:t>
            </a:r>
            <a:r>
              <a:rPr lang="en-US" sz="2000" b="1" dirty="0">
                <a:latin typeface="Courier New" panose="02070309020205020404" pitchFamily="49" charset="0"/>
                <a:cs typeface="Courier New" panose="02070309020205020404" pitchFamily="49" charset="0"/>
              </a:rPr>
              <a:t>);</a:t>
            </a:r>
          </a:p>
          <a:p>
            <a:pPr>
              <a:lnSpc>
                <a:spcPct val="150000"/>
              </a:lnSpc>
            </a:pPr>
            <a:r>
              <a:rPr lang="en-US" sz="2000" b="1" dirty="0">
                <a:solidFill>
                  <a:srgbClr val="0070C0"/>
                </a:solidFill>
                <a:latin typeface="Courier New" panose="02070309020205020404" pitchFamily="49" charset="0"/>
                <a:cs typeface="Courier New" panose="02070309020205020404" pitchFamily="49" charset="0"/>
              </a:rPr>
              <a:t>for(</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=pos-1; </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&lt;n-1; </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 </a:t>
            </a:r>
          </a:p>
          <a:p>
            <a:pPr>
              <a:lnSpc>
                <a:spcPct val="150000"/>
              </a:lnSpc>
            </a:pPr>
            <a:r>
              <a:rPr lang="en-US" sz="2000" b="1" dirty="0">
                <a:solidFill>
                  <a:srgbClr val="0070C0"/>
                </a:solidFill>
                <a:latin typeface="Courier New" panose="02070309020205020404" pitchFamily="49" charset="0"/>
                <a:cs typeface="Courier New" panose="02070309020205020404" pitchFamily="49" charset="0"/>
              </a:rPr>
              <a:t>    a[</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 =a[i+1];</a:t>
            </a:r>
            <a:r>
              <a:rPr lang="en-US" sz="2000" dirty="0">
                <a:latin typeface="Arial" panose="020B0604020202020204" pitchFamily="34" charset="0"/>
                <a:cs typeface="Arial" panose="020B0604020202020204" pitchFamily="34" charset="0"/>
              </a:rPr>
              <a:t>	</a:t>
            </a:r>
            <a:r>
              <a:rPr lang="en-US" sz="2000" dirty="0">
                <a:solidFill>
                  <a:schemeClr val="bg1">
                    <a:lumMod val="50000"/>
                  </a:schemeClr>
                </a:solidFill>
                <a:latin typeface="Arial" panose="020B0604020202020204" pitchFamily="34" charset="0"/>
                <a:cs typeface="Arial" panose="020B0604020202020204" pitchFamily="34" charset="0"/>
              </a:rPr>
              <a:t>//shift the elements to left</a:t>
            </a:r>
          </a:p>
          <a:p>
            <a:pPr>
              <a:lnSpc>
                <a:spcPct val="150000"/>
              </a:lnSpc>
            </a:pPr>
            <a:r>
              <a:rPr lang="en-US" sz="2000" b="1" dirty="0">
                <a:latin typeface="Courier New" panose="02070309020205020404" pitchFamily="49" charset="0"/>
                <a:cs typeface="Courier New" panose="02070309020205020404" pitchFamily="49" charset="0"/>
              </a:rPr>
              <a:t>n = n-1;</a:t>
            </a:r>
            <a:r>
              <a:rPr lang="en-US" sz="2000" dirty="0">
                <a:latin typeface="Arial" panose="020B0604020202020204" pitchFamily="34" charset="0"/>
                <a:cs typeface="Arial" panose="020B0604020202020204" pitchFamily="34" charset="0"/>
              </a:rPr>
              <a:t>	</a:t>
            </a:r>
            <a:r>
              <a:rPr lang="en-US" sz="2000" dirty="0">
                <a:solidFill>
                  <a:schemeClr val="bg1">
                    <a:lumMod val="50000"/>
                  </a:schemeClr>
                </a:solidFill>
                <a:latin typeface="Arial" panose="020B0604020202020204" pitchFamily="34" charset="0"/>
                <a:cs typeface="Arial" panose="020B0604020202020204" pitchFamily="34" charset="0"/>
              </a:rPr>
              <a:t>//decrement the count of no of elements</a:t>
            </a:r>
          </a:p>
          <a:p>
            <a:pPr>
              <a:lnSpc>
                <a:spcPct val="150000"/>
              </a:lnSpc>
            </a:pPr>
            <a:r>
              <a:rPr lang="en-US" sz="2000" dirty="0">
                <a:latin typeface="Arial" panose="020B0604020202020204" pitchFamily="34" charset="0"/>
                <a:cs typeface="Arial" panose="020B0604020202020204" pitchFamily="34" charset="0"/>
              </a:rPr>
              <a:t>for(</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=0;i&lt;</a:t>
            </a:r>
            <a:r>
              <a:rPr lang="en-US" sz="2000" dirty="0" err="1">
                <a:latin typeface="Arial" panose="020B0604020202020204" pitchFamily="34" charset="0"/>
                <a:cs typeface="Arial" panose="020B0604020202020204" pitchFamily="34" charset="0"/>
              </a:rPr>
              <a:t>n;i</a:t>
            </a:r>
            <a:r>
              <a:rPr lang="en-US" sz="2000"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a:t>
            </a:r>
            <a:r>
              <a:rPr lang="en-US" sz="2000" b="1" dirty="0" err="1">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d”,a</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a:xfrm>
            <a:off x="838200" y="593725"/>
            <a:ext cx="9711519" cy="685800"/>
          </a:xfrm>
        </p:spPr>
        <p:txBody>
          <a:bodyPr>
            <a:noAutofit/>
          </a:bodyPr>
          <a:lstStyle/>
          <a:p>
            <a:r>
              <a:rPr lang="en-US" sz="3200" dirty="0"/>
              <a:t>WAP to delete an element from an array</a:t>
            </a:r>
          </a:p>
        </p:txBody>
      </p:sp>
      <p:sp>
        <p:nvSpPr>
          <p:cNvPr id="11" name="Date Placeholder 10"/>
          <p:cNvSpPr>
            <a:spLocks noGrp="1"/>
          </p:cNvSpPr>
          <p:nvPr>
            <p:ph type="dt" sz="half" idx="10"/>
          </p:nvPr>
        </p:nvSpPr>
        <p:spPr/>
        <p:txBody>
          <a:bodyPr/>
          <a:lstStyle/>
          <a:p>
            <a:fld id="{739A44E3-1B42-4873-9C9E-AE9929768FE3}" type="datetime1">
              <a:rPr lang="en-US" smtClean="0"/>
              <a:t>4/9/2022</a:t>
            </a:fld>
            <a:endParaRPr lang="en-US"/>
          </a:p>
        </p:txBody>
      </p:sp>
      <p:sp>
        <p:nvSpPr>
          <p:cNvPr id="12" name="Footer Placeholder 11"/>
          <p:cNvSpPr>
            <a:spLocks noGrp="1"/>
          </p:cNvSpPr>
          <p:nvPr>
            <p:ph type="ftr" sz="quarter" idx="11"/>
          </p:nvPr>
        </p:nvSpPr>
        <p:spPr/>
        <p:txBody>
          <a:bodyPr/>
          <a:lstStyle/>
          <a:p>
            <a:r>
              <a:rPr lang="en-US"/>
              <a:t>CSE 1051            Department of CSE</a:t>
            </a:r>
            <a:endParaRPr lang="en-US" dirty="0"/>
          </a:p>
        </p:txBody>
      </p:sp>
      <p:sp>
        <p:nvSpPr>
          <p:cNvPr id="13" name="Slide Number Placeholder 12"/>
          <p:cNvSpPr>
            <a:spLocks noGrp="1"/>
          </p:cNvSpPr>
          <p:nvPr>
            <p:ph type="sldNum" sz="quarter" idx="12"/>
          </p:nvPr>
        </p:nvSpPr>
        <p:spPr/>
        <p:txBody>
          <a:bodyPr/>
          <a:lstStyle/>
          <a:p>
            <a:fld id="{EB572375-96E0-4DBB-B3D7-B1489209CDB4}" type="slidenum">
              <a:rPr lang="en-US" smtClean="0"/>
              <a:pPr/>
              <a:t>19</a:t>
            </a:fld>
            <a:endParaRPr lang="en-US"/>
          </a:p>
        </p:txBody>
      </p:sp>
      <p:sp>
        <p:nvSpPr>
          <p:cNvPr id="10247" name="TextBox 6"/>
          <p:cNvSpPr txBox="1">
            <a:spLocks noChangeArrowheads="1"/>
          </p:cNvSpPr>
          <p:nvPr/>
        </p:nvSpPr>
        <p:spPr bwMode="auto">
          <a:xfrm>
            <a:off x="6716560" y="1374527"/>
            <a:ext cx="3886200" cy="708025"/>
          </a:xfrm>
          <a:prstGeom prst="rect">
            <a:avLst/>
          </a:prstGeom>
          <a:noFill/>
          <a:ln w="28575">
            <a:solidFill>
              <a:srgbClr val="FF0000"/>
            </a:solidFill>
            <a:miter lim="800000"/>
            <a:headEnd/>
            <a:tailEnd/>
          </a:ln>
        </p:spPr>
        <p:txBody>
          <a:bodyPr>
            <a:spAutoFit/>
          </a:bodyPr>
          <a:lstStyle/>
          <a:p>
            <a:r>
              <a:rPr lang="en-US" sz="2000" b="1" dirty="0">
                <a:latin typeface="Calibri" pitchFamily="34" charset="0"/>
              </a:rPr>
              <a:t>Example : delete </a:t>
            </a:r>
            <a:r>
              <a:rPr lang="en-US" sz="2000" b="1" dirty="0" err="1">
                <a:latin typeface="Calibri" pitchFamily="34" charset="0"/>
              </a:rPr>
              <a:t>ele</a:t>
            </a:r>
            <a:r>
              <a:rPr lang="en-US" sz="2000" b="1" dirty="0">
                <a:latin typeface="Calibri" pitchFamily="34" charset="0"/>
              </a:rPr>
              <a:t> at </a:t>
            </a:r>
            <a:r>
              <a:rPr lang="en-US" sz="2000" b="1" dirty="0">
                <a:solidFill>
                  <a:srgbClr val="C00000"/>
                </a:solidFill>
                <a:latin typeface="Calibri" pitchFamily="34" charset="0"/>
              </a:rPr>
              <a:t>2</a:t>
            </a:r>
            <a:r>
              <a:rPr lang="en-US" sz="2000" b="1" baseline="30000" dirty="0">
                <a:solidFill>
                  <a:srgbClr val="C00000"/>
                </a:solidFill>
                <a:latin typeface="Calibri" pitchFamily="34" charset="0"/>
              </a:rPr>
              <a:t>nd</a:t>
            </a:r>
            <a:r>
              <a:rPr lang="en-US" sz="2000" b="1" dirty="0">
                <a:latin typeface="Calibri" pitchFamily="34" charset="0"/>
              </a:rPr>
              <a:t> position</a:t>
            </a:r>
          </a:p>
          <a:p>
            <a:r>
              <a:rPr lang="en-US" sz="2000" b="1" dirty="0">
                <a:latin typeface="Calibri" pitchFamily="34" charset="0"/>
              </a:rPr>
              <a:t>	a[ ]={1, </a:t>
            </a:r>
            <a:r>
              <a:rPr lang="en-US" sz="2000" b="1" dirty="0">
                <a:solidFill>
                  <a:srgbClr val="C00000"/>
                </a:solidFill>
                <a:latin typeface="Calibri" pitchFamily="34" charset="0"/>
              </a:rPr>
              <a:t>2</a:t>
            </a:r>
            <a:r>
              <a:rPr lang="en-US" sz="2000" b="1" dirty="0">
                <a:latin typeface="Calibri" pitchFamily="34" charset="0"/>
              </a:rPr>
              <a:t>, 3, 4, 5}</a:t>
            </a:r>
          </a:p>
        </p:txBody>
      </p:sp>
      <p:sp>
        <p:nvSpPr>
          <p:cNvPr id="8" name="TextBox 7"/>
          <p:cNvSpPr txBox="1">
            <a:spLocks noChangeArrowheads="1"/>
          </p:cNvSpPr>
          <p:nvPr/>
        </p:nvSpPr>
        <p:spPr bwMode="auto">
          <a:xfrm>
            <a:off x="6754660" y="2288927"/>
            <a:ext cx="3848100" cy="708025"/>
          </a:xfrm>
          <a:prstGeom prst="rect">
            <a:avLst/>
          </a:prstGeom>
          <a:noFill/>
          <a:ln w="28575">
            <a:solidFill>
              <a:srgbClr val="FF0000"/>
            </a:solidFill>
            <a:miter lim="800000"/>
            <a:headEnd/>
            <a:tailEnd/>
          </a:ln>
        </p:spPr>
        <p:txBody>
          <a:bodyPr wrap="square">
            <a:spAutoFit/>
          </a:bodyPr>
          <a:lstStyle/>
          <a:p>
            <a:r>
              <a:rPr lang="en-US" sz="2000" b="1" dirty="0">
                <a:latin typeface="Calibri" pitchFamily="34" charset="0"/>
              </a:rPr>
              <a:t>New array after deleting 2:</a:t>
            </a:r>
          </a:p>
          <a:p>
            <a:r>
              <a:rPr lang="en-US" sz="2000" b="1" dirty="0">
                <a:latin typeface="Calibri" pitchFamily="34" charset="0"/>
              </a:rPr>
              <a:t>	a[ ]={1, 3, 4,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4">
                                            <p:txEl>
                                              <p:pRg st="5" end="5"/>
                                            </p:txEl>
                                          </p:spTgt>
                                        </p:tgtEl>
                                        <p:attrNameLst>
                                          <p:attrName>style.visibility</p:attrName>
                                        </p:attrNameLst>
                                      </p:cBhvr>
                                      <p:to>
                                        <p:strVal val="visible"/>
                                      </p:to>
                                    </p:set>
                                    <p:animEffect transition="in" filter="blinds(horizontal)">
                                      <p:cBhvr>
                                        <p:cTn id="12" dur="500"/>
                                        <p:tgtEl>
                                          <p:spTgt spid="8194">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194">
                                            <p:txEl>
                                              <p:pRg st="6" end="6"/>
                                            </p:txEl>
                                          </p:spTgt>
                                        </p:tgtEl>
                                        <p:attrNameLst>
                                          <p:attrName>style.visibility</p:attrName>
                                        </p:attrNameLst>
                                      </p:cBhvr>
                                      <p:to>
                                        <p:strVal val="visible"/>
                                      </p:to>
                                    </p:set>
                                    <p:animEffect transition="in" filter="blinds(horizontal)">
                                      <p:cBhvr>
                                        <p:cTn id="15" dur="500"/>
                                        <p:tgtEl>
                                          <p:spTgt spid="8194">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194">
                                            <p:txEl>
                                              <p:pRg st="7" end="7"/>
                                            </p:txEl>
                                          </p:spTgt>
                                        </p:tgtEl>
                                        <p:attrNameLst>
                                          <p:attrName>style.visibility</p:attrName>
                                        </p:attrNameLst>
                                      </p:cBhvr>
                                      <p:to>
                                        <p:strVal val="visible"/>
                                      </p:to>
                                    </p:set>
                                    <p:animEffect transition="in" filter="blinds(horizontal)">
                                      <p:cBhvr>
                                        <p:cTn id="20" dur="500"/>
                                        <p:tgtEl>
                                          <p:spTgt spid="8194">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194">
                                            <p:txEl>
                                              <p:pRg st="8" end="8"/>
                                            </p:txEl>
                                          </p:spTgt>
                                        </p:tgtEl>
                                        <p:attrNameLst>
                                          <p:attrName>style.visibility</p:attrName>
                                        </p:attrNameLst>
                                      </p:cBhvr>
                                      <p:to>
                                        <p:strVal val="visible"/>
                                      </p:to>
                                    </p:set>
                                    <p:animEffect transition="in" filter="blinds(horizontal)">
                                      <p:cBhvr>
                                        <p:cTn id="25" dur="500"/>
                                        <p:tgtEl>
                                          <p:spTgt spid="8194">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194">
                                            <p:txEl>
                                              <p:pRg st="9" end="9"/>
                                            </p:txEl>
                                          </p:spTgt>
                                        </p:tgtEl>
                                        <p:attrNameLst>
                                          <p:attrName>style.visibility</p:attrName>
                                        </p:attrNameLst>
                                      </p:cBhvr>
                                      <p:to>
                                        <p:strVal val="visible"/>
                                      </p:to>
                                    </p:set>
                                    <p:animEffect transition="in" filter="blinds(horizontal)">
                                      <p:cBhvr>
                                        <p:cTn id="30" dur="500"/>
                                        <p:tgtEl>
                                          <p:spTgt spid="8194">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194">
                                            <p:txEl>
                                              <p:pRg st="10" end="10"/>
                                            </p:txEl>
                                          </p:spTgt>
                                        </p:tgtEl>
                                        <p:attrNameLst>
                                          <p:attrName>style.visibility</p:attrName>
                                        </p:attrNameLst>
                                      </p:cBhvr>
                                      <p:to>
                                        <p:strVal val="visible"/>
                                      </p:to>
                                    </p:set>
                                    <p:animEffect transition="in" filter="blinds(horizontal)">
                                      <p:cBhvr>
                                        <p:cTn id="35" dur="500"/>
                                        <p:tgtEl>
                                          <p:spTgt spid="8194">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8194">
                                            <p:txEl>
                                              <p:pRg st="11" end="11"/>
                                            </p:txEl>
                                          </p:spTgt>
                                        </p:tgtEl>
                                        <p:attrNameLst>
                                          <p:attrName>style.visibility</p:attrName>
                                        </p:attrNameLst>
                                      </p:cBhvr>
                                      <p:to>
                                        <p:strVal val="visible"/>
                                      </p:to>
                                    </p:set>
                                    <p:animEffect transition="in" filter="blinds(horizontal)">
                                      <p:cBhvr>
                                        <p:cTn id="38" dur="500"/>
                                        <p:tgtEl>
                                          <p:spTgt spid="81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1" y="731277"/>
            <a:ext cx="10994409" cy="628310"/>
          </a:xfrm>
        </p:spPr>
        <p:txBody>
          <a:bodyPr>
            <a:noAutofit/>
          </a:bodyPr>
          <a:lstStyle/>
          <a:p>
            <a:pPr lvl="1" algn="l" rtl="0">
              <a:spcBef>
                <a:spcPct val="0"/>
              </a:spcBef>
            </a:pPr>
            <a:br>
              <a:rPr lang="en-US" sz="3200" b="1" i="1" dirty="0">
                <a:solidFill>
                  <a:schemeClr val="tx1"/>
                </a:solidFill>
                <a:latin typeface="+mn-lt"/>
              </a:rPr>
            </a:br>
            <a:r>
              <a:rPr lang="en-US" sz="3200" b="1" dirty="0">
                <a:solidFill>
                  <a:schemeClr val="tx1"/>
                </a:solidFill>
                <a:latin typeface="+mn-lt"/>
              </a:rPr>
              <a:t>Objectives</a:t>
            </a:r>
            <a:br>
              <a:rPr lang="en-US" sz="3200" b="1" i="1" dirty="0">
                <a:solidFill>
                  <a:schemeClr val="tx1"/>
                </a:solidFill>
                <a:latin typeface="+mn-lt"/>
              </a:rPr>
            </a:br>
            <a:endParaRPr lang="en-US" sz="1600" b="1" dirty="0">
              <a:solidFill>
                <a:schemeClr val="tx1"/>
              </a:solidFill>
              <a:latin typeface="+mn-lt"/>
            </a:endParaRPr>
          </a:p>
        </p:txBody>
      </p:sp>
      <p:sp>
        <p:nvSpPr>
          <p:cNvPr id="15363" name="Rectangle 3"/>
          <p:cNvSpPr>
            <a:spLocks noGrp="1" noChangeArrowheads="1"/>
          </p:cNvSpPr>
          <p:nvPr>
            <p:ph idx="1"/>
          </p:nvPr>
        </p:nvSpPr>
        <p:spPr>
          <a:xfrm>
            <a:off x="838200" y="1245765"/>
            <a:ext cx="10515600" cy="5135563"/>
          </a:xfrm>
        </p:spPr>
        <p:txBody>
          <a:bodyPr>
            <a:normAutofit/>
          </a:bodyPr>
          <a:lstStyle/>
          <a:p>
            <a:pPr marL="457200" lvl="1" indent="0">
              <a:lnSpc>
                <a:spcPct val="150000"/>
              </a:lnSpc>
              <a:buNone/>
            </a:pPr>
            <a:r>
              <a:rPr lang="en-US" sz="2800" dirty="0">
                <a:latin typeface="Arial" pitchFamily="34" charset="0"/>
                <a:cs typeface="Arial" pitchFamily="34" charset="0"/>
                <a:sym typeface="Wingdings" pitchFamily="2" charset="2"/>
              </a:rPr>
              <a:t>To learn and appreciate the following concepts:</a:t>
            </a:r>
          </a:p>
          <a:p>
            <a:pPr lvl="2" algn="just">
              <a:lnSpc>
                <a:spcPct val="150000"/>
              </a:lnSpc>
            </a:pPr>
            <a:r>
              <a:rPr lang="en-IN" sz="2000" b="1" dirty="0">
                <a:latin typeface="Arial" pitchFamily="34" charset="0"/>
                <a:cs typeface="Arial" pitchFamily="34" charset="0"/>
                <a:sym typeface="Wingdings" pitchFamily="2" charset="2"/>
              </a:rPr>
              <a:t>Declare, initialize and access 1D array.</a:t>
            </a:r>
          </a:p>
          <a:p>
            <a:pPr lvl="2" algn="just">
              <a:lnSpc>
                <a:spcPct val="150000"/>
              </a:lnSpc>
            </a:pPr>
            <a:r>
              <a:rPr lang="en-IN" sz="2000" b="1" dirty="0">
                <a:latin typeface="Arial" pitchFamily="34" charset="0"/>
                <a:cs typeface="Arial" pitchFamily="34" charset="0"/>
                <a:sym typeface="Wingdings" pitchFamily="2" charset="2"/>
              </a:rPr>
              <a:t>Write programs using common data structures namely arrays and strings and solve problems.</a:t>
            </a:r>
            <a:endParaRPr lang="en-US" sz="2000" dirty="0">
              <a:sym typeface="Wingdings" pitchFamily="2" charset="2"/>
            </a:endParaRPr>
          </a:p>
        </p:txBody>
      </p:sp>
      <p:sp>
        <p:nvSpPr>
          <p:cNvPr id="10" name="Date Placeholder 9"/>
          <p:cNvSpPr>
            <a:spLocks noGrp="1"/>
          </p:cNvSpPr>
          <p:nvPr>
            <p:ph type="dt" sz="half" idx="10"/>
          </p:nvPr>
        </p:nvSpPr>
        <p:spPr/>
        <p:txBody>
          <a:bodyPr/>
          <a:lstStyle/>
          <a:p>
            <a:fld id="{29EB5414-E097-450D-81C3-A9DF5160F401}" type="datetime1">
              <a:rPr lang="en-US" smtClean="0">
                <a:solidFill>
                  <a:schemeClr val="tx1"/>
                </a:solidFill>
              </a:rPr>
              <a:t>4/9/2022</a:t>
            </a:fld>
            <a:endParaRPr lang="en-US">
              <a:solidFill>
                <a:schemeClr val="tx1"/>
              </a:solidFill>
            </a:endParaRPr>
          </a:p>
        </p:txBody>
      </p:sp>
      <p:sp>
        <p:nvSpPr>
          <p:cNvPr id="11" name="Footer Placeholder 10"/>
          <p:cNvSpPr>
            <a:spLocks noGrp="1"/>
          </p:cNvSpPr>
          <p:nvPr>
            <p:ph type="ftr" sz="quarter" idx="11"/>
          </p:nvPr>
        </p:nvSpPr>
        <p:spPr/>
        <p:txBody>
          <a:bodyPr/>
          <a:lstStyle/>
          <a:p>
            <a:r>
              <a:rPr lang="en-US">
                <a:solidFill>
                  <a:schemeClr val="tx1"/>
                </a:solidFill>
              </a:rPr>
              <a:t>CSE 1051            Department of CSE</a:t>
            </a:r>
            <a:endParaRPr lang="en-US" dirty="0">
              <a:solidFill>
                <a:schemeClr val="tx1"/>
              </a:solidFill>
            </a:endParaRPr>
          </a:p>
        </p:txBody>
      </p:sp>
      <p:sp>
        <p:nvSpPr>
          <p:cNvPr id="12" name="Slide Number Placeholder 11"/>
          <p:cNvSpPr>
            <a:spLocks noGrp="1"/>
          </p:cNvSpPr>
          <p:nvPr>
            <p:ph type="sldNum" sz="quarter" idx="12"/>
          </p:nvPr>
        </p:nvSpPr>
        <p:spPr/>
        <p:txBody>
          <a:bodyPr/>
          <a:lstStyle/>
          <a:p>
            <a:fld id="{EB572375-96E0-4DBB-B3D7-B1489209CDB4}" type="slidenum">
              <a:rPr lang="en-US" smtClean="0">
                <a:solidFill>
                  <a:schemeClr val="tx1"/>
                </a:solidFill>
              </a:rPr>
              <a:pPr/>
              <a:t>2</a:t>
            </a:fld>
            <a:endParaRPr lang="en-US">
              <a:solidFill>
                <a:schemeClr val="tx1"/>
              </a:solidFill>
            </a:endParaRPr>
          </a:p>
        </p:txBody>
      </p:sp>
    </p:spTree>
    <p:extLst>
      <p:ext uri="{BB962C8B-B14F-4D97-AF65-F5344CB8AC3E}">
        <p14:creationId xmlns:p14="http://schemas.microsoft.com/office/powerpoint/2010/main" val="7407273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856"/>
            <a:ext cx="10148249" cy="778592"/>
          </a:xfrm>
        </p:spPr>
        <p:txBody>
          <a:bodyPr>
            <a:normAutofit/>
          </a:bodyPr>
          <a:lstStyle/>
          <a:p>
            <a:r>
              <a:rPr lang="en-US" sz="3600" spc="200" dirty="0"/>
              <a:t>Insert an element into a sorted array</a:t>
            </a:r>
            <a:endParaRPr lang="en-US" sz="3200" dirty="0"/>
          </a:p>
        </p:txBody>
      </p:sp>
      <p:sp>
        <p:nvSpPr>
          <p:cNvPr id="14" name="Date Placeholder 13"/>
          <p:cNvSpPr>
            <a:spLocks noGrp="1"/>
          </p:cNvSpPr>
          <p:nvPr>
            <p:ph type="dt" sz="half" idx="10"/>
          </p:nvPr>
        </p:nvSpPr>
        <p:spPr/>
        <p:txBody>
          <a:bodyPr/>
          <a:lstStyle/>
          <a:p>
            <a:fld id="{80AC992F-A6B2-4DF9-9B31-A10388242FC5}" type="datetime1">
              <a:rPr lang="en-US" smtClean="0"/>
              <a:t>4/9/2022</a:t>
            </a:fld>
            <a:endParaRPr lang="en-US"/>
          </a:p>
        </p:txBody>
      </p:sp>
      <p:sp>
        <p:nvSpPr>
          <p:cNvPr id="15" name="Footer Placeholder 14"/>
          <p:cNvSpPr>
            <a:spLocks noGrp="1"/>
          </p:cNvSpPr>
          <p:nvPr>
            <p:ph type="ftr" sz="quarter" idx="11"/>
          </p:nvPr>
        </p:nvSpPr>
        <p:spPr/>
        <p:txBody>
          <a:bodyPr/>
          <a:lstStyle/>
          <a:p>
            <a:r>
              <a:rPr lang="en-US"/>
              <a:t>CSE 1051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20</a:t>
            </a:fld>
            <a:endParaRPr lang="en-US"/>
          </a:p>
        </p:txBody>
      </p:sp>
      <p:sp>
        <p:nvSpPr>
          <p:cNvPr id="6" name="Rectangle 5"/>
          <p:cNvSpPr/>
          <p:nvPr/>
        </p:nvSpPr>
        <p:spPr>
          <a:xfrm>
            <a:off x="838199" y="1837593"/>
            <a:ext cx="7591816" cy="4093428"/>
          </a:xfrm>
          <a:prstGeom prst="rect">
            <a:avLst/>
          </a:prstGeom>
        </p:spPr>
        <p:txBody>
          <a:bodyPr wrap="square">
            <a:spAutoFit/>
          </a:bodyPr>
          <a:lstStyle/>
          <a:p>
            <a:r>
              <a:rPr lang="pt-BR" sz="2000" b="1" spc="200" dirty="0">
                <a:solidFill>
                  <a:schemeClr val="bg1">
                    <a:lumMod val="50000"/>
                  </a:schemeClr>
                </a:solidFill>
                <a:latin typeface="Baskerville Old Face" pitchFamily="18" charset="0"/>
                <a:cs typeface="Calibri" pitchFamily="34" charset="0"/>
              </a:rPr>
              <a:t>//finding position</a:t>
            </a:r>
          </a:p>
          <a:p>
            <a:pPr>
              <a:lnSpc>
                <a:spcPct val="150000"/>
              </a:lnSpc>
            </a:pPr>
            <a:r>
              <a:rPr lang="pt-BR" sz="2000" b="1" dirty="0">
                <a:solidFill>
                  <a:srgbClr val="0070C0"/>
                </a:solidFill>
                <a:latin typeface="Courier New" panose="02070309020205020404" pitchFamily="49" charset="0"/>
                <a:cs typeface="Courier New" panose="02070309020205020404" pitchFamily="49" charset="0"/>
              </a:rPr>
              <a:t>for(i=0;i&lt;n;i++)</a:t>
            </a:r>
          </a:p>
          <a:p>
            <a:pPr>
              <a:lnSpc>
                <a:spcPct val="150000"/>
              </a:lnSpc>
            </a:pPr>
            <a:r>
              <a:rPr lang="pt-BR" sz="2000" b="1" dirty="0">
                <a:solidFill>
                  <a:srgbClr val="0070C0"/>
                </a:solidFill>
                <a:latin typeface="Courier New" panose="02070309020205020404" pitchFamily="49" charset="0"/>
                <a:cs typeface="Courier New" panose="02070309020205020404" pitchFamily="49" charset="0"/>
              </a:rPr>
              <a:t>	if (ele&lt;a[i]) </a:t>
            </a:r>
          </a:p>
          <a:p>
            <a:pPr>
              <a:lnSpc>
                <a:spcPct val="150000"/>
              </a:lnSpc>
            </a:pPr>
            <a:r>
              <a:rPr lang="pt-BR" sz="2000" b="1" dirty="0">
                <a:solidFill>
                  <a:srgbClr val="0070C0"/>
                </a:solidFill>
                <a:latin typeface="Courier New" panose="02070309020205020404" pitchFamily="49" charset="0"/>
                <a:cs typeface="Courier New" panose="02070309020205020404" pitchFamily="49" charset="0"/>
              </a:rPr>
              <a:t>         break;</a:t>
            </a:r>
          </a:p>
          <a:p>
            <a:pPr>
              <a:lnSpc>
                <a:spcPct val="150000"/>
              </a:lnSpc>
            </a:pPr>
            <a:r>
              <a:rPr lang="pt-BR" sz="2000" b="1" dirty="0">
                <a:latin typeface="Courier New" panose="02070309020205020404" pitchFamily="49" charset="0"/>
                <a:cs typeface="Courier New" panose="02070309020205020404" pitchFamily="49" charset="0"/>
              </a:rPr>
              <a:t> pos = i+1; </a:t>
            </a:r>
            <a:r>
              <a:rPr lang="pt-BR" sz="2000" dirty="0">
                <a:solidFill>
                  <a:schemeClr val="bg1">
                    <a:lumMod val="50000"/>
                  </a:schemeClr>
                </a:solidFill>
                <a:latin typeface="Arial" panose="020B0604020202020204" pitchFamily="34" charset="0"/>
                <a:cs typeface="Arial" panose="020B0604020202020204" pitchFamily="34" charset="0"/>
              </a:rPr>
              <a:t>//position of insertion</a:t>
            </a:r>
          </a:p>
          <a:p>
            <a:pPr>
              <a:lnSpc>
                <a:spcPct val="150000"/>
              </a:lnSpc>
              <a:defRPr/>
            </a:pPr>
            <a:r>
              <a:rPr lang="en-US" sz="2000" b="1" dirty="0">
                <a:solidFill>
                  <a:srgbClr val="0070C0"/>
                </a:solidFill>
                <a:latin typeface="Courier New" panose="02070309020205020404" pitchFamily="49" charset="0"/>
                <a:cs typeface="Courier New" panose="02070309020205020404" pitchFamily="49" charset="0"/>
              </a:rPr>
              <a:t>for(</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=n; </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&gt;=pos; </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a:t>
            </a:r>
            <a:r>
              <a:rPr lang="en-US" sz="2000" dirty="0">
                <a:solidFill>
                  <a:srgbClr val="0070C0"/>
                </a:solidFill>
                <a:latin typeface="Courier New" panose="02070309020205020404" pitchFamily="49" charset="0"/>
                <a:cs typeface="Courier New" panose="02070309020205020404" pitchFamily="49" charset="0"/>
              </a:rPr>
              <a:t> </a:t>
            </a:r>
            <a:r>
              <a:rPr lang="en-US" sz="2000" dirty="0">
                <a:solidFill>
                  <a:schemeClr val="bg1">
                    <a:lumMod val="50000"/>
                  </a:schemeClr>
                </a:solidFill>
                <a:latin typeface="Arial" panose="020B0604020202020204" pitchFamily="34" charset="0"/>
                <a:cs typeface="Arial" panose="020B0604020202020204" pitchFamily="34" charset="0"/>
              </a:rPr>
              <a:t>//shift the elements to right</a:t>
            </a:r>
          </a:p>
          <a:p>
            <a:pPr>
              <a:lnSpc>
                <a:spcPct val="150000"/>
              </a:lnSpc>
              <a:defRPr/>
            </a:pPr>
            <a:r>
              <a:rPr lang="en-US" sz="2000" dirty="0">
                <a:solidFill>
                  <a:srgbClr val="0070C0"/>
                </a:solidFill>
                <a:latin typeface="Arial" panose="020B0604020202020204" pitchFamily="34" charset="0"/>
                <a:cs typeface="Arial" panose="020B0604020202020204" pitchFamily="34" charset="0"/>
              </a:rPr>
              <a:t>     </a:t>
            </a:r>
            <a:r>
              <a:rPr lang="en-US" sz="2000" b="1" dirty="0">
                <a:solidFill>
                  <a:srgbClr val="0070C0"/>
                </a:solidFill>
                <a:latin typeface="Courier New" panose="02070309020205020404" pitchFamily="49" charset="0"/>
                <a:cs typeface="Courier New" panose="02070309020205020404" pitchFamily="49" charset="0"/>
              </a:rPr>
              <a:t>a[</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]=a[i-1];</a:t>
            </a:r>
          </a:p>
          <a:p>
            <a:pPr>
              <a:lnSpc>
                <a:spcPct val="150000"/>
              </a:lnSpc>
              <a:defRPr/>
            </a:pPr>
            <a:r>
              <a:rPr lang="en-US" sz="2000" b="1" dirty="0">
                <a:solidFill>
                  <a:srgbClr val="0070C0"/>
                </a:solidFill>
                <a:latin typeface="Courier New" panose="02070309020205020404" pitchFamily="49" charset="0"/>
                <a:cs typeface="Courier New" panose="02070309020205020404" pitchFamily="49" charset="0"/>
              </a:rPr>
              <a:t>a[pos-1] = </a:t>
            </a:r>
            <a:r>
              <a:rPr lang="en-US" sz="2000" b="1" dirty="0" err="1">
                <a:solidFill>
                  <a:srgbClr val="0070C0"/>
                </a:solidFill>
                <a:latin typeface="Courier New" panose="02070309020205020404" pitchFamily="49" charset="0"/>
                <a:cs typeface="Courier New" panose="02070309020205020404" pitchFamily="49" charset="0"/>
              </a:rPr>
              <a:t>ele</a:t>
            </a:r>
            <a:r>
              <a:rPr lang="en-US" sz="2000" b="1" dirty="0">
                <a:solidFill>
                  <a:srgbClr val="0070C0"/>
                </a:solidFill>
                <a:latin typeface="Courier New" panose="02070309020205020404" pitchFamily="49" charset="0"/>
                <a:cs typeface="Courier New" panose="02070309020205020404" pitchFamily="49" charset="0"/>
              </a:rPr>
              <a:t>; </a:t>
            </a:r>
            <a:r>
              <a:rPr lang="en-US" sz="2000" dirty="0">
                <a:solidFill>
                  <a:schemeClr val="bg1">
                    <a:lumMod val="50000"/>
                  </a:schemeClr>
                </a:solidFill>
                <a:latin typeface="Arial" panose="020B0604020202020204" pitchFamily="34" charset="0"/>
                <a:cs typeface="Arial" panose="020B0604020202020204" pitchFamily="34" charset="0"/>
              </a:rPr>
              <a:t>//</a:t>
            </a:r>
            <a:r>
              <a:rPr lang="en-US" sz="2000" dirty="0" err="1">
                <a:solidFill>
                  <a:schemeClr val="bg1">
                    <a:lumMod val="50000"/>
                  </a:schemeClr>
                </a:solidFill>
                <a:latin typeface="Arial" panose="020B0604020202020204" pitchFamily="34" charset="0"/>
                <a:cs typeface="Arial" panose="020B0604020202020204" pitchFamily="34" charset="0"/>
              </a:rPr>
              <a:t>ele</a:t>
            </a:r>
            <a:r>
              <a:rPr lang="en-US" sz="2000" dirty="0">
                <a:solidFill>
                  <a:schemeClr val="bg1">
                    <a:lumMod val="50000"/>
                  </a:schemeClr>
                </a:solidFill>
                <a:latin typeface="Arial" panose="020B0604020202020204" pitchFamily="34" charset="0"/>
                <a:cs typeface="Arial" panose="020B0604020202020204" pitchFamily="34" charset="0"/>
              </a:rPr>
              <a:t> is inserted at  the specified  pos.</a:t>
            </a:r>
          </a:p>
          <a:p>
            <a:pPr>
              <a:lnSpc>
                <a:spcPct val="150000"/>
              </a:lnSpc>
              <a:defRPr/>
            </a:pPr>
            <a:r>
              <a:rPr lang="en-US" sz="2000" b="1" dirty="0">
                <a:latin typeface="Courier New" panose="02070309020205020404" pitchFamily="49" charset="0"/>
                <a:cs typeface="Courier New" panose="02070309020205020404" pitchFamily="49" charset="0"/>
              </a:rPr>
              <a:t>n = n + 1;  </a:t>
            </a:r>
            <a:r>
              <a:rPr lang="en-US" sz="2000" b="1" dirty="0">
                <a:solidFill>
                  <a:schemeClr val="bg1">
                    <a:lumMod val="50000"/>
                  </a:schemeClr>
                </a:solidFill>
                <a:latin typeface="Courier New" panose="02070309020205020404" pitchFamily="49" charset="0"/>
                <a:cs typeface="Courier New" panose="02070309020205020404" pitchFamily="49" charset="0"/>
              </a:rPr>
              <a:t> </a:t>
            </a:r>
            <a:r>
              <a:rPr lang="en-US" sz="2000" dirty="0">
                <a:solidFill>
                  <a:schemeClr val="bg1">
                    <a:lumMod val="50000"/>
                  </a:schemeClr>
                </a:solidFill>
                <a:latin typeface="Arial" panose="020B0604020202020204" pitchFamily="34" charset="0"/>
                <a:cs typeface="Arial" panose="020B0604020202020204" pitchFamily="34" charset="0"/>
              </a:rPr>
              <a:t>// increment the count of no of elements</a:t>
            </a:r>
          </a:p>
        </p:txBody>
      </p:sp>
      <p:sp>
        <p:nvSpPr>
          <p:cNvPr id="7" name="TextBox 6"/>
          <p:cNvSpPr txBox="1">
            <a:spLocks noChangeArrowheads="1"/>
          </p:cNvSpPr>
          <p:nvPr/>
        </p:nvSpPr>
        <p:spPr bwMode="auto">
          <a:xfrm>
            <a:off x="6512256" y="1837593"/>
            <a:ext cx="3886200" cy="707886"/>
          </a:xfrm>
          <a:prstGeom prst="rect">
            <a:avLst/>
          </a:prstGeom>
          <a:noFill/>
          <a:ln w="28575">
            <a:solidFill>
              <a:srgbClr val="FF0000"/>
            </a:solidFill>
            <a:miter lim="800000"/>
            <a:headEnd/>
            <a:tailEnd/>
          </a:ln>
        </p:spPr>
        <p:txBody>
          <a:bodyPr wrap="square">
            <a:spAutoFit/>
          </a:bodyPr>
          <a:lstStyle/>
          <a:p>
            <a:r>
              <a:rPr lang="en-US" sz="2000" b="1" dirty="0">
                <a:latin typeface="Calibri" pitchFamily="34" charset="0"/>
              </a:rPr>
              <a:t>Example: insert </a:t>
            </a:r>
            <a:r>
              <a:rPr lang="en-US" sz="2000" b="1" dirty="0">
                <a:solidFill>
                  <a:srgbClr val="C00000"/>
                </a:solidFill>
                <a:latin typeface="Calibri" pitchFamily="34" charset="0"/>
              </a:rPr>
              <a:t>3</a:t>
            </a:r>
            <a:r>
              <a:rPr lang="en-US" sz="2000" b="1" dirty="0">
                <a:latin typeface="Calibri" pitchFamily="34" charset="0"/>
              </a:rPr>
              <a:t> into the array</a:t>
            </a:r>
          </a:p>
          <a:p>
            <a:r>
              <a:rPr lang="en-US" sz="2000" b="1" dirty="0">
                <a:latin typeface="Calibri" pitchFamily="34" charset="0"/>
              </a:rPr>
              <a:t>	a[ ] = {1, 2, 4, 5, 6}</a:t>
            </a:r>
          </a:p>
        </p:txBody>
      </p:sp>
      <p:sp>
        <p:nvSpPr>
          <p:cNvPr id="8" name="TextBox 7"/>
          <p:cNvSpPr txBox="1">
            <a:spLocks noChangeArrowheads="1"/>
          </p:cNvSpPr>
          <p:nvPr/>
        </p:nvSpPr>
        <p:spPr bwMode="auto">
          <a:xfrm>
            <a:off x="7045656" y="3061374"/>
            <a:ext cx="3352800" cy="708025"/>
          </a:xfrm>
          <a:prstGeom prst="rect">
            <a:avLst/>
          </a:prstGeom>
          <a:noFill/>
          <a:ln w="28575">
            <a:solidFill>
              <a:srgbClr val="FF0000"/>
            </a:solidFill>
            <a:miter lim="800000"/>
            <a:headEnd/>
            <a:tailEnd/>
          </a:ln>
        </p:spPr>
        <p:txBody>
          <a:bodyPr>
            <a:spAutoFit/>
          </a:bodyPr>
          <a:lstStyle/>
          <a:p>
            <a:r>
              <a:rPr lang="en-US" sz="2000" b="1" dirty="0">
                <a:latin typeface="Calibri" pitchFamily="34" charset="0"/>
              </a:rPr>
              <a:t>New array after inserting </a:t>
            </a:r>
            <a:r>
              <a:rPr lang="en-US" sz="2000" b="1" dirty="0">
                <a:solidFill>
                  <a:srgbClr val="C00000"/>
                </a:solidFill>
                <a:latin typeface="Calibri" pitchFamily="34" charset="0"/>
              </a:rPr>
              <a:t>3</a:t>
            </a:r>
            <a:r>
              <a:rPr lang="en-US" sz="2000" b="1" dirty="0">
                <a:latin typeface="Calibri" pitchFamily="34" charset="0"/>
              </a:rPr>
              <a:t> :</a:t>
            </a:r>
          </a:p>
          <a:p>
            <a:r>
              <a:rPr lang="en-US" sz="2000" b="1" dirty="0">
                <a:latin typeface="Calibri" pitchFamily="34" charset="0"/>
              </a:rPr>
              <a:t>	a[ ] = {1, 2, </a:t>
            </a:r>
            <a:r>
              <a:rPr lang="en-US" sz="2000" b="1" dirty="0">
                <a:solidFill>
                  <a:srgbClr val="C00000"/>
                </a:solidFill>
                <a:latin typeface="Calibri" pitchFamily="34" charset="0"/>
              </a:rPr>
              <a:t>3</a:t>
            </a:r>
            <a:r>
              <a:rPr lang="en-US" sz="2000" b="1" dirty="0">
                <a:latin typeface="Calibri" pitchFamily="34" charset="0"/>
              </a:rPr>
              <a:t>, 4, </a:t>
            </a:r>
            <a:r>
              <a:rPr lang="en-US" sz="2000" b="1">
                <a:latin typeface="Calibri" pitchFamily="34" charset="0"/>
              </a:rPr>
              <a:t>5, 6</a:t>
            </a:r>
            <a:r>
              <a:rPr lang="en-US" sz="2000" b="1" dirty="0">
                <a:latin typeface="Calibri" pitchFamily="34" charset="0"/>
              </a:rPr>
              <a:t>}</a:t>
            </a:r>
          </a:p>
        </p:txBody>
      </p:sp>
      <p:sp>
        <p:nvSpPr>
          <p:cNvPr id="10" name="Rectangle 9"/>
          <p:cNvSpPr/>
          <p:nvPr/>
        </p:nvSpPr>
        <p:spPr>
          <a:xfrm>
            <a:off x="838199" y="1066800"/>
            <a:ext cx="10148249" cy="492443"/>
          </a:xfrm>
          <a:prstGeom prst="rect">
            <a:avLst/>
          </a:prstGeom>
        </p:spPr>
        <p:txBody>
          <a:bodyPr wrap="square">
            <a:spAutoFit/>
          </a:bodyPr>
          <a:lstStyle/>
          <a:p>
            <a:r>
              <a:rPr lang="pt-BR" sz="2600" dirty="0">
                <a:latin typeface="Calibri" pitchFamily="34" charset="0"/>
                <a:cs typeface="Calibri" pitchFamily="34" charset="0"/>
              </a:rPr>
              <a:t>Read array elements (in sorted order) &amp; element ‘</a:t>
            </a:r>
            <a:r>
              <a:rPr lang="pt-BR" sz="2600" b="1" dirty="0">
                <a:latin typeface="Calibri" pitchFamily="34" charset="0"/>
                <a:cs typeface="Calibri" pitchFamily="34" charset="0"/>
              </a:rPr>
              <a:t>ele</a:t>
            </a:r>
            <a:r>
              <a:rPr lang="pt-BR" sz="2600" dirty="0">
                <a:latin typeface="Calibri" pitchFamily="34" charset="0"/>
                <a:cs typeface="Calibri" pitchFamily="34" charset="0"/>
              </a:rPr>
              <a:t>’ to be inserted</a:t>
            </a:r>
          </a:p>
        </p:txBody>
      </p:sp>
    </p:spTree>
    <p:extLst>
      <p:ext uri="{BB962C8B-B14F-4D97-AF65-F5344CB8AC3E}">
        <p14:creationId xmlns:p14="http://schemas.microsoft.com/office/powerpoint/2010/main" val="136583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fade">
                                      <p:cBhvr>
                                        <p:cTn id="44"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198437"/>
            <a:ext cx="9067801" cy="685800"/>
          </a:xfrm>
        </p:spPr>
        <p:txBody>
          <a:bodyPr>
            <a:normAutofit/>
          </a:bodyPr>
          <a:lstStyle/>
          <a:p>
            <a:pPr algn="l" eaLnBrk="1" hangingPunct="1"/>
            <a:r>
              <a:rPr lang="en-US" sz="2900" dirty="0"/>
              <a:t>1 Dimensional Arrays</a:t>
            </a:r>
          </a:p>
        </p:txBody>
      </p:sp>
      <p:sp>
        <p:nvSpPr>
          <p:cNvPr id="3075" name="Rectangle 3"/>
          <p:cNvSpPr>
            <a:spLocks noGrp="1" noChangeArrowheads="1"/>
          </p:cNvSpPr>
          <p:nvPr>
            <p:ph idx="1"/>
          </p:nvPr>
        </p:nvSpPr>
        <p:spPr>
          <a:xfrm>
            <a:off x="838200" y="914400"/>
            <a:ext cx="9372600" cy="5638800"/>
          </a:xfrm>
        </p:spPr>
        <p:txBody>
          <a:bodyPr>
            <a:normAutofit/>
          </a:bodyPr>
          <a:lstStyle/>
          <a:p>
            <a:pPr eaLnBrk="1" hangingPunct="1">
              <a:lnSpc>
                <a:spcPct val="80000"/>
              </a:lnSpc>
              <a:buFontTx/>
              <a:buNone/>
            </a:pPr>
            <a:r>
              <a:rPr lang="en-US" dirty="0"/>
              <a:t>1D Array:  </a:t>
            </a:r>
          </a:p>
          <a:p>
            <a:pPr eaLnBrk="1" hangingPunct="1">
              <a:lnSpc>
                <a:spcPct val="80000"/>
              </a:lnSpc>
              <a:buFont typeface="Wingdings" pitchFamily="2" charset="2"/>
              <a:buChar char="§"/>
            </a:pPr>
            <a:r>
              <a:rPr lang="en-US" sz="2400" dirty="0">
                <a:solidFill>
                  <a:srgbClr val="002060"/>
                </a:solidFill>
              </a:rPr>
              <a:t>       </a:t>
            </a:r>
            <a:r>
              <a:rPr lang="en-US" sz="2400" dirty="0"/>
              <a:t> Syntax:    </a:t>
            </a:r>
            <a:r>
              <a:rPr lang="en-US" sz="2000" b="1" dirty="0">
                <a:solidFill>
                  <a:srgbClr val="FF0000"/>
                </a:solidFill>
                <a:latin typeface="Tempus Sans ITC" pitchFamily="82" charset="0"/>
              </a:rPr>
              <a:t>type </a:t>
            </a:r>
            <a:r>
              <a:rPr lang="en-US" sz="2000" b="1" dirty="0" err="1">
                <a:solidFill>
                  <a:srgbClr val="FF0000"/>
                </a:solidFill>
                <a:latin typeface="Tempus Sans ITC" pitchFamily="82" charset="0"/>
              </a:rPr>
              <a:t>array_name</a:t>
            </a:r>
            <a:r>
              <a:rPr lang="en-US" sz="2000" b="1" dirty="0">
                <a:solidFill>
                  <a:srgbClr val="FF0000"/>
                </a:solidFill>
                <a:latin typeface="Tempus Sans ITC" pitchFamily="82" charset="0"/>
              </a:rPr>
              <a:t>[size];</a:t>
            </a:r>
          </a:p>
          <a:p>
            <a:pPr lvl="1" eaLnBrk="1" hangingPunct="1">
              <a:lnSpc>
                <a:spcPct val="80000"/>
              </a:lnSpc>
            </a:pPr>
            <a:endParaRPr lang="en-US" sz="2400" dirty="0">
              <a:solidFill>
                <a:srgbClr val="002060"/>
              </a:solidFill>
            </a:endParaRPr>
          </a:p>
          <a:p>
            <a:pPr eaLnBrk="1" hangingPunct="1">
              <a:lnSpc>
                <a:spcPct val="80000"/>
              </a:lnSpc>
              <a:buFont typeface="Wingdings" pitchFamily="2" charset="2"/>
              <a:buChar char="§"/>
            </a:pPr>
            <a:r>
              <a:rPr lang="en-US" sz="2400" dirty="0">
                <a:solidFill>
                  <a:srgbClr val="002060"/>
                </a:solidFill>
              </a:rPr>
              <a:t>	</a:t>
            </a:r>
            <a:r>
              <a:rPr lang="en-US" sz="2400" dirty="0"/>
              <a:t>Memory Requirement:</a:t>
            </a:r>
          </a:p>
          <a:p>
            <a:pPr eaLnBrk="1" hangingPunct="1">
              <a:lnSpc>
                <a:spcPct val="80000"/>
              </a:lnSpc>
              <a:buFontTx/>
              <a:buNone/>
            </a:pPr>
            <a:r>
              <a:rPr lang="en-US" sz="2400" dirty="0">
                <a:solidFill>
                  <a:srgbClr val="002060"/>
                </a:solidFill>
              </a:rPr>
              <a:t>		</a:t>
            </a:r>
            <a:r>
              <a:rPr lang="en-US" sz="2400" b="1" dirty="0">
                <a:solidFill>
                  <a:srgbClr val="FF0000"/>
                </a:solidFill>
                <a:latin typeface="Tempus Sans ITC" pitchFamily="82" charset="0"/>
              </a:rPr>
              <a:t>Total size =size *(</a:t>
            </a:r>
            <a:r>
              <a:rPr lang="en-US" sz="2400" b="1" dirty="0" err="1">
                <a:solidFill>
                  <a:srgbClr val="FF0000"/>
                </a:solidFill>
                <a:latin typeface="Tempus Sans ITC" pitchFamily="82" charset="0"/>
              </a:rPr>
              <a:t>sizeof</a:t>
            </a:r>
            <a:r>
              <a:rPr lang="en-US" sz="2400" b="1" dirty="0">
                <a:solidFill>
                  <a:srgbClr val="FF0000"/>
                </a:solidFill>
                <a:latin typeface="Tempus Sans ITC" pitchFamily="82" charset="0"/>
              </a:rPr>
              <a:t>(</a:t>
            </a:r>
            <a:r>
              <a:rPr lang="en-US" sz="2400" b="1" dirty="0" err="1">
                <a:solidFill>
                  <a:srgbClr val="FF0000"/>
                </a:solidFill>
                <a:latin typeface="Tempus Sans ITC" pitchFamily="82" charset="0"/>
              </a:rPr>
              <a:t>data_type</a:t>
            </a:r>
            <a:r>
              <a:rPr lang="en-US" sz="2400" b="1" dirty="0">
                <a:solidFill>
                  <a:srgbClr val="FF0000"/>
                </a:solidFill>
                <a:latin typeface="Tempus Sans ITC" pitchFamily="82" charset="0"/>
              </a:rPr>
              <a:t>));</a:t>
            </a:r>
          </a:p>
          <a:p>
            <a:pPr eaLnBrk="1" hangingPunct="1">
              <a:lnSpc>
                <a:spcPct val="80000"/>
              </a:lnSpc>
              <a:buFontTx/>
              <a:buNone/>
            </a:pPr>
            <a:endParaRPr lang="en-US" sz="2400" dirty="0">
              <a:solidFill>
                <a:srgbClr val="002060"/>
              </a:solidFill>
            </a:endParaRPr>
          </a:p>
          <a:p>
            <a:pPr eaLnBrk="1" hangingPunct="1">
              <a:lnSpc>
                <a:spcPct val="80000"/>
              </a:lnSpc>
              <a:buFont typeface="Wingdings" pitchFamily="2" charset="2"/>
              <a:buChar char="§"/>
            </a:pPr>
            <a:r>
              <a:rPr lang="en-US" sz="2400" dirty="0"/>
              <a:t>	Initialization: </a:t>
            </a:r>
          </a:p>
          <a:p>
            <a:pPr eaLnBrk="1" hangingPunct="1">
              <a:lnSpc>
                <a:spcPct val="80000"/>
              </a:lnSpc>
              <a:buFontTx/>
              <a:buNone/>
            </a:pPr>
            <a:r>
              <a:rPr lang="en-US" sz="2400" dirty="0">
                <a:solidFill>
                  <a:srgbClr val="002060"/>
                </a:solidFill>
              </a:rPr>
              <a:t>		</a:t>
            </a:r>
            <a:r>
              <a:rPr lang="en-US" sz="2400" b="1" dirty="0">
                <a:solidFill>
                  <a:srgbClr val="FF0000"/>
                </a:solidFill>
              </a:rPr>
              <a:t>type array-name [size]</a:t>
            </a:r>
            <a:r>
              <a:rPr lang="en-US" sz="2400" b="1" dirty="0">
                <a:solidFill>
                  <a:srgbClr val="FF0000"/>
                </a:solidFill>
                <a:latin typeface="Tempus Sans ITC" pitchFamily="82" charset="0"/>
              </a:rPr>
              <a:t>={list of values}</a:t>
            </a:r>
          </a:p>
          <a:p>
            <a:pPr eaLnBrk="1" hangingPunct="1">
              <a:lnSpc>
                <a:spcPct val="80000"/>
              </a:lnSpc>
              <a:buFontTx/>
              <a:buNone/>
            </a:pPr>
            <a:endParaRPr lang="en-US" sz="2400" b="1" dirty="0">
              <a:solidFill>
                <a:srgbClr val="002060"/>
              </a:solidFill>
            </a:endParaRPr>
          </a:p>
          <a:p>
            <a:pPr eaLnBrk="1" hangingPunct="1">
              <a:lnSpc>
                <a:spcPct val="80000"/>
              </a:lnSpc>
              <a:buFont typeface="Wingdings" pitchFamily="2" charset="2"/>
              <a:buChar char="§"/>
            </a:pPr>
            <a:r>
              <a:rPr lang="en-US" sz="2400" b="1" dirty="0">
                <a:solidFill>
                  <a:srgbClr val="002060"/>
                </a:solidFill>
              </a:rPr>
              <a:t>	</a:t>
            </a:r>
            <a:r>
              <a:rPr lang="en-US" sz="2400" dirty="0"/>
              <a:t>Write and Read:</a:t>
            </a:r>
          </a:p>
          <a:p>
            <a:pPr eaLnBrk="1" hangingPunct="1">
              <a:lnSpc>
                <a:spcPct val="80000"/>
              </a:lnSpc>
              <a:buFontTx/>
              <a:buNone/>
            </a:pPr>
            <a:r>
              <a:rPr lang="en-US" sz="2400" b="1" dirty="0">
                <a:solidFill>
                  <a:srgbClr val="002060"/>
                </a:solidFill>
              </a:rPr>
              <a:t>		</a:t>
            </a:r>
            <a:r>
              <a:rPr lang="en-US" sz="2400" b="1" dirty="0">
                <a:solidFill>
                  <a:srgbClr val="FF0000"/>
                </a:solidFill>
                <a:latin typeface="Tempus Sans ITC" pitchFamily="82" charset="0"/>
              </a:rPr>
              <a:t>for(</a:t>
            </a:r>
            <a:r>
              <a:rPr lang="en-US" sz="2400" b="1" dirty="0" err="1">
                <a:solidFill>
                  <a:srgbClr val="FF0000"/>
                </a:solidFill>
                <a:latin typeface="Tempus Sans ITC" pitchFamily="82" charset="0"/>
              </a:rPr>
              <a:t>i</a:t>
            </a:r>
            <a:r>
              <a:rPr lang="en-US" sz="2400" b="1" dirty="0">
                <a:solidFill>
                  <a:srgbClr val="FF0000"/>
                </a:solidFill>
                <a:latin typeface="Tempus Sans ITC" pitchFamily="82" charset="0"/>
              </a:rPr>
              <a:t>=0;i&lt;</a:t>
            </a:r>
            <a:r>
              <a:rPr lang="en-US" sz="2400" b="1" dirty="0" err="1">
                <a:solidFill>
                  <a:srgbClr val="FF0000"/>
                </a:solidFill>
                <a:latin typeface="Tempus Sans ITC" pitchFamily="82" charset="0"/>
              </a:rPr>
              <a:t>n;i</a:t>
            </a:r>
            <a:r>
              <a:rPr lang="en-US" sz="2400" b="1" dirty="0">
                <a:solidFill>
                  <a:srgbClr val="FF0000"/>
                </a:solidFill>
                <a:latin typeface="Tempus Sans ITC" pitchFamily="82" charset="0"/>
              </a:rPr>
              <a:t>++)     	      for(</a:t>
            </a:r>
            <a:r>
              <a:rPr lang="en-US" sz="2400" b="1" dirty="0" err="1">
                <a:solidFill>
                  <a:srgbClr val="FF0000"/>
                </a:solidFill>
                <a:latin typeface="Tempus Sans ITC" pitchFamily="82" charset="0"/>
              </a:rPr>
              <a:t>i</a:t>
            </a:r>
            <a:r>
              <a:rPr lang="en-US" sz="2400" b="1" dirty="0">
                <a:solidFill>
                  <a:srgbClr val="FF0000"/>
                </a:solidFill>
                <a:latin typeface="Tempus Sans ITC" pitchFamily="82" charset="0"/>
              </a:rPr>
              <a:t>=0;i&lt;</a:t>
            </a:r>
            <a:r>
              <a:rPr lang="en-US" sz="2400" b="1" dirty="0" err="1">
                <a:solidFill>
                  <a:srgbClr val="FF0000"/>
                </a:solidFill>
                <a:latin typeface="Tempus Sans ITC" pitchFamily="82" charset="0"/>
              </a:rPr>
              <a:t>n;i</a:t>
            </a:r>
            <a:r>
              <a:rPr lang="en-US" sz="2400" b="1" dirty="0">
                <a:solidFill>
                  <a:srgbClr val="FF0000"/>
                </a:solidFill>
                <a:latin typeface="Tempus Sans ITC" pitchFamily="82" charset="0"/>
              </a:rPr>
              <a:t>++)</a:t>
            </a:r>
          </a:p>
          <a:p>
            <a:pPr eaLnBrk="1" hangingPunct="1">
              <a:lnSpc>
                <a:spcPct val="80000"/>
              </a:lnSpc>
              <a:buFontTx/>
              <a:buNone/>
            </a:pPr>
            <a:r>
              <a:rPr lang="en-US" sz="2400" b="1" dirty="0">
                <a:solidFill>
                  <a:srgbClr val="FF0000"/>
                </a:solidFill>
                <a:latin typeface="Tempus Sans ITC" pitchFamily="82" charset="0"/>
              </a:rPr>
              <a:t>		 </a:t>
            </a:r>
            <a:r>
              <a:rPr lang="en-US" sz="2400" b="1" dirty="0" err="1">
                <a:solidFill>
                  <a:srgbClr val="FF0000"/>
                </a:solidFill>
                <a:latin typeface="Tempus Sans ITC" pitchFamily="82" charset="0"/>
              </a:rPr>
              <a:t>scanf</a:t>
            </a:r>
            <a:r>
              <a:rPr lang="en-US" sz="2400" b="1" dirty="0">
                <a:solidFill>
                  <a:srgbClr val="FF0000"/>
                </a:solidFill>
                <a:latin typeface="Tempus Sans ITC" pitchFamily="82" charset="0"/>
              </a:rPr>
              <a:t>(“%</a:t>
            </a:r>
            <a:r>
              <a:rPr lang="en-US" sz="2400" b="1" dirty="0" err="1">
                <a:solidFill>
                  <a:srgbClr val="FF0000"/>
                </a:solidFill>
                <a:latin typeface="Tempus Sans ITC" pitchFamily="82" charset="0"/>
              </a:rPr>
              <a:t>d”,&amp;a</a:t>
            </a:r>
            <a:r>
              <a:rPr lang="en-US" sz="2400" b="1" dirty="0">
                <a:solidFill>
                  <a:srgbClr val="FF0000"/>
                </a:solidFill>
                <a:latin typeface="Tempus Sans ITC" pitchFamily="82" charset="0"/>
              </a:rPr>
              <a:t>[</a:t>
            </a:r>
            <a:r>
              <a:rPr lang="en-US" sz="2400" b="1" dirty="0" err="1">
                <a:solidFill>
                  <a:srgbClr val="FF0000"/>
                </a:solidFill>
                <a:latin typeface="Tempus Sans ITC" pitchFamily="82" charset="0"/>
              </a:rPr>
              <a:t>i</a:t>
            </a:r>
            <a:r>
              <a:rPr lang="en-US" sz="2400" b="1" dirty="0">
                <a:solidFill>
                  <a:srgbClr val="FF0000"/>
                </a:solidFill>
                <a:latin typeface="Tempus Sans ITC" pitchFamily="82" charset="0"/>
              </a:rPr>
              <a:t>]); 	     </a:t>
            </a:r>
            <a:r>
              <a:rPr lang="en-US" sz="2400" b="1" dirty="0" err="1">
                <a:solidFill>
                  <a:srgbClr val="FF0000"/>
                </a:solidFill>
                <a:latin typeface="Tempus Sans ITC" pitchFamily="82" charset="0"/>
              </a:rPr>
              <a:t>prinft</a:t>
            </a:r>
            <a:r>
              <a:rPr lang="en-US" sz="2400" b="1" dirty="0">
                <a:solidFill>
                  <a:srgbClr val="FF0000"/>
                </a:solidFill>
                <a:latin typeface="Tempus Sans ITC" pitchFamily="82" charset="0"/>
              </a:rPr>
              <a:t>(“%d\</a:t>
            </a:r>
            <a:r>
              <a:rPr lang="en-US" sz="2400" b="1" dirty="0" err="1">
                <a:solidFill>
                  <a:srgbClr val="FF0000"/>
                </a:solidFill>
                <a:latin typeface="Tempus Sans ITC" pitchFamily="82" charset="0"/>
              </a:rPr>
              <a:t>n”,a</a:t>
            </a:r>
            <a:r>
              <a:rPr lang="en-US" sz="2400" b="1" dirty="0">
                <a:solidFill>
                  <a:srgbClr val="FF0000"/>
                </a:solidFill>
                <a:latin typeface="Tempus Sans ITC" pitchFamily="82" charset="0"/>
              </a:rPr>
              <a:t>[</a:t>
            </a:r>
            <a:r>
              <a:rPr lang="en-US" sz="2400" b="1" dirty="0" err="1">
                <a:solidFill>
                  <a:srgbClr val="FF0000"/>
                </a:solidFill>
                <a:latin typeface="Tempus Sans ITC" pitchFamily="82" charset="0"/>
              </a:rPr>
              <a:t>i</a:t>
            </a:r>
            <a:r>
              <a:rPr lang="en-US" sz="2400" b="1" dirty="0">
                <a:solidFill>
                  <a:srgbClr val="FF0000"/>
                </a:solidFill>
                <a:latin typeface="Tempus Sans ITC" pitchFamily="82" charset="0"/>
              </a:rPr>
              <a:t>]);</a:t>
            </a:r>
          </a:p>
        </p:txBody>
      </p:sp>
      <p:sp>
        <p:nvSpPr>
          <p:cNvPr id="9" name="Date Placeholder 8"/>
          <p:cNvSpPr>
            <a:spLocks noGrp="1"/>
          </p:cNvSpPr>
          <p:nvPr>
            <p:ph type="dt" sz="half" idx="10"/>
          </p:nvPr>
        </p:nvSpPr>
        <p:spPr/>
        <p:txBody>
          <a:bodyPr/>
          <a:lstStyle/>
          <a:p>
            <a:fld id="{218BA9DF-290D-456E-B156-ED18E59ABE40}" type="datetime1">
              <a:rPr lang="en-US" smtClean="0"/>
              <a:t>4/9/2022</a:t>
            </a:fld>
            <a:endParaRPr lang="en-US"/>
          </a:p>
        </p:txBody>
      </p:sp>
      <p:sp>
        <p:nvSpPr>
          <p:cNvPr id="10" name="Footer Placeholder 9"/>
          <p:cNvSpPr>
            <a:spLocks noGrp="1"/>
          </p:cNvSpPr>
          <p:nvPr>
            <p:ph type="ftr" sz="quarter" idx="11"/>
          </p:nvPr>
        </p:nvSpPr>
        <p:spPr/>
        <p:txBody>
          <a:bodyPr/>
          <a:lstStyle/>
          <a:p>
            <a:r>
              <a:rPr lang="en-US"/>
              <a:t>CSE 1051            Department of CSE</a:t>
            </a:r>
            <a:endParaRPr lang="en-US" dirty="0"/>
          </a:p>
        </p:txBody>
      </p:sp>
      <p:sp>
        <p:nvSpPr>
          <p:cNvPr id="11" name="Slide Number Placeholder 10"/>
          <p:cNvSpPr>
            <a:spLocks noGrp="1"/>
          </p:cNvSpPr>
          <p:nvPr>
            <p:ph type="sldNum" sz="quarter" idx="12"/>
          </p:nvPr>
        </p:nvSpPr>
        <p:spPr/>
        <p:txBody>
          <a:bodyPr/>
          <a:lstStyle/>
          <a:p>
            <a:fld id="{EB572375-96E0-4DBB-B3D7-B1489209CDB4}"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Tutorials on Array</a:t>
            </a:r>
          </a:p>
        </p:txBody>
      </p:sp>
      <p:sp>
        <p:nvSpPr>
          <p:cNvPr id="2" name="Content Placeholder 1"/>
          <p:cNvSpPr>
            <a:spLocks noGrp="1"/>
          </p:cNvSpPr>
          <p:nvPr>
            <p:ph idx="1"/>
          </p:nvPr>
        </p:nvSpPr>
        <p:spPr/>
        <p:txBody>
          <a:bodyPr>
            <a:normAutofit/>
          </a:bodyPr>
          <a:lstStyle/>
          <a:p>
            <a:pPr>
              <a:lnSpc>
                <a:spcPct val="150000"/>
              </a:lnSpc>
            </a:pPr>
            <a:r>
              <a:rPr lang="en-US" sz="2800" dirty="0"/>
              <a:t>Write a program to find average of an 1-D array.</a:t>
            </a:r>
          </a:p>
          <a:p>
            <a:pPr>
              <a:lnSpc>
                <a:spcPct val="150000"/>
              </a:lnSpc>
            </a:pPr>
            <a:r>
              <a:rPr lang="en-US" sz="2800" dirty="0"/>
              <a:t>Write a program to find second largest element in an array. </a:t>
            </a:r>
          </a:p>
          <a:p>
            <a:pPr>
              <a:lnSpc>
                <a:spcPct val="150000"/>
              </a:lnSpc>
            </a:pPr>
            <a:r>
              <a:rPr lang="en-US" sz="2800" dirty="0"/>
              <a:t>Write a program to find union and intersection of two arrays. </a:t>
            </a:r>
          </a:p>
        </p:txBody>
      </p:sp>
      <p:sp>
        <p:nvSpPr>
          <p:cNvPr id="3" name="Date Placeholder 2"/>
          <p:cNvSpPr>
            <a:spLocks noGrp="1"/>
          </p:cNvSpPr>
          <p:nvPr>
            <p:ph type="dt" sz="half" idx="10"/>
          </p:nvPr>
        </p:nvSpPr>
        <p:spPr/>
        <p:txBody>
          <a:bodyPr/>
          <a:lstStyle/>
          <a:p>
            <a:fld id="{CE556DF0-65E5-488E-901C-B275185535FA}" type="datetime1">
              <a:rPr lang="en-US" smtClean="0"/>
              <a:t>4/9/2022</a:t>
            </a:fld>
            <a:endParaRPr lang="en-US"/>
          </a:p>
        </p:txBody>
      </p:sp>
      <p:sp>
        <p:nvSpPr>
          <p:cNvPr id="5" name="Footer Placeholder 4"/>
          <p:cNvSpPr>
            <a:spLocks noGrp="1"/>
          </p:cNvSpPr>
          <p:nvPr>
            <p:ph type="ftr" sz="quarter" idx="11"/>
          </p:nvPr>
        </p:nvSpPr>
        <p:spPr/>
        <p:txBody>
          <a:bodyPr/>
          <a:lstStyle/>
          <a:p>
            <a:r>
              <a:rPr lang="en-US"/>
              <a:t>CSE 1051            Department of CSE</a:t>
            </a:r>
            <a:endParaRPr lang="en-US" dirty="0"/>
          </a:p>
        </p:txBody>
      </p:sp>
      <p:sp>
        <p:nvSpPr>
          <p:cNvPr id="4" name="Slide Number Placeholder 3"/>
          <p:cNvSpPr>
            <a:spLocks noGrp="1"/>
          </p:cNvSpPr>
          <p:nvPr>
            <p:ph type="sldNum" sz="quarter" idx="12"/>
          </p:nvPr>
        </p:nvSpPr>
        <p:spPr/>
        <p:txBody>
          <a:bodyPr/>
          <a:lstStyle/>
          <a:p>
            <a:fld id="{EB572375-96E0-4DBB-B3D7-B1489209CDB4}" type="slidenum">
              <a:rPr lang="en-US" smtClean="0"/>
              <a:pPr/>
              <a:t>22</a:t>
            </a:fld>
            <a:endParaRPr lang="en-US"/>
          </a:p>
        </p:txBody>
      </p:sp>
    </p:spTree>
    <p:extLst>
      <p:ext uri="{BB962C8B-B14F-4D97-AF65-F5344CB8AC3E}">
        <p14:creationId xmlns:p14="http://schemas.microsoft.com/office/powerpoint/2010/main" val="393308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i="1" dirty="0"/>
              <a:t>Summary</a:t>
            </a:r>
            <a:r>
              <a:rPr lang="en-US" sz="3200" dirty="0"/>
              <a:t> </a:t>
            </a:r>
          </a:p>
        </p:txBody>
      </p:sp>
      <p:sp>
        <p:nvSpPr>
          <p:cNvPr id="3" name="Content Placeholder 2"/>
          <p:cNvSpPr>
            <a:spLocks noGrp="1"/>
          </p:cNvSpPr>
          <p:nvPr>
            <p:ph idx="1"/>
          </p:nvPr>
        </p:nvSpPr>
        <p:spPr>
          <a:xfrm>
            <a:off x="838200" y="1631193"/>
            <a:ext cx="9560256" cy="4907721"/>
          </a:xfrm>
        </p:spPr>
        <p:txBody>
          <a:bodyPr>
            <a:normAutofit/>
          </a:bodyPr>
          <a:lstStyle/>
          <a:p>
            <a:pPr>
              <a:lnSpc>
                <a:spcPct val="150000"/>
              </a:lnSpc>
            </a:pPr>
            <a:r>
              <a:rPr lang="en-US" sz="3200" dirty="0"/>
              <a:t>Arrays</a:t>
            </a:r>
          </a:p>
          <a:p>
            <a:pPr>
              <a:lnSpc>
                <a:spcPct val="150000"/>
              </a:lnSpc>
            </a:pPr>
            <a:r>
              <a:rPr lang="en-US" sz="3200" dirty="0"/>
              <a:t>1 Dimensional arrays (lists)</a:t>
            </a:r>
          </a:p>
          <a:p>
            <a:pPr>
              <a:lnSpc>
                <a:spcPct val="150000"/>
              </a:lnSpc>
            </a:pPr>
            <a:r>
              <a:rPr lang="en-US" sz="3200" dirty="0"/>
              <a:t>Problems on 1D arrays</a:t>
            </a:r>
          </a:p>
        </p:txBody>
      </p:sp>
      <p:sp>
        <p:nvSpPr>
          <p:cNvPr id="11" name="Date Placeholder 10"/>
          <p:cNvSpPr>
            <a:spLocks noGrp="1"/>
          </p:cNvSpPr>
          <p:nvPr>
            <p:ph type="dt" sz="half" idx="10"/>
          </p:nvPr>
        </p:nvSpPr>
        <p:spPr/>
        <p:txBody>
          <a:bodyPr/>
          <a:lstStyle/>
          <a:p>
            <a:fld id="{EBD7D9CC-9581-4947-9DE3-A00FFFF92632}" type="datetime1">
              <a:rPr lang="en-US" smtClean="0"/>
              <a:t>4/9/2022</a:t>
            </a:fld>
            <a:endParaRPr lang="en-US"/>
          </a:p>
        </p:txBody>
      </p:sp>
      <p:sp>
        <p:nvSpPr>
          <p:cNvPr id="12" name="Footer Placeholder 11"/>
          <p:cNvSpPr>
            <a:spLocks noGrp="1"/>
          </p:cNvSpPr>
          <p:nvPr>
            <p:ph type="ftr" sz="quarter" idx="11"/>
          </p:nvPr>
        </p:nvSpPr>
        <p:spPr/>
        <p:txBody>
          <a:bodyPr/>
          <a:lstStyle/>
          <a:p>
            <a:r>
              <a:rPr lang="en-US"/>
              <a:t>CSE 1051            Department of CSE</a:t>
            </a:r>
            <a:endParaRPr lang="en-US" dirty="0"/>
          </a:p>
        </p:txBody>
      </p:sp>
      <p:sp>
        <p:nvSpPr>
          <p:cNvPr id="13" name="Slide Number Placeholder 12"/>
          <p:cNvSpPr>
            <a:spLocks noGrp="1"/>
          </p:cNvSpPr>
          <p:nvPr>
            <p:ph type="sldNum" sz="quarter" idx="12"/>
          </p:nvPr>
        </p:nvSpPr>
        <p:spPr/>
        <p:txBody>
          <a:bodyPr/>
          <a:lstStyle/>
          <a:p>
            <a:fld id="{EB572375-96E0-4DBB-B3D7-B1489209CDB4}" type="slidenum">
              <a:rPr lang="en-US" smtClean="0"/>
              <a:pPr/>
              <a:t>23</a:t>
            </a:fld>
            <a:endParaRPr lang="en-US"/>
          </a:p>
        </p:txBody>
      </p:sp>
    </p:spTree>
    <p:extLst>
      <p:ext uri="{BB962C8B-B14F-4D97-AF65-F5344CB8AC3E}">
        <p14:creationId xmlns:p14="http://schemas.microsoft.com/office/powerpoint/2010/main" val="1553336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4F8984-F574-4C24-92F5-BD1B7E02CB9D}" type="datetime1">
              <a:rPr lang="en-US" smtClean="0"/>
              <a:t>4/9/2022</a:t>
            </a:fld>
            <a:endParaRPr lang="en-US"/>
          </a:p>
        </p:txBody>
      </p:sp>
      <p:sp>
        <p:nvSpPr>
          <p:cNvPr id="5" name="Footer Placeholder 4"/>
          <p:cNvSpPr>
            <a:spLocks noGrp="1"/>
          </p:cNvSpPr>
          <p:nvPr>
            <p:ph type="ftr" sz="quarter" idx="11"/>
          </p:nvPr>
        </p:nvSpPr>
        <p:spPr/>
        <p:txBody>
          <a:bodyPr/>
          <a:lstStyle/>
          <a:p>
            <a:r>
              <a:rPr lang="en-US"/>
              <a:t>CSE 1051            Department of CSE</a:t>
            </a:r>
            <a:endParaRPr lang="en-US" dirty="0"/>
          </a:p>
        </p:txBody>
      </p:sp>
      <p:sp>
        <p:nvSpPr>
          <p:cNvPr id="6" name="Slide Number Placeholder 5"/>
          <p:cNvSpPr>
            <a:spLocks noGrp="1"/>
          </p:cNvSpPr>
          <p:nvPr>
            <p:ph type="sldNum" sz="quarter" idx="12"/>
          </p:nvPr>
        </p:nvSpPr>
        <p:spPr/>
        <p:txBody>
          <a:bodyPr/>
          <a:lstStyle/>
          <a:p>
            <a:fld id="{EB572375-96E0-4DBB-B3D7-B1489209CDB4}" type="slidenum">
              <a:rPr lang="en-US" smtClean="0"/>
              <a:pPr/>
              <a:t>24</a:t>
            </a:fld>
            <a:endParaRPr lang="en-US"/>
          </a:p>
        </p:txBody>
      </p:sp>
      <p:sp>
        <p:nvSpPr>
          <p:cNvPr id="7" name="Rectangle 6"/>
          <p:cNvSpPr/>
          <p:nvPr/>
        </p:nvSpPr>
        <p:spPr>
          <a:xfrm>
            <a:off x="838200" y="764704"/>
            <a:ext cx="9847542" cy="5632311"/>
          </a:xfrm>
          <a:prstGeom prst="rect">
            <a:avLst/>
          </a:prstGeom>
        </p:spPr>
        <p:txBody>
          <a:bodyPr wrap="square">
            <a:spAutoFit/>
          </a:bodyPr>
          <a:lstStyle/>
          <a:p>
            <a:r>
              <a:rPr lang="en-US" sz="2000" b="1" dirty="0">
                <a:solidFill>
                  <a:schemeClr val="bg1">
                    <a:lumMod val="50000"/>
                  </a:schemeClr>
                </a:solidFill>
                <a:latin typeface="+mn-lt"/>
                <a:cs typeface="Courier New" panose="02070309020205020404" pitchFamily="49" charset="0"/>
              </a:rPr>
              <a:t>/* largest and second largest element in an array*/</a:t>
            </a:r>
          </a:p>
          <a:p>
            <a:r>
              <a:rPr lang="en-US" sz="2000" b="1" dirty="0">
                <a:latin typeface="Courier New" panose="02070309020205020404" pitchFamily="49" charset="0"/>
                <a:cs typeface="Courier New" panose="02070309020205020404" pitchFamily="49" charset="0"/>
              </a:rPr>
              <a:t>    </a:t>
            </a:r>
            <a:r>
              <a:rPr lang="en-US" sz="2000" b="1" dirty="0">
                <a:solidFill>
                  <a:srgbClr val="002060"/>
                </a:solidFill>
                <a:latin typeface="Courier New" panose="02070309020205020404" pitchFamily="49" charset="0"/>
                <a:cs typeface="Courier New" panose="02070309020205020404" pitchFamily="49" charset="0"/>
              </a:rPr>
              <a:t>largest1 = array[0];</a:t>
            </a:r>
          </a:p>
          <a:p>
            <a:r>
              <a:rPr lang="en-US" sz="2000" b="1" dirty="0">
                <a:latin typeface="Courier New" panose="02070309020205020404" pitchFamily="49" charset="0"/>
                <a:cs typeface="Courier New" panose="02070309020205020404" pitchFamily="49" charset="0"/>
              </a:rPr>
              <a:t>        </a:t>
            </a:r>
            <a:r>
              <a:rPr lang="en-US" sz="2000" b="1" dirty="0">
                <a:solidFill>
                  <a:schemeClr val="bg1">
                    <a:lumMod val="50000"/>
                  </a:schemeClr>
                </a:solidFill>
                <a:latin typeface="+mn-lt"/>
                <a:cs typeface="Courier New" panose="02070309020205020404" pitchFamily="49" charset="0"/>
              </a:rPr>
              <a:t>/*  assume first element of array is the second largest */</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a:solidFill>
                  <a:srgbClr val="002060"/>
                </a:solidFill>
                <a:latin typeface="Courier New" panose="02070309020205020404" pitchFamily="49" charset="0"/>
                <a:cs typeface="Courier New" panose="02070309020205020404" pitchFamily="49" charset="0"/>
              </a:rPr>
              <a:t>largest2 = array[1];</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for (</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 = 1; </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 &lt; MAX; </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a:t>
            </a:r>
          </a:p>
          <a:p>
            <a:r>
              <a:rPr lang="en-US" sz="2000" b="1" dirty="0">
                <a:solidFill>
                  <a:srgbClr val="0070C0"/>
                </a:solidFill>
                <a:latin typeface="Courier New" panose="02070309020205020404" pitchFamily="49" charset="0"/>
                <a:cs typeface="Courier New" panose="02070309020205020404" pitchFamily="49" charset="0"/>
              </a:rPr>
              <a:t>        {</a:t>
            </a:r>
          </a:p>
          <a:p>
            <a:r>
              <a:rPr lang="en-US" sz="2000" b="1" dirty="0">
                <a:solidFill>
                  <a:srgbClr val="0070C0"/>
                </a:solidFill>
                <a:latin typeface="Courier New" panose="02070309020205020404" pitchFamily="49" charset="0"/>
                <a:cs typeface="Courier New" panose="02070309020205020404" pitchFamily="49" charset="0"/>
              </a:rPr>
              <a:t>            if (array[</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 &gt;= largest1)</a:t>
            </a:r>
          </a:p>
          <a:p>
            <a:r>
              <a:rPr lang="en-US" sz="2000" b="1" dirty="0">
                <a:solidFill>
                  <a:srgbClr val="0070C0"/>
                </a:solidFill>
                <a:latin typeface="Courier New" panose="02070309020205020404" pitchFamily="49" charset="0"/>
                <a:cs typeface="Courier New" panose="02070309020205020404" pitchFamily="49" charset="0"/>
              </a:rPr>
              <a:t>            {</a:t>
            </a:r>
          </a:p>
          <a:p>
            <a:r>
              <a:rPr lang="en-US" sz="2000" b="1" dirty="0">
                <a:solidFill>
                  <a:srgbClr val="0070C0"/>
                </a:solidFill>
                <a:latin typeface="Courier New" panose="02070309020205020404" pitchFamily="49" charset="0"/>
                <a:cs typeface="Courier New" panose="02070309020205020404" pitchFamily="49" charset="0"/>
              </a:rPr>
              <a:t>                largest2 = largest1;</a:t>
            </a:r>
          </a:p>
          <a:p>
            <a:r>
              <a:rPr lang="en-US" sz="2000" b="1" dirty="0">
                <a:solidFill>
                  <a:srgbClr val="0070C0"/>
                </a:solidFill>
                <a:latin typeface="Courier New" panose="02070309020205020404" pitchFamily="49" charset="0"/>
                <a:cs typeface="Courier New" panose="02070309020205020404" pitchFamily="49" charset="0"/>
              </a:rPr>
              <a:t>                largest1 = array[</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a:t>
            </a:r>
          </a:p>
          <a:p>
            <a:r>
              <a:rPr lang="en-US" sz="2000" b="1" dirty="0">
                <a:solidFill>
                  <a:srgbClr val="0070C0"/>
                </a:solidFill>
                <a:latin typeface="Courier New" panose="02070309020205020404" pitchFamily="49" charset="0"/>
                <a:cs typeface="Courier New" panose="02070309020205020404" pitchFamily="49" charset="0"/>
              </a:rPr>
              <a:t>            }</a:t>
            </a:r>
          </a:p>
          <a:p>
            <a:r>
              <a:rPr lang="en-US" sz="2000" b="1" dirty="0">
                <a:solidFill>
                  <a:srgbClr val="0070C0"/>
                </a:solidFill>
                <a:latin typeface="Courier New" panose="02070309020205020404" pitchFamily="49" charset="0"/>
                <a:cs typeface="Courier New" panose="02070309020205020404" pitchFamily="49" charset="0"/>
              </a:rPr>
              <a:t>            else if (array[</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 &gt; largest2)</a:t>
            </a:r>
          </a:p>
          <a:p>
            <a:r>
              <a:rPr lang="en-US" sz="2000" b="1" dirty="0">
                <a:solidFill>
                  <a:srgbClr val="0070C0"/>
                </a:solidFill>
                <a:latin typeface="Courier New" panose="02070309020205020404" pitchFamily="49" charset="0"/>
                <a:cs typeface="Courier New" panose="02070309020205020404" pitchFamily="49" charset="0"/>
              </a:rPr>
              <a:t>            {</a:t>
            </a:r>
          </a:p>
          <a:p>
            <a:r>
              <a:rPr lang="en-US" sz="2000" b="1" dirty="0">
                <a:solidFill>
                  <a:srgbClr val="0070C0"/>
                </a:solidFill>
                <a:latin typeface="Courier New" panose="02070309020205020404" pitchFamily="49" charset="0"/>
                <a:cs typeface="Courier New" panose="02070309020205020404" pitchFamily="49" charset="0"/>
              </a:rPr>
              <a:t>                largest2 = array[</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a:t>
            </a:r>
          </a:p>
          <a:p>
            <a:r>
              <a:rPr lang="en-US" sz="2000" b="1" dirty="0">
                <a:solidFill>
                  <a:srgbClr val="0070C0"/>
                </a:solidFill>
                <a:latin typeface="Courier New" panose="02070309020205020404" pitchFamily="49" charset="0"/>
                <a:cs typeface="Courier New" panose="02070309020205020404" pitchFamily="49" charset="0"/>
              </a:rPr>
              <a:t>            }</a:t>
            </a:r>
          </a:p>
          <a:p>
            <a:r>
              <a:rPr lang="en-US" sz="2000" b="1" dirty="0">
                <a:solidFill>
                  <a:srgbClr val="0070C0"/>
                </a:solidFill>
                <a:latin typeface="Courier New" panose="02070309020205020404" pitchFamily="49" charset="0"/>
                <a:cs typeface="Courier New" panose="02070309020205020404" pitchFamily="49" charset="0"/>
              </a:rPr>
              <a:t>        }</a:t>
            </a:r>
          </a:p>
        </p:txBody>
      </p:sp>
      <p:sp>
        <p:nvSpPr>
          <p:cNvPr id="9" name="TextBox 8"/>
          <p:cNvSpPr txBox="1">
            <a:spLocks noChangeArrowheads="1"/>
          </p:cNvSpPr>
          <p:nvPr/>
        </p:nvSpPr>
        <p:spPr bwMode="auto">
          <a:xfrm>
            <a:off x="7397445" y="2060848"/>
            <a:ext cx="4248472" cy="400110"/>
          </a:xfrm>
          <a:prstGeom prst="rect">
            <a:avLst/>
          </a:prstGeom>
          <a:noFill/>
          <a:ln w="28575">
            <a:solidFill>
              <a:srgbClr val="FF0000"/>
            </a:solidFill>
            <a:miter lim="800000"/>
            <a:headEnd/>
            <a:tailEnd/>
          </a:ln>
        </p:spPr>
        <p:txBody>
          <a:bodyPr wrap="square">
            <a:spAutoFit/>
          </a:bodyPr>
          <a:lstStyle/>
          <a:p>
            <a:r>
              <a:rPr lang="en-US" sz="2000" b="1" dirty="0">
                <a:latin typeface="Calibri" pitchFamily="34" charset="0"/>
              </a:rPr>
              <a:t>Example: array[ ] = {22,44, 34, 9, 21}</a:t>
            </a:r>
          </a:p>
        </p:txBody>
      </p:sp>
      <p:sp>
        <p:nvSpPr>
          <p:cNvPr id="10" name="TextBox 9"/>
          <p:cNvSpPr txBox="1">
            <a:spLocks noChangeArrowheads="1"/>
          </p:cNvSpPr>
          <p:nvPr/>
        </p:nvSpPr>
        <p:spPr bwMode="auto">
          <a:xfrm>
            <a:off x="7423316" y="2708920"/>
            <a:ext cx="3352800" cy="707886"/>
          </a:xfrm>
          <a:prstGeom prst="rect">
            <a:avLst/>
          </a:prstGeom>
          <a:noFill/>
          <a:ln w="28575">
            <a:solidFill>
              <a:srgbClr val="FF0000"/>
            </a:solidFill>
            <a:miter lim="800000"/>
            <a:headEnd/>
            <a:tailEnd/>
          </a:ln>
        </p:spPr>
        <p:txBody>
          <a:bodyPr>
            <a:spAutoFit/>
          </a:bodyPr>
          <a:lstStyle/>
          <a:p>
            <a:r>
              <a:rPr lang="en-US" sz="2000" b="1" dirty="0">
                <a:latin typeface="Courier New" panose="02070309020205020404" pitchFamily="49" charset="0"/>
                <a:cs typeface="Courier New" panose="02070309020205020404" pitchFamily="49" charset="0"/>
              </a:rPr>
              <a:t>44 is largest</a:t>
            </a:r>
          </a:p>
          <a:p>
            <a:r>
              <a:rPr lang="en-US" sz="2000" b="1" dirty="0">
                <a:latin typeface="Courier New" panose="02070309020205020404" pitchFamily="49" charset="0"/>
                <a:cs typeface="Courier New" panose="02070309020205020404" pitchFamily="49" charset="0"/>
              </a:rPr>
              <a:t>34 is second largest</a:t>
            </a:r>
          </a:p>
        </p:txBody>
      </p:sp>
    </p:spTree>
    <p:extLst>
      <p:ext uri="{BB962C8B-B14F-4D97-AF65-F5344CB8AC3E}">
        <p14:creationId xmlns:p14="http://schemas.microsoft.com/office/powerpoint/2010/main" val="422257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dirty="0"/>
              <a:t>Session outcome</a:t>
            </a:r>
          </a:p>
        </p:txBody>
      </p:sp>
      <p:sp>
        <p:nvSpPr>
          <p:cNvPr id="2" name="Content Placeholder 1"/>
          <p:cNvSpPr>
            <a:spLocks noGrp="1"/>
          </p:cNvSpPr>
          <p:nvPr>
            <p:ph idx="1"/>
          </p:nvPr>
        </p:nvSpPr>
        <p:spPr/>
        <p:txBody>
          <a:bodyPr/>
          <a:lstStyle/>
          <a:p>
            <a:endParaRPr lang="en-US" dirty="0"/>
          </a:p>
          <a:p>
            <a:r>
              <a:rPr lang="en-US" sz="2800" dirty="0">
                <a:solidFill>
                  <a:srgbClr val="000099"/>
                </a:solidFill>
                <a:latin typeface="Arial" panose="020B0604020202020204" pitchFamily="34" charset="0"/>
                <a:cs typeface="Arial" panose="020B0604020202020204" pitchFamily="34" charset="0"/>
              </a:rPr>
              <a:t>At the end of session student will be able to </a:t>
            </a:r>
          </a:p>
          <a:p>
            <a:pPr marL="0" indent="0">
              <a:buNone/>
            </a:pPr>
            <a:endParaRPr lang="en-US" sz="2800" dirty="0">
              <a:solidFill>
                <a:srgbClr val="000099"/>
              </a:solidFill>
              <a:latin typeface="Arial" panose="020B0604020202020204" pitchFamily="34" charset="0"/>
              <a:cs typeface="Arial" panose="020B0604020202020204" pitchFamily="34" charset="0"/>
            </a:endParaRPr>
          </a:p>
          <a:p>
            <a:pPr marL="1200150" lvl="2" indent="-342900">
              <a:lnSpc>
                <a:spcPct val="150000"/>
              </a:lnSpc>
              <a:buFont typeface="Wingdings"/>
              <a:buChar char="à"/>
            </a:pPr>
            <a:r>
              <a:rPr lang="en-US" sz="2800" dirty="0">
                <a:solidFill>
                  <a:srgbClr val="002060"/>
                </a:solidFill>
                <a:latin typeface="Arial" pitchFamily="34" charset="0"/>
                <a:cs typeface="Arial" pitchFamily="34" charset="0"/>
                <a:sym typeface="Wingdings" pitchFamily="2" charset="2"/>
              </a:rPr>
              <a:t>Declare, initialize and access 1D array</a:t>
            </a:r>
          </a:p>
          <a:p>
            <a:pPr marL="1200150" lvl="2" indent="-342900">
              <a:lnSpc>
                <a:spcPct val="150000"/>
              </a:lnSpc>
              <a:buFont typeface="Wingdings"/>
              <a:buChar char="à"/>
            </a:pPr>
            <a:r>
              <a:rPr lang="en-US" sz="2800" dirty="0">
                <a:solidFill>
                  <a:srgbClr val="002060"/>
                </a:solidFill>
                <a:latin typeface="Arial" pitchFamily="34" charset="0"/>
                <a:cs typeface="Arial" pitchFamily="34" charset="0"/>
                <a:sym typeface="Wingdings" pitchFamily="2" charset="2"/>
              </a:rPr>
              <a:t>Write programs using 1D array</a:t>
            </a:r>
          </a:p>
          <a:p>
            <a:endParaRPr lang="en-US" dirty="0"/>
          </a:p>
        </p:txBody>
      </p:sp>
      <p:sp>
        <p:nvSpPr>
          <p:cNvPr id="3" name="Date Placeholder 2"/>
          <p:cNvSpPr>
            <a:spLocks noGrp="1"/>
          </p:cNvSpPr>
          <p:nvPr>
            <p:ph type="dt" sz="half" idx="10"/>
          </p:nvPr>
        </p:nvSpPr>
        <p:spPr/>
        <p:txBody>
          <a:bodyPr/>
          <a:lstStyle/>
          <a:p>
            <a:fld id="{86C856D3-3F18-441B-ABAA-6106DEDB7700}" type="datetime1">
              <a:rPr lang="en-US" smtClean="0"/>
              <a:t>4/9/2022</a:t>
            </a:fld>
            <a:endParaRPr lang="en-US"/>
          </a:p>
        </p:txBody>
      </p:sp>
      <p:sp>
        <p:nvSpPr>
          <p:cNvPr id="5" name="Footer Placeholder 4"/>
          <p:cNvSpPr>
            <a:spLocks noGrp="1"/>
          </p:cNvSpPr>
          <p:nvPr>
            <p:ph type="ftr" sz="quarter" idx="11"/>
          </p:nvPr>
        </p:nvSpPr>
        <p:spPr/>
        <p:txBody>
          <a:bodyPr/>
          <a:lstStyle/>
          <a:p>
            <a:r>
              <a:rPr lang="en-US"/>
              <a:t>CSE 1051            Department of CSE</a:t>
            </a:r>
            <a:endParaRPr lang="en-US" dirty="0"/>
          </a:p>
        </p:txBody>
      </p:sp>
      <p:sp>
        <p:nvSpPr>
          <p:cNvPr id="4" name="Slide Number Placeholder 3"/>
          <p:cNvSpPr>
            <a:spLocks noGrp="1"/>
          </p:cNvSpPr>
          <p:nvPr>
            <p:ph type="sldNum" sz="quarter" idx="12"/>
          </p:nvPr>
        </p:nvSpPr>
        <p:spPr/>
        <p:txBody>
          <a:bodyPr/>
          <a:lstStyle/>
          <a:p>
            <a:fld id="{EB572375-96E0-4DBB-B3D7-B1489209CDB4}"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4F8984-F574-4C24-92F5-BD1B7E02CB9D}" type="datetime1">
              <a:rPr lang="en-US" smtClean="0"/>
              <a:t>4/9/2022</a:t>
            </a:fld>
            <a:endParaRPr lang="en-US"/>
          </a:p>
        </p:txBody>
      </p:sp>
      <p:sp>
        <p:nvSpPr>
          <p:cNvPr id="5" name="Footer Placeholder 4"/>
          <p:cNvSpPr>
            <a:spLocks noGrp="1"/>
          </p:cNvSpPr>
          <p:nvPr>
            <p:ph type="ftr" sz="quarter" idx="11"/>
          </p:nvPr>
        </p:nvSpPr>
        <p:spPr/>
        <p:txBody>
          <a:bodyPr/>
          <a:lstStyle/>
          <a:p>
            <a:r>
              <a:rPr lang="en-US"/>
              <a:t>CSE 1051            Department of CSE</a:t>
            </a:r>
            <a:endParaRPr lang="en-US" dirty="0"/>
          </a:p>
        </p:txBody>
      </p:sp>
      <p:sp>
        <p:nvSpPr>
          <p:cNvPr id="6" name="Slide Number Placeholder 5"/>
          <p:cNvSpPr>
            <a:spLocks noGrp="1"/>
          </p:cNvSpPr>
          <p:nvPr>
            <p:ph type="sldNum" sz="quarter" idx="12"/>
          </p:nvPr>
        </p:nvSpPr>
        <p:spPr/>
        <p:txBody>
          <a:bodyPr/>
          <a:lstStyle/>
          <a:p>
            <a:fld id="{EB572375-96E0-4DBB-B3D7-B1489209CDB4}" type="slidenum">
              <a:rPr lang="en-US" smtClean="0"/>
              <a:pPr/>
              <a:t>4</a:t>
            </a:fld>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573" y="1340768"/>
            <a:ext cx="8280920" cy="495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5"/>
          <p:cNvSpPr>
            <a:spLocks noGrp="1"/>
          </p:cNvSpPr>
          <p:nvPr>
            <p:ph type="title"/>
          </p:nvPr>
        </p:nvSpPr>
        <p:spPr>
          <a:xfrm>
            <a:off x="838201" y="515254"/>
            <a:ext cx="10994409" cy="628310"/>
          </a:xfrm>
        </p:spPr>
        <p:txBody>
          <a:bodyPr>
            <a:normAutofit/>
          </a:bodyPr>
          <a:lstStyle/>
          <a:p>
            <a:r>
              <a:rPr lang="en-US" sz="3200" dirty="0"/>
              <a:t>Revisit – Data types</a:t>
            </a:r>
          </a:p>
        </p:txBody>
      </p:sp>
      <p:sp>
        <p:nvSpPr>
          <p:cNvPr id="9" name="Rectangle 8"/>
          <p:cNvSpPr/>
          <p:nvPr/>
        </p:nvSpPr>
        <p:spPr>
          <a:xfrm>
            <a:off x="6715496" y="2377456"/>
            <a:ext cx="2376264" cy="936104"/>
          </a:xfrm>
          <a:prstGeom prst="rect">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38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Arrays  </a:t>
            </a:r>
            <a:r>
              <a:rPr lang="en-US" sz="3200" b="1" dirty="0"/>
              <a:t> </a:t>
            </a:r>
          </a:p>
        </p:txBody>
      </p:sp>
      <p:sp>
        <p:nvSpPr>
          <p:cNvPr id="15363" name="Rectangle 3"/>
          <p:cNvSpPr>
            <a:spLocks noGrp="1" noChangeArrowheads="1"/>
          </p:cNvSpPr>
          <p:nvPr>
            <p:ph idx="1"/>
          </p:nvPr>
        </p:nvSpPr>
        <p:spPr>
          <a:xfrm>
            <a:off x="838200" y="1025550"/>
            <a:ext cx="10515600" cy="5211763"/>
          </a:xfrm>
        </p:spPr>
        <p:txBody>
          <a:bodyPr>
            <a:normAutofit fontScale="85000" lnSpcReduction="20000"/>
          </a:bodyPr>
          <a:lstStyle/>
          <a:p>
            <a:pPr marL="0" indent="0" algn="just">
              <a:lnSpc>
                <a:spcPct val="80000"/>
              </a:lnSpc>
              <a:buNone/>
            </a:pPr>
            <a:endParaRPr lang="en-US" sz="2400" b="1" dirty="0">
              <a:cs typeface="Times New Roman" pitchFamily="18" charset="0"/>
            </a:endParaRPr>
          </a:p>
          <a:p>
            <a:pPr algn="just" eaLnBrk="1" hangingPunct="1">
              <a:lnSpc>
                <a:spcPct val="160000"/>
              </a:lnSpc>
              <a:buFont typeface="Wingdings" pitchFamily="2" charset="2"/>
              <a:buChar char="Ø"/>
            </a:pPr>
            <a:r>
              <a:rPr lang="en-US" sz="3000" b="1" dirty="0">
                <a:latin typeface="Arial" panose="020B0604020202020204" pitchFamily="34" charset="0"/>
                <a:cs typeface="Arial" panose="020B0604020202020204" pitchFamily="34" charset="0"/>
              </a:rPr>
              <a:t>An array is a group of related data items that share a common name</a:t>
            </a:r>
            <a:r>
              <a:rPr lang="en-US" sz="3000" dirty="0">
                <a:latin typeface="Arial" panose="020B0604020202020204" pitchFamily="34" charset="0"/>
                <a:cs typeface="Arial" panose="020B0604020202020204" pitchFamily="34" charset="0"/>
              </a:rPr>
              <a:t>.</a:t>
            </a:r>
          </a:p>
          <a:p>
            <a:pPr algn="just" eaLnBrk="1" hangingPunct="1">
              <a:lnSpc>
                <a:spcPct val="80000"/>
              </a:lnSpc>
              <a:buFont typeface="Wingdings" pitchFamily="2" charset="2"/>
              <a:buChar char="Ø"/>
            </a:pPr>
            <a:endParaRPr lang="en-US" sz="3000" dirty="0">
              <a:latin typeface="Arial" panose="020B0604020202020204" pitchFamily="34" charset="0"/>
              <a:cs typeface="Arial" panose="020B0604020202020204" pitchFamily="34" charset="0"/>
            </a:endParaRPr>
          </a:p>
          <a:p>
            <a:pPr algn="just" eaLnBrk="1" hangingPunct="1">
              <a:lnSpc>
                <a:spcPct val="160000"/>
              </a:lnSpc>
              <a:buFont typeface="Wingdings" pitchFamily="2" charset="2"/>
              <a:buChar char="Ø"/>
            </a:pPr>
            <a:r>
              <a:rPr lang="en-US" sz="3000" dirty="0">
                <a:latin typeface="Arial" panose="020B0604020202020204" pitchFamily="34" charset="0"/>
                <a:cs typeface="Arial" panose="020B0604020202020204" pitchFamily="34" charset="0"/>
              </a:rPr>
              <a:t>The array elements are placed in contiguous </a:t>
            </a:r>
            <a:r>
              <a:rPr lang="en-US" sz="3000" b="1" dirty="0">
                <a:latin typeface="Arial" panose="020B0604020202020204" pitchFamily="34" charset="0"/>
                <a:cs typeface="Arial" panose="020B0604020202020204" pitchFamily="34" charset="0"/>
              </a:rPr>
              <a:t>memory locations.</a:t>
            </a:r>
          </a:p>
          <a:p>
            <a:pPr algn="just" eaLnBrk="1" hangingPunct="1">
              <a:lnSpc>
                <a:spcPct val="80000"/>
              </a:lnSpc>
              <a:buFont typeface="Wingdings" pitchFamily="2" charset="2"/>
              <a:buChar char="Ø"/>
            </a:pPr>
            <a:endParaRPr lang="en-US" sz="3000" dirty="0">
              <a:latin typeface="Arial" panose="020B0604020202020204" pitchFamily="34" charset="0"/>
              <a:cs typeface="Arial" panose="020B0604020202020204" pitchFamily="34" charset="0"/>
            </a:endParaRPr>
          </a:p>
          <a:p>
            <a:pPr algn="just" eaLnBrk="1" hangingPunct="1">
              <a:lnSpc>
                <a:spcPct val="150000"/>
              </a:lnSpc>
              <a:buFont typeface="Wingdings" pitchFamily="2" charset="2"/>
              <a:buChar char="Ø"/>
            </a:pPr>
            <a:r>
              <a:rPr lang="en-US" sz="3000" dirty="0">
                <a:latin typeface="Arial" panose="020B0604020202020204" pitchFamily="34" charset="0"/>
                <a:cs typeface="Arial" panose="020B0604020202020204" pitchFamily="34" charset="0"/>
              </a:rPr>
              <a:t>A particular value in an array is indicated by writing an integer number called </a:t>
            </a:r>
            <a:r>
              <a:rPr lang="en-US" sz="3000" b="1" dirty="0">
                <a:latin typeface="Arial" panose="020B0604020202020204" pitchFamily="34" charset="0"/>
                <a:cs typeface="Arial" panose="020B0604020202020204" pitchFamily="34" charset="0"/>
              </a:rPr>
              <a:t>index number </a:t>
            </a:r>
            <a:r>
              <a:rPr lang="en-US" sz="3000" dirty="0">
                <a:latin typeface="Arial" panose="020B0604020202020204" pitchFamily="34" charset="0"/>
                <a:cs typeface="Arial" panose="020B0604020202020204" pitchFamily="34" charset="0"/>
              </a:rPr>
              <a:t>or </a:t>
            </a:r>
            <a:r>
              <a:rPr lang="en-US" sz="3000" b="1" dirty="0">
                <a:latin typeface="Arial" panose="020B0604020202020204" pitchFamily="34" charset="0"/>
                <a:cs typeface="Arial" panose="020B0604020202020204" pitchFamily="34" charset="0"/>
              </a:rPr>
              <a:t>subscript</a:t>
            </a:r>
            <a:r>
              <a:rPr lang="en-US" sz="3000" dirty="0">
                <a:latin typeface="Arial" panose="020B0604020202020204" pitchFamily="34" charset="0"/>
                <a:cs typeface="Arial" panose="020B0604020202020204" pitchFamily="34" charset="0"/>
              </a:rPr>
              <a:t> in </a:t>
            </a:r>
            <a:r>
              <a:rPr lang="en-US" sz="3000" b="1" dirty="0">
                <a:latin typeface="Arial" panose="020B0604020202020204" pitchFamily="34" charset="0"/>
                <a:cs typeface="Arial" panose="020B0604020202020204" pitchFamily="34" charset="0"/>
              </a:rPr>
              <a:t>square brackets </a:t>
            </a:r>
            <a:r>
              <a:rPr lang="en-US" sz="3000" dirty="0">
                <a:latin typeface="Arial" panose="020B0604020202020204" pitchFamily="34" charset="0"/>
                <a:cs typeface="Arial" panose="020B0604020202020204" pitchFamily="34" charset="0"/>
              </a:rPr>
              <a:t>after the array name.</a:t>
            </a:r>
          </a:p>
          <a:p>
            <a:pPr algn="just" eaLnBrk="1" hangingPunct="1">
              <a:lnSpc>
                <a:spcPct val="80000"/>
              </a:lnSpc>
              <a:buFont typeface="Wingdings" pitchFamily="2" charset="2"/>
              <a:buChar char="Ø"/>
            </a:pPr>
            <a:endParaRPr lang="en-US" sz="3000" dirty="0">
              <a:latin typeface="Arial" panose="020B0604020202020204" pitchFamily="34" charset="0"/>
              <a:cs typeface="Arial" panose="020B0604020202020204" pitchFamily="34" charset="0"/>
            </a:endParaRPr>
          </a:p>
          <a:p>
            <a:pPr algn="just" eaLnBrk="1" hangingPunct="1">
              <a:lnSpc>
                <a:spcPct val="80000"/>
              </a:lnSpc>
              <a:buFont typeface="Wingdings" pitchFamily="2" charset="2"/>
              <a:buChar char="Ø"/>
            </a:pPr>
            <a:r>
              <a:rPr lang="en-US" sz="3000" dirty="0">
                <a:latin typeface="Arial" panose="020B0604020202020204" pitchFamily="34" charset="0"/>
                <a:cs typeface="Arial" panose="020B0604020202020204" pitchFamily="34" charset="0"/>
              </a:rPr>
              <a:t>The least value that an index can take in array is 0.. </a:t>
            </a:r>
          </a:p>
        </p:txBody>
      </p:sp>
      <p:sp>
        <p:nvSpPr>
          <p:cNvPr id="10" name="Date Placeholder 9"/>
          <p:cNvSpPr>
            <a:spLocks noGrp="1"/>
          </p:cNvSpPr>
          <p:nvPr>
            <p:ph type="dt" sz="half" idx="10"/>
          </p:nvPr>
        </p:nvSpPr>
        <p:spPr/>
        <p:txBody>
          <a:bodyPr/>
          <a:lstStyle/>
          <a:p>
            <a:fld id="{31E207B2-58FA-465D-9C84-A92A4E46B2EB}" type="datetime1">
              <a:rPr lang="en-US" smtClean="0"/>
              <a:t>4/9/2022</a:t>
            </a:fld>
            <a:endParaRPr lang="en-US"/>
          </a:p>
        </p:txBody>
      </p:sp>
      <p:sp>
        <p:nvSpPr>
          <p:cNvPr id="11" name="Footer Placeholder 10"/>
          <p:cNvSpPr>
            <a:spLocks noGrp="1"/>
          </p:cNvSpPr>
          <p:nvPr>
            <p:ph type="ftr" sz="quarter" idx="11"/>
          </p:nvPr>
        </p:nvSpPr>
        <p:spPr/>
        <p:txBody>
          <a:bodyPr/>
          <a:lstStyle/>
          <a:p>
            <a:r>
              <a:rPr lang="en-US"/>
              <a:t>CSE 1051            Department of CSE</a:t>
            </a:r>
            <a:endParaRPr lang="en-US" dirty="0"/>
          </a:p>
        </p:txBody>
      </p:sp>
      <p:sp>
        <p:nvSpPr>
          <p:cNvPr id="12" name="Slide Number Placeholder 11"/>
          <p:cNvSpPr>
            <a:spLocks noGrp="1"/>
          </p:cNvSpPr>
          <p:nvPr>
            <p:ph type="sldNum" sz="quarter" idx="12"/>
          </p:nvPr>
        </p:nvSpPr>
        <p:spPr/>
        <p:txBody>
          <a:bodyPr/>
          <a:lstStyle/>
          <a:p>
            <a:fld id="{EB572375-96E0-4DBB-B3D7-B1489209CDB4}" type="slidenum">
              <a:rPr lang="en-US" smtClean="0"/>
              <a:pPr/>
              <a:t>5</a:t>
            </a:fld>
            <a:endParaRPr lang="en-US"/>
          </a:p>
        </p:txBody>
      </p:sp>
    </p:spTree>
    <p:extLst>
      <p:ext uri="{BB962C8B-B14F-4D97-AF65-F5344CB8AC3E}">
        <p14:creationId xmlns:p14="http://schemas.microsoft.com/office/powerpoint/2010/main" val="6504784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Arrays </a:t>
            </a:r>
          </a:p>
        </p:txBody>
      </p:sp>
      <p:sp>
        <p:nvSpPr>
          <p:cNvPr id="141315" name="Rectangle 3"/>
          <p:cNvSpPr>
            <a:spLocks noGrp="1" noChangeArrowheads="1"/>
          </p:cNvSpPr>
          <p:nvPr>
            <p:ph idx="1"/>
          </p:nvPr>
        </p:nvSpPr>
        <p:spPr>
          <a:xfrm>
            <a:off x="838200" y="1104172"/>
            <a:ext cx="10515600" cy="5334000"/>
          </a:xfrm>
        </p:spPr>
        <p:txBody>
          <a:bodyPr>
            <a:noAutofit/>
          </a:bodyPr>
          <a:lstStyle/>
          <a:p>
            <a:pPr eaLnBrk="1" hangingPunct="1">
              <a:lnSpc>
                <a:spcPct val="90000"/>
              </a:lnSpc>
              <a:buFontTx/>
              <a:buNone/>
              <a:defRPr/>
            </a:pPr>
            <a:r>
              <a:rPr lang="en-US" sz="2000" dirty="0">
                <a:latin typeface="Arial" panose="020B0604020202020204" pitchFamily="34" charset="0"/>
                <a:cs typeface="Arial" panose="020B0604020202020204" pitchFamily="34" charset="0"/>
              </a:rPr>
              <a:t>Array Declaration: 		</a:t>
            </a:r>
          </a:p>
          <a:p>
            <a:pPr eaLnBrk="1" hangingPunct="1">
              <a:lnSpc>
                <a:spcPct val="90000"/>
              </a:lnSpc>
              <a:buFontTx/>
              <a:buNone/>
              <a:defRPr/>
            </a:pPr>
            <a:r>
              <a:rPr lang="en-US" sz="2000" b="1" dirty="0">
                <a:latin typeface="Arial" panose="020B0604020202020204" pitchFamily="34" charset="0"/>
                <a:cs typeface="Arial" panose="020B0604020202020204" pitchFamily="34" charset="0"/>
              </a:rPr>
              <a:t>            data-type</a:t>
            </a:r>
            <a:r>
              <a:rPr lang="en-US" sz="2000" b="1" dirty="0">
                <a:solidFill>
                  <a:srgbClr val="FF0000"/>
                </a:solidFill>
                <a:latin typeface="Arial" panose="020B0604020202020204" pitchFamily="34" charset="0"/>
                <a:cs typeface="Arial" panose="020B0604020202020204" pitchFamily="34" charset="0"/>
              </a:rPr>
              <a:t> name </a:t>
            </a:r>
            <a:r>
              <a:rPr lang="en-US" sz="2000" b="1" dirty="0">
                <a:latin typeface="Arial" panose="020B0604020202020204" pitchFamily="34" charset="0"/>
                <a:cs typeface="Arial" panose="020B0604020202020204" pitchFamily="34" charset="0"/>
              </a:rPr>
              <a:t>[size];</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eaLnBrk="1" hangingPunct="1">
              <a:lnSpc>
                <a:spcPct val="90000"/>
              </a:lnSpc>
              <a:buFontTx/>
              <a:buNone/>
              <a:defRPr/>
            </a:pPr>
            <a:r>
              <a:rPr lang="en-US" sz="2000" dirty="0">
                <a:latin typeface="Arial" panose="020B0604020202020204" pitchFamily="34" charset="0"/>
                <a:cs typeface="Arial" panose="020B0604020202020204" pitchFamily="34" charset="0"/>
              </a:rPr>
              <a:t>where data-type is a valid data type (like int, float, char...) </a:t>
            </a:r>
          </a:p>
          <a:p>
            <a:pPr eaLnBrk="1" hangingPunct="1">
              <a:lnSpc>
                <a:spcPct val="150000"/>
              </a:lnSpc>
              <a:buFont typeface="Wingdings" pitchFamily="2" charset="2"/>
              <a:buChar char="ü"/>
              <a:defRPr/>
            </a:pPr>
            <a:r>
              <a:rPr lang="en-US" sz="2000" dirty="0">
                <a:latin typeface="Arial" panose="020B0604020202020204" pitchFamily="34" charset="0"/>
                <a:cs typeface="Arial" panose="020B0604020202020204" pitchFamily="34" charset="0"/>
              </a:rPr>
              <a:t>name is a valid identifier </a:t>
            </a:r>
          </a:p>
          <a:p>
            <a:pPr eaLnBrk="1" hangingPunct="1">
              <a:lnSpc>
                <a:spcPct val="150000"/>
              </a:lnSpc>
              <a:buFont typeface="Wingdings" pitchFamily="2" charset="2"/>
              <a:buChar char="ü"/>
              <a:defRPr/>
            </a:pPr>
            <a:r>
              <a:rPr lang="en-US" sz="2000" dirty="0">
                <a:latin typeface="Arial" panose="020B0604020202020204" pitchFamily="34" charset="0"/>
                <a:cs typeface="Arial" panose="020B0604020202020204" pitchFamily="34" charset="0"/>
              </a:rPr>
              <a:t>size specifies how many elements the array has to contain.</a:t>
            </a:r>
          </a:p>
          <a:p>
            <a:pPr lvl="1" eaLnBrk="1" hangingPunct="1">
              <a:lnSpc>
                <a:spcPct val="150000"/>
              </a:lnSpc>
              <a:buFont typeface="Wingdings" pitchFamily="2" charset="2"/>
              <a:buChar char="§"/>
              <a:defRPr/>
            </a:pPr>
            <a:r>
              <a:rPr lang="en-US" sz="2000" dirty="0">
                <a:latin typeface="Arial" panose="020B0604020202020204" pitchFamily="34" charset="0"/>
                <a:cs typeface="Arial" panose="020B0604020202020204" pitchFamily="34" charset="0"/>
              </a:rPr>
              <a:t>size field is always enclosed in square brackets [ ] and takes static values. </a:t>
            </a:r>
          </a:p>
          <a:p>
            <a:pPr>
              <a:lnSpc>
                <a:spcPct val="150000"/>
              </a:lnSpc>
              <a:buFont typeface="Wingdings" pitchFamily="2" charset="2"/>
              <a:buChar char="§"/>
              <a:defRPr/>
            </a:pPr>
            <a:r>
              <a:rPr lang="en-US" sz="2000" dirty="0">
                <a:latin typeface="Arial" panose="020B0604020202020204" pitchFamily="34" charset="0"/>
                <a:cs typeface="Arial" panose="020B0604020202020204" pitchFamily="34" charset="0"/>
              </a:rPr>
              <a:t>For example  an array salary containing 5 elements is declared as follows           </a:t>
            </a:r>
          </a:p>
          <a:p>
            <a:pPr marL="0" indent="0">
              <a:lnSpc>
                <a:spcPct val="150000"/>
              </a:lnSpc>
              <a:buNone/>
              <a:defRPr/>
            </a:pP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int</a:t>
            </a:r>
            <a:r>
              <a:rPr lang="en-US" sz="2000" b="1" dirty="0">
                <a:latin typeface="Arial" panose="020B0604020202020204" pitchFamily="34" charset="0"/>
                <a:cs typeface="Arial" panose="020B0604020202020204" pitchFamily="34" charset="0"/>
              </a:rPr>
              <a:t>  salary [5]; </a:t>
            </a:r>
          </a:p>
          <a:p>
            <a:pPr eaLnBrk="1" hangingPunct="1">
              <a:lnSpc>
                <a:spcPct val="150000"/>
              </a:lnSpc>
              <a:buFont typeface="Wingdings" pitchFamily="2" charset="2"/>
              <a:buChar char="§"/>
              <a:defRPr/>
            </a:pPr>
            <a:endParaRPr lang="en-US" sz="2000" dirty="0">
              <a:latin typeface="Arial" panose="020B0604020202020204" pitchFamily="34" charset="0"/>
              <a:cs typeface="Arial" panose="020B0604020202020204" pitchFamily="34" charset="0"/>
            </a:endParaRPr>
          </a:p>
          <a:p>
            <a:pPr eaLnBrk="1" hangingPunct="1">
              <a:lnSpc>
                <a:spcPct val="90000"/>
              </a:lnSpc>
              <a:buFontTx/>
              <a:buNone/>
              <a:defRPr/>
            </a:pPr>
            <a:r>
              <a:rPr lang="en-US" sz="2000" dirty="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p:txBody>
      </p:sp>
      <p:sp>
        <p:nvSpPr>
          <p:cNvPr id="12" name="Date Placeholder 11"/>
          <p:cNvSpPr>
            <a:spLocks noGrp="1"/>
          </p:cNvSpPr>
          <p:nvPr>
            <p:ph type="dt" sz="half" idx="10"/>
          </p:nvPr>
        </p:nvSpPr>
        <p:spPr/>
        <p:txBody>
          <a:bodyPr/>
          <a:lstStyle/>
          <a:p>
            <a:fld id="{3888E263-BCB7-4557-AC6F-300A06B2ECC9}" type="datetime1">
              <a:rPr lang="en-US" smtClean="0"/>
              <a:t>4/9/2022</a:t>
            </a:fld>
            <a:endParaRPr lang="en-US"/>
          </a:p>
        </p:txBody>
      </p:sp>
      <p:sp>
        <p:nvSpPr>
          <p:cNvPr id="13" name="Footer Placeholder 12"/>
          <p:cNvSpPr>
            <a:spLocks noGrp="1"/>
          </p:cNvSpPr>
          <p:nvPr>
            <p:ph type="ftr" sz="quarter" idx="11"/>
          </p:nvPr>
        </p:nvSpPr>
        <p:spPr/>
        <p:txBody>
          <a:bodyPr/>
          <a:lstStyle/>
          <a:p>
            <a:r>
              <a:rPr lang="en-US"/>
              <a:t>CSE 1051            Department of CSE</a:t>
            </a:r>
            <a:endParaRPr lang="en-US" dirty="0"/>
          </a:p>
        </p:txBody>
      </p:sp>
      <p:sp>
        <p:nvSpPr>
          <p:cNvPr id="14" name="Slide Number Placeholder 13"/>
          <p:cNvSpPr>
            <a:spLocks noGrp="1"/>
          </p:cNvSpPr>
          <p:nvPr>
            <p:ph type="sldNum" sz="quarter" idx="12"/>
          </p:nvPr>
        </p:nvSpPr>
        <p:spPr/>
        <p:txBody>
          <a:bodyPr/>
          <a:lstStyle/>
          <a:p>
            <a:fld id="{EB572375-96E0-4DBB-B3D7-B1489209CDB4}" type="slidenum">
              <a:rPr lang="en-US" smtClean="0"/>
              <a:pPr/>
              <a:t>6</a:t>
            </a:fld>
            <a:endParaRPr lang="en-US"/>
          </a:p>
        </p:txBody>
      </p:sp>
      <p:sp>
        <p:nvSpPr>
          <p:cNvPr id="3" name="Rectangle 2"/>
          <p:cNvSpPr/>
          <p:nvPr/>
        </p:nvSpPr>
        <p:spPr>
          <a:xfrm>
            <a:off x="1055440" y="1428202"/>
            <a:ext cx="3888432"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879287" y="4754288"/>
            <a:ext cx="2438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262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710761"/>
            <a:ext cx="10994409" cy="628310"/>
          </a:xfrm>
        </p:spPr>
        <p:txBody>
          <a:bodyPr>
            <a:noAutofit/>
          </a:bodyPr>
          <a:lstStyle/>
          <a:p>
            <a:r>
              <a:rPr lang="en-US" sz="3200" dirty="0"/>
              <a:t>Arrays - </a:t>
            </a:r>
            <a:r>
              <a:rPr lang="en-US" sz="3200" b="1" i="1" dirty="0"/>
              <a:t>One Dimensional</a:t>
            </a:r>
            <a:br>
              <a:rPr lang="en-US" sz="3200" b="1" i="1" u="sng" dirty="0"/>
            </a:br>
            <a:endParaRPr lang="en-US" sz="3200" dirty="0"/>
          </a:p>
        </p:txBody>
      </p:sp>
      <p:sp>
        <p:nvSpPr>
          <p:cNvPr id="137219" name="Rectangle 3"/>
          <p:cNvSpPr>
            <a:spLocks noGrp="1" noChangeArrowheads="1"/>
          </p:cNvSpPr>
          <p:nvPr>
            <p:ph idx="1"/>
          </p:nvPr>
        </p:nvSpPr>
        <p:spPr>
          <a:xfrm>
            <a:off x="838200" y="1050032"/>
            <a:ext cx="10515600" cy="5331296"/>
          </a:xfrm>
        </p:spPr>
        <p:txBody>
          <a:bodyPr>
            <a:normAutofit fontScale="32500" lnSpcReduction="20000"/>
          </a:bodyPr>
          <a:lstStyle/>
          <a:p>
            <a:pPr algn="just" eaLnBrk="1" hangingPunct="1">
              <a:lnSpc>
                <a:spcPct val="150000"/>
              </a:lnSpc>
              <a:buFontTx/>
              <a:buNone/>
              <a:defRPr/>
            </a:pPr>
            <a:endParaRPr lang="en-US" sz="2600" b="1" i="1" u="sng" dirty="0"/>
          </a:p>
          <a:p>
            <a:pPr algn="just" eaLnBrk="1" hangingPunct="1">
              <a:lnSpc>
                <a:spcPct val="150000"/>
              </a:lnSpc>
              <a:buFont typeface="Wingdings" pitchFamily="2" charset="2"/>
              <a:buChar char="§"/>
              <a:defRPr/>
            </a:pPr>
            <a:endParaRPr lang="en-US" sz="2600" dirty="0"/>
          </a:p>
          <a:p>
            <a:pPr algn="just" eaLnBrk="1" hangingPunct="1">
              <a:lnSpc>
                <a:spcPct val="150000"/>
              </a:lnSpc>
              <a:buFont typeface="Wingdings" pitchFamily="2" charset="2"/>
              <a:buChar char="§"/>
              <a:defRPr/>
            </a:pPr>
            <a:endParaRPr lang="en-US" sz="2600" dirty="0"/>
          </a:p>
          <a:p>
            <a:pPr algn="just" eaLnBrk="1" hangingPunct="1">
              <a:lnSpc>
                <a:spcPct val="150000"/>
              </a:lnSpc>
              <a:buFont typeface="Wingdings" pitchFamily="2" charset="2"/>
              <a:buChar char="§"/>
              <a:defRPr/>
            </a:pPr>
            <a:endParaRPr lang="en-US" sz="2600" dirty="0"/>
          </a:p>
          <a:p>
            <a:pPr algn="just" eaLnBrk="1" hangingPunct="1">
              <a:lnSpc>
                <a:spcPct val="150000"/>
              </a:lnSpc>
              <a:buFont typeface="Wingdings" pitchFamily="2" charset="2"/>
              <a:buChar char="§"/>
              <a:defRPr/>
            </a:pPr>
            <a:endParaRPr lang="en-US" sz="2600" dirty="0"/>
          </a:p>
          <a:p>
            <a:pPr algn="just" eaLnBrk="1" hangingPunct="1">
              <a:lnSpc>
                <a:spcPct val="150000"/>
              </a:lnSpc>
              <a:buFont typeface="Wingdings" pitchFamily="2" charset="2"/>
              <a:buChar char="§"/>
              <a:defRPr/>
            </a:pPr>
            <a:endParaRPr lang="en-US" dirty="0"/>
          </a:p>
          <a:p>
            <a:pPr algn="just" eaLnBrk="1" hangingPunct="1">
              <a:lnSpc>
                <a:spcPct val="150000"/>
              </a:lnSpc>
              <a:buFont typeface="Wingdings" pitchFamily="2" charset="2"/>
              <a:buChar char="§"/>
              <a:defRPr/>
            </a:pPr>
            <a:endParaRPr lang="en-US" sz="6200" dirty="0">
              <a:latin typeface="Arial" panose="020B0604020202020204" pitchFamily="34" charset="0"/>
              <a:cs typeface="Arial" panose="020B0604020202020204" pitchFamily="34" charset="0"/>
            </a:endParaRPr>
          </a:p>
          <a:p>
            <a:pPr algn="just" eaLnBrk="1" hangingPunct="1">
              <a:lnSpc>
                <a:spcPct val="150000"/>
              </a:lnSpc>
              <a:buFont typeface="Wingdings" pitchFamily="2" charset="2"/>
              <a:buChar char="§"/>
              <a:defRPr/>
            </a:pPr>
            <a:endParaRPr lang="en-US" sz="6200" dirty="0">
              <a:latin typeface="Arial" panose="020B0604020202020204" pitchFamily="34" charset="0"/>
              <a:cs typeface="Arial" panose="020B0604020202020204" pitchFamily="34" charset="0"/>
            </a:endParaRPr>
          </a:p>
          <a:p>
            <a:pPr algn="just" eaLnBrk="1" hangingPunct="1">
              <a:lnSpc>
                <a:spcPct val="150000"/>
              </a:lnSpc>
              <a:buFont typeface="Wingdings" pitchFamily="2" charset="2"/>
              <a:buChar char="§"/>
              <a:defRPr/>
            </a:pPr>
            <a:r>
              <a:rPr lang="en-US" sz="6200" dirty="0">
                <a:latin typeface="Arial" panose="020B0604020202020204" pitchFamily="34" charset="0"/>
                <a:cs typeface="Arial" panose="020B0604020202020204" pitchFamily="34" charset="0"/>
              </a:rPr>
              <a:t>A </a:t>
            </a:r>
            <a:r>
              <a:rPr lang="en-US" sz="6200" b="1" dirty="0">
                <a:latin typeface="Arial" panose="020B0604020202020204" pitchFamily="34" charset="0"/>
                <a:cs typeface="Arial" panose="020B0604020202020204" pitchFamily="34" charset="0"/>
              </a:rPr>
              <a:t>linear list </a:t>
            </a:r>
            <a:r>
              <a:rPr lang="en-US" sz="6200" dirty="0">
                <a:latin typeface="Arial" panose="020B0604020202020204" pitchFamily="34" charset="0"/>
                <a:cs typeface="Arial" panose="020B0604020202020204" pitchFamily="34" charset="0"/>
              </a:rPr>
              <a:t>of fixed number of data items of same type. </a:t>
            </a:r>
          </a:p>
          <a:p>
            <a:pPr algn="just" eaLnBrk="1" hangingPunct="1">
              <a:lnSpc>
                <a:spcPct val="150000"/>
              </a:lnSpc>
              <a:buFont typeface="Wingdings" pitchFamily="2" charset="2"/>
              <a:buChar char="§"/>
              <a:defRPr/>
            </a:pPr>
            <a:r>
              <a:rPr lang="en-US" sz="6200" dirty="0">
                <a:latin typeface="Arial" panose="020B0604020202020204" pitchFamily="34" charset="0"/>
                <a:cs typeface="Arial" panose="020B0604020202020204" pitchFamily="34" charset="0"/>
              </a:rPr>
              <a:t>These items are accessed using the same name using a single subscript. E.g.  </a:t>
            </a:r>
            <a:r>
              <a:rPr lang="en-US" sz="6200" b="1" dirty="0">
                <a:latin typeface="Arial" panose="020B0604020202020204" pitchFamily="34" charset="0"/>
                <a:cs typeface="Arial" panose="020B0604020202020204" pitchFamily="34" charset="0"/>
              </a:rPr>
              <a:t>roll[0], roll[1]…. </a:t>
            </a:r>
            <a:r>
              <a:rPr lang="en-US" sz="6200" dirty="0">
                <a:latin typeface="Arial" panose="020B0604020202020204" pitchFamily="34" charset="0"/>
                <a:cs typeface="Arial" panose="020B0604020202020204" pitchFamily="34" charset="0"/>
              </a:rPr>
              <a:t>or  </a:t>
            </a:r>
            <a:r>
              <a:rPr lang="en-US" sz="6200" b="1" dirty="0">
                <a:latin typeface="Arial" panose="020B0604020202020204" pitchFamily="34" charset="0"/>
                <a:cs typeface="Arial" panose="020B0604020202020204" pitchFamily="34" charset="0"/>
              </a:rPr>
              <a:t>salary [1], salary [4]</a:t>
            </a:r>
          </a:p>
          <a:p>
            <a:pPr algn="just" eaLnBrk="1" hangingPunct="1">
              <a:lnSpc>
                <a:spcPct val="150000"/>
              </a:lnSpc>
              <a:buFont typeface="Wingdings" pitchFamily="2" charset="2"/>
              <a:buChar char="§"/>
              <a:defRPr/>
            </a:pPr>
            <a:r>
              <a:rPr lang="en-US" sz="6200" dirty="0">
                <a:latin typeface="Arial" panose="020B0604020202020204" pitchFamily="34" charset="0"/>
                <a:cs typeface="Arial" panose="020B0604020202020204" pitchFamily="34" charset="0"/>
              </a:rPr>
              <a:t>A list of items can be given one variable name using only one subscript and such a variable is  called a </a:t>
            </a:r>
            <a:r>
              <a:rPr lang="en-US" sz="6200" b="1" dirty="0">
                <a:latin typeface="Arial" panose="020B0604020202020204" pitchFamily="34" charset="0"/>
                <a:cs typeface="Arial" panose="020B0604020202020204" pitchFamily="34" charset="0"/>
              </a:rPr>
              <a:t>single-subscripted variable </a:t>
            </a:r>
            <a:r>
              <a:rPr lang="en-US" sz="6200" dirty="0">
                <a:latin typeface="Arial" panose="020B0604020202020204" pitchFamily="34" charset="0"/>
                <a:cs typeface="Arial" panose="020B0604020202020204" pitchFamily="34" charset="0"/>
              </a:rPr>
              <a:t>or a </a:t>
            </a:r>
            <a:r>
              <a:rPr lang="en-US" sz="6200" b="1" dirty="0">
                <a:latin typeface="Arial" panose="020B0604020202020204" pitchFamily="34" charset="0"/>
                <a:cs typeface="Arial" panose="020B0604020202020204" pitchFamily="34" charset="0"/>
              </a:rPr>
              <a:t>one- dimensional array.</a:t>
            </a:r>
          </a:p>
          <a:p>
            <a:pPr algn="just" eaLnBrk="1" hangingPunct="1">
              <a:buFontTx/>
              <a:buNone/>
              <a:defRPr/>
            </a:pPr>
            <a:r>
              <a:rPr lang="en-US" sz="2800" dirty="0"/>
              <a:t>    </a:t>
            </a:r>
            <a:endParaRPr lang="en-US" b="1" dirty="0"/>
          </a:p>
        </p:txBody>
      </p:sp>
      <p:sp>
        <p:nvSpPr>
          <p:cNvPr id="10" name="Date Placeholder 9"/>
          <p:cNvSpPr>
            <a:spLocks noGrp="1"/>
          </p:cNvSpPr>
          <p:nvPr>
            <p:ph type="dt" sz="half" idx="10"/>
          </p:nvPr>
        </p:nvSpPr>
        <p:spPr/>
        <p:txBody>
          <a:bodyPr/>
          <a:lstStyle/>
          <a:p>
            <a:fld id="{323A33FD-9914-410E-B8F9-2976CBBA6053}" type="datetime1">
              <a:rPr lang="en-US" smtClean="0"/>
              <a:t>4/9/2022</a:t>
            </a:fld>
            <a:endParaRPr lang="en-US"/>
          </a:p>
        </p:txBody>
      </p:sp>
      <p:sp>
        <p:nvSpPr>
          <p:cNvPr id="11" name="Footer Placeholder 10"/>
          <p:cNvSpPr>
            <a:spLocks noGrp="1"/>
          </p:cNvSpPr>
          <p:nvPr>
            <p:ph type="ftr" sz="quarter" idx="11"/>
          </p:nvPr>
        </p:nvSpPr>
        <p:spPr/>
        <p:txBody>
          <a:bodyPr/>
          <a:lstStyle/>
          <a:p>
            <a:r>
              <a:rPr lang="en-US"/>
              <a:t>CSE 1051            Department of CSE</a:t>
            </a:r>
            <a:endParaRPr lang="en-US" dirty="0"/>
          </a:p>
        </p:txBody>
      </p:sp>
      <p:sp>
        <p:nvSpPr>
          <p:cNvPr id="12" name="Slide Number Placeholder 11"/>
          <p:cNvSpPr>
            <a:spLocks noGrp="1"/>
          </p:cNvSpPr>
          <p:nvPr>
            <p:ph type="sldNum" sz="quarter" idx="12"/>
          </p:nvPr>
        </p:nvSpPr>
        <p:spPr/>
        <p:txBody>
          <a:bodyPr/>
          <a:lstStyle/>
          <a:p>
            <a:fld id="{EB572375-96E0-4DBB-B3D7-B1489209CDB4}" type="slidenum">
              <a:rPr lang="en-US" smtClean="0"/>
              <a:pPr/>
              <a:t>7</a:t>
            </a:fld>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6600" y="1305361"/>
            <a:ext cx="8617609" cy="194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83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Arrays - 1D</a:t>
            </a:r>
          </a:p>
        </p:txBody>
      </p:sp>
      <p:sp>
        <p:nvSpPr>
          <p:cNvPr id="153603" name="Rectangle 3"/>
          <p:cNvSpPr>
            <a:spLocks noGrp="1" noChangeArrowheads="1"/>
          </p:cNvSpPr>
          <p:nvPr>
            <p:ph idx="1"/>
          </p:nvPr>
        </p:nvSpPr>
        <p:spPr>
          <a:xfrm>
            <a:off x="838200" y="1143565"/>
            <a:ext cx="10515600" cy="5211763"/>
          </a:xfrm>
        </p:spPr>
        <p:txBody>
          <a:bodyPr>
            <a:normAutofit fontScale="92500"/>
          </a:bodyPr>
          <a:lstStyle/>
          <a:p>
            <a:pPr eaLnBrk="1" hangingPunct="1">
              <a:lnSpc>
                <a:spcPct val="90000"/>
              </a:lnSpc>
              <a:buFontTx/>
              <a:buNone/>
              <a:defRPr/>
            </a:pPr>
            <a:r>
              <a:rPr lang="en-US" sz="2600" b="1" u="sng" dirty="0"/>
              <a:t>Total size:</a:t>
            </a:r>
          </a:p>
          <a:p>
            <a:pPr eaLnBrk="1" hangingPunct="1">
              <a:lnSpc>
                <a:spcPct val="90000"/>
              </a:lnSpc>
              <a:buFontTx/>
              <a:buNone/>
              <a:defRPr/>
            </a:pPr>
            <a:endParaRPr lang="en-US" sz="2400" b="1" dirty="0"/>
          </a:p>
          <a:p>
            <a:pPr eaLnBrk="1" hangingPunct="1">
              <a:lnSpc>
                <a:spcPct val="90000"/>
              </a:lnSpc>
              <a:buFontTx/>
              <a:buNone/>
              <a:defRPr/>
            </a:pPr>
            <a:r>
              <a:rPr lang="en-US" sz="2400" dirty="0"/>
              <a:t>	The Total memory that can be allocated to 1Darray is computed as</a:t>
            </a:r>
          </a:p>
          <a:p>
            <a:pPr eaLnBrk="1" hangingPunct="1">
              <a:lnSpc>
                <a:spcPct val="90000"/>
              </a:lnSpc>
              <a:buFontTx/>
              <a:buNone/>
              <a:defRPr/>
            </a:pPr>
            <a:r>
              <a:rPr lang="en-US" sz="2400" dirty="0"/>
              <a:t> </a:t>
            </a:r>
          </a:p>
          <a:p>
            <a:pPr eaLnBrk="1" hangingPunct="1">
              <a:lnSpc>
                <a:spcPct val="90000"/>
              </a:lnSpc>
              <a:buFontTx/>
              <a:buNone/>
              <a:defRPr/>
            </a:pPr>
            <a:r>
              <a:rPr lang="en-US" sz="2400" dirty="0"/>
              <a:t>		</a:t>
            </a:r>
            <a:r>
              <a:rPr lang="en-US" sz="2400" b="1" dirty="0">
                <a:latin typeface="Tempus Sans ITC" pitchFamily="82" charset="0"/>
              </a:rPr>
              <a:t>Total size =size </a:t>
            </a:r>
            <a:r>
              <a:rPr lang="en-US" sz="2400" b="1" dirty="0">
                <a:solidFill>
                  <a:srgbClr val="FF0000"/>
                </a:solidFill>
                <a:latin typeface="Tempus Sans ITC" pitchFamily="82" charset="0"/>
              </a:rPr>
              <a:t>*(</a:t>
            </a:r>
            <a:r>
              <a:rPr lang="en-US" sz="2400" b="1" dirty="0" err="1">
                <a:solidFill>
                  <a:srgbClr val="FF0000"/>
                </a:solidFill>
                <a:latin typeface="Tempus Sans ITC" pitchFamily="82" charset="0"/>
              </a:rPr>
              <a:t>sizeof</a:t>
            </a:r>
            <a:r>
              <a:rPr lang="en-US" sz="2400" b="1" dirty="0">
                <a:solidFill>
                  <a:srgbClr val="FF0000"/>
                </a:solidFill>
                <a:latin typeface="Tempus Sans ITC" pitchFamily="82" charset="0"/>
              </a:rPr>
              <a:t>(</a:t>
            </a:r>
            <a:r>
              <a:rPr lang="en-US" sz="2400" b="1" dirty="0" err="1">
                <a:latin typeface="Tempus Sans ITC" pitchFamily="82" charset="0"/>
              </a:rPr>
              <a:t>data_type</a:t>
            </a:r>
            <a:r>
              <a:rPr lang="en-US" sz="2400" b="1" dirty="0">
                <a:solidFill>
                  <a:srgbClr val="FF0000"/>
                </a:solidFill>
                <a:latin typeface="Tempus Sans ITC" pitchFamily="82" charset="0"/>
              </a:rPr>
              <a:t>));</a:t>
            </a:r>
          </a:p>
          <a:p>
            <a:pPr eaLnBrk="1" hangingPunct="1">
              <a:lnSpc>
                <a:spcPct val="90000"/>
              </a:lnSpc>
              <a:buFontTx/>
              <a:buNone/>
              <a:defRPr/>
            </a:pPr>
            <a:endParaRPr lang="en-US" sz="2400" b="1" dirty="0">
              <a:latin typeface="Tempus Sans ITC" pitchFamily="82" charset="0"/>
            </a:endParaRPr>
          </a:p>
          <a:p>
            <a:pPr eaLnBrk="1" hangingPunct="1">
              <a:lnSpc>
                <a:spcPct val="160000"/>
              </a:lnSpc>
              <a:buFontTx/>
              <a:buNone/>
              <a:defRPr/>
            </a:pPr>
            <a:r>
              <a:rPr lang="en-US" sz="2400" dirty="0"/>
              <a:t>		where  size</a:t>
            </a:r>
            <a:r>
              <a:rPr lang="en-US" sz="2400" dirty="0">
                <a:sym typeface="Wingdings" pitchFamily="2" charset="2"/>
              </a:rPr>
              <a:t> number of elements in 1-D array</a:t>
            </a:r>
          </a:p>
          <a:p>
            <a:pPr eaLnBrk="1" hangingPunct="1">
              <a:lnSpc>
                <a:spcPct val="160000"/>
              </a:lnSpc>
              <a:buFontTx/>
              <a:buNone/>
              <a:defRPr/>
            </a:pPr>
            <a:r>
              <a:rPr lang="en-US" sz="2400" dirty="0">
                <a:sym typeface="Wingdings" pitchFamily="2" charset="2"/>
              </a:rPr>
              <a:t>		</a:t>
            </a:r>
            <a:r>
              <a:rPr lang="en-US" sz="2400" dirty="0" err="1"/>
              <a:t>data_type</a:t>
            </a:r>
            <a:r>
              <a:rPr lang="en-US" sz="2400" dirty="0">
                <a:sym typeface="Wingdings" pitchFamily="2" charset="2"/>
              </a:rPr>
              <a:t> basic data type</a:t>
            </a:r>
          </a:p>
          <a:p>
            <a:pPr eaLnBrk="1" hangingPunct="1">
              <a:lnSpc>
                <a:spcPct val="160000"/>
              </a:lnSpc>
              <a:buFontTx/>
              <a:buNone/>
              <a:defRPr/>
            </a:pPr>
            <a:r>
              <a:rPr lang="en-US" sz="2400" b="1" dirty="0">
                <a:latin typeface="Tempus Sans ITC" pitchFamily="82" charset="0"/>
              </a:rPr>
              <a:t>	</a:t>
            </a:r>
            <a:r>
              <a:rPr lang="en-US" sz="2400" b="1" dirty="0" err="1">
                <a:solidFill>
                  <a:srgbClr val="FF0000"/>
                </a:solidFill>
                <a:latin typeface="Tempus Sans ITC" pitchFamily="82" charset="0"/>
              </a:rPr>
              <a:t>sizeof</a:t>
            </a:r>
            <a:r>
              <a:rPr lang="en-US" sz="2400" b="1" dirty="0">
                <a:solidFill>
                  <a:srgbClr val="FF0000"/>
                </a:solidFill>
                <a:latin typeface="Tempus Sans ITC" pitchFamily="82" charset="0"/>
              </a:rPr>
              <a:t>()</a:t>
            </a:r>
            <a:r>
              <a:rPr lang="en-US" sz="2400" dirty="0">
                <a:latin typeface="Arial Rounded MT Bold" pitchFamily="34" charset="0"/>
                <a:sym typeface="Wingdings" pitchFamily="2" charset="2"/>
              </a:rPr>
              <a:t> is an unary operator which returns the size of data type in bytes.</a:t>
            </a:r>
          </a:p>
          <a:p>
            <a:pPr eaLnBrk="1" hangingPunct="1">
              <a:lnSpc>
                <a:spcPct val="160000"/>
              </a:lnSpc>
              <a:buFontTx/>
              <a:buNone/>
              <a:defRPr/>
            </a:pPr>
            <a:r>
              <a:rPr lang="en-US" sz="2600" dirty="0"/>
              <a:t>	</a:t>
            </a:r>
            <a:endParaRPr lang="en-US" sz="2600" b="1" dirty="0">
              <a:latin typeface="Tempus Sans ITC" pitchFamily="82" charset="0"/>
            </a:endParaRPr>
          </a:p>
        </p:txBody>
      </p:sp>
      <p:sp>
        <p:nvSpPr>
          <p:cNvPr id="11" name="Date Placeholder 10"/>
          <p:cNvSpPr>
            <a:spLocks noGrp="1"/>
          </p:cNvSpPr>
          <p:nvPr>
            <p:ph type="dt" sz="half" idx="10"/>
          </p:nvPr>
        </p:nvSpPr>
        <p:spPr/>
        <p:txBody>
          <a:bodyPr/>
          <a:lstStyle/>
          <a:p>
            <a:fld id="{3C71DB22-F04B-4FAF-BFF1-34A548252A69}" type="datetime1">
              <a:rPr lang="en-US" smtClean="0"/>
              <a:t>4/9/2022</a:t>
            </a:fld>
            <a:endParaRPr lang="en-US"/>
          </a:p>
        </p:txBody>
      </p:sp>
      <p:sp>
        <p:nvSpPr>
          <p:cNvPr id="12" name="Footer Placeholder 11"/>
          <p:cNvSpPr>
            <a:spLocks noGrp="1"/>
          </p:cNvSpPr>
          <p:nvPr>
            <p:ph type="ftr" sz="quarter" idx="11"/>
          </p:nvPr>
        </p:nvSpPr>
        <p:spPr/>
        <p:txBody>
          <a:bodyPr/>
          <a:lstStyle/>
          <a:p>
            <a:r>
              <a:rPr lang="en-US"/>
              <a:t>CSE 1051            Department of CSE</a:t>
            </a:r>
            <a:endParaRPr lang="en-US" dirty="0"/>
          </a:p>
        </p:txBody>
      </p:sp>
      <p:sp>
        <p:nvSpPr>
          <p:cNvPr id="13" name="Slide Number Placeholder 12"/>
          <p:cNvSpPr>
            <a:spLocks noGrp="1"/>
          </p:cNvSpPr>
          <p:nvPr>
            <p:ph type="sldNum" sz="quarter" idx="12"/>
          </p:nvPr>
        </p:nvSpPr>
        <p:spPr/>
        <p:txBody>
          <a:bodyPr/>
          <a:lstStyle/>
          <a:p>
            <a:fld id="{EB572375-96E0-4DBB-B3D7-B1489209CDB4}" type="slidenum">
              <a:rPr lang="en-US" smtClean="0"/>
              <a:pPr/>
              <a:t>8</a:t>
            </a:fld>
            <a:endParaRPr lang="en-US"/>
          </a:p>
        </p:txBody>
      </p:sp>
      <p:sp>
        <p:nvSpPr>
          <p:cNvPr id="7" name="Rectangle 6"/>
          <p:cNvSpPr/>
          <p:nvPr/>
        </p:nvSpPr>
        <p:spPr>
          <a:xfrm>
            <a:off x="1271464" y="2636912"/>
            <a:ext cx="5181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16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15254"/>
            <a:ext cx="9560258" cy="628310"/>
          </a:xfrm>
        </p:spPr>
        <p:txBody>
          <a:bodyPr>
            <a:normAutofit/>
          </a:bodyPr>
          <a:lstStyle/>
          <a:p>
            <a:r>
              <a:rPr lang="en-US" sz="3200" dirty="0"/>
              <a:t>Arrays - 1D</a:t>
            </a:r>
          </a:p>
        </p:txBody>
      </p:sp>
      <p:sp>
        <p:nvSpPr>
          <p:cNvPr id="13" name="Date Placeholder 12"/>
          <p:cNvSpPr>
            <a:spLocks noGrp="1"/>
          </p:cNvSpPr>
          <p:nvPr>
            <p:ph type="dt" sz="half" idx="10"/>
          </p:nvPr>
        </p:nvSpPr>
        <p:spPr/>
        <p:txBody>
          <a:bodyPr/>
          <a:lstStyle/>
          <a:p>
            <a:fld id="{4C1D5F78-32A3-4824-87A8-029E38BF0BD7}" type="datetime1">
              <a:rPr lang="en-US" smtClean="0"/>
              <a:t>4/9/2022</a:t>
            </a:fld>
            <a:endParaRPr lang="en-US"/>
          </a:p>
        </p:txBody>
      </p:sp>
      <p:sp>
        <p:nvSpPr>
          <p:cNvPr id="14" name="Footer Placeholder 13"/>
          <p:cNvSpPr>
            <a:spLocks noGrp="1"/>
          </p:cNvSpPr>
          <p:nvPr>
            <p:ph type="ftr" sz="quarter" idx="11"/>
          </p:nvPr>
        </p:nvSpPr>
        <p:spPr/>
        <p:txBody>
          <a:bodyPr/>
          <a:lstStyle/>
          <a:p>
            <a:r>
              <a:rPr lang="en-US"/>
              <a:t>CSE 1051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9</a:t>
            </a:fld>
            <a:endParaRPr lang="en-US"/>
          </a:p>
        </p:txBody>
      </p:sp>
      <p:sp>
        <p:nvSpPr>
          <p:cNvPr id="22531" name="Text Box 2"/>
          <p:cNvSpPr txBox="1">
            <a:spLocks noChangeArrowheads="1"/>
          </p:cNvSpPr>
          <p:nvPr/>
        </p:nvSpPr>
        <p:spPr bwMode="auto">
          <a:xfrm>
            <a:off x="838200" y="1167135"/>
            <a:ext cx="103703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just">
              <a:spcBef>
                <a:spcPct val="50000"/>
              </a:spcBef>
            </a:pPr>
            <a:r>
              <a:rPr kumimoji="1" lang="en-US" sz="2400" b="1" dirty="0">
                <a:latin typeface="+mj-lt"/>
              </a:rPr>
              <a:t>How to read &amp; display the values of an array and store it !</a:t>
            </a:r>
          </a:p>
        </p:txBody>
      </p:sp>
      <p:sp>
        <p:nvSpPr>
          <p:cNvPr id="3" name="Rectangle 2"/>
          <p:cNvSpPr/>
          <p:nvPr/>
        </p:nvSpPr>
        <p:spPr>
          <a:xfrm>
            <a:off x="838201" y="1700808"/>
            <a:ext cx="9854630" cy="4708981"/>
          </a:xfrm>
          <a:prstGeom prst="rect">
            <a:avLst/>
          </a:prstGeom>
        </p:spPr>
        <p:txBody>
          <a:bodyPr wrap="square">
            <a:spAutoFit/>
          </a:bodyPr>
          <a:lstStyle/>
          <a:p>
            <a:r>
              <a:rPr lang="en-IN" sz="2000" dirty="0" err="1">
                <a:latin typeface="+mj-lt"/>
              </a:rPr>
              <a:t>int</a:t>
            </a:r>
            <a:r>
              <a:rPr lang="en-IN" sz="2000" dirty="0">
                <a:latin typeface="+mj-lt"/>
              </a:rPr>
              <a:t> main() { </a:t>
            </a:r>
          </a:p>
          <a:p>
            <a:r>
              <a:rPr lang="en-IN" sz="2000" dirty="0">
                <a:latin typeface="+mj-lt"/>
              </a:rPr>
              <a:t>   </a:t>
            </a:r>
            <a:r>
              <a:rPr lang="en-IN" sz="2000" b="1" dirty="0" err="1">
                <a:latin typeface="Courier New" panose="02070309020205020404" pitchFamily="49" charset="0"/>
                <a:cs typeface="Courier New" panose="02070309020205020404" pitchFamily="49" charset="0"/>
              </a:rPr>
              <a:t>int</a:t>
            </a:r>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arr</a:t>
            </a:r>
            <a:r>
              <a:rPr lang="en-IN" sz="2000" b="1" dirty="0">
                <a:latin typeface="Courier New" panose="02070309020205020404" pitchFamily="49" charset="0"/>
                <a:cs typeface="Courier New" panose="02070309020205020404" pitchFamily="49" charset="0"/>
              </a:rPr>
              <a:t>[50]</a:t>
            </a:r>
            <a:r>
              <a:rPr lang="en-IN" sz="2000" dirty="0">
                <a:latin typeface="+mj-lt"/>
              </a:rPr>
              <a:t>,n;</a:t>
            </a:r>
            <a:r>
              <a:rPr lang="en-IN" sz="2000" dirty="0">
                <a:latin typeface="Baskerville Old Face" panose="02020602080505020303" pitchFamily="18" charset="0"/>
              </a:rPr>
              <a:t> </a:t>
            </a:r>
            <a:r>
              <a:rPr lang="en-IN" sz="2000" dirty="0">
                <a:solidFill>
                  <a:schemeClr val="bg1">
                    <a:lumMod val="50000"/>
                  </a:schemeClr>
                </a:solidFill>
                <a:latin typeface="Baskerville Old Face" panose="02020602080505020303" pitchFamily="18" charset="0"/>
              </a:rPr>
              <a:t>// declaration of  ‘</a:t>
            </a:r>
            <a:r>
              <a:rPr lang="en-IN" sz="2000" b="1" dirty="0" err="1">
                <a:solidFill>
                  <a:schemeClr val="bg1">
                    <a:lumMod val="50000"/>
                  </a:schemeClr>
                </a:solidFill>
                <a:latin typeface="Baskerville Old Face" panose="02020602080505020303" pitchFamily="18" charset="0"/>
              </a:rPr>
              <a:t>arr</a:t>
            </a:r>
            <a:r>
              <a:rPr lang="en-IN" sz="2000" dirty="0">
                <a:solidFill>
                  <a:schemeClr val="bg1">
                    <a:lumMod val="50000"/>
                  </a:schemeClr>
                </a:solidFill>
                <a:latin typeface="Baskerville Old Face" panose="02020602080505020303" pitchFamily="18" charset="0"/>
              </a:rPr>
              <a:t>’</a:t>
            </a:r>
            <a:endParaRPr lang="en-IN" sz="2000" dirty="0">
              <a:solidFill>
                <a:schemeClr val="bg1">
                  <a:lumMod val="50000"/>
                </a:schemeClr>
              </a:solidFill>
              <a:latin typeface="+mj-lt"/>
            </a:endParaRPr>
          </a:p>
          <a:p>
            <a:r>
              <a:rPr lang="en-IN" sz="2000" dirty="0">
                <a:latin typeface="+mj-lt"/>
              </a:rPr>
              <a:t>   </a:t>
            </a:r>
            <a:r>
              <a:rPr lang="en-IN" sz="2000" dirty="0" err="1">
                <a:latin typeface="+mj-lt"/>
              </a:rPr>
              <a:t>printf</a:t>
            </a:r>
            <a:r>
              <a:rPr lang="en-IN" sz="2000" dirty="0">
                <a:latin typeface="+mj-lt"/>
              </a:rPr>
              <a:t>(" enter value  of n\n“);   </a:t>
            </a:r>
            <a:r>
              <a:rPr lang="en-IN" sz="2000" dirty="0">
                <a:solidFill>
                  <a:schemeClr val="bg1">
                    <a:lumMod val="50000"/>
                  </a:schemeClr>
                </a:solidFill>
                <a:latin typeface="Baskerville Old Face" panose="02020602080505020303" pitchFamily="18" charset="0"/>
              </a:rPr>
              <a:t>// no of elements</a:t>
            </a:r>
          </a:p>
          <a:p>
            <a:r>
              <a:rPr lang="en-IN" sz="2000" dirty="0">
                <a:latin typeface="+mj-lt"/>
              </a:rPr>
              <a:t>   </a:t>
            </a:r>
            <a:r>
              <a:rPr lang="en-IN" sz="2000" dirty="0" err="1">
                <a:latin typeface="+mj-lt"/>
              </a:rPr>
              <a:t>scanf</a:t>
            </a:r>
            <a:r>
              <a:rPr lang="en-IN" sz="2000" dirty="0">
                <a:latin typeface="+mj-lt"/>
              </a:rPr>
              <a:t>(“%d”, &amp;n);  	</a:t>
            </a:r>
            <a:r>
              <a:rPr lang="en-IN" sz="2000" dirty="0">
                <a:solidFill>
                  <a:schemeClr val="bg1">
                    <a:lumMod val="50000"/>
                  </a:schemeClr>
                </a:solidFill>
                <a:latin typeface="+mj-lt"/>
              </a:rPr>
              <a:t>        </a:t>
            </a:r>
            <a:r>
              <a:rPr lang="en-IN" sz="2000" dirty="0">
                <a:solidFill>
                  <a:schemeClr val="bg1">
                    <a:lumMod val="50000"/>
                  </a:schemeClr>
                </a:solidFill>
                <a:latin typeface="Baskerville Old Face" panose="02020602080505020303" pitchFamily="18" charset="0"/>
              </a:rPr>
              <a:t>// reading the limit into n</a:t>
            </a:r>
            <a:endParaRPr lang="en-IN" sz="2000" dirty="0">
              <a:solidFill>
                <a:schemeClr val="bg1">
                  <a:lumMod val="50000"/>
                </a:schemeClr>
              </a:solidFill>
              <a:latin typeface="+mj-lt"/>
            </a:endParaRPr>
          </a:p>
          <a:p>
            <a:r>
              <a:rPr lang="en-IN" sz="2000" dirty="0"/>
              <a:t>  </a:t>
            </a:r>
            <a:r>
              <a:rPr lang="en-IN" sz="2000" b="1" dirty="0">
                <a:latin typeface="Courier New" panose="02070309020205020404" pitchFamily="49" charset="0"/>
                <a:cs typeface="Courier New" panose="02070309020205020404" pitchFamily="49" charset="0"/>
              </a:rPr>
              <a:t>for(</a:t>
            </a:r>
            <a:r>
              <a:rPr lang="en-IN" sz="2000" b="1" dirty="0" err="1">
                <a:latin typeface="Courier New" panose="02070309020205020404" pitchFamily="49" charset="0"/>
                <a:cs typeface="Courier New" panose="02070309020205020404" pitchFamily="49" charset="0"/>
              </a:rPr>
              <a:t>int</a:t>
            </a:r>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=0;i&lt;</a:t>
            </a:r>
            <a:r>
              <a:rPr lang="en-IN" sz="2000" b="1" dirty="0" err="1">
                <a:latin typeface="Courier New" panose="02070309020205020404" pitchFamily="49" charset="0"/>
                <a:cs typeface="Courier New" panose="02070309020205020404" pitchFamily="49" charset="0"/>
              </a:rPr>
              <a:t>n;i</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scanf</a:t>
            </a:r>
            <a:r>
              <a:rPr lang="en-IN" sz="2000" b="1" dirty="0">
                <a:latin typeface="Courier New" panose="02070309020205020404" pitchFamily="49" charset="0"/>
                <a:cs typeface="Courier New" panose="02070309020205020404" pitchFamily="49" charset="0"/>
              </a:rPr>
              <a:t>(“%d”,&amp;</a:t>
            </a:r>
            <a:r>
              <a:rPr lang="en-IN" sz="2000" b="1" dirty="0" err="1">
                <a:latin typeface="Courier New" panose="02070309020205020404" pitchFamily="49" charset="0"/>
                <a:cs typeface="Courier New" panose="02070309020205020404" pitchFamily="49" charset="0"/>
              </a:rPr>
              <a:t>arr</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 </a:t>
            </a:r>
            <a:r>
              <a:rPr lang="en-IN" sz="2000" dirty="0">
                <a:solidFill>
                  <a:schemeClr val="bg1">
                    <a:lumMod val="50000"/>
                  </a:schemeClr>
                </a:solidFill>
                <a:latin typeface="Baskerville Old Face" panose="02020602080505020303" pitchFamily="18" charset="0"/>
              </a:rPr>
              <a:t>// reading n elements</a:t>
            </a:r>
            <a:endParaRPr lang="en-IN" sz="2000" b="1" dirty="0">
              <a:solidFill>
                <a:schemeClr val="bg1">
                  <a:lumMod val="50000"/>
                </a:schemeClr>
              </a:solidFill>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for(</a:t>
            </a:r>
            <a:r>
              <a:rPr lang="en-IN" sz="2000" b="1" dirty="0" err="1">
                <a:latin typeface="Courier New" panose="02070309020205020404" pitchFamily="49" charset="0"/>
                <a:cs typeface="Courier New" panose="02070309020205020404" pitchFamily="49" charset="0"/>
              </a:rPr>
              <a:t>int</a:t>
            </a:r>
            <a:r>
              <a:rPr lang="en-IN" sz="2000" b="1" dirty="0">
                <a:latin typeface="Courier New" panose="02070309020205020404" pitchFamily="49" charset="0"/>
                <a:cs typeface="Courier New" panose="02070309020205020404" pitchFamily="49" charset="0"/>
              </a:rPr>
              <a:t> j=0; j&lt;</a:t>
            </a:r>
            <a:r>
              <a:rPr lang="en-IN" sz="2000" b="1" dirty="0" err="1">
                <a:latin typeface="Courier New" panose="02070309020205020404" pitchFamily="49" charset="0"/>
                <a:cs typeface="Courier New" panose="02070309020205020404" pitchFamily="49" charset="0"/>
              </a:rPr>
              <a:t>n;j</a:t>
            </a:r>
            <a:r>
              <a:rPr lang="en-IN" sz="2000" b="1" dirty="0">
                <a:latin typeface="Courier New" panose="02070309020205020404" pitchFamily="49" charset="0"/>
                <a:cs typeface="Courier New" panose="02070309020205020404" pitchFamily="49" charset="0"/>
              </a:rPr>
              <a:t>++)</a:t>
            </a:r>
            <a:r>
              <a:rPr lang="en-IN" sz="2000" dirty="0">
                <a:latin typeface="Baskerville Old Face" panose="02020602080505020303" pitchFamily="18" charset="0"/>
              </a:rPr>
              <a:t> </a:t>
            </a:r>
            <a:r>
              <a:rPr lang="en-IN" sz="2000" dirty="0">
                <a:solidFill>
                  <a:schemeClr val="bg1">
                    <a:lumMod val="50000"/>
                  </a:schemeClr>
                </a:solidFill>
                <a:latin typeface="Baskerville Old Face" panose="02020602080505020303" pitchFamily="18" charset="0"/>
              </a:rPr>
              <a:t>//displaying n elements</a:t>
            </a:r>
          </a:p>
          <a:p>
            <a:r>
              <a:rPr lang="en-IN" sz="2000" b="1" dirty="0">
                <a:latin typeface="Baskerville Old Face" panose="02020602080505020303" pitchFamily="18" charset="0"/>
                <a:cs typeface="Courier New" panose="02070309020205020404" pitchFamily="49" charset="0"/>
              </a:rPr>
              <a:t>    {</a:t>
            </a:r>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printf</a:t>
            </a:r>
            <a:r>
              <a:rPr lang="en-IN" sz="2000" b="1" dirty="0">
                <a:latin typeface="Courier New" panose="02070309020205020404" pitchFamily="49" charset="0"/>
                <a:cs typeface="Courier New" panose="02070309020205020404" pitchFamily="49" charset="0"/>
              </a:rPr>
              <a:t>(“%d”,</a:t>
            </a:r>
            <a:r>
              <a:rPr lang="en-IN" sz="2000" b="1" dirty="0" err="1">
                <a:latin typeface="Courier New" panose="02070309020205020404" pitchFamily="49" charset="0"/>
                <a:cs typeface="Courier New" panose="02070309020205020404" pitchFamily="49" charset="0"/>
              </a:rPr>
              <a:t>arr</a:t>
            </a:r>
            <a:r>
              <a:rPr lang="en-IN" sz="2000" b="1" dirty="0">
                <a:latin typeface="Courier New" panose="02070309020205020404" pitchFamily="49" charset="0"/>
                <a:cs typeface="Courier New" panose="02070309020205020404" pitchFamily="49" charset="0"/>
              </a:rPr>
              <a:t>[j]);</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printf</a:t>
            </a:r>
            <a:r>
              <a:rPr lang="en-IN" sz="2000" b="1" dirty="0">
                <a:latin typeface="Courier New" panose="02070309020205020404" pitchFamily="49" charset="0"/>
                <a:cs typeface="Courier New" panose="02070309020205020404" pitchFamily="49" charset="0"/>
              </a:rPr>
              <a:t>(“\t”);</a:t>
            </a:r>
          </a:p>
          <a:p>
            <a:r>
              <a:rPr lang="en-IN" sz="2000" b="1" dirty="0">
                <a:latin typeface="Courier New" panose="02070309020205020404" pitchFamily="49" charset="0"/>
                <a:cs typeface="Courier New" panose="02070309020205020404" pitchFamily="49" charset="0"/>
              </a:rPr>
              <a:t>  </a:t>
            </a:r>
            <a:r>
              <a:rPr lang="en-IN" sz="2000" b="1" dirty="0">
                <a:latin typeface="Baskerville Old Face" panose="02020602080505020303" pitchFamily="18"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return 0;</a:t>
            </a:r>
          </a:p>
          <a:p>
            <a:r>
              <a:rPr lang="en-IN" sz="2000" b="1" dirty="0">
                <a:latin typeface="Baskerville Old Face" panose="02020602080505020303" pitchFamily="18" charset="0"/>
                <a:cs typeface="Courier New" panose="02070309020205020404" pitchFamily="49" charset="0"/>
              </a:rPr>
              <a:t> }</a:t>
            </a:r>
            <a:endParaRPr lang="en-IN" sz="2400" dirty="0">
              <a:latin typeface="+mj-lt"/>
            </a:endParaRPr>
          </a:p>
        </p:txBody>
      </p:sp>
    </p:spTree>
    <p:extLst>
      <p:ext uri="{BB962C8B-B14F-4D97-AF65-F5344CB8AC3E}">
        <p14:creationId xmlns:p14="http://schemas.microsoft.com/office/powerpoint/2010/main" val="1570707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fade">
                                      <p:cBhvr>
                                        <p:cTn id="6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 id="{44EDC91F-B373-4350-9E84-BD946E457F29}" vid="{48586631-E945-41AB-ACBF-618D52C39952}"/>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cse-1</Template>
  <TotalTime>25086</TotalTime>
  <Words>3300</Words>
  <Application>Microsoft Office PowerPoint</Application>
  <PresentationFormat>Widescreen</PresentationFormat>
  <Paragraphs>428</Paragraphs>
  <Slides>24</Slides>
  <Notes>17</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24</vt:i4>
      </vt:variant>
    </vt:vector>
  </HeadingPairs>
  <TitlesOfParts>
    <vt:vector size="39" baseType="lpstr">
      <vt:lpstr>Arial</vt:lpstr>
      <vt:lpstr>Arial Black</vt:lpstr>
      <vt:lpstr>Arial Rounded MT Bold</vt:lpstr>
      <vt:lpstr>Baskerville Old Face</vt:lpstr>
      <vt:lpstr>Calibri</vt:lpstr>
      <vt:lpstr>Calibri Light</vt:lpstr>
      <vt:lpstr>Candara</vt:lpstr>
      <vt:lpstr>Courier New</vt:lpstr>
      <vt:lpstr>Script MT Bold</vt:lpstr>
      <vt:lpstr>Tempus Sans ITC</vt:lpstr>
      <vt:lpstr>Times New Roman</vt:lpstr>
      <vt:lpstr>Wingdings</vt:lpstr>
      <vt:lpstr>cse-1</vt:lpstr>
      <vt:lpstr>1_Office Theme</vt:lpstr>
      <vt:lpstr>temp</vt:lpstr>
      <vt:lpstr>                </vt:lpstr>
      <vt:lpstr> Objectives </vt:lpstr>
      <vt:lpstr>Session outcome</vt:lpstr>
      <vt:lpstr>Revisit – Data types</vt:lpstr>
      <vt:lpstr>Arrays   </vt:lpstr>
      <vt:lpstr>Arrays </vt:lpstr>
      <vt:lpstr>Arrays - One Dimensional </vt:lpstr>
      <vt:lpstr>Arrays - 1D</vt:lpstr>
      <vt:lpstr>Arrays - 1D</vt:lpstr>
      <vt:lpstr>Initializing one-dimensional array </vt:lpstr>
      <vt:lpstr>Initialize all the elements of an integer array ‘values’ to zero</vt:lpstr>
      <vt:lpstr>Printing one-dimensional array</vt:lpstr>
      <vt:lpstr>Program to read n elements into an array and print it</vt:lpstr>
      <vt:lpstr>Program to add two array elements and store the corresponding sum elements in another array</vt:lpstr>
      <vt:lpstr>Displaying elements of an array in reverse order. </vt:lpstr>
      <vt:lpstr>Write a program to  reverse an array using only one array</vt:lpstr>
      <vt:lpstr>Reversing an array</vt:lpstr>
      <vt:lpstr>WAP to insert an element to an array at a given position</vt:lpstr>
      <vt:lpstr>WAP to delete an element from an array</vt:lpstr>
      <vt:lpstr>Insert an element into a sorted array</vt:lpstr>
      <vt:lpstr>1 Dimensional Arrays</vt:lpstr>
      <vt:lpstr>Tutorials on Array</vt:lpstr>
      <vt:lpstr>Summary </vt:lpstr>
      <vt:lpstr>PowerPoint Presentation</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L16</dc:title>
  <dc:creator>RAJ</dc:creator>
  <cp:lastModifiedBy>Kishore B [MAHE-MIT]</cp:lastModifiedBy>
  <cp:revision>366</cp:revision>
  <dcterms:created xsi:type="dcterms:W3CDTF">2008-09-04T13:30:45Z</dcterms:created>
  <dcterms:modified xsi:type="dcterms:W3CDTF">2022-04-09T07:01:41Z</dcterms:modified>
</cp:coreProperties>
</file>